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412" r:id="rId19"/>
    <p:sldId id="413" r:id="rId20"/>
    <p:sldId id="414" r:id="rId21"/>
    <p:sldId id="415" r:id="rId22"/>
    <p:sldId id="416" r:id="rId23"/>
    <p:sldId id="417" r:id="rId24"/>
    <p:sldId id="418" r:id="rId25"/>
    <p:sldId id="419" r:id="rId26"/>
    <p:sldId id="42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444" r:id="rId63"/>
    <p:sldId id="445" r:id="rId64"/>
    <p:sldId id="446" r:id="rId65"/>
    <p:sldId id="447" r:id="rId66"/>
    <p:sldId id="448" r:id="rId67"/>
    <p:sldId id="449" r:id="rId68"/>
    <p:sldId id="450" r:id="rId69"/>
    <p:sldId id="451" r:id="rId70"/>
    <p:sldId id="452" r:id="rId71"/>
    <p:sldId id="453" r:id="rId72"/>
    <p:sldId id="454" r:id="rId73"/>
    <p:sldId id="455" r:id="rId74"/>
    <p:sldId id="456" r:id="rId75"/>
    <p:sldId id="457" r:id="rId76"/>
    <p:sldId id="458" r:id="rId77"/>
    <p:sldId id="459" r:id="rId78"/>
    <p:sldId id="460" r:id="rId79"/>
    <p:sldId id="461" r:id="rId80"/>
    <p:sldId id="462" r:id="rId81"/>
    <p:sldId id="463" r:id="rId82"/>
    <p:sldId id="464" r:id="rId83"/>
    <p:sldId id="465" r:id="rId84"/>
    <p:sldId id="466" r:id="rId85"/>
    <p:sldId id="467" r:id="rId86"/>
    <p:sldId id="468" r:id="rId87"/>
    <p:sldId id="469" r:id="rId88"/>
    <p:sldId id="470" r:id="rId89"/>
    <p:sldId id="471" r:id="rId90"/>
    <p:sldId id="472" r:id="rId91"/>
    <p:sldId id="473" r:id="rId92"/>
    <p:sldId id="474" r:id="rId93"/>
    <p:sldId id="475" r:id="rId94"/>
    <p:sldId id="285" r:id="rId95"/>
    <p:sldId id="286" r:id="rId96"/>
    <p:sldId id="287" r:id="rId97"/>
    <p:sldId id="288" r:id="rId98"/>
    <p:sldId id="289" r:id="rId99"/>
    <p:sldId id="290" r:id="rId100"/>
    <p:sldId id="498" r:id="rId101"/>
    <p:sldId id="499" r:id="rId102"/>
    <p:sldId id="500" r:id="rId103"/>
    <p:sldId id="501" r:id="rId104"/>
    <p:sldId id="502" r:id="rId105"/>
    <p:sldId id="503" r:id="rId106"/>
    <p:sldId id="504" r:id="rId107"/>
    <p:sldId id="505" r:id="rId108"/>
    <p:sldId id="506" r:id="rId109"/>
    <p:sldId id="507" r:id="rId110"/>
    <p:sldId id="508" r:id="rId111"/>
    <p:sldId id="509" r:id="rId112"/>
    <p:sldId id="510" r:id="rId113"/>
    <p:sldId id="511" r:id="rId114"/>
    <p:sldId id="512" r:id="rId115"/>
    <p:sldId id="513" r:id="rId116"/>
    <p:sldId id="514" r:id="rId117"/>
    <p:sldId id="515" r:id="rId118"/>
    <p:sldId id="516" r:id="rId119"/>
    <p:sldId id="517" r:id="rId120"/>
    <p:sldId id="518" r:id="rId121"/>
    <p:sldId id="519" r:id="rId122"/>
    <p:sldId id="520" r:id="rId123"/>
    <p:sldId id="521" r:id="rId124"/>
    <p:sldId id="522" r:id="rId125"/>
    <p:sldId id="523" r:id="rId126"/>
    <p:sldId id="524" r:id="rId127"/>
    <p:sldId id="525" r:id="rId128"/>
    <p:sldId id="526" r:id="rId129"/>
    <p:sldId id="527" r:id="rId130"/>
    <p:sldId id="528" r:id="rId131"/>
    <p:sldId id="529" r:id="rId132"/>
    <p:sldId id="530" r:id="rId133"/>
    <p:sldId id="292" r:id="rId134"/>
    <p:sldId id="293" r:id="rId135"/>
    <p:sldId id="294" r:id="rId136"/>
    <p:sldId id="295" r:id="rId137"/>
    <p:sldId id="296" r:id="rId138"/>
    <p:sldId id="531" r:id="rId139"/>
    <p:sldId id="532" r:id="rId140"/>
    <p:sldId id="533" r:id="rId141"/>
    <p:sldId id="534" r:id="rId142"/>
    <p:sldId id="535" r:id="rId143"/>
    <p:sldId id="536" r:id="rId144"/>
    <p:sldId id="537" r:id="rId145"/>
    <p:sldId id="538" r:id="rId146"/>
    <p:sldId id="539" r:id="rId147"/>
    <p:sldId id="540" r:id="rId148"/>
    <p:sldId id="541" r:id="rId149"/>
    <p:sldId id="542" r:id="rId150"/>
    <p:sldId id="543" r:id="rId151"/>
    <p:sldId id="544" r:id="rId152"/>
    <p:sldId id="545" r:id="rId153"/>
    <p:sldId id="546" r:id="rId154"/>
    <p:sldId id="547" r:id="rId155"/>
    <p:sldId id="548" r:id="rId156"/>
    <p:sldId id="549" r:id="rId157"/>
    <p:sldId id="550" r:id="rId158"/>
    <p:sldId id="551" r:id="rId159"/>
    <p:sldId id="552" r:id="rId160"/>
    <p:sldId id="553" r:id="rId161"/>
    <p:sldId id="554" r:id="rId162"/>
    <p:sldId id="555" r:id="rId163"/>
    <p:sldId id="556" r:id="rId164"/>
    <p:sldId id="557" r:id="rId165"/>
    <p:sldId id="558" r:id="rId166"/>
    <p:sldId id="559" r:id="rId167"/>
    <p:sldId id="560" r:id="rId168"/>
    <p:sldId id="561" r:id="rId169"/>
    <p:sldId id="562" r:id="rId170"/>
    <p:sldId id="563" r:id="rId171"/>
    <p:sldId id="564" r:id="rId172"/>
    <p:sldId id="565" r:id="rId173"/>
    <p:sldId id="566" r:id="rId174"/>
    <p:sldId id="567" r:id="rId175"/>
    <p:sldId id="568" r:id="rId176"/>
    <p:sldId id="569" r:id="rId177"/>
    <p:sldId id="570" r:id="rId178"/>
    <p:sldId id="571" r:id="rId179"/>
    <p:sldId id="572" r:id="rId180"/>
    <p:sldId id="573" r:id="rId181"/>
    <p:sldId id="297" r:id="rId182"/>
    <p:sldId id="298" r:id="rId183"/>
    <p:sldId id="299" r:id="rId184"/>
    <p:sldId id="300" r:id="rId185"/>
    <p:sldId id="302" r:id="rId186"/>
    <p:sldId id="303" r:id="rId187"/>
    <p:sldId id="304" r:id="rId188"/>
    <p:sldId id="305" r:id="rId189"/>
    <p:sldId id="306" r:id="rId190"/>
    <p:sldId id="307" r:id="rId191"/>
    <p:sldId id="309" r:id="rId192"/>
    <p:sldId id="310" r:id="rId193"/>
    <p:sldId id="311" r:id="rId194"/>
    <p:sldId id="316" r:id="rId195"/>
    <p:sldId id="574" r:id="rId196"/>
    <p:sldId id="575" r:id="rId197"/>
    <p:sldId id="576" r:id="rId198"/>
    <p:sldId id="577" r:id="rId199"/>
    <p:sldId id="578" r:id="rId200"/>
    <p:sldId id="579" r:id="rId201"/>
    <p:sldId id="580" r:id="rId202"/>
    <p:sldId id="581" r:id="rId203"/>
    <p:sldId id="582" r:id="rId204"/>
    <p:sldId id="583" r:id="rId205"/>
    <p:sldId id="584" r:id="rId206"/>
    <p:sldId id="585" r:id="rId207"/>
    <p:sldId id="586" r:id="rId208"/>
    <p:sldId id="587" r:id="rId209"/>
    <p:sldId id="588" r:id="rId210"/>
    <p:sldId id="589" r:id="rId211"/>
    <p:sldId id="590" r:id="rId212"/>
    <p:sldId id="591" r:id="rId213"/>
    <p:sldId id="592" r:id="rId214"/>
    <p:sldId id="593" r:id="rId215"/>
    <p:sldId id="594" r:id="rId216"/>
    <p:sldId id="595" r:id="rId217"/>
    <p:sldId id="596" r:id="rId218"/>
    <p:sldId id="312" r:id="rId219"/>
    <p:sldId id="313" r:id="rId220"/>
    <p:sldId id="314" r:id="rId221"/>
    <p:sldId id="476"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315" r:id="rId242"/>
    <p:sldId id="317" r:id="rId243"/>
    <p:sldId id="318" r:id="rId244"/>
    <p:sldId id="319" r:id="rId245"/>
    <p:sldId id="320" r:id="rId246"/>
    <p:sldId id="321" r:id="rId247"/>
    <p:sldId id="322" r:id="rId248"/>
    <p:sldId id="324" r:id="rId249"/>
    <p:sldId id="323" r:id="rId250"/>
    <p:sldId id="325" r:id="rId251"/>
    <p:sldId id="326" r:id="rId252"/>
    <p:sldId id="327" r:id="rId253"/>
    <p:sldId id="328" r:id="rId254"/>
    <p:sldId id="329" r:id="rId255"/>
    <p:sldId id="331" r:id="rId256"/>
    <p:sldId id="332" r:id="rId257"/>
    <p:sldId id="333" r:id="rId258"/>
    <p:sldId id="335" r:id="rId259"/>
    <p:sldId id="336" r:id="rId260"/>
    <p:sldId id="337" r:id="rId261"/>
    <p:sldId id="338" r:id="rId262"/>
    <p:sldId id="339" r:id="rId263"/>
    <p:sldId id="340" r:id="rId264"/>
    <p:sldId id="341" r:id="rId265"/>
    <p:sldId id="342" r:id="rId266"/>
    <p:sldId id="344" r:id="rId267"/>
    <p:sldId id="345" r:id="rId268"/>
    <p:sldId id="346" r:id="rId269"/>
    <p:sldId id="347" r:id="rId270"/>
    <p:sldId id="348" r:id="rId271"/>
    <p:sldId id="349" r:id="rId272"/>
    <p:sldId id="350" r:id="rId273"/>
    <p:sldId id="351" r:id="rId274"/>
    <p:sldId id="352" r:id="rId275"/>
    <p:sldId id="353" r:id="rId276"/>
    <p:sldId id="354" r:id="rId277"/>
    <p:sldId id="358" r:id="rId278"/>
    <p:sldId id="355" r:id="rId279"/>
    <p:sldId id="356" r:id="rId280"/>
    <p:sldId id="357" r:id="rId281"/>
    <p:sldId id="359" r:id="rId282"/>
    <p:sldId id="360" r:id="rId283"/>
    <p:sldId id="361" r:id="rId284"/>
    <p:sldId id="362" r:id="rId285"/>
    <p:sldId id="363" r:id="rId286"/>
    <p:sldId id="364" r:id="rId287"/>
    <p:sldId id="365" r:id="rId288"/>
    <p:sldId id="366" r:id="rId289"/>
    <p:sldId id="367" r:id="rId290"/>
    <p:sldId id="368" r:id="rId291"/>
    <p:sldId id="369" r:id="rId292"/>
    <p:sldId id="370" r:id="rId293"/>
    <p:sldId id="371" r:id="rId294"/>
    <p:sldId id="372" r:id="rId295"/>
    <p:sldId id="373" r:id="rId296"/>
    <p:sldId id="374" r:id="rId297"/>
    <p:sldId id="375" r:id="rId298"/>
    <p:sldId id="376" r:id="rId299"/>
    <p:sldId id="377" r:id="rId300"/>
    <p:sldId id="378" r:id="rId301"/>
    <p:sldId id="379" r:id="rId302"/>
    <p:sldId id="380" r:id="rId303"/>
    <p:sldId id="381" r:id="rId304"/>
    <p:sldId id="382" r:id="rId305"/>
    <p:sldId id="383" r:id="rId306"/>
    <p:sldId id="384" r:id="rId307"/>
    <p:sldId id="385" r:id="rId308"/>
    <p:sldId id="386" r:id="rId309"/>
    <p:sldId id="387" r:id="rId310"/>
    <p:sldId id="388" r:id="rId311"/>
    <p:sldId id="389" r:id="rId312"/>
    <p:sldId id="390" r:id="rId313"/>
    <p:sldId id="391" r:id="rId314"/>
    <p:sldId id="392" r:id="rId315"/>
    <p:sldId id="393" r:id="rId316"/>
    <p:sldId id="394" r:id="rId317"/>
    <p:sldId id="395" r:id="rId318"/>
    <p:sldId id="396" r:id="rId319"/>
    <p:sldId id="397" r:id="rId320"/>
    <p:sldId id="398" r:id="rId321"/>
    <p:sldId id="399" r:id="rId322"/>
    <p:sldId id="400" r:id="rId323"/>
    <p:sldId id="401" r:id="rId324"/>
    <p:sldId id="402" r:id="rId325"/>
    <p:sldId id="403" r:id="rId326"/>
    <p:sldId id="404" r:id="rId327"/>
    <p:sldId id="405" r:id="rId328"/>
    <p:sldId id="406" r:id="rId329"/>
    <p:sldId id="407" r:id="rId330"/>
    <p:sldId id="408" r:id="rId331"/>
    <p:sldId id="409" r:id="rId332"/>
    <p:sldId id="410" r:id="rId333"/>
    <p:sldId id="411" r:id="rId3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114" y="-6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6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4.png"/></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6.wmf"/><Relationship Id="rId7" Type="http://schemas.openxmlformats.org/officeDocument/2006/relationships/image" Target="../media/image140.wmf"/><Relationship Id="rId12" Type="http://schemas.openxmlformats.org/officeDocument/2006/relationships/image" Target="../media/image145.png"/><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38.wmf"/><Relationship Id="rId10" Type="http://schemas.openxmlformats.org/officeDocument/2006/relationships/image" Target="../media/image143.wmf"/><Relationship Id="rId4" Type="http://schemas.openxmlformats.org/officeDocument/2006/relationships/image" Target="../media/image137.wmf"/><Relationship Id="rId9" Type="http://schemas.openxmlformats.org/officeDocument/2006/relationships/image" Target="../media/image14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A3B5D26-B062-4943-AE8D-EDE8A1CBF44A}" type="datetimeFigureOut">
              <a:rPr lang="id-ID"/>
              <a:pPr>
                <a:defRPr/>
              </a:pPr>
              <a:t>13/07/2011</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id-ID"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id-ID"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39702AF-15D2-4421-AAA9-A0EF86E9BF86}" type="slidenum">
              <a:rPr lang="id-ID"/>
              <a:pPr>
                <a:defRPr/>
              </a:pPr>
              <a:t>‹#›</a:t>
            </a:fld>
            <a:endParaRPr lang="id-ID"/>
          </a:p>
        </p:txBody>
      </p:sp>
    </p:spTree>
    <p:extLst>
      <p:ext uri="{BB962C8B-B14F-4D97-AF65-F5344CB8AC3E}">
        <p14:creationId xmlns:p14="http://schemas.microsoft.com/office/powerpoint/2010/main" val="2871026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3B002A7-C22C-42AD-9BE7-D7F774A9B915}" type="slidenum">
              <a:rPr lang="en-US" smtClean="0"/>
              <a:pPr/>
              <a:t>100</a:t>
            </a:fld>
            <a:endParaRPr lang="en-US" smtClean="0"/>
          </a:p>
        </p:txBody>
      </p:sp>
      <p:sp>
        <p:nvSpPr>
          <p:cNvPr id="34816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C008D00-DCB0-4E76-B565-3D6CC19B7CDF}" type="slidenum">
              <a:rPr lang="en-US" smtClean="0"/>
              <a:pPr/>
              <a:t>110</a:t>
            </a:fld>
            <a:endParaRPr lang="en-US" smtClean="0"/>
          </a:p>
        </p:txBody>
      </p:sp>
      <p:sp>
        <p:nvSpPr>
          <p:cNvPr id="35737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57F6F48-9C7D-4B0A-B32A-692C782E8146}" type="slidenum">
              <a:rPr lang="en-US" smtClean="0"/>
              <a:pPr/>
              <a:t>111</a:t>
            </a:fld>
            <a:endParaRPr lang="en-US" smtClean="0"/>
          </a:p>
        </p:txBody>
      </p:sp>
      <p:sp>
        <p:nvSpPr>
          <p:cNvPr id="35840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612C8C-0495-4E7D-9B0B-2F255C17E1C2}" type="slidenum">
              <a:rPr lang="en-US" smtClean="0"/>
              <a:pPr/>
              <a:t>112</a:t>
            </a:fld>
            <a:endParaRPr lang="en-US" smtClean="0"/>
          </a:p>
        </p:txBody>
      </p:sp>
      <p:sp>
        <p:nvSpPr>
          <p:cNvPr id="35942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655AE87-186A-44FB-AB33-C5A572E4CF44}" type="slidenum">
              <a:rPr lang="en-US" smtClean="0"/>
              <a:pPr/>
              <a:t>113</a:t>
            </a:fld>
            <a:endParaRPr lang="en-US" smtClean="0"/>
          </a:p>
        </p:txBody>
      </p:sp>
      <p:sp>
        <p:nvSpPr>
          <p:cNvPr id="36045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676480D-594C-4FD2-A8DE-DB58401F6F22}" type="slidenum">
              <a:rPr lang="en-US" smtClean="0"/>
              <a:pPr/>
              <a:t>114</a:t>
            </a:fld>
            <a:endParaRPr lang="en-US" smtClean="0"/>
          </a:p>
        </p:txBody>
      </p:sp>
      <p:sp>
        <p:nvSpPr>
          <p:cNvPr id="36147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CE7A2C0-0D4D-4EA6-AC0B-0297182B5773}" type="slidenum">
              <a:rPr lang="en-US" smtClean="0"/>
              <a:pPr/>
              <a:t>115</a:t>
            </a:fld>
            <a:endParaRPr lang="en-US" smtClean="0"/>
          </a:p>
        </p:txBody>
      </p:sp>
      <p:sp>
        <p:nvSpPr>
          <p:cNvPr id="36249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2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3A2875C-39E0-48A1-B1DA-12502BDA5F5E}" type="slidenum">
              <a:rPr lang="en-US" smtClean="0"/>
              <a:pPr/>
              <a:t>116</a:t>
            </a:fld>
            <a:endParaRPr lang="en-US" smtClean="0"/>
          </a:p>
        </p:txBody>
      </p:sp>
      <p:sp>
        <p:nvSpPr>
          <p:cNvPr id="36352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8D91B45-192D-4C33-9276-EC6B38AB2ED6}" type="slidenum">
              <a:rPr lang="en-US" smtClean="0"/>
              <a:pPr/>
              <a:t>117</a:t>
            </a:fld>
            <a:endParaRPr lang="en-US" smtClean="0"/>
          </a:p>
        </p:txBody>
      </p:sp>
      <p:sp>
        <p:nvSpPr>
          <p:cNvPr id="36454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4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01A47C7-A8A5-4C46-8EB9-CA373768CF73}" type="slidenum">
              <a:rPr lang="en-US" smtClean="0"/>
              <a:pPr/>
              <a:t>118</a:t>
            </a:fld>
            <a:endParaRPr lang="en-US" smtClean="0"/>
          </a:p>
        </p:txBody>
      </p:sp>
      <p:sp>
        <p:nvSpPr>
          <p:cNvPr id="36557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2DB043-CC52-408E-9CE3-9A282D6F4C71}" type="slidenum">
              <a:rPr lang="en-US" smtClean="0"/>
              <a:pPr/>
              <a:t>119</a:t>
            </a:fld>
            <a:endParaRPr lang="en-US" smtClean="0"/>
          </a:p>
        </p:txBody>
      </p:sp>
      <p:sp>
        <p:nvSpPr>
          <p:cNvPr id="36659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65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7C5D989-955E-40B8-8A46-8B2CD365C371}" type="slidenum">
              <a:rPr lang="en-US" smtClean="0"/>
              <a:pPr/>
              <a:t>101</a:t>
            </a:fld>
            <a:endParaRPr lang="en-US" smtClean="0"/>
          </a:p>
        </p:txBody>
      </p:sp>
      <p:sp>
        <p:nvSpPr>
          <p:cNvPr id="34918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F50EA88-D9DA-474F-BF56-D9329C4AD26D}" type="slidenum">
              <a:rPr lang="en-US" smtClean="0"/>
              <a:pPr/>
              <a:t>120</a:t>
            </a:fld>
            <a:endParaRPr lang="en-US" smtClean="0"/>
          </a:p>
        </p:txBody>
      </p:sp>
      <p:sp>
        <p:nvSpPr>
          <p:cNvPr id="36761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A657DD7-A175-4006-9AB2-47775CF1D711}" type="slidenum">
              <a:rPr lang="en-US" smtClean="0"/>
              <a:pPr/>
              <a:t>121</a:t>
            </a:fld>
            <a:endParaRPr lang="en-US" smtClean="0"/>
          </a:p>
        </p:txBody>
      </p:sp>
      <p:sp>
        <p:nvSpPr>
          <p:cNvPr id="36864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E0E4122-6F45-419F-88A6-5BAAE831E249}" type="slidenum">
              <a:rPr lang="en-US" smtClean="0"/>
              <a:pPr/>
              <a:t>122</a:t>
            </a:fld>
            <a:endParaRPr lang="en-US" smtClean="0"/>
          </a:p>
        </p:txBody>
      </p:sp>
      <p:sp>
        <p:nvSpPr>
          <p:cNvPr id="36966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FCE0B46-6700-485D-BAF2-467FD9582BA6}" type="slidenum">
              <a:rPr lang="en-US" smtClean="0"/>
              <a:pPr/>
              <a:t>132</a:t>
            </a:fld>
            <a:endParaRPr lang="en-US" smtClean="0"/>
          </a:p>
        </p:txBody>
      </p:sp>
      <p:sp>
        <p:nvSpPr>
          <p:cNvPr id="37069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06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80126E5-0D4A-4939-8915-D022C06E8F27}" type="slidenum">
              <a:rPr lang="id-ID" smtClean="0"/>
              <a:pPr/>
              <a:t>175</a:t>
            </a:fld>
            <a:endParaRPr lang="id-ID" smtClean="0"/>
          </a:p>
        </p:txBody>
      </p:sp>
      <p:sp>
        <p:nvSpPr>
          <p:cNvPr id="371715" name="Rectangle 2"/>
          <p:cNvSpPr>
            <a:spLocks noRot="1" noChangeArrowheads="1" noTextEdit="1"/>
          </p:cNvSpPr>
          <p:nvPr>
            <p:ph type="sldImg"/>
          </p:nvPr>
        </p:nvSpPr>
        <p:spPr bwMode="auto">
          <a:xfrm>
            <a:off x="1144588" y="685800"/>
            <a:ext cx="4570412"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6" name="Rectangle 3"/>
          <p:cNvSpPr>
            <a:spLocks noGrp="1" noChangeArrowheads="1"/>
          </p:cNvSpPr>
          <p:nvPr>
            <p:ph type="body" idx="1"/>
          </p:nvPr>
        </p:nvSpPr>
        <p:spPr bwMode="auto">
          <a:xfrm>
            <a:off x="685800" y="4341813"/>
            <a:ext cx="54864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MS: for example, a mobile or a vehicle mounted system</a:t>
            </a:r>
            <a:r>
              <a:rPr lang="en-GB" altLang="zh-CN" smtClean="0"/>
              <a:t> </a:t>
            </a:r>
            <a:endParaRPr lang="id-ID" altLang="zh-CN" smtClean="0"/>
          </a:p>
          <a:p>
            <a:pPr eaLnBrk="1" hangingPunct="1">
              <a:spcBef>
                <a:spcPct val="0"/>
              </a:spcBef>
            </a:pPr>
            <a:r>
              <a:rPr lang="en-US" altLang="zh-CN" smtClean="0"/>
              <a:t>CN: Performs authentication at network side and interfaces of the public network. The CN includes voice and data domains, for example, MSC/VLR, HLR, AAA, and PDSN</a:t>
            </a:r>
            <a:endParaRPr lang="id-ID" altLang="zh-CN" smtClean="0"/>
          </a:p>
          <a:p>
            <a:pPr eaLnBrk="1" hangingPunct="1">
              <a:spcBef>
                <a:spcPct val="0"/>
              </a:spcBef>
            </a:pPr>
            <a:r>
              <a:rPr lang="en-US" altLang="zh-CN" smtClean="0"/>
              <a:t>The BSS is connected to the PDSN/AGW through the A10/A11 interface (via the PCF), bearing the packet data service</a:t>
            </a:r>
            <a:r>
              <a:rPr lang="en-GB" altLang="zh-CN" smtClean="0"/>
              <a:t> </a:t>
            </a:r>
            <a:endParaRPr lang="id-ID" altLang="zh-CN" smtClean="0"/>
          </a:p>
          <a:p>
            <a:pPr eaLnBrk="1" hangingPunct="1">
              <a:spcBef>
                <a:spcPct val="0"/>
              </a:spcBef>
            </a:pPr>
            <a:r>
              <a:rPr lang="en-US" altLang="zh-CN" smtClean="0"/>
              <a:t>The BSS is connected to the MSC through the A interface, bearing the voice and the circuit data services</a:t>
            </a:r>
            <a:r>
              <a:rPr lang="en-GB" altLang="zh-CN" smtClean="0"/>
              <a:t> </a:t>
            </a:r>
            <a:endParaRPr lang="id-ID" altLang="zh-CN" smtClean="0"/>
          </a:p>
          <a:p>
            <a:pPr eaLnBrk="1" hangingPunct="1">
              <a:spcBef>
                <a:spcPct val="0"/>
              </a:spcBef>
            </a:pPr>
            <a:r>
              <a:rPr lang="en-US" altLang="zh-CN" smtClean="0"/>
              <a:t>When the PCF is an external system, the PCF is connected to the BSC via the A8/A9 interface, bearing the packet data service. One PCF can be connected to multiple BSCs. The PCF can also be installed inside the BSC</a:t>
            </a:r>
            <a:r>
              <a:rPr lang="en-GB" altLang="zh-CN" smtClean="0"/>
              <a:t> </a:t>
            </a:r>
            <a:endParaRPr lang="id-ID" altLang="zh-CN" smtClean="0"/>
          </a:p>
          <a:p>
            <a:pPr eaLnBrk="1" hangingPunct="1">
              <a:spcBef>
                <a:spcPct val="0"/>
              </a:spcBef>
            </a:pPr>
            <a:r>
              <a:rPr lang="en-US" altLang="zh-CN" smtClean="0"/>
              <a:t>The BSCs are connected with each other via the A3/A7 interface, bearing the service and signaling across BSS soft handoff</a:t>
            </a:r>
            <a:r>
              <a:rPr lang="en-GB" altLang="zh-CN" smtClean="0"/>
              <a:t> </a:t>
            </a:r>
            <a:endParaRPr lang="id-ID" altLang="zh-CN" smtClean="0"/>
          </a:p>
          <a:p>
            <a:pPr eaLnBrk="1" hangingPunct="1">
              <a:spcBef>
                <a:spcPct val="0"/>
              </a:spcBef>
            </a:pPr>
            <a:r>
              <a:rPr lang="en-US" altLang="zh-CN" smtClean="0"/>
              <a:t>The BSC is connected to the BTS via the Abis interface. The networking mode between the BSC and BTS can be the star networking, chain networking and ring networking. The BTS can a macro BTS or a micro BTS</a:t>
            </a:r>
            <a:r>
              <a:rPr lang="en-GB" altLang="zh-CN" smtClean="0"/>
              <a:t> </a:t>
            </a:r>
            <a:endParaRPr lang="id-ID" altLang="zh-CN" smtClean="0"/>
          </a:p>
          <a:p>
            <a:pPr eaLnBrk="1" hangingPunct="1">
              <a:spcBef>
                <a:spcPct val="0"/>
              </a:spcBef>
            </a:pPr>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C6EE47E-9341-4621-9C7C-A3056279869E}" type="slidenum">
              <a:rPr lang="id-ID" smtClean="0"/>
              <a:pPr/>
              <a:t>176</a:t>
            </a:fld>
            <a:endParaRPr lang="id-ID" smtClean="0"/>
          </a:p>
        </p:txBody>
      </p:sp>
      <p:sp>
        <p:nvSpPr>
          <p:cNvPr id="37273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27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Operation Maintenance Centre</a:t>
            </a:r>
          </a:p>
          <a:p>
            <a:pPr eaLnBrk="1" hangingPunct="1">
              <a:spcBef>
                <a:spcPct val="0"/>
              </a:spcBef>
            </a:pPr>
            <a:r>
              <a:rPr lang="en-US" altLang="zh-CN" smtClean="0"/>
              <a:t>Operation Maintenance Module </a:t>
            </a: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6414E0A-1B15-4970-89FA-79D9775DD2D5}" type="slidenum">
              <a:rPr lang="id-ID" smtClean="0"/>
              <a:pPr/>
              <a:t>180</a:t>
            </a:fld>
            <a:endParaRPr lang="id-ID" smtClean="0"/>
          </a:p>
        </p:txBody>
      </p:sp>
      <p:sp>
        <p:nvSpPr>
          <p:cNvPr id="373763" name="Rectangle 2"/>
          <p:cNvSpPr>
            <a:spLocks noRot="1" noChangeArrowheads="1" noTextEdit="1"/>
          </p:cNvSpPr>
          <p:nvPr>
            <p:ph type="sldImg"/>
          </p:nvPr>
        </p:nvSpPr>
        <p:spPr bwMode="auto">
          <a:xfrm>
            <a:off x="1401763" y="895350"/>
            <a:ext cx="3997325" cy="2998788"/>
          </a:xfrm>
          <a:noFill/>
          <a:ln cap="flat">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373764" name="Rectangle 3"/>
          <p:cNvSpPr>
            <a:spLocks noGrp="1" noChangeArrowheads="1"/>
          </p:cNvSpPr>
          <p:nvPr>
            <p:ph type="body" idx="1"/>
          </p:nvPr>
        </p:nvSpPr>
        <p:spPr bwMode="auto">
          <a:xfrm>
            <a:off x="911225" y="4452938"/>
            <a:ext cx="5006975" cy="3441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065" tIns="42276" rIns="86065" bIns="42276" numCol="1" anchor="t" anchorCtr="0" compatLnSpc="1">
            <a:prstTxWarp prst="textNoShape">
              <a:avLst/>
            </a:prstTxWarp>
          </a:bodyPr>
          <a:lstStyle/>
          <a:p>
            <a:pPr defTabSz="762000" eaLnBrk="1" hangingPunct="1">
              <a:lnSpc>
                <a:spcPct val="87000"/>
              </a:lnSpc>
              <a:spcBef>
                <a:spcPct val="0"/>
              </a:spcBef>
            </a:pPr>
            <a:r>
              <a:rPr lang="en-US" smtClean="0"/>
              <a:t>The GPRS brings few new network elements to the GSM network. The most important ones are the Serving GPRS Support Node (SGSN) and the Gateway GPRS Support Node (GGSN). Another important new element is the Point-To-Multipoint Service Center (PTM-SC) which is dedicated to the PTM services in the GPRS network. Also a new network element is the Border Gateway (BG) which is mainly needed for the security reasons and is situated on the connection to the Inter-PLMN backbone network. The Inter-PLMN and Intra-PLMN backbone network are also new elements, both IP-based networks. In addition there will be few new gateways in the GPRS system like the Charging Gateway and the Legal Interception Gateway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403B76E-C903-4720-8ADE-48E4F1A6A177}" type="slidenum">
              <a:rPr lang="en-US" smtClean="0"/>
              <a:pPr/>
              <a:t>102</a:t>
            </a:fld>
            <a:endParaRPr lang="en-US" smtClean="0"/>
          </a:p>
        </p:txBody>
      </p:sp>
      <p:sp>
        <p:nvSpPr>
          <p:cNvPr id="35021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0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3FF826B-5792-4D6C-A231-A64EAFAFB088}" type="slidenum">
              <a:rPr lang="en-US" smtClean="0"/>
              <a:pPr/>
              <a:t>103</a:t>
            </a:fld>
            <a:endParaRPr lang="en-US" smtClean="0"/>
          </a:p>
        </p:txBody>
      </p:sp>
      <p:sp>
        <p:nvSpPr>
          <p:cNvPr id="35123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2AA4472-C69A-4FFE-BBA4-D1624134AC1D}" type="slidenum">
              <a:rPr lang="en-US" smtClean="0"/>
              <a:pPr/>
              <a:t>105</a:t>
            </a:fld>
            <a:endParaRPr lang="en-US" smtClean="0"/>
          </a:p>
        </p:txBody>
      </p:sp>
      <p:sp>
        <p:nvSpPr>
          <p:cNvPr id="35225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2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D63C344-3157-4F73-B004-DB70041B2D5D}" type="slidenum">
              <a:rPr lang="en-US" smtClean="0"/>
              <a:pPr/>
              <a:t>106</a:t>
            </a:fld>
            <a:endParaRPr lang="en-US" smtClean="0"/>
          </a:p>
        </p:txBody>
      </p:sp>
      <p:sp>
        <p:nvSpPr>
          <p:cNvPr id="35328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F4DF30F-325D-476C-806A-96328C188C8A}" type="slidenum">
              <a:rPr lang="en-US" smtClean="0"/>
              <a:pPr/>
              <a:t>107</a:t>
            </a:fld>
            <a:endParaRPr lang="en-US" smtClean="0"/>
          </a:p>
        </p:txBody>
      </p:sp>
      <p:sp>
        <p:nvSpPr>
          <p:cNvPr id="35430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4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06CA8AD-2356-4FE1-B99D-3596DF40D27A}" type="slidenum">
              <a:rPr lang="en-US" smtClean="0"/>
              <a:pPr/>
              <a:t>108</a:t>
            </a:fld>
            <a:endParaRPr lang="en-US" smtClean="0"/>
          </a:p>
        </p:txBody>
      </p:sp>
      <p:sp>
        <p:nvSpPr>
          <p:cNvPr id="35533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5D5B3B5-0FF4-41EF-96A4-76E48328C068}" type="slidenum">
              <a:rPr lang="en-US" smtClean="0"/>
              <a:pPr/>
              <a:t>109</a:t>
            </a:fld>
            <a:endParaRPr lang="en-US" smtClean="0"/>
          </a:p>
        </p:txBody>
      </p:sp>
      <p:sp>
        <p:nvSpPr>
          <p:cNvPr id="35635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6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id-ID"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defRPr/>
              </a:pPr>
              <a:endParaRPr lang="id-ID" sz="2400">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lang="id-ID" sz="2400">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lang="id-ID" sz="2400">
                  <a:latin typeface="Times New Roman" pitchFamily="18" charset="0"/>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lang="id-ID" sz="2400">
                  <a:latin typeface="Times New Roman" pitchFamily="18" charset="0"/>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lang="id-ID" sz="2400">
                  <a:latin typeface="Times New Roman" pitchFamily="18" charset="0"/>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lang="id-ID" sz="2400">
                  <a:latin typeface="Times New Roman" pitchFamily="18" charset="0"/>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lang="id-ID" sz="2400">
                  <a:latin typeface="Times New Roman" pitchFamily="18" charset="0"/>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lang="id-ID" sz="2400">
                  <a:latin typeface="Times New Roman" pitchFamily="18" charset="0"/>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lang="id-ID" sz="2400">
                  <a:latin typeface="Times New Roman" pitchFamily="18" charset="0"/>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lang="id-ID" sz="2400">
                  <a:latin typeface="Times New Roman" pitchFamily="18" charset="0"/>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lang="id-ID" sz="2400">
                  <a:latin typeface="Times New Roman" pitchFamily="18" charset="0"/>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lang="id-ID" sz="2400">
                  <a:latin typeface="Times New Roman" pitchFamily="18" charset="0"/>
                </a:endParaRPr>
              </a:p>
            </p:txBody>
          </p:sp>
        </p:grpSp>
      </p:grpSp>
      <p:sp>
        <p:nvSpPr>
          <p:cNvPr id="7187"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en-US"/>
              <a:t>Click to edit Master title style</a:t>
            </a:r>
          </a:p>
        </p:txBody>
      </p:sp>
      <p:sp>
        <p:nvSpPr>
          <p:cNvPr id="7188"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en-US"/>
              <a:t>Click to edit Master subtitle style</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9" name="Rectangle 17"/>
          <p:cNvSpPr>
            <a:spLocks noGrp="1" noChangeArrowheads="1"/>
          </p:cNvSpPr>
          <p:nvPr>
            <p:ph type="ftr" sz="quarter" idx="11"/>
          </p:nvPr>
        </p:nvSpPr>
        <p:spPr/>
        <p:txBody>
          <a:bodyPr/>
          <a:lstStyle>
            <a:lvl1pPr>
              <a:defRPr b="1">
                <a:solidFill>
                  <a:schemeClr val="bg2"/>
                </a:solidFill>
              </a:defRPr>
            </a:lvl1pPr>
          </a:lstStyle>
          <a:p>
            <a:pPr>
              <a:defRPr/>
            </a:pPr>
            <a:endParaRPr lang="en-US"/>
          </a:p>
        </p:txBody>
      </p:sp>
      <p:sp>
        <p:nvSpPr>
          <p:cNvPr id="20" name="Rectangle 18"/>
          <p:cNvSpPr>
            <a:spLocks noGrp="1" noChangeArrowheads="1"/>
          </p:cNvSpPr>
          <p:nvPr>
            <p:ph type="sldNum" sz="quarter" idx="12"/>
          </p:nvPr>
        </p:nvSpPr>
        <p:spPr/>
        <p:txBody>
          <a:bodyPr/>
          <a:lstStyle>
            <a:lvl1pPr>
              <a:defRPr/>
            </a:lvl1pPr>
          </a:lstStyle>
          <a:p>
            <a:pPr>
              <a:defRPr/>
            </a:pPr>
            <a:fld id="{7DDF6810-3F19-456B-9800-9A5A9D9D0A77}" type="slidenum">
              <a:rPr lang="en-US"/>
              <a:pPr>
                <a:defRPr/>
              </a:pPr>
              <a:t>‹#›</a:t>
            </a:fld>
            <a:endParaRPr lang="en-US"/>
          </a:p>
        </p:txBody>
      </p:sp>
    </p:spTree>
    <p:extLst>
      <p:ext uri="{BB962C8B-B14F-4D97-AF65-F5344CB8AC3E}">
        <p14:creationId xmlns:p14="http://schemas.microsoft.com/office/powerpoint/2010/main" val="6589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EC4BF649-615E-4582-979F-AC24D8D3A483}"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4522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410200"/>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B0905734-C238-469F-B333-B861561DE3B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25591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6CD9B914-388E-4A80-9B17-07D8DBD8A0A8}"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53841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id-ID"/>
          </a:p>
        </p:txBody>
      </p:sp>
      <p:sp>
        <p:nvSpPr>
          <p:cNvPr id="3" name="Table Placeholder 2"/>
          <p:cNvSpPr>
            <a:spLocks noGrp="1"/>
          </p:cNvSpPr>
          <p:nvPr>
            <p:ph type="tbl" idx="1"/>
          </p:nvPr>
        </p:nvSpPr>
        <p:spPr>
          <a:xfrm>
            <a:off x="457200" y="1981200"/>
            <a:ext cx="8229600" cy="3886200"/>
          </a:xfrm>
        </p:spPr>
        <p:txBody>
          <a:bodyPr/>
          <a:lstStyle/>
          <a:p>
            <a:pPr lvl="0"/>
            <a:endParaRPr lang="id-ID" noProof="0" smtClean="0"/>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6155EBC5-81D0-4E28-80F2-BCD9EDFB9CA1}"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17084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id-ID"/>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quarter" idx="2"/>
          </p:nvPr>
        </p:nvSpPr>
        <p:spPr>
          <a:xfrm>
            <a:off x="4648200" y="19812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Content Placeholder 4"/>
          <p:cNvSpPr>
            <a:spLocks noGrp="1"/>
          </p:cNvSpPr>
          <p:nvPr>
            <p:ph sz="quarter" idx="3"/>
          </p:nvPr>
        </p:nvSpPr>
        <p:spPr>
          <a:xfrm>
            <a:off x="4648200" y="4000500"/>
            <a:ext cx="4038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Rectangle 2"/>
          <p:cNvSpPr>
            <a:spLocks noGrp="1" noChangeArrowheads="1"/>
          </p:cNvSpPr>
          <p:nvPr>
            <p:ph type="ftr" sz="quarter" idx="10"/>
          </p:nvPr>
        </p:nvSpPr>
        <p:spPr>
          <a:ln/>
        </p:spPr>
        <p:txBody>
          <a:bodyPr/>
          <a:lstStyle>
            <a:lvl1pPr>
              <a:defRPr/>
            </a:lvl1pPr>
          </a:lstStyle>
          <a:p>
            <a:pPr>
              <a:defRPr/>
            </a:pPr>
            <a:endParaRPr lang="en-US"/>
          </a:p>
        </p:txBody>
      </p:sp>
      <p:sp>
        <p:nvSpPr>
          <p:cNvPr id="7" name="Rectangle 3"/>
          <p:cNvSpPr>
            <a:spLocks noGrp="1" noChangeArrowheads="1"/>
          </p:cNvSpPr>
          <p:nvPr>
            <p:ph type="sldNum" sz="quarter" idx="11"/>
          </p:nvPr>
        </p:nvSpPr>
        <p:spPr>
          <a:ln/>
        </p:spPr>
        <p:txBody>
          <a:bodyPr/>
          <a:lstStyle>
            <a:lvl1pPr>
              <a:defRPr/>
            </a:lvl1pPr>
          </a:lstStyle>
          <a:p>
            <a:pPr>
              <a:defRPr/>
            </a:pPr>
            <a:fld id="{F5509F4B-CC2D-4CE6-A73C-34158309A1C2}" type="slidenum">
              <a:rPr lang="en-US"/>
              <a:pPr>
                <a:defRPr/>
              </a:pPr>
              <a:t>‹#›</a:t>
            </a:fld>
            <a:endParaRPr lang="en-US"/>
          </a:p>
        </p:txBody>
      </p:sp>
      <p:sp>
        <p:nvSpPr>
          <p:cNvPr id="8"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29751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3" name="Date Placeholder 2"/>
          <p:cNvSpPr>
            <a:spLocks noGrp="1"/>
          </p:cNvSpPr>
          <p:nvPr>
            <p:ph type="dt" sz="half" idx="10"/>
          </p:nvPr>
        </p:nvSpPr>
        <p:spPr/>
        <p:txBody>
          <a:bodyPr/>
          <a:lstStyle>
            <a:lvl1pPr>
              <a:defRPr/>
            </a:lvl1pPr>
          </a:lstStyle>
          <a:p>
            <a:pPr>
              <a:defRPr/>
            </a:pPr>
            <a:endParaRPr lang="id-ID"/>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id-ID"/>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F047AB9C-3B9F-4858-854A-ADC07DD1C52D}" type="slidenum">
              <a:rPr lang="id-ID"/>
              <a:pPr>
                <a:defRPr/>
              </a:pPr>
              <a:t>‹#›</a:t>
            </a:fld>
            <a:endParaRPr lang="id-ID"/>
          </a:p>
        </p:txBody>
      </p:sp>
    </p:spTree>
    <p:extLst>
      <p:ext uri="{BB962C8B-B14F-4D97-AF65-F5344CB8AC3E}">
        <p14:creationId xmlns:p14="http://schemas.microsoft.com/office/powerpoint/2010/main" val="2237735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Date Placeholder 5"/>
          <p:cNvSpPr>
            <a:spLocks noGrp="1"/>
          </p:cNvSpPr>
          <p:nvPr>
            <p:ph type="dt" sz="half" idx="10"/>
          </p:nvPr>
        </p:nvSpPr>
        <p:spPr/>
        <p:txBody>
          <a:bodyPr/>
          <a:lstStyle>
            <a:lvl1pPr>
              <a:defRPr/>
            </a:lvl1pPr>
          </a:lstStyle>
          <a:p>
            <a:pPr>
              <a:defRPr/>
            </a:pPr>
            <a:endParaRPr lang="id-ID"/>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id-ID"/>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a:defRPr/>
            </a:pPr>
            <a:fld id="{078AD96A-291C-4720-BFAC-37DBC47E1AE3}" type="slidenum">
              <a:rPr lang="id-ID"/>
              <a:pPr>
                <a:defRPr/>
              </a:pPr>
              <a:t>‹#›</a:t>
            </a:fld>
            <a:endParaRPr lang="id-ID"/>
          </a:p>
        </p:txBody>
      </p:sp>
    </p:spTree>
    <p:extLst>
      <p:ext uri="{BB962C8B-B14F-4D97-AF65-F5344CB8AC3E}">
        <p14:creationId xmlns:p14="http://schemas.microsoft.com/office/powerpoint/2010/main" val="409047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5145F034-41DA-411B-96E9-C8B72E879C96}"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19369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790A00BD-A14C-48EA-B51C-48EF712C7AA0}" type="slidenum">
              <a:rPr lang="en-US"/>
              <a:pPr>
                <a:defRPr/>
              </a:pPr>
              <a:t>‹#›</a:t>
            </a:fld>
            <a:endParaRPr lang="en-US"/>
          </a:p>
        </p:txBody>
      </p:sp>
      <p:sp>
        <p:nvSpPr>
          <p:cNvPr id="6"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12006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EF2B6314-75D0-4229-8E47-7831A1037FEF}"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34310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C3B670FE-5832-42EB-8D85-D12B9BCFAEE0}" type="slidenum">
              <a:rPr lang="en-US"/>
              <a:pPr>
                <a:defRPr/>
              </a:pPr>
              <a:t>‹#›</a:t>
            </a:fld>
            <a:endParaRPr lang="en-US"/>
          </a:p>
        </p:txBody>
      </p:sp>
      <p:sp>
        <p:nvSpPr>
          <p:cNvPr id="9"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87798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Rectangle 2"/>
          <p:cNvSpPr>
            <a:spLocks noGrp="1" noChangeArrowheads="1"/>
          </p:cNvSpPr>
          <p:nvPr>
            <p:ph type="ftr" sz="quarter"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8C4AA1AC-54D9-475A-B60C-CE217AA44E46}" type="slidenum">
              <a:rPr lang="en-US"/>
              <a:pPr>
                <a:defRPr/>
              </a:pPr>
              <a:t>‹#›</a:t>
            </a:fld>
            <a:endParaRPr lang="en-US"/>
          </a:p>
        </p:txBody>
      </p:sp>
      <p:sp>
        <p:nvSpPr>
          <p:cNvPr id="5"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0091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19BC40AF-61CB-4A1A-9F7B-BEA09559BA48}" type="slidenum">
              <a:rPr lang="en-US"/>
              <a:pPr>
                <a:defRPr/>
              </a:pPr>
              <a:t>‹#›</a:t>
            </a:fld>
            <a:endParaRPr lang="en-US"/>
          </a:p>
        </p:txBody>
      </p:sp>
      <p:sp>
        <p:nvSpPr>
          <p:cNvPr id="4"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394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B1DDCA94-E321-44AF-BB15-27F53C4DA759}"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3136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d-ID"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03EE06FA-6B74-4808-9A37-69C5BFFB3F25}" type="slidenum">
              <a:rPr lang="en-US"/>
              <a:pPr>
                <a:defRPr/>
              </a:pPr>
              <a:t>‹#›</a:t>
            </a:fld>
            <a:endParaRPr 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339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vl1pPr>
          </a:lstStyle>
          <a:p>
            <a:pPr>
              <a:defRPr/>
            </a:pPr>
            <a:endParaRPr lang="en-US"/>
          </a:p>
        </p:txBody>
      </p:sp>
      <p:sp>
        <p:nvSpPr>
          <p:cNvPr id="6147" name="Rectangle 3"/>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77B14070-F995-47E0-BC91-E1CE1207E446}" type="slidenum">
              <a:rPr lang="en-US"/>
              <a:pPr>
                <a:defRPr/>
              </a:pPr>
              <a:t>‹#›</a:t>
            </a:fld>
            <a:endParaRPr lang="en-US"/>
          </a:p>
        </p:txBody>
      </p:sp>
      <p:grpSp>
        <p:nvGrpSpPr>
          <p:cNvPr id="21508" name="Group 4"/>
          <p:cNvGrpSpPr>
            <a:grpSpLocks/>
          </p:cNvGrpSpPr>
          <p:nvPr/>
        </p:nvGrpSpPr>
        <p:grpSpPr bwMode="auto">
          <a:xfrm>
            <a:off x="0" y="0"/>
            <a:ext cx="9144000" cy="546100"/>
            <a:chOff x="0" y="0"/>
            <a:chExt cx="5760" cy="344"/>
          </a:xfrm>
        </p:grpSpPr>
        <p:sp>
          <p:nvSpPr>
            <p:cNvPr id="614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eaLnBrk="1" hangingPunct="1">
                <a:defRPr/>
              </a:pPr>
              <a:endParaRPr lang="id-ID" sz="2400">
                <a:latin typeface="Times New Roman" pitchFamily="18" charset="0"/>
              </a:endParaRPr>
            </a:p>
          </p:txBody>
        </p:sp>
        <p:sp>
          <p:nvSpPr>
            <p:cNvPr id="615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lang="id-ID" sz="2400">
                <a:latin typeface="Times New Roman" pitchFamily="18" charset="0"/>
              </a:endParaRPr>
            </a:p>
          </p:txBody>
        </p:sp>
        <p:sp>
          <p:nvSpPr>
            <p:cNvPr id="6151" name="Rectangle 7"/>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lang="id-ID">
                <a:solidFill>
                  <a:schemeClr val="hlink"/>
                </a:solidFill>
              </a:endParaRPr>
            </a:p>
          </p:txBody>
        </p:sp>
        <p:sp>
          <p:nvSpPr>
            <p:cNvPr id="6152" name="Rectangle 8"/>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lang="id-ID">
                <a:solidFill>
                  <a:schemeClr val="hlink"/>
                </a:solidFill>
              </a:endParaRPr>
            </a:p>
          </p:txBody>
        </p:sp>
        <p:sp>
          <p:nvSpPr>
            <p:cNvPr id="6153" name="Rectangle 9"/>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lang="id-ID">
                <a:solidFill>
                  <a:schemeClr val="accent2"/>
                </a:solidFill>
              </a:endParaRPr>
            </a:p>
          </p:txBody>
        </p:sp>
        <p:sp>
          <p:nvSpPr>
            <p:cNvPr id="6154" name="Rectangle 10"/>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lang="id-ID">
                <a:solidFill>
                  <a:schemeClr val="hlink"/>
                </a:solidFill>
              </a:endParaRPr>
            </a:p>
          </p:txBody>
        </p:sp>
        <p:sp>
          <p:nvSpPr>
            <p:cNvPr id="6155" name="Rectangle 11"/>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lang="id-ID" sz="2400">
                <a:latin typeface="Times New Roman" pitchFamily="18" charset="0"/>
              </a:endParaRPr>
            </a:p>
          </p:txBody>
        </p:sp>
        <p:sp>
          <p:nvSpPr>
            <p:cNvPr id="6156" name="Rectangle 12"/>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lang="id-ID">
                <a:solidFill>
                  <a:schemeClr val="accent2"/>
                </a:solidFill>
              </a:endParaRPr>
            </a:p>
          </p:txBody>
        </p:sp>
        <p:sp>
          <p:nvSpPr>
            <p:cNvPr id="6157" name="Rectangle 13"/>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lang="id-ID">
                <a:solidFill>
                  <a:schemeClr val="accent2"/>
                </a:solidFill>
              </a:endParaRPr>
            </a:p>
          </p:txBody>
        </p:sp>
      </p:grpSp>
      <p:sp>
        <p:nvSpPr>
          <p:cNvPr id="21509" name="Rectangle 14"/>
          <p:cNvSpPr>
            <a:spLocks noGrp="1" noChangeArrowheads="1"/>
          </p:cNvSpPr>
          <p:nvPr>
            <p:ph type="title"/>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1510" name="Rectangle 15"/>
          <p:cNvSpPr>
            <a:spLocks noGrp="1" noChangeArrowheads="1"/>
          </p:cNvSpPr>
          <p:nvPr>
            <p:ph type="body" idx="1"/>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60" name="Rectangle 16"/>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16"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7" r:id="rId15"/>
    <p:sldLayoutId id="2147483718" r:id="rId16"/>
  </p:sldLayoutIdLst>
  <p:txStyles>
    <p:titleStyle>
      <a:lvl1pPr algn="l" rtl="0" eaLnBrk="0" fontAlgn="base" hangingPunct="0">
        <a:spcBef>
          <a:spcPct val="0"/>
        </a:spcBef>
        <a:spcAft>
          <a:spcPct val="0"/>
        </a:spcAft>
        <a:defRPr sz="4400" b="1">
          <a:solidFill>
            <a:schemeClr val="bg2"/>
          </a:solidFill>
          <a:latin typeface="+mj-lt"/>
          <a:ea typeface="+mj-ea"/>
          <a:cs typeface="+mj-cs"/>
        </a:defRPr>
      </a:lvl1pPr>
      <a:lvl2pPr algn="l" rtl="0" eaLnBrk="0" fontAlgn="base" hangingPunct="0">
        <a:spcBef>
          <a:spcPct val="0"/>
        </a:spcBef>
        <a:spcAft>
          <a:spcPct val="0"/>
        </a:spcAft>
        <a:defRPr sz="4400" b="1">
          <a:solidFill>
            <a:schemeClr val="bg2"/>
          </a:solidFill>
          <a:latin typeface="Arial" charset="0"/>
        </a:defRPr>
      </a:lvl2pPr>
      <a:lvl3pPr algn="l" rtl="0" eaLnBrk="0" fontAlgn="base" hangingPunct="0">
        <a:spcBef>
          <a:spcPct val="0"/>
        </a:spcBef>
        <a:spcAft>
          <a:spcPct val="0"/>
        </a:spcAft>
        <a:defRPr sz="4400" b="1">
          <a:solidFill>
            <a:schemeClr val="bg2"/>
          </a:solidFill>
          <a:latin typeface="Arial" charset="0"/>
        </a:defRPr>
      </a:lvl3pPr>
      <a:lvl4pPr algn="l" rtl="0" eaLnBrk="0" fontAlgn="base" hangingPunct="0">
        <a:spcBef>
          <a:spcPct val="0"/>
        </a:spcBef>
        <a:spcAft>
          <a:spcPct val="0"/>
        </a:spcAft>
        <a:defRPr sz="4400" b="1">
          <a:solidFill>
            <a:schemeClr val="bg2"/>
          </a:solidFill>
          <a:latin typeface="Arial" charset="0"/>
        </a:defRPr>
      </a:lvl4pPr>
      <a:lvl5pPr algn="l" rtl="0" eaLnBrk="0" fontAlgn="base" hangingPunct="0">
        <a:spcBef>
          <a:spcPct val="0"/>
        </a:spcBef>
        <a:spcAft>
          <a:spcPct val="0"/>
        </a:spcAft>
        <a:defRPr sz="4400" b="1">
          <a:solidFill>
            <a:schemeClr val="bg2"/>
          </a:solidFill>
          <a:latin typeface="Arial" charset="0"/>
        </a:defRPr>
      </a:lvl5pPr>
      <a:lvl6pPr marL="457200" algn="l" rtl="0" fontAlgn="base">
        <a:spcBef>
          <a:spcPct val="0"/>
        </a:spcBef>
        <a:spcAft>
          <a:spcPct val="0"/>
        </a:spcAft>
        <a:defRPr sz="4400" b="1">
          <a:solidFill>
            <a:schemeClr val="bg2"/>
          </a:solidFill>
          <a:latin typeface="Arial" charset="0"/>
        </a:defRPr>
      </a:lvl6pPr>
      <a:lvl7pPr marL="914400" algn="l" rtl="0" fontAlgn="base">
        <a:spcBef>
          <a:spcPct val="0"/>
        </a:spcBef>
        <a:spcAft>
          <a:spcPct val="0"/>
        </a:spcAft>
        <a:defRPr sz="4400" b="1">
          <a:solidFill>
            <a:schemeClr val="bg2"/>
          </a:solidFill>
          <a:latin typeface="Arial" charset="0"/>
        </a:defRPr>
      </a:lvl7pPr>
      <a:lvl8pPr marL="1371600" algn="l" rtl="0" fontAlgn="base">
        <a:spcBef>
          <a:spcPct val="0"/>
        </a:spcBef>
        <a:spcAft>
          <a:spcPct val="0"/>
        </a:spcAft>
        <a:defRPr sz="4400" b="1">
          <a:solidFill>
            <a:schemeClr val="bg2"/>
          </a:solidFill>
          <a:latin typeface="Arial" charset="0"/>
        </a:defRPr>
      </a:lvl8pPr>
      <a:lvl9pPr marL="1828800" algn="l" rtl="0" fontAlgn="base">
        <a:spcBef>
          <a:spcPct val="0"/>
        </a:spcBef>
        <a:spcAft>
          <a:spcPct val="0"/>
        </a:spcAft>
        <a:defRPr sz="4400" b="1">
          <a:solidFill>
            <a:schemeClr val="bg2"/>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bg2"/>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bg2"/>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bg2"/>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bg2"/>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bg2"/>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bg2"/>
          </a:solidFill>
          <a:latin typeface="+mn-lt"/>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8.wmf"/><Relationship Id="rId4" Type="http://schemas.openxmlformats.org/officeDocument/2006/relationships/oleObject" Target="../embeddings/oleObject3.bin"/></Relationships>
</file>

<file path=ppt/slides/_rels/slide102.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0.wmf"/><Relationship Id="rId4" Type="http://schemas.openxmlformats.org/officeDocument/2006/relationships/oleObject" Target="../embeddings/oleObject4.bin"/></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3.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4.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84.jpeg"/><Relationship Id="rId5" Type="http://schemas.openxmlformats.org/officeDocument/2006/relationships/image" Target="../media/image82.png"/><Relationship Id="rId4" Type="http://schemas.openxmlformats.org/officeDocument/2006/relationships/oleObject" Target="../embeddings/oleObject7.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slide" Target="slide31.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95.xml"/><Relationship Id="rId5" Type="http://schemas.openxmlformats.org/officeDocument/2006/relationships/slide" Target="slide94.xml"/><Relationship Id="rId4" Type="http://schemas.openxmlformats.org/officeDocument/2006/relationships/image" Target="../media/image85.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6.emf"/></Relationships>
</file>

<file path=ppt/slides/_rels/slide1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89.png"/><Relationship Id="rId5" Type="http://schemas.openxmlformats.org/officeDocument/2006/relationships/image" Target="../media/image87.wmf"/><Relationship Id="rId4" Type="http://schemas.openxmlformats.org/officeDocument/2006/relationships/oleObject" Target="../embeddings/oleObject10.bin"/></Relationships>
</file>

<file path=ppt/slides/_rels/slide15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oleObject" Target="../embeddings/oleObject11.bin"/><Relationship Id="rId7" Type="http://schemas.openxmlformats.org/officeDocument/2006/relationships/image" Target="../media/image90.png"/><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91.jpeg"/><Relationship Id="rId4" Type="http://schemas.openxmlformats.org/officeDocument/2006/relationships/image" Target="../media/image87.wmf"/><Relationship Id="rId9" Type="http://schemas.openxmlformats.org/officeDocument/2006/relationships/image" Target="../media/image93.png"/></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wmf"/><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12.vml"/><Relationship Id="rId4" Type="http://schemas.openxmlformats.org/officeDocument/2006/relationships/image" Target="../media/image103.png"/></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105.png"/><Relationship Id="rId4" Type="http://schemas.openxmlformats.org/officeDocument/2006/relationships/image" Target="../media/image104.png"/></Relationships>
</file>

<file path=ppt/slides/_rels/slide1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slideLayout" Target="../slideLayouts/slideLayout1.xml"/><Relationship Id="rId6" Type="http://schemas.openxmlformats.org/officeDocument/2006/relationships/image" Target="../media/image119.wmf"/><Relationship Id="rId5" Type="http://schemas.openxmlformats.org/officeDocument/2006/relationships/image" Target="../media/image118.png"/><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0.wmf"/><Relationship Id="rId2" Type="http://schemas.openxmlformats.org/officeDocument/2006/relationships/image" Target="../media/image121.wmf"/><Relationship Id="rId1" Type="http://schemas.openxmlformats.org/officeDocument/2006/relationships/slideLayout" Target="../slideLayouts/slideLayout1.xml"/><Relationship Id="rId6" Type="http://schemas.openxmlformats.org/officeDocument/2006/relationships/image" Target="../media/image119.wmf"/><Relationship Id="rId5" Type="http://schemas.openxmlformats.org/officeDocument/2006/relationships/image" Target="../media/image124.png"/><Relationship Id="rId4" Type="http://schemas.openxmlformats.org/officeDocument/2006/relationships/image" Target="../media/image123.png"/></Relationships>
</file>

<file path=ppt/slides/_rels/slide172.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35.wmf"/><Relationship Id="rId13" Type="http://schemas.openxmlformats.org/officeDocument/2006/relationships/oleObject" Target="../embeddings/oleObject21.bin"/><Relationship Id="rId18" Type="http://schemas.openxmlformats.org/officeDocument/2006/relationships/image" Target="../media/image140.wmf"/><Relationship Id="rId26" Type="http://schemas.openxmlformats.org/officeDocument/2006/relationships/oleObject" Target="../embeddings/oleObject29.bin"/><Relationship Id="rId3" Type="http://schemas.openxmlformats.org/officeDocument/2006/relationships/notesSlide" Target="../notesSlides/notesSlide26.xml"/><Relationship Id="rId21" Type="http://schemas.openxmlformats.org/officeDocument/2006/relationships/oleObject" Target="../embeddings/oleObject25.bin"/><Relationship Id="rId34" Type="http://schemas.openxmlformats.org/officeDocument/2006/relationships/oleObject" Target="../embeddings/oleObject34.bin"/><Relationship Id="rId7" Type="http://schemas.openxmlformats.org/officeDocument/2006/relationships/oleObject" Target="../embeddings/oleObject18.bin"/><Relationship Id="rId12" Type="http://schemas.openxmlformats.org/officeDocument/2006/relationships/image" Target="../media/image137.wmf"/><Relationship Id="rId17" Type="http://schemas.openxmlformats.org/officeDocument/2006/relationships/oleObject" Target="../embeddings/oleObject23.bin"/><Relationship Id="rId25" Type="http://schemas.openxmlformats.org/officeDocument/2006/relationships/oleObject" Target="../embeddings/oleObject28.bin"/><Relationship Id="rId33" Type="http://schemas.openxmlformats.org/officeDocument/2006/relationships/image" Target="../media/image145.png"/><Relationship Id="rId2" Type="http://schemas.openxmlformats.org/officeDocument/2006/relationships/slideLayout" Target="../slideLayouts/slideLayout2.xml"/><Relationship Id="rId16" Type="http://schemas.openxmlformats.org/officeDocument/2006/relationships/image" Target="../media/image139.wmf"/><Relationship Id="rId20" Type="http://schemas.openxmlformats.org/officeDocument/2006/relationships/image" Target="../media/image141.wmf"/><Relationship Id="rId29" Type="http://schemas.openxmlformats.org/officeDocument/2006/relationships/oleObject" Target="../embeddings/oleObject31.bin"/><Relationship Id="rId1" Type="http://schemas.openxmlformats.org/officeDocument/2006/relationships/vmlDrawing" Target="../drawings/vmlDrawing16.vml"/><Relationship Id="rId6" Type="http://schemas.openxmlformats.org/officeDocument/2006/relationships/image" Target="../media/image134.wmf"/><Relationship Id="rId11" Type="http://schemas.openxmlformats.org/officeDocument/2006/relationships/oleObject" Target="../embeddings/oleObject20.bin"/><Relationship Id="rId24" Type="http://schemas.openxmlformats.org/officeDocument/2006/relationships/oleObject" Target="../embeddings/oleObject27.bin"/><Relationship Id="rId32" Type="http://schemas.openxmlformats.org/officeDocument/2006/relationships/oleObject" Target="../embeddings/oleObject33.bin"/><Relationship Id="rId37" Type="http://schemas.openxmlformats.org/officeDocument/2006/relationships/image" Target="../media/image147.jpeg"/><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oleObject" Target="../embeddings/oleObject26.bin"/><Relationship Id="rId28" Type="http://schemas.openxmlformats.org/officeDocument/2006/relationships/image" Target="../media/image143.wmf"/><Relationship Id="rId36" Type="http://schemas.openxmlformats.org/officeDocument/2006/relationships/oleObject" Target="../embeddings/oleObject36.bin"/><Relationship Id="rId10" Type="http://schemas.openxmlformats.org/officeDocument/2006/relationships/image" Target="../media/image136.wmf"/><Relationship Id="rId19" Type="http://schemas.openxmlformats.org/officeDocument/2006/relationships/oleObject" Target="../embeddings/oleObject24.bin"/><Relationship Id="rId31" Type="http://schemas.openxmlformats.org/officeDocument/2006/relationships/oleObject" Target="../embeddings/oleObject32.bin"/><Relationship Id="rId4" Type="http://schemas.openxmlformats.org/officeDocument/2006/relationships/image" Target="../media/image146.jpeg"/><Relationship Id="rId9" Type="http://schemas.openxmlformats.org/officeDocument/2006/relationships/oleObject" Target="../embeddings/oleObject19.bin"/><Relationship Id="rId14" Type="http://schemas.openxmlformats.org/officeDocument/2006/relationships/image" Target="../media/image138.wmf"/><Relationship Id="rId22" Type="http://schemas.openxmlformats.org/officeDocument/2006/relationships/image" Target="../media/image142.wmf"/><Relationship Id="rId27" Type="http://schemas.openxmlformats.org/officeDocument/2006/relationships/oleObject" Target="../embeddings/oleObject30.bin"/><Relationship Id="rId30" Type="http://schemas.openxmlformats.org/officeDocument/2006/relationships/image" Target="../media/image144.wmf"/><Relationship Id="rId35" Type="http://schemas.openxmlformats.org/officeDocument/2006/relationships/oleObject" Target="../embeddings/oleObject35.bin"/></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1.wmf"/><Relationship Id="rId2" Type="http://schemas.openxmlformats.org/officeDocument/2006/relationships/slideLayout" Target="../slideLayouts/slideLayout14.xml"/><Relationship Id="rId1" Type="http://schemas.openxmlformats.org/officeDocument/2006/relationships/vmlDrawing" Target="../drawings/vmlDrawing17.vml"/><Relationship Id="rId6" Type="http://schemas.openxmlformats.org/officeDocument/2006/relationships/oleObject" Target="../embeddings/oleObject38.bin"/><Relationship Id="rId5" Type="http://schemas.openxmlformats.org/officeDocument/2006/relationships/image" Target="../media/image150.wmf"/><Relationship Id="rId4" Type="http://schemas.openxmlformats.org/officeDocument/2006/relationships/oleObject" Target="../embeddings/oleObject37.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154.wmf"/><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oleObject" Target="../embeddings/oleObject40.bin"/><Relationship Id="rId5" Type="http://schemas.openxmlformats.org/officeDocument/2006/relationships/image" Target="../media/image155.png"/><Relationship Id="rId4" Type="http://schemas.openxmlformats.org/officeDocument/2006/relationships/image" Target="../media/image153.w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158.png"/><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image" Target="../media/image157.wmf"/><Relationship Id="rId5" Type="http://schemas.openxmlformats.org/officeDocument/2006/relationships/oleObject" Target="../embeddings/oleObject42.bin"/><Relationship Id="rId4" Type="http://schemas.openxmlformats.org/officeDocument/2006/relationships/image" Target="../media/image156.wmf"/></Relationships>
</file>

<file path=ppt/slides/_rels/slide20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67.wmf"/></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www.belajarjaringan.com/"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budi/" TargetMode="External"/><Relationship Id="rId2" Type="http://schemas.openxmlformats.org/officeDocument/2006/relationships/hyperlink" Target="http://www.belajarjaringan.com/" TargetMode="External"/><Relationship Id="rId1" Type="http://schemas.openxmlformats.org/officeDocument/2006/relationships/slideLayout" Target="../slideLayouts/slideLayout2.xml"/><Relationship Id="rId5" Type="http://schemas.openxmlformats.org/officeDocument/2006/relationships/hyperlink" Target="http://152.118.34.56/" TargetMode="External"/><Relationship Id="rId4" Type="http://schemas.openxmlformats.org/officeDocument/2006/relationships/hyperlink" Target="http://budi.belajarjaringan.com/" TargetMode="Externa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8" Type="http://schemas.openxmlformats.org/officeDocument/2006/relationships/hyperlink" Target="http://en.wikipedia.org/wiki/VPN" TargetMode="External"/><Relationship Id="rId13" Type="http://schemas.openxmlformats.org/officeDocument/2006/relationships/hyperlink" Target="http://en.wikipedia.org/wiki/CMTS" TargetMode="External"/><Relationship Id="rId3" Type="http://schemas.openxmlformats.org/officeDocument/2006/relationships/hyperlink" Target="http://en.wikipedia.org/wiki/Internet_Protocol" TargetMode="External"/><Relationship Id="rId7" Type="http://schemas.openxmlformats.org/officeDocument/2006/relationships/hyperlink" Target="http://en.wikipedia.org/wiki/Firewall_(networking)" TargetMode="External"/><Relationship Id="rId12" Type="http://schemas.openxmlformats.org/officeDocument/2006/relationships/hyperlink" Target="http://en.wikipedia.org/wiki/Cable_Modem" TargetMode="External"/><Relationship Id="rId17" Type="http://schemas.openxmlformats.org/officeDocument/2006/relationships/hyperlink" Target="http://en.wikipedia.org/wiki/Linksys" TargetMode="External"/><Relationship Id="rId2" Type="http://schemas.openxmlformats.org/officeDocument/2006/relationships/hyperlink" Target="http://en.wikipedia.org/wiki/Customer_premises_equipment" TargetMode="External"/><Relationship Id="rId16" Type="http://schemas.openxmlformats.org/officeDocument/2006/relationships/hyperlink" Target="http://en.wikipedia.org/wiki/Network_management" TargetMode="External"/><Relationship Id="rId1" Type="http://schemas.openxmlformats.org/officeDocument/2006/relationships/slideLayout" Target="../slideLayouts/slideLayout2.xml"/><Relationship Id="rId6" Type="http://schemas.openxmlformats.org/officeDocument/2006/relationships/hyperlink" Target="http://en.wikipedia.org/wiki/VoIP" TargetMode="External"/><Relationship Id="rId11" Type="http://schemas.openxmlformats.org/officeDocument/2006/relationships/hyperlink" Target="http://en.wikipedia.org/wiki/Asynchronous_Transfer_Mode" TargetMode="External"/><Relationship Id="rId5" Type="http://schemas.openxmlformats.org/officeDocument/2006/relationships/hyperlink" Target="http://en.wikipedia.org/wiki/CallManager" TargetMode="External"/><Relationship Id="rId15" Type="http://schemas.openxmlformats.org/officeDocument/2006/relationships/hyperlink" Target="http://en.wikipedia.org/wiki/Storage_Area_Network" TargetMode="External"/><Relationship Id="rId10" Type="http://schemas.openxmlformats.org/officeDocument/2006/relationships/hyperlink" Target="http://en.wikipedia.org/wiki/MPLS" TargetMode="External"/><Relationship Id="rId4" Type="http://schemas.openxmlformats.org/officeDocument/2006/relationships/hyperlink" Target="http://en.wikipedia.org/wiki/Private_branch_exchange" TargetMode="External"/><Relationship Id="rId9" Type="http://schemas.openxmlformats.org/officeDocument/2006/relationships/hyperlink" Target="http://en.wikipedia.org/wiki/Software" TargetMode="External"/><Relationship Id="rId14" Type="http://schemas.openxmlformats.org/officeDocument/2006/relationships/hyperlink" Target="http://en.wikipedia.org/wiki/Digital_Subscriber_Line"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ctrTitle"/>
          </p:nvPr>
        </p:nvSpPr>
        <p:spPr/>
        <p:txBody>
          <a:bodyPr/>
          <a:lstStyle/>
          <a:p>
            <a:pPr eaLnBrk="1" hangingPunct="1"/>
            <a:r>
              <a:rPr lang="en-US" smtClean="0"/>
              <a:t>Jaringan Komputer</a:t>
            </a:r>
          </a:p>
        </p:txBody>
      </p:sp>
      <p:sp>
        <p:nvSpPr>
          <p:cNvPr id="25603" name="Rectangle 3"/>
          <p:cNvSpPr>
            <a:spLocks noGrp="1" noChangeArrowheads="1"/>
          </p:cNvSpPr>
          <p:nvPr>
            <p:ph type="subTitle" idx="1"/>
          </p:nvPr>
        </p:nvSpPr>
        <p:spPr/>
        <p:txBody>
          <a:bodyPr/>
          <a:lstStyle/>
          <a:p>
            <a:pPr eaLnBrk="1" hangingPunct="1"/>
            <a:r>
              <a:rPr lang="id-ID" dirty="0" smtClean="0"/>
              <a:t>Entik Insanudin</a:t>
            </a:r>
            <a:endParaRPr lang="id-ID"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ctrTitle"/>
          </p:nvPr>
        </p:nvSpPr>
        <p:spPr/>
        <p:txBody>
          <a:bodyPr/>
          <a:lstStyle/>
          <a:p>
            <a:pPr eaLnBrk="1" hangingPunct="1"/>
            <a:r>
              <a:rPr lang="sv-SE" sz="4600" smtClean="0"/>
              <a:t/>
            </a:r>
            <a:br>
              <a:rPr lang="sv-SE" sz="4600" smtClean="0"/>
            </a:br>
            <a:r>
              <a:rPr lang="sv-SE" sz="4600" smtClean="0"/>
              <a:t>Bab 2. </a:t>
            </a:r>
            <a:br>
              <a:rPr lang="sv-SE" sz="4600" smtClean="0"/>
            </a:br>
            <a:r>
              <a:rPr lang="sv-SE" sz="4600" smtClean="0"/>
              <a:t>Instalasi Jaringan</a:t>
            </a:r>
            <a:endParaRPr lang="en-US" sz="4600" smtClean="0"/>
          </a:p>
        </p:txBody>
      </p:sp>
      <p:sp>
        <p:nvSpPr>
          <p:cNvPr id="34819"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4"/>
          <p:cNvSpPr>
            <a:spLocks noGrp="1" noChangeArrowheads="1"/>
          </p:cNvSpPr>
          <p:nvPr>
            <p:ph type="ctrTitle"/>
          </p:nvPr>
        </p:nvSpPr>
        <p:spPr/>
        <p:txBody>
          <a:bodyPr/>
          <a:lstStyle/>
          <a:p>
            <a:r>
              <a:rPr lang="en-US" smtClean="0"/>
              <a:t>Model OSI vs. TCP/IP</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685800" y="0"/>
            <a:ext cx="7772400" cy="1143000"/>
          </a:xfrm>
        </p:spPr>
        <p:txBody>
          <a:bodyPr/>
          <a:lstStyle/>
          <a:p>
            <a:r>
              <a:rPr lang="en-US" smtClean="0"/>
              <a:t>Model OSI</a:t>
            </a:r>
          </a:p>
        </p:txBody>
      </p:sp>
      <p:graphicFrame>
        <p:nvGraphicFramePr>
          <p:cNvPr id="3074" name="Object 2"/>
          <p:cNvGraphicFramePr>
            <a:graphicFrameLocks noChangeAspect="1"/>
          </p:cNvGraphicFramePr>
          <p:nvPr/>
        </p:nvGraphicFramePr>
        <p:xfrm>
          <a:off x="2514600" y="1454150"/>
          <a:ext cx="4876800" cy="4870450"/>
        </p:xfrm>
        <a:graphic>
          <a:graphicData uri="http://schemas.openxmlformats.org/presentationml/2006/ole">
            <mc:AlternateContent xmlns:mc="http://schemas.openxmlformats.org/markup-compatibility/2006">
              <mc:Choice xmlns:v="urn:schemas-microsoft-com:vml" Requires="v">
                <p:oleObj spid="_x0000_s3077" name="Document" r:id="rId4" imgW="2426208" imgH="2423160" progId="Word.Document.8">
                  <p:embed/>
                </p:oleObj>
              </mc:Choice>
              <mc:Fallback>
                <p:oleObj name="Document" r:id="rId4" imgW="2426208" imgH="242316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454150"/>
                        <a:ext cx="4876800" cy="487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685800" y="0"/>
            <a:ext cx="7772400" cy="1143000"/>
          </a:xfrm>
        </p:spPr>
        <p:txBody>
          <a:bodyPr/>
          <a:lstStyle/>
          <a:p>
            <a:r>
              <a:rPr lang="en-US" sz="3500" smtClean="0"/>
              <a:t>Model OSI</a:t>
            </a:r>
          </a:p>
        </p:txBody>
      </p:sp>
      <p:pic>
        <p:nvPicPr>
          <p:cNvPr id="125955"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89025"/>
            <a:ext cx="78486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85800" y="533400"/>
            <a:ext cx="7772400" cy="1295400"/>
          </a:xfrm>
        </p:spPr>
        <p:txBody>
          <a:bodyPr/>
          <a:lstStyle/>
          <a:p>
            <a:r>
              <a:rPr lang="en-US" smtClean="0"/>
              <a:t>Model TCP/IP</a:t>
            </a:r>
          </a:p>
        </p:txBody>
      </p:sp>
      <p:graphicFrame>
        <p:nvGraphicFramePr>
          <p:cNvPr id="4098" name="Object 2"/>
          <p:cNvGraphicFramePr>
            <a:graphicFrameLocks noChangeAspect="1"/>
          </p:cNvGraphicFramePr>
          <p:nvPr/>
        </p:nvGraphicFramePr>
        <p:xfrm>
          <a:off x="1219200" y="2360613"/>
          <a:ext cx="6286500" cy="3049587"/>
        </p:xfrm>
        <a:graphic>
          <a:graphicData uri="http://schemas.openxmlformats.org/presentationml/2006/ole">
            <mc:AlternateContent xmlns:mc="http://schemas.openxmlformats.org/markup-compatibility/2006">
              <mc:Choice xmlns:v="urn:schemas-microsoft-com:vml" Requires="v">
                <p:oleObj spid="_x0000_s4101" name="Document" r:id="rId4" imgW="3429000" imgH="1664208" progId="Word.Document.8">
                  <p:embed/>
                </p:oleObj>
              </mc:Choice>
              <mc:Fallback>
                <p:oleObj name="Document" r:id="rId4" imgW="3429000" imgH="1664208"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360613"/>
                        <a:ext cx="6286500" cy="304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smtClean="0"/>
              <a:t>Model TCP/IP</a:t>
            </a:r>
          </a:p>
        </p:txBody>
      </p:sp>
      <p:pic>
        <p:nvPicPr>
          <p:cNvPr id="126979" name="Picture 4" descr="TCP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52600"/>
            <a:ext cx="593090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4"/>
          <p:cNvPicPr>
            <a:picLocks noChangeAspect="1" noChangeArrowheads="1"/>
          </p:cNvPicPr>
          <p:nvPr/>
        </p:nvPicPr>
        <p:blipFill>
          <a:blip r:embed="rId3">
            <a:extLst>
              <a:ext uri="{28A0092B-C50C-407E-A947-70E740481C1C}">
                <a14:useLocalDpi xmlns:a14="http://schemas.microsoft.com/office/drawing/2010/main" val="0"/>
              </a:ext>
            </a:extLst>
          </a:blip>
          <a:srcRect b="11551"/>
          <a:stretch>
            <a:fillRect/>
          </a:stretch>
        </p:blipFill>
        <p:spPr bwMode="auto">
          <a:xfrm>
            <a:off x="1524000" y="1295400"/>
            <a:ext cx="70866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Rectangle 5"/>
          <p:cNvSpPr>
            <a:spLocks noGrp="1" noChangeArrowheads="1"/>
          </p:cNvSpPr>
          <p:nvPr>
            <p:ph type="title"/>
          </p:nvPr>
        </p:nvSpPr>
        <p:spPr>
          <a:xfrm>
            <a:off x="685800" y="76200"/>
            <a:ext cx="7772400" cy="1143000"/>
          </a:xfrm>
          <a:noFill/>
        </p:spPr>
        <p:txBody>
          <a:bodyPr/>
          <a:lstStyle/>
          <a:p>
            <a:r>
              <a:rPr lang="en-US" smtClean="0"/>
              <a:t>OSI vs. TCP/IP</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685800" y="381000"/>
            <a:ext cx="7772400" cy="1295400"/>
          </a:xfrm>
        </p:spPr>
        <p:txBody>
          <a:bodyPr/>
          <a:lstStyle/>
          <a:p>
            <a:r>
              <a:rPr lang="en-US" smtClean="0"/>
              <a:t>OSI vs. TCP/IP</a:t>
            </a:r>
          </a:p>
        </p:txBody>
      </p:sp>
      <p:grpSp>
        <p:nvGrpSpPr>
          <p:cNvPr id="129027" name="Group 4"/>
          <p:cNvGrpSpPr>
            <a:grpSpLocks/>
          </p:cNvGrpSpPr>
          <p:nvPr/>
        </p:nvGrpSpPr>
        <p:grpSpPr bwMode="auto">
          <a:xfrm>
            <a:off x="838200" y="2209800"/>
            <a:ext cx="7467600" cy="3810000"/>
            <a:chOff x="-3" y="-3"/>
            <a:chExt cx="3720" cy="3382"/>
          </a:xfrm>
        </p:grpSpPr>
        <p:grpSp>
          <p:nvGrpSpPr>
            <p:cNvPr id="129028" name="Group 5"/>
            <p:cNvGrpSpPr>
              <a:grpSpLocks/>
            </p:cNvGrpSpPr>
            <p:nvPr/>
          </p:nvGrpSpPr>
          <p:grpSpPr bwMode="auto">
            <a:xfrm>
              <a:off x="0" y="0"/>
              <a:ext cx="3714" cy="3376"/>
              <a:chOff x="0" y="0"/>
              <a:chExt cx="3714" cy="3376"/>
            </a:xfrm>
          </p:grpSpPr>
          <p:grpSp>
            <p:nvGrpSpPr>
              <p:cNvPr id="129030" name="Group 6"/>
              <p:cNvGrpSpPr>
                <a:grpSpLocks/>
              </p:cNvGrpSpPr>
              <p:nvPr/>
            </p:nvGrpSpPr>
            <p:grpSpPr bwMode="auto">
              <a:xfrm>
                <a:off x="0" y="0"/>
                <a:ext cx="1857" cy="422"/>
                <a:chOff x="0" y="0"/>
                <a:chExt cx="1857" cy="422"/>
              </a:xfrm>
            </p:grpSpPr>
            <p:sp>
              <p:nvSpPr>
                <p:cNvPr id="129069" name="Rectangle 7"/>
                <p:cNvSpPr>
                  <a:spLocks noChangeArrowheads="1"/>
                </p:cNvSpPr>
                <p:nvPr/>
              </p:nvSpPr>
              <p:spPr bwMode="auto">
                <a:xfrm>
                  <a:off x="0"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29070" name="Group 8"/>
                <p:cNvGrpSpPr>
                  <a:grpSpLocks/>
                </p:cNvGrpSpPr>
                <p:nvPr/>
              </p:nvGrpSpPr>
              <p:grpSpPr bwMode="auto">
                <a:xfrm>
                  <a:off x="0" y="0"/>
                  <a:ext cx="1857" cy="422"/>
                  <a:chOff x="0" y="0"/>
                  <a:chExt cx="1857" cy="422"/>
                </a:xfrm>
              </p:grpSpPr>
              <p:sp>
                <p:nvSpPr>
                  <p:cNvPr id="129071" name="Rectangle 9"/>
                  <p:cNvSpPr>
                    <a:spLocks noChangeArrowheads="1"/>
                  </p:cNvSpPr>
                  <p:nvPr/>
                </p:nvSpPr>
                <p:spPr bwMode="auto">
                  <a:xfrm>
                    <a:off x="43"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OSI</a:t>
                    </a:r>
                  </a:p>
                  <a:p>
                    <a:pPr algn="ctr"/>
                    <a:endParaRPr lang="en-US">
                      <a:latin typeface="Times New Roman" pitchFamily="18" charset="0"/>
                      <a:cs typeface="Times New Roman" pitchFamily="18" charset="0"/>
                    </a:endParaRPr>
                  </a:p>
                </p:txBody>
              </p:sp>
              <p:sp>
                <p:nvSpPr>
                  <p:cNvPr id="129072" name="Rectangle 10"/>
                  <p:cNvSpPr>
                    <a:spLocks noChangeArrowheads="1"/>
                  </p:cNvSpPr>
                  <p:nvPr/>
                </p:nvSpPr>
                <p:spPr bwMode="auto">
                  <a:xfrm>
                    <a:off x="0"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29031" name="Group 11"/>
              <p:cNvGrpSpPr>
                <a:grpSpLocks/>
              </p:cNvGrpSpPr>
              <p:nvPr/>
            </p:nvGrpSpPr>
            <p:grpSpPr bwMode="auto">
              <a:xfrm>
                <a:off x="1857" y="0"/>
                <a:ext cx="1857" cy="422"/>
                <a:chOff x="1857" y="0"/>
                <a:chExt cx="1857" cy="422"/>
              </a:xfrm>
            </p:grpSpPr>
            <p:sp>
              <p:nvSpPr>
                <p:cNvPr id="129065" name="Rectangle 12"/>
                <p:cNvSpPr>
                  <a:spLocks noChangeArrowheads="1"/>
                </p:cNvSpPr>
                <p:nvPr/>
              </p:nvSpPr>
              <p:spPr bwMode="auto">
                <a:xfrm>
                  <a:off x="1857"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29066" name="Group 13"/>
                <p:cNvGrpSpPr>
                  <a:grpSpLocks/>
                </p:cNvGrpSpPr>
                <p:nvPr/>
              </p:nvGrpSpPr>
              <p:grpSpPr bwMode="auto">
                <a:xfrm>
                  <a:off x="1857" y="0"/>
                  <a:ext cx="1857" cy="422"/>
                  <a:chOff x="1857" y="0"/>
                  <a:chExt cx="1857" cy="422"/>
                </a:xfrm>
              </p:grpSpPr>
              <p:sp>
                <p:nvSpPr>
                  <p:cNvPr id="129067" name="Rectangle 14"/>
                  <p:cNvSpPr>
                    <a:spLocks noChangeArrowheads="1"/>
                  </p:cNvSpPr>
                  <p:nvPr/>
                </p:nvSpPr>
                <p:spPr bwMode="auto">
                  <a:xfrm>
                    <a:off x="1900"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000" b="1">
                        <a:solidFill>
                          <a:srgbClr val="0000FF"/>
                        </a:solidFill>
                        <a:latin typeface="Times New Roman" pitchFamily="18" charset="0"/>
                        <a:cs typeface="Times New Roman" pitchFamily="18" charset="0"/>
                      </a:rPr>
                      <a:t>TCP / IP</a:t>
                    </a:r>
                  </a:p>
                  <a:p>
                    <a:pPr algn="ctr"/>
                    <a:endParaRPr lang="en-US" sz="2000">
                      <a:latin typeface="Times New Roman" pitchFamily="18" charset="0"/>
                      <a:cs typeface="Times New Roman" pitchFamily="18" charset="0"/>
                    </a:endParaRPr>
                  </a:p>
                </p:txBody>
              </p:sp>
              <p:sp>
                <p:nvSpPr>
                  <p:cNvPr id="129068" name="Rectangle 15"/>
                  <p:cNvSpPr>
                    <a:spLocks noChangeArrowheads="1"/>
                  </p:cNvSpPr>
                  <p:nvPr/>
                </p:nvSpPr>
                <p:spPr bwMode="auto">
                  <a:xfrm>
                    <a:off x="1857"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29032" name="Group 16"/>
              <p:cNvGrpSpPr>
                <a:grpSpLocks/>
              </p:cNvGrpSpPr>
              <p:nvPr/>
            </p:nvGrpSpPr>
            <p:grpSpPr bwMode="auto">
              <a:xfrm>
                <a:off x="0" y="422"/>
                <a:ext cx="1857" cy="422"/>
                <a:chOff x="0" y="422"/>
                <a:chExt cx="1857" cy="422"/>
              </a:xfrm>
            </p:grpSpPr>
            <p:sp>
              <p:nvSpPr>
                <p:cNvPr id="129063" name="Rectangle 17"/>
                <p:cNvSpPr>
                  <a:spLocks noChangeArrowheads="1"/>
                </p:cNvSpPr>
                <p:nvPr/>
              </p:nvSpPr>
              <p:spPr bwMode="auto">
                <a:xfrm>
                  <a:off x="43" y="422"/>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Application (Layer7)</a:t>
                  </a:r>
                  <a:endParaRPr lang="en-US">
                    <a:latin typeface="Times New Roman" pitchFamily="18" charset="0"/>
                    <a:cs typeface="Times New Roman" pitchFamily="18" charset="0"/>
                  </a:endParaRPr>
                </a:p>
              </p:txBody>
            </p:sp>
            <p:sp>
              <p:nvSpPr>
                <p:cNvPr id="129064" name="Rectangle 18"/>
                <p:cNvSpPr>
                  <a:spLocks noChangeArrowheads="1"/>
                </p:cNvSpPr>
                <p:nvPr/>
              </p:nvSpPr>
              <p:spPr bwMode="auto">
                <a:xfrm>
                  <a:off x="0" y="422"/>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3" name="Group 19"/>
              <p:cNvGrpSpPr>
                <a:grpSpLocks/>
              </p:cNvGrpSpPr>
              <p:nvPr/>
            </p:nvGrpSpPr>
            <p:grpSpPr bwMode="auto">
              <a:xfrm>
                <a:off x="1857" y="422"/>
                <a:ext cx="1857" cy="1266"/>
                <a:chOff x="1857" y="422"/>
                <a:chExt cx="1857" cy="1266"/>
              </a:xfrm>
            </p:grpSpPr>
            <p:sp>
              <p:nvSpPr>
                <p:cNvPr id="129061" name="Rectangle 20"/>
                <p:cNvSpPr>
                  <a:spLocks noChangeArrowheads="1"/>
                </p:cNvSpPr>
                <p:nvPr/>
              </p:nvSpPr>
              <p:spPr bwMode="auto">
                <a:xfrm>
                  <a:off x="1900" y="422"/>
                  <a:ext cx="1771"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eaLnBrk="1" hangingPunct="1"/>
                  <a:r>
                    <a:rPr lang="en-US" b="1">
                      <a:latin typeface="Times New Roman" pitchFamily="18" charset="0"/>
                      <a:cs typeface="Times New Roman" pitchFamily="18" charset="0"/>
                    </a:rPr>
                    <a:t>Application</a:t>
                  </a:r>
                </a:p>
                <a:p>
                  <a:pPr algn="ctr"/>
                  <a:endParaRPr lang="en-US">
                    <a:latin typeface="Times New Roman" pitchFamily="18" charset="0"/>
                    <a:cs typeface="Times New Roman" pitchFamily="18" charset="0"/>
                  </a:endParaRPr>
                </a:p>
              </p:txBody>
            </p:sp>
            <p:sp>
              <p:nvSpPr>
                <p:cNvPr id="129062" name="Rectangle 21"/>
                <p:cNvSpPr>
                  <a:spLocks noChangeArrowheads="1"/>
                </p:cNvSpPr>
                <p:nvPr/>
              </p:nvSpPr>
              <p:spPr bwMode="auto">
                <a:xfrm>
                  <a:off x="1857" y="422"/>
                  <a:ext cx="1857" cy="12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4" name="Group 22"/>
              <p:cNvGrpSpPr>
                <a:grpSpLocks/>
              </p:cNvGrpSpPr>
              <p:nvPr/>
            </p:nvGrpSpPr>
            <p:grpSpPr bwMode="auto">
              <a:xfrm>
                <a:off x="0" y="844"/>
                <a:ext cx="1857" cy="422"/>
                <a:chOff x="0" y="844"/>
                <a:chExt cx="1857" cy="422"/>
              </a:xfrm>
            </p:grpSpPr>
            <p:sp>
              <p:nvSpPr>
                <p:cNvPr id="129059" name="Rectangle 23"/>
                <p:cNvSpPr>
                  <a:spLocks noChangeArrowheads="1"/>
                </p:cNvSpPr>
                <p:nvPr/>
              </p:nvSpPr>
              <p:spPr bwMode="auto">
                <a:xfrm>
                  <a:off x="43" y="844"/>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Presentation (Layer6)</a:t>
                  </a:r>
                  <a:endParaRPr lang="en-US">
                    <a:latin typeface="Times New Roman" pitchFamily="18" charset="0"/>
                    <a:cs typeface="Times New Roman" pitchFamily="18" charset="0"/>
                  </a:endParaRPr>
                </a:p>
              </p:txBody>
            </p:sp>
            <p:sp>
              <p:nvSpPr>
                <p:cNvPr id="129060" name="Rectangle 24"/>
                <p:cNvSpPr>
                  <a:spLocks noChangeArrowheads="1"/>
                </p:cNvSpPr>
                <p:nvPr/>
              </p:nvSpPr>
              <p:spPr bwMode="auto">
                <a:xfrm>
                  <a:off x="0" y="844"/>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5" name="Group 25"/>
              <p:cNvGrpSpPr>
                <a:grpSpLocks/>
              </p:cNvGrpSpPr>
              <p:nvPr/>
            </p:nvGrpSpPr>
            <p:grpSpPr bwMode="auto">
              <a:xfrm>
                <a:off x="0" y="1266"/>
                <a:ext cx="1857" cy="422"/>
                <a:chOff x="0" y="1266"/>
                <a:chExt cx="1857" cy="422"/>
              </a:xfrm>
            </p:grpSpPr>
            <p:sp>
              <p:nvSpPr>
                <p:cNvPr id="129057" name="Rectangle 26"/>
                <p:cNvSpPr>
                  <a:spLocks noChangeArrowheads="1"/>
                </p:cNvSpPr>
                <p:nvPr/>
              </p:nvSpPr>
              <p:spPr bwMode="auto">
                <a:xfrm>
                  <a:off x="43" y="1266"/>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Session (Layer 5)</a:t>
                  </a:r>
                  <a:endParaRPr lang="en-US">
                    <a:latin typeface="Times New Roman" pitchFamily="18" charset="0"/>
                    <a:cs typeface="Times New Roman" pitchFamily="18" charset="0"/>
                  </a:endParaRPr>
                </a:p>
              </p:txBody>
            </p:sp>
            <p:sp>
              <p:nvSpPr>
                <p:cNvPr id="129058" name="Rectangle 27"/>
                <p:cNvSpPr>
                  <a:spLocks noChangeArrowheads="1"/>
                </p:cNvSpPr>
                <p:nvPr/>
              </p:nvSpPr>
              <p:spPr bwMode="auto">
                <a:xfrm>
                  <a:off x="0" y="1266"/>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6" name="Group 28"/>
              <p:cNvGrpSpPr>
                <a:grpSpLocks/>
              </p:cNvGrpSpPr>
              <p:nvPr/>
            </p:nvGrpSpPr>
            <p:grpSpPr bwMode="auto">
              <a:xfrm>
                <a:off x="0" y="1688"/>
                <a:ext cx="1857" cy="422"/>
                <a:chOff x="0" y="1688"/>
                <a:chExt cx="1857" cy="422"/>
              </a:xfrm>
            </p:grpSpPr>
            <p:sp>
              <p:nvSpPr>
                <p:cNvPr id="129055" name="Rectangle 29"/>
                <p:cNvSpPr>
                  <a:spLocks noChangeArrowheads="1"/>
                </p:cNvSpPr>
                <p:nvPr/>
              </p:nvSpPr>
              <p:spPr bwMode="auto">
                <a:xfrm>
                  <a:off x="43" y="1688"/>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Transport  (Layer 4)</a:t>
                  </a:r>
                  <a:endParaRPr lang="en-US">
                    <a:latin typeface="Times New Roman" pitchFamily="18" charset="0"/>
                    <a:cs typeface="Times New Roman" pitchFamily="18" charset="0"/>
                  </a:endParaRPr>
                </a:p>
              </p:txBody>
            </p:sp>
            <p:sp>
              <p:nvSpPr>
                <p:cNvPr id="129056" name="Rectangle 30"/>
                <p:cNvSpPr>
                  <a:spLocks noChangeArrowheads="1"/>
                </p:cNvSpPr>
                <p:nvPr/>
              </p:nvSpPr>
              <p:spPr bwMode="auto">
                <a:xfrm>
                  <a:off x="0" y="1688"/>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7" name="Group 31"/>
              <p:cNvGrpSpPr>
                <a:grpSpLocks/>
              </p:cNvGrpSpPr>
              <p:nvPr/>
            </p:nvGrpSpPr>
            <p:grpSpPr bwMode="auto">
              <a:xfrm>
                <a:off x="1857" y="1688"/>
                <a:ext cx="1857" cy="422"/>
                <a:chOff x="1857" y="1688"/>
                <a:chExt cx="1857" cy="422"/>
              </a:xfrm>
            </p:grpSpPr>
            <p:sp>
              <p:nvSpPr>
                <p:cNvPr id="129053" name="Rectangle 32"/>
                <p:cNvSpPr>
                  <a:spLocks noChangeArrowheads="1"/>
                </p:cNvSpPr>
                <p:nvPr/>
              </p:nvSpPr>
              <p:spPr bwMode="auto">
                <a:xfrm>
                  <a:off x="1900" y="1688"/>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Transport</a:t>
                  </a:r>
                  <a:endParaRPr lang="en-US">
                    <a:latin typeface="Times New Roman" pitchFamily="18" charset="0"/>
                    <a:cs typeface="Times New Roman" pitchFamily="18" charset="0"/>
                  </a:endParaRPr>
                </a:p>
              </p:txBody>
            </p:sp>
            <p:sp>
              <p:nvSpPr>
                <p:cNvPr id="129054" name="Rectangle 33"/>
                <p:cNvSpPr>
                  <a:spLocks noChangeArrowheads="1"/>
                </p:cNvSpPr>
                <p:nvPr/>
              </p:nvSpPr>
              <p:spPr bwMode="auto">
                <a:xfrm>
                  <a:off x="1857" y="1688"/>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8" name="Group 34"/>
              <p:cNvGrpSpPr>
                <a:grpSpLocks/>
              </p:cNvGrpSpPr>
              <p:nvPr/>
            </p:nvGrpSpPr>
            <p:grpSpPr bwMode="auto">
              <a:xfrm>
                <a:off x="0" y="2110"/>
                <a:ext cx="1857" cy="422"/>
                <a:chOff x="0" y="2110"/>
                <a:chExt cx="1857" cy="422"/>
              </a:xfrm>
            </p:grpSpPr>
            <p:sp>
              <p:nvSpPr>
                <p:cNvPr id="129051" name="Rectangle 35"/>
                <p:cNvSpPr>
                  <a:spLocks noChangeArrowheads="1"/>
                </p:cNvSpPr>
                <p:nvPr/>
              </p:nvSpPr>
              <p:spPr bwMode="auto">
                <a:xfrm>
                  <a:off x="43" y="2110"/>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Network (Layer 3)</a:t>
                  </a:r>
                  <a:endParaRPr lang="en-US">
                    <a:latin typeface="Times New Roman" pitchFamily="18" charset="0"/>
                    <a:cs typeface="Times New Roman" pitchFamily="18" charset="0"/>
                  </a:endParaRPr>
                </a:p>
              </p:txBody>
            </p:sp>
            <p:sp>
              <p:nvSpPr>
                <p:cNvPr id="129052" name="Rectangle 36"/>
                <p:cNvSpPr>
                  <a:spLocks noChangeArrowheads="1"/>
                </p:cNvSpPr>
                <p:nvPr/>
              </p:nvSpPr>
              <p:spPr bwMode="auto">
                <a:xfrm>
                  <a:off x="0" y="211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39" name="Group 37"/>
              <p:cNvGrpSpPr>
                <a:grpSpLocks/>
              </p:cNvGrpSpPr>
              <p:nvPr/>
            </p:nvGrpSpPr>
            <p:grpSpPr bwMode="auto">
              <a:xfrm>
                <a:off x="1857" y="2110"/>
                <a:ext cx="1857" cy="422"/>
                <a:chOff x="1857" y="2110"/>
                <a:chExt cx="1857" cy="422"/>
              </a:xfrm>
            </p:grpSpPr>
            <p:sp>
              <p:nvSpPr>
                <p:cNvPr id="129049" name="Rectangle 38"/>
                <p:cNvSpPr>
                  <a:spLocks noChangeArrowheads="1"/>
                </p:cNvSpPr>
                <p:nvPr/>
              </p:nvSpPr>
              <p:spPr bwMode="auto">
                <a:xfrm>
                  <a:off x="1900" y="2110"/>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Internet</a:t>
                  </a:r>
                  <a:endParaRPr lang="en-US">
                    <a:latin typeface="Times New Roman" pitchFamily="18" charset="0"/>
                    <a:cs typeface="Times New Roman" pitchFamily="18" charset="0"/>
                  </a:endParaRPr>
                </a:p>
              </p:txBody>
            </p:sp>
            <p:sp>
              <p:nvSpPr>
                <p:cNvPr id="129050" name="Rectangle 39"/>
                <p:cNvSpPr>
                  <a:spLocks noChangeArrowheads="1"/>
                </p:cNvSpPr>
                <p:nvPr/>
              </p:nvSpPr>
              <p:spPr bwMode="auto">
                <a:xfrm>
                  <a:off x="1857" y="211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40" name="Group 40"/>
              <p:cNvGrpSpPr>
                <a:grpSpLocks/>
              </p:cNvGrpSpPr>
              <p:nvPr/>
            </p:nvGrpSpPr>
            <p:grpSpPr bwMode="auto">
              <a:xfrm>
                <a:off x="0" y="2532"/>
                <a:ext cx="1857" cy="422"/>
                <a:chOff x="0" y="2532"/>
                <a:chExt cx="1857" cy="422"/>
              </a:xfrm>
            </p:grpSpPr>
            <p:sp>
              <p:nvSpPr>
                <p:cNvPr id="129047" name="Rectangle 41"/>
                <p:cNvSpPr>
                  <a:spLocks noChangeArrowheads="1"/>
                </p:cNvSpPr>
                <p:nvPr/>
              </p:nvSpPr>
              <p:spPr bwMode="auto">
                <a:xfrm>
                  <a:off x="43" y="2532"/>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Data Link (Layer 2)</a:t>
                  </a:r>
                  <a:endParaRPr lang="en-US">
                    <a:latin typeface="Times New Roman" pitchFamily="18" charset="0"/>
                    <a:cs typeface="Times New Roman" pitchFamily="18" charset="0"/>
                  </a:endParaRPr>
                </a:p>
              </p:txBody>
            </p:sp>
            <p:sp>
              <p:nvSpPr>
                <p:cNvPr id="129048" name="Rectangle 42"/>
                <p:cNvSpPr>
                  <a:spLocks noChangeArrowheads="1"/>
                </p:cNvSpPr>
                <p:nvPr/>
              </p:nvSpPr>
              <p:spPr bwMode="auto">
                <a:xfrm>
                  <a:off x="0" y="2532"/>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41" name="Group 43"/>
              <p:cNvGrpSpPr>
                <a:grpSpLocks/>
              </p:cNvGrpSpPr>
              <p:nvPr/>
            </p:nvGrpSpPr>
            <p:grpSpPr bwMode="auto">
              <a:xfrm>
                <a:off x="1857" y="2532"/>
                <a:ext cx="1857" cy="844"/>
                <a:chOff x="1857" y="2532"/>
                <a:chExt cx="1857" cy="844"/>
              </a:xfrm>
            </p:grpSpPr>
            <p:sp>
              <p:nvSpPr>
                <p:cNvPr id="129045" name="Rectangle 44"/>
                <p:cNvSpPr>
                  <a:spLocks noChangeArrowheads="1"/>
                </p:cNvSpPr>
                <p:nvPr/>
              </p:nvSpPr>
              <p:spPr bwMode="auto">
                <a:xfrm>
                  <a:off x="1900" y="2532"/>
                  <a:ext cx="1771"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b="1">
                      <a:latin typeface="Times New Roman" pitchFamily="18" charset="0"/>
                      <a:cs typeface="Times New Roman" pitchFamily="18" charset="0"/>
                    </a:rPr>
                    <a:t>Network Access</a:t>
                  </a:r>
                  <a:endParaRPr lang="en-US">
                    <a:latin typeface="Times New Roman" pitchFamily="18" charset="0"/>
                    <a:cs typeface="Times New Roman" pitchFamily="18" charset="0"/>
                  </a:endParaRPr>
                </a:p>
              </p:txBody>
            </p:sp>
            <p:sp>
              <p:nvSpPr>
                <p:cNvPr id="129046" name="Rectangle 45"/>
                <p:cNvSpPr>
                  <a:spLocks noChangeArrowheads="1"/>
                </p:cNvSpPr>
                <p:nvPr/>
              </p:nvSpPr>
              <p:spPr bwMode="auto">
                <a:xfrm>
                  <a:off x="1857" y="2532"/>
                  <a:ext cx="1857" cy="84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29042" name="Group 46"/>
              <p:cNvGrpSpPr>
                <a:grpSpLocks/>
              </p:cNvGrpSpPr>
              <p:nvPr/>
            </p:nvGrpSpPr>
            <p:grpSpPr bwMode="auto">
              <a:xfrm>
                <a:off x="0" y="2954"/>
                <a:ext cx="1857" cy="422"/>
                <a:chOff x="0" y="2954"/>
                <a:chExt cx="1857" cy="422"/>
              </a:xfrm>
            </p:grpSpPr>
            <p:sp>
              <p:nvSpPr>
                <p:cNvPr id="129043" name="Rectangle 47"/>
                <p:cNvSpPr>
                  <a:spLocks noChangeArrowheads="1"/>
                </p:cNvSpPr>
                <p:nvPr/>
              </p:nvSpPr>
              <p:spPr bwMode="auto">
                <a:xfrm>
                  <a:off x="43" y="2954"/>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Physical (Layer 1)</a:t>
                  </a:r>
                </a:p>
                <a:p>
                  <a:pPr algn="ctr"/>
                  <a:endParaRPr lang="en-US">
                    <a:latin typeface="Times New Roman" pitchFamily="18" charset="0"/>
                    <a:cs typeface="Times New Roman" pitchFamily="18" charset="0"/>
                  </a:endParaRPr>
                </a:p>
              </p:txBody>
            </p:sp>
            <p:sp>
              <p:nvSpPr>
                <p:cNvPr id="129044" name="Rectangle 48"/>
                <p:cNvSpPr>
                  <a:spLocks noChangeArrowheads="1"/>
                </p:cNvSpPr>
                <p:nvPr/>
              </p:nvSpPr>
              <p:spPr bwMode="auto">
                <a:xfrm>
                  <a:off x="0" y="2954"/>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sp>
          <p:nvSpPr>
            <p:cNvPr id="129029" name="Rectangle 49"/>
            <p:cNvSpPr>
              <a:spLocks noChangeArrowheads="1"/>
            </p:cNvSpPr>
            <p:nvPr/>
          </p:nvSpPr>
          <p:spPr bwMode="auto">
            <a:xfrm>
              <a:off x="-3" y="-3"/>
              <a:ext cx="3720" cy="3382"/>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5"/>
          <p:cNvPicPr>
            <a:picLocks noChangeAspect="1" noChangeArrowheads="1"/>
          </p:cNvPicPr>
          <p:nvPr/>
        </p:nvPicPr>
        <p:blipFill>
          <a:blip r:embed="rId3">
            <a:extLst>
              <a:ext uri="{28A0092B-C50C-407E-A947-70E740481C1C}">
                <a14:useLocalDpi xmlns:a14="http://schemas.microsoft.com/office/drawing/2010/main" val="0"/>
              </a:ext>
            </a:extLst>
          </a:blip>
          <a:srcRect b="11551"/>
          <a:stretch>
            <a:fillRect/>
          </a:stretch>
        </p:blipFill>
        <p:spPr bwMode="auto">
          <a:xfrm>
            <a:off x="-1295400" y="1524000"/>
            <a:ext cx="69342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51" name="Group 6"/>
          <p:cNvGrpSpPr>
            <a:grpSpLocks/>
          </p:cNvGrpSpPr>
          <p:nvPr/>
        </p:nvGrpSpPr>
        <p:grpSpPr bwMode="auto">
          <a:xfrm>
            <a:off x="4724400" y="1447800"/>
            <a:ext cx="3429000" cy="5181600"/>
            <a:chOff x="-3" y="-3"/>
            <a:chExt cx="3720" cy="3382"/>
          </a:xfrm>
        </p:grpSpPr>
        <p:grpSp>
          <p:nvGrpSpPr>
            <p:cNvPr id="130053" name="Group 7"/>
            <p:cNvGrpSpPr>
              <a:grpSpLocks/>
            </p:cNvGrpSpPr>
            <p:nvPr/>
          </p:nvGrpSpPr>
          <p:grpSpPr bwMode="auto">
            <a:xfrm>
              <a:off x="0" y="0"/>
              <a:ext cx="3714" cy="3376"/>
              <a:chOff x="0" y="0"/>
              <a:chExt cx="3714" cy="3376"/>
            </a:xfrm>
          </p:grpSpPr>
          <p:grpSp>
            <p:nvGrpSpPr>
              <p:cNvPr id="130055" name="Group 8"/>
              <p:cNvGrpSpPr>
                <a:grpSpLocks/>
              </p:cNvGrpSpPr>
              <p:nvPr/>
            </p:nvGrpSpPr>
            <p:grpSpPr bwMode="auto">
              <a:xfrm>
                <a:off x="0" y="0"/>
                <a:ext cx="1857" cy="422"/>
                <a:chOff x="0" y="0"/>
                <a:chExt cx="1857" cy="422"/>
              </a:xfrm>
            </p:grpSpPr>
            <p:sp>
              <p:nvSpPr>
                <p:cNvPr id="130094" name="Rectangle 9"/>
                <p:cNvSpPr>
                  <a:spLocks noChangeArrowheads="1"/>
                </p:cNvSpPr>
                <p:nvPr/>
              </p:nvSpPr>
              <p:spPr bwMode="auto">
                <a:xfrm>
                  <a:off x="0"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0095" name="Group 10"/>
                <p:cNvGrpSpPr>
                  <a:grpSpLocks/>
                </p:cNvGrpSpPr>
                <p:nvPr/>
              </p:nvGrpSpPr>
              <p:grpSpPr bwMode="auto">
                <a:xfrm>
                  <a:off x="0" y="0"/>
                  <a:ext cx="1857" cy="422"/>
                  <a:chOff x="0" y="0"/>
                  <a:chExt cx="1857" cy="422"/>
                </a:xfrm>
              </p:grpSpPr>
              <p:sp>
                <p:nvSpPr>
                  <p:cNvPr id="130096" name="Rectangle 11"/>
                  <p:cNvSpPr>
                    <a:spLocks noChangeArrowheads="1"/>
                  </p:cNvSpPr>
                  <p:nvPr/>
                </p:nvSpPr>
                <p:spPr bwMode="auto">
                  <a:xfrm>
                    <a:off x="43"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OSI</a:t>
                    </a:r>
                  </a:p>
                  <a:p>
                    <a:pPr algn="ctr"/>
                    <a:endParaRPr lang="en-US">
                      <a:latin typeface="Times New Roman" pitchFamily="18" charset="0"/>
                      <a:cs typeface="Times New Roman" pitchFamily="18" charset="0"/>
                    </a:endParaRPr>
                  </a:p>
                </p:txBody>
              </p:sp>
              <p:sp>
                <p:nvSpPr>
                  <p:cNvPr id="130097" name="Rectangle 12"/>
                  <p:cNvSpPr>
                    <a:spLocks noChangeArrowheads="1"/>
                  </p:cNvSpPr>
                  <p:nvPr/>
                </p:nvSpPr>
                <p:spPr bwMode="auto">
                  <a:xfrm>
                    <a:off x="0"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0056" name="Group 13"/>
              <p:cNvGrpSpPr>
                <a:grpSpLocks/>
              </p:cNvGrpSpPr>
              <p:nvPr/>
            </p:nvGrpSpPr>
            <p:grpSpPr bwMode="auto">
              <a:xfrm>
                <a:off x="1857" y="0"/>
                <a:ext cx="1857" cy="422"/>
                <a:chOff x="1857" y="0"/>
                <a:chExt cx="1857" cy="422"/>
              </a:xfrm>
            </p:grpSpPr>
            <p:sp>
              <p:nvSpPr>
                <p:cNvPr id="130090" name="Rectangle 14"/>
                <p:cNvSpPr>
                  <a:spLocks noChangeArrowheads="1"/>
                </p:cNvSpPr>
                <p:nvPr/>
              </p:nvSpPr>
              <p:spPr bwMode="auto">
                <a:xfrm>
                  <a:off x="1857"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0091" name="Group 15"/>
                <p:cNvGrpSpPr>
                  <a:grpSpLocks/>
                </p:cNvGrpSpPr>
                <p:nvPr/>
              </p:nvGrpSpPr>
              <p:grpSpPr bwMode="auto">
                <a:xfrm>
                  <a:off x="1857" y="0"/>
                  <a:ext cx="1857" cy="422"/>
                  <a:chOff x="1857" y="0"/>
                  <a:chExt cx="1857" cy="422"/>
                </a:xfrm>
              </p:grpSpPr>
              <p:sp>
                <p:nvSpPr>
                  <p:cNvPr id="130092" name="Rectangle 16"/>
                  <p:cNvSpPr>
                    <a:spLocks noChangeArrowheads="1"/>
                  </p:cNvSpPr>
                  <p:nvPr/>
                </p:nvSpPr>
                <p:spPr bwMode="auto">
                  <a:xfrm>
                    <a:off x="1900"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000" b="1">
                        <a:solidFill>
                          <a:srgbClr val="0000FF"/>
                        </a:solidFill>
                        <a:latin typeface="Times New Roman" pitchFamily="18" charset="0"/>
                        <a:cs typeface="Times New Roman" pitchFamily="18" charset="0"/>
                      </a:rPr>
                      <a:t>TCP / IP</a:t>
                    </a:r>
                  </a:p>
                  <a:p>
                    <a:pPr algn="ctr"/>
                    <a:endParaRPr lang="en-US" sz="2000">
                      <a:latin typeface="Times New Roman" pitchFamily="18" charset="0"/>
                      <a:cs typeface="Times New Roman" pitchFamily="18" charset="0"/>
                    </a:endParaRPr>
                  </a:p>
                </p:txBody>
              </p:sp>
              <p:sp>
                <p:nvSpPr>
                  <p:cNvPr id="130093" name="Rectangle 17"/>
                  <p:cNvSpPr>
                    <a:spLocks noChangeArrowheads="1"/>
                  </p:cNvSpPr>
                  <p:nvPr/>
                </p:nvSpPr>
                <p:spPr bwMode="auto">
                  <a:xfrm>
                    <a:off x="1857"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0057" name="Group 18"/>
              <p:cNvGrpSpPr>
                <a:grpSpLocks/>
              </p:cNvGrpSpPr>
              <p:nvPr/>
            </p:nvGrpSpPr>
            <p:grpSpPr bwMode="auto">
              <a:xfrm>
                <a:off x="0" y="422"/>
                <a:ext cx="1857" cy="422"/>
                <a:chOff x="0" y="422"/>
                <a:chExt cx="1857" cy="422"/>
              </a:xfrm>
            </p:grpSpPr>
            <p:sp>
              <p:nvSpPr>
                <p:cNvPr id="130088" name="Rectangle 19"/>
                <p:cNvSpPr>
                  <a:spLocks noChangeArrowheads="1"/>
                </p:cNvSpPr>
                <p:nvPr/>
              </p:nvSpPr>
              <p:spPr bwMode="auto">
                <a:xfrm>
                  <a:off x="43" y="422"/>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Application (Layer7)</a:t>
                  </a:r>
                  <a:endParaRPr lang="en-US">
                    <a:latin typeface="Times New Roman" pitchFamily="18" charset="0"/>
                    <a:cs typeface="Times New Roman" pitchFamily="18" charset="0"/>
                  </a:endParaRPr>
                </a:p>
              </p:txBody>
            </p:sp>
            <p:sp>
              <p:nvSpPr>
                <p:cNvPr id="130089" name="Rectangle 20"/>
                <p:cNvSpPr>
                  <a:spLocks noChangeArrowheads="1"/>
                </p:cNvSpPr>
                <p:nvPr/>
              </p:nvSpPr>
              <p:spPr bwMode="auto">
                <a:xfrm>
                  <a:off x="0" y="422"/>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58" name="Group 21"/>
              <p:cNvGrpSpPr>
                <a:grpSpLocks/>
              </p:cNvGrpSpPr>
              <p:nvPr/>
            </p:nvGrpSpPr>
            <p:grpSpPr bwMode="auto">
              <a:xfrm>
                <a:off x="1857" y="422"/>
                <a:ext cx="1857" cy="1266"/>
                <a:chOff x="1857" y="422"/>
                <a:chExt cx="1857" cy="1266"/>
              </a:xfrm>
            </p:grpSpPr>
            <p:sp>
              <p:nvSpPr>
                <p:cNvPr id="130086" name="Rectangle 22"/>
                <p:cNvSpPr>
                  <a:spLocks noChangeArrowheads="1"/>
                </p:cNvSpPr>
                <p:nvPr/>
              </p:nvSpPr>
              <p:spPr bwMode="auto">
                <a:xfrm>
                  <a:off x="1900" y="422"/>
                  <a:ext cx="1771"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eaLnBrk="1" hangingPunct="1"/>
                  <a:r>
                    <a:rPr lang="en-US" b="1">
                      <a:cs typeface="Times New Roman" pitchFamily="18" charset="0"/>
                    </a:rPr>
                    <a:t>Application</a:t>
                  </a:r>
                </a:p>
                <a:p>
                  <a:pPr algn="ctr"/>
                  <a:endParaRPr lang="en-US">
                    <a:latin typeface="Times New Roman" pitchFamily="18" charset="0"/>
                    <a:cs typeface="Times New Roman" pitchFamily="18" charset="0"/>
                  </a:endParaRPr>
                </a:p>
              </p:txBody>
            </p:sp>
            <p:sp>
              <p:nvSpPr>
                <p:cNvPr id="130087" name="Rectangle 23"/>
                <p:cNvSpPr>
                  <a:spLocks noChangeArrowheads="1"/>
                </p:cNvSpPr>
                <p:nvPr/>
              </p:nvSpPr>
              <p:spPr bwMode="auto">
                <a:xfrm>
                  <a:off x="1857" y="422"/>
                  <a:ext cx="1857" cy="12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59" name="Group 24"/>
              <p:cNvGrpSpPr>
                <a:grpSpLocks/>
              </p:cNvGrpSpPr>
              <p:nvPr/>
            </p:nvGrpSpPr>
            <p:grpSpPr bwMode="auto">
              <a:xfrm>
                <a:off x="0" y="844"/>
                <a:ext cx="1857" cy="422"/>
                <a:chOff x="0" y="844"/>
                <a:chExt cx="1857" cy="422"/>
              </a:xfrm>
            </p:grpSpPr>
            <p:sp>
              <p:nvSpPr>
                <p:cNvPr id="130084" name="Rectangle 25"/>
                <p:cNvSpPr>
                  <a:spLocks noChangeArrowheads="1"/>
                </p:cNvSpPr>
                <p:nvPr/>
              </p:nvSpPr>
              <p:spPr bwMode="auto">
                <a:xfrm>
                  <a:off x="43" y="844"/>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Presentation (Layer6)</a:t>
                  </a:r>
                  <a:endParaRPr lang="en-US">
                    <a:cs typeface="Times New Roman" pitchFamily="18" charset="0"/>
                  </a:endParaRPr>
                </a:p>
              </p:txBody>
            </p:sp>
            <p:sp>
              <p:nvSpPr>
                <p:cNvPr id="130085" name="Rectangle 26"/>
                <p:cNvSpPr>
                  <a:spLocks noChangeArrowheads="1"/>
                </p:cNvSpPr>
                <p:nvPr/>
              </p:nvSpPr>
              <p:spPr bwMode="auto">
                <a:xfrm>
                  <a:off x="0" y="844"/>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0" name="Group 27"/>
              <p:cNvGrpSpPr>
                <a:grpSpLocks/>
              </p:cNvGrpSpPr>
              <p:nvPr/>
            </p:nvGrpSpPr>
            <p:grpSpPr bwMode="auto">
              <a:xfrm>
                <a:off x="0" y="1266"/>
                <a:ext cx="1857" cy="422"/>
                <a:chOff x="0" y="1266"/>
                <a:chExt cx="1857" cy="422"/>
              </a:xfrm>
            </p:grpSpPr>
            <p:sp>
              <p:nvSpPr>
                <p:cNvPr id="130082" name="Rectangle 28"/>
                <p:cNvSpPr>
                  <a:spLocks noChangeArrowheads="1"/>
                </p:cNvSpPr>
                <p:nvPr/>
              </p:nvSpPr>
              <p:spPr bwMode="auto">
                <a:xfrm>
                  <a:off x="43" y="1266"/>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Session (Layer 5)</a:t>
                  </a:r>
                  <a:endParaRPr lang="en-US">
                    <a:cs typeface="Times New Roman" pitchFamily="18" charset="0"/>
                  </a:endParaRPr>
                </a:p>
              </p:txBody>
            </p:sp>
            <p:sp>
              <p:nvSpPr>
                <p:cNvPr id="130083" name="Rectangle 29"/>
                <p:cNvSpPr>
                  <a:spLocks noChangeArrowheads="1"/>
                </p:cNvSpPr>
                <p:nvPr/>
              </p:nvSpPr>
              <p:spPr bwMode="auto">
                <a:xfrm>
                  <a:off x="0" y="1266"/>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1" name="Group 30"/>
              <p:cNvGrpSpPr>
                <a:grpSpLocks/>
              </p:cNvGrpSpPr>
              <p:nvPr/>
            </p:nvGrpSpPr>
            <p:grpSpPr bwMode="auto">
              <a:xfrm>
                <a:off x="0" y="1688"/>
                <a:ext cx="1857" cy="422"/>
                <a:chOff x="0" y="1688"/>
                <a:chExt cx="1857" cy="422"/>
              </a:xfrm>
            </p:grpSpPr>
            <p:sp>
              <p:nvSpPr>
                <p:cNvPr id="130080" name="Rectangle 31"/>
                <p:cNvSpPr>
                  <a:spLocks noChangeArrowheads="1"/>
                </p:cNvSpPr>
                <p:nvPr/>
              </p:nvSpPr>
              <p:spPr bwMode="auto">
                <a:xfrm>
                  <a:off x="43" y="1688"/>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Transport  (Layer 4)</a:t>
                  </a:r>
                  <a:endParaRPr lang="en-US">
                    <a:cs typeface="Times New Roman" pitchFamily="18" charset="0"/>
                  </a:endParaRPr>
                </a:p>
              </p:txBody>
            </p:sp>
            <p:sp>
              <p:nvSpPr>
                <p:cNvPr id="130081" name="Rectangle 32"/>
                <p:cNvSpPr>
                  <a:spLocks noChangeArrowheads="1"/>
                </p:cNvSpPr>
                <p:nvPr/>
              </p:nvSpPr>
              <p:spPr bwMode="auto">
                <a:xfrm>
                  <a:off x="0" y="1688"/>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2" name="Group 33"/>
              <p:cNvGrpSpPr>
                <a:grpSpLocks/>
              </p:cNvGrpSpPr>
              <p:nvPr/>
            </p:nvGrpSpPr>
            <p:grpSpPr bwMode="auto">
              <a:xfrm>
                <a:off x="1857" y="1688"/>
                <a:ext cx="1857" cy="422"/>
                <a:chOff x="1857" y="1688"/>
                <a:chExt cx="1857" cy="422"/>
              </a:xfrm>
            </p:grpSpPr>
            <p:sp>
              <p:nvSpPr>
                <p:cNvPr id="130078" name="Rectangle 34"/>
                <p:cNvSpPr>
                  <a:spLocks noChangeArrowheads="1"/>
                </p:cNvSpPr>
                <p:nvPr/>
              </p:nvSpPr>
              <p:spPr bwMode="auto">
                <a:xfrm>
                  <a:off x="1900" y="1688"/>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Transport</a:t>
                  </a:r>
                  <a:endParaRPr lang="en-US">
                    <a:cs typeface="Times New Roman" pitchFamily="18" charset="0"/>
                  </a:endParaRPr>
                </a:p>
              </p:txBody>
            </p:sp>
            <p:sp>
              <p:nvSpPr>
                <p:cNvPr id="130079" name="Rectangle 35"/>
                <p:cNvSpPr>
                  <a:spLocks noChangeArrowheads="1"/>
                </p:cNvSpPr>
                <p:nvPr/>
              </p:nvSpPr>
              <p:spPr bwMode="auto">
                <a:xfrm>
                  <a:off x="1857" y="1688"/>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3" name="Group 36"/>
              <p:cNvGrpSpPr>
                <a:grpSpLocks/>
              </p:cNvGrpSpPr>
              <p:nvPr/>
            </p:nvGrpSpPr>
            <p:grpSpPr bwMode="auto">
              <a:xfrm>
                <a:off x="0" y="2110"/>
                <a:ext cx="1857" cy="422"/>
                <a:chOff x="0" y="2110"/>
                <a:chExt cx="1857" cy="422"/>
              </a:xfrm>
            </p:grpSpPr>
            <p:sp>
              <p:nvSpPr>
                <p:cNvPr id="130076" name="Rectangle 37"/>
                <p:cNvSpPr>
                  <a:spLocks noChangeArrowheads="1"/>
                </p:cNvSpPr>
                <p:nvPr/>
              </p:nvSpPr>
              <p:spPr bwMode="auto">
                <a:xfrm>
                  <a:off x="43" y="2110"/>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Network (Layer 3)</a:t>
                  </a:r>
                  <a:endParaRPr lang="en-US">
                    <a:cs typeface="Times New Roman" pitchFamily="18" charset="0"/>
                  </a:endParaRPr>
                </a:p>
              </p:txBody>
            </p:sp>
            <p:sp>
              <p:nvSpPr>
                <p:cNvPr id="130077" name="Rectangle 38"/>
                <p:cNvSpPr>
                  <a:spLocks noChangeArrowheads="1"/>
                </p:cNvSpPr>
                <p:nvPr/>
              </p:nvSpPr>
              <p:spPr bwMode="auto">
                <a:xfrm>
                  <a:off x="0" y="211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4" name="Group 39"/>
              <p:cNvGrpSpPr>
                <a:grpSpLocks/>
              </p:cNvGrpSpPr>
              <p:nvPr/>
            </p:nvGrpSpPr>
            <p:grpSpPr bwMode="auto">
              <a:xfrm>
                <a:off x="1857" y="2110"/>
                <a:ext cx="1857" cy="422"/>
                <a:chOff x="1857" y="2110"/>
                <a:chExt cx="1857" cy="422"/>
              </a:xfrm>
            </p:grpSpPr>
            <p:sp>
              <p:nvSpPr>
                <p:cNvPr id="130074" name="Rectangle 40"/>
                <p:cNvSpPr>
                  <a:spLocks noChangeArrowheads="1"/>
                </p:cNvSpPr>
                <p:nvPr/>
              </p:nvSpPr>
              <p:spPr bwMode="auto">
                <a:xfrm>
                  <a:off x="1900" y="2110"/>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Internet</a:t>
                  </a:r>
                  <a:endParaRPr lang="en-US">
                    <a:latin typeface="Times New Roman" pitchFamily="18" charset="0"/>
                    <a:cs typeface="Times New Roman" pitchFamily="18" charset="0"/>
                  </a:endParaRPr>
                </a:p>
              </p:txBody>
            </p:sp>
            <p:sp>
              <p:nvSpPr>
                <p:cNvPr id="130075" name="Rectangle 41"/>
                <p:cNvSpPr>
                  <a:spLocks noChangeArrowheads="1"/>
                </p:cNvSpPr>
                <p:nvPr/>
              </p:nvSpPr>
              <p:spPr bwMode="auto">
                <a:xfrm>
                  <a:off x="1857" y="211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5" name="Group 42"/>
              <p:cNvGrpSpPr>
                <a:grpSpLocks/>
              </p:cNvGrpSpPr>
              <p:nvPr/>
            </p:nvGrpSpPr>
            <p:grpSpPr bwMode="auto">
              <a:xfrm>
                <a:off x="0" y="2532"/>
                <a:ext cx="1857" cy="422"/>
                <a:chOff x="0" y="2532"/>
                <a:chExt cx="1857" cy="422"/>
              </a:xfrm>
            </p:grpSpPr>
            <p:sp>
              <p:nvSpPr>
                <p:cNvPr id="130072" name="Rectangle 43"/>
                <p:cNvSpPr>
                  <a:spLocks noChangeArrowheads="1"/>
                </p:cNvSpPr>
                <p:nvPr/>
              </p:nvSpPr>
              <p:spPr bwMode="auto">
                <a:xfrm>
                  <a:off x="43" y="2532"/>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Data Link (Layer 2)</a:t>
                  </a:r>
                  <a:endParaRPr lang="en-US">
                    <a:cs typeface="Times New Roman" pitchFamily="18" charset="0"/>
                  </a:endParaRPr>
                </a:p>
              </p:txBody>
            </p:sp>
            <p:sp>
              <p:nvSpPr>
                <p:cNvPr id="130073" name="Rectangle 44"/>
                <p:cNvSpPr>
                  <a:spLocks noChangeArrowheads="1"/>
                </p:cNvSpPr>
                <p:nvPr/>
              </p:nvSpPr>
              <p:spPr bwMode="auto">
                <a:xfrm>
                  <a:off x="0" y="2532"/>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6" name="Group 45"/>
              <p:cNvGrpSpPr>
                <a:grpSpLocks/>
              </p:cNvGrpSpPr>
              <p:nvPr/>
            </p:nvGrpSpPr>
            <p:grpSpPr bwMode="auto">
              <a:xfrm>
                <a:off x="1857" y="2532"/>
                <a:ext cx="1857" cy="844"/>
                <a:chOff x="1857" y="2532"/>
                <a:chExt cx="1857" cy="844"/>
              </a:xfrm>
            </p:grpSpPr>
            <p:sp>
              <p:nvSpPr>
                <p:cNvPr id="130070" name="Rectangle 46"/>
                <p:cNvSpPr>
                  <a:spLocks noChangeArrowheads="1"/>
                </p:cNvSpPr>
                <p:nvPr/>
              </p:nvSpPr>
              <p:spPr bwMode="auto">
                <a:xfrm>
                  <a:off x="1900" y="2532"/>
                  <a:ext cx="1771"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b="1">
                      <a:cs typeface="Times New Roman" pitchFamily="18" charset="0"/>
                    </a:rPr>
                    <a:t>Network Access</a:t>
                  </a:r>
                  <a:endParaRPr lang="en-US">
                    <a:cs typeface="Times New Roman" pitchFamily="18" charset="0"/>
                  </a:endParaRPr>
                </a:p>
              </p:txBody>
            </p:sp>
            <p:sp>
              <p:nvSpPr>
                <p:cNvPr id="130071" name="Rectangle 47"/>
                <p:cNvSpPr>
                  <a:spLocks noChangeArrowheads="1"/>
                </p:cNvSpPr>
                <p:nvPr/>
              </p:nvSpPr>
              <p:spPr bwMode="auto">
                <a:xfrm>
                  <a:off x="1857" y="2532"/>
                  <a:ext cx="1857" cy="84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0067" name="Group 48"/>
              <p:cNvGrpSpPr>
                <a:grpSpLocks/>
              </p:cNvGrpSpPr>
              <p:nvPr/>
            </p:nvGrpSpPr>
            <p:grpSpPr bwMode="auto">
              <a:xfrm>
                <a:off x="0" y="2954"/>
                <a:ext cx="1857" cy="422"/>
                <a:chOff x="0" y="2954"/>
                <a:chExt cx="1857" cy="422"/>
              </a:xfrm>
            </p:grpSpPr>
            <p:sp>
              <p:nvSpPr>
                <p:cNvPr id="130068" name="Rectangle 49"/>
                <p:cNvSpPr>
                  <a:spLocks noChangeArrowheads="1"/>
                </p:cNvSpPr>
                <p:nvPr/>
              </p:nvSpPr>
              <p:spPr bwMode="auto">
                <a:xfrm>
                  <a:off x="43" y="2954"/>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cs typeface="Times New Roman" pitchFamily="18" charset="0"/>
                    </a:rPr>
                    <a:t>Physical (Layer 1)</a:t>
                  </a:r>
                </a:p>
                <a:p>
                  <a:pPr algn="ctr"/>
                  <a:endParaRPr lang="en-US">
                    <a:latin typeface="Times New Roman" pitchFamily="18" charset="0"/>
                    <a:cs typeface="Times New Roman" pitchFamily="18" charset="0"/>
                  </a:endParaRPr>
                </a:p>
              </p:txBody>
            </p:sp>
            <p:sp>
              <p:nvSpPr>
                <p:cNvPr id="130069" name="Rectangle 50"/>
                <p:cNvSpPr>
                  <a:spLocks noChangeArrowheads="1"/>
                </p:cNvSpPr>
                <p:nvPr/>
              </p:nvSpPr>
              <p:spPr bwMode="auto">
                <a:xfrm>
                  <a:off x="0" y="2954"/>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sp>
          <p:nvSpPr>
            <p:cNvPr id="130054" name="Rectangle 51"/>
            <p:cNvSpPr>
              <a:spLocks noChangeArrowheads="1"/>
            </p:cNvSpPr>
            <p:nvPr/>
          </p:nvSpPr>
          <p:spPr bwMode="auto">
            <a:xfrm>
              <a:off x="-3" y="-3"/>
              <a:ext cx="3720" cy="3382"/>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
        <p:nvSpPr>
          <p:cNvPr id="130052" name="Rectangle 52"/>
          <p:cNvSpPr>
            <a:spLocks noGrp="1" noChangeArrowheads="1"/>
          </p:cNvSpPr>
          <p:nvPr>
            <p:ph type="title"/>
          </p:nvPr>
        </p:nvSpPr>
        <p:spPr>
          <a:xfrm>
            <a:off x="685800" y="0"/>
            <a:ext cx="7772400" cy="1143000"/>
          </a:xfrm>
          <a:noFill/>
        </p:spPr>
        <p:txBody>
          <a:bodyPr/>
          <a:lstStyle/>
          <a:p>
            <a:r>
              <a:rPr lang="en-US" smtClean="0"/>
              <a:t>OSI vs. TCP/IP</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228600"/>
            <a:ext cx="7772400" cy="1295400"/>
          </a:xfrm>
        </p:spPr>
        <p:txBody>
          <a:bodyPr/>
          <a:lstStyle/>
          <a:p>
            <a:r>
              <a:rPr lang="en-US" smtClean="0"/>
              <a:t>Layer Atas</a:t>
            </a:r>
          </a:p>
        </p:txBody>
      </p:sp>
      <p:grpSp>
        <p:nvGrpSpPr>
          <p:cNvPr id="131075" name="Group 4"/>
          <p:cNvGrpSpPr>
            <a:grpSpLocks/>
          </p:cNvGrpSpPr>
          <p:nvPr/>
        </p:nvGrpSpPr>
        <p:grpSpPr bwMode="auto">
          <a:xfrm>
            <a:off x="990600" y="2514600"/>
            <a:ext cx="7162800" cy="2133600"/>
            <a:chOff x="-3" y="-3"/>
            <a:chExt cx="3490" cy="1636"/>
          </a:xfrm>
        </p:grpSpPr>
        <p:grpSp>
          <p:nvGrpSpPr>
            <p:cNvPr id="131076" name="Group 5"/>
            <p:cNvGrpSpPr>
              <a:grpSpLocks/>
            </p:cNvGrpSpPr>
            <p:nvPr/>
          </p:nvGrpSpPr>
          <p:grpSpPr bwMode="auto">
            <a:xfrm>
              <a:off x="0" y="0"/>
              <a:ext cx="3484" cy="1630"/>
              <a:chOff x="0" y="0"/>
              <a:chExt cx="3484" cy="1630"/>
            </a:xfrm>
          </p:grpSpPr>
          <p:grpSp>
            <p:nvGrpSpPr>
              <p:cNvPr id="131078" name="Group 6"/>
              <p:cNvGrpSpPr>
                <a:grpSpLocks/>
              </p:cNvGrpSpPr>
              <p:nvPr/>
            </p:nvGrpSpPr>
            <p:grpSpPr bwMode="auto">
              <a:xfrm>
                <a:off x="0" y="0"/>
                <a:ext cx="1742" cy="364"/>
                <a:chOff x="0" y="0"/>
                <a:chExt cx="1742" cy="364"/>
              </a:xfrm>
            </p:grpSpPr>
            <p:sp>
              <p:nvSpPr>
                <p:cNvPr id="131096" name="Rectangle 7"/>
                <p:cNvSpPr>
                  <a:spLocks noChangeArrowheads="1"/>
                </p:cNvSpPr>
                <p:nvPr/>
              </p:nvSpPr>
              <p:spPr bwMode="auto">
                <a:xfrm>
                  <a:off x="0" y="0"/>
                  <a:ext cx="1742" cy="36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id-ID"/>
                </a:p>
              </p:txBody>
            </p:sp>
            <p:grpSp>
              <p:nvGrpSpPr>
                <p:cNvPr id="131097" name="Group 8"/>
                <p:cNvGrpSpPr>
                  <a:grpSpLocks/>
                </p:cNvGrpSpPr>
                <p:nvPr/>
              </p:nvGrpSpPr>
              <p:grpSpPr bwMode="auto">
                <a:xfrm>
                  <a:off x="0" y="0"/>
                  <a:ext cx="1742" cy="364"/>
                  <a:chOff x="0" y="0"/>
                  <a:chExt cx="1742" cy="364"/>
                </a:xfrm>
              </p:grpSpPr>
              <p:sp>
                <p:nvSpPr>
                  <p:cNvPr id="131098" name="Rectangle 9"/>
                  <p:cNvSpPr>
                    <a:spLocks noChangeArrowheads="1"/>
                  </p:cNvSpPr>
                  <p:nvPr/>
                </p:nvSpPr>
                <p:spPr bwMode="auto">
                  <a:xfrm>
                    <a:off x="43" y="0"/>
                    <a:ext cx="1656" cy="36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OSI</a:t>
                    </a:r>
                    <a:endParaRPr lang="en-US" sz="2000" b="1">
                      <a:latin typeface="Times New Roman" pitchFamily="18" charset="0"/>
                      <a:cs typeface="Times New Roman" pitchFamily="18" charset="0"/>
                    </a:endParaRPr>
                  </a:p>
                  <a:p>
                    <a:pPr algn="ctr"/>
                    <a:endParaRPr lang="en-US" sz="2000">
                      <a:latin typeface="Times New Roman" pitchFamily="18" charset="0"/>
                      <a:cs typeface="Times New Roman" pitchFamily="18" charset="0"/>
                    </a:endParaRPr>
                  </a:p>
                </p:txBody>
              </p:sp>
              <p:sp>
                <p:nvSpPr>
                  <p:cNvPr id="131099" name="Rectangle 10"/>
                  <p:cNvSpPr>
                    <a:spLocks noChangeArrowheads="1"/>
                  </p:cNvSpPr>
                  <p:nvPr/>
                </p:nvSpPr>
                <p:spPr bwMode="auto">
                  <a:xfrm>
                    <a:off x="0" y="0"/>
                    <a:ext cx="1742" cy="36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grpSp>
            <p:nvGrpSpPr>
              <p:cNvPr id="131079" name="Group 11"/>
              <p:cNvGrpSpPr>
                <a:grpSpLocks/>
              </p:cNvGrpSpPr>
              <p:nvPr/>
            </p:nvGrpSpPr>
            <p:grpSpPr bwMode="auto">
              <a:xfrm>
                <a:off x="1742" y="0"/>
                <a:ext cx="1742" cy="364"/>
                <a:chOff x="1742" y="0"/>
                <a:chExt cx="1742" cy="364"/>
              </a:xfrm>
            </p:grpSpPr>
            <p:sp>
              <p:nvSpPr>
                <p:cNvPr id="131092" name="Rectangle 12"/>
                <p:cNvSpPr>
                  <a:spLocks noChangeArrowheads="1"/>
                </p:cNvSpPr>
                <p:nvPr/>
              </p:nvSpPr>
              <p:spPr bwMode="auto">
                <a:xfrm>
                  <a:off x="1742" y="0"/>
                  <a:ext cx="1742" cy="36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id-ID"/>
                </a:p>
              </p:txBody>
            </p:sp>
            <p:grpSp>
              <p:nvGrpSpPr>
                <p:cNvPr id="131093" name="Group 13"/>
                <p:cNvGrpSpPr>
                  <a:grpSpLocks/>
                </p:cNvGrpSpPr>
                <p:nvPr/>
              </p:nvGrpSpPr>
              <p:grpSpPr bwMode="auto">
                <a:xfrm>
                  <a:off x="1742" y="0"/>
                  <a:ext cx="1742" cy="364"/>
                  <a:chOff x="1742" y="0"/>
                  <a:chExt cx="1742" cy="364"/>
                </a:xfrm>
              </p:grpSpPr>
              <p:sp>
                <p:nvSpPr>
                  <p:cNvPr id="131094" name="Rectangle 14"/>
                  <p:cNvSpPr>
                    <a:spLocks noChangeArrowheads="1"/>
                  </p:cNvSpPr>
                  <p:nvPr/>
                </p:nvSpPr>
                <p:spPr bwMode="auto">
                  <a:xfrm>
                    <a:off x="1785" y="0"/>
                    <a:ext cx="1656" cy="36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TCP / IP</a:t>
                    </a:r>
                    <a:endParaRPr lang="en-US" sz="2000" b="1">
                      <a:latin typeface="Times New Roman" pitchFamily="18" charset="0"/>
                      <a:cs typeface="Times New Roman" pitchFamily="18" charset="0"/>
                    </a:endParaRPr>
                  </a:p>
                  <a:p>
                    <a:pPr algn="ctr"/>
                    <a:endParaRPr lang="en-US" sz="2000">
                      <a:latin typeface="Times New Roman" pitchFamily="18" charset="0"/>
                      <a:cs typeface="Times New Roman" pitchFamily="18" charset="0"/>
                    </a:endParaRPr>
                  </a:p>
                </p:txBody>
              </p:sp>
              <p:sp>
                <p:nvSpPr>
                  <p:cNvPr id="131095" name="Rectangle 15"/>
                  <p:cNvSpPr>
                    <a:spLocks noChangeArrowheads="1"/>
                  </p:cNvSpPr>
                  <p:nvPr/>
                </p:nvSpPr>
                <p:spPr bwMode="auto">
                  <a:xfrm>
                    <a:off x="1742" y="0"/>
                    <a:ext cx="1742" cy="36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grpSp>
            <p:nvGrpSpPr>
              <p:cNvPr id="131080" name="Group 16"/>
              <p:cNvGrpSpPr>
                <a:grpSpLocks/>
              </p:cNvGrpSpPr>
              <p:nvPr/>
            </p:nvGrpSpPr>
            <p:grpSpPr bwMode="auto">
              <a:xfrm>
                <a:off x="0" y="364"/>
                <a:ext cx="1742" cy="422"/>
                <a:chOff x="0" y="364"/>
                <a:chExt cx="1742" cy="422"/>
              </a:xfrm>
            </p:grpSpPr>
            <p:sp>
              <p:nvSpPr>
                <p:cNvPr id="131090" name="Rectangle 17"/>
                <p:cNvSpPr>
                  <a:spLocks noChangeArrowheads="1"/>
                </p:cNvSpPr>
                <p:nvPr/>
              </p:nvSpPr>
              <p:spPr bwMode="auto">
                <a:xfrm>
                  <a:off x="43" y="364"/>
                  <a:ext cx="165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Application (Layer7)</a:t>
                  </a:r>
                  <a:endParaRPr lang="en-US">
                    <a:latin typeface="Times New Roman" pitchFamily="18" charset="0"/>
                    <a:cs typeface="Times New Roman" pitchFamily="18" charset="0"/>
                  </a:endParaRPr>
                </a:p>
                <a:p>
                  <a:pPr algn="ctr"/>
                  <a:endParaRPr lang="en-US" sz="1600">
                    <a:latin typeface="Times New Roman" pitchFamily="18" charset="0"/>
                    <a:cs typeface="Times New Roman" pitchFamily="18" charset="0"/>
                  </a:endParaRPr>
                </a:p>
              </p:txBody>
            </p:sp>
            <p:sp>
              <p:nvSpPr>
                <p:cNvPr id="131091" name="Rectangle 18"/>
                <p:cNvSpPr>
                  <a:spLocks noChangeArrowheads="1"/>
                </p:cNvSpPr>
                <p:nvPr/>
              </p:nvSpPr>
              <p:spPr bwMode="auto">
                <a:xfrm>
                  <a:off x="0" y="364"/>
                  <a:ext cx="174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nvGrpSpPr>
              <p:cNvPr id="131081" name="Group 19"/>
              <p:cNvGrpSpPr>
                <a:grpSpLocks/>
              </p:cNvGrpSpPr>
              <p:nvPr/>
            </p:nvGrpSpPr>
            <p:grpSpPr bwMode="auto">
              <a:xfrm>
                <a:off x="1742" y="364"/>
                <a:ext cx="1742" cy="1266"/>
                <a:chOff x="1742" y="364"/>
                <a:chExt cx="1742" cy="1266"/>
              </a:xfrm>
            </p:grpSpPr>
            <p:sp>
              <p:nvSpPr>
                <p:cNvPr id="131088" name="Rectangle 20"/>
                <p:cNvSpPr>
                  <a:spLocks noChangeArrowheads="1"/>
                </p:cNvSpPr>
                <p:nvPr/>
              </p:nvSpPr>
              <p:spPr bwMode="auto">
                <a:xfrm>
                  <a:off x="1785" y="364"/>
                  <a:ext cx="1656"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eaLnBrk="1" hangingPunct="1"/>
                  <a:r>
                    <a:rPr lang="en-US" b="1">
                      <a:latin typeface="Times New Roman" pitchFamily="18" charset="0"/>
                      <a:cs typeface="Times New Roman" pitchFamily="18" charset="0"/>
                    </a:rPr>
                    <a:t>Application</a:t>
                  </a:r>
                </a:p>
                <a:p>
                  <a:pPr algn="ctr"/>
                  <a:endParaRPr lang="en-US">
                    <a:latin typeface="Times New Roman" pitchFamily="18" charset="0"/>
                    <a:cs typeface="Times New Roman" pitchFamily="18" charset="0"/>
                  </a:endParaRPr>
                </a:p>
              </p:txBody>
            </p:sp>
            <p:sp>
              <p:nvSpPr>
                <p:cNvPr id="131089" name="Rectangle 21"/>
                <p:cNvSpPr>
                  <a:spLocks noChangeArrowheads="1"/>
                </p:cNvSpPr>
                <p:nvPr/>
              </p:nvSpPr>
              <p:spPr bwMode="auto">
                <a:xfrm>
                  <a:off x="1742" y="364"/>
                  <a:ext cx="1742" cy="126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nvGrpSpPr>
              <p:cNvPr id="131082" name="Group 22"/>
              <p:cNvGrpSpPr>
                <a:grpSpLocks/>
              </p:cNvGrpSpPr>
              <p:nvPr/>
            </p:nvGrpSpPr>
            <p:grpSpPr bwMode="auto">
              <a:xfrm>
                <a:off x="0" y="786"/>
                <a:ext cx="1742" cy="422"/>
                <a:chOff x="0" y="786"/>
                <a:chExt cx="1742" cy="422"/>
              </a:xfrm>
            </p:grpSpPr>
            <p:sp>
              <p:nvSpPr>
                <p:cNvPr id="131086" name="Rectangle 23"/>
                <p:cNvSpPr>
                  <a:spLocks noChangeArrowheads="1"/>
                </p:cNvSpPr>
                <p:nvPr/>
              </p:nvSpPr>
              <p:spPr bwMode="auto">
                <a:xfrm>
                  <a:off x="43" y="786"/>
                  <a:ext cx="165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Presentation (Layer6)</a:t>
                  </a:r>
                  <a:endParaRPr lang="en-US">
                    <a:latin typeface="Times New Roman" pitchFamily="18" charset="0"/>
                    <a:cs typeface="Times New Roman" pitchFamily="18" charset="0"/>
                  </a:endParaRPr>
                </a:p>
                <a:p>
                  <a:pPr algn="ctr"/>
                  <a:endParaRPr lang="en-US">
                    <a:latin typeface="Times New Roman" pitchFamily="18" charset="0"/>
                    <a:cs typeface="Times New Roman" pitchFamily="18" charset="0"/>
                  </a:endParaRPr>
                </a:p>
              </p:txBody>
            </p:sp>
            <p:sp>
              <p:nvSpPr>
                <p:cNvPr id="131087" name="Rectangle 24"/>
                <p:cNvSpPr>
                  <a:spLocks noChangeArrowheads="1"/>
                </p:cNvSpPr>
                <p:nvPr/>
              </p:nvSpPr>
              <p:spPr bwMode="auto">
                <a:xfrm>
                  <a:off x="0" y="786"/>
                  <a:ext cx="174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nvGrpSpPr>
              <p:cNvPr id="131083" name="Group 25"/>
              <p:cNvGrpSpPr>
                <a:grpSpLocks/>
              </p:cNvGrpSpPr>
              <p:nvPr/>
            </p:nvGrpSpPr>
            <p:grpSpPr bwMode="auto">
              <a:xfrm>
                <a:off x="0" y="1208"/>
                <a:ext cx="1742" cy="422"/>
                <a:chOff x="0" y="1208"/>
                <a:chExt cx="1742" cy="422"/>
              </a:xfrm>
            </p:grpSpPr>
            <p:sp>
              <p:nvSpPr>
                <p:cNvPr id="131084" name="Rectangle 26"/>
                <p:cNvSpPr>
                  <a:spLocks noChangeArrowheads="1"/>
                </p:cNvSpPr>
                <p:nvPr/>
              </p:nvSpPr>
              <p:spPr bwMode="auto">
                <a:xfrm>
                  <a:off x="43" y="1208"/>
                  <a:ext cx="165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Session (Layer 5)</a:t>
                  </a:r>
                  <a:endParaRPr lang="en-US">
                    <a:latin typeface="Times New Roman" pitchFamily="18" charset="0"/>
                    <a:cs typeface="Times New Roman" pitchFamily="18" charset="0"/>
                  </a:endParaRPr>
                </a:p>
                <a:p>
                  <a:pPr algn="ctr"/>
                  <a:endParaRPr lang="en-US">
                    <a:latin typeface="Times New Roman" pitchFamily="18" charset="0"/>
                    <a:cs typeface="Times New Roman" pitchFamily="18" charset="0"/>
                  </a:endParaRPr>
                </a:p>
              </p:txBody>
            </p:sp>
            <p:sp>
              <p:nvSpPr>
                <p:cNvPr id="131085" name="Rectangle 27"/>
                <p:cNvSpPr>
                  <a:spLocks noChangeArrowheads="1"/>
                </p:cNvSpPr>
                <p:nvPr/>
              </p:nvSpPr>
              <p:spPr bwMode="auto">
                <a:xfrm>
                  <a:off x="0" y="1208"/>
                  <a:ext cx="1742"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grpSp>
        <p:sp>
          <p:nvSpPr>
            <p:cNvPr id="131077" name="Rectangle 28"/>
            <p:cNvSpPr>
              <a:spLocks noChangeArrowheads="1"/>
            </p:cNvSpPr>
            <p:nvPr/>
          </p:nvSpPr>
          <p:spPr bwMode="auto">
            <a:xfrm>
              <a:off x="-3" y="-3"/>
              <a:ext cx="3490" cy="1636"/>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id-ID"/>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85800" y="304800"/>
            <a:ext cx="7772400" cy="1295400"/>
          </a:xfrm>
        </p:spPr>
        <p:txBody>
          <a:bodyPr/>
          <a:lstStyle/>
          <a:p>
            <a:r>
              <a:rPr lang="en-US" smtClean="0"/>
              <a:t>Layer Session</a:t>
            </a:r>
          </a:p>
        </p:txBody>
      </p:sp>
      <p:sp>
        <p:nvSpPr>
          <p:cNvPr id="132099" name="Rectangle 4"/>
          <p:cNvSpPr>
            <a:spLocks noGrp="1" noChangeArrowheads="1"/>
          </p:cNvSpPr>
          <p:nvPr>
            <p:ph type="body" idx="1"/>
          </p:nvPr>
        </p:nvSpPr>
        <p:spPr>
          <a:noFill/>
        </p:spPr>
        <p:txBody>
          <a:bodyPr/>
          <a:lstStyle/>
          <a:p>
            <a:pPr>
              <a:lnSpc>
                <a:spcPct val="90000"/>
              </a:lnSpc>
            </a:pPr>
            <a:r>
              <a:rPr lang="en-US" smtClean="0"/>
              <a:t>Layer ini mengatur dialog dua komputer yang berkomunikasi dalam jaringan yang disebut dengan SESSION.</a:t>
            </a:r>
          </a:p>
          <a:p>
            <a:pPr>
              <a:lnSpc>
                <a:spcPct val="90000"/>
              </a:lnSpc>
            </a:pPr>
            <a:r>
              <a:rPr lang="en-US" smtClean="0"/>
              <a:t>Tidak ada pada model TCP/IP</a:t>
            </a:r>
          </a:p>
          <a:p>
            <a:pPr>
              <a:lnSpc>
                <a:spcPct val="90000"/>
              </a:lnSpc>
            </a:pPr>
            <a:r>
              <a:rPr lang="en-US" smtClean="0"/>
              <a:t>Pada TCP/IP,karakteristik ini disediakan oleh protocol TCP. </a:t>
            </a:r>
          </a:p>
          <a:p>
            <a:pPr>
              <a:lnSpc>
                <a:spcPct val="90000"/>
              </a:lnSpc>
              <a:buFontTx/>
              <a:buNone/>
            </a:pPr>
            <a:r>
              <a:rPr lang="en-US" smtClean="0"/>
              <a:t>	(Layer Transport)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sv-SE" smtClean="0"/>
              <a:t>Instalasi Jaringan</a:t>
            </a:r>
            <a:endParaRPr lang="en-US" smtClean="0"/>
          </a:p>
        </p:txBody>
      </p:sp>
      <p:sp>
        <p:nvSpPr>
          <p:cNvPr id="35843" name="Rectangle 3"/>
          <p:cNvSpPr>
            <a:spLocks noGrp="1" noChangeArrowheads="1"/>
          </p:cNvSpPr>
          <p:nvPr>
            <p:ph type="body" idx="1"/>
          </p:nvPr>
        </p:nvSpPr>
        <p:spPr/>
        <p:txBody>
          <a:bodyPr/>
          <a:lstStyle/>
          <a:p>
            <a:pPr eaLnBrk="1" hangingPunct="1"/>
            <a:r>
              <a:rPr lang="sv-SE" smtClean="0"/>
              <a:t>harus memiliki komputer Server dan Workstation,</a:t>
            </a:r>
            <a:r>
              <a:rPr lang="en-US" smtClean="0"/>
              <a:t> </a:t>
            </a:r>
          </a:p>
          <a:p>
            <a:pPr eaLnBrk="1" hangingPunct="1"/>
            <a:r>
              <a:rPr lang="sv-SE" smtClean="0"/>
              <a:t>diperlukan perangkat keras lain yang mendukung jaringan tersebut</a:t>
            </a:r>
            <a:r>
              <a:rPr lang="en-US" smtClean="0"/>
              <a:t> </a:t>
            </a:r>
          </a:p>
          <a:p>
            <a:pPr eaLnBrk="1" hangingPunct="1"/>
            <a:r>
              <a:rPr lang="sv-SE" smtClean="0"/>
              <a:t>sistem operasi harus diinstal agar jaringan dapat berfungsi dengan baik</a:t>
            </a:r>
            <a:r>
              <a:rPr lang="en-US" smtClean="0"/>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85800" y="304800"/>
            <a:ext cx="7772400" cy="1295400"/>
          </a:xfrm>
        </p:spPr>
        <p:txBody>
          <a:bodyPr/>
          <a:lstStyle/>
          <a:p>
            <a:r>
              <a:rPr lang="en-US" smtClean="0"/>
              <a:t>Layer Presentation</a:t>
            </a:r>
          </a:p>
        </p:txBody>
      </p:sp>
      <p:sp>
        <p:nvSpPr>
          <p:cNvPr id="133123" name="Rectangle 4"/>
          <p:cNvSpPr>
            <a:spLocks noGrp="1" noChangeArrowheads="1"/>
          </p:cNvSpPr>
          <p:nvPr>
            <p:ph type="body" idx="1"/>
          </p:nvPr>
        </p:nvSpPr>
        <p:spPr>
          <a:noFill/>
        </p:spPr>
        <p:txBody>
          <a:bodyPr/>
          <a:lstStyle/>
          <a:p>
            <a:pPr>
              <a:lnSpc>
                <a:spcPct val="90000"/>
              </a:lnSpc>
            </a:pPr>
            <a:r>
              <a:rPr lang="en-US" sz="2800" smtClean="0">
                <a:cs typeface="Times New Roman" pitchFamily="18" charset="0"/>
              </a:rPr>
              <a:t>Layer ini menangani informasi tentang format data untuk komunikasi pada jaringan. Hal ini dapat terjadi dengan mengonversi data ke dalam format generik yang dimengerti oleh kedua belah pihak.</a:t>
            </a:r>
          </a:p>
          <a:p>
            <a:pPr>
              <a:lnSpc>
                <a:spcPct val="90000"/>
              </a:lnSpc>
            </a:pPr>
            <a:r>
              <a:rPr lang="en-US" sz="2800" smtClean="0"/>
              <a:t>Tidak ada dalam model TCP/IP</a:t>
            </a:r>
          </a:p>
          <a:p>
            <a:pPr>
              <a:lnSpc>
                <a:spcPct val="90000"/>
              </a:lnSpc>
            </a:pPr>
            <a:r>
              <a:rPr lang="en-US" sz="2800" smtClean="0"/>
              <a:t>Pada TCP/IP, fungsi ini disediakan oleh Layer Application.</a:t>
            </a:r>
            <a:endParaRPr lang="en-US" sz="200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85800" y="304800"/>
            <a:ext cx="7772400" cy="1295400"/>
          </a:xfrm>
        </p:spPr>
        <p:txBody>
          <a:bodyPr/>
          <a:lstStyle/>
          <a:p>
            <a:r>
              <a:rPr lang="en-US" smtClean="0"/>
              <a:t>Layer Application</a:t>
            </a:r>
          </a:p>
        </p:txBody>
      </p:sp>
      <p:sp>
        <p:nvSpPr>
          <p:cNvPr id="134147" name="Rectangle 4"/>
          <p:cNvSpPr>
            <a:spLocks noGrp="1" noChangeArrowheads="1"/>
          </p:cNvSpPr>
          <p:nvPr>
            <p:ph type="body" idx="1"/>
          </p:nvPr>
        </p:nvSpPr>
        <p:spPr>
          <a:noFill/>
        </p:spPr>
        <p:txBody>
          <a:bodyPr/>
          <a:lstStyle/>
          <a:p>
            <a:pPr>
              <a:lnSpc>
                <a:spcPct val="90000"/>
              </a:lnSpc>
            </a:pPr>
            <a:r>
              <a:rPr lang="en-US" sz="2400" smtClean="0">
                <a:cs typeface="Times New Roman" pitchFamily="18" charset="0"/>
              </a:rPr>
              <a:t>Layer ini merupakan layer teratas pada model referensi. Layer ini menyediakan kumpulan interface untuk aplikasi supaya dapat memperoleh akses ke layanan jaringan yang mendukung aplikasi secara langsung</a:t>
            </a:r>
          </a:p>
          <a:p>
            <a:pPr>
              <a:lnSpc>
                <a:spcPct val="90000"/>
              </a:lnSpc>
            </a:pPr>
            <a:r>
              <a:rPr lang="en-US" sz="2400" smtClean="0">
                <a:cs typeface="Times New Roman" pitchFamily="18" charset="0"/>
              </a:rPr>
              <a:t>Interface ini sering disebut dengan API (Application Programming Interface)</a:t>
            </a:r>
            <a:endParaRPr lang="en-US" sz="240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85800" y="304800"/>
            <a:ext cx="7772400" cy="1295400"/>
          </a:xfrm>
        </p:spPr>
        <p:txBody>
          <a:bodyPr/>
          <a:lstStyle/>
          <a:p>
            <a:r>
              <a:rPr lang="en-US" smtClean="0"/>
              <a:t>Layer Transport</a:t>
            </a:r>
          </a:p>
        </p:txBody>
      </p:sp>
      <p:sp>
        <p:nvSpPr>
          <p:cNvPr id="135171" name="Rectangle 3"/>
          <p:cNvSpPr>
            <a:spLocks noGrp="1" noChangeArrowheads="1"/>
          </p:cNvSpPr>
          <p:nvPr>
            <p:ph type="body" idx="1"/>
          </p:nvPr>
        </p:nvSpPr>
        <p:spPr>
          <a:xfrm>
            <a:off x="685800" y="4038600"/>
            <a:ext cx="7772400" cy="2057400"/>
          </a:xfrm>
        </p:spPr>
        <p:txBody>
          <a:bodyPr/>
          <a:lstStyle/>
          <a:p>
            <a:r>
              <a:rPr lang="en-US" smtClean="0"/>
              <a:t>Fungsi layer ini adalah menyediakan transfer data yang transparan dari sumber ke tujuannya </a:t>
            </a:r>
          </a:p>
        </p:txBody>
      </p:sp>
      <p:grpSp>
        <p:nvGrpSpPr>
          <p:cNvPr id="135172" name="Group 4"/>
          <p:cNvGrpSpPr>
            <a:grpSpLocks/>
          </p:cNvGrpSpPr>
          <p:nvPr/>
        </p:nvGrpSpPr>
        <p:grpSpPr bwMode="auto">
          <a:xfrm>
            <a:off x="1295400" y="1981200"/>
            <a:ext cx="6210300" cy="1371600"/>
            <a:chOff x="-3" y="-3"/>
            <a:chExt cx="3720" cy="939"/>
          </a:xfrm>
        </p:grpSpPr>
        <p:grpSp>
          <p:nvGrpSpPr>
            <p:cNvPr id="135173" name="Group 5"/>
            <p:cNvGrpSpPr>
              <a:grpSpLocks/>
            </p:cNvGrpSpPr>
            <p:nvPr/>
          </p:nvGrpSpPr>
          <p:grpSpPr bwMode="auto">
            <a:xfrm>
              <a:off x="0" y="0"/>
              <a:ext cx="3714" cy="933"/>
              <a:chOff x="0" y="0"/>
              <a:chExt cx="3714" cy="933"/>
            </a:xfrm>
          </p:grpSpPr>
          <p:grpSp>
            <p:nvGrpSpPr>
              <p:cNvPr id="135175" name="Group 6"/>
              <p:cNvGrpSpPr>
                <a:grpSpLocks/>
              </p:cNvGrpSpPr>
              <p:nvPr/>
            </p:nvGrpSpPr>
            <p:grpSpPr bwMode="auto">
              <a:xfrm>
                <a:off x="0" y="0"/>
                <a:ext cx="1857" cy="422"/>
                <a:chOff x="0" y="0"/>
                <a:chExt cx="1857" cy="422"/>
              </a:xfrm>
            </p:grpSpPr>
            <p:sp>
              <p:nvSpPr>
                <p:cNvPr id="135187" name="Rectangle 7"/>
                <p:cNvSpPr>
                  <a:spLocks noChangeArrowheads="1"/>
                </p:cNvSpPr>
                <p:nvPr/>
              </p:nvSpPr>
              <p:spPr bwMode="auto">
                <a:xfrm>
                  <a:off x="0"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5188" name="Group 8"/>
                <p:cNvGrpSpPr>
                  <a:grpSpLocks/>
                </p:cNvGrpSpPr>
                <p:nvPr/>
              </p:nvGrpSpPr>
              <p:grpSpPr bwMode="auto">
                <a:xfrm>
                  <a:off x="0" y="0"/>
                  <a:ext cx="1857" cy="422"/>
                  <a:chOff x="0" y="0"/>
                  <a:chExt cx="1857" cy="422"/>
                </a:xfrm>
              </p:grpSpPr>
              <p:sp>
                <p:nvSpPr>
                  <p:cNvPr id="135189" name="Rectangle 9"/>
                  <p:cNvSpPr>
                    <a:spLocks noChangeArrowheads="1"/>
                  </p:cNvSpPr>
                  <p:nvPr/>
                </p:nvSpPr>
                <p:spPr bwMode="auto">
                  <a:xfrm>
                    <a:off x="43"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rPr>
                      <a:t>OSI</a:t>
                    </a:r>
                  </a:p>
                  <a:p>
                    <a:pPr algn="ctr"/>
                    <a:endParaRPr lang="en-US" sz="2000">
                      <a:latin typeface="Times New Roman" pitchFamily="18" charset="0"/>
                    </a:endParaRPr>
                  </a:p>
                </p:txBody>
              </p:sp>
              <p:sp>
                <p:nvSpPr>
                  <p:cNvPr id="135190" name="Rectangle 10"/>
                  <p:cNvSpPr>
                    <a:spLocks noChangeArrowheads="1"/>
                  </p:cNvSpPr>
                  <p:nvPr/>
                </p:nvSpPr>
                <p:spPr bwMode="auto">
                  <a:xfrm>
                    <a:off x="0"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5176" name="Group 11"/>
              <p:cNvGrpSpPr>
                <a:grpSpLocks/>
              </p:cNvGrpSpPr>
              <p:nvPr/>
            </p:nvGrpSpPr>
            <p:grpSpPr bwMode="auto">
              <a:xfrm>
                <a:off x="1857" y="0"/>
                <a:ext cx="1857" cy="422"/>
                <a:chOff x="1857" y="0"/>
                <a:chExt cx="1857" cy="422"/>
              </a:xfrm>
            </p:grpSpPr>
            <p:sp>
              <p:nvSpPr>
                <p:cNvPr id="135183" name="Rectangle 12"/>
                <p:cNvSpPr>
                  <a:spLocks noChangeArrowheads="1"/>
                </p:cNvSpPr>
                <p:nvPr/>
              </p:nvSpPr>
              <p:spPr bwMode="auto">
                <a:xfrm>
                  <a:off x="1857"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5184" name="Group 13"/>
                <p:cNvGrpSpPr>
                  <a:grpSpLocks/>
                </p:cNvGrpSpPr>
                <p:nvPr/>
              </p:nvGrpSpPr>
              <p:grpSpPr bwMode="auto">
                <a:xfrm>
                  <a:off x="1857" y="0"/>
                  <a:ext cx="1857" cy="422"/>
                  <a:chOff x="1857" y="0"/>
                  <a:chExt cx="1857" cy="422"/>
                </a:xfrm>
              </p:grpSpPr>
              <p:sp>
                <p:nvSpPr>
                  <p:cNvPr id="135185" name="Rectangle 14"/>
                  <p:cNvSpPr>
                    <a:spLocks noChangeArrowheads="1"/>
                  </p:cNvSpPr>
                  <p:nvPr/>
                </p:nvSpPr>
                <p:spPr bwMode="auto">
                  <a:xfrm>
                    <a:off x="1900"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000" b="1">
                        <a:solidFill>
                          <a:srgbClr val="0000FF"/>
                        </a:solidFill>
                        <a:latin typeface="Times New Roman" pitchFamily="18" charset="0"/>
                        <a:cs typeface="Times New Roman" pitchFamily="18" charset="0"/>
                      </a:rPr>
                      <a:t>TCP / IP</a:t>
                    </a:r>
                  </a:p>
                  <a:p>
                    <a:pPr algn="ctr"/>
                    <a:endParaRPr lang="en-US" sz="2000">
                      <a:latin typeface="Times New Roman" pitchFamily="18" charset="0"/>
                      <a:cs typeface="Times New Roman" pitchFamily="18" charset="0"/>
                    </a:endParaRPr>
                  </a:p>
                </p:txBody>
              </p:sp>
              <p:sp>
                <p:nvSpPr>
                  <p:cNvPr id="135186" name="Rectangle 15"/>
                  <p:cNvSpPr>
                    <a:spLocks noChangeArrowheads="1"/>
                  </p:cNvSpPr>
                  <p:nvPr/>
                </p:nvSpPr>
                <p:spPr bwMode="auto">
                  <a:xfrm>
                    <a:off x="1857"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5177" name="Group 16"/>
              <p:cNvGrpSpPr>
                <a:grpSpLocks/>
              </p:cNvGrpSpPr>
              <p:nvPr/>
            </p:nvGrpSpPr>
            <p:grpSpPr bwMode="auto">
              <a:xfrm>
                <a:off x="0" y="422"/>
                <a:ext cx="1857" cy="511"/>
                <a:chOff x="0" y="422"/>
                <a:chExt cx="1857" cy="511"/>
              </a:xfrm>
            </p:grpSpPr>
            <p:sp>
              <p:nvSpPr>
                <p:cNvPr id="135181" name="Rectangle 17"/>
                <p:cNvSpPr>
                  <a:spLocks noChangeArrowheads="1"/>
                </p:cNvSpPr>
                <p:nvPr/>
              </p:nvSpPr>
              <p:spPr bwMode="auto">
                <a:xfrm>
                  <a:off x="43" y="422"/>
                  <a:ext cx="177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en-US" sz="2000" b="1">
                    <a:latin typeface="Times New Roman" pitchFamily="18" charset="0"/>
                    <a:cs typeface="Times New Roman" pitchFamily="18" charset="0"/>
                  </a:endParaRPr>
                </a:p>
                <a:p>
                  <a:pPr algn="ctr" eaLnBrk="1" hangingPunct="1"/>
                  <a:r>
                    <a:rPr lang="en-US" b="1">
                      <a:latin typeface="Times New Roman" pitchFamily="18" charset="0"/>
                      <a:cs typeface="Times New Roman" pitchFamily="18" charset="0"/>
                    </a:rPr>
                    <a:t>Transport (Layer 4)</a:t>
                  </a:r>
                </a:p>
                <a:p>
                  <a:pPr algn="ctr"/>
                  <a:endParaRPr lang="en-US">
                    <a:latin typeface="Times New Roman" pitchFamily="18" charset="0"/>
                    <a:cs typeface="Times New Roman" pitchFamily="18" charset="0"/>
                  </a:endParaRPr>
                </a:p>
              </p:txBody>
            </p:sp>
            <p:sp>
              <p:nvSpPr>
                <p:cNvPr id="135182" name="Rectangle 18"/>
                <p:cNvSpPr>
                  <a:spLocks noChangeArrowheads="1"/>
                </p:cNvSpPr>
                <p:nvPr/>
              </p:nvSpPr>
              <p:spPr bwMode="auto">
                <a:xfrm>
                  <a:off x="0" y="422"/>
                  <a:ext cx="1857" cy="51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5178" name="Group 19"/>
              <p:cNvGrpSpPr>
                <a:grpSpLocks/>
              </p:cNvGrpSpPr>
              <p:nvPr/>
            </p:nvGrpSpPr>
            <p:grpSpPr bwMode="auto">
              <a:xfrm>
                <a:off x="1857" y="422"/>
                <a:ext cx="1857" cy="511"/>
                <a:chOff x="1857" y="422"/>
                <a:chExt cx="1857" cy="511"/>
              </a:xfrm>
            </p:grpSpPr>
            <p:sp>
              <p:nvSpPr>
                <p:cNvPr id="135179" name="Rectangle 20"/>
                <p:cNvSpPr>
                  <a:spLocks noChangeArrowheads="1"/>
                </p:cNvSpPr>
                <p:nvPr/>
              </p:nvSpPr>
              <p:spPr bwMode="auto">
                <a:xfrm>
                  <a:off x="1900" y="422"/>
                  <a:ext cx="177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eaLnBrk="1" hangingPunct="1"/>
                  <a:endParaRPr lang="en-US" b="1">
                    <a:latin typeface="Times New Roman" pitchFamily="18" charset="0"/>
                    <a:cs typeface="Times New Roman" pitchFamily="18" charset="0"/>
                  </a:endParaRPr>
                </a:p>
                <a:p>
                  <a:pPr algn="ctr" eaLnBrk="1" hangingPunct="1"/>
                  <a:r>
                    <a:rPr lang="en-US" b="1">
                      <a:latin typeface="Times New Roman" pitchFamily="18" charset="0"/>
                      <a:cs typeface="Times New Roman" pitchFamily="18" charset="0"/>
                    </a:rPr>
                    <a:t>Transport (TCP/UDP)</a:t>
                  </a:r>
                </a:p>
                <a:p>
                  <a:pPr algn="ctr"/>
                  <a:endParaRPr lang="en-US">
                    <a:latin typeface="Times New Roman" pitchFamily="18" charset="0"/>
                    <a:cs typeface="Times New Roman" pitchFamily="18" charset="0"/>
                  </a:endParaRPr>
                </a:p>
              </p:txBody>
            </p:sp>
            <p:sp>
              <p:nvSpPr>
                <p:cNvPr id="135180" name="Rectangle 21"/>
                <p:cNvSpPr>
                  <a:spLocks noChangeArrowheads="1"/>
                </p:cNvSpPr>
                <p:nvPr/>
              </p:nvSpPr>
              <p:spPr bwMode="auto">
                <a:xfrm>
                  <a:off x="1857" y="422"/>
                  <a:ext cx="1857" cy="51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sp>
          <p:nvSpPr>
            <p:cNvPr id="135174" name="Rectangle 22"/>
            <p:cNvSpPr>
              <a:spLocks noChangeArrowheads="1"/>
            </p:cNvSpPr>
            <p:nvPr/>
          </p:nvSpPr>
          <p:spPr bwMode="auto">
            <a:xfrm>
              <a:off x="-3" y="-3"/>
              <a:ext cx="3720" cy="939"/>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type="body" idx="1"/>
          </p:nvPr>
        </p:nvSpPr>
        <p:spPr/>
        <p:txBody>
          <a:bodyPr/>
          <a:lstStyle/>
          <a:p>
            <a:r>
              <a:rPr lang="en-US" smtClean="0"/>
              <a:t>Transport bertanggung jawab untuk menciptakan dan memelihara end-to-end koneksi, memastikan bahwa bit-bit yang diterima adalah sama dengan bit-bit yang dikirimkan; dengan urutan yang sama dan tanpa modifikasi, hilang, atau duplikasi </a:t>
            </a:r>
          </a:p>
        </p:txBody>
      </p:sp>
      <p:sp>
        <p:nvSpPr>
          <p:cNvPr id="136195" name="Rectangle 4"/>
          <p:cNvSpPr>
            <a:spLocks noGrp="1" noChangeArrowheads="1"/>
          </p:cNvSpPr>
          <p:nvPr>
            <p:ph type="title"/>
          </p:nvPr>
        </p:nvSpPr>
        <p:spPr>
          <a:noFill/>
        </p:spPr>
        <p:txBody>
          <a:bodyPr/>
          <a:lstStyle/>
          <a:p>
            <a:r>
              <a:rPr lang="en-US" smtClean="0"/>
              <a:t>Layer Transport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smtClean="0"/>
              <a:t>Layer Transport pada TCP/IP</a:t>
            </a:r>
          </a:p>
        </p:txBody>
      </p:sp>
      <p:sp>
        <p:nvSpPr>
          <p:cNvPr id="137219" name="Rectangle 4"/>
          <p:cNvSpPr>
            <a:spLocks noGrp="1" noChangeArrowheads="1"/>
          </p:cNvSpPr>
          <p:nvPr>
            <p:ph type="body" idx="1"/>
          </p:nvPr>
        </p:nvSpPr>
        <p:spPr>
          <a:noFill/>
        </p:spPr>
        <p:txBody>
          <a:bodyPr/>
          <a:lstStyle/>
          <a:p>
            <a:pPr>
              <a:lnSpc>
                <a:spcPct val="90000"/>
              </a:lnSpc>
            </a:pPr>
            <a:r>
              <a:rPr lang="en-US" sz="2800" smtClean="0"/>
              <a:t>Mendefinisikan dua protocol standard, yaitu TCP and UDP</a:t>
            </a:r>
            <a:endParaRPr lang="en-US" sz="2800" i="1" smtClean="0"/>
          </a:p>
          <a:p>
            <a:pPr>
              <a:lnSpc>
                <a:spcPct val="90000"/>
              </a:lnSpc>
            </a:pPr>
            <a:r>
              <a:rPr lang="en-US" sz="2800" smtClean="0"/>
              <a:t>TCP mengimplementasikan protocol data-stream yang reliable </a:t>
            </a:r>
          </a:p>
          <a:p>
            <a:pPr lvl="1">
              <a:lnSpc>
                <a:spcPct val="90000"/>
              </a:lnSpc>
            </a:pPr>
            <a:r>
              <a:rPr lang="en-US" sz="2400" smtClean="0"/>
              <a:t>connection oriented</a:t>
            </a:r>
          </a:p>
          <a:p>
            <a:pPr>
              <a:lnSpc>
                <a:spcPct val="90000"/>
              </a:lnSpc>
            </a:pPr>
            <a:r>
              <a:rPr lang="en-US" sz="2800" smtClean="0"/>
              <a:t>UDP mengimplementasikan protocol data-stream yang unreliable </a:t>
            </a:r>
          </a:p>
          <a:p>
            <a:pPr lvl="1">
              <a:lnSpc>
                <a:spcPct val="90000"/>
              </a:lnSpc>
            </a:pPr>
            <a:r>
              <a:rPr lang="en-US" sz="2400" smtClean="0"/>
              <a:t> connectionless</a:t>
            </a:r>
          </a:p>
          <a:p>
            <a:pPr lvl="1">
              <a:lnSpc>
                <a:spcPct val="90000"/>
              </a:lnSpc>
            </a:pPr>
            <a:endParaRPr lang="en-US" sz="2400" smtClean="0"/>
          </a:p>
          <a:p>
            <a:pPr lvl="1">
              <a:lnSpc>
                <a:spcPct val="90000"/>
              </a:lnSpc>
              <a:buFontTx/>
              <a:buNone/>
            </a:pPr>
            <a:r>
              <a:rPr lang="en-US" sz="2400" smtClean="0"/>
              <a:t>*)  reliable = dapat dipercaya</a:t>
            </a:r>
          </a:p>
          <a:p>
            <a:pPr>
              <a:lnSpc>
                <a:spcPct val="90000"/>
              </a:lnSpc>
            </a:pPr>
            <a:endParaRPr lang="en-US" sz="280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685800" y="304800"/>
            <a:ext cx="7772400" cy="1295400"/>
          </a:xfrm>
        </p:spPr>
        <p:txBody>
          <a:bodyPr/>
          <a:lstStyle/>
          <a:p>
            <a:r>
              <a:rPr lang="en-US" smtClean="0"/>
              <a:t>Layer Network</a:t>
            </a:r>
          </a:p>
        </p:txBody>
      </p:sp>
      <p:sp>
        <p:nvSpPr>
          <p:cNvPr id="138243" name="Rectangle 3"/>
          <p:cNvSpPr>
            <a:spLocks noGrp="1" noChangeArrowheads="1"/>
          </p:cNvSpPr>
          <p:nvPr>
            <p:ph type="body" idx="1"/>
          </p:nvPr>
        </p:nvSpPr>
        <p:spPr>
          <a:xfrm>
            <a:off x="685800" y="4572000"/>
            <a:ext cx="7772400" cy="1752600"/>
          </a:xfrm>
        </p:spPr>
        <p:txBody>
          <a:bodyPr/>
          <a:lstStyle/>
          <a:p>
            <a:pPr>
              <a:lnSpc>
                <a:spcPct val="90000"/>
              </a:lnSpc>
            </a:pPr>
            <a:r>
              <a:rPr lang="en-US" sz="2800" smtClean="0"/>
              <a:t>Seperti pada layer OSI yang lain, layer ini menyediakan layanan connectionless dan connection-oriented. Arsitektur TCP/IP hanya menyediakan layanan connectionless</a:t>
            </a:r>
          </a:p>
        </p:txBody>
      </p:sp>
      <p:grpSp>
        <p:nvGrpSpPr>
          <p:cNvPr id="138244" name="Group 4"/>
          <p:cNvGrpSpPr>
            <a:grpSpLocks/>
          </p:cNvGrpSpPr>
          <p:nvPr/>
        </p:nvGrpSpPr>
        <p:grpSpPr bwMode="auto">
          <a:xfrm>
            <a:off x="1676400" y="2133600"/>
            <a:ext cx="6057900" cy="1752600"/>
            <a:chOff x="-3" y="-3"/>
            <a:chExt cx="3720" cy="939"/>
          </a:xfrm>
        </p:grpSpPr>
        <p:grpSp>
          <p:nvGrpSpPr>
            <p:cNvPr id="138245" name="Group 5"/>
            <p:cNvGrpSpPr>
              <a:grpSpLocks/>
            </p:cNvGrpSpPr>
            <p:nvPr/>
          </p:nvGrpSpPr>
          <p:grpSpPr bwMode="auto">
            <a:xfrm>
              <a:off x="0" y="0"/>
              <a:ext cx="3714" cy="933"/>
              <a:chOff x="0" y="0"/>
              <a:chExt cx="3714" cy="933"/>
            </a:xfrm>
          </p:grpSpPr>
          <p:grpSp>
            <p:nvGrpSpPr>
              <p:cNvPr id="138247" name="Group 6"/>
              <p:cNvGrpSpPr>
                <a:grpSpLocks/>
              </p:cNvGrpSpPr>
              <p:nvPr/>
            </p:nvGrpSpPr>
            <p:grpSpPr bwMode="auto">
              <a:xfrm>
                <a:off x="0" y="0"/>
                <a:ext cx="1857" cy="422"/>
                <a:chOff x="0" y="0"/>
                <a:chExt cx="1857" cy="422"/>
              </a:xfrm>
            </p:grpSpPr>
            <p:sp>
              <p:nvSpPr>
                <p:cNvPr id="138259" name="Rectangle 7"/>
                <p:cNvSpPr>
                  <a:spLocks noChangeArrowheads="1"/>
                </p:cNvSpPr>
                <p:nvPr/>
              </p:nvSpPr>
              <p:spPr bwMode="auto">
                <a:xfrm>
                  <a:off x="0"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8260" name="Group 8"/>
                <p:cNvGrpSpPr>
                  <a:grpSpLocks/>
                </p:cNvGrpSpPr>
                <p:nvPr/>
              </p:nvGrpSpPr>
              <p:grpSpPr bwMode="auto">
                <a:xfrm>
                  <a:off x="0" y="0"/>
                  <a:ext cx="1857" cy="422"/>
                  <a:chOff x="0" y="0"/>
                  <a:chExt cx="1857" cy="422"/>
                </a:xfrm>
              </p:grpSpPr>
              <p:sp>
                <p:nvSpPr>
                  <p:cNvPr id="138261" name="Rectangle 9"/>
                  <p:cNvSpPr>
                    <a:spLocks noChangeArrowheads="1"/>
                  </p:cNvSpPr>
                  <p:nvPr/>
                </p:nvSpPr>
                <p:spPr bwMode="auto">
                  <a:xfrm>
                    <a:off x="43"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OSI</a:t>
                    </a:r>
                  </a:p>
                  <a:p>
                    <a:pPr algn="ctr"/>
                    <a:endParaRPr lang="en-US">
                      <a:latin typeface="Times New Roman" pitchFamily="18" charset="0"/>
                      <a:cs typeface="Times New Roman" pitchFamily="18" charset="0"/>
                    </a:endParaRPr>
                  </a:p>
                </p:txBody>
              </p:sp>
              <p:sp>
                <p:nvSpPr>
                  <p:cNvPr id="138262" name="Rectangle 10"/>
                  <p:cNvSpPr>
                    <a:spLocks noChangeArrowheads="1"/>
                  </p:cNvSpPr>
                  <p:nvPr/>
                </p:nvSpPr>
                <p:spPr bwMode="auto">
                  <a:xfrm>
                    <a:off x="0"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8248" name="Group 11"/>
              <p:cNvGrpSpPr>
                <a:grpSpLocks/>
              </p:cNvGrpSpPr>
              <p:nvPr/>
            </p:nvGrpSpPr>
            <p:grpSpPr bwMode="auto">
              <a:xfrm>
                <a:off x="1857" y="0"/>
                <a:ext cx="1857" cy="422"/>
                <a:chOff x="1857" y="0"/>
                <a:chExt cx="1857" cy="422"/>
              </a:xfrm>
            </p:grpSpPr>
            <p:sp>
              <p:nvSpPr>
                <p:cNvPr id="138255" name="Rectangle 12"/>
                <p:cNvSpPr>
                  <a:spLocks noChangeArrowheads="1"/>
                </p:cNvSpPr>
                <p:nvPr/>
              </p:nvSpPr>
              <p:spPr bwMode="auto">
                <a:xfrm>
                  <a:off x="1857"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38256" name="Group 13"/>
                <p:cNvGrpSpPr>
                  <a:grpSpLocks/>
                </p:cNvGrpSpPr>
                <p:nvPr/>
              </p:nvGrpSpPr>
              <p:grpSpPr bwMode="auto">
                <a:xfrm>
                  <a:off x="1857" y="0"/>
                  <a:ext cx="1857" cy="422"/>
                  <a:chOff x="1857" y="0"/>
                  <a:chExt cx="1857" cy="422"/>
                </a:xfrm>
              </p:grpSpPr>
              <p:sp>
                <p:nvSpPr>
                  <p:cNvPr id="138257" name="Rectangle 14"/>
                  <p:cNvSpPr>
                    <a:spLocks noChangeArrowheads="1"/>
                  </p:cNvSpPr>
                  <p:nvPr/>
                </p:nvSpPr>
                <p:spPr bwMode="auto">
                  <a:xfrm>
                    <a:off x="1900"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000" b="1">
                        <a:solidFill>
                          <a:srgbClr val="0000FF"/>
                        </a:solidFill>
                        <a:latin typeface="Times New Roman" pitchFamily="18" charset="0"/>
                        <a:cs typeface="Times New Roman" pitchFamily="18" charset="0"/>
                      </a:rPr>
                      <a:t>TCP / IP</a:t>
                    </a:r>
                  </a:p>
                  <a:p>
                    <a:pPr algn="ctr"/>
                    <a:endParaRPr lang="en-US">
                      <a:latin typeface="Times New Roman" pitchFamily="18" charset="0"/>
                      <a:cs typeface="Times New Roman" pitchFamily="18" charset="0"/>
                    </a:endParaRPr>
                  </a:p>
                </p:txBody>
              </p:sp>
              <p:sp>
                <p:nvSpPr>
                  <p:cNvPr id="138258" name="Rectangle 15"/>
                  <p:cNvSpPr>
                    <a:spLocks noChangeArrowheads="1"/>
                  </p:cNvSpPr>
                  <p:nvPr/>
                </p:nvSpPr>
                <p:spPr bwMode="auto">
                  <a:xfrm>
                    <a:off x="1857"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38249" name="Group 16"/>
              <p:cNvGrpSpPr>
                <a:grpSpLocks/>
              </p:cNvGrpSpPr>
              <p:nvPr/>
            </p:nvGrpSpPr>
            <p:grpSpPr bwMode="auto">
              <a:xfrm>
                <a:off x="0" y="422"/>
                <a:ext cx="1857" cy="511"/>
                <a:chOff x="0" y="422"/>
                <a:chExt cx="1857" cy="511"/>
              </a:xfrm>
            </p:grpSpPr>
            <p:sp>
              <p:nvSpPr>
                <p:cNvPr id="138253" name="Rectangle 17"/>
                <p:cNvSpPr>
                  <a:spLocks noChangeArrowheads="1"/>
                </p:cNvSpPr>
                <p:nvPr/>
              </p:nvSpPr>
              <p:spPr bwMode="auto">
                <a:xfrm>
                  <a:off x="43" y="422"/>
                  <a:ext cx="177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b="1">
                      <a:latin typeface="Times New Roman" pitchFamily="18" charset="0"/>
                      <a:cs typeface="Times New Roman" pitchFamily="18" charset="0"/>
                    </a:rPr>
                    <a:t>Network (Layer 3)</a:t>
                  </a:r>
                </a:p>
                <a:p>
                  <a:pPr algn="ctr"/>
                  <a:endParaRPr lang="en-US">
                    <a:latin typeface="Times New Roman" pitchFamily="18" charset="0"/>
                    <a:cs typeface="Times New Roman" pitchFamily="18" charset="0"/>
                  </a:endParaRPr>
                </a:p>
              </p:txBody>
            </p:sp>
            <p:sp>
              <p:nvSpPr>
                <p:cNvPr id="138254" name="Rectangle 18"/>
                <p:cNvSpPr>
                  <a:spLocks noChangeArrowheads="1"/>
                </p:cNvSpPr>
                <p:nvPr/>
              </p:nvSpPr>
              <p:spPr bwMode="auto">
                <a:xfrm>
                  <a:off x="0" y="422"/>
                  <a:ext cx="1857" cy="51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38250" name="Group 19"/>
              <p:cNvGrpSpPr>
                <a:grpSpLocks/>
              </p:cNvGrpSpPr>
              <p:nvPr/>
            </p:nvGrpSpPr>
            <p:grpSpPr bwMode="auto">
              <a:xfrm>
                <a:off x="1857" y="422"/>
                <a:ext cx="1857" cy="511"/>
                <a:chOff x="1857" y="422"/>
                <a:chExt cx="1857" cy="511"/>
              </a:xfrm>
            </p:grpSpPr>
            <p:sp>
              <p:nvSpPr>
                <p:cNvPr id="138251" name="Rectangle 20"/>
                <p:cNvSpPr>
                  <a:spLocks noChangeArrowheads="1"/>
                </p:cNvSpPr>
                <p:nvPr/>
              </p:nvSpPr>
              <p:spPr bwMode="auto">
                <a:xfrm>
                  <a:off x="1900" y="422"/>
                  <a:ext cx="177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eaLnBrk="1" hangingPunct="1"/>
                  <a:r>
                    <a:rPr lang="en-US" b="1">
                      <a:latin typeface="Times New Roman" pitchFamily="18" charset="0"/>
                      <a:cs typeface="Times New Roman" pitchFamily="18" charset="0"/>
                    </a:rPr>
                    <a:t>Internet</a:t>
                  </a:r>
                </a:p>
                <a:p>
                  <a:pPr algn="ctr"/>
                  <a:endParaRPr lang="en-US">
                    <a:latin typeface="Times New Roman" pitchFamily="18" charset="0"/>
                    <a:cs typeface="Times New Roman" pitchFamily="18" charset="0"/>
                  </a:endParaRPr>
                </a:p>
              </p:txBody>
            </p:sp>
            <p:sp>
              <p:nvSpPr>
                <p:cNvPr id="138252" name="Rectangle 21"/>
                <p:cNvSpPr>
                  <a:spLocks noChangeArrowheads="1"/>
                </p:cNvSpPr>
                <p:nvPr/>
              </p:nvSpPr>
              <p:spPr bwMode="auto">
                <a:xfrm>
                  <a:off x="1857" y="422"/>
                  <a:ext cx="1857" cy="51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sp>
          <p:nvSpPr>
            <p:cNvPr id="138246" name="Rectangle 22"/>
            <p:cNvSpPr>
              <a:spLocks noChangeArrowheads="1"/>
            </p:cNvSpPr>
            <p:nvPr/>
          </p:nvSpPr>
          <p:spPr bwMode="auto">
            <a:xfrm>
              <a:off x="-3" y="-3"/>
              <a:ext cx="3720" cy="939"/>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3"/>
          <p:cNvSpPr>
            <a:spLocks noGrp="1" noChangeArrowheads="1"/>
          </p:cNvSpPr>
          <p:nvPr>
            <p:ph type="body" idx="1"/>
          </p:nvPr>
        </p:nvSpPr>
        <p:spPr/>
        <p:txBody>
          <a:bodyPr/>
          <a:lstStyle/>
          <a:p>
            <a:r>
              <a:rPr lang="en-US" smtClean="0"/>
              <a:t>Internet Address (IP)</a:t>
            </a:r>
          </a:p>
          <a:p>
            <a:pPr lvl="1"/>
            <a:r>
              <a:rPr lang="en-US" smtClean="0"/>
              <a:t>Sering disebut dengan IP Address, berisi angka sebesar 32 bit dan dibagi menjadi 3 bagian yang disebut dengan class IP Address</a:t>
            </a:r>
          </a:p>
        </p:txBody>
      </p:sp>
      <p:sp>
        <p:nvSpPr>
          <p:cNvPr id="139267" name="Rectangle 4"/>
          <p:cNvSpPr>
            <a:spLocks noGrp="1" noChangeArrowheads="1"/>
          </p:cNvSpPr>
          <p:nvPr>
            <p:ph type="title"/>
          </p:nvPr>
        </p:nvSpPr>
        <p:spPr>
          <a:noFill/>
        </p:spPr>
        <p:txBody>
          <a:bodyPr/>
          <a:lstStyle/>
          <a:p>
            <a:r>
              <a:rPr lang="en-US" smtClean="0"/>
              <a:t>Layer Network</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381000"/>
            <a:ext cx="7772400" cy="1295400"/>
          </a:xfrm>
        </p:spPr>
        <p:txBody>
          <a:bodyPr/>
          <a:lstStyle/>
          <a:p>
            <a:r>
              <a:rPr lang="en-US" smtClean="0"/>
              <a:t>Layer Data Link dan Physical</a:t>
            </a:r>
          </a:p>
        </p:txBody>
      </p:sp>
      <p:sp>
        <p:nvSpPr>
          <p:cNvPr id="140291" name="Rectangle 3"/>
          <p:cNvSpPr>
            <a:spLocks noGrp="1" noChangeArrowheads="1"/>
          </p:cNvSpPr>
          <p:nvPr>
            <p:ph type="body" idx="1"/>
          </p:nvPr>
        </p:nvSpPr>
        <p:spPr>
          <a:xfrm>
            <a:off x="685800" y="4419600"/>
            <a:ext cx="7772400" cy="1676400"/>
          </a:xfrm>
        </p:spPr>
        <p:txBody>
          <a:bodyPr/>
          <a:lstStyle/>
          <a:p>
            <a:pPr>
              <a:lnSpc>
                <a:spcPct val="90000"/>
              </a:lnSpc>
            </a:pPr>
            <a:r>
              <a:rPr lang="en-US" sz="2800" smtClean="0"/>
              <a:t>Fungsi Datalink adalah menyediakan kontrol untuk layer fisik dan mendeteksi serta kemungkinan mengoreksi kesalahan yang muncul</a:t>
            </a:r>
          </a:p>
        </p:txBody>
      </p:sp>
      <p:grpSp>
        <p:nvGrpSpPr>
          <p:cNvPr id="140292" name="Group 4"/>
          <p:cNvGrpSpPr>
            <a:grpSpLocks/>
          </p:cNvGrpSpPr>
          <p:nvPr/>
        </p:nvGrpSpPr>
        <p:grpSpPr bwMode="auto">
          <a:xfrm>
            <a:off x="1600200" y="2057400"/>
            <a:ext cx="6057900" cy="1981200"/>
            <a:chOff x="-3" y="-3"/>
            <a:chExt cx="3720" cy="1272"/>
          </a:xfrm>
        </p:grpSpPr>
        <p:grpSp>
          <p:nvGrpSpPr>
            <p:cNvPr id="140293" name="Group 5"/>
            <p:cNvGrpSpPr>
              <a:grpSpLocks/>
            </p:cNvGrpSpPr>
            <p:nvPr/>
          </p:nvGrpSpPr>
          <p:grpSpPr bwMode="auto">
            <a:xfrm>
              <a:off x="0" y="0"/>
              <a:ext cx="3714" cy="1266"/>
              <a:chOff x="0" y="0"/>
              <a:chExt cx="3714" cy="1266"/>
            </a:xfrm>
          </p:grpSpPr>
          <p:grpSp>
            <p:nvGrpSpPr>
              <p:cNvPr id="140295" name="Group 6"/>
              <p:cNvGrpSpPr>
                <a:grpSpLocks/>
              </p:cNvGrpSpPr>
              <p:nvPr/>
            </p:nvGrpSpPr>
            <p:grpSpPr bwMode="auto">
              <a:xfrm>
                <a:off x="0" y="0"/>
                <a:ext cx="1857" cy="422"/>
                <a:chOff x="0" y="0"/>
                <a:chExt cx="1857" cy="422"/>
              </a:xfrm>
            </p:grpSpPr>
            <p:sp>
              <p:nvSpPr>
                <p:cNvPr id="140310" name="Rectangle 7"/>
                <p:cNvSpPr>
                  <a:spLocks noChangeArrowheads="1"/>
                </p:cNvSpPr>
                <p:nvPr/>
              </p:nvSpPr>
              <p:spPr bwMode="auto">
                <a:xfrm>
                  <a:off x="0"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40311" name="Group 8"/>
                <p:cNvGrpSpPr>
                  <a:grpSpLocks/>
                </p:cNvGrpSpPr>
                <p:nvPr/>
              </p:nvGrpSpPr>
              <p:grpSpPr bwMode="auto">
                <a:xfrm>
                  <a:off x="0" y="0"/>
                  <a:ext cx="1857" cy="422"/>
                  <a:chOff x="0" y="0"/>
                  <a:chExt cx="1857" cy="422"/>
                </a:xfrm>
              </p:grpSpPr>
              <p:sp>
                <p:nvSpPr>
                  <p:cNvPr id="140312" name="Rectangle 9"/>
                  <p:cNvSpPr>
                    <a:spLocks noChangeArrowheads="1"/>
                  </p:cNvSpPr>
                  <p:nvPr/>
                </p:nvSpPr>
                <p:spPr bwMode="auto">
                  <a:xfrm>
                    <a:off x="43"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r>
                      <a:rPr lang="en-US" sz="2000" b="1">
                        <a:solidFill>
                          <a:srgbClr val="0000FF"/>
                        </a:solidFill>
                        <a:latin typeface="Times New Roman" pitchFamily="18" charset="0"/>
                        <a:cs typeface="Times New Roman" pitchFamily="18" charset="0"/>
                      </a:rPr>
                      <a:t>OSI</a:t>
                    </a:r>
                  </a:p>
                  <a:p>
                    <a:pPr algn="ctr"/>
                    <a:endParaRPr lang="en-US" sz="2000">
                      <a:latin typeface="Times New Roman" pitchFamily="18" charset="0"/>
                      <a:cs typeface="Times New Roman" pitchFamily="18" charset="0"/>
                    </a:endParaRPr>
                  </a:p>
                </p:txBody>
              </p:sp>
              <p:sp>
                <p:nvSpPr>
                  <p:cNvPr id="140313" name="Rectangle 10"/>
                  <p:cNvSpPr>
                    <a:spLocks noChangeArrowheads="1"/>
                  </p:cNvSpPr>
                  <p:nvPr/>
                </p:nvSpPr>
                <p:spPr bwMode="auto">
                  <a:xfrm>
                    <a:off x="0"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40296" name="Group 11"/>
              <p:cNvGrpSpPr>
                <a:grpSpLocks/>
              </p:cNvGrpSpPr>
              <p:nvPr/>
            </p:nvGrpSpPr>
            <p:grpSpPr bwMode="auto">
              <a:xfrm>
                <a:off x="1857" y="0"/>
                <a:ext cx="1857" cy="422"/>
                <a:chOff x="1857" y="0"/>
                <a:chExt cx="1857" cy="422"/>
              </a:xfrm>
            </p:grpSpPr>
            <p:sp>
              <p:nvSpPr>
                <p:cNvPr id="140306" name="Rectangle 12"/>
                <p:cNvSpPr>
                  <a:spLocks noChangeArrowheads="1"/>
                </p:cNvSpPr>
                <p:nvPr/>
              </p:nvSpPr>
              <p:spPr bwMode="auto">
                <a:xfrm>
                  <a:off x="1857" y="0"/>
                  <a:ext cx="1857"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40307" name="Group 13"/>
                <p:cNvGrpSpPr>
                  <a:grpSpLocks/>
                </p:cNvGrpSpPr>
                <p:nvPr/>
              </p:nvGrpSpPr>
              <p:grpSpPr bwMode="auto">
                <a:xfrm>
                  <a:off x="1857" y="0"/>
                  <a:ext cx="1857" cy="422"/>
                  <a:chOff x="1857" y="0"/>
                  <a:chExt cx="1857" cy="422"/>
                </a:xfrm>
              </p:grpSpPr>
              <p:sp>
                <p:nvSpPr>
                  <p:cNvPr id="140308" name="Rectangle 14"/>
                  <p:cNvSpPr>
                    <a:spLocks noChangeArrowheads="1"/>
                  </p:cNvSpPr>
                  <p:nvPr/>
                </p:nvSpPr>
                <p:spPr bwMode="auto">
                  <a:xfrm>
                    <a:off x="1900" y="0"/>
                    <a:ext cx="1771" cy="42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sz="2000" b="1">
                        <a:solidFill>
                          <a:srgbClr val="0000FF"/>
                        </a:solidFill>
                        <a:latin typeface="Times New Roman" pitchFamily="18" charset="0"/>
                        <a:cs typeface="Times New Roman" pitchFamily="18" charset="0"/>
                      </a:rPr>
                      <a:t>TCP / IP</a:t>
                    </a:r>
                  </a:p>
                  <a:p>
                    <a:pPr algn="ctr"/>
                    <a:endParaRPr lang="en-US" sz="2000">
                      <a:latin typeface="Times New Roman" pitchFamily="18" charset="0"/>
                      <a:cs typeface="Times New Roman" pitchFamily="18" charset="0"/>
                    </a:endParaRPr>
                  </a:p>
                </p:txBody>
              </p:sp>
              <p:sp>
                <p:nvSpPr>
                  <p:cNvPr id="140309" name="Rectangle 15"/>
                  <p:cNvSpPr>
                    <a:spLocks noChangeArrowheads="1"/>
                  </p:cNvSpPr>
                  <p:nvPr/>
                </p:nvSpPr>
                <p:spPr bwMode="auto">
                  <a:xfrm>
                    <a:off x="1857" y="0"/>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grpSp>
            <p:nvGrpSpPr>
              <p:cNvPr id="140297" name="Group 16"/>
              <p:cNvGrpSpPr>
                <a:grpSpLocks/>
              </p:cNvGrpSpPr>
              <p:nvPr/>
            </p:nvGrpSpPr>
            <p:grpSpPr bwMode="auto">
              <a:xfrm>
                <a:off x="0" y="422"/>
                <a:ext cx="1857" cy="422"/>
                <a:chOff x="0" y="422"/>
                <a:chExt cx="1857" cy="422"/>
              </a:xfrm>
            </p:grpSpPr>
            <p:sp>
              <p:nvSpPr>
                <p:cNvPr id="140304" name="Rectangle 17"/>
                <p:cNvSpPr>
                  <a:spLocks noChangeArrowheads="1"/>
                </p:cNvSpPr>
                <p:nvPr/>
              </p:nvSpPr>
              <p:spPr bwMode="auto">
                <a:xfrm>
                  <a:off x="43" y="422"/>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Data Link (Layer 2)</a:t>
                  </a:r>
                </a:p>
                <a:p>
                  <a:pPr algn="ctr"/>
                  <a:endParaRPr lang="en-US">
                    <a:latin typeface="Times New Roman" pitchFamily="18" charset="0"/>
                    <a:cs typeface="Times New Roman" pitchFamily="18" charset="0"/>
                  </a:endParaRPr>
                </a:p>
              </p:txBody>
            </p:sp>
            <p:sp>
              <p:nvSpPr>
                <p:cNvPr id="140305" name="Rectangle 18"/>
                <p:cNvSpPr>
                  <a:spLocks noChangeArrowheads="1"/>
                </p:cNvSpPr>
                <p:nvPr/>
              </p:nvSpPr>
              <p:spPr bwMode="auto">
                <a:xfrm>
                  <a:off x="0" y="422"/>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40298" name="Group 19"/>
              <p:cNvGrpSpPr>
                <a:grpSpLocks/>
              </p:cNvGrpSpPr>
              <p:nvPr/>
            </p:nvGrpSpPr>
            <p:grpSpPr bwMode="auto">
              <a:xfrm>
                <a:off x="1857" y="422"/>
                <a:ext cx="1857" cy="844"/>
                <a:chOff x="1857" y="422"/>
                <a:chExt cx="1857" cy="844"/>
              </a:xfrm>
            </p:grpSpPr>
            <p:sp>
              <p:nvSpPr>
                <p:cNvPr id="140302" name="Rectangle 20"/>
                <p:cNvSpPr>
                  <a:spLocks noChangeArrowheads="1"/>
                </p:cNvSpPr>
                <p:nvPr/>
              </p:nvSpPr>
              <p:spPr bwMode="auto">
                <a:xfrm>
                  <a:off x="1900" y="422"/>
                  <a:ext cx="1771"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US" b="1">
                      <a:latin typeface="Times New Roman" pitchFamily="18" charset="0"/>
                      <a:cs typeface="Times New Roman" pitchFamily="18" charset="0"/>
                    </a:rPr>
                    <a:t>Network Access</a:t>
                  </a:r>
                </a:p>
                <a:p>
                  <a:pPr algn="ctr"/>
                  <a:endParaRPr lang="en-US">
                    <a:latin typeface="Times New Roman" pitchFamily="18" charset="0"/>
                    <a:cs typeface="Times New Roman" pitchFamily="18" charset="0"/>
                  </a:endParaRPr>
                </a:p>
              </p:txBody>
            </p:sp>
            <p:sp>
              <p:nvSpPr>
                <p:cNvPr id="140303" name="Rectangle 21"/>
                <p:cNvSpPr>
                  <a:spLocks noChangeArrowheads="1"/>
                </p:cNvSpPr>
                <p:nvPr/>
              </p:nvSpPr>
              <p:spPr bwMode="auto">
                <a:xfrm>
                  <a:off x="1857" y="422"/>
                  <a:ext cx="1857" cy="84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nvGrpSpPr>
              <p:cNvPr id="140299" name="Group 22"/>
              <p:cNvGrpSpPr>
                <a:grpSpLocks/>
              </p:cNvGrpSpPr>
              <p:nvPr/>
            </p:nvGrpSpPr>
            <p:grpSpPr bwMode="auto">
              <a:xfrm>
                <a:off x="0" y="844"/>
                <a:ext cx="1857" cy="422"/>
                <a:chOff x="0" y="844"/>
                <a:chExt cx="1857" cy="422"/>
              </a:xfrm>
            </p:grpSpPr>
            <p:sp>
              <p:nvSpPr>
                <p:cNvPr id="140300" name="Rectangle 23"/>
                <p:cNvSpPr>
                  <a:spLocks noChangeArrowheads="1"/>
                </p:cNvSpPr>
                <p:nvPr/>
              </p:nvSpPr>
              <p:spPr bwMode="auto">
                <a:xfrm>
                  <a:off x="43" y="844"/>
                  <a:ext cx="1771"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b="1">
                      <a:latin typeface="Times New Roman" pitchFamily="18" charset="0"/>
                      <a:cs typeface="Times New Roman" pitchFamily="18" charset="0"/>
                    </a:rPr>
                    <a:t>Physical (Layer 1)</a:t>
                  </a:r>
                </a:p>
                <a:p>
                  <a:pPr algn="ctr"/>
                  <a:endParaRPr lang="en-US">
                    <a:latin typeface="Times New Roman" pitchFamily="18" charset="0"/>
                    <a:cs typeface="Times New Roman" pitchFamily="18" charset="0"/>
                  </a:endParaRPr>
                </a:p>
              </p:txBody>
            </p:sp>
            <p:sp>
              <p:nvSpPr>
                <p:cNvPr id="140301" name="Rectangle 24"/>
                <p:cNvSpPr>
                  <a:spLocks noChangeArrowheads="1"/>
                </p:cNvSpPr>
                <p:nvPr/>
              </p:nvSpPr>
              <p:spPr bwMode="auto">
                <a:xfrm>
                  <a:off x="0" y="844"/>
                  <a:ext cx="1857" cy="42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grpSp>
        <p:sp>
          <p:nvSpPr>
            <p:cNvPr id="140294" name="Rectangle 25"/>
            <p:cNvSpPr>
              <a:spLocks noChangeArrowheads="1"/>
            </p:cNvSpPr>
            <p:nvPr/>
          </p:nvSpPr>
          <p:spPr bwMode="auto">
            <a:xfrm>
              <a:off x="-3" y="-3"/>
              <a:ext cx="3720" cy="1272"/>
            </a:xfrm>
            <a:prstGeom prst="rect">
              <a:avLst/>
            </a:prstGeom>
            <a:noFill/>
            <a:ln w="11112">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1"/>
          </p:nvPr>
        </p:nvSpPr>
        <p:spPr>
          <a:xfrm>
            <a:off x="685800" y="2133600"/>
            <a:ext cx="7772400" cy="3962400"/>
          </a:xfrm>
        </p:spPr>
        <p:txBody>
          <a:bodyPr/>
          <a:lstStyle/>
          <a:p>
            <a:pPr>
              <a:lnSpc>
                <a:spcPct val="90000"/>
              </a:lnSpc>
            </a:pPr>
            <a:r>
              <a:rPr lang="en-US" sz="2800" smtClean="0"/>
              <a:t>Dengan kata lain, Layer Data Link mengubah aliran bit (0 dan 1) dari fisik ke frame data dan menyediakan transfer bebas kesalahan dari satu node ke node lainnya.</a:t>
            </a:r>
          </a:p>
          <a:p>
            <a:pPr>
              <a:lnSpc>
                <a:spcPct val="90000"/>
              </a:lnSpc>
            </a:pPr>
            <a:r>
              <a:rPr lang="en-US" sz="2800" smtClean="0"/>
              <a:t>Fungsi layer physical adalah menyediakan koneksi fisik untuk transmisi bit secara mekanik, elektrik, fungsional, dan prosedural</a:t>
            </a:r>
          </a:p>
          <a:p>
            <a:pPr>
              <a:lnSpc>
                <a:spcPct val="90000"/>
              </a:lnSpc>
            </a:pPr>
            <a:r>
              <a:rPr lang="en-US" sz="2800" smtClean="0"/>
              <a:t>Perbandingan dengan TCP/IP</a:t>
            </a:r>
          </a:p>
          <a:p>
            <a:pPr lvl="1">
              <a:lnSpc>
                <a:spcPct val="90000"/>
              </a:lnSpc>
            </a:pPr>
            <a:r>
              <a:rPr lang="en-US" sz="2400" smtClean="0"/>
              <a:t>Kedua layer OSI ini digabung satu menjadi layer network access</a:t>
            </a:r>
          </a:p>
        </p:txBody>
      </p:sp>
      <p:sp>
        <p:nvSpPr>
          <p:cNvPr id="141315" name="Rectangle 4"/>
          <p:cNvSpPr>
            <a:spLocks noGrp="1" noChangeArrowheads="1"/>
          </p:cNvSpPr>
          <p:nvPr>
            <p:ph type="title"/>
          </p:nvPr>
        </p:nvSpPr>
        <p:spPr>
          <a:xfrm>
            <a:off x="685800" y="304800"/>
            <a:ext cx="7772400" cy="1295400"/>
          </a:xfrm>
          <a:noFill/>
        </p:spPr>
        <p:txBody>
          <a:bodyPr/>
          <a:lstStyle/>
          <a:p>
            <a:r>
              <a:rPr lang="en-US" smtClean="0"/>
              <a:t>Layer Data Link dan Physical</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body" idx="1"/>
          </p:nvPr>
        </p:nvSpPr>
        <p:spPr>
          <a:xfrm>
            <a:off x="685800" y="2209800"/>
            <a:ext cx="7772400" cy="3886200"/>
          </a:xfrm>
        </p:spPr>
        <p:txBody>
          <a:bodyPr/>
          <a:lstStyle/>
          <a:p>
            <a:pPr algn="just"/>
            <a:r>
              <a:rPr lang="en-US" sz="2800" smtClean="0"/>
              <a:t>Implementasi model OSI menekankan pada penyediaan layanan transfer data yang reliable, sementara TCP/IP memperlakukan reliability sebagai masalah end-to-end</a:t>
            </a:r>
          </a:p>
          <a:p>
            <a:pPr algn="just"/>
            <a:r>
              <a:rPr lang="en-US" sz="2800" smtClean="0"/>
              <a:t>Setiap layer pada OSI mendeteksi dan menangani kesalahan pada semua data yang dikirimkan. Layer Transport pada OSI memeriksa reliability di source-to-destination</a:t>
            </a:r>
          </a:p>
        </p:txBody>
      </p:sp>
      <p:sp>
        <p:nvSpPr>
          <p:cNvPr id="142339" name="Rectangle 4"/>
          <p:cNvSpPr>
            <a:spLocks noGrp="1" noChangeArrowheads="1"/>
          </p:cNvSpPr>
          <p:nvPr>
            <p:ph type="title"/>
          </p:nvPr>
        </p:nvSpPr>
        <p:spPr>
          <a:xfrm>
            <a:off x="685800" y="533400"/>
            <a:ext cx="7772400" cy="1143000"/>
          </a:xfrm>
          <a:noFill/>
        </p:spPr>
        <p:txBody>
          <a:bodyPr/>
          <a:lstStyle/>
          <a:p>
            <a:r>
              <a:rPr lang="en-US" smtClean="0"/>
              <a:t>Perbandingan secara Umum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sv-SE" sz="4000" smtClean="0"/>
              <a:t>Keperluan Pembuatan Jaringan</a:t>
            </a:r>
            <a:endParaRPr lang="en-US" sz="4000" smtClean="0"/>
          </a:p>
        </p:txBody>
      </p:sp>
      <p:sp>
        <p:nvSpPr>
          <p:cNvPr id="36867" name="Rectangle 3"/>
          <p:cNvSpPr>
            <a:spLocks noGrp="1" noChangeArrowheads="1"/>
          </p:cNvSpPr>
          <p:nvPr>
            <p:ph type="body" idx="1"/>
          </p:nvPr>
        </p:nvSpPr>
        <p:spPr/>
        <p:txBody>
          <a:bodyPr/>
          <a:lstStyle/>
          <a:p>
            <a:pPr eaLnBrk="1" hangingPunct="1">
              <a:lnSpc>
                <a:spcPct val="80000"/>
              </a:lnSpc>
            </a:pPr>
            <a:r>
              <a:rPr lang="sv-SE" sz="2000" smtClean="0"/>
              <a:t>server</a:t>
            </a:r>
            <a:r>
              <a:rPr lang="en-US" sz="2000" smtClean="0"/>
              <a:t> </a:t>
            </a:r>
          </a:p>
          <a:p>
            <a:pPr eaLnBrk="1" hangingPunct="1">
              <a:lnSpc>
                <a:spcPct val="80000"/>
              </a:lnSpc>
            </a:pPr>
            <a:r>
              <a:rPr lang="sv-SE" sz="2000" smtClean="0"/>
              <a:t>workstation</a:t>
            </a:r>
            <a:r>
              <a:rPr lang="en-US" sz="2000" smtClean="0"/>
              <a:t> </a:t>
            </a:r>
          </a:p>
          <a:p>
            <a:pPr eaLnBrk="1" hangingPunct="1">
              <a:lnSpc>
                <a:spcPct val="80000"/>
              </a:lnSpc>
            </a:pPr>
            <a:r>
              <a:rPr lang="sv-SE" sz="2000" smtClean="0"/>
              <a:t>NIC (Network Interface Card)</a:t>
            </a:r>
          </a:p>
          <a:p>
            <a:pPr eaLnBrk="1" hangingPunct="1">
              <a:lnSpc>
                <a:spcPct val="80000"/>
              </a:lnSpc>
            </a:pPr>
            <a:r>
              <a:rPr lang="sv-SE" sz="2000" smtClean="0"/>
              <a:t>Wireless LAN</a:t>
            </a:r>
          </a:p>
          <a:p>
            <a:pPr eaLnBrk="1" hangingPunct="1">
              <a:lnSpc>
                <a:spcPct val="80000"/>
              </a:lnSpc>
            </a:pPr>
            <a:r>
              <a:rPr lang="sv-SE" sz="2000" smtClean="0"/>
              <a:t>HUB atau Switch</a:t>
            </a:r>
          </a:p>
          <a:p>
            <a:pPr eaLnBrk="1" hangingPunct="1">
              <a:lnSpc>
                <a:spcPct val="80000"/>
              </a:lnSpc>
            </a:pPr>
            <a:r>
              <a:rPr lang="sv-SE" sz="2000" smtClean="0"/>
              <a:t>Switch Wireless</a:t>
            </a:r>
          </a:p>
          <a:p>
            <a:pPr eaLnBrk="1" hangingPunct="1">
              <a:lnSpc>
                <a:spcPct val="80000"/>
              </a:lnSpc>
            </a:pPr>
            <a:r>
              <a:rPr lang="sv-SE" sz="2000" smtClean="0"/>
              <a:t>Kabel UTP</a:t>
            </a:r>
          </a:p>
          <a:p>
            <a:pPr eaLnBrk="1" hangingPunct="1">
              <a:lnSpc>
                <a:spcPct val="80000"/>
              </a:lnSpc>
            </a:pPr>
            <a:r>
              <a:rPr lang="sv-SE" sz="2000" smtClean="0"/>
              <a:t>Kabel Telepon</a:t>
            </a:r>
          </a:p>
          <a:p>
            <a:pPr eaLnBrk="1" hangingPunct="1">
              <a:lnSpc>
                <a:spcPct val="80000"/>
              </a:lnSpc>
            </a:pPr>
            <a:r>
              <a:rPr lang="sv-SE" sz="2000" smtClean="0"/>
              <a:t>Connector RJ45 dan RJ11</a:t>
            </a:r>
          </a:p>
          <a:p>
            <a:pPr eaLnBrk="1" hangingPunct="1">
              <a:lnSpc>
                <a:spcPct val="80000"/>
              </a:lnSpc>
            </a:pPr>
            <a:r>
              <a:rPr lang="sv-SE" sz="2000" smtClean="0"/>
              <a:t>VDSL Converter</a:t>
            </a:r>
          </a:p>
          <a:p>
            <a:pPr eaLnBrk="1" hangingPunct="1">
              <a:lnSpc>
                <a:spcPct val="80000"/>
              </a:lnSpc>
            </a:pPr>
            <a:r>
              <a:rPr lang="sv-SE" sz="2000" smtClean="0"/>
              <a:t>UPS jika diperlukan</a:t>
            </a:r>
            <a:endParaRPr lang="en-US" sz="200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a:spLocks noGrp="1" noChangeArrowheads="1"/>
          </p:cNvSpPr>
          <p:nvPr>
            <p:ph type="body" idx="1"/>
          </p:nvPr>
        </p:nvSpPr>
        <p:spPr/>
        <p:txBody>
          <a:bodyPr/>
          <a:lstStyle/>
          <a:p>
            <a:r>
              <a:rPr lang="en-US" sz="2800" smtClean="0"/>
              <a:t>Pada TCP/IP, kontrol reliability dikonsentrasikan pada layer Transport. Layer Transport menangani semua kesalahan yang terdeteksi dan memulihkannya. Layer Transport TCP/IP menggunakan checsum, acknowledgment, dan timeout untuk mengontrol transmisi dan menyediakan verifikasi end-to-end</a:t>
            </a:r>
          </a:p>
          <a:p>
            <a:endParaRPr lang="en-US" sz="2800" smtClean="0"/>
          </a:p>
        </p:txBody>
      </p:sp>
      <p:sp>
        <p:nvSpPr>
          <p:cNvPr id="143363" name="Rectangle 4"/>
          <p:cNvSpPr>
            <a:spLocks noGrp="1" noChangeArrowheads="1"/>
          </p:cNvSpPr>
          <p:nvPr>
            <p:ph type="title"/>
          </p:nvPr>
        </p:nvSpPr>
        <p:spPr>
          <a:noFill/>
        </p:spPr>
        <p:txBody>
          <a:bodyPr/>
          <a:lstStyle/>
          <a:p>
            <a:r>
              <a:rPr lang="en-US" smtClean="0"/>
              <a:t>Perbandingan secara Umum</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5800" y="228600"/>
            <a:ext cx="7772400" cy="1295400"/>
          </a:xfrm>
        </p:spPr>
        <p:txBody>
          <a:bodyPr/>
          <a:lstStyle/>
          <a:p>
            <a:r>
              <a:rPr lang="en-US" smtClean="0"/>
              <a:t>Perbandingan secara Umum</a:t>
            </a:r>
          </a:p>
        </p:txBody>
      </p:sp>
      <p:sp>
        <p:nvSpPr>
          <p:cNvPr id="144387" name="Rectangle 3"/>
          <p:cNvSpPr>
            <a:spLocks noGrp="1" noChangeArrowheads="1"/>
          </p:cNvSpPr>
          <p:nvPr>
            <p:ph type="body" idx="1"/>
          </p:nvPr>
        </p:nvSpPr>
        <p:spPr/>
        <p:txBody>
          <a:bodyPr/>
          <a:lstStyle/>
          <a:p>
            <a:r>
              <a:rPr lang="en-US" smtClean="0"/>
              <a:t>OSI</a:t>
            </a:r>
          </a:p>
          <a:p>
            <a:pPr lvl="1"/>
            <a:r>
              <a:rPr lang="en-US" smtClean="0"/>
              <a:t>Jarang diimplementasikan (kompleks, mahal), lebih cenderung digunakan sebagai bahan pelajaran</a:t>
            </a:r>
          </a:p>
          <a:p>
            <a:pPr lvl="1"/>
            <a:r>
              <a:rPr lang="en-US" smtClean="0"/>
              <a:t>OSI ada, baru protocol ada sehingga protocol di OSI dapat dengan mudah diganti ketika teknologi juga berganti.</a:t>
            </a:r>
          </a:p>
          <a:p>
            <a:pPr lvl="1"/>
            <a:endParaRPr lang="en-US" smtClean="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85800" y="228600"/>
            <a:ext cx="7772400" cy="1295400"/>
          </a:xfrm>
        </p:spPr>
        <p:txBody>
          <a:bodyPr/>
          <a:lstStyle/>
          <a:p>
            <a:r>
              <a:rPr lang="en-US" smtClean="0"/>
              <a:t>Perbandingan secara Umum</a:t>
            </a:r>
          </a:p>
        </p:txBody>
      </p:sp>
      <p:sp>
        <p:nvSpPr>
          <p:cNvPr id="145411" name="Rectangle 3"/>
          <p:cNvSpPr>
            <a:spLocks noGrp="1" noChangeArrowheads="1"/>
          </p:cNvSpPr>
          <p:nvPr>
            <p:ph type="body" idx="1"/>
          </p:nvPr>
        </p:nvSpPr>
        <p:spPr/>
        <p:txBody>
          <a:bodyPr/>
          <a:lstStyle/>
          <a:p>
            <a:pPr>
              <a:lnSpc>
                <a:spcPct val="90000"/>
              </a:lnSpc>
            </a:pPr>
            <a:r>
              <a:rPr lang="en-US" sz="2800" smtClean="0"/>
              <a:t>TCP/IP</a:t>
            </a:r>
          </a:p>
          <a:p>
            <a:pPr lvl="1">
              <a:lnSpc>
                <a:spcPct val="90000"/>
              </a:lnSpc>
            </a:pPr>
            <a:r>
              <a:rPr lang="en-US" sz="2400" smtClean="0"/>
              <a:t>Sebuah standard yang diadopsi seluruh dunia (Internet)</a:t>
            </a:r>
          </a:p>
          <a:p>
            <a:pPr lvl="1">
              <a:lnSpc>
                <a:spcPct val="90000"/>
              </a:lnSpc>
            </a:pPr>
            <a:r>
              <a:rPr lang="en-US" sz="2400" smtClean="0"/>
              <a:t>Protocol ada dulu, model TCP/IP menyesuaikan dengan protocol yang ada.</a:t>
            </a:r>
          </a:p>
          <a:p>
            <a:pPr lvl="1">
              <a:lnSpc>
                <a:spcPct val="90000"/>
              </a:lnSpc>
            </a:pPr>
            <a:r>
              <a:rPr lang="en-US" sz="2400" smtClean="0"/>
              <a:t>Sebagai standard yang terkenal untuk internetworking karena:</a:t>
            </a:r>
          </a:p>
          <a:p>
            <a:pPr lvl="2">
              <a:lnSpc>
                <a:spcPct val="90000"/>
              </a:lnSpc>
            </a:pPr>
            <a:r>
              <a:rPr lang="en-US" sz="2000" smtClean="0"/>
              <a:t>Relatif sederhana dan tahan banting daripada OSI</a:t>
            </a:r>
          </a:p>
          <a:p>
            <a:pPr lvl="2">
              <a:lnSpc>
                <a:spcPct val="90000"/>
              </a:lnSpc>
            </a:pPr>
            <a:r>
              <a:rPr lang="en-US" sz="2000" smtClean="0"/>
              <a:t>Tersedia secara gratis pada setiap hardware dan platform sistem operasi</a:t>
            </a:r>
          </a:p>
          <a:p>
            <a:pPr lvl="2">
              <a:lnSpc>
                <a:spcPct val="90000"/>
              </a:lnSpc>
            </a:pPr>
            <a:r>
              <a:rPr lang="en-US" sz="2000" smtClean="0"/>
              <a:t>Digunakan pada internet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685800" y="228600"/>
            <a:ext cx="7772400" cy="1295400"/>
          </a:xfrm>
        </p:spPr>
        <p:txBody>
          <a:bodyPr/>
          <a:lstStyle/>
          <a:p>
            <a:r>
              <a:rPr lang="en-US" smtClean="0"/>
              <a:t>Pengiriman Paket Data</a:t>
            </a:r>
          </a:p>
        </p:txBody>
      </p:sp>
      <p:sp>
        <p:nvSpPr>
          <p:cNvPr id="146435" name="Rectangle 3"/>
          <p:cNvSpPr>
            <a:spLocks noGrp="1" noChangeArrowheads="1"/>
          </p:cNvSpPr>
          <p:nvPr>
            <p:ph type="body" idx="1"/>
          </p:nvPr>
        </p:nvSpPr>
        <p:spPr/>
        <p:txBody>
          <a:bodyPr/>
          <a:lstStyle/>
          <a:p>
            <a:pPr algn="just">
              <a:lnSpc>
                <a:spcPct val="90000"/>
              </a:lnSpc>
              <a:spcAft>
                <a:spcPts val="600"/>
              </a:spcAft>
            </a:pPr>
            <a:r>
              <a:rPr lang="en-US" sz="2800" smtClean="0">
                <a:latin typeface="Times New Roman" pitchFamily="18" charset="0"/>
              </a:rPr>
              <a:t>Pengiriman paket data biasanya dilayani oleh layer Networking dengan menggunakan teknik </a:t>
            </a:r>
            <a:r>
              <a:rPr lang="en-US" sz="2800" i="1" smtClean="0">
                <a:latin typeface="Times New Roman" pitchFamily="18" charset="0"/>
              </a:rPr>
              <a:t>Switching</a:t>
            </a:r>
            <a:r>
              <a:rPr lang="en-US" sz="2800" smtClean="0">
                <a:latin typeface="Times New Roman" pitchFamily="18" charset="0"/>
              </a:rPr>
              <a:t>, yaitu mekanisme untuk  memindahkan data dari satu segmen jaringan ke segmen jaringan yang lain.  Ada 3 teknik dasar </a:t>
            </a:r>
            <a:r>
              <a:rPr lang="en-US" sz="2800" i="1" smtClean="0">
                <a:latin typeface="Times New Roman" pitchFamily="18" charset="0"/>
              </a:rPr>
              <a:t>switching</a:t>
            </a:r>
            <a:r>
              <a:rPr lang="en-US" sz="2800" smtClean="0">
                <a:latin typeface="Times New Roman" pitchFamily="18" charset="0"/>
              </a:rPr>
              <a:t>, yaitu :</a:t>
            </a:r>
          </a:p>
          <a:p>
            <a:pPr lvl="1" algn="just">
              <a:lnSpc>
                <a:spcPct val="90000"/>
              </a:lnSpc>
              <a:spcAft>
                <a:spcPts val="300"/>
              </a:spcAft>
            </a:pPr>
            <a:r>
              <a:rPr lang="en-US" sz="2400" i="1" smtClean="0">
                <a:latin typeface="Times New Roman" pitchFamily="18" charset="0"/>
              </a:rPr>
              <a:t>Circuit switching</a:t>
            </a:r>
            <a:r>
              <a:rPr lang="en-US" sz="2400" smtClean="0">
                <a:latin typeface="Times New Roman" pitchFamily="18" charset="0"/>
              </a:rPr>
              <a:t>.</a:t>
            </a:r>
          </a:p>
          <a:p>
            <a:pPr lvl="1" algn="just">
              <a:lnSpc>
                <a:spcPct val="90000"/>
              </a:lnSpc>
              <a:spcAft>
                <a:spcPts val="300"/>
              </a:spcAft>
            </a:pPr>
            <a:r>
              <a:rPr lang="en-US" sz="2400" i="1" smtClean="0">
                <a:latin typeface="Times New Roman" pitchFamily="18" charset="0"/>
              </a:rPr>
              <a:t>Message switching</a:t>
            </a:r>
            <a:r>
              <a:rPr lang="en-US" sz="2400" smtClean="0">
                <a:latin typeface="Times New Roman" pitchFamily="18" charset="0"/>
              </a:rPr>
              <a:t>.</a:t>
            </a:r>
          </a:p>
          <a:p>
            <a:pPr lvl="1" algn="just">
              <a:lnSpc>
                <a:spcPct val="90000"/>
              </a:lnSpc>
              <a:spcBef>
                <a:spcPts val="300"/>
              </a:spcBef>
              <a:spcAft>
                <a:spcPts val="600"/>
              </a:spcAft>
            </a:pPr>
            <a:r>
              <a:rPr lang="en-US" sz="2400" i="1" smtClean="0">
                <a:latin typeface="Times New Roman" pitchFamily="18" charset="0"/>
              </a:rPr>
              <a:t>Packet switching</a:t>
            </a:r>
            <a:r>
              <a:rPr lang="en-US" sz="2400" smtClean="0">
                <a:latin typeface="Times New Roman" pitchFamily="18" charset="0"/>
              </a:rPr>
              <a: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smtClean="0"/>
              <a:t>Circuit Switching</a:t>
            </a:r>
          </a:p>
        </p:txBody>
      </p:sp>
      <p:sp>
        <p:nvSpPr>
          <p:cNvPr id="5124" name="Rectangle 3"/>
          <p:cNvSpPr>
            <a:spLocks noGrp="1" noChangeArrowheads="1"/>
          </p:cNvSpPr>
          <p:nvPr>
            <p:ph type="body" idx="1"/>
          </p:nvPr>
        </p:nvSpPr>
        <p:spPr>
          <a:xfrm>
            <a:off x="685800" y="4800600"/>
            <a:ext cx="7772400" cy="1524000"/>
          </a:xfrm>
        </p:spPr>
        <p:txBody>
          <a:bodyPr/>
          <a:lstStyle/>
          <a:p>
            <a:pPr>
              <a:lnSpc>
                <a:spcPct val="90000"/>
              </a:lnSpc>
            </a:pPr>
            <a:r>
              <a:rPr lang="en-US" sz="2800" smtClean="0">
                <a:latin typeface="Times New Roman" pitchFamily="18" charset="0"/>
              </a:rPr>
              <a:t>Memberikan suatu jalur yang </a:t>
            </a:r>
            <a:r>
              <a:rPr lang="en-US" sz="2800" i="1" smtClean="0">
                <a:latin typeface="Times New Roman" pitchFamily="18" charset="0"/>
              </a:rPr>
              <a:t>dedicated </a:t>
            </a:r>
            <a:r>
              <a:rPr lang="en-US" sz="2800" smtClean="0">
                <a:latin typeface="Times New Roman" pitchFamily="18" charset="0"/>
              </a:rPr>
              <a:t>dan </a:t>
            </a:r>
            <a:r>
              <a:rPr lang="en-US" sz="2800" i="1" smtClean="0">
                <a:latin typeface="Times New Roman" pitchFamily="18" charset="0"/>
              </a:rPr>
              <a:t>bandwith </a:t>
            </a:r>
            <a:r>
              <a:rPr lang="en-US" sz="2800" smtClean="0">
                <a:latin typeface="Times New Roman" pitchFamily="18" charset="0"/>
              </a:rPr>
              <a:t>yang bagus. </a:t>
            </a:r>
            <a:r>
              <a:rPr lang="en-US" sz="2800" i="1" smtClean="0">
                <a:latin typeface="Times New Roman" pitchFamily="18" charset="0"/>
              </a:rPr>
              <a:t>Circuit Swicthing </a:t>
            </a:r>
            <a:r>
              <a:rPr lang="en-US" sz="2800" smtClean="0">
                <a:latin typeface="Times New Roman" pitchFamily="18" charset="0"/>
              </a:rPr>
              <a:t>membentuk jalur tetap antar perangkat, seperti koneksi telepon.</a:t>
            </a:r>
          </a:p>
          <a:p>
            <a:pPr>
              <a:lnSpc>
                <a:spcPct val="90000"/>
              </a:lnSpc>
            </a:pPr>
            <a:endParaRPr lang="en-US" sz="2800" smtClean="0">
              <a:latin typeface="Times New Roman" pitchFamily="18" charset="0"/>
            </a:endParaRPr>
          </a:p>
        </p:txBody>
      </p:sp>
      <p:graphicFrame>
        <p:nvGraphicFramePr>
          <p:cNvPr id="5122" name="Object 2"/>
          <p:cNvGraphicFramePr>
            <a:graphicFrameLocks noChangeAspect="1"/>
          </p:cNvGraphicFramePr>
          <p:nvPr/>
        </p:nvGraphicFramePr>
        <p:xfrm>
          <a:off x="1371600" y="2057400"/>
          <a:ext cx="6286500" cy="2619375"/>
        </p:xfrm>
        <a:graphic>
          <a:graphicData uri="http://schemas.openxmlformats.org/presentationml/2006/ole">
            <mc:AlternateContent xmlns:mc="http://schemas.openxmlformats.org/markup-compatibility/2006">
              <mc:Choice xmlns:v="urn:schemas-microsoft-com:vml" Requires="v">
                <p:oleObj spid="_x0000_s5126" name="Document" r:id="rId3" imgW="3429000" imgH="1429512" progId="Word.Document.8">
                  <p:embed/>
                </p:oleObj>
              </mc:Choice>
              <mc:Fallback>
                <p:oleObj name="Document" r:id="rId3" imgW="3429000" imgH="1429512"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57400"/>
                        <a:ext cx="6286500" cy="261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noChangeArrowheads="1"/>
          </p:cNvSpPr>
          <p:nvPr>
            <p:ph type="body" idx="1"/>
          </p:nvPr>
        </p:nvSpPr>
        <p:spPr/>
        <p:txBody>
          <a:bodyPr/>
          <a:lstStyle/>
          <a:p>
            <a:pPr algn="just">
              <a:lnSpc>
                <a:spcPct val="90000"/>
              </a:lnSpc>
              <a:spcBef>
                <a:spcPts val="300"/>
              </a:spcBef>
              <a:spcAft>
                <a:spcPts val="600"/>
              </a:spcAft>
            </a:pPr>
            <a:r>
              <a:rPr lang="en-US" smtClean="0">
                <a:latin typeface="Times New Roman" pitchFamily="18" charset="0"/>
              </a:rPr>
              <a:t>Kekurangan </a:t>
            </a:r>
            <a:r>
              <a:rPr lang="en-US" i="1" smtClean="0">
                <a:latin typeface="Times New Roman" pitchFamily="18" charset="0"/>
              </a:rPr>
              <a:t>Circuit Switching</a:t>
            </a:r>
            <a:r>
              <a:rPr lang="en-US" smtClean="0">
                <a:latin typeface="Times New Roman" pitchFamily="18" charset="0"/>
              </a:rPr>
              <a:t>:</a:t>
            </a:r>
          </a:p>
          <a:p>
            <a:pPr lvl="1">
              <a:lnSpc>
                <a:spcPct val="90000"/>
              </a:lnSpc>
              <a:spcAft>
                <a:spcPts val="300"/>
              </a:spcAft>
            </a:pPr>
            <a:r>
              <a:rPr lang="en-US" smtClean="0">
                <a:latin typeface="Times New Roman" pitchFamily="18" charset="0"/>
              </a:rPr>
              <a:t>Memakan waktu untuk menciptakan koneksi antar perangkat.</a:t>
            </a:r>
          </a:p>
          <a:p>
            <a:pPr lvl="1" algn="just">
              <a:lnSpc>
                <a:spcPct val="90000"/>
              </a:lnSpc>
              <a:spcAft>
                <a:spcPts val="300"/>
              </a:spcAft>
            </a:pPr>
            <a:r>
              <a:rPr lang="en-US" i="1" smtClean="0">
                <a:latin typeface="Times New Roman" pitchFamily="18" charset="0"/>
              </a:rPr>
              <a:t>Bandwith </a:t>
            </a:r>
            <a:r>
              <a:rPr lang="en-US" smtClean="0">
                <a:latin typeface="Times New Roman" pitchFamily="18" charset="0"/>
              </a:rPr>
              <a:t>tidak dapat diatur secara efisien karena perangkat yang lain tidak dapat berbagi-pakai dengan perangkat jalur yang </a:t>
            </a:r>
            <a:r>
              <a:rPr lang="en-US" i="1" smtClean="0">
                <a:latin typeface="Times New Roman" pitchFamily="18" charset="0"/>
              </a:rPr>
              <a:t>dedicated.</a:t>
            </a:r>
            <a:r>
              <a:rPr lang="en-US" smtClean="0">
                <a:latin typeface="Times New Roman" pitchFamily="18" charset="0"/>
              </a:rPr>
              <a:t> </a:t>
            </a:r>
          </a:p>
          <a:p>
            <a:pPr lvl="1" algn="just">
              <a:lnSpc>
                <a:spcPct val="90000"/>
              </a:lnSpc>
              <a:spcBef>
                <a:spcPts val="300"/>
              </a:spcBef>
              <a:spcAft>
                <a:spcPts val="600"/>
              </a:spcAft>
            </a:pPr>
            <a:r>
              <a:rPr lang="en-US" smtClean="0">
                <a:latin typeface="Times New Roman" pitchFamily="18" charset="0"/>
              </a:rPr>
              <a:t>Contohnya adalah percakapan di telepon, ketika sudah tersambung dan hanya diam tidak berbicara.</a:t>
            </a:r>
          </a:p>
        </p:txBody>
      </p:sp>
      <p:sp>
        <p:nvSpPr>
          <p:cNvPr id="147459" name="Rectangle 4"/>
          <p:cNvSpPr>
            <a:spLocks noGrp="1" noChangeArrowheads="1"/>
          </p:cNvSpPr>
          <p:nvPr>
            <p:ph type="title"/>
          </p:nvPr>
        </p:nvSpPr>
        <p:spPr>
          <a:noFill/>
        </p:spPr>
        <p:txBody>
          <a:bodyPr/>
          <a:lstStyle/>
          <a:p>
            <a:r>
              <a:rPr lang="en-US" smtClean="0"/>
              <a:t>Circuit Switching</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685800" y="304800"/>
            <a:ext cx="7772400" cy="1295400"/>
          </a:xfrm>
        </p:spPr>
        <p:txBody>
          <a:bodyPr/>
          <a:lstStyle/>
          <a:p>
            <a:r>
              <a:rPr lang="en-US" smtClean="0"/>
              <a:t>Message Switching</a:t>
            </a:r>
          </a:p>
        </p:txBody>
      </p:sp>
      <p:sp>
        <p:nvSpPr>
          <p:cNvPr id="148483" name="Rectangle 3"/>
          <p:cNvSpPr>
            <a:spLocks noGrp="1" noChangeArrowheads="1"/>
          </p:cNvSpPr>
          <p:nvPr>
            <p:ph type="body" idx="1"/>
          </p:nvPr>
        </p:nvSpPr>
        <p:spPr/>
        <p:txBody>
          <a:bodyPr/>
          <a:lstStyle/>
          <a:p>
            <a:r>
              <a:rPr lang="en-US" sz="2800" smtClean="0">
                <a:latin typeface="Times New Roman" pitchFamily="18" charset="0"/>
              </a:rPr>
              <a:t>Memperlakukan setiap </a:t>
            </a:r>
            <a:r>
              <a:rPr lang="en-US" sz="2800" i="1" smtClean="0">
                <a:latin typeface="Times New Roman" pitchFamily="18" charset="0"/>
              </a:rPr>
              <a:t>message </a:t>
            </a:r>
            <a:r>
              <a:rPr lang="en-US" sz="2800" smtClean="0">
                <a:latin typeface="Times New Roman" pitchFamily="18" charset="0"/>
              </a:rPr>
              <a:t>sebagai </a:t>
            </a:r>
            <a:r>
              <a:rPr lang="en-US" sz="2800" i="1" smtClean="0">
                <a:latin typeface="Times New Roman" pitchFamily="18" charset="0"/>
              </a:rPr>
              <a:t>entity </a:t>
            </a:r>
            <a:r>
              <a:rPr lang="en-US" sz="2800" smtClean="0">
                <a:latin typeface="Times New Roman" pitchFamily="18" charset="0"/>
              </a:rPr>
              <a:t>yang mandiri. Setiap </a:t>
            </a:r>
            <a:r>
              <a:rPr lang="en-US" sz="2800" i="1" smtClean="0">
                <a:latin typeface="Times New Roman" pitchFamily="18" charset="0"/>
              </a:rPr>
              <a:t>message </a:t>
            </a:r>
            <a:r>
              <a:rPr lang="en-US" sz="2800" smtClean="0">
                <a:latin typeface="Times New Roman" pitchFamily="18" charset="0"/>
              </a:rPr>
              <a:t>membawa informasi alamat tujuannya di </a:t>
            </a:r>
            <a:r>
              <a:rPr lang="en-US" sz="2800" i="1" smtClean="0">
                <a:latin typeface="Times New Roman" pitchFamily="18" charset="0"/>
              </a:rPr>
              <a:t>switch </a:t>
            </a:r>
            <a:r>
              <a:rPr lang="en-US" sz="2800" smtClean="0">
                <a:latin typeface="Times New Roman" pitchFamily="18" charset="0"/>
              </a:rPr>
              <a:t>berikutnya.</a:t>
            </a:r>
          </a:p>
          <a:p>
            <a:pPr algn="just"/>
            <a:r>
              <a:rPr lang="en-US" sz="2800" i="1" smtClean="0">
                <a:latin typeface="Times New Roman" pitchFamily="18" charset="0"/>
              </a:rPr>
              <a:t>Message</a:t>
            </a:r>
            <a:r>
              <a:rPr lang="en-US" sz="2800" smtClean="0">
                <a:latin typeface="Times New Roman" pitchFamily="18" charset="0"/>
              </a:rPr>
              <a:t> satu dengan lainnya dapat menempuh jalur yang berbeda pada jaringan untuk sampai ke tujuan. </a:t>
            </a:r>
            <a:r>
              <a:rPr lang="en-US" sz="2800" i="1" smtClean="0">
                <a:latin typeface="Times New Roman" pitchFamily="18" charset="0"/>
              </a:rPr>
              <a:t>Message switching </a:t>
            </a:r>
            <a:r>
              <a:rPr lang="en-US" sz="2800" smtClean="0">
                <a:latin typeface="Times New Roman" pitchFamily="18" charset="0"/>
              </a:rPr>
              <a:t>meneruskan keseluruhan </a:t>
            </a:r>
            <a:r>
              <a:rPr lang="en-US" sz="2800" i="1" smtClean="0">
                <a:latin typeface="Times New Roman" pitchFamily="18" charset="0"/>
              </a:rPr>
              <a:t>message</a:t>
            </a:r>
            <a:r>
              <a:rPr lang="en-US" sz="2800" smtClean="0">
                <a:latin typeface="Times New Roman" pitchFamily="18" charset="0"/>
              </a:rPr>
              <a:t>, satu </a:t>
            </a:r>
            <a:r>
              <a:rPr lang="en-US" sz="2800" i="1" smtClean="0">
                <a:latin typeface="Times New Roman" pitchFamily="18" charset="0"/>
              </a:rPr>
              <a:t>switch </a:t>
            </a:r>
            <a:r>
              <a:rPr lang="en-US" sz="2800" smtClean="0">
                <a:latin typeface="Times New Roman" pitchFamily="18" charset="0"/>
              </a:rPr>
              <a:t>dalam satu waktu.</a:t>
            </a:r>
          </a:p>
          <a:p>
            <a:endParaRPr lang="en-US" sz="2800" smtClean="0">
              <a:latin typeface="Times New Roman"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1182688" y="4684713"/>
            <a:ext cx="7772400" cy="1447800"/>
          </a:xfrm>
        </p:spPr>
        <p:txBody>
          <a:bodyPr/>
          <a:lstStyle/>
          <a:p>
            <a:pPr algn="just">
              <a:lnSpc>
                <a:spcPct val="90000"/>
              </a:lnSpc>
              <a:spcAft>
                <a:spcPts val="300"/>
              </a:spcAft>
            </a:pPr>
            <a:r>
              <a:rPr lang="en-US" sz="2400" i="1" smtClean="0">
                <a:latin typeface="Times New Roman" pitchFamily="18" charset="0"/>
              </a:rPr>
              <a:t>Message Switching </a:t>
            </a:r>
            <a:r>
              <a:rPr lang="en-US" sz="2400" smtClean="0">
                <a:latin typeface="Times New Roman" pitchFamily="18" charset="0"/>
              </a:rPr>
              <a:t>akan mentransfer keseluruhan </a:t>
            </a:r>
            <a:r>
              <a:rPr lang="en-US" sz="2400" i="1" smtClean="0">
                <a:latin typeface="Times New Roman" pitchFamily="18" charset="0"/>
              </a:rPr>
              <a:t>message </a:t>
            </a:r>
            <a:r>
              <a:rPr lang="en-US" sz="2400" smtClean="0">
                <a:latin typeface="Times New Roman" pitchFamily="18" charset="0"/>
              </a:rPr>
              <a:t>dari satu </a:t>
            </a:r>
            <a:r>
              <a:rPr lang="en-US" sz="2400" i="1" smtClean="0">
                <a:latin typeface="Times New Roman" pitchFamily="18" charset="0"/>
              </a:rPr>
              <a:t>switch </a:t>
            </a:r>
            <a:r>
              <a:rPr lang="en-US" sz="2400" smtClean="0">
                <a:latin typeface="Times New Roman" pitchFamily="18" charset="0"/>
              </a:rPr>
              <a:t>ke </a:t>
            </a:r>
            <a:r>
              <a:rPr lang="en-US" sz="2400" i="1" smtClean="0">
                <a:latin typeface="Times New Roman" pitchFamily="18" charset="0"/>
              </a:rPr>
              <a:t>switch </a:t>
            </a:r>
            <a:r>
              <a:rPr lang="en-US" sz="2400" smtClean="0">
                <a:latin typeface="Times New Roman" pitchFamily="18" charset="0"/>
              </a:rPr>
              <a:t>berikutnya, dimana </a:t>
            </a:r>
            <a:r>
              <a:rPr lang="en-US" sz="2400" i="1" smtClean="0">
                <a:latin typeface="Times New Roman" pitchFamily="18" charset="0"/>
              </a:rPr>
              <a:t>message </a:t>
            </a:r>
            <a:r>
              <a:rPr lang="en-US" sz="2400" smtClean="0">
                <a:latin typeface="Times New Roman" pitchFamily="18" charset="0"/>
              </a:rPr>
              <a:t>disimpan sebelum dikirimkan (diteruskan)  kembali. Oleh karena itu disebut dengan </a:t>
            </a:r>
            <a:r>
              <a:rPr lang="en-US" sz="2400" i="1" smtClean="0">
                <a:latin typeface="Times New Roman" pitchFamily="18" charset="0"/>
              </a:rPr>
              <a:t>store-and-forward network</a:t>
            </a:r>
            <a:r>
              <a:rPr lang="en-US" sz="2400" smtClean="0">
                <a:latin typeface="Times New Roman" pitchFamily="18" charset="0"/>
              </a:rPr>
              <a:t>.</a:t>
            </a:r>
          </a:p>
          <a:p>
            <a:pPr>
              <a:lnSpc>
                <a:spcPct val="90000"/>
              </a:lnSpc>
            </a:pPr>
            <a:endParaRPr lang="en-US" sz="2400" smtClean="0"/>
          </a:p>
        </p:txBody>
      </p:sp>
      <p:sp>
        <p:nvSpPr>
          <p:cNvPr id="6148" name="Rectangle 4"/>
          <p:cNvSpPr>
            <a:spLocks noGrp="1" noChangeArrowheads="1"/>
          </p:cNvSpPr>
          <p:nvPr>
            <p:ph type="title"/>
          </p:nvPr>
        </p:nvSpPr>
        <p:spPr>
          <a:noFill/>
        </p:spPr>
        <p:txBody>
          <a:bodyPr/>
          <a:lstStyle/>
          <a:p>
            <a:r>
              <a:rPr lang="en-US" smtClean="0"/>
              <a:t>Message Switching</a:t>
            </a:r>
          </a:p>
        </p:txBody>
      </p:sp>
      <p:graphicFrame>
        <p:nvGraphicFramePr>
          <p:cNvPr id="6146" name="Object 2"/>
          <p:cNvGraphicFramePr>
            <a:graphicFrameLocks noChangeAspect="1"/>
          </p:cNvGraphicFramePr>
          <p:nvPr/>
        </p:nvGraphicFramePr>
        <p:xfrm>
          <a:off x="1406525" y="1905000"/>
          <a:ext cx="6289675" cy="2420938"/>
        </p:xfrm>
        <a:graphic>
          <a:graphicData uri="http://schemas.openxmlformats.org/presentationml/2006/ole">
            <mc:AlternateContent xmlns:mc="http://schemas.openxmlformats.org/markup-compatibility/2006">
              <mc:Choice xmlns:v="urn:schemas-microsoft-com:vml" Requires="v">
                <p:oleObj spid="_x0000_s6150" name="Document" r:id="rId3" imgW="3435096" imgH="1322832" progId="Word.Document.8">
                  <p:embed/>
                </p:oleObj>
              </mc:Choice>
              <mc:Fallback>
                <p:oleObj name="Document" r:id="rId3" imgW="3435096" imgH="1322832"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525" y="1905000"/>
                        <a:ext cx="6289675" cy="242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body" idx="1"/>
          </p:nvPr>
        </p:nvSpPr>
        <p:spPr/>
        <p:txBody>
          <a:bodyPr/>
          <a:lstStyle/>
          <a:p>
            <a:pPr algn="just">
              <a:lnSpc>
                <a:spcPct val="90000"/>
              </a:lnSpc>
              <a:spcBef>
                <a:spcPts val="300"/>
              </a:spcBef>
              <a:spcAft>
                <a:spcPts val="300"/>
              </a:spcAft>
            </a:pPr>
            <a:r>
              <a:rPr lang="en-US" smtClean="0">
                <a:latin typeface="Times New Roman" pitchFamily="18" charset="0"/>
              </a:rPr>
              <a:t>Keuntungan </a:t>
            </a:r>
            <a:r>
              <a:rPr lang="en-US" i="1" smtClean="0">
                <a:latin typeface="Times New Roman" pitchFamily="18" charset="0"/>
              </a:rPr>
              <a:t>Message Switching</a:t>
            </a:r>
            <a:r>
              <a:rPr lang="en-US" smtClean="0">
                <a:latin typeface="Times New Roman" pitchFamily="18" charset="0"/>
              </a:rPr>
              <a:t>:</a:t>
            </a:r>
          </a:p>
          <a:p>
            <a:pPr lvl="1" algn="just">
              <a:lnSpc>
                <a:spcPct val="90000"/>
              </a:lnSpc>
            </a:pPr>
            <a:r>
              <a:rPr lang="en-US" smtClean="0">
                <a:latin typeface="Times New Roman" pitchFamily="18" charset="0"/>
              </a:rPr>
              <a:t>Saluran data dibagi-pakai diantara perangkat-perangkat komunikasi, menambah efisiensi </a:t>
            </a:r>
            <a:r>
              <a:rPr lang="en-US" i="1" smtClean="0">
                <a:latin typeface="Times New Roman" pitchFamily="18" charset="0"/>
              </a:rPr>
              <a:t>bandwith </a:t>
            </a:r>
            <a:r>
              <a:rPr lang="en-US" smtClean="0">
                <a:latin typeface="Times New Roman" pitchFamily="18" charset="0"/>
              </a:rPr>
              <a:t>yang ada.</a:t>
            </a:r>
          </a:p>
          <a:p>
            <a:pPr lvl="1" algn="just">
              <a:lnSpc>
                <a:spcPct val="90000"/>
              </a:lnSpc>
              <a:spcBef>
                <a:spcPts val="300"/>
              </a:spcBef>
              <a:spcAft>
                <a:spcPts val="300"/>
              </a:spcAft>
            </a:pPr>
            <a:r>
              <a:rPr lang="en-US" smtClean="0">
                <a:latin typeface="Times New Roman" pitchFamily="18" charset="0"/>
              </a:rPr>
              <a:t>Dapat menyimpan </a:t>
            </a:r>
            <a:r>
              <a:rPr lang="en-US" i="1" smtClean="0">
                <a:latin typeface="Times New Roman" pitchFamily="18" charset="0"/>
              </a:rPr>
              <a:t>message </a:t>
            </a:r>
            <a:r>
              <a:rPr lang="en-US" smtClean="0">
                <a:latin typeface="Times New Roman" pitchFamily="18" charset="0"/>
              </a:rPr>
              <a:t>sampai saluran yang dibutuhkan tersedia, mengurangi kemacetan yang terjadi di jaringan.</a:t>
            </a:r>
          </a:p>
          <a:p>
            <a:pPr lvl="1" algn="just">
              <a:lnSpc>
                <a:spcPct val="90000"/>
              </a:lnSpc>
              <a:spcBef>
                <a:spcPts val="300"/>
              </a:spcBef>
              <a:spcAft>
                <a:spcPts val="300"/>
              </a:spcAft>
            </a:pPr>
            <a:r>
              <a:rPr lang="en-US" smtClean="0">
                <a:latin typeface="Times New Roman" pitchFamily="18" charset="0"/>
              </a:rPr>
              <a:t>Prioritas </a:t>
            </a:r>
            <a:r>
              <a:rPr lang="en-US" i="1" smtClean="0">
                <a:latin typeface="Times New Roman" pitchFamily="18" charset="0"/>
              </a:rPr>
              <a:t>message </a:t>
            </a:r>
            <a:r>
              <a:rPr lang="en-US" smtClean="0">
                <a:latin typeface="Times New Roman" pitchFamily="18" charset="0"/>
              </a:rPr>
              <a:t>dapat digunakan untuk mengatur </a:t>
            </a:r>
            <a:r>
              <a:rPr lang="en-US" i="1" smtClean="0">
                <a:latin typeface="Times New Roman" pitchFamily="18" charset="0"/>
              </a:rPr>
              <a:t>traffic </a:t>
            </a:r>
            <a:r>
              <a:rPr lang="en-US" smtClean="0">
                <a:latin typeface="Times New Roman" pitchFamily="18" charset="0"/>
              </a:rPr>
              <a:t>jaringan.</a:t>
            </a:r>
          </a:p>
        </p:txBody>
      </p:sp>
      <p:sp>
        <p:nvSpPr>
          <p:cNvPr id="149507" name="Rectangle 4"/>
          <p:cNvSpPr>
            <a:spLocks noGrp="1" noChangeArrowheads="1"/>
          </p:cNvSpPr>
          <p:nvPr>
            <p:ph type="title"/>
          </p:nvPr>
        </p:nvSpPr>
        <p:spPr>
          <a:noFill/>
        </p:spPr>
        <p:txBody>
          <a:bodyPr/>
          <a:lstStyle/>
          <a:p>
            <a:r>
              <a:rPr lang="en-US" smtClean="0"/>
              <a:t>Message Switching</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685800" y="304800"/>
            <a:ext cx="7772400" cy="1295400"/>
          </a:xfrm>
        </p:spPr>
        <p:txBody>
          <a:bodyPr/>
          <a:lstStyle/>
          <a:p>
            <a:r>
              <a:rPr lang="en-US" smtClean="0"/>
              <a:t>Packet Switching</a:t>
            </a:r>
          </a:p>
        </p:txBody>
      </p:sp>
      <p:sp>
        <p:nvSpPr>
          <p:cNvPr id="150531" name="Rectangle 3"/>
          <p:cNvSpPr>
            <a:spLocks noGrp="1" noChangeArrowheads="1"/>
          </p:cNvSpPr>
          <p:nvPr>
            <p:ph type="body" idx="1"/>
          </p:nvPr>
        </p:nvSpPr>
        <p:spPr/>
        <p:txBody>
          <a:bodyPr/>
          <a:lstStyle/>
          <a:p>
            <a:r>
              <a:rPr lang="en-US" sz="2800" i="1" smtClean="0">
                <a:latin typeface="Times New Roman" pitchFamily="18" charset="0"/>
              </a:rPr>
              <a:t>Message</a:t>
            </a:r>
            <a:r>
              <a:rPr lang="en-US" sz="2800" smtClean="0">
                <a:latin typeface="Times New Roman" pitchFamily="18" charset="0"/>
              </a:rPr>
              <a:t> dibagi-bagi menjadi </a:t>
            </a:r>
            <a:r>
              <a:rPr lang="en-US" sz="2800" i="1" smtClean="0">
                <a:latin typeface="Times New Roman" pitchFamily="18" charset="0"/>
              </a:rPr>
              <a:t>message-message </a:t>
            </a:r>
            <a:r>
              <a:rPr lang="en-US" sz="2800" smtClean="0">
                <a:latin typeface="Times New Roman" pitchFamily="18" charset="0"/>
              </a:rPr>
              <a:t>kecil yang disebut dengan </a:t>
            </a:r>
            <a:r>
              <a:rPr lang="en-US" sz="2800" i="1" smtClean="0">
                <a:latin typeface="Times New Roman" pitchFamily="18" charset="0"/>
              </a:rPr>
              <a:t>packet</a:t>
            </a:r>
            <a:r>
              <a:rPr lang="en-US" sz="2800" smtClean="0">
                <a:latin typeface="Times New Roman" pitchFamily="18" charset="0"/>
              </a:rPr>
              <a:t>. Setiap </a:t>
            </a:r>
            <a:r>
              <a:rPr lang="en-US" sz="2800" i="1" smtClean="0">
                <a:latin typeface="Times New Roman" pitchFamily="18" charset="0"/>
              </a:rPr>
              <a:t>packet </a:t>
            </a:r>
            <a:r>
              <a:rPr lang="en-US" sz="2800" smtClean="0">
                <a:latin typeface="Times New Roman" pitchFamily="18" charset="0"/>
              </a:rPr>
              <a:t>terdiri dari informasi alamat asal dan tujuan sehingga </a:t>
            </a:r>
            <a:r>
              <a:rPr lang="en-US" sz="2800" i="1" smtClean="0">
                <a:latin typeface="Times New Roman" pitchFamily="18" charset="0"/>
              </a:rPr>
              <a:t>packet </a:t>
            </a:r>
            <a:r>
              <a:rPr lang="en-US" sz="2800" smtClean="0">
                <a:latin typeface="Times New Roman" pitchFamily="18" charset="0"/>
              </a:rPr>
              <a:t>individual dapat diarahkan melalui </a:t>
            </a:r>
            <a:r>
              <a:rPr lang="en-US" sz="2800" i="1" smtClean="0">
                <a:latin typeface="Times New Roman" pitchFamily="18" charset="0"/>
              </a:rPr>
              <a:t>internetwork </a:t>
            </a:r>
            <a:r>
              <a:rPr lang="en-US" sz="2800" smtClean="0">
                <a:latin typeface="Times New Roman" pitchFamily="18" charset="0"/>
              </a:rPr>
              <a:t>secara </a:t>
            </a:r>
            <a:r>
              <a:rPr lang="en-US" sz="2800" i="1" smtClean="0">
                <a:latin typeface="Times New Roman" pitchFamily="18" charset="0"/>
              </a:rPr>
              <a:t>independent</a:t>
            </a:r>
            <a:r>
              <a:rPr lang="en-US" sz="2800" smtClean="0">
                <a:latin typeface="Times New Roman" pitchFamily="18" charset="0"/>
              </a:rPr>
              <a:t>.</a:t>
            </a:r>
          </a:p>
          <a:p>
            <a:r>
              <a:rPr lang="en-US" sz="2800" smtClean="0">
                <a:latin typeface="Times New Roman" pitchFamily="18" charset="0"/>
              </a:rPr>
              <a:t>Packet Switching akan mengurangi kebutuhan perangkat </a:t>
            </a:r>
            <a:r>
              <a:rPr lang="en-US" sz="2800" i="1" smtClean="0">
                <a:latin typeface="Times New Roman" pitchFamily="18" charset="0"/>
              </a:rPr>
              <a:t>switching </a:t>
            </a:r>
            <a:r>
              <a:rPr lang="en-US" sz="2800" smtClean="0">
                <a:latin typeface="Times New Roman" pitchFamily="18" charset="0"/>
              </a:rPr>
              <a:t>untuk menyimpan sementara data di </a:t>
            </a:r>
            <a:r>
              <a:rPr lang="en-US" sz="2800" i="1" smtClean="0">
                <a:latin typeface="Times New Roman" pitchFamily="18" charset="0"/>
              </a:rPr>
              <a:t>disk</a:t>
            </a:r>
            <a:r>
              <a:rPr lang="en-US" sz="2800" smtClean="0">
                <a:latin typeface="Times New Roman" pitchFamily="18"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sv-SE" smtClean="0"/>
              <a:t>Komputer Server</a:t>
            </a:r>
            <a:endParaRPr lang="en-US" smtClean="0"/>
          </a:p>
        </p:txBody>
      </p:sp>
      <p:sp>
        <p:nvSpPr>
          <p:cNvPr id="37891" name="Rectangle 3"/>
          <p:cNvSpPr>
            <a:spLocks noGrp="1" noChangeArrowheads="1"/>
          </p:cNvSpPr>
          <p:nvPr>
            <p:ph type="body" sz="half" idx="1"/>
          </p:nvPr>
        </p:nvSpPr>
        <p:spPr/>
        <p:txBody>
          <a:bodyPr/>
          <a:lstStyle/>
          <a:p>
            <a:pPr eaLnBrk="1" hangingPunct="1">
              <a:buFont typeface="Wingdings" pitchFamily="2" charset="2"/>
              <a:buNone/>
            </a:pPr>
            <a:r>
              <a:rPr lang="sv-SE" sz="2800" smtClean="0"/>
              <a:t>	sistem komputer yang berjalan terus menerus di jaringan dengan tugas untuk melayani komputer lain (workstation) dalam jaringan</a:t>
            </a:r>
            <a:r>
              <a:rPr lang="en-US" sz="2800" smtClean="0"/>
              <a:t> </a:t>
            </a:r>
          </a:p>
        </p:txBody>
      </p:sp>
      <p:pic>
        <p:nvPicPr>
          <p:cNvPr id="37892" name="Picture 4" descr="200px-Wikimedia-servers-Sept0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51500" y="1989138"/>
            <a:ext cx="2540000" cy="3390900"/>
          </a:xfr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4"/>
          <p:cNvSpPr>
            <a:spLocks noGrp="1" noChangeArrowheads="1"/>
          </p:cNvSpPr>
          <p:nvPr>
            <p:ph type="title"/>
          </p:nvPr>
        </p:nvSpPr>
        <p:spPr>
          <a:noFill/>
        </p:spPr>
        <p:txBody>
          <a:bodyPr/>
          <a:lstStyle/>
          <a:p>
            <a:r>
              <a:rPr lang="en-US" smtClean="0"/>
              <a:t>Packet Switching</a:t>
            </a:r>
          </a:p>
        </p:txBody>
      </p:sp>
      <p:pic>
        <p:nvPicPr>
          <p:cNvPr id="151555" name="Picture 5" descr="packetSwitc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65400"/>
            <a:ext cx="6567488"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3"/>
          <p:cNvSpPr>
            <a:spLocks noGrp="1" noChangeArrowheads="1"/>
          </p:cNvSpPr>
          <p:nvPr>
            <p:ph type="body" idx="1"/>
          </p:nvPr>
        </p:nvSpPr>
        <p:spPr>
          <a:xfrm>
            <a:off x="685800" y="2362200"/>
            <a:ext cx="7772400" cy="3733800"/>
          </a:xfrm>
        </p:spPr>
        <p:txBody>
          <a:bodyPr/>
          <a:lstStyle/>
          <a:p>
            <a:pPr algn="just">
              <a:lnSpc>
                <a:spcPct val="90000"/>
              </a:lnSpc>
              <a:spcBef>
                <a:spcPts val="300"/>
              </a:spcBef>
              <a:spcAft>
                <a:spcPts val="300"/>
              </a:spcAft>
            </a:pPr>
            <a:r>
              <a:rPr lang="en-US" sz="2800" smtClean="0">
                <a:latin typeface="Times New Roman" pitchFamily="18" charset="0"/>
              </a:rPr>
              <a:t>Keuntungan </a:t>
            </a:r>
            <a:r>
              <a:rPr lang="en-US" sz="2800" i="1" smtClean="0">
                <a:latin typeface="Times New Roman" pitchFamily="18" charset="0"/>
              </a:rPr>
              <a:t>Packet Switching</a:t>
            </a:r>
            <a:r>
              <a:rPr lang="en-US" sz="2800" smtClean="0">
                <a:latin typeface="Times New Roman" pitchFamily="18" charset="0"/>
              </a:rPr>
              <a:t>:</a:t>
            </a:r>
          </a:p>
          <a:p>
            <a:pPr lvl="1" algn="just">
              <a:lnSpc>
                <a:spcPct val="90000"/>
              </a:lnSpc>
              <a:spcAft>
                <a:spcPts val="300"/>
              </a:spcAft>
            </a:pPr>
            <a:r>
              <a:rPr lang="en-US" sz="2400" i="1" smtClean="0">
                <a:latin typeface="Times New Roman" pitchFamily="18" charset="0"/>
              </a:rPr>
              <a:t>Packet switching</a:t>
            </a:r>
            <a:r>
              <a:rPr lang="en-US" sz="2400" smtClean="0">
                <a:latin typeface="Times New Roman" pitchFamily="18" charset="0"/>
              </a:rPr>
              <a:t> mengoptimalkan penggunaan </a:t>
            </a:r>
            <a:r>
              <a:rPr lang="en-US" sz="2400" i="1" smtClean="0">
                <a:latin typeface="Times New Roman" pitchFamily="18" charset="0"/>
              </a:rPr>
              <a:t>bandwidth </a:t>
            </a:r>
            <a:r>
              <a:rPr lang="en-US" sz="2400" smtClean="0">
                <a:latin typeface="Times New Roman" pitchFamily="18" charset="0"/>
              </a:rPr>
              <a:t>dengan mengijinkan banyak perangkat untuk me-</a:t>
            </a:r>
            <a:r>
              <a:rPr lang="en-US" sz="2400" i="1" smtClean="0">
                <a:latin typeface="Times New Roman" pitchFamily="18" charset="0"/>
              </a:rPr>
              <a:t>route packet </a:t>
            </a:r>
            <a:r>
              <a:rPr lang="en-US" sz="2400" smtClean="0">
                <a:latin typeface="Times New Roman" pitchFamily="18" charset="0"/>
              </a:rPr>
              <a:t>melewati saluran jaringan yang sama.</a:t>
            </a:r>
          </a:p>
          <a:p>
            <a:pPr lvl="1" algn="just">
              <a:lnSpc>
                <a:spcPct val="90000"/>
              </a:lnSpc>
              <a:spcAft>
                <a:spcPts val="300"/>
              </a:spcAft>
            </a:pPr>
            <a:r>
              <a:rPr lang="en-US" sz="2400" smtClean="0">
                <a:latin typeface="Times New Roman" pitchFamily="18" charset="0"/>
              </a:rPr>
              <a:t>Karena keseluruhan </a:t>
            </a:r>
            <a:r>
              <a:rPr lang="en-US" sz="2400" i="1" smtClean="0">
                <a:latin typeface="Times New Roman" pitchFamily="18" charset="0"/>
              </a:rPr>
              <a:t>message </a:t>
            </a:r>
            <a:r>
              <a:rPr lang="en-US" sz="2400" smtClean="0">
                <a:latin typeface="Times New Roman" pitchFamily="18" charset="0"/>
              </a:rPr>
              <a:t>tidak disimpan di </a:t>
            </a:r>
            <a:r>
              <a:rPr lang="en-US" sz="2400" i="1" smtClean="0">
                <a:latin typeface="Times New Roman" pitchFamily="18" charset="0"/>
              </a:rPr>
              <a:t>switch </a:t>
            </a:r>
            <a:r>
              <a:rPr lang="en-US" sz="2400" smtClean="0">
                <a:latin typeface="Times New Roman" pitchFamily="18" charset="0"/>
              </a:rPr>
              <a:t>sebelum diteruskan, maka waktu tunggu untuk pengiriman lebih pendek daripada </a:t>
            </a:r>
            <a:r>
              <a:rPr lang="en-US" sz="2400" i="1" smtClean="0">
                <a:latin typeface="Times New Roman" pitchFamily="18" charset="0"/>
              </a:rPr>
              <a:t>message switching</a:t>
            </a:r>
            <a:r>
              <a:rPr lang="en-US" sz="2400" smtClean="0">
                <a:latin typeface="Times New Roman" pitchFamily="18" charset="0"/>
              </a:rPr>
              <a:t>.</a:t>
            </a:r>
          </a:p>
          <a:p>
            <a:pPr>
              <a:lnSpc>
                <a:spcPct val="90000"/>
              </a:lnSpc>
            </a:pPr>
            <a:endParaRPr lang="en-US" sz="2800" smtClean="0"/>
          </a:p>
        </p:txBody>
      </p:sp>
      <p:sp>
        <p:nvSpPr>
          <p:cNvPr id="152579" name="Rectangle 4"/>
          <p:cNvSpPr>
            <a:spLocks noGrp="1" noChangeArrowheads="1"/>
          </p:cNvSpPr>
          <p:nvPr>
            <p:ph type="title"/>
          </p:nvPr>
        </p:nvSpPr>
        <p:spPr>
          <a:noFill/>
        </p:spPr>
        <p:txBody>
          <a:bodyPr/>
          <a:lstStyle/>
          <a:p>
            <a:r>
              <a:rPr lang="en-US" smtClean="0"/>
              <a:t>Packet Switching</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685800" y="152400"/>
            <a:ext cx="7772400" cy="1143000"/>
          </a:xfrm>
        </p:spPr>
        <p:txBody>
          <a:bodyPr/>
          <a:lstStyle/>
          <a:p>
            <a:r>
              <a:rPr lang="en-US" smtClean="0"/>
              <a:t>Referensi</a:t>
            </a:r>
          </a:p>
        </p:txBody>
      </p:sp>
      <p:sp>
        <p:nvSpPr>
          <p:cNvPr id="153603" name="Rectangle 3"/>
          <p:cNvSpPr>
            <a:spLocks noGrp="1" noChangeArrowheads="1"/>
          </p:cNvSpPr>
          <p:nvPr>
            <p:ph type="body" idx="1"/>
          </p:nvPr>
        </p:nvSpPr>
        <p:spPr/>
        <p:txBody>
          <a:bodyPr/>
          <a:lstStyle/>
          <a:p>
            <a:pPr>
              <a:lnSpc>
                <a:spcPct val="90000"/>
              </a:lnSpc>
            </a:pPr>
            <a:r>
              <a:rPr lang="en-US" sz="2800" smtClean="0"/>
              <a:t>Hong, A.T.T., Meng, M. C., Wai, C. Y., Chuan, T. Y., Ming, C. K., _____, </a:t>
            </a:r>
            <a:r>
              <a:rPr lang="en-US" sz="2800" i="1" smtClean="0"/>
              <a:t>Comparison and Contrast between the OSI and TCP/IP Model</a:t>
            </a:r>
            <a:r>
              <a:rPr lang="en-US" sz="2800" smtClean="0"/>
              <a:t>, [ppt], Curtin University</a:t>
            </a:r>
          </a:p>
          <a:p>
            <a:pPr>
              <a:lnSpc>
                <a:spcPct val="90000"/>
              </a:lnSpc>
            </a:pPr>
            <a:r>
              <a:rPr lang="en-US" sz="2800" smtClean="0"/>
              <a:t>Kim, K. S., 2007, </a:t>
            </a:r>
            <a:r>
              <a:rPr lang="en-US" sz="2800" i="1" smtClean="0"/>
              <a:t>Reference Models: OSI vs. TCP/IP</a:t>
            </a:r>
            <a:r>
              <a:rPr lang="en-US" sz="2800" smtClean="0"/>
              <a:t>, [ppt], Institute of Advanced Telecommunications</a:t>
            </a:r>
          </a:p>
          <a:p>
            <a:pPr>
              <a:lnSpc>
                <a:spcPct val="90000"/>
              </a:lnSpc>
            </a:pPr>
            <a:r>
              <a:rPr lang="en-US" sz="2800" smtClean="0"/>
              <a:t>Binanto, I., 2007, </a:t>
            </a:r>
            <a:r>
              <a:rPr lang="en-US" sz="2800" i="1" smtClean="0"/>
              <a:t>Membangun Jaringan Komputer Praktis Sehari-hari</a:t>
            </a:r>
            <a:r>
              <a:rPr lang="en-US" sz="2800" smtClean="0"/>
              <a:t>, Graha Ilmu, Yogyakarta</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sv-SE" smtClean="0"/>
              <a:t>Jaringan Nirkabel</a:t>
            </a:r>
            <a:endParaRPr lang="en-US" smtClean="0"/>
          </a:p>
        </p:txBody>
      </p:sp>
      <p:sp>
        <p:nvSpPr>
          <p:cNvPr id="154627" name="Rectangle 3"/>
          <p:cNvSpPr>
            <a:spLocks noGrp="1" noChangeArrowheads="1"/>
          </p:cNvSpPr>
          <p:nvPr>
            <p:ph type="body" idx="1"/>
          </p:nvPr>
        </p:nvSpPr>
        <p:spPr/>
        <p:txBody>
          <a:bodyPr/>
          <a:lstStyle/>
          <a:p>
            <a:pPr eaLnBrk="1" hangingPunct="1"/>
            <a:r>
              <a:rPr lang="sv-SE" smtClean="0"/>
              <a:t>adalah jaringan yang tidak menggunakan media kabel sebagai media penyampaian data</a:t>
            </a:r>
            <a:r>
              <a:rPr lang="en-US" smtClean="0"/>
              <a:t> </a:t>
            </a:r>
          </a:p>
          <a:p>
            <a:pPr eaLnBrk="1" hangingPunct="1"/>
            <a:r>
              <a:rPr lang="sv-SE" smtClean="0"/>
              <a:t>menggunakan gelombang radio</a:t>
            </a:r>
            <a:r>
              <a:rPr lang="en-US" smtClean="0"/>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sv-SE" smtClean="0"/>
              <a:t>IEEE 802.11 </a:t>
            </a:r>
            <a:endParaRPr lang="en-US" smtClean="0"/>
          </a:p>
        </p:txBody>
      </p:sp>
      <p:sp>
        <p:nvSpPr>
          <p:cNvPr id="155651" name="Rectangle 3"/>
          <p:cNvSpPr>
            <a:spLocks noGrp="1" noChangeArrowheads="1"/>
          </p:cNvSpPr>
          <p:nvPr>
            <p:ph type="body" idx="1"/>
          </p:nvPr>
        </p:nvSpPr>
        <p:spPr/>
        <p:txBody>
          <a:bodyPr/>
          <a:lstStyle/>
          <a:p>
            <a:pPr eaLnBrk="1" hangingPunct="1"/>
            <a:r>
              <a:rPr lang="sv-SE" smtClean="0"/>
              <a:t>802.11a</a:t>
            </a:r>
          </a:p>
          <a:p>
            <a:pPr eaLnBrk="1" hangingPunct="1"/>
            <a:r>
              <a:rPr lang="sv-SE" smtClean="0"/>
              <a:t>802.11b</a:t>
            </a:r>
          </a:p>
          <a:p>
            <a:pPr eaLnBrk="1" hangingPunct="1"/>
            <a:r>
              <a:rPr lang="sv-SE" smtClean="0"/>
              <a:t>802.11g</a:t>
            </a:r>
            <a:endParaRPr lang="en-US" smtClean="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smtClean="0"/>
              <a:t>Komponen Wireless</a:t>
            </a:r>
          </a:p>
        </p:txBody>
      </p:sp>
      <p:sp>
        <p:nvSpPr>
          <p:cNvPr id="156675" name="Rectangle 3"/>
          <p:cNvSpPr>
            <a:spLocks noGrp="1" noChangeArrowheads="1"/>
          </p:cNvSpPr>
          <p:nvPr>
            <p:ph type="body" idx="1"/>
          </p:nvPr>
        </p:nvSpPr>
        <p:spPr/>
        <p:txBody>
          <a:bodyPr/>
          <a:lstStyle/>
          <a:p>
            <a:pPr eaLnBrk="1" hangingPunct="1">
              <a:lnSpc>
                <a:spcPct val="90000"/>
              </a:lnSpc>
            </a:pPr>
            <a:r>
              <a:rPr lang="sv-SE" sz="2800" smtClean="0"/>
              <a:t>Access Point</a:t>
            </a:r>
          </a:p>
          <a:p>
            <a:pPr eaLnBrk="1" hangingPunct="1">
              <a:lnSpc>
                <a:spcPct val="90000"/>
              </a:lnSpc>
            </a:pPr>
            <a:r>
              <a:rPr lang="en-US" sz="2800" smtClean="0"/>
              <a:t>Wireless Clients (Wireless Capture Device)</a:t>
            </a:r>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r>
              <a:rPr lang="en-US" sz="2800" smtClean="0"/>
              <a:t>Faktor dalam memilih perangkat:</a:t>
            </a:r>
          </a:p>
          <a:p>
            <a:pPr eaLnBrk="1" hangingPunct="1">
              <a:lnSpc>
                <a:spcPct val="90000"/>
              </a:lnSpc>
            </a:pPr>
            <a:r>
              <a:rPr lang="sv-SE" sz="2800" smtClean="0"/>
              <a:t>Faktor jarak</a:t>
            </a:r>
          </a:p>
          <a:p>
            <a:pPr eaLnBrk="1" hangingPunct="1">
              <a:lnSpc>
                <a:spcPct val="90000"/>
              </a:lnSpc>
            </a:pPr>
            <a:r>
              <a:rPr lang="sv-SE" sz="2800" smtClean="0"/>
              <a:t>Faktor kecepatan</a:t>
            </a:r>
          </a:p>
          <a:p>
            <a:pPr eaLnBrk="1" hangingPunct="1">
              <a:lnSpc>
                <a:spcPct val="90000"/>
              </a:lnSpc>
            </a:pPr>
            <a:r>
              <a:rPr lang="sv-SE" sz="2800" smtClean="0"/>
              <a:t>Faktor daya pancar antena</a:t>
            </a:r>
          </a:p>
          <a:p>
            <a:pPr eaLnBrk="1" hangingPunct="1">
              <a:lnSpc>
                <a:spcPct val="90000"/>
              </a:lnSpc>
            </a:pPr>
            <a:r>
              <a:rPr lang="sv-SE" sz="2800" smtClean="0"/>
              <a:t>Faktor kompatibilitas dengan Access Point </a:t>
            </a:r>
            <a:endParaRPr lang="en-US" sz="2800" smtClean="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sv-SE" smtClean="0"/>
              <a:t>Hotspot</a:t>
            </a:r>
            <a:endParaRPr lang="en-US" smtClean="0"/>
          </a:p>
        </p:txBody>
      </p:sp>
      <p:sp>
        <p:nvSpPr>
          <p:cNvPr id="157699" name="Rectangle 3"/>
          <p:cNvSpPr>
            <a:spLocks noGrp="1" noChangeArrowheads="1"/>
          </p:cNvSpPr>
          <p:nvPr>
            <p:ph type="body" idx="1"/>
          </p:nvPr>
        </p:nvSpPr>
        <p:spPr/>
        <p:txBody>
          <a:bodyPr/>
          <a:lstStyle/>
          <a:p>
            <a:pPr eaLnBrk="1" hangingPunct="1">
              <a:lnSpc>
                <a:spcPct val="90000"/>
              </a:lnSpc>
            </a:pPr>
            <a:r>
              <a:rPr lang="sv-SE" smtClean="0"/>
              <a:t>lokasi tempat wireless (wifi) access point berada sehingga seseorang dapat menghubungkan komputer mobilenya (laptop, PDA, dsb) dengan Internet</a:t>
            </a:r>
            <a:r>
              <a:rPr lang="en-US" smtClean="0"/>
              <a:t> </a:t>
            </a:r>
          </a:p>
          <a:p>
            <a:pPr eaLnBrk="1" hangingPunct="1">
              <a:lnSpc>
                <a:spcPct val="90000"/>
              </a:lnSpc>
            </a:pPr>
            <a:r>
              <a:rPr lang="en-US" smtClean="0"/>
              <a:t>contoh provider hotspot antara lain </a:t>
            </a:r>
            <a:r>
              <a:rPr lang="id-ID" smtClean="0"/>
              <a:t>T-Mobile Hotspot, Wayport, Patriot Broadband, Surf and Sip, SurfSpot (New Zealand) dan Surf2Go</a:t>
            </a:r>
            <a:r>
              <a:rPr lang="en-US" smtClean="0"/>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sv-SE" smtClean="0"/>
              <a:t>Instalasi Jaringan Nirkabel</a:t>
            </a:r>
            <a:endParaRPr lang="en-US" smtClean="0"/>
          </a:p>
        </p:txBody>
      </p:sp>
      <p:sp>
        <p:nvSpPr>
          <p:cNvPr id="158723" name="Rectangle 3"/>
          <p:cNvSpPr>
            <a:spLocks noGrp="1" noChangeArrowheads="1"/>
          </p:cNvSpPr>
          <p:nvPr>
            <p:ph type="body" sz="half" idx="1"/>
          </p:nvPr>
        </p:nvSpPr>
        <p:spPr/>
        <p:txBody>
          <a:bodyPr/>
          <a:lstStyle/>
          <a:p>
            <a:pPr algn="just" eaLnBrk="1" hangingPunct="1"/>
            <a:r>
              <a:rPr lang="en-US" sz="2800" b="1" smtClean="0"/>
              <a:t>Instalasi Access Point</a:t>
            </a:r>
          </a:p>
          <a:p>
            <a:pPr algn="just" eaLnBrk="1" hangingPunct="1">
              <a:buFont typeface="Wingdings" pitchFamily="2" charset="2"/>
              <a:buNone/>
            </a:pPr>
            <a:endParaRPr lang="en-US" sz="2800" b="1" smtClean="0"/>
          </a:p>
          <a:p>
            <a:pPr algn="just" eaLnBrk="1" hangingPunct="1"/>
            <a:r>
              <a:rPr lang="sv-SE" sz="2800" b="1" smtClean="0"/>
              <a:t>Instalasi WLAN Card</a:t>
            </a:r>
            <a:endParaRPr lang="en-US" sz="2800" b="1" smtClean="0"/>
          </a:p>
          <a:p>
            <a:pPr eaLnBrk="1" hangingPunct="1"/>
            <a:endParaRPr lang="en-US" sz="2800" smtClean="0"/>
          </a:p>
        </p:txBody>
      </p:sp>
      <p:pic>
        <p:nvPicPr>
          <p:cNvPr id="158724" name="Picture 4" descr="467"/>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00713" y="2314575"/>
            <a:ext cx="1490662" cy="2482850"/>
          </a:xfrm>
          <a:noFill/>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ctrTitle"/>
          </p:nvPr>
        </p:nvSpPr>
        <p:spPr>
          <a:xfrm>
            <a:off x="323850" y="2636838"/>
            <a:ext cx="8497888" cy="1470025"/>
          </a:xfrm>
        </p:spPr>
        <p:txBody>
          <a:bodyPr/>
          <a:lstStyle/>
          <a:p>
            <a:pPr algn="r"/>
            <a:r>
              <a:rPr lang="en-US" sz="2800" smtClean="0">
                <a:solidFill>
                  <a:schemeClr val="accent2"/>
                </a:solidFill>
                <a:latin typeface="Tahoma" pitchFamily="34" charset="0"/>
              </a:rPr>
              <a:t>TEKNOLOGI JARINGAN NIRKABEL </a:t>
            </a:r>
            <a:br>
              <a:rPr lang="en-US" sz="2800" smtClean="0">
                <a:solidFill>
                  <a:schemeClr val="accent2"/>
                </a:solidFill>
                <a:latin typeface="Tahoma" pitchFamily="34" charset="0"/>
              </a:rPr>
            </a:br>
            <a:r>
              <a:rPr lang="en-US" sz="2800" smtClean="0">
                <a:solidFill>
                  <a:schemeClr val="accent2"/>
                </a:solidFill>
                <a:latin typeface="Tahoma" pitchFamily="34" charset="0"/>
              </a:rPr>
              <a:t/>
            </a:r>
            <a:br>
              <a:rPr lang="en-US" sz="2800" smtClean="0">
                <a:solidFill>
                  <a:schemeClr val="accent2"/>
                </a:solidFill>
                <a:latin typeface="Tahoma" pitchFamily="34" charset="0"/>
              </a:rPr>
            </a:br>
            <a:r>
              <a:rPr lang="en-US" sz="2800" i="1" smtClean="0">
                <a:solidFill>
                  <a:schemeClr val="accent2"/>
                </a:solidFill>
                <a:latin typeface="Tahoma" pitchFamily="34" charset="0"/>
              </a:rPr>
              <a:t>Arsitektur Dasar dan Fungsi Perangkat Standard Sistem Cellular</a:t>
            </a:r>
            <a:r>
              <a:rPr lang="en-US" sz="4000" i="1" smtClean="0">
                <a:solidFill>
                  <a:srgbClr val="3333CC"/>
                </a:solidFill>
              </a:rPr>
              <a:t/>
            </a:r>
            <a:br>
              <a:rPr lang="en-US" sz="4000" i="1" smtClean="0">
                <a:solidFill>
                  <a:srgbClr val="3333CC"/>
                </a:solidFill>
              </a:rPr>
            </a:br>
            <a:endParaRPr lang="id-ID" sz="4000" i="1" smtClean="0">
              <a:solidFill>
                <a:srgbClr val="3333CC"/>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333375"/>
            <a:ext cx="8229600" cy="5792788"/>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sv-SE" smtClean="0"/>
              <a:t>Komputer Server (cont’d)</a:t>
            </a:r>
            <a:endParaRPr lang="en-US" smtClean="0"/>
          </a:p>
        </p:txBody>
      </p:sp>
      <p:sp>
        <p:nvSpPr>
          <p:cNvPr id="38915" name="Rectangle 3"/>
          <p:cNvSpPr>
            <a:spLocks noGrp="1" noChangeArrowheads="1"/>
          </p:cNvSpPr>
          <p:nvPr>
            <p:ph type="body" idx="1"/>
          </p:nvPr>
        </p:nvSpPr>
        <p:spPr/>
        <p:txBody>
          <a:bodyPr/>
          <a:lstStyle/>
          <a:p>
            <a:pPr eaLnBrk="1" hangingPunct="1"/>
            <a:r>
              <a:rPr lang="sv-SE" smtClean="0"/>
              <a:t>Mail Server</a:t>
            </a:r>
          </a:p>
          <a:p>
            <a:pPr eaLnBrk="1" hangingPunct="1"/>
            <a:r>
              <a:rPr lang="sv-SE" smtClean="0"/>
              <a:t>Streaming Media Server</a:t>
            </a:r>
          </a:p>
          <a:p>
            <a:pPr eaLnBrk="1" hangingPunct="1"/>
            <a:r>
              <a:rPr lang="sv-SE" smtClean="0"/>
              <a:t>Web Server</a:t>
            </a:r>
          </a:p>
          <a:p>
            <a:pPr eaLnBrk="1" hangingPunct="1"/>
            <a:r>
              <a:rPr lang="sv-SE" smtClean="0"/>
              <a:t>FTP Server</a:t>
            </a:r>
          </a:p>
          <a:p>
            <a:pPr eaLnBrk="1" hangingPunct="1"/>
            <a:r>
              <a:rPr lang="sv-SE" smtClean="0"/>
              <a:t>Proxy Server</a:t>
            </a:r>
          </a:p>
          <a:p>
            <a:pPr eaLnBrk="1" hangingPunct="1"/>
            <a:r>
              <a:rPr lang="sv-SE" smtClean="0"/>
              <a:t>Database Server</a:t>
            </a:r>
            <a:endParaRPr lang="en-US"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5"/>
          <p:cNvPicPr>
            <a:picLocks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126163"/>
          </a:xfrm>
          <a:noFill/>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ChangeArrowheads="1"/>
          </p:cNvSpPr>
          <p:nvPr>
            <p:ph type="body" idx="1"/>
          </p:nvPr>
        </p:nvSpPr>
        <p:spPr>
          <a:xfrm>
            <a:off x="323850" y="188913"/>
            <a:ext cx="8496300" cy="5976937"/>
          </a:xfrm>
          <a:solidFill>
            <a:srgbClr val="FACBA4">
              <a:alpha val="39999"/>
            </a:srgbClr>
          </a:solidFill>
        </p:spPr>
        <p:txBody>
          <a:bodyPr/>
          <a:lstStyle/>
          <a:p>
            <a:pPr algn="ctr">
              <a:spcBef>
                <a:spcPct val="50000"/>
              </a:spcBef>
              <a:buFontTx/>
              <a:buNone/>
            </a:pPr>
            <a:r>
              <a:rPr lang="en-US" sz="2400" b="1" smtClean="0">
                <a:solidFill>
                  <a:srgbClr val="3333CC"/>
                </a:solidFill>
                <a:latin typeface="Tahoma" pitchFamily="34" charset="0"/>
              </a:rPr>
              <a:t>Arsitektur Dasar Sistem GSM</a:t>
            </a:r>
          </a:p>
        </p:txBody>
      </p:sp>
      <p:pic>
        <p:nvPicPr>
          <p:cNvPr id="162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765175"/>
            <a:ext cx="78486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097088" y="2414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p>
            <a:endParaRPr lang="id-ID"/>
          </a:p>
        </p:txBody>
      </p:sp>
      <p:pic>
        <p:nvPicPr>
          <p:cNvPr id="1638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75" y="1828800"/>
            <a:ext cx="896302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Rectangle 4"/>
          <p:cNvSpPr>
            <a:spLocks noGrp="1" noChangeArrowheads="1"/>
          </p:cNvSpPr>
          <p:nvPr>
            <p:ph type="title"/>
          </p:nvPr>
        </p:nvSpPr>
        <p:spPr>
          <a:xfrm>
            <a:off x="685800" y="609600"/>
            <a:ext cx="7772400" cy="1143000"/>
          </a:xfrm>
          <a:noFill/>
        </p:spPr>
        <p:txBody>
          <a:bodyPr lIns="90488" tIns="44450" rIns="90488" bIns="44450"/>
          <a:lstStyle/>
          <a:p>
            <a:r>
              <a:rPr lang="en-US" smtClean="0"/>
              <a:t>Core Network – Network Sub System</a:t>
            </a:r>
          </a:p>
        </p:txBody>
      </p:sp>
      <p:sp>
        <p:nvSpPr>
          <p:cNvPr id="163845" name="Oval 5"/>
          <p:cNvSpPr>
            <a:spLocks noChangeArrowheads="1"/>
          </p:cNvSpPr>
          <p:nvPr/>
        </p:nvSpPr>
        <p:spPr bwMode="auto">
          <a:xfrm>
            <a:off x="2451100" y="1857375"/>
            <a:ext cx="844550" cy="479425"/>
          </a:xfrm>
          <a:prstGeom prst="ellipse">
            <a:avLst/>
          </a:prstGeom>
          <a:solidFill>
            <a:schemeClr val="bg1"/>
          </a:solidFill>
          <a:ln w="12700">
            <a:solidFill>
              <a:schemeClr val="bg1"/>
            </a:solidFill>
            <a:round/>
            <a:headEnd/>
            <a:tailEnd/>
          </a:ln>
        </p:spPr>
        <p:txBody>
          <a:bodyPr wrap="none" anchor="ctr"/>
          <a:lstStyle/>
          <a:p>
            <a:endParaRPr lang="id-ID"/>
          </a:p>
        </p:txBody>
      </p:sp>
      <p:sp>
        <p:nvSpPr>
          <p:cNvPr id="163846" name="Oval 6"/>
          <p:cNvSpPr>
            <a:spLocks noChangeArrowheads="1"/>
          </p:cNvSpPr>
          <p:nvPr/>
        </p:nvSpPr>
        <p:spPr bwMode="auto">
          <a:xfrm>
            <a:off x="4279900" y="1806575"/>
            <a:ext cx="844550" cy="479425"/>
          </a:xfrm>
          <a:prstGeom prst="ellipse">
            <a:avLst/>
          </a:prstGeom>
          <a:solidFill>
            <a:schemeClr val="bg1"/>
          </a:solidFill>
          <a:ln w="12700">
            <a:solidFill>
              <a:schemeClr val="bg1"/>
            </a:solidFill>
            <a:round/>
            <a:headEnd/>
            <a:tailEnd/>
          </a:ln>
        </p:spPr>
        <p:txBody>
          <a:bodyPr wrap="none" anchor="ctr"/>
          <a:lstStyle/>
          <a:p>
            <a:endParaRPr lang="id-ID"/>
          </a:p>
        </p:txBody>
      </p:sp>
      <p:sp>
        <p:nvSpPr>
          <p:cNvPr id="163847" name="Oval 7"/>
          <p:cNvSpPr>
            <a:spLocks noChangeArrowheads="1"/>
          </p:cNvSpPr>
          <p:nvPr/>
        </p:nvSpPr>
        <p:spPr bwMode="auto">
          <a:xfrm>
            <a:off x="5580063" y="3779838"/>
            <a:ext cx="1554162" cy="479425"/>
          </a:xfrm>
          <a:prstGeom prst="ellipse">
            <a:avLst/>
          </a:prstGeom>
          <a:solidFill>
            <a:schemeClr val="bg1"/>
          </a:solidFill>
          <a:ln w="12700">
            <a:solidFill>
              <a:schemeClr val="bg1"/>
            </a:solidFill>
            <a:round/>
            <a:headEnd/>
            <a:tailEnd/>
          </a:ln>
        </p:spPr>
        <p:txBody>
          <a:bodyPr wrap="none" anchor="ctr"/>
          <a:lstStyle/>
          <a:p>
            <a:endParaRPr lang="id-ID"/>
          </a:p>
        </p:txBody>
      </p:sp>
    </p:spTree>
  </p:cSld>
  <p:clrMapOvr>
    <a:masterClrMapping/>
  </p:clrMapOvr>
  <p:transition spd="med">
    <p:zoom/>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body" idx="1"/>
          </p:nvPr>
        </p:nvSpPr>
        <p:spPr>
          <a:xfrm>
            <a:off x="395288" y="260350"/>
            <a:ext cx="8229600" cy="5505450"/>
          </a:xfrm>
        </p:spPr>
        <p:txBody>
          <a:bodyPr/>
          <a:lstStyle/>
          <a:p>
            <a:pPr marL="609600" indent="-609600">
              <a:buFontTx/>
              <a:buNone/>
            </a:pPr>
            <a:r>
              <a:rPr lang="en-US" smtClean="0"/>
              <a:t>Arsitektur Jaringan GSM terdiri dari 3 bagian</a:t>
            </a:r>
          </a:p>
          <a:p>
            <a:pPr marL="609600" indent="-609600">
              <a:buFontTx/>
              <a:buNone/>
            </a:pPr>
            <a:r>
              <a:rPr lang="en-US" smtClean="0"/>
              <a:t>utama :</a:t>
            </a:r>
          </a:p>
          <a:p>
            <a:pPr marL="609600" indent="-609600">
              <a:buFontTx/>
              <a:buAutoNum type="arabicPeriod"/>
            </a:pPr>
            <a:r>
              <a:rPr lang="en-US" smtClean="0"/>
              <a:t>Switching Subsystem (SSS) = Network Switching Subsystem (NSS)</a:t>
            </a:r>
          </a:p>
          <a:p>
            <a:pPr marL="609600" indent="-609600">
              <a:buFontTx/>
              <a:buAutoNum type="arabicPeriod"/>
            </a:pPr>
            <a:r>
              <a:rPr lang="en-US" smtClean="0"/>
              <a:t>Radio Subsystem (RSS) = Base Station Subsystem (BSS) &amp; Mobile Station (MS)</a:t>
            </a:r>
          </a:p>
          <a:p>
            <a:pPr marL="609600" indent="-609600">
              <a:buFontTx/>
              <a:buAutoNum type="arabicPeriod"/>
            </a:pPr>
            <a:r>
              <a:rPr lang="en-US" smtClean="0"/>
              <a:t>Operation &amp; Maintenance System (OMS)</a:t>
            </a:r>
            <a:endParaRPr lang="id-ID" smtClean="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274638"/>
            <a:ext cx="8229600" cy="490537"/>
          </a:xfrm>
        </p:spPr>
        <p:txBody>
          <a:bodyPr/>
          <a:lstStyle/>
          <a:p>
            <a:pPr>
              <a:buFont typeface="Wingdings" pitchFamily="2" charset="2"/>
              <a:buNone/>
            </a:pPr>
            <a:r>
              <a:rPr lang="en-US" sz="3600" smtClean="0">
                <a:solidFill>
                  <a:srgbClr val="3333CC"/>
                </a:solidFill>
                <a:latin typeface="Tahoma" pitchFamily="34" charset="0"/>
              </a:rPr>
              <a:t>Fungsi Subsystem GSM</a:t>
            </a:r>
          </a:p>
        </p:txBody>
      </p:sp>
      <p:sp>
        <p:nvSpPr>
          <p:cNvPr id="165891" name="Rectangle 4"/>
          <p:cNvSpPr>
            <a:spLocks noChangeArrowheads="1"/>
          </p:cNvSpPr>
          <p:nvPr/>
        </p:nvSpPr>
        <p:spPr bwMode="auto">
          <a:xfrm>
            <a:off x="228600" y="1905000"/>
            <a:ext cx="3429000" cy="838200"/>
          </a:xfrm>
          <a:prstGeom prst="rect">
            <a:avLst/>
          </a:prstGeom>
          <a:solidFill>
            <a:schemeClr val="accent2"/>
          </a:solidFill>
          <a:ln w="9525">
            <a:solidFill>
              <a:schemeClr val="tx1"/>
            </a:solidFill>
            <a:miter lim="800000"/>
            <a:headEnd/>
            <a:tailEnd/>
          </a:ln>
        </p:spPr>
        <p:txBody>
          <a:bodyPr wrap="none" anchor="ctr"/>
          <a:lstStyle/>
          <a:p>
            <a:pPr algn="ctr"/>
            <a:endParaRPr lang="en-US" sz="1600" b="1">
              <a:solidFill>
                <a:schemeClr val="tx2"/>
              </a:solidFill>
              <a:latin typeface="Tahoma" pitchFamily="34" charset="0"/>
            </a:endParaRPr>
          </a:p>
          <a:p>
            <a:pPr algn="ctr"/>
            <a:r>
              <a:rPr lang="en-US" sz="1600" b="1">
                <a:solidFill>
                  <a:schemeClr val="bg1"/>
                </a:solidFill>
                <a:latin typeface="Tahoma" pitchFamily="34" charset="0"/>
              </a:rPr>
              <a:t>OSS </a:t>
            </a:r>
          </a:p>
          <a:p>
            <a:pPr algn="ctr"/>
            <a:r>
              <a:rPr lang="en-US" sz="1600" b="1">
                <a:solidFill>
                  <a:schemeClr val="bg1"/>
                </a:solidFill>
                <a:latin typeface="Tahoma" pitchFamily="34" charset="0"/>
              </a:rPr>
              <a:t> (Operation Subsystem)</a:t>
            </a:r>
          </a:p>
          <a:p>
            <a:pPr algn="ctr"/>
            <a:endParaRPr lang="en-US" sz="1600">
              <a:solidFill>
                <a:schemeClr val="bg1"/>
              </a:solidFill>
              <a:latin typeface="Tahoma" pitchFamily="34" charset="0"/>
            </a:endParaRPr>
          </a:p>
        </p:txBody>
      </p:sp>
      <p:grpSp>
        <p:nvGrpSpPr>
          <p:cNvPr id="165892" name="Group 5"/>
          <p:cNvGrpSpPr>
            <a:grpSpLocks/>
          </p:cNvGrpSpPr>
          <p:nvPr/>
        </p:nvGrpSpPr>
        <p:grpSpPr bwMode="auto">
          <a:xfrm>
            <a:off x="3657600" y="2057400"/>
            <a:ext cx="838200" cy="609600"/>
            <a:chOff x="1788" y="1074"/>
            <a:chExt cx="528" cy="384"/>
          </a:xfrm>
        </p:grpSpPr>
        <p:sp>
          <p:nvSpPr>
            <p:cNvPr id="165922" name="Line 6"/>
            <p:cNvSpPr>
              <a:spLocks noChangeShapeType="1"/>
            </p:cNvSpPr>
            <p:nvPr/>
          </p:nvSpPr>
          <p:spPr bwMode="auto">
            <a:xfrm>
              <a:off x="2076" y="1074"/>
              <a:ext cx="0" cy="38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23" name="Line 7"/>
            <p:cNvSpPr>
              <a:spLocks noChangeShapeType="1"/>
            </p:cNvSpPr>
            <p:nvPr/>
          </p:nvSpPr>
          <p:spPr bwMode="auto">
            <a:xfrm>
              <a:off x="1788" y="1266"/>
              <a:ext cx="528" cy="0"/>
            </a:xfrm>
            <a:prstGeom prst="line">
              <a:avLst/>
            </a:prstGeom>
            <a:noFill/>
            <a:ln w="28575">
              <a:solidFill>
                <a:srgbClr val="00008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24" name="Line 8"/>
            <p:cNvSpPr>
              <a:spLocks noChangeShapeType="1"/>
            </p:cNvSpPr>
            <p:nvPr/>
          </p:nvSpPr>
          <p:spPr bwMode="auto">
            <a:xfrm>
              <a:off x="2076" y="1074"/>
              <a:ext cx="24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25" name="Line 9"/>
            <p:cNvSpPr>
              <a:spLocks noChangeShapeType="1"/>
            </p:cNvSpPr>
            <p:nvPr/>
          </p:nvSpPr>
          <p:spPr bwMode="auto">
            <a:xfrm>
              <a:off x="2076" y="1458"/>
              <a:ext cx="24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grpSp>
      <p:sp>
        <p:nvSpPr>
          <p:cNvPr id="165893" name="Rectangle 10"/>
          <p:cNvSpPr>
            <a:spLocks noChangeArrowheads="1"/>
          </p:cNvSpPr>
          <p:nvPr/>
        </p:nvSpPr>
        <p:spPr bwMode="auto">
          <a:xfrm>
            <a:off x="4284663" y="1903413"/>
            <a:ext cx="30876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lnSpc>
                <a:spcPts val="1200"/>
              </a:lnSpc>
              <a:spcBef>
                <a:spcPct val="50000"/>
              </a:spcBef>
              <a:buFont typeface="Wingdings" pitchFamily="2" charset="2"/>
              <a:buNone/>
            </a:pPr>
            <a:r>
              <a:rPr lang="en-US" sz="1600" b="1">
                <a:solidFill>
                  <a:schemeClr val="tx2"/>
                </a:solidFill>
                <a:latin typeface="Tahoma" pitchFamily="34" charset="0"/>
              </a:rPr>
              <a:t>        Administrasi Pelanggan</a:t>
            </a:r>
          </a:p>
        </p:txBody>
      </p:sp>
      <p:sp>
        <p:nvSpPr>
          <p:cNvPr id="165894" name="Rectangle 11"/>
          <p:cNvSpPr>
            <a:spLocks noChangeArrowheads="1"/>
          </p:cNvSpPr>
          <p:nvPr/>
        </p:nvSpPr>
        <p:spPr bwMode="auto">
          <a:xfrm>
            <a:off x="4519613" y="2208213"/>
            <a:ext cx="15684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lnSpc>
                <a:spcPts val="1200"/>
              </a:lnSpc>
              <a:spcBef>
                <a:spcPct val="50000"/>
              </a:spcBef>
              <a:buFont typeface="Wingdings" pitchFamily="2" charset="2"/>
              <a:buNone/>
            </a:pPr>
            <a:r>
              <a:rPr lang="en-US" sz="1600" b="1">
                <a:solidFill>
                  <a:schemeClr val="tx2"/>
                </a:solidFill>
                <a:latin typeface="Tahoma" pitchFamily="34" charset="0"/>
              </a:rPr>
              <a:t>    Keamanan </a:t>
            </a:r>
          </a:p>
        </p:txBody>
      </p:sp>
      <p:sp>
        <p:nvSpPr>
          <p:cNvPr id="165895" name="Rectangle 12"/>
          <p:cNvSpPr>
            <a:spLocks noChangeArrowheads="1"/>
          </p:cNvSpPr>
          <p:nvPr/>
        </p:nvSpPr>
        <p:spPr bwMode="auto">
          <a:xfrm>
            <a:off x="3995738" y="2492375"/>
            <a:ext cx="3810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en-US" b="1">
                <a:solidFill>
                  <a:schemeClr val="tx2"/>
                </a:solidFill>
                <a:latin typeface="Tahoma" pitchFamily="34" charset="0"/>
              </a:rPr>
              <a:t>        </a:t>
            </a:r>
            <a:r>
              <a:rPr lang="en-US" sz="1600" b="1">
                <a:solidFill>
                  <a:schemeClr val="tx2"/>
                </a:solidFill>
                <a:latin typeface="Tahoma" pitchFamily="34" charset="0"/>
              </a:rPr>
              <a:t>Operasi dan Pemeliharaan</a:t>
            </a:r>
          </a:p>
        </p:txBody>
      </p:sp>
      <p:sp>
        <p:nvSpPr>
          <p:cNvPr id="165896" name="Rectangle 13"/>
          <p:cNvSpPr>
            <a:spLocks noChangeArrowheads="1"/>
          </p:cNvSpPr>
          <p:nvPr/>
        </p:nvSpPr>
        <p:spPr bwMode="auto">
          <a:xfrm>
            <a:off x="228600" y="3276600"/>
            <a:ext cx="3429000" cy="914400"/>
          </a:xfrm>
          <a:prstGeom prst="rect">
            <a:avLst/>
          </a:prstGeom>
          <a:solidFill>
            <a:schemeClr val="accent2"/>
          </a:solidFill>
          <a:ln w="9525" algn="ctr">
            <a:solidFill>
              <a:schemeClr val="tx1"/>
            </a:solidFill>
            <a:miter lim="800000"/>
            <a:headEnd/>
            <a:tailEnd/>
          </a:ln>
        </p:spPr>
        <p:txBody>
          <a:bodyPr wrap="none" anchor="ctr"/>
          <a:lstStyle/>
          <a:p>
            <a:pPr algn="ctr"/>
            <a:r>
              <a:rPr lang="de-DE" sz="1600" b="1">
                <a:solidFill>
                  <a:schemeClr val="bg1"/>
                </a:solidFill>
                <a:latin typeface="Tahoma" pitchFamily="34" charset="0"/>
              </a:rPr>
              <a:t>NSS </a:t>
            </a:r>
          </a:p>
          <a:p>
            <a:pPr algn="ctr"/>
            <a:r>
              <a:rPr lang="de-DE" sz="1600" b="1">
                <a:solidFill>
                  <a:schemeClr val="bg1"/>
                </a:solidFill>
                <a:latin typeface="Tahoma" pitchFamily="34" charset="0"/>
              </a:rPr>
              <a:t>(Network Switching Subsystem)</a:t>
            </a:r>
          </a:p>
          <a:p>
            <a:pPr algn="ctr"/>
            <a:endParaRPr lang="en-US" sz="1600">
              <a:latin typeface="Tahoma" pitchFamily="34" charset="0"/>
            </a:endParaRPr>
          </a:p>
        </p:txBody>
      </p:sp>
      <p:grpSp>
        <p:nvGrpSpPr>
          <p:cNvPr id="165897" name="Group 14"/>
          <p:cNvGrpSpPr>
            <a:grpSpLocks/>
          </p:cNvGrpSpPr>
          <p:nvPr/>
        </p:nvGrpSpPr>
        <p:grpSpPr bwMode="auto">
          <a:xfrm>
            <a:off x="3657600" y="3429000"/>
            <a:ext cx="838200" cy="609600"/>
            <a:chOff x="1788" y="1074"/>
            <a:chExt cx="528" cy="384"/>
          </a:xfrm>
        </p:grpSpPr>
        <p:sp>
          <p:nvSpPr>
            <p:cNvPr id="165918" name="Line 15"/>
            <p:cNvSpPr>
              <a:spLocks noChangeShapeType="1"/>
            </p:cNvSpPr>
            <p:nvPr/>
          </p:nvSpPr>
          <p:spPr bwMode="auto">
            <a:xfrm>
              <a:off x="2076" y="1074"/>
              <a:ext cx="0" cy="38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19" name="Line 16"/>
            <p:cNvSpPr>
              <a:spLocks noChangeShapeType="1"/>
            </p:cNvSpPr>
            <p:nvPr/>
          </p:nvSpPr>
          <p:spPr bwMode="auto">
            <a:xfrm>
              <a:off x="1788" y="1266"/>
              <a:ext cx="528" cy="0"/>
            </a:xfrm>
            <a:prstGeom prst="line">
              <a:avLst/>
            </a:prstGeom>
            <a:noFill/>
            <a:ln w="28575">
              <a:solidFill>
                <a:srgbClr val="000080"/>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20" name="Line 17"/>
            <p:cNvSpPr>
              <a:spLocks noChangeShapeType="1"/>
            </p:cNvSpPr>
            <p:nvPr/>
          </p:nvSpPr>
          <p:spPr bwMode="auto">
            <a:xfrm>
              <a:off x="2076" y="1074"/>
              <a:ext cx="24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21" name="Line 18"/>
            <p:cNvSpPr>
              <a:spLocks noChangeShapeType="1"/>
            </p:cNvSpPr>
            <p:nvPr/>
          </p:nvSpPr>
          <p:spPr bwMode="auto">
            <a:xfrm>
              <a:off x="2076" y="1458"/>
              <a:ext cx="24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grpSp>
      <p:sp>
        <p:nvSpPr>
          <p:cNvPr id="165898" name="Rectangle 19"/>
          <p:cNvSpPr>
            <a:spLocks noChangeArrowheads="1"/>
          </p:cNvSpPr>
          <p:nvPr/>
        </p:nvSpPr>
        <p:spPr bwMode="auto">
          <a:xfrm>
            <a:off x="4419600" y="3276600"/>
            <a:ext cx="25558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lnSpc>
                <a:spcPts val="1200"/>
              </a:lnSpc>
              <a:spcBef>
                <a:spcPct val="50000"/>
              </a:spcBef>
              <a:buFont typeface="Wingdings" pitchFamily="2" charset="2"/>
              <a:buNone/>
            </a:pPr>
            <a:r>
              <a:rPr lang="en-US" sz="1600" b="1">
                <a:solidFill>
                  <a:schemeClr val="tx2"/>
                </a:solidFill>
                <a:latin typeface="Tahoma" pitchFamily="34" charset="0"/>
              </a:rPr>
              <a:t>     Mobilitas Pelanggan</a:t>
            </a:r>
          </a:p>
        </p:txBody>
      </p:sp>
      <p:sp>
        <p:nvSpPr>
          <p:cNvPr id="165899" name="Rectangle 20"/>
          <p:cNvSpPr>
            <a:spLocks noChangeArrowheads="1"/>
          </p:cNvSpPr>
          <p:nvPr/>
        </p:nvSpPr>
        <p:spPr bwMode="auto">
          <a:xfrm>
            <a:off x="4643438" y="3573463"/>
            <a:ext cx="2790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lnSpc>
                <a:spcPts val="1200"/>
              </a:lnSpc>
              <a:spcBef>
                <a:spcPct val="50000"/>
              </a:spcBef>
              <a:buFont typeface="Wingdings" pitchFamily="2" charset="2"/>
              <a:buNone/>
            </a:pPr>
            <a:r>
              <a:rPr lang="en-US" sz="1600" b="1">
                <a:solidFill>
                  <a:schemeClr val="tx2"/>
                </a:solidFill>
                <a:latin typeface="Tahoma" pitchFamily="34" charset="0"/>
              </a:rPr>
              <a:t>  Pengaturan Pensinyalan</a:t>
            </a:r>
          </a:p>
        </p:txBody>
      </p:sp>
      <p:sp>
        <p:nvSpPr>
          <p:cNvPr id="165900" name="Rectangle 21"/>
          <p:cNvSpPr>
            <a:spLocks noChangeArrowheads="1"/>
          </p:cNvSpPr>
          <p:nvPr/>
        </p:nvSpPr>
        <p:spPr bwMode="auto">
          <a:xfrm>
            <a:off x="3962400" y="3810000"/>
            <a:ext cx="487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en-US" sz="1600" b="1">
                <a:solidFill>
                  <a:schemeClr val="tx2"/>
                </a:solidFill>
                <a:latin typeface="Tahoma" pitchFamily="34" charset="0"/>
              </a:rPr>
              <a:t>         Pengaturan Komunikasi Pelanggan</a:t>
            </a:r>
          </a:p>
        </p:txBody>
      </p:sp>
      <p:sp>
        <p:nvSpPr>
          <p:cNvPr id="165901" name="Rectangle 22"/>
          <p:cNvSpPr>
            <a:spLocks noChangeArrowheads="1"/>
          </p:cNvSpPr>
          <p:nvPr/>
        </p:nvSpPr>
        <p:spPr bwMode="auto">
          <a:xfrm>
            <a:off x="228600" y="4724400"/>
            <a:ext cx="3429000" cy="838200"/>
          </a:xfrm>
          <a:prstGeom prst="rect">
            <a:avLst/>
          </a:prstGeom>
          <a:solidFill>
            <a:schemeClr val="accent2"/>
          </a:solidFill>
          <a:ln w="9525" algn="ctr">
            <a:solidFill>
              <a:schemeClr val="tx1"/>
            </a:solidFill>
            <a:miter lim="800000"/>
            <a:headEnd/>
            <a:tailEnd/>
          </a:ln>
        </p:spPr>
        <p:txBody>
          <a:bodyPr wrap="none" anchor="ctr"/>
          <a:lstStyle/>
          <a:p>
            <a:pPr algn="ctr"/>
            <a:r>
              <a:rPr lang="en-US" sz="1600" b="1">
                <a:solidFill>
                  <a:schemeClr val="bg1"/>
                </a:solidFill>
                <a:latin typeface="Tahoma" pitchFamily="34" charset="0"/>
              </a:rPr>
              <a:t>RSS</a:t>
            </a:r>
          </a:p>
          <a:p>
            <a:pPr algn="ctr"/>
            <a:r>
              <a:rPr lang="en-US" sz="1600" b="1">
                <a:solidFill>
                  <a:schemeClr val="bg1"/>
                </a:solidFill>
                <a:latin typeface="Tahoma" pitchFamily="34" charset="0"/>
              </a:rPr>
              <a:t>(Radio Subsystem)</a:t>
            </a:r>
            <a:endParaRPr lang="de-DE" sz="1600" b="1">
              <a:solidFill>
                <a:schemeClr val="bg1"/>
              </a:solidFill>
              <a:latin typeface="Tahoma" pitchFamily="34" charset="0"/>
            </a:endParaRPr>
          </a:p>
          <a:p>
            <a:pPr algn="ctr"/>
            <a:endParaRPr lang="en-US" sz="1600">
              <a:solidFill>
                <a:schemeClr val="bg1"/>
              </a:solidFill>
              <a:latin typeface="Tahoma" pitchFamily="34" charset="0"/>
            </a:endParaRPr>
          </a:p>
        </p:txBody>
      </p:sp>
      <p:sp>
        <p:nvSpPr>
          <p:cNvPr id="165902" name="Line 23"/>
          <p:cNvSpPr>
            <a:spLocks noChangeShapeType="1"/>
          </p:cNvSpPr>
          <p:nvPr/>
        </p:nvSpPr>
        <p:spPr bwMode="auto">
          <a:xfrm>
            <a:off x="3657600" y="5116513"/>
            <a:ext cx="492125" cy="0"/>
          </a:xfrm>
          <a:prstGeom prst="line">
            <a:avLst/>
          </a:prstGeom>
          <a:noFill/>
          <a:ln w="28575">
            <a:solidFill>
              <a:srgbClr val="000080"/>
            </a:solidFill>
            <a:round/>
            <a:headEnd type="oval" w="med" len="med"/>
            <a:tailEnd/>
          </a:ln>
          <a:extLst>
            <a:ext uri="{909E8E84-426E-40DD-AFC4-6F175D3DCCD1}">
              <a14:hiddenFill xmlns:a14="http://schemas.microsoft.com/office/drawing/2010/main">
                <a:noFill/>
              </a14:hiddenFill>
            </a:ext>
          </a:extLst>
        </p:spPr>
        <p:txBody>
          <a:bodyPr/>
          <a:lstStyle/>
          <a:p>
            <a:endParaRPr lang="id-ID"/>
          </a:p>
        </p:txBody>
      </p:sp>
      <p:sp>
        <p:nvSpPr>
          <p:cNvPr id="165903" name="Line 24"/>
          <p:cNvSpPr>
            <a:spLocks noChangeShapeType="1"/>
          </p:cNvSpPr>
          <p:nvPr/>
        </p:nvSpPr>
        <p:spPr bwMode="auto">
          <a:xfrm>
            <a:off x="4114800" y="4648200"/>
            <a:ext cx="0" cy="99060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04" name="Line 25"/>
          <p:cNvSpPr>
            <a:spLocks noChangeShapeType="1"/>
          </p:cNvSpPr>
          <p:nvPr/>
        </p:nvSpPr>
        <p:spPr bwMode="auto">
          <a:xfrm>
            <a:off x="4114800" y="4648200"/>
            <a:ext cx="38100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05" name="Line 26"/>
          <p:cNvSpPr>
            <a:spLocks noChangeShapeType="1"/>
          </p:cNvSpPr>
          <p:nvPr/>
        </p:nvSpPr>
        <p:spPr bwMode="auto">
          <a:xfrm>
            <a:off x="4114800" y="5638800"/>
            <a:ext cx="381000"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06" name="Rectangle 27"/>
          <p:cNvSpPr>
            <a:spLocks noChangeArrowheads="1"/>
          </p:cNvSpPr>
          <p:nvPr/>
        </p:nvSpPr>
        <p:spPr bwMode="auto">
          <a:xfrm>
            <a:off x="4649788" y="4554538"/>
            <a:ext cx="587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lnSpc>
                <a:spcPts val="1200"/>
              </a:lnSpc>
              <a:spcBef>
                <a:spcPct val="50000"/>
              </a:spcBef>
              <a:buFont typeface="Wingdings" pitchFamily="2" charset="2"/>
              <a:buNone/>
            </a:pPr>
            <a:r>
              <a:rPr lang="en-US" sz="1600" b="1">
                <a:solidFill>
                  <a:schemeClr val="tx2"/>
                </a:solidFill>
                <a:latin typeface="Tahoma" pitchFamily="34" charset="0"/>
              </a:rPr>
              <a:t>BSC</a:t>
            </a:r>
          </a:p>
        </p:txBody>
      </p:sp>
      <p:sp>
        <p:nvSpPr>
          <p:cNvPr id="165907" name="Rectangle 28"/>
          <p:cNvSpPr>
            <a:spLocks noChangeArrowheads="1"/>
          </p:cNvSpPr>
          <p:nvPr/>
        </p:nvSpPr>
        <p:spPr bwMode="auto">
          <a:xfrm>
            <a:off x="4594225" y="5424488"/>
            <a:ext cx="71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a:latin typeface="Tahoma" pitchFamily="34" charset="0"/>
              </a:rPr>
              <a:t> </a:t>
            </a:r>
            <a:r>
              <a:rPr lang="en-US" sz="1600" b="1">
                <a:solidFill>
                  <a:schemeClr val="tx2"/>
                </a:solidFill>
                <a:latin typeface="Tahoma" pitchFamily="34" charset="0"/>
              </a:rPr>
              <a:t>BTS</a:t>
            </a:r>
            <a:r>
              <a:rPr lang="en-US" sz="1600">
                <a:latin typeface="Tahoma" pitchFamily="34" charset="0"/>
              </a:rPr>
              <a:t> </a:t>
            </a:r>
          </a:p>
        </p:txBody>
      </p:sp>
      <p:grpSp>
        <p:nvGrpSpPr>
          <p:cNvPr id="165908" name="Group 29"/>
          <p:cNvGrpSpPr>
            <a:grpSpLocks/>
          </p:cNvGrpSpPr>
          <p:nvPr/>
        </p:nvGrpSpPr>
        <p:grpSpPr bwMode="auto">
          <a:xfrm>
            <a:off x="5364163" y="4652963"/>
            <a:ext cx="355600" cy="7937"/>
            <a:chOff x="3282" y="2983"/>
            <a:chExt cx="224" cy="5"/>
          </a:xfrm>
        </p:grpSpPr>
        <p:sp>
          <p:nvSpPr>
            <p:cNvPr id="165916" name="Line 30"/>
            <p:cNvSpPr>
              <a:spLocks noChangeShapeType="1"/>
            </p:cNvSpPr>
            <p:nvPr/>
          </p:nvSpPr>
          <p:spPr bwMode="auto">
            <a:xfrm>
              <a:off x="3282" y="2988"/>
              <a:ext cx="137" cy="0"/>
            </a:xfrm>
            <a:prstGeom prst="line">
              <a:avLst/>
            </a:prstGeom>
            <a:noFill/>
            <a:ln w="28575">
              <a:solidFill>
                <a:srgbClr val="000080"/>
              </a:solidFill>
              <a:round/>
              <a:headEnd type="oval" w="med" len="med"/>
              <a:tailEnd/>
            </a:ln>
            <a:extLst>
              <a:ext uri="{909E8E84-426E-40DD-AFC4-6F175D3DCCD1}">
                <a14:hiddenFill xmlns:a14="http://schemas.microsoft.com/office/drawing/2010/main">
                  <a:noFill/>
                </a14:hiddenFill>
              </a:ext>
            </a:extLst>
          </p:spPr>
          <p:txBody>
            <a:bodyPr/>
            <a:lstStyle/>
            <a:p>
              <a:endParaRPr lang="id-ID"/>
            </a:p>
          </p:txBody>
        </p:sp>
        <p:sp>
          <p:nvSpPr>
            <p:cNvPr id="165917" name="Line 31"/>
            <p:cNvSpPr>
              <a:spLocks noChangeShapeType="1"/>
            </p:cNvSpPr>
            <p:nvPr/>
          </p:nvSpPr>
          <p:spPr bwMode="auto">
            <a:xfrm>
              <a:off x="3400" y="2983"/>
              <a:ext cx="106"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grpSp>
      <p:sp>
        <p:nvSpPr>
          <p:cNvPr id="165909" name="Rectangle 32"/>
          <p:cNvSpPr>
            <a:spLocks noChangeArrowheads="1"/>
          </p:cNvSpPr>
          <p:nvPr/>
        </p:nvSpPr>
        <p:spPr bwMode="auto">
          <a:xfrm>
            <a:off x="5791200" y="4457700"/>
            <a:ext cx="2674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sz="1600" b="1">
                <a:solidFill>
                  <a:schemeClr val="tx2"/>
                </a:solidFill>
                <a:latin typeface="Tahoma" pitchFamily="34" charset="0"/>
              </a:rPr>
              <a:t>Mengatur jaringan radio</a:t>
            </a:r>
          </a:p>
        </p:txBody>
      </p:sp>
      <p:sp>
        <p:nvSpPr>
          <p:cNvPr id="165910" name="Line 33"/>
          <p:cNvSpPr>
            <a:spLocks noChangeShapeType="1"/>
          </p:cNvSpPr>
          <p:nvPr/>
        </p:nvSpPr>
        <p:spPr bwMode="auto">
          <a:xfrm>
            <a:off x="5334000" y="5638800"/>
            <a:ext cx="217488" cy="0"/>
          </a:xfrm>
          <a:prstGeom prst="line">
            <a:avLst/>
          </a:prstGeom>
          <a:noFill/>
          <a:ln w="28575">
            <a:solidFill>
              <a:srgbClr val="000080"/>
            </a:solidFill>
            <a:round/>
            <a:headEnd type="oval" w="med" len="med"/>
            <a:tailEnd/>
          </a:ln>
          <a:extLst>
            <a:ext uri="{909E8E84-426E-40DD-AFC4-6F175D3DCCD1}">
              <a14:hiddenFill xmlns:a14="http://schemas.microsoft.com/office/drawing/2010/main">
                <a:noFill/>
              </a14:hiddenFill>
            </a:ext>
          </a:extLst>
        </p:spPr>
        <p:txBody>
          <a:bodyPr/>
          <a:lstStyle/>
          <a:p>
            <a:endParaRPr lang="id-ID"/>
          </a:p>
        </p:txBody>
      </p:sp>
      <p:sp>
        <p:nvSpPr>
          <p:cNvPr id="165911" name="Line 34"/>
          <p:cNvSpPr>
            <a:spLocks noChangeShapeType="1"/>
          </p:cNvSpPr>
          <p:nvPr/>
        </p:nvSpPr>
        <p:spPr bwMode="auto">
          <a:xfrm>
            <a:off x="5562600" y="5410200"/>
            <a:ext cx="0" cy="41275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12" name="Line 35"/>
          <p:cNvSpPr>
            <a:spLocks noChangeShapeType="1"/>
          </p:cNvSpPr>
          <p:nvPr/>
        </p:nvSpPr>
        <p:spPr bwMode="auto">
          <a:xfrm>
            <a:off x="5562600" y="5410200"/>
            <a:ext cx="168275"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13" name="Line 36"/>
          <p:cNvSpPr>
            <a:spLocks noChangeShapeType="1"/>
          </p:cNvSpPr>
          <p:nvPr/>
        </p:nvSpPr>
        <p:spPr bwMode="auto">
          <a:xfrm>
            <a:off x="5562600" y="5791200"/>
            <a:ext cx="168275" cy="0"/>
          </a:xfrm>
          <a:prstGeom prst="line">
            <a:avLst/>
          </a:prstGeom>
          <a:noFill/>
          <a:ln w="28575">
            <a:solidFill>
              <a:srgbClr val="000080"/>
            </a:solidFill>
            <a:round/>
            <a:headEnd/>
            <a:tailEnd type="oval" w="med" len="med"/>
          </a:ln>
          <a:extLst>
            <a:ext uri="{909E8E84-426E-40DD-AFC4-6F175D3DCCD1}">
              <a14:hiddenFill xmlns:a14="http://schemas.microsoft.com/office/drawing/2010/main">
                <a:noFill/>
              </a14:hiddenFill>
            </a:ext>
          </a:extLst>
        </p:spPr>
        <p:txBody>
          <a:bodyPr/>
          <a:lstStyle/>
          <a:p>
            <a:endParaRPr lang="id-ID"/>
          </a:p>
        </p:txBody>
      </p:sp>
      <p:sp>
        <p:nvSpPr>
          <p:cNvPr id="165914" name="Rectangle 37"/>
          <p:cNvSpPr>
            <a:spLocks noChangeArrowheads="1"/>
          </p:cNvSpPr>
          <p:nvPr/>
        </p:nvSpPr>
        <p:spPr bwMode="auto">
          <a:xfrm>
            <a:off x="5910263" y="5219700"/>
            <a:ext cx="1408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lgn="ctr"/>
            <a:r>
              <a:rPr lang="en-US" sz="1600" b="1">
                <a:solidFill>
                  <a:schemeClr val="tx2"/>
                </a:solidFill>
                <a:latin typeface="Tahoma" pitchFamily="34" charset="0"/>
              </a:rPr>
              <a:t>Kanal Radio</a:t>
            </a:r>
          </a:p>
        </p:txBody>
      </p:sp>
      <p:sp>
        <p:nvSpPr>
          <p:cNvPr id="165915" name="Rectangle 38"/>
          <p:cNvSpPr>
            <a:spLocks noChangeArrowheads="1"/>
          </p:cNvSpPr>
          <p:nvPr/>
        </p:nvSpPr>
        <p:spPr bwMode="auto">
          <a:xfrm>
            <a:off x="5715000" y="5600700"/>
            <a:ext cx="2541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spcBef>
                <a:spcPct val="50000"/>
              </a:spcBef>
              <a:buFont typeface="Arial" charset="0"/>
              <a:buNone/>
            </a:pPr>
            <a:r>
              <a:rPr lang="en-US" sz="1600" b="1">
                <a:solidFill>
                  <a:schemeClr val="tx2"/>
                </a:solidFill>
                <a:latin typeface="Tahoma" pitchFamily="34" charset="0"/>
              </a:rPr>
              <a:t>  Perangkat transmisi</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611188" y="188913"/>
            <a:ext cx="7632700" cy="836612"/>
          </a:xfrm>
        </p:spPr>
        <p:txBody>
          <a:bodyPr/>
          <a:lstStyle/>
          <a:p>
            <a:pPr>
              <a:buFont typeface="Wingdings" pitchFamily="2" charset="2"/>
              <a:buNone/>
            </a:pPr>
            <a:r>
              <a:rPr lang="en-US" sz="3600" smtClean="0">
                <a:solidFill>
                  <a:srgbClr val="3333CC"/>
                </a:solidFill>
                <a:latin typeface="Tahoma" pitchFamily="34" charset="0"/>
              </a:rPr>
              <a:t>GSM Interface</a:t>
            </a:r>
          </a:p>
        </p:txBody>
      </p:sp>
      <p:pic>
        <p:nvPicPr>
          <p:cNvPr id="166915"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981075"/>
            <a:ext cx="8280400" cy="5184775"/>
          </a:xfr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Mobile Equipment.</a:t>
            </a:r>
          </a:p>
        </p:txBody>
      </p:sp>
      <p:sp>
        <p:nvSpPr>
          <p:cNvPr id="7172" name="Rectangle 3"/>
          <p:cNvSpPr>
            <a:spLocks noGrp="1" noChangeArrowheads="1"/>
          </p:cNvSpPr>
          <p:nvPr>
            <p:ph type="body" sz="half" idx="1"/>
          </p:nvPr>
        </p:nvSpPr>
        <p:spPr>
          <a:xfrm>
            <a:off x="250825" y="836613"/>
            <a:ext cx="5113338" cy="3600450"/>
          </a:xfrm>
        </p:spPr>
        <p:txBody>
          <a:bodyPr/>
          <a:lstStyle/>
          <a:p>
            <a:r>
              <a:rPr lang="en-US" sz="2400" b="1" smtClean="0"/>
              <a:t>Merupakan terminal tranceiver</a:t>
            </a:r>
          </a:p>
          <a:p>
            <a:r>
              <a:rPr lang="en-US" sz="2400" b="1" smtClean="0"/>
              <a:t>Diidentifikasikan dengan IMEI tertentu</a:t>
            </a:r>
          </a:p>
          <a:p>
            <a:r>
              <a:rPr lang="en-US" sz="2400" b="1" smtClean="0"/>
              <a:t>IMEI = International Mobile Equipment Identity</a:t>
            </a:r>
          </a:p>
          <a:p>
            <a:r>
              <a:rPr lang="en-US" sz="2400" b="1" smtClean="0">
                <a:cs typeface="Times New Roman" pitchFamily="18" charset="0"/>
              </a:rPr>
              <a:t>MS terdiri dari :</a:t>
            </a:r>
          </a:p>
          <a:p>
            <a:pPr lvl="1"/>
            <a:r>
              <a:rPr lang="en-US" b="1" smtClean="0">
                <a:cs typeface="Times New Roman" pitchFamily="18" charset="0"/>
              </a:rPr>
              <a:t>Mobile Equipment (ME)/HP</a:t>
            </a:r>
          </a:p>
          <a:p>
            <a:pPr lvl="1"/>
            <a:r>
              <a:rPr lang="en-US" b="1" smtClean="0">
                <a:cs typeface="Times New Roman" pitchFamily="18" charset="0"/>
              </a:rPr>
              <a:t>Subscriber Identification Module (SIM)</a:t>
            </a:r>
            <a:endParaRPr lang="en-US" sz="2000" b="1" smtClean="0">
              <a:latin typeface="Times New Roman" pitchFamily="18" charset="0"/>
              <a:cs typeface="Times New Roman" pitchFamily="18" charset="0"/>
            </a:endParaRPr>
          </a:p>
        </p:txBody>
      </p:sp>
      <p:pic>
        <p:nvPicPr>
          <p:cNvPr id="7173" name="Picture 4"/>
          <p:cNvPicPr>
            <a:picLocks noChangeAspect="1" noChangeArrowheads="1"/>
          </p:cNvPicPr>
          <p:nvPr>
            <p:ph type="body" sz="half" idx="2"/>
          </p:nvPr>
        </p:nvPicPr>
        <p:blipFill>
          <a:blip r:embed="rId3">
            <a:extLst>
              <a:ext uri="{28A0092B-C50C-407E-A947-70E740481C1C}">
                <a14:useLocalDpi xmlns:a14="http://schemas.microsoft.com/office/drawing/2010/main" val="0"/>
              </a:ext>
            </a:extLst>
          </a:blip>
          <a:srcRect/>
          <a:stretch>
            <a:fillRect/>
          </a:stretch>
        </p:blipFill>
        <p:spPr>
          <a:xfrm>
            <a:off x="5003800" y="1412875"/>
            <a:ext cx="4064000" cy="4895850"/>
          </a:xfrm>
        </p:spPr>
      </p:pic>
      <p:grpSp>
        <p:nvGrpSpPr>
          <p:cNvPr id="7174" name="Group 5"/>
          <p:cNvGrpSpPr>
            <a:grpSpLocks/>
          </p:cNvGrpSpPr>
          <p:nvPr/>
        </p:nvGrpSpPr>
        <p:grpSpPr bwMode="auto">
          <a:xfrm>
            <a:off x="539750" y="4652963"/>
            <a:ext cx="3803650" cy="1263650"/>
            <a:chOff x="1488" y="2448"/>
            <a:chExt cx="2208" cy="925"/>
          </a:xfrm>
        </p:grpSpPr>
        <p:sp>
          <p:nvSpPr>
            <p:cNvPr id="7175" name="Text Box 6"/>
            <p:cNvSpPr txBox="1">
              <a:spLocks noChangeArrowheads="1"/>
            </p:cNvSpPr>
            <p:nvPr/>
          </p:nvSpPr>
          <p:spPr bwMode="auto">
            <a:xfrm>
              <a:off x="2208" y="3120"/>
              <a:ext cx="270" cy="253"/>
            </a:xfrm>
            <a:prstGeom prst="rect">
              <a:avLst/>
            </a:prstGeom>
            <a:solidFill>
              <a:schemeClr val="hlink"/>
            </a:solidFill>
            <a:ln w="9525">
              <a:solidFill>
                <a:schemeClr val="hlink"/>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600">
                  <a:solidFill>
                    <a:schemeClr val="accent2"/>
                  </a:solidFill>
                  <a:latin typeface="Tahoma" pitchFamily="34" charset="0"/>
                </a:rPr>
                <a:t>ME</a:t>
              </a:r>
              <a:endParaRPr lang="en-US" sz="1600">
                <a:latin typeface="Lucida Sans Unicode" pitchFamily="34" charset="0"/>
              </a:endParaRPr>
            </a:p>
          </p:txBody>
        </p:sp>
        <p:graphicFrame>
          <p:nvGraphicFramePr>
            <p:cNvPr id="7170" name="Object 2"/>
            <p:cNvGraphicFramePr>
              <a:graphicFrameLocks noChangeAspect="1"/>
            </p:cNvGraphicFramePr>
            <p:nvPr/>
          </p:nvGraphicFramePr>
          <p:xfrm>
            <a:off x="3168" y="2544"/>
            <a:ext cx="528" cy="331"/>
          </p:xfrm>
          <a:graphic>
            <a:graphicData uri="http://schemas.openxmlformats.org/presentationml/2006/ole">
              <mc:AlternateContent xmlns:mc="http://schemas.openxmlformats.org/markup-compatibility/2006">
                <mc:Choice xmlns:v="urn:schemas-microsoft-com:vml" Requires="v">
                  <p:oleObj spid="_x0000_s7181" name="Clip" r:id="rId4" imgW="4780952" imgH="3000000" progId="MS_ClipArt_Gallery.5">
                    <p:embed/>
                  </p:oleObj>
                </mc:Choice>
                <mc:Fallback>
                  <p:oleObj name="Clip" r:id="rId4" imgW="4780952" imgH="3000000" progId="MS_ClipArt_Gallery.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2544"/>
                          <a:ext cx="528"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6" name="Text Box 8"/>
            <p:cNvSpPr txBox="1">
              <a:spLocks noChangeArrowheads="1"/>
            </p:cNvSpPr>
            <p:nvPr/>
          </p:nvSpPr>
          <p:spPr bwMode="auto">
            <a:xfrm>
              <a:off x="2736" y="2641"/>
              <a:ext cx="240" cy="230"/>
            </a:xfrm>
            <a:prstGeom prst="rect">
              <a:avLst/>
            </a:prstGeom>
            <a:solidFill>
              <a:schemeClr val="hlink"/>
            </a:solidFill>
            <a:ln w="9525">
              <a:solidFill>
                <a:schemeClr val="hlink"/>
              </a:solidFill>
              <a:miter lim="800000"/>
              <a:headEnd/>
              <a:tailEnd/>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400">
                  <a:solidFill>
                    <a:schemeClr val="accent2"/>
                  </a:solidFill>
                  <a:latin typeface="Tahoma" pitchFamily="34" charset="0"/>
                </a:rPr>
                <a:t>+</a:t>
              </a:r>
              <a:endParaRPr lang="en-US" sz="1400">
                <a:latin typeface="Lucida Sans Unicode" pitchFamily="34" charset="0"/>
              </a:endParaRPr>
            </a:p>
          </p:txBody>
        </p:sp>
        <p:sp>
          <p:nvSpPr>
            <p:cNvPr id="7177" name="Text Box 9"/>
            <p:cNvSpPr txBox="1">
              <a:spLocks noChangeArrowheads="1"/>
            </p:cNvSpPr>
            <p:nvPr/>
          </p:nvSpPr>
          <p:spPr bwMode="auto">
            <a:xfrm>
              <a:off x="1488" y="2614"/>
              <a:ext cx="429" cy="253"/>
            </a:xfrm>
            <a:prstGeom prst="rect">
              <a:avLst/>
            </a:prstGeom>
            <a:solidFill>
              <a:schemeClr val="hlink"/>
            </a:solidFill>
            <a:ln w="9525">
              <a:solidFill>
                <a:schemeClr val="hlink"/>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600">
                  <a:solidFill>
                    <a:schemeClr val="accent2"/>
                  </a:solidFill>
                  <a:latin typeface="Tahoma" pitchFamily="34" charset="0"/>
                </a:rPr>
                <a:t>MS  =</a:t>
              </a:r>
              <a:endParaRPr lang="en-US" sz="1600">
                <a:latin typeface="Lucida Sans Unicode" pitchFamily="34" charset="0"/>
              </a:endParaRPr>
            </a:p>
          </p:txBody>
        </p:sp>
        <p:sp>
          <p:nvSpPr>
            <p:cNvPr id="7178" name="Text Box 10"/>
            <p:cNvSpPr txBox="1">
              <a:spLocks noChangeArrowheads="1"/>
            </p:cNvSpPr>
            <p:nvPr/>
          </p:nvSpPr>
          <p:spPr bwMode="auto">
            <a:xfrm>
              <a:off x="3264" y="2977"/>
              <a:ext cx="313" cy="253"/>
            </a:xfrm>
            <a:prstGeom prst="rect">
              <a:avLst/>
            </a:prstGeom>
            <a:solidFill>
              <a:schemeClr val="hlink"/>
            </a:solidFill>
            <a:ln w="9525">
              <a:solidFill>
                <a:schemeClr val="hlink"/>
              </a:solidFill>
              <a:miter lim="800000"/>
              <a:headEnd/>
              <a:tailEnd/>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600">
                  <a:solidFill>
                    <a:schemeClr val="accent2"/>
                  </a:solidFill>
                  <a:latin typeface="Tahoma" pitchFamily="34" charset="0"/>
                </a:rPr>
                <a:t>SIM</a:t>
              </a:r>
              <a:endParaRPr lang="en-US" sz="1600">
                <a:latin typeface="Lucida Sans Unicode" pitchFamily="34" charset="0"/>
              </a:endParaRPr>
            </a:p>
          </p:txBody>
        </p:sp>
        <p:pic>
          <p:nvPicPr>
            <p:cNvPr id="7179" name="Picture 11" descr="handset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56" y="2448"/>
              <a:ext cx="237"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2484438" y="0"/>
            <a:ext cx="3959225" cy="1052513"/>
          </a:xfrm>
        </p:spPr>
        <p:txBody>
          <a:bodyPr/>
          <a:lstStyle/>
          <a:p>
            <a:r>
              <a:rPr lang="en-US" sz="3600" smtClean="0">
                <a:solidFill>
                  <a:srgbClr val="3333CC"/>
                </a:solidFill>
              </a:rPr>
              <a:t>SIM Card.</a:t>
            </a:r>
          </a:p>
        </p:txBody>
      </p:sp>
      <p:sp>
        <p:nvSpPr>
          <p:cNvPr id="167939" name="Rectangle 3"/>
          <p:cNvSpPr>
            <a:spLocks noGrp="1" noChangeArrowheads="1"/>
          </p:cNvSpPr>
          <p:nvPr>
            <p:ph type="body" idx="1"/>
          </p:nvPr>
        </p:nvSpPr>
        <p:spPr>
          <a:xfrm>
            <a:off x="0" y="836613"/>
            <a:ext cx="9144000" cy="5040312"/>
          </a:xfrm>
        </p:spPr>
        <p:txBody>
          <a:bodyPr/>
          <a:lstStyle/>
          <a:p>
            <a:pPr marL="609600" indent="-609600"/>
            <a:r>
              <a:rPr lang="en-US" sz="2800" b="1" smtClean="0"/>
              <a:t>Subscriber Identity Module (SIM) adalah sebuah smart card yang berisi seluruh informasi user dan beberapa  feature dari GSM </a:t>
            </a:r>
          </a:p>
          <a:p>
            <a:pPr marL="609600" indent="-609600"/>
            <a:r>
              <a:rPr lang="en-US" sz="2800" b="1" smtClean="0"/>
              <a:t>Informasi yang ada berupa :</a:t>
            </a:r>
          </a:p>
          <a:p>
            <a:pPr marL="1371600" lvl="2" indent="-457200">
              <a:buFont typeface="Wingdings" pitchFamily="2" charset="2"/>
              <a:buChar char="ü"/>
            </a:pPr>
            <a:r>
              <a:rPr lang="en-US" sz="2800" b="1" i="1" smtClean="0"/>
              <a:t>Authentication Key “Ki”</a:t>
            </a:r>
          </a:p>
          <a:p>
            <a:pPr marL="1371600" lvl="2" indent="-457200">
              <a:buFont typeface="Wingdings" pitchFamily="2" charset="2"/>
              <a:buChar char="ü"/>
            </a:pPr>
            <a:r>
              <a:rPr lang="en-US" sz="2800" b="1" i="1" smtClean="0"/>
              <a:t>2 algorithma enkripsi. Yaitu algoritma autentikasi A3  dan A8 sebagai cipher key</a:t>
            </a:r>
          </a:p>
          <a:p>
            <a:pPr marL="1371600" lvl="2" indent="-457200">
              <a:buFont typeface="Wingdings" pitchFamily="2" charset="2"/>
              <a:buChar char="ü"/>
            </a:pPr>
            <a:r>
              <a:rPr lang="en-US" sz="2800" b="1" i="1" smtClean="0"/>
              <a:t>IMSI and TMSI</a:t>
            </a:r>
          </a:p>
          <a:p>
            <a:pPr marL="1371600" lvl="2" indent="-457200">
              <a:buFont typeface="Wingdings" pitchFamily="2" charset="2"/>
              <a:buChar char="ü"/>
            </a:pPr>
            <a:r>
              <a:rPr lang="en-US" sz="2800" b="1" i="1" smtClean="0"/>
              <a:t>Service tambahan</a:t>
            </a:r>
          </a:p>
          <a:p>
            <a:pPr marL="609600" indent="-609600"/>
            <a:r>
              <a:rPr lang="en-US" sz="2800" b="1" smtClean="0"/>
              <a:t>SIM card dilindungi oleh  sebuah mekanisme  Personal Identity Number (PIN) yang</a:t>
            </a:r>
            <a:r>
              <a:rPr lang="en-US" sz="2800" smtClean="0"/>
              <a:t> </a:t>
            </a:r>
            <a:r>
              <a:rPr lang="en-US" sz="2800" b="1" smtClean="0"/>
              <a:t>dimiliki user</a:t>
            </a:r>
          </a:p>
          <a:p>
            <a:pPr marL="609600" indent="-609600"/>
            <a:endParaRPr lang="en-US" sz="2800" b="1" smtClean="0"/>
          </a:p>
          <a:p>
            <a:pPr marL="609600" indent="-609600">
              <a:buFontTx/>
              <a:buNone/>
            </a:pPr>
            <a:endParaRPr lang="en-US" sz="2800" b="1" smtClean="0"/>
          </a:p>
          <a:p>
            <a:pPr marL="609600" indent="-609600">
              <a:buFontTx/>
              <a:buNone/>
            </a:pPr>
            <a:endParaRPr lang="en-US" sz="1600" smtClean="0"/>
          </a:p>
          <a:p>
            <a:pPr marL="609600" indent="-609600">
              <a:buFontTx/>
              <a:buNone/>
            </a:pPr>
            <a:endParaRPr lang="en-US" sz="1600" smtClean="0"/>
          </a:p>
          <a:p>
            <a:pPr marL="609600" indent="-609600">
              <a:buFontTx/>
              <a:buNone/>
            </a:pPr>
            <a:endParaRPr lang="en-US" smtClean="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68313" y="0"/>
            <a:ext cx="8229600" cy="765175"/>
          </a:xfrm>
        </p:spPr>
        <p:txBody>
          <a:bodyPr/>
          <a:lstStyle/>
          <a:p>
            <a:r>
              <a:rPr lang="en-US" smtClean="0"/>
              <a:t>SIM - GSM</a:t>
            </a:r>
            <a:endParaRPr lang="id-ID" smtClean="0"/>
          </a:p>
        </p:txBody>
      </p:sp>
      <p:sp>
        <p:nvSpPr>
          <p:cNvPr id="168963" name="Rectangle 3"/>
          <p:cNvSpPr>
            <a:spLocks noGrp="1" noChangeArrowheads="1"/>
          </p:cNvSpPr>
          <p:nvPr>
            <p:ph type="body" idx="1"/>
          </p:nvPr>
        </p:nvSpPr>
        <p:spPr>
          <a:xfrm>
            <a:off x="395288" y="765175"/>
            <a:ext cx="8229600" cy="5543550"/>
          </a:xfrm>
        </p:spPr>
        <p:txBody>
          <a:bodyPr/>
          <a:lstStyle/>
          <a:p>
            <a:pPr marL="609600" indent="-609600">
              <a:lnSpc>
                <a:spcPct val="90000"/>
              </a:lnSpc>
              <a:buFontTx/>
              <a:buAutoNum type="arabicPeriod"/>
            </a:pPr>
            <a:r>
              <a:rPr lang="en-US" sz="2400" smtClean="0"/>
              <a:t>SIM = kunci pelanggan untuk masuk ke jaringan GSM.</a:t>
            </a:r>
          </a:p>
          <a:p>
            <a:pPr marL="609600" indent="-609600">
              <a:lnSpc>
                <a:spcPct val="90000"/>
              </a:lnSpc>
              <a:buFontTx/>
              <a:buAutoNum type="arabicPeriod"/>
            </a:pPr>
            <a:r>
              <a:rPr lang="en-US" sz="2400" smtClean="0"/>
              <a:t>ME/HP tidak dapat difungsikan tanpa SIM (kecuali Emergency Call)</a:t>
            </a:r>
          </a:p>
          <a:p>
            <a:pPr marL="609600" indent="-609600">
              <a:lnSpc>
                <a:spcPct val="90000"/>
              </a:lnSpc>
              <a:buFontTx/>
              <a:buAutoNum type="arabicPeriod"/>
            </a:pPr>
            <a:r>
              <a:rPr lang="en-US" sz="2400" smtClean="0"/>
              <a:t>SIM berisi data-data spesifik pelanggan GSM.</a:t>
            </a:r>
          </a:p>
          <a:p>
            <a:pPr marL="609600" indent="-609600">
              <a:lnSpc>
                <a:spcPct val="90000"/>
              </a:lnSpc>
              <a:buFontTx/>
              <a:buAutoNum type="arabicPeriod"/>
            </a:pPr>
            <a:r>
              <a:rPr lang="en-US" sz="2400" smtClean="0"/>
              <a:t>SIM dilengkapi dengan fungsi pengaman akses (PIN&amp;PUK)</a:t>
            </a:r>
          </a:p>
          <a:p>
            <a:pPr marL="609600" indent="-609600">
              <a:lnSpc>
                <a:spcPct val="90000"/>
              </a:lnSpc>
              <a:buFontTx/>
              <a:buAutoNum type="arabicPeriod"/>
            </a:pPr>
            <a:r>
              <a:rPr lang="en-US" sz="2400" smtClean="0"/>
              <a:t>Keamanan pelanggan terjamin pada SIM</a:t>
            </a:r>
          </a:p>
          <a:p>
            <a:pPr marL="609600" indent="-609600">
              <a:lnSpc>
                <a:spcPct val="90000"/>
              </a:lnSpc>
              <a:buFontTx/>
              <a:buAutoNum type="arabicPeriod"/>
            </a:pPr>
            <a:r>
              <a:rPr lang="en-US" sz="2400" smtClean="0"/>
              <a:t>Kartu SIM dapat digunakan diseluruh jaringan anggota GSM (internasional roaming)</a:t>
            </a:r>
          </a:p>
          <a:p>
            <a:pPr marL="609600" indent="-609600">
              <a:lnSpc>
                <a:spcPct val="90000"/>
              </a:lnSpc>
              <a:buFontTx/>
              <a:buAutoNum type="arabicPeriod"/>
            </a:pPr>
            <a:r>
              <a:rPr lang="en-US" sz="2400" smtClean="0"/>
              <a:t>SIM terdiri dari :</a:t>
            </a:r>
          </a:p>
          <a:p>
            <a:pPr marL="609600" indent="-609600">
              <a:lnSpc>
                <a:spcPct val="90000"/>
              </a:lnSpc>
              <a:buFontTx/>
              <a:buNone/>
            </a:pPr>
            <a:r>
              <a:rPr lang="en-US" sz="2400" smtClean="0"/>
              <a:t>	- Kartu SIM (ukuran standar ISO, 85 x 54 mm)</a:t>
            </a:r>
          </a:p>
          <a:p>
            <a:pPr marL="609600" indent="-609600">
              <a:lnSpc>
                <a:spcPct val="90000"/>
              </a:lnSpc>
              <a:buFontTx/>
              <a:buNone/>
            </a:pPr>
            <a:r>
              <a:rPr lang="en-US" sz="2400" smtClean="0"/>
              <a:t>	- Modul plug-in (ukuran 25 x 15 mm)</a:t>
            </a:r>
          </a:p>
          <a:p>
            <a:pPr marL="609600" indent="-609600">
              <a:lnSpc>
                <a:spcPct val="90000"/>
              </a:lnSpc>
              <a:buFontTx/>
              <a:buNone/>
            </a:pPr>
            <a:r>
              <a:rPr lang="en-US" sz="2400" smtClean="0"/>
              <a:t>	</a:t>
            </a:r>
          </a:p>
          <a:p>
            <a:pPr marL="609600" indent="-609600">
              <a:lnSpc>
                <a:spcPct val="90000"/>
              </a:lnSpc>
              <a:buFontTx/>
              <a:buNone/>
            </a:pPr>
            <a:r>
              <a:rPr lang="en-US" sz="2400" smtClean="0"/>
              <a:t>	SIM + ME + cek PIN + Jaringan = MS aktif / valid</a:t>
            </a:r>
            <a:endParaRPr lang="id-ID" sz="2400"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body" idx="1"/>
          </p:nvPr>
        </p:nvSpPr>
        <p:spPr>
          <a:xfrm>
            <a:off x="457200" y="333375"/>
            <a:ext cx="8229600" cy="5792788"/>
          </a:xfrm>
        </p:spPr>
        <p:txBody>
          <a:bodyPr/>
          <a:lstStyle/>
          <a:p>
            <a:pPr marL="609600" indent="-609600">
              <a:buFontTx/>
              <a:buNone/>
            </a:pPr>
            <a:r>
              <a:rPr lang="en-US" smtClean="0"/>
              <a:t>Data di dalam SIM terdiri dari :</a:t>
            </a:r>
          </a:p>
          <a:p>
            <a:pPr marL="609600" indent="-609600">
              <a:buFontTx/>
              <a:buAutoNum type="arabicPeriod"/>
            </a:pPr>
            <a:r>
              <a:rPr lang="en-US" smtClean="0"/>
              <a:t>Data yang bersifat tetap : (IMSI,MSISDN,Authentication Key,Access Control).</a:t>
            </a:r>
          </a:p>
          <a:p>
            <a:pPr marL="609600" indent="-609600">
              <a:buFontTx/>
              <a:buAutoNum type="arabicPeriod"/>
            </a:pPr>
            <a:r>
              <a:rPr lang="en-US" smtClean="0"/>
              <a:t>Data network temporer (TMSI,LAI,Kc,Forbidden PLMN)</a:t>
            </a:r>
          </a:p>
          <a:p>
            <a:pPr marL="609600" indent="-609600">
              <a:buFontTx/>
              <a:buAutoNum type="arabicPeriod"/>
            </a:pPr>
            <a:r>
              <a:rPr lang="en-US" smtClean="0"/>
              <a:t>Data yang terkait dengan service (SMS, Charging counter,Pemilihan bahasa).</a:t>
            </a:r>
            <a:endParaRPr lang="id-ID"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sv-SE" smtClean="0"/>
              <a:t>Vendor-vendor</a:t>
            </a:r>
            <a:r>
              <a:rPr lang="en-US" smtClean="0"/>
              <a:t> </a:t>
            </a:r>
          </a:p>
        </p:txBody>
      </p:sp>
      <p:sp>
        <p:nvSpPr>
          <p:cNvPr id="39939" name="Rectangle 3"/>
          <p:cNvSpPr>
            <a:spLocks noGrp="1" noChangeArrowheads="1"/>
          </p:cNvSpPr>
          <p:nvPr>
            <p:ph type="body" idx="1"/>
          </p:nvPr>
        </p:nvSpPr>
        <p:spPr/>
        <p:txBody>
          <a:bodyPr/>
          <a:lstStyle/>
          <a:p>
            <a:pPr eaLnBrk="1" hangingPunct="1"/>
            <a:r>
              <a:rPr lang="sv-SE" smtClean="0"/>
              <a:t>ACER </a:t>
            </a:r>
          </a:p>
          <a:p>
            <a:pPr eaLnBrk="1" hangingPunct="1"/>
            <a:r>
              <a:rPr lang="sv-SE" smtClean="0"/>
              <a:t>DELL</a:t>
            </a:r>
          </a:p>
          <a:p>
            <a:pPr eaLnBrk="1" hangingPunct="1"/>
            <a:r>
              <a:rPr lang="sv-SE" smtClean="0"/>
              <a:t>EXTRON</a:t>
            </a:r>
          </a:p>
          <a:p>
            <a:pPr eaLnBrk="1" hangingPunct="1"/>
            <a:r>
              <a:rPr lang="sv-SE" smtClean="0"/>
              <a:t>HP</a:t>
            </a:r>
          </a:p>
          <a:p>
            <a:pPr eaLnBrk="1" hangingPunct="1"/>
            <a:r>
              <a:rPr lang="sv-SE" smtClean="0"/>
              <a:t>IBM </a:t>
            </a:r>
            <a:endParaRPr lang="en-US"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a:lnSpc>
                <a:spcPct val="120000"/>
              </a:lnSpc>
            </a:pPr>
            <a:r>
              <a:rPr lang="en-US" sz="3400" smtClean="0"/>
              <a:t>GSM Network Architecture</a:t>
            </a:r>
            <a:r>
              <a:rPr lang="en-US" sz="3000" smtClean="0"/>
              <a:t/>
            </a:r>
            <a:br>
              <a:rPr lang="en-US" sz="3000" smtClean="0"/>
            </a:br>
            <a:r>
              <a:rPr lang="en-US" sz="2300" smtClean="0">
                <a:sym typeface="Wingdings" pitchFamily="2" charset="2"/>
              </a:rPr>
              <a:t> </a:t>
            </a:r>
            <a:r>
              <a:rPr lang="en-US" sz="2300" smtClean="0"/>
              <a:t>Which related to the security system</a:t>
            </a:r>
          </a:p>
        </p:txBody>
      </p:sp>
      <p:graphicFrame>
        <p:nvGraphicFramePr>
          <p:cNvPr id="8194" name="Object 2"/>
          <p:cNvGraphicFramePr>
            <a:graphicFrameLocks noChangeAspect="1"/>
          </p:cNvGraphicFramePr>
          <p:nvPr>
            <p:ph idx="1"/>
          </p:nvPr>
        </p:nvGraphicFramePr>
        <p:xfrm>
          <a:off x="838200" y="1431925"/>
          <a:ext cx="6629400" cy="4019550"/>
        </p:xfrm>
        <a:graphic>
          <a:graphicData uri="http://schemas.openxmlformats.org/presentationml/2006/ole">
            <mc:AlternateContent xmlns:mc="http://schemas.openxmlformats.org/markup-compatibility/2006">
              <mc:Choice xmlns:v="urn:schemas-microsoft-com:vml" Requires="v">
                <p:oleObj spid="_x0000_s8201" name="Visio" r:id="rId3" imgW="4337209" imgH="2631281" progId="Visio.Drawing.6">
                  <p:embed/>
                </p:oleObj>
              </mc:Choice>
              <mc:Fallback>
                <p:oleObj name="Visio" r:id="rId3" imgW="4337209" imgH="2631281"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31925"/>
                        <a:ext cx="6629400" cy="401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Text Box 4"/>
          <p:cNvSpPr txBox="1">
            <a:spLocks noChangeArrowheads="1"/>
          </p:cNvSpPr>
          <p:nvPr/>
        </p:nvSpPr>
        <p:spPr bwMode="auto">
          <a:xfrm>
            <a:off x="4011613" y="4435475"/>
            <a:ext cx="3862387"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tabLst>
                <a:tab pos="966788" algn="l"/>
              </a:tabLst>
              <a:defRPr>
                <a:solidFill>
                  <a:schemeClr val="tx1"/>
                </a:solidFill>
                <a:latin typeface="Arial" charset="0"/>
              </a:defRPr>
            </a:lvl1pPr>
            <a:lvl2pPr marL="742950" indent="-285750">
              <a:tabLst>
                <a:tab pos="966788" algn="l"/>
              </a:tabLst>
              <a:defRPr>
                <a:solidFill>
                  <a:schemeClr val="tx1"/>
                </a:solidFill>
                <a:latin typeface="Arial" charset="0"/>
              </a:defRPr>
            </a:lvl2pPr>
            <a:lvl3pPr marL="1143000" indent="-228600">
              <a:tabLst>
                <a:tab pos="966788" algn="l"/>
              </a:tabLst>
              <a:defRPr>
                <a:solidFill>
                  <a:schemeClr val="tx1"/>
                </a:solidFill>
                <a:latin typeface="Arial" charset="0"/>
              </a:defRPr>
            </a:lvl3pPr>
            <a:lvl4pPr marL="1600200" indent="-228600">
              <a:tabLst>
                <a:tab pos="966788" algn="l"/>
              </a:tabLst>
              <a:defRPr>
                <a:solidFill>
                  <a:schemeClr val="tx1"/>
                </a:solidFill>
                <a:latin typeface="Arial" charset="0"/>
              </a:defRPr>
            </a:lvl4pPr>
            <a:lvl5pPr marL="2057400" indent="-228600">
              <a:tabLst>
                <a:tab pos="966788" algn="l"/>
              </a:tabLst>
              <a:defRPr>
                <a:solidFill>
                  <a:schemeClr val="tx1"/>
                </a:solidFill>
                <a:latin typeface="Arial" charset="0"/>
              </a:defRPr>
            </a:lvl5pPr>
            <a:lvl6pPr marL="2514600" indent="-228600" eaLnBrk="0" fontAlgn="base" hangingPunct="0">
              <a:spcBef>
                <a:spcPct val="0"/>
              </a:spcBef>
              <a:spcAft>
                <a:spcPct val="0"/>
              </a:spcAft>
              <a:tabLst>
                <a:tab pos="966788" algn="l"/>
              </a:tabLst>
              <a:defRPr>
                <a:solidFill>
                  <a:schemeClr val="tx1"/>
                </a:solidFill>
                <a:latin typeface="Arial" charset="0"/>
              </a:defRPr>
            </a:lvl6pPr>
            <a:lvl7pPr marL="2971800" indent="-228600" eaLnBrk="0" fontAlgn="base" hangingPunct="0">
              <a:spcBef>
                <a:spcPct val="0"/>
              </a:spcBef>
              <a:spcAft>
                <a:spcPct val="0"/>
              </a:spcAft>
              <a:tabLst>
                <a:tab pos="966788" algn="l"/>
              </a:tabLst>
              <a:defRPr>
                <a:solidFill>
                  <a:schemeClr val="tx1"/>
                </a:solidFill>
                <a:latin typeface="Arial" charset="0"/>
              </a:defRPr>
            </a:lvl7pPr>
            <a:lvl8pPr marL="3429000" indent="-228600" eaLnBrk="0" fontAlgn="base" hangingPunct="0">
              <a:spcBef>
                <a:spcPct val="0"/>
              </a:spcBef>
              <a:spcAft>
                <a:spcPct val="0"/>
              </a:spcAft>
              <a:tabLst>
                <a:tab pos="966788" algn="l"/>
              </a:tabLst>
              <a:defRPr>
                <a:solidFill>
                  <a:schemeClr val="tx1"/>
                </a:solidFill>
                <a:latin typeface="Arial" charset="0"/>
              </a:defRPr>
            </a:lvl8pPr>
            <a:lvl9pPr marL="3886200" indent="-228600" eaLnBrk="0" fontAlgn="base" hangingPunct="0">
              <a:spcBef>
                <a:spcPct val="0"/>
              </a:spcBef>
              <a:spcAft>
                <a:spcPct val="0"/>
              </a:spcAft>
              <a:tabLst>
                <a:tab pos="966788" algn="l"/>
              </a:tabLst>
              <a:defRPr>
                <a:solidFill>
                  <a:schemeClr val="tx1"/>
                </a:solidFill>
                <a:latin typeface="Arial" charset="0"/>
              </a:defRPr>
            </a:lvl9pPr>
          </a:lstStyle>
          <a:p>
            <a:pPr>
              <a:buFontTx/>
              <a:buChar char="•"/>
            </a:pPr>
            <a:r>
              <a:rPr lang="en-US" sz="1200"/>
              <a:t>IMSI 	: International Mobile Subscriber Identity</a:t>
            </a:r>
          </a:p>
          <a:p>
            <a:pPr>
              <a:buFontTx/>
              <a:buChar char="•"/>
            </a:pPr>
            <a:r>
              <a:rPr lang="en-US" sz="1200"/>
              <a:t>TMSI 	: Temporary Mobile Subscriber Identity</a:t>
            </a:r>
          </a:p>
          <a:p>
            <a:pPr>
              <a:buFontTx/>
              <a:buChar char="•"/>
            </a:pPr>
            <a:r>
              <a:rPr lang="en-US" sz="1200"/>
              <a:t>MSRN 	: Mobile Station Roaming Number</a:t>
            </a:r>
          </a:p>
          <a:p>
            <a:pPr>
              <a:buFontTx/>
              <a:buChar char="•"/>
            </a:pPr>
            <a:r>
              <a:rPr lang="en-US" sz="1200"/>
              <a:t>MSISDN 	: Mobile Station ISDN</a:t>
            </a:r>
          </a:p>
          <a:p>
            <a:pPr>
              <a:buFontTx/>
              <a:buChar char="•"/>
            </a:pPr>
            <a:r>
              <a:rPr lang="en-US" sz="1200"/>
              <a:t>LAI 	: Local Area Identity</a:t>
            </a:r>
          </a:p>
          <a:p>
            <a:pPr>
              <a:buFontTx/>
              <a:buChar char="•"/>
            </a:pPr>
            <a:r>
              <a:rPr lang="en-US" sz="1200"/>
              <a:t>Ki 	: authentication key</a:t>
            </a:r>
          </a:p>
          <a:p>
            <a:pPr>
              <a:buFontTx/>
              <a:buChar char="•"/>
            </a:pPr>
            <a:r>
              <a:rPr lang="en-US" sz="1200"/>
              <a:t>Kc 	: ciphering key</a:t>
            </a:r>
          </a:p>
          <a:p>
            <a:pPr>
              <a:buFontTx/>
              <a:buChar char="•"/>
            </a:pPr>
            <a:r>
              <a:rPr lang="en-US" sz="1200"/>
              <a:t>SRES 	: Signed Response</a:t>
            </a:r>
          </a:p>
          <a:p>
            <a:pPr>
              <a:buFontTx/>
              <a:buChar char="•"/>
            </a:pPr>
            <a:r>
              <a:rPr lang="en-US" sz="1200"/>
              <a:t>RAND 	: random number</a:t>
            </a:r>
          </a:p>
        </p:txBody>
      </p:sp>
      <p:sp>
        <p:nvSpPr>
          <p:cNvPr id="8197" name="Rectangle 5">
            <a:hlinkClick r:id="rId5" action="ppaction://hlinksldjump"/>
          </p:cNvPr>
          <p:cNvSpPr>
            <a:spLocks noChangeArrowheads="1"/>
          </p:cNvSpPr>
          <p:nvPr/>
        </p:nvSpPr>
        <p:spPr bwMode="auto">
          <a:xfrm>
            <a:off x="1612900" y="5156200"/>
            <a:ext cx="381000" cy="152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id-ID"/>
          </a:p>
        </p:txBody>
      </p:sp>
      <p:sp>
        <p:nvSpPr>
          <p:cNvPr id="8198" name="Rectangle 6">
            <a:hlinkClick r:id="rId6" action="ppaction://hlinksldjump"/>
          </p:cNvPr>
          <p:cNvSpPr>
            <a:spLocks noChangeArrowheads="1"/>
          </p:cNvSpPr>
          <p:nvPr/>
        </p:nvSpPr>
        <p:spPr bwMode="auto">
          <a:xfrm>
            <a:off x="5210175" y="3124200"/>
            <a:ext cx="433388" cy="2000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8199" name="Rectangle 7">
            <a:hlinkClick r:id="rId7" action="ppaction://hlinksldjump"/>
          </p:cNvPr>
          <p:cNvSpPr>
            <a:spLocks noChangeArrowheads="1"/>
          </p:cNvSpPr>
          <p:nvPr/>
        </p:nvSpPr>
        <p:spPr bwMode="auto">
          <a:xfrm>
            <a:off x="1162050" y="2867025"/>
            <a:ext cx="254000" cy="1555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randombar(horizontal)">
                                      <p:cBhvr>
                                        <p:cTn id="7" dur="5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z="3400" smtClean="0"/>
              <a:t>GSM Security Algorithms</a:t>
            </a:r>
          </a:p>
        </p:txBody>
      </p:sp>
      <p:graphicFrame>
        <p:nvGraphicFramePr>
          <p:cNvPr id="9218" name="Object 2"/>
          <p:cNvGraphicFramePr>
            <a:graphicFrameLocks noChangeAspect="1"/>
          </p:cNvGraphicFramePr>
          <p:nvPr/>
        </p:nvGraphicFramePr>
        <p:xfrm>
          <a:off x="2470150" y="1601788"/>
          <a:ext cx="5683250" cy="4148137"/>
        </p:xfrm>
        <a:graphic>
          <a:graphicData uri="http://schemas.openxmlformats.org/presentationml/2006/ole">
            <mc:AlternateContent xmlns:mc="http://schemas.openxmlformats.org/markup-compatibility/2006">
              <mc:Choice xmlns:v="urn:schemas-microsoft-com:vml" Requires="v">
                <p:oleObj spid="_x0000_s9223" name="Visio" r:id="rId3" imgW="3216554" imgH="2348484" progId="Visio.Drawing.6">
                  <p:embed/>
                </p:oleObj>
              </mc:Choice>
              <mc:Fallback>
                <p:oleObj name="Visio" r:id="rId3" imgW="3216554" imgH="234848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1601788"/>
                        <a:ext cx="5683250"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 Box 4"/>
          <p:cNvSpPr txBox="1">
            <a:spLocks noChangeArrowheads="1"/>
          </p:cNvSpPr>
          <p:nvPr/>
        </p:nvSpPr>
        <p:spPr bwMode="auto">
          <a:xfrm>
            <a:off x="903288" y="4130675"/>
            <a:ext cx="377348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tabLst>
                <a:tab pos="742950" algn="l"/>
              </a:tabLst>
              <a:defRPr>
                <a:solidFill>
                  <a:schemeClr val="tx1"/>
                </a:solidFill>
                <a:latin typeface="Arial" charset="0"/>
              </a:defRPr>
            </a:lvl1pPr>
            <a:lvl2pPr marL="742950" indent="-285750">
              <a:tabLst>
                <a:tab pos="742950" algn="l"/>
              </a:tabLst>
              <a:defRPr>
                <a:solidFill>
                  <a:schemeClr val="tx1"/>
                </a:solidFill>
                <a:latin typeface="Arial" charset="0"/>
              </a:defRPr>
            </a:lvl2pPr>
            <a:lvl3pPr marL="1143000" indent="-228600">
              <a:tabLst>
                <a:tab pos="742950" algn="l"/>
              </a:tabLst>
              <a:defRPr>
                <a:solidFill>
                  <a:schemeClr val="tx1"/>
                </a:solidFill>
                <a:latin typeface="Arial" charset="0"/>
              </a:defRPr>
            </a:lvl3pPr>
            <a:lvl4pPr marL="1600200" indent="-228600">
              <a:tabLst>
                <a:tab pos="742950" algn="l"/>
              </a:tabLst>
              <a:defRPr>
                <a:solidFill>
                  <a:schemeClr val="tx1"/>
                </a:solidFill>
                <a:latin typeface="Arial" charset="0"/>
              </a:defRPr>
            </a:lvl4pPr>
            <a:lvl5pPr marL="2057400" indent="-228600">
              <a:tabLst>
                <a:tab pos="742950" algn="l"/>
              </a:tabLst>
              <a:defRPr>
                <a:solidFill>
                  <a:schemeClr val="tx1"/>
                </a:solidFill>
                <a:latin typeface="Arial" charset="0"/>
              </a:defRPr>
            </a:lvl5pPr>
            <a:lvl6pPr marL="2514600" indent="-228600" eaLnBrk="0" fontAlgn="base" hangingPunct="0">
              <a:spcBef>
                <a:spcPct val="0"/>
              </a:spcBef>
              <a:spcAft>
                <a:spcPct val="0"/>
              </a:spcAft>
              <a:tabLst>
                <a:tab pos="742950" algn="l"/>
              </a:tabLst>
              <a:defRPr>
                <a:solidFill>
                  <a:schemeClr val="tx1"/>
                </a:solidFill>
                <a:latin typeface="Arial" charset="0"/>
              </a:defRPr>
            </a:lvl6pPr>
            <a:lvl7pPr marL="2971800" indent="-228600" eaLnBrk="0" fontAlgn="base" hangingPunct="0">
              <a:spcBef>
                <a:spcPct val="0"/>
              </a:spcBef>
              <a:spcAft>
                <a:spcPct val="0"/>
              </a:spcAft>
              <a:tabLst>
                <a:tab pos="742950" algn="l"/>
              </a:tabLst>
              <a:defRPr>
                <a:solidFill>
                  <a:schemeClr val="tx1"/>
                </a:solidFill>
                <a:latin typeface="Arial" charset="0"/>
              </a:defRPr>
            </a:lvl7pPr>
            <a:lvl8pPr marL="3429000" indent="-228600" eaLnBrk="0" fontAlgn="base" hangingPunct="0">
              <a:spcBef>
                <a:spcPct val="0"/>
              </a:spcBef>
              <a:spcAft>
                <a:spcPct val="0"/>
              </a:spcAft>
              <a:tabLst>
                <a:tab pos="742950" algn="l"/>
              </a:tabLst>
              <a:defRPr>
                <a:solidFill>
                  <a:schemeClr val="tx1"/>
                </a:solidFill>
                <a:latin typeface="Arial" charset="0"/>
              </a:defRPr>
            </a:lvl8pPr>
            <a:lvl9pPr marL="3886200" indent="-228600" eaLnBrk="0" fontAlgn="base" hangingPunct="0">
              <a:spcBef>
                <a:spcPct val="0"/>
              </a:spcBef>
              <a:spcAft>
                <a:spcPct val="0"/>
              </a:spcAft>
              <a:tabLst>
                <a:tab pos="742950" algn="l"/>
              </a:tabLst>
              <a:defRPr>
                <a:solidFill>
                  <a:schemeClr val="tx1"/>
                </a:solidFill>
                <a:latin typeface="Arial" charset="0"/>
              </a:defRPr>
            </a:lvl9pPr>
          </a:lstStyle>
          <a:p>
            <a:pPr>
              <a:lnSpc>
                <a:spcPct val="110000"/>
              </a:lnSpc>
              <a:buFontTx/>
              <a:buChar char="•"/>
            </a:pPr>
            <a:r>
              <a:rPr lang="en-US"/>
              <a:t>A3 :	Subscriber authentication 	algorithm</a:t>
            </a:r>
          </a:p>
          <a:p>
            <a:pPr>
              <a:lnSpc>
                <a:spcPct val="110000"/>
              </a:lnSpc>
              <a:buFontTx/>
              <a:buChar char="•"/>
            </a:pPr>
            <a:r>
              <a:rPr lang="en-US"/>
              <a:t>A8 :	Cipher key generation 	algorithm</a:t>
            </a:r>
          </a:p>
          <a:p>
            <a:pPr>
              <a:lnSpc>
                <a:spcPct val="110000"/>
              </a:lnSpc>
              <a:buFontTx/>
              <a:buChar char="•"/>
            </a:pPr>
            <a:r>
              <a:rPr lang="en-US"/>
              <a:t>A5 :	Ciphering/deciphering 	algorithm</a:t>
            </a:r>
          </a:p>
        </p:txBody>
      </p:sp>
      <p:sp>
        <p:nvSpPr>
          <p:cNvPr id="9221" name="Rectangle 5"/>
          <p:cNvSpPr>
            <a:spLocks noChangeArrowheads="1"/>
          </p:cNvSpPr>
          <p:nvPr/>
        </p:nvSpPr>
        <p:spPr bwMode="auto">
          <a:xfrm>
            <a:off x="923925" y="4097338"/>
            <a:ext cx="3508375" cy="1930400"/>
          </a:xfrm>
          <a:prstGeom prst="rect">
            <a:avLst/>
          </a:prstGeom>
          <a:noFill/>
          <a:ln w="38100" cmpd="dbl">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randombar(horizontal)">
                                      <p:cBhvr>
                                        <p:cTn id="7"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body" sz="half" idx="1"/>
          </p:nvPr>
        </p:nvSpPr>
        <p:spPr>
          <a:xfrm>
            <a:off x="0" y="981075"/>
            <a:ext cx="8964613" cy="4525963"/>
          </a:xfrm>
        </p:spPr>
        <p:txBody>
          <a:bodyPr/>
          <a:lstStyle/>
          <a:p>
            <a:pPr>
              <a:buFontTx/>
              <a:buNone/>
            </a:pPr>
            <a:r>
              <a:rPr lang="pt-BR" sz="2800" smtClean="0"/>
              <a:t>Terdapat Dua jenis kartu chip yaitu :</a:t>
            </a:r>
            <a:endParaRPr lang="en-US" sz="2800" smtClean="0"/>
          </a:p>
          <a:p>
            <a:r>
              <a:rPr lang="en-US" sz="2800" b="1" smtClean="0">
                <a:solidFill>
                  <a:srgbClr val="0000FF"/>
                </a:solidFill>
              </a:rPr>
              <a:t>Kartu ID-1 RUIM</a:t>
            </a:r>
            <a:r>
              <a:rPr lang="en-US" sz="2800" b="1" i="1" smtClean="0">
                <a:solidFill>
                  <a:srgbClr val="0000FF"/>
                </a:solidFill>
              </a:rPr>
              <a:t> </a:t>
            </a:r>
            <a:r>
              <a:rPr lang="en-US" sz="2800" b="1" smtClean="0">
                <a:solidFill>
                  <a:srgbClr val="0000FF"/>
                </a:solidFill>
              </a:rPr>
              <a:t>(ISO 7816)</a:t>
            </a:r>
            <a:r>
              <a:rPr lang="en-US" sz="2800" b="1" smtClean="0"/>
              <a:t> </a:t>
            </a:r>
          </a:p>
          <a:p>
            <a:endParaRPr lang="en-US" sz="2800" b="1" smtClean="0"/>
          </a:p>
          <a:p>
            <a:pPr>
              <a:buFontTx/>
              <a:buNone/>
            </a:pPr>
            <a:endParaRPr lang="en-US" sz="2800" smtClean="0"/>
          </a:p>
          <a:p>
            <a:pPr>
              <a:buFontTx/>
              <a:buNone/>
            </a:pPr>
            <a:endParaRPr lang="en-US" sz="2800" smtClean="0"/>
          </a:p>
          <a:p>
            <a:pPr>
              <a:buFontTx/>
              <a:buNone/>
            </a:pPr>
            <a:endParaRPr lang="en-US" sz="2800" smtClean="0"/>
          </a:p>
          <a:p>
            <a:r>
              <a:rPr lang="en-US" sz="2800" b="1" smtClean="0">
                <a:solidFill>
                  <a:srgbClr val="0000FF"/>
                </a:solidFill>
              </a:rPr>
              <a:t>Kartu plug-in 25x15 mm</a:t>
            </a:r>
            <a:endParaRPr lang="id-ID" sz="2800" b="1" smtClean="0">
              <a:solidFill>
                <a:srgbClr val="0000FF"/>
              </a:solidFill>
            </a:endParaRPr>
          </a:p>
        </p:txBody>
      </p:sp>
      <p:pic>
        <p:nvPicPr>
          <p:cNvPr id="10244" name="Picture 3"/>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195513" y="4724400"/>
            <a:ext cx="2952750" cy="1584325"/>
          </a:xfrm>
          <a:noFill/>
        </p:spPr>
      </p:pic>
      <p:graphicFrame>
        <p:nvGraphicFramePr>
          <p:cNvPr id="10242" name="Object 2"/>
          <p:cNvGraphicFramePr>
            <a:graphicFrameLocks noChangeAspect="1"/>
          </p:cNvGraphicFramePr>
          <p:nvPr>
            <p:ph idx="4294967295"/>
          </p:nvPr>
        </p:nvGraphicFramePr>
        <p:xfrm>
          <a:off x="0" y="0"/>
          <a:ext cx="9144000" cy="981075"/>
        </p:xfrm>
        <a:graphic>
          <a:graphicData uri="http://schemas.openxmlformats.org/presentationml/2006/ole">
            <mc:AlternateContent xmlns:mc="http://schemas.openxmlformats.org/markup-compatibility/2006">
              <mc:Choice xmlns:v="urn:schemas-microsoft-com:vml" Requires="v">
                <p:oleObj spid="_x0000_s10248" name="Flash Document" r:id="rId4" imgW="6374880" imgH="762120" progId="Flash.Movie">
                  <p:embed/>
                </p:oleObj>
              </mc:Choice>
              <mc:Fallback>
                <p:oleObj name="Flash Document" r:id="rId4" imgW="6374880" imgH="762120" progId="Flash.Movi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Rectangle 5"/>
          <p:cNvSpPr>
            <a:spLocks noChangeArrowheads="1"/>
          </p:cNvSpPr>
          <p:nvPr/>
        </p:nvSpPr>
        <p:spPr bwMode="auto">
          <a:xfrm>
            <a:off x="0" y="188913"/>
            <a:ext cx="861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pt-BR" sz="3200" b="1"/>
              <a:t>Teknologi Kartu Chip Pada Aplikasi Seluler.</a:t>
            </a:r>
            <a:endParaRPr lang="id-ID" sz="3200" b="1"/>
          </a:p>
        </p:txBody>
      </p:sp>
      <p:pic>
        <p:nvPicPr>
          <p:cNvPr id="10246" name="Picture 6"/>
          <p:cNvPicPr>
            <a:picLocks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2627313" y="2060575"/>
            <a:ext cx="2343150" cy="1533525"/>
          </a:xfr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0" y="260350"/>
          <a:ext cx="9144000" cy="762000"/>
        </p:xfrm>
        <a:graphic>
          <a:graphicData uri="http://schemas.openxmlformats.org/presentationml/2006/ole">
            <mc:AlternateContent xmlns:mc="http://schemas.openxmlformats.org/markup-compatibility/2006">
              <mc:Choice xmlns:v="urn:schemas-microsoft-com:vml" Requires="v">
                <p:oleObj spid="_x0000_s11278" name="Flash Document" r:id="rId3" imgW="6374880" imgH="762120" progId="Flash.Movie">
                  <p:embed/>
                </p:oleObj>
              </mc:Choice>
              <mc:Fallback>
                <p:oleObj name="Flash Document" r:id="rId3" imgW="6374880" imgH="762120" progId="Flash.Movi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0350"/>
                        <a:ext cx="9144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7" name="Rectangle 3"/>
          <p:cNvSpPr>
            <a:spLocks noGrp="1" noChangeArrowheads="1"/>
          </p:cNvSpPr>
          <p:nvPr>
            <p:ph type="ctrTitle"/>
          </p:nvPr>
        </p:nvSpPr>
        <p:spPr>
          <a:xfrm>
            <a:off x="0" y="260350"/>
            <a:ext cx="7772400" cy="722313"/>
          </a:xfrm>
        </p:spPr>
        <p:txBody>
          <a:bodyPr/>
          <a:lstStyle/>
          <a:p>
            <a:r>
              <a:rPr lang="en-US" sz="4000" smtClean="0"/>
              <a:t>RUIM</a:t>
            </a:r>
          </a:p>
        </p:txBody>
      </p:sp>
      <p:pic>
        <p:nvPicPr>
          <p:cNvPr id="11269" name="Picture 4" descr="orange_card"/>
          <p:cNvPicPr>
            <a:picLocks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2843213" y="1484313"/>
            <a:ext cx="1905000" cy="1200150"/>
          </a:xfrm>
          <a:noFill/>
        </p:spPr>
      </p:pic>
      <p:sp>
        <p:nvSpPr>
          <p:cNvPr id="11270" name="Rectangle 5"/>
          <p:cNvSpPr>
            <a:spLocks noChangeArrowheads="1"/>
          </p:cNvSpPr>
          <p:nvPr/>
        </p:nvSpPr>
        <p:spPr bwMode="auto">
          <a:xfrm>
            <a:off x="250825" y="1557338"/>
            <a:ext cx="15128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b="1"/>
              <a:t>Standar</a:t>
            </a:r>
          </a:p>
          <a:p>
            <a:pPr algn="ctr"/>
            <a:r>
              <a:rPr lang="en-US" b="1"/>
              <a:t> ISO 7816</a:t>
            </a:r>
          </a:p>
          <a:p>
            <a:pPr algn="ctr"/>
            <a:r>
              <a:rPr lang="en-US" b="1"/>
              <a:t>ID-1 RUIM</a:t>
            </a:r>
          </a:p>
        </p:txBody>
      </p:sp>
      <p:sp>
        <p:nvSpPr>
          <p:cNvPr id="11271" name="Line 6"/>
          <p:cNvSpPr>
            <a:spLocks noChangeShapeType="1"/>
          </p:cNvSpPr>
          <p:nvPr/>
        </p:nvSpPr>
        <p:spPr bwMode="auto">
          <a:xfrm>
            <a:off x="1908175" y="1989138"/>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11272" name="Rectangle 7"/>
          <p:cNvSpPr>
            <a:spLocks noChangeArrowheads="1"/>
          </p:cNvSpPr>
          <p:nvPr/>
        </p:nvSpPr>
        <p:spPr bwMode="auto">
          <a:xfrm>
            <a:off x="7019925" y="1700213"/>
            <a:ext cx="11303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b="1"/>
              <a:t>Plug-In RUIM</a:t>
            </a:r>
          </a:p>
        </p:txBody>
      </p:sp>
      <p:sp>
        <p:nvSpPr>
          <p:cNvPr id="11273" name="Line 8"/>
          <p:cNvSpPr>
            <a:spLocks noChangeShapeType="1"/>
          </p:cNvSpPr>
          <p:nvPr/>
        </p:nvSpPr>
        <p:spPr bwMode="auto">
          <a:xfrm flipH="1">
            <a:off x="6084888" y="1989138"/>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graphicFrame>
        <p:nvGraphicFramePr>
          <p:cNvPr id="11267" name="Object 3"/>
          <p:cNvGraphicFramePr>
            <a:graphicFrameLocks noChangeAspect="1"/>
          </p:cNvGraphicFramePr>
          <p:nvPr/>
        </p:nvGraphicFramePr>
        <p:xfrm>
          <a:off x="5292725" y="1773238"/>
          <a:ext cx="720725" cy="468312"/>
        </p:xfrm>
        <a:graphic>
          <a:graphicData uri="http://schemas.openxmlformats.org/presentationml/2006/ole">
            <mc:AlternateContent xmlns:mc="http://schemas.openxmlformats.org/markup-compatibility/2006">
              <mc:Choice xmlns:v="urn:schemas-microsoft-com:vml" Requires="v">
                <p:oleObj spid="_x0000_s11279" name="Bitmap Image" r:id="rId6" imgW="504762" imgH="323981" progId="Paint.Picture">
                  <p:embed/>
                </p:oleObj>
              </mc:Choice>
              <mc:Fallback>
                <p:oleObj name="Bitmap Image" r:id="rId6" imgW="504762" imgH="323981"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1773238"/>
                        <a:ext cx="720725"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274" name="Picture 10" descr="sc101tech-memchi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284538"/>
            <a:ext cx="30130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Picture 11" descr="sc101tech-process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284538"/>
            <a:ext cx="330041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1987"/>
                                        </p:tgtEl>
                                        <p:attrNameLst>
                                          <p:attrName>style.visibility</p:attrName>
                                        </p:attrNameLst>
                                      </p:cBhvr>
                                      <p:to>
                                        <p:strVal val="visible"/>
                                      </p:to>
                                    </p:set>
                                    <p:anim calcmode="lin" valueType="num">
                                      <p:cBhvr>
                                        <p:cTn id="7" dur="1000" fill="hold"/>
                                        <p:tgtEl>
                                          <p:spTgt spid="41987"/>
                                        </p:tgtEl>
                                        <p:attrNameLst>
                                          <p:attrName>ppt_x</p:attrName>
                                        </p:attrNameLst>
                                      </p:cBhvr>
                                      <p:tavLst>
                                        <p:tav tm="0">
                                          <p:val>
                                            <p:strVal val="#ppt_x-.2"/>
                                          </p:val>
                                        </p:tav>
                                        <p:tav tm="100000">
                                          <p:val>
                                            <p:strVal val="#ppt_x"/>
                                          </p:val>
                                        </p:tav>
                                      </p:tavLst>
                                    </p:anim>
                                    <p:anim calcmode="lin" valueType="num">
                                      <p:cBhvr>
                                        <p:cTn id="8" dur="1000" fill="hold"/>
                                        <p:tgtEl>
                                          <p:spTgt spid="41987"/>
                                        </p:tgtEl>
                                        <p:attrNameLst>
                                          <p:attrName>ppt_y</p:attrName>
                                        </p:attrNameLst>
                                      </p:cBhvr>
                                      <p:tavLst>
                                        <p:tav tm="0">
                                          <p:val>
                                            <p:strVal val="#ppt_y"/>
                                          </p:val>
                                        </p:tav>
                                        <p:tav tm="100000">
                                          <p:val>
                                            <p:strVal val="#ppt_y"/>
                                          </p:val>
                                        </p:tav>
                                      </p:tavLst>
                                    </p:anim>
                                    <p:animEffect transition="in" filter="wipe(right)" prLst="gradientSize: 0.1">
                                      <p:cBhvr>
                                        <p:cTn id="9" dur="1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0" y="0"/>
            <a:ext cx="8229600" cy="836613"/>
          </a:xfrm>
        </p:spPr>
        <p:txBody>
          <a:bodyPr/>
          <a:lstStyle/>
          <a:p>
            <a:r>
              <a:rPr lang="en-US" sz="3200" smtClean="0">
                <a:solidFill>
                  <a:srgbClr val="0000FF"/>
                </a:solidFill>
              </a:rPr>
              <a:t>Instal RUIM dan Aktivasi pada Jaringan</a:t>
            </a:r>
            <a:endParaRPr lang="id-ID" sz="3200" smtClean="0">
              <a:solidFill>
                <a:srgbClr val="0000FF"/>
              </a:solidFill>
            </a:endParaRPr>
          </a:p>
        </p:txBody>
      </p:sp>
      <p:pic>
        <p:nvPicPr>
          <p:cNvPr id="171011" name="Picture 3"/>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765175"/>
            <a:ext cx="7488237" cy="2447925"/>
          </a:xfrm>
          <a:noFill/>
        </p:spPr>
      </p:pic>
      <p:pic>
        <p:nvPicPr>
          <p:cNvPr id="171012" name="Picture 4"/>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23850" y="3573463"/>
            <a:ext cx="7488238" cy="2879725"/>
          </a:xfr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685800" y="609600"/>
            <a:ext cx="7772400" cy="1143000"/>
          </a:xfrm>
          <a:noFill/>
        </p:spPr>
        <p:txBody>
          <a:bodyPr/>
          <a:lstStyle/>
          <a:p>
            <a:r>
              <a:rPr lang="en-US" sz="5400" smtClean="0"/>
              <a:t>Base Station Subsystem</a:t>
            </a:r>
          </a:p>
        </p:txBody>
      </p:sp>
      <p:pic>
        <p:nvPicPr>
          <p:cNvPr id="1720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62200"/>
            <a:ext cx="9144000"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468313" y="0"/>
            <a:ext cx="8229600" cy="476250"/>
          </a:xfrm>
        </p:spPr>
        <p:txBody>
          <a:bodyPr/>
          <a:lstStyle/>
          <a:p>
            <a:r>
              <a:rPr lang="en-US" sz="3600" smtClean="0">
                <a:solidFill>
                  <a:srgbClr val="3333CC"/>
                </a:solidFill>
              </a:rPr>
              <a:t>Base Transceiver Station (BTS).</a:t>
            </a:r>
          </a:p>
        </p:txBody>
      </p:sp>
      <p:sp>
        <p:nvSpPr>
          <p:cNvPr id="173059" name="Rectangle 3"/>
          <p:cNvSpPr>
            <a:spLocks noGrp="1" noChangeArrowheads="1"/>
          </p:cNvSpPr>
          <p:nvPr>
            <p:ph type="body" sz="half" idx="1"/>
          </p:nvPr>
        </p:nvSpPr>
        <p:spPr>
          <a:xfrm>
            <a:off x="0" y="476250"/>
            <a:ext cx="5364163" cy="4814888"/>
          </a:xfrm>
        </p:spPr>
        <p:txBody>
          <a:bodyPr/>
          <a:lstStyle/>
          <a:p>
            <a:r>
              <a:rPr lang="en-US" sz="2400" b="1" smtClean="0"/>
              <a:t>BSS terdiri dari dua buah perangkat :</a:t>
            </a:r>
          </a:p>
          <a:p>
            <a:pPr lvl="1">
              <a:lnSpc>
                <a:spcPct val="70000"/>
              </a:lnSpc>
              <a:spcBef>
                <a:spcPct val="10000"/>
              </a:spcBef>
              <a:buFont typeface="Wingdings" pitchFamily="2" charset="2"/>
              <a:buChar char="ü"/>
            </a:pPr>
            <a:r>
              <a:rPr lang="en-US" sz="2400" b="1" smtClean="0"/>
              <a:t> Base Transceiver Station (BTS)</a:t>
            </a:r>
          </a:p>
          <a:p>
            <a:pPr lvl="1">
              <a:lnSpc>
                <a:spcPct val="70000"/>
              </a:lnSpc>
              <a:spcBef>
                <a:spcPct val="10000"/>
              </a:spcBef>
              <a:buFont typeface="Wingdings" pitchFamily="2" charset="2"/>
              <a:buChar char="ü"/>
            </a:pPr>
            <a:r>
              <a:rPr lang="en-US" sz="2400" b="1" smtClean="0"/>
              <a:t> Base Station Controller (BSC)</a:t>
            </a:r>
          </a:p>
          <a:p>
            <a:r>
              <a:rPr lang="en-US" sz="2400" b="1" smtClean="0"/>
              <a:t>Antara BTS dan BSC dihubungkan oleh Abis interface</a:t>
            </a:r>
            <a:endParaRPr lang="en-US" sz="2800" b="1" smtClean="0"/>
          </a:p>
          <a:p>
            <a:pPr>
              <a:lnSpc>
                <a:spcPct val="90000"/>
              </a:lnSpc>
            </a:pPr>
            <a:r>
              <a:rPr lang="en-US" sz="2400" b="1" smtClean="0"/>
              <a:t>BTS merupakan tranceiver yang mendefinisikan sebuah sel dan menangani hubungan link radio dengan MS.</a:t>
            </a:r>
          </a:p>
          <a:p>
            <a:pPr>
              <a:lnSpc>
                <a:spcPct val="90000"/>
              </a:lnSpc>
            </a:pPr>
            <a:r>
              <a:rPr lang="en-US" sz="2400" b="1" smtClean="0"/>
              <a:t>BTS terdiri dari perangkat pemancar dan penerima, seperti antenna dan pemroses sinyal untuk sebuah interface.</a:t>
            </a:r>
          </a:p>
          <a:p>
            <a:pPr>
              <a:lnSpc>
                <a:spcPct val="90000"/>
              </a:lnSpc>
            </a:pPr>
            <a:r>
              <a:rPr lang="en-US" sz="2400" b="1" smtClean="0"/>
              <a:t>BTS berkomunikasi dengan MS dengan Um interface</a:t>
            </a:r>
          </a:p>
        </p:txBody>
      </p:sp>
      <p:pic>
        <p:nvPicPr>
          <p:cNvPr id="173060"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148263" y="990600"/>
            <a:ext cx="3995737" cy="4743450"/>
          </a:xfrm>
          <a:noFill/>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5"/>
          <p:cNvSpPr>
            <a:spLocks noGrp="1" noChangeArrowheads="1"/>
          </p:cNvSpPr>
          <p:nvPr>
            <p:ph type="title"/>
          </p:nvPr>
        </p:nvSpPr>
        <p:spPr/>
        <p:txBody>
          <a:bodyPr/>
          <a:lstStyle/>
          <a:p>
            <a:r>
              <a:rPr lang="en-US" smtClean="0"/>
              <a:t>Perangkat BTS</a:t>
            </a:r>
            <a:endParaRPr lang="id-ID" smtClean="0"/>
          </a:p>
        </p:txBody>
      </p:sp>
      <p:pic>
        <p:nvPicPr>
          <p:cNvPr id="174083" name="Picture 4"/>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0825" y="1628775"/>
            <a:ext cx="4465638" cy="4392613"/>
          </a:xfrm>
          <a:noFill/>
        </p:spPr>
      </p:pic>
      <p:pic>
        <p:nvPicPr>
          <p:cNvPr id="174084" name="Picture 7"/>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59325" y="1557338"/>
            <a:ext cx="3814763" cy="4679950"/>
          </a:xfr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Base Station Controller.</a:t>
            </a:r>
          </a:p>
        </p:txBody>
      </p:sp>
      <p:sp>
        <p:nvSpPr>
          <p:cNvPr id="175107" name="Rectangle 3"/>
          <p:cNvSpPr>
            <a:spLocks noGrp="1" noChangeArrowheads="1"/>
          </p:cNvSpPr>
          <p:nvPr>
            <p:ph type="body" sz="half" idx="1"/>
          </p:nvPr>
        </p:nvSpPr>
        <p:spPr>
          <a:xfrm>
            <a:off x="0" y="981075"/>
            <a:ext cx="4365625" cy="4525963"/>
          </a:xfrm>
        </p:spPr>
        <p:txBody>
          <a:bodyPr/>
          <a:lstStyle/>
          <a:p>
            <a:r>
              <a:rPr lang="en-US" sz="2800" b="1" smtClean="0"/>
              <a:t>BSC mengatur sumber radio untuk sebuah BTS atau lebih.</a:t>
            </a:r>
          </a:p>
          <a:p>
            <a:r>
              <a:rPr lang="en-US" sz="2800" b="1" smtClean="0"/>
              <a:t>BSC menangani  radio-channel setup, frequency hopping, and handover intern BSC</a:t>
            </a:r>
          </a:p>
          <a:p>
            <a:pPr>
              <a:buFontTx/>
              <a:buNone/>
            </a:pPr>
            <a:endParaRPr lang="en-US" sz="2800" b="1" smtClean="0"/>
          </a:p>
        </p:txBody>
      </p:sp>
      <p:pic>
        <p:nvPicPr>
          <p:cNvPr id="175108"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995738" y="981075"/>
            <a:ext cx="4691062" cy="5080000"/>
          </a:xfr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8"/>
          <p:cNvSpPr>
            <a:spLocks noGrp="1" noChangeArrowheads="1"/>
          </p:cNvSpPr>
          <p:nvPr>
            <p:ph type="title"/>
          </p:nvPr>
        </p:nvSpPr>
        <p:spPr/>
        <p:txBody>
          <a:bodyPr/>
          <a:lstStyle/>
          <a:p>
            <a:r>
              <a:rPr lang="en-US" smtClean="0"/>
              <a:t>Perangkat BSC</a:t>
            </a:r>
            <a:endParaRPr lang="id-ID" smtClean="0"/>
          </a:p>
        </p:txBody>
      </p:sp>
      <p:pic>
        <p:nvPicPr>
          <p:cNvPr id="176131" name="Picture 4"/>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0825" y="1628775"/>
            <a:ext cx="4465638" cy="4103688"/>
          </a:xfrm>
          <a:noFill/>
        </p:spPr>
      </p:pic>
      <p:pic>
        <p:nvPicPr>
          <p:cNvPr id="176132" name="Picture 7"/>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268413"/>
            <a:ext cx="4002088" cy="4630737"/>
          </a:xfr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sv-SE" smtClean="0"/>
              <a:t>Komponen Jaringan</a:t>
            </a:r>
            <a:endParaRPr lang="en-US" smtClean="0"/>
          </a:p>
        </p:txBody>
      </p:sp>
      <p:sp>
        <p:nvSpPr>
          <p:cNvPr id="40963" name="Rectangle 3"/>
          <p:cNvSpPr>
            <a:spLocks noGrp="1" noChangeArrowheads="1"/>
          </p:cNvSpPr>
          <p:nvPr>
            <p:ph type="body" sz="half" idx="1"/>
          </p:nvPr>
        </p:nvSpPr>
        <p:spPr>
          <a:xfrm>
            <a:off x="457200" y="1981200"/>
            <a:ext cx="4906963" cy="3886200"/>
          </a:xfrm>
        </p:spPr>
        <p:txBody>
          <a:bodyPr/>
          <a:lstStyle/>
          <a:p>
            <a:pPr eaLnBrk="1" hangingPunct="1"/>
            <a:r>
              <a:rPr lang="sv-SE" sz="2800" smtClean="0"/>
              <a:t>Network Interface Card (NIC)</a:t>
            </a:r>
          </a:p>
          <a:p>
            <a:pPr eaLnBrk="1" hangingPunct="1"/>
            <a:r>
              <a:rPr lang="sv-SE" sz="2800" smtClean="0"/>
              <a:t>Hub</a:t>
            </a:r>
          </a:p>
          <a:p>
            <a:pPr eaLnBrk="1" hangingPunct="1"/>
            <a:r>
              <a:rPr lang="sv-SE" sz="2800" smtClean="0"/>
              <a:t>Repeater</a:t>
            </a:r>
          </a:p>
          <a:p>
            <a:pPr eaLnBrk="1" hangingPunct="1"/>
            <a:r>
              <a:rPr lang="sv-SE" sz="2800" smtClean="0"/>
              <a:t>Bridge (jembatan)</a:t>
            </a:r>
          </a:p>
          <a:p>
            <a:pPr eaLnBrk="1" hangingPunct="1"/>
            <a:r>
              <a:rPr lang="sv-SE" sz="2800" smtClean="0"/>
              <a:t>Switch</a:t>
            </a:r>
            <a:endParaRPr lang="en-US" sz="2800" smtClean="0"/>
          </a:p>
        </p:txBody>
      </p:sp>
      <p:pic>
        <p:nvPicPr>
          <p:cNvPr id="40964" name="Picture 4" descr="250px-NetworkCardCloseup"/>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580063" y="2636838"/>
            <a:ext cx="2881312" cy="2154237"/>
          </a:xfr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Network Sub-system (NSS).</a:t>
            </a:r>
          </a:p>
        </p:txBody>
      </p:sp>
      <p:sp>
        <p:nvSpPr>
          <p:cNvPr id="12292" name="Rectangle 3"/>
          <p:cNvSpPr>
            <a:spLocks noGrp="1" noChangeArrowheads="1"/>
          </p:cNvSpPr>
          <p:nvPr>
            <p:ph type="body" sz="half" idx="1"/>
          </p:nvPr>
        </p:nvSpPr>
        <p:spPr>
          <a:xfrm>
            <a:off x="0" y="1268413"/>
            <a:ext cx="4498975" cy="4857750"/>
          </a:xfrm>
        </p:spPr>
        <p:txBody>
          <a:bodyPr/>
          <a:lstStyle/>
          <a:p>
            <a:pPr>
              <a:buFontTx/>
              <a:buNone/>
            </a:pPr>
            <a:r>
              <a:rPr lang="en-US" sz="2800" b="1" smtClean="0"/>
              <a:t>NSS terdiri dari :</a:t>
            </a:r>
          </a:p>
          <a:p>
            <a:pPr lvl="1"/>
            <a:r>
              <a:rPr lang="en-US" b="1" smtClean="0"/>
              <a:t>Mobile Switching Center (MSC)</a:t>
            </a:r>
          </a:p>
          <a:p>
            <a:pPr lvl="1"/>
            <a:r>
              <a:rPr lang="en-US" b="1" smtClean="0"/>
              <a:t>Home Location Register (HLR)</a:t>
            </a:r>
          </a:p>
          <a:p>
            <a:pPr lvl="1"/>
            <a:r>
              <a:rPr lang="en-US" b="1" smtClean="0"/>
              <a:t>Visitor Location Register (VLR)</a:t>
            </a:r>
          </a:p>
          <a:p>
            <a:pPr lvl="1"/>
            <a:r>
              <a:rPr lang="en-US" b="1" smtClean="0"/>
              <a:t>Authentication Center (AuC)</a:t>
            </a:r>
          </a:p>
          <a:p>
            <a:pPr lvl="1"/>
            <a:r>
              <a:rPr lang="en-US" b="1" smtClean="0"/>
              <a:t>Equipment Identity Register (EIR)</a:t>
            </a:r>
          </a:p>
          <a:p>
            <a:endParaRPr lang="en-US" sz="2800" b="1" smtClean="0"/>
          </a:p>
        </p:txBody>
      </p:sp>
      <p:graphicFrame>
        <p:nvGraphicFramePr>
          <p:cNvPr id="12290" name="Object 2"/>
          <p:cNvGraphicFramePr>
            <a:graphicFrameLocks noChangeAspect="1"/>
          </p:cNvGraphicFramePr>
          <p:nvPr>
            <p:ph sz="half" idx="2"/>
          </p:nvPr>
        </p:nvGraphicFramePr>
        <p:xfrm>
          <a:off x="4211638" y="914400"/>
          <a:ext cx="4703762" cy="5334000"/>
        </p:xfrm>
        <a:graphic>
          <a:graphicData uri="http://schemas.openxmlformats.org/presentationml/2006/ole">
            <mc:AlternateContent xmlns:mc="http://schemas.openxmlformats.org/markup-compatibility/2006">
              <mc:Choice xmlns:v="urn:schemas-microsoft-com:vml" Requires="v">
                <p:oleObj spid="_x0000_s12294" name="Bitmap Image" r:id="rId3" imgW="4315427" imgH="2638095" progId="Paint.Picture">
                  <p:embed/>
                </p:oleObj>
              </mc:Choice>
              <mc:Fallback>
                <p:oleObj name="Bitmap Image" r:id="rId3" imgW="4315427" imgH="263809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914400"/>
                        <a:ext cx="470376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Mobile Switching Center (MSC).</a:t>
            </a:r>
          </a:p>
        </p:txBody>
      </p:sp>
      <p:graphicFrame>
        <p:nvGraphicFramePr>
          <p:cNvPr id="13314" name="Object 2"/>
          <p:cNvGraphicFramePr>
            <a:graphicFrameLocks noChangeAspect="1"/>
          </p:cNvGraphicFramePr>
          <p:nvPr>
            <p:ph sz="half" idx="1"/>
          </p:nvPr>
        </p:nvGraphicFramePr>
        <p:xfrm>
          <a:off x="381000" y="914400"/>
          <a:ext cx="4191000" cy="3733800"/>
        </p:xfrm>
        <a:graphic>
          <a:graphicData uri="http://schemas.openxmlformats.org/presentationml/2006/ole">
            <mc:AlternateContent xmlns:mc="http://schemas.openxmlformats.org/markup-compatibility/2006">
              <mc:Choice xmlns:v="urn:schemas-microsoft-com:vml" Requires="v">
                <p:oleObj spid="_x0000_s13319" name="Bitmap Image" r:id="rId3" imgW="4723810" imgH="3019048" progId="Paint.Picture">
                  <p:embed/>
                </p:oleObj>
              </mc:Choice>
              <mc:Fallback>
                <p:oleObj name="Bitmap Image" r:id="rId3" imgW="4723810" imgH="3019048"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14400"/>
                        <a:ext cx="419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6" name="Rectangle 4"/>
          <p:cNvSpPr>
            <a:spLocks noGrp="1" noChangeArrowheads="1"/>
          </p:cNvSpPr>
          <p:nvPr>
            <p:ph type="body" sz="half" idx="4294967295"/>
          </p:nvPr>
        </p:nvSpPr>
        <p:spPr>
          <a:xfrm>
            <a:off x="530225" y="4768850"/>
            <a:ext cx="8083550" cy="1228725"/>
          </a:xfrm>
        </p:spPr>
        <p:txBody>
          <a:bodyPr/>
          <a:lstStyle/>
          <a:p>
            <a:r>
              <a:rPr lang="en-US" sz="2000" b="1" smtClean="0"/>
              <a:t>Melakukan fungsi switching dasar</a:t>
            </a:r>
          </a:p>
          <a:p>
            <a:r>
              <a:rPr lang="en-US" sz="2000" b="1" smtClean="0"/>
              <a:t>Mengatur BSC melalui A-interface</a:t>
            </a:r>
          </a:p>
          <a:p>
            <a:r>
              <a:rPr lang="en-US" sz="2000" b="1" smtClean="0"/>
              <a:t>Sebagai penghubung antara satu jaringan GSM dengan jaringan lainnya melalui Internetworking Function (IWF)</a:t>
            </a:r>
          </a:p>
          <a:p>
            <a:pPr>
              <a:buFontTx/>
              <a:buNone/>
            </a:pPr>
            <a:endParaRPr lang="en-US" sz="2000" smtClean="0"/>
          </a:p>
          <a:p>
            <a:pPr>
              <a:buFontTx/>
              <a:buNone/>
            </a:pPr>
            <a:endParaRPr lang="en-US" sz="2000" smtClean="0"/>
          </a:p>
        </p:txBody>
      </p:sp>
      <p:pic>
        <p:nvPicPr>
          <p:cNvPr id="13317" name="Picture 5"/>
          <p:cNvPicPr>
            <a:picLocks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351338" y="1600200"/>
            <a:ext cx="4335462" cy="3038475"/>
          </a:xfrm>
          <a:noFill/>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8"/>
          <p:cNvSpPr>
            <a:spLocks noGrp="1" noChangeArrowheads="1"/>
          </p:cNvSpPr>
          <p:nvPr>
            <p:ph type="title"/>
          </p:nvPr>
        </p:nvSpPr>
        <p:spPr/>
        <p:txBody>
          <a:bodyPr/>
          <a:lstStyle/>
          <a:p>
            <a:r>
              <a:rPr lang="en-US" smtClean="0"/>
              <a:t>Perangkat MSC</a:t>
            </a:r>
            <a:endParaRPr lang="id-ID" smtClean="0"/>
          </a:p>
        </p:txBody>
      </p:sp>
      <p:pic>
        <p:nvPicPr>
          <p:cNvPr id="177155" name="Picture 4"/>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1700213"/>
            <a:ext cx="3768725" cy="2700337"/>
          </a:xfrm>
          <a:noFill/>
        </p:spPr>
      </p:pic>
      <p:pic>
        <p:nvPicPr>
          <p:cNvPr id="177156" name="Picture 7"/>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46650" y="1600200"/>
            <a:ext cx="3440113" cy="4525963"/>
          </a:xfrm>
          <a:noFill/>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Authentication Center (AuC).</a:t>
            </a:r>
            <a:r>
              <a:rPr lang="en-US" sz="3600" smtClean="0">
                <a:solidFill>
                  <a:schemeClr val="accent2"/>
                </a:solidFill>
              </a:rPr>
              <a:t>	</a:t>
            </a:r>
          </a:p>
        </p:txBody>
      </p:sp>
      <p:sp>
        <p:nvSpPr>
          <p:cNvPr id="178179" name="Rectangle 3"/>
          <p:cNvSpPr>
            <a:spLocks noGrp="1" noChangeArrowheads="1"/>
          </p:cNvSpPr>
          <p:nvPr>
            <p:ph type="body" sz="half" idx="1"/>
          </p:nvPr>
        </p:nvSpPr>
        <p:spPr>
          <a:xfrm>
            <a:off x="250825" y="981075"/>
            <a:ext cx="4041775" cy="3197225"/>
          </a:xfrm>
        </p:spPr>
        <p:txBody>
          <a:bodyPr/>
          <a:lstStyle/>
          <a:p>
            <a:r>
              <a:rPr lang="en-US" sz="2000" smtClean="0"/>
              <a:t>Berisi parameter authentikasi pelanggan untuk mengakses jaringan GSM.</a:t>
            </a:r>
          </a:p>
          <a:p>
            <a:r>
              <a:rPr lang="en-US" sz="2000" smtClean="0"/>
              <a:t>AuC berisi parameter seperti  Ki, algorithma A3 atau A8</a:t>
            </a:r>
          </a:p>
          <a:p>
            <a:r>
              <a:rPr lang="en-US" sz="2000" smtClean="0"/>
              <a:t>AuC memproduksi tiga buah parameter autentikasi seperti (SRES, RAND, Kc)  dan menyimpannya di  VLR.</a:t>
            </a:r>
          </a:p>
          <a:p>
            <a:pPr>
              <a:buFontTx/>
              <a:buNone/>
            </a:pPr>
            <a:endParaRPr lang="en-US" sz="2800" smtClean="0"/>
          </a:p>
          <a:p>
            <a:endParaRPr lang="en-US" sz="2800" smtClean="0"/>
          </a:p>
        </p:txBody>
      </p:sp>
      <p:pic>
        <p:nvPicPr>
          <p:cNvPr id="178180" name="Picture 4"/>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652963" y="1052513"/>
            <a:ext cx="4024312" cy="2746375"/>
          </a:xfrm>
          <a:noFill/>
        </p:spPr>
      </p:pic>
      <p:pic>
        <p:nvPicPr>
          <p:cNvPr id="178181" name="Picture 5"/>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427538" y="3978275"/>
            <a:ext cx="4259262" cy="2259013"/>
          </a:xfr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5"/>
          <p:cNvPicPr>
            <a:picLocks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237288"/>
          </a:xfrm>
          <a:noFill/>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539750" y="0"/>
            <a:ext cx="8229600" cy="1143000"/>
          </a:xfrm>
        </p:spPr>
        <p:txBody>
          <a:bodyPr/>
          <a:lstStyle/>
          <a:p>
            <a:r>
              <a:rPr lang="en-US" sz="3600" smtClean="0">
                <a:solidFill>
                  <a:srgbClr val="3333CC"/>
                </a:solidFill>
              </a:rPr>
              <a:t>Home Location Register (HLR).</a:t>
            </a:r>
          </a:p>
        </p:txBody>
      </p:sp>
      <p:sp>
        <p:nvSpPr>
          <p:cNvPr id="14340" name="Rectangle 3"/>
          <p:cNvSpPr>
            <a:spLocks noGrp="1" noChangeArrowheads="1"/>
          </p:cNvSpPr>
          <p:nvPr>
            <p:ph type="body" sz="half" idx="1"/>
          </p:nvPr>
        </p:nvSpPr>
        <p:spPr>
          <a:xfrm>
            <a:off x="0" y="1052513"/>
            <a:ext cx="4498975" cy="5073650"/>
          </a:xfrm>
        </p:spPr>
        <p:txBody>
          <a:bodyPr/>
          <a:lstStyle/>
          <a:p>
            <a:r>
              <a:rPr lang="en-US" sz="2800" smtClean="0">
                <a:latin typeface="Times New Roman" pitchFamily="18" charset="0"/>
              </a:rPr>
              <a:t>HLR berisi rekaman database permanen dari pelanggan dan merupakan database user yang utama.</a:t>
            </a:r>
          </a:p>
          <a:p>
            <a:r>
              <a:rPr lang="en-US" sz="2800" smtClean="0">
                <a:latin typeface="Times New Roman" pitchFamily="18" charset="0"/>
              </a:rPr>
              <a:t>HLR juga berisi rekaman lengkap lokasi terkini dari user.</a:t>
            </a:r>
          </a:p>
          <a:p>
            <a:endParaRPr lang="en-US" sz="2800" smtClean="0">
              <a:latin typeface="Times New Roman" pitchFamily="18" charset="0"/>
            </a:endParaRPr>
          </a:p>
        </p:txBody>
      </p:sp>
      <p:graphicFrame>
        <p:nvGraphicFramePr>
          <p:cNvPr id="14338" name="Object 2"/>
          <p:cNvGraphicFramePr>
            <a:graphicFrameLocks noChangeAspect="1"/>
          </p:cNvGraphicFramePr>
          <p:nvPr>
            <p:ph sz="half" idx="2"/>
          </p:nvPr>
        </p:nvGraphicFramePr>
        <p:xfrm>
          <a:off x="4284663" y="1182688"/>
          <a:ext cx="4630737" cy="5126037"/>
        </p:xfrm>
        <a:graphic>
          <a:graphicData uri="http://schemas.openxmlformats.org/presentationml/2006/ole">
            <mc:AlternateContent xmlns:mc="http://schemas.openxmlformats.org/markup-compatibility/2006">
              <mc:Choice xmlns:v="urn:schemas-microsoft-com:vml" Requires="v">
                <p:oleObj spid="_x0000_s14342" name="Bitmap Image" r:id="rId3" imgW="4590476" imgH="2572109" progId="Paint.Picture">
                  <p:embed/>
                </p:oleObj>
              </mc:Choice>
              <mc:Fallback>
                <p:oleObj name="Bitmap Image" r:id="rId3" imgW="4590476" imgH="2572109"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182688"/>
                        <a:ext cx="4630737" cy="512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8"/>
          <p:cNvSpPr>
            <a:spLocks noGrp="1" noChangeArrowheads="1"/>
          </p:cNvSpPr>
          <p:nvPr>
            <p:ph type="title"/>
          </p:nvPr>
        </p:nvSpPr>
        <p:spPr>
          <a:xfrm>
            <a:off x="468313" y="188913"/>
            <a:ext cx="8229600" cy="1143000"/>
          </a:xfrm>
        </p:spPr>
        <p:txBody>
          <a:bodyPr/>
          <a:lstStyle/>
          <a:p>
            <a:r>
              <a:rPr lang="en-US" smtClean="0"/>
              <a:t>Perangkat HLR</a:t>
            </a:r>
            <a:endParaRPr lang="id-ID" smtClean="0"/>
          </a:p>
        </p:txBody>
      </p:sp>
      <p:pic>
        <p:nvPicPr>
          <p:cNvPr id="180227" name="Picture 4"/>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1412875"/>
            <a:ext cx="3463925" cy="4406900"/>
          </a:xfrm>
          <a:noFill/>
        </p:spPr>
      </p:pic>
      <p:pic>
        <p:nvPicPr>
          <p:cNvPr id="180228" name="Picture 7"/>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84663" y="1412875"/>
            <a:ext cx="4402137" cy="4497388"/>
          </a:xfrm>
          <a:noFill/>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39750" y="0"/>
            <a:ext cx="8229600" cy="1143000"/>
          </a:xfrm>
        </p:spPr>
        <p:txBody>
          <a:bodyPr/>
          <a:lstStyle/>
          <a:p>
            <a:r>
              <a:rPr lang="en-US" sz="3600" smtClean="0">
                <a:solidFill>
                  <a:srgbClr val="3333CC"/>
                </a:solidFill>
              </a:rPr>
              <a:t>Visitor Location Register (VLR).</a:t>
            </a:r>
          </a:p>
        </p:txBody>
      </p:sp>
      <p:sp>
        <p:nvSpPr>
          <p:cNvPr id="15364" name="Rectangle 3"/>
          <p:cNvSpPr>
            <a:spLocks noGrp="1" noChangeArrowheads="1"/>
          </p:cNvSpPr>
          <p:nvPr>
            <p:ph type="body" sz="half" idx="1"/>
          </p:nvPr>
        </p:nvSpPr>
        <p:spPr>
          <a:xfrm>
            <a:off x="468313" y="1196975"/>
            <a:ext cx="4041775" cy="4525963"/>
          </a:xfrm>
        </p:spPr>
        <p:txBody>
          <a:bodyPr/>
          <a:lstStyle/>
          <a:p>
            <a:r>
              <a:rPr lang="en-US" sz="2000" smtClean="0"/>
              <a:t>VLR berisi database sementara dari pelanggan </a:t>
            </a:r>
          </a:p>
          <a:p>
            <a:r>
              <a:rPr lang="en-US" sz="2000" smtClean="0"/>
              <a:t>VLR digunakan untuk pelanggan lokal dan yang sedang melakukan roaming.</a:t>
            </a:r>
          </a:p>
          <a:p>
            <a:r>
              <a:rPr lang="en-US" sz="2000" smtClean="0"/>
              <a:t>VLR memiliki pertukaran data yang luas daripada HLR.</a:t>
            </a:r>
          </a:p>
          <a:p>
            <a:r>
              <a:rPr lang="en-US" sz="2000" smtClean="0"/>
              <a:t>VLR diakses oleh MSC untuk setiap panggilan, dan MSC dihubungkan dengan VLR</a:t>
            </a:r>
          </a:p>
          <a:p>
            <a:r>
              <a:rPr lang="en-US" sz="2000" smtClean="0"/>
              <a:t>Setiap MSC terhubung dengan sebuah VLR, tetapi satu VLR dapat terhubung dengan beberapa MSC</a:t>
            </a:r>
            <a:endParaRPr lang="en-GB" sz="2000" smtClean="0"/>
          </a:p>
          <a:p>
            <a:endParaRPr lang="en-US" sz="2000" smtClean="0"/>
          </a:p>
        </p:txBody>
      </p:sp>
      <p:graphicFrame>
        <p:nvGraphicFramePr>
          <p:cNvPr id="15362" name="Object 2"/>
          <p:cNvGraphicFramePr>
            <a:graphicFrameLocks noChangeAspect="1"/>
          </p:cNvGraphicFramePr>
          <p:nvPr>
            <p:ph sz="half" idx="2"/>
          </p:nvPr>
        </p:nvGraphicFramePr>
        <p:xfrm>
          <a:off x="4495800" y="981075"/>
          <a:ext cx="4419600" cy="5343525"/>
        </p:xfrm>
        <a:graphic>
          <a:graphicData uri="http://schemas.openxmlformats.org/presentationml/2006/ole">
            <mc:AlternateContent xmlns:mc="http://schemas.openxmlformats.org/markup-compatibility/2006">
              <mc:Choice xmlns:v="urn:schemas-microsoft-com:vml" Requires="v">
                <p:oleObj spid="_x0000_s15366" name="Bitmap Image" r:id="rId3" imgW="4439270" imgH="2838846" progId="Paint.Picture">
                  <p:embed/>
                </p:oleObj>
              </mc:Choice>
              <mc:Fallback>
                <p:oleObj name="Bitmap Image" r:id="rId3" imgW="4439270" imgH="2838846"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981075"/>
                        <a:ext cx="44196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0" y="0"/>
            <a:ext cx="9144000" cy="762000"/>
          </a:xfrm>
        </p:spPr>
        <p:txBody>
          <a:bodyPr/>
          <a:lstStyle/>
          <a:p>
            <a:r>
              <a:rPr lang="en-US" smtClean="0"/>
              <a:t> </a:t>
            </a:r>
            <a:r>
              <a:rPr lang="en-US" sz="3600" smtClean="0">
                <a:solidFill>
                  <a:srgbClr val="3333CC"/>
                </a:solidFill>
              </a:rPr>
              <a:t>Equipment Identity Register (EIR).</a:t>
            </a:r>
          </a:p>
        </p:txBody>
      </p:sp>
      <p:sp>
        <p:nvSpPr>
          <p:cNvPr id="181251" name="Rectangle 3"/>
          <p:cNvSpPr>
            <a:spLocks noGrp="1" noChangeArrowheads="1"/>
          </p:cNvSpPr>
          <p:nvPr>
            <p:ph type="body" idx="1"/>
          </p:nvPr>
        </p:nvSpPr>
        <p:spPr>
          <a:xfrm>
            <a:off x="250825" y="836613"/>
            <a:ext cx="8435975" cy="5289550"/>
          </a:xfrm>
        </p:spPr>
        <p:txBody>
          <a:bodyPr/>
          <a:lstStyle/>
          <a:p>
            <a:pPr>
              <a:lnSpc>
                <a:spcPct val="90000"/>
              </a:lnSpc>
            </a:pPr>
            <a:r>
              <a:rPr lang="en-US" sz="2400" smtClean="0"/>
              <a:t>EIR merupakan register penyimpan data seluruh mobile stations</a:t>
            </a:r>
          </a:p>
          <a:p>
            <a:pPr>
              <a:lnSpc>
                <a:spcPct val="90000"/>
              </a:lnSpc>
            </a:pPr>
            <a:r>
              <a:rPr lang="en-US" sz="2400" smtClean="0"/>
              <a:t>EIR berisi IMEIs (international Mobile Equipment Identities), yang merupakan nomor seri perangkat + tipe code tertentu</a:t>
            </a:r>
          </a:p>
          <a:p>
            <a:pPr>
              <a:lnSpc>
                <a:spcPct val="90000"/>
              </a:lnSpc>
            </a:pPr>
            <a:r>
              <a:rPr lang="en-US" sz="2400" smtClean="0"/>
              <a:t>Mobile Equipment dibagi menjadi tiga kelompok :</a:t>
            </a:r>
          </a:p>
          <a:p>
            <a:pPr lvl="1">
              <a:lnSpc>
                <a:spcPct val="90000"/>
              </a:lnSpc>
              <a:buFont typeface="Wingdings" pitchFamily="2" charset="2"/>
              <a:buChar char="ü"/>
            </a:pPr>
            <a:r>
              <a:rPr lang="en-US" sz="2400" i="1" smtClean="0"/>
              <a:t>Blacklist</a:t>
            </a:r>
          </a:p>
          <a:p>
            <a:pPr lvl="1">
              <a:lnSpc>
                <a:spcPct val="90000"/>
              </a:lnSpc>
              <a:buFont typeface="Wingdings" pitchFamily="2" charset="2"/>
              <a:buChar char="ü"/>
            </a:pPr>
            <a:r>
              <a:rPr lang="en-US" sz="2400" i="1" smtClean="0"/>
              <a:t>Grey list</a:t>
            </a:r>
          </a:p>
          <a:p>
            <a:pPr lvl="1">
              <a:lnSpc>
                <a:spcPct val="90000"/>
              </a:lnSpc>
              <a:buFont typeface="Wingdings" pitchFamily="2" charset="2"/>
              <a:buChar char="ü"/>
            </a:pPr>
            <a:r>
              <a:rPr lang="en-US" sz="2400" i="1" smtClean="0"/>
              <a:t>White list</a:t>
            </a:r>
          </a:p>
          <a:p>
            <a:pPr>
              <a:lnSpc>
                <a:spcPct val="90000"/>
              </a:lnSpc>
              <a:buFont typeface="Wingdings" pitchFamily="2" charset="2"/>
              <a:buNone/>
            </a:pPr>
            <a:r>
              <a:rPr lang="en-US" sz="2400" smtClean="0"/>
              <a:t>* catatan: EIR belum diterapkan di Indonesia.</a:t>
            </a:r>
          </a:p>
          <a:p>
            <a:pPr>
              <a:lnSpc>
                <a:spcPct val="90000"/>
              </a:lnSpc>
            </a:pPr>
            <a:endParaRPr lang="en-US" sz="2400"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468313" y="0"/>
            <a:ext cx="8229600" cy="1143000"/>
          </a:xfrm>
        </p:spPr>
        <p:txBody>
          <a:bodyPr/>
          <a:lstStyle/>
          <a:p>
            <a:r>
              <a:rPr lang="en-US" sz="3600" smtClean="0">
                <a:solidFill>
                  <a:srgbClr val="3333CC"/>
                </a:solidFill>
              </a:rPr>
              <a:t>Operation Sub-system (OSS).</a:t>
            </a:r>
          </a:p>
        </p:txBody>
      </p:sp>
      <p:sp>
        <p:nvSpPr>
          <p:cNvPr id="182275" name="Rectangle 3"/>
          <p:cNvSpPr>
            <a:spLocks noGrp="1" noChangeArrowheads="1"/>
          </p:cNvSpPr>
          <p:nvPr>
            <p:ph type="body" idx="1"/>
          </p:nvPr>
        </p:nvSpPr>
        <p:spPr/>
        <p:txBody>
          <a:bodyPr/>
          <a:lstStyle/>
          <a:p>
            <a:r>
              <a:rPr lang="en-US" smtClean="0"/>
              <a:t>Operation and Maintenance Jaringan</a:t>
            </a:r>
          </a:p>
          <a:p>
            <a:r>
              <a:rPr lang="en-US" smtClean="0"/>
              <a:t>Pengaturan pelanggan dan tagihan</a:t>
            </a:r>
          </a:p>
          <a:p>
            <a:r>
              <a:rPr lang="en-US" smtClean="0"/>
              <a:t>Pengaturan Mobile Equipment </a:t>
            </a:r>
            <a:endParaRPr lang="en-GB" smtClean="0"/>
          </a:p>
          <a:p>
            <a:pPr>
              <a:buFontTx/>
              <a:buNone/>
            </a:pPr>
            <a:endParaRPr lang="en-US"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sv-SE" smtClean="0"/>
              <a:t>Komponen Jaringan (cont’d)</a:t>
            </a:r>
            <a:endParaRPr lang="en-US" smtClean="0"/>
          </a:p>
        </p:txBody>
      </p:sp>
      <p:sp>
        <p:nvSpPr>
          <p:cNvPr id="41987" name="Rectangle 3"/>
          <p:cNvSpPr>
            <a:spLocks noGrp="1" noChangeArrowheads="1"/>
          </p:cNvSpPr>
          <p:nvPr>
            <p:ph type="body" idx="1"/>
          </p:nvPr>
        </p:nvSpPr>
        <p:spPr/>
        <p:txBody>
          <a:bodyPr/>
          <a:lstStyle/>
          <a:p>
            <a:pPr eaLnBrk="1" hangingPunct="1"/>
            <a:r>
              <a:rPr lang="sv-SE" smtClean="0"/>
              <a:t>Wireless</a:t>
            </a:r>
          </a:p>
          <a:p>
            <a:pPr eaLnBrk="1" hangingPunct="1"/>
            <a:r>
              <a:rPr lang="sv-SE" smtClean="0"/>
              <a:t>Router</a:t>
            </a:r>
          </a:p>
          <a:p>
            <a:pPr eaLnBrk="1" hangingPunct="1"/>
            <a:r>
              <a:rPr lang="sv-SE" smtClean="0"/>
              <a:t>Kabel jaringan</a:t>
            </a:r>
          </a:p>
          <a:p>
            <a:pPr lvl="1" eaLnBrk="1" hangingPunct="1"/>
            <a:r>
              <a:rPr lang="en-US" smtClean="0"/>
              <a:t>UTP</a:t>
            </a:r>
          </a:p>
          <a:p>
            <a:pPr lvl="1" eaLnBrk="1" hangingPunct="1"/>
            <a:r>
              <a:rPr lang="en-US" smtClean="0"/>
              <a:t>Coaxial</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8" name="Group 2"/>
          <p:cNvGrpSpPr>
            <a:grpSpLocks/>
          </p:cNvGrpSpPr>
          <p:nvPr/>
        </p:nvGrpSpPr>
        <p:grpSpPr bwMode="auto">
          <a:xfrm>
            <a:off x="982663" y="381000"/>
            <a:ext cx="7170737" cy="6161088"/>
            <a:chOff x="499" y="257"/>
            <a:chExt cx="4517" cy="3881"/>
          </a:xfrm>
        </p:grpSpPr>
        <p:pic>
          <p:nvPicPr>
            <p:cNvPr id="183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 y="1442"/>
              <a:ext cx="305"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 y="1802"/>
              <a:ext cx="288"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301" name="Group 5"/>
            <p:cNvGrpSpPr>
              <a:grpSpLocks/>
            </p:cNvGrpSpPr>
            <p:nvPr/>
          </p:nvGrpSpPr>
          <p:grpSpPr bwMode="auto">
            <a:xfrm>
              <a:off x="555" y="3246"/>
              <a:ext cx="891" cy="757"/>
              <a:chOff x="555" y="3246"/>
              <a:chExt cx="891" cy="757"/>
            </a:xfrm>
          </p:grpSpPr>
          <p:sp>
            <p:nvSpPr>
              <p:cNvPr id="184570" name="Freeform 6"/>
              <p:cNvSpPr>
                <a:spLocks/>
              </p:cNvSpPr>
              <p:nvPr/>
            </p:nvSpPr>
            <p:spPr bwMode="auto">
              <a:xfrm>
                <a:off x="600" y="3291"/>
                <a:ext cx="846" cy="712"/>
              </a:xfrm>
              <a:custGeom>
                <a:avLst/>
                <a:gdLst>
                  <a:gd name="T0" fmla="*/ 212 w 846"/>
                  <a:gd name="T1" fmla="*/ 0 h 712"/>
                  <a:gd name="T2" fmla="*/ 0 w 846"/>
                  <a:gd name="T3" fmla="*/ 356 h 712"/>
                  <a:gd name="T4" fmla="*/ 212 w 846"/>
                  <a:gd name="T5" fmla="*/ 712 h 712"/>
                  <a:gd name="T6" fmla="*/ 635 w 846"/>
                  <a:gd name="T7" fmla="*/ 712 h 712"/>
                  <a:gd name="T8" fmla="*/ 846 w 846"/>
                  <a:gd name="T9" fmla="*/ 356 h 712"/>
                  <a:gd name="T10" fmla="*/ 635 w 846"/>
                  <a:gd name="T11" fmla="*/ 0 h 712"/>
                  <a:gd name="T12" fmla="*/ 212 w 846"/>
                  <a:gd name="T13" fmla="*/ 0 h 712"/>
                  <a:gd name="T14" fmla="*/ 0 60000 65536"/>
                  <a:gd name="T15" fmla="*/ 0 60000 65536"/>
                  <a:gd name="T16" fmla="*/ 0 60000 65536"/>
                  <a:gd name="T17" fmla="*/ 0 60000 65536"/>
                  <a:gd name="T18" fmla="*/ 0 60000 65536"/>
                  <a:gd name="T19" fmla="*/ 0 60000 65536"/>
                  <a:gd name="T20" fmla="*/ 0 60000 65536"/>
                  <a:gd name="T21" fmla="*/ 0 w 846"/>
                  <a:gd name="T22" fmla="*/ 0 h 712"/>
                  <a:gd name="T23" fmla="*/ 846 w 846"/>
                  <a:gd name="T24" fmla="*/ 712 h 7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6" h="712">
                    <a:moveTo>
                      <a:pt x="212" y="0"/>
                    </a:moveTo>
                    <a:lnTo>
                      <a:pt x="0" y="356"/>
                    </a:lnTo>
                    <a:lnTo>
                      <a:pt x="212" y="712"/>
                    </a:lnTo>
                    <a:lnTo>
                      <a:pt x="635" y="712"/>
                    </a:lnTo>
                    <a:lnTo>
                      <a:pt x="846" y="356"/>
                    </a:lnTo>
                    <a:lnTo>
                      <a:pt x="635" y="0"/>
                    </a:lnTo>
                    <a:lnTo>
                      <a:pt x="21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71" name="Freeform 7"/>
              <p:cNvSpPr>
                <a:spLocks/>
              </p:cNvSpPr>
              <p:nvPr/>
            </p:nvSpPr>
            <p:spPr bwMode="auto">
              <a:xfrm>
                <a:off x="555" y="3246"/>
                <a:ext cx="846" cy="712"/>
              </a:xfrm>
              <a:custGeom>
                <a:avLst/>
                <a:gdLst>
                  <a:gd name="T0" fmla="*/ 212 w 846"/>
                  <a:gd name="T1" fmla="*/ 0 h 712"/>
                  <a:gd name="T2" fmla="*/ 0 w 846"/>
                  <a:gd name="T3" fmla="*/ 356 h 712"/>
                  <a:gd name="T4" fmla="*/ 212 w 846"/>
                  <a:gd name="T5" fmla="*/ 712 h 712"/>
                  <a:gd name="T6" fmla="*/ 635 w 846"/>
                  <a:gd name="T7" fmla="*/ 712 h 712"/>
                  <a:gd name="T8" fmla="*/ 846 w 846"/>
                  <a:gd name="T9" fmla="*/ 356 h 712"/>
                  <a:gd name="T10" fmla="*/ 635 w 846"/>
                  <a:gd name="T11" fmla="*/ 0 h 712"/>
                  <a:gd name="T12" fmla="*/ 212 w 846"/>
                  <a:gd name="T13" fmla="*/ 0 h 712"/>
                  <a:gd name="T14" fmla="*/ 0 60000 65536"/>
                  <a:gd name="T15" fmla="*/ 0 60000 65536"/>
                  <a:gd name="T16" fmla="*/ 0 60000 65536"/>
                  <a:gd name="T17" fmla="*/ 0 60000 65536"/>
                  <a:gd name="T18" fmla="*/ 0 60000 65536"/>
                  <a:gd name="T19" fmla="*/ 0 60000 65536"/>
                  <a:gd name="T20" fmla="*/ 0 60000 65536"/>
                  <a:gd name="T21" fmla="*/ 0 w 846"/>
                  <a:gd name="T22" fmla="*/ 0 h 712"/>
                  <a:gd name="T23" fmla="*/ 846 w 846"/>
                  <a:gd name="T24" fmla="*/ 712 h 7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6" h="712">
                    <a:moveTo>
                      <a:pt x="212" y="0"/>
                    </a:moveTo>
                    <a:lnTo>
                      <a:pt x="0" y="356"/>
                    </a:lnTo>
                    <a:lnTo>
                      <a:pt x="212" y="712"/>
                    </a:lnTo>
                    <a:lnTo>
                      <a:pt x="635" y="712"/>
                    </a:lnTo>
                    <a:lnTo>
                      <a:pt x="846" y="356"/>
                    </a:lnTo>
                    <a:lnTo>
                      <a:pt x="635" y="0"/>
                    </a:lnTo>
                    <a:lnTo>
                      <a:pt x="212" y="0"/>
                    </a:lnTo>
                    <a:close/>
                  </a:path>
                </a:pathLst>
              </a:custGeom>
              <a:solidFill>
                <a:srgbClr val="FFFF00"/>
              </a:solidFill>
              <a:ln w="11113">
                <a:solidFill>
                  <a:srgbClr val="000000"/>
                </a:solidFill>
                <a:round/>
                <a:headEnd/>
                <a:tailEnd/>
              </a:ln>
            </p:spPr>
            <p:txBody>
              <a:bodyPr/>
              <a:lstStyle/>
              <a:p>
                <a:endParaRPr lang="id-ID"/>
              </a:p>
            </p:txBody>
          </p:sp>
        </p:grpSp>
        <p:grpSp>
          <p:nvGrpSpPr>
            <p:cNvPr id="183302" name="Group 8"/>
            <p:cNvGrpSpPr>
              <a:grpSpLocks/>
            </p:cNvGrpSpPr>
            <p:nvPr/>
          </p:nvGrpSpPr>
          <p:grpSpPr bwMode="auto">
            <a:xfrm>
              <a:off x="1813" y="3381"/>
              <a:ext cx="891" cy="757"/>
              <a:chOff x="1813" y="3381"/>
              <a:chExt cx="891" cy="757"/>
            </a:xfrm>
          </p:grpSpPr>
          <p:sp>
            <p:nvSpPr>
              <p:cNvPr id="184568" name="Freeform 9"/>
              <p:cNvSpPr>
                <a:spLocks/>
              </p:cNvSpPr>
              <p:nvPr/>
            </p:nvSpPr>
            <p:spPr bwMode="auto">
              <a:xfrm>
                <a:off x="1858" y="3426"/>
                <a:ext cx="846" cy="712"/>
              </a:xfrm>
              <a:custGeom>
                <a:avLst/>
                <a:gdLst>
                  <a:gd name="T0" fmla="*/ 212 w 846"/>
                  <a:gd name="T1" fmla="*/ 0 h 712"/>
                  <a:gd name="T2" fmla="*/ 0 w 846"/>
                  <a:gd name="T3" fmla="*/ 356 h 712"/>
                  <a:gd name="T4" fmla="*/ 212 w 846"/>
                  <a:gd name="T5" fmla="*/ 712 h 712"/>
                  <a:gd name="T6" fmla="*/ 635 w 846"/>
                  <a:gd name="T7" fmla="*/ 712 h 712"/>
                  <a:gd name="T8" fmla="*/ 846 w 846"/>
                  <a:gd name="T9" fmla="*/ 356 h 712"/>
                  <a:gd name="T10" fmla="*/ 635 w 846"/>
                  <a:gd name="T11" fmla="*/ 0 h 712"/>
                  <a:gd name="T12" fmla="*/ 212 w 846"/>
                  <a:gd name="T13" fmla="*/ 0 h 712"/>
                  <a:gd name="T14" fmla="*/ 0 60000 65536"/>
                  <a:gd name="T15" fmla="*/ 0 60000 65536"/>
                  <a:gd name="T16" fmla="*/ 0 60000 65536"/>
                  <a:gd name="T17" fmla="*/ 0 60000 65536"/>
                  <a:gd name="T18" fmla="*/ 0 60000 65536"/>
                  <a:gd name="T19" fmla="*/ 0 60000 65536"/>
                  <a:gd name="T20" fmla="*/ 0 60000 65536"/>
                  <a:gd name="T21" fmla="*/ 0 w 846"/>
                  <a:gd name="T22" fmla="*/ 0 h 712"/>
                  <a:gd name="T23" fmla="*/ 846 w 846"/>
                  <a:gd name="T24" fmla="*/ 712 h 7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6" h="712">
                    <a:moveTo>
                      <a:pt x="212" y="0"/>
                    </a:moveTo>
                    <a:lnTo>
                      <a:pt x="0" y="356"/>
                    </a:lnTo>
                    <a:lnTo>
                      <a:pt x="212" y="712"/>
                    </a:lnTo>
                    <a:lnTo>
                      <a:pt x="635" y="712"/>
                    </a:lnTo>
                    <a:lnTo>
                      <a:pt x="846" y="356"/>
                    </a:lnTo>
                    <a:lnTo>
                      <a:pt x="635" y="0"/>
                    </a:lnTo>
                    <a:lnTo>
                      <a:pt x="21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9" name="Freeform 10"/>
              <p:cNvSpPr>
                <a:spLocks/>
              </p:cNvSpPr>
              <p:nvPr/>
            </p:nvSpPr>
            <p:spPr bwMode="auto">
              <a:xfrm>
                <a:off x="1813" y="3381"/>
                <a:ext cx="846" cy="712"/>
              </a:xfrm>
              <a:custGeom>
                <a:avLst/>
                <a:gdLst>
                  <a:gd name="T0" fmla="*/ 212 w 846"/>
                  <a:gd name="T1" fmla="*/ 0 h 712"/>
                  <a:gd name="T2" fmla="*/ 0 w 846"/>
                  <a:gd name="T3" fmla="*/ 356 h 712"/>
                  <a:gd name="T4" fmla="*/ 212 w 846"/>
                  <a:gd name="T5" fmla="*/ 712 h 712"/>
                  <a:gd name="T6" fmla="*/ 635 w 846"/>
                  <a:gd name="T7" fmla="*/ 712 h 712"/>
                  <a:gd name="T8" fmla="*/ 846 w 846"/>
                  <a:gd name="T9" fmla="*/ 356 h 712"/>
                  <a:gd name="T10" fmla="*/ 635 w 846"/>
                  <a:gd name="T11" fmla="*/ 0 h 712"/>
                  <a:gd name="T12" fmla="*/ 212 w 846"/>
                  <a:gd name="T13" fmla="*/ 0 h 712"/>
                  <a:gd name="T14" fmla="*/ 0 60000 65536"/>
                  <a:gd name="T15" fmla="*/ 0 60000 65536"/>
                  <a:gd name="T16" fmla="*/ 0 60000 65536"/>
                  <a:gd name="T17" fmla="*/ 0 60000 65536"/>
                  <a:gd name="T18" fmla="*/ 0 60000 65536"/>
                  <a:gd name="T19" fmla="*/ 0 60000 65536"/>
                  <a:gd name="T20" fmla="*/ 0 60000 65536"/>
                  <a:gd name="T21" fmla="*/ 0 w 846"/>
                  <a:gd name="T22" fmla="*/ 0 h 712"/>
                  <a:gd name="T23" fmla="*/ 846 w 846"/>
                  <a:gd name="T24" fmla="*/ 712 h 7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6" h="712">
                    <a:moveTo>
                      <a:pt x="212" y="0"/>
                    </a:moveTo>
                    <a:lnTo>
                      <a:pt x="0" y="356"/>
                    </a:lnTo>
                    <a:lnTo>
                      <a:pt x="212" y="712"/>
                    </a:lnTo>
                    <a:lnTo>
                      <a:pt x="635" y="712"/>
                    </a:lnTo>
                    <a:lnTo>
                      <a:pt x="846" y="356"/>
                    </a:lnTo>
                    <a:lnTo>
                      <a:pt x="635" y="0"/>
                    </a:lnTo>
                    <a:lnTo>
                      <a:pt x="212" y="0"/>
                    </a:lnTo>
                    <a:close/>
                  </a:path>
                </a:pathLst>
              </a:custGeom>
              <a:solidFill>
                <a:srgbClr val="FFFF00"/>
              </a:solidFill>
              <a:ln w="11113">
                <a:solidFill>
                  <a:srgbClr val="000000"/>
                </a:solidFill>
                <a:round/>
                <a:headEnd/>
                <a:tailEnd/>
              </a:ln>
            </p:spPr>
            <p:txBody>
              <a:bodyPr/>
              <a:lstStyle/>
              <a:p>
                <a:endParaRPr lang="id-ID"/>
              </a:p>
            </p:txBody>
          </p:sp>
        </p:grpSp>
        <p:grpSp>
          <p:nvGrpSpPr>
            <p:cNvPr id="183303" name="Group 11"/>
            <p:cNvGrpSpPr>
              <a:grpSpLocks/>
            </p:cNvGrpSpPr>
            <p:nvPr/>
          </p:nvGrpSpPr>
          <p:grpSpPr bwMode="auto">
            <a:xfrm>
              <a:off x="2724" y="257"/>
              <a:ext cx="747" cy="676"/>
              <a:chOff x="2724" y="257"/>
              <a:chExt cx="747" cy="676"/>
            </a:xfrm>
          </p:grpSpPr>
          <p:grpSp>
            <p:nvGrpSpPr>
              <p:cNvPr id="184292" name="Group 12"/>
              <p:cNvGrpSpPr>
                <a:grpSpLocks/>
              </p:cNvGrpSpPr>
              <p:nvPr/>
            </p:nvGrpSpPr>
            <p:grpSpPr bwMode="auto">
              <a:xfrm>
                <a:off x="2724" y="288"/>
                <a:ext cx="747" cy="645"/>
                <a:chOff x="2724" y="288"/>
                <a:chExt cx="747" cy="645"/>
              </a:xfrm>
            </p:grpSpPr>
            <p:sp>
              <p:nvSpPr>
                <p:cNvPr id="184368" name="Freeform 13"/>
                <p:cNvSpPr>
                  <a:spLocks/>
                </p:cNvSpPr>
                <p:nvPr/>
              </p:nvSpPr>
              <p:spPr bwMode="auto">
                <a:xfrm>
                  <a:off x="3291" y="764"/>
                  <a:ext cx="81" cy="67"/>
                </a:xfrm>
                <a:custGeom>
                  <a:avLst/>
                  <a:gdLst>
                    <a:gd name="T0" fmla="*/ 19 w 244"/>
                    <a:gd name="T1" fmla="*/ 1 h 203"/>
                    <a:gd name="T2" fmla="*/ 25 w 244"/>
                    <a:gd name="T3" fmla="*/ 2 h 203"/>
                    <a:gd name="T4" fmla="*/ 31 w 244"/>
                    <a:gd name="T5" fmla="*/ 4 h 203"/>
                    <a:gd name="T6" fmla="*/ 36 w 244"/>
                    <a:gd name="T7" fmla="*/ 5 h 203"/>
                    <a:gd name="T8" fmla="*/ 41 w 244"/>
                    <a:gd name="T9" fmla="*/ 8 h 203"/>
                    <a:gd name="T10" fmla="*/ 45 w 244"/>
                    <a:gd name="T11" fmla="*/ 9 h 203"/>
                    <a:gd name="T12" fmla="*/ 49 w 244"/>
                    <a:gd name="T13" fmla="*/ 12 h 203"/>
                    <a:gd name="T14" fmla="*/ 53 w 244"/>
                    <a:gd name="T15" fmla="*/ 14 h 203"/>
                    <a:gd name="T16" fmla="*/ 57 w 244"/>
                    <a:gd name="T17" fmla="*/ 17 h 203"/>
                    <a:gd name="T18" fmla="*/ 60 w 244"/>
                    <a:gd name="T19" fmla="*/ 19 h 203"/>
                    <a:gd name="T20" fmla="*/ 63 w 244"/>
                    <a:gd name="T21" fmla="*/ 23 h 203"/>
                    <a:gd name="T22" fmla="*/ 66 w 244"/>
                    <a:gd name="T23" fmla="*/ 27 h 203"/>
                    <a:gd name="T24" fmla="*/ 69 w 244"/>
                    <a:gd name="T25" fmla="*/ 30 h 203"/>
                    <a:gd name="T26" fmla="*/ 71 w 244"/>
                    <a:gd name="T27" fmla="*/ 35 h 203"/>
                    <a:gd name="T28" fmla="*/ 74 w 244"/>
                    <a:gd name="T29" fmla="*/ 39 h 203"/>
                    <a:gd name="T30" fmla="*/ 77 w 244"/>
                    <a:gd name="T31" fmla="*/ 45 h 203"/>
                    <a:gd name="T32" fmla="*/ 80 w 244"/>
                    <a:gd name="T33" fmla="*/ 50 h 203"/>
                    <a:gd name="T34" fmla="*/ 81 w 244"/>
                    <a:gd name="T35" fmla="*/ 56 h 203"/>
                    <a:gd name="T36" fmla="*/ 80 w 244"/>
                    <a:gd name="T37" fmla="*/ 60 h 203"/>
                    <a:gd name="T38" fmla="*/ 76 w 244"/>
                    <a:gd name="T39" fmla="*/ 64 h 203"/>
                    <a:gd name="T40" fmla="*/ 72 w 244"/>
                    <a:gd name="T41" fmla="*/ 66 h 203"/>
                    <a:gd name="T42" fmla="*/ 66 w 244"/>
                    <a:gd name="T43" fmla="*/ 67 h 203"/>
                    <a:gd name="T44" fmla="*/ 60 w 244"/>
                    <a:gd name="T45" fmla="*/ 67 h 203"/>
                    <a:gd name="T46" fmla="*/ 54 w 244"/>
                    <a:gd name="T47" fmla="*/ 67 h 203"/>
                    <a:gd name="T48" fmla="*/ 50 w 244"/>
                    <a:gd name="T49" fmla="*/ 66 h 203"/>
                    <a:gd name="T50" fmla="*/ 46 w 244"/>
                    <a:gd name="T51" fmla="*/ 64 h 203"/>
                    <a:gd name="T52" fmla="*/ 45 w 244"/>
                    <a:gd name="T53" fmla="*/ 59 h 203"/>
                    <a:gd name="T54" fmla="*/ 44 w 244"/>
                    <a:gd name="T55" fmla="*/ 53 h 203"/>
                    <a:gd name="T56" fmla="*/ 43 w 244"/>
                    <a:gd name="T57" fmla="*/ 46 h 203"/>
                    <a:gd name="T58" fmla="*/ 41 w 244"/>
                    <a:gd name="T59" fmla="*/ 39 h 203"/>
                    <a:gd name="T60" fmla="*/ 35 w 244"/>
                    <a:gd name="T61" fmla="*/ 33 h 203"/>
                    <a:gd name="T62" fmla="*/ 26 w 244"/>
                    <a:gd name="T63" fmla="*/ 28 h 203"/>
                    <a:gd name="T64" fmla="*/ 11 w 244"/>
                    <a:gd name="T65" fmla="*/ 26 h 203"/>
                    <a:gd name="T66" fmla="*/ 8 w 244"/>
                    <a:gd name="T67" fmla="*/ 24 h 203"/>
                    <a:gd name="T68" fmla="*/ 5 w 244"/>
                    <a:gd name="T69" fmla="*/ 21 h 203"/>
                    <a:gd name="T70" fmla="*/ 2 w 244"/>
                    <a:gd name="T71" fmla="*/ 17 h 203"/>
                    <a:gd name="T72" fmla="*/ 0 w 244"/>
                    <a:gd name="T73" fmla="*/ 11 h 203"/>
                    <a:gd name="T74" fmla="*/ 0 w 244"/>
                    <a:gd name="T75" fmla="*/ 6 h 203"/>
                    <a:gd name="T76" fmla="*/ 3 w 244"/>
                    <a:gd name="T77" fmla="*/ 2 h 203"/>
                    <a:gd name="T78" fmla="*/ 9 w 244"/>
                    <a:gd name="T79" fmla="*/ 0 h 203"/>
                    <a:gd name="T80" fmla="*/ 19 w 244"/>
                    <a:gd name="T81" fmla="*/ 1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4"/>
                    <a:gd name="T124" fmla="*/ 0 h 203"/>
                    <a:gd name="T125" fmla="*/ 244 w 244"/>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4" h="203">
                      <a:moveTo>
                        <a:pt x="57" y="3"/>
                      </a:moveTo>
                      <a:lnTo>
                        <a:pt x="76" y="7"/>
                      </a:lnTo>
                      <a:lnTo>
                        <a:pt x="93" y="12"/>
                      </a:lnTo>
                      <a:lnTo>
                        <a:pt x="109" y="16"/>
                      </a:lnTo>
                      <a:lnTo>
                        <a:pt x="124" y="23"/>
                      </a:lnTo>
                      <a:lnTo>
                        <a:pt x="137" y="28"/>
                      </a:lnTo>
                      <a:lnTo>
                        <a:pt x="149" y="35"/>
                      </a:lnTo>
                      <a:lnTo>
                        <a:pt x="160" y="42"/>
                      </a:lnTo>
                      <a:lnTo>
                        <a:pt x="171" y="51"/>
                      </a:lnTo>
                      <a:lnTo>
                        <a:pt x="181" y="59"/>
                      </a:lnTo>
                      <a:lnTo>
                        <a:pt x="189" y="69"/>
                      </a:lnTo>
                      <a:lnTo>
                        <a:pt x="198" y="81"/>
                      </a:lnTo>
                      <a:lnTo>
                        <a:pt x="207" y="92"/>
                      </a:lnTo>
                      <a:lnTo>
                        <a:pt x="215" y="105"/>
                      </a:lnTo>
                      <a:lnTo>
                        <a:pt x="224" y="119"/>
                      </a:lnTo>
                      <a:lnTo>
                        <a:pt x="231" y="135"/>
                      </a:lnTo>
                      <a:lnTo>
                        <a:pt x="240" y="152"/>
                      </a:lnTo>
                      <a:lnTo>
                        <a:pt x="244" y="169"/>
                      </a:lnTo>
                      <a:lnTo>
                        <a:pt x="241" y="183"/>
                      </a:lnTo>
                      <a:lnTo>
                        <a:pt x="230" y="193"/>
                      </a:lnTo>
                      <a:lnTo>
                        <a:pt x="216" y="199"/>
                      </a:lnTo>
                      <a:lnTo>
                        <a:pt x="198" y="202"/>
                      </a:lnTo>
                      <a:lnTo>
                        <a:pt x="181" y="203"/>
                      </a:lnTo>
                      <a:lnTo>
                        <a:pt x="164" y="203"/>
                      </a:lnTo>
                      <a:lnTo>
                        <a:pt x="150" y="201"/>
                      </a:lnTo>
                      <a:lnTo>
                        <a:pt x="139" y="194"/>
                      </a:lnTo>
                      <a:lnTo>
                        <a:pt x="135" y="180"/>
                      </a:lnTo>
                      <a:lnTo>
                        <a:pt x="133" y="162"/>
                      </a:lnTo>
                      <a:lnTo>
                        <a:pt x="129" y="140"/>
                      </a:lnTo>
                      <a:lnTo>
                        <a:pt x="122" y="119"/>
                      </a:lnTo>
                      <a:lnTo>
                        <a:pt x="106" y="101"/>
                      </a:lnTo>
                      <a:lnTo>
                        <a:pt x="77" y="86"/>
                      </a:lnTo>
                      <a:lnTo>
                        <a:pt x="32" y="78"/>
                      </a:lnTo>
                      <a:lnTo>
                        <a:pt x="23" y="74"/>
                      </a:lnTo>
                      <a:lnTo>
                        <a:pt x="14" y="63"/>
                      </a:lnTo>
                      <a:lnTo>
                        <a:pt x="5" y="50"/>
                      </a:lnTo>
                      <a:lnTo>
                        <a:pt x="0" y="34"/>
                      </a:lnTo>
                      <a:lnTo>
                        <a:pt x="0" y="19"/>
                      </a:lnTo>
                      <a:lnTo>
                        <a:pt x="8" y="6"/>
                      </a:lnTo>
                      <a:lnTo>
                        <a:pt x="26" y="0"/>
                      </a:lnTo>
                      <a:lnTo>
                        <a:pt x="57" y="3"/>
                      </a:lnTo>
                      <a:close/>
                    </a:path>
                  </a:pathLst>
                </a:custGeom>
                <a:solidFill>
                  <a:srgbClr val="5E5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69" name="Freeform 14"/>
                <p:cNvSpPr>
                  <a:spLocks/>
                </p:cNvSpPr>
                <p:nvPr/>
              </p:nvSpPr>
              <p:spPr bwMode="auto">
                <a:xfrm>
                  <a:off x="2851" y="634"/>
                  <a:ext cx="468" cy="32"/>
                </a:xfrm>
                <a:custGeom>
                  <a:avLst/>
                  <a:gdLst>
                    <a:gd name="T0" fmla="*/ 0 w 1406"/>
                    <a:gd name="T1" fmla="*/ 32 h 95"/>
                    <a:gd name="T2" fmla="*/ 51 w 1406"/>
                    <a:gd name="T3" fmla="*/ 3 h 95"/>
                    <a:gd name="T4" fmla="*/ 408 w 1406"/>
                    <a:gd name="T5" fmla="*/ 0 h 95"/>
                    <a:gd name="T6" fmla="*/ 468 w 1406"/>
                    <a:gd name="T7" fmla="*/ 32 h 95"/>
                    <a:gd name="T8" fmla="*/ 0 w 1406"/>
                    <a:gd name="T9" fmla="*/ 32 h 95"/>
                    <a:gd name="T10" fmla="*/ 0 60000 65536"/>
                    <a:gd name="T11" fmla="*/ 0 60000 65536"/>
                    <a:gd name="T12" fmla="*/ 0 60000 65536"/>
                    <a:gd name="T13" fmla="*/ 0 60000 65536"/>
                    <a:gd name="T14" fmla="*/ 0 60000 65536"/>
                    <a:gd name="T15" fmla="*/ 0 w 1406"/>
                    <a:gd name="T16" fmla="*/ 0 h 95"/>
                    <a:gd name="T17" fmla="*/ 1406 w 1406"/>
                    <a:gd name="T18" fmla="*/ 95 h 95"/>
                  </a:gdLst>
                  <a:ahLst/>
                  <a:cxnLst>
                    <a:cxn ang="T10">
                      <a:pos x="T0" y="T1"/>
                    </a:cxn>
                    <a:cxn ang="T11">
                      <a:pos x="T2" y="T3"/>
                    </a:cxn>
                    <a:cxn ang="T12">
                      <a:pos x="T4" y="T5"/>
                    </a:cxn>
                    <a:cxn ang="T13">
                      <a:pos x="T6" y="T7"/>
                    </a:cxn>
                    <a:cxn ang="T14">
                      <a:pos x="T8" y="T9"/>
                    </a:cxn>
                  </a:cxnLst>
                  <a:rect l="T15" t="T16" r="T17" b="T18"/>
                  <a:pathLst>
                    <a:path w="1406" h="95">
                      <a:moveTo>
                        <a:pt x="0" y="95"/>
                      </a:moveTo>
                      <a:lnTo>
                        <a:pt x="153" y="10"/>
                      </a:lnTo>
                      <a:lnTo>
                        <a:pt x="1225" y="0"/>
                      </a:lnTo>
                      <a:lnTo>
                        <a:pt x="1406" y="95"/>
                      </a:lnTo>
                      <a:lnTo>
                        <a:pt x="0" y="95"/>
                      </a:lnTo>
                      <a:close/>
                    </a:path>
                  </a:pathLst>
                </a:custGeom>
                <a:solidFill>
                  <a:srgbClr val="7575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70" name="Freeform 15"/>
                <p:cNvSpPr>
                  <a:spLocks/>
                </p:cNvSpPr>
                <p:nvPr/>
              </p:nvSpPr>
              <p:spPr bwMode="auto">
                <a:xfrm>
                  <a:off x="2944" y="624"/>
                  <a:ext cx="283" cy="46"/>
                </a:xfrm>
                <a:custGeom>
                  <a:avLst/>
                  <a:gdLst>
                    <a:gd name="T0" fmla="*/ 25 w 849"/>
                    <a:gd name="T1" fmla="*/ 3 h 138"/>
                    <a:gd name="T2" fmla="*/ 259 w 849"/>
                    <a:gd name="T3" fmla="*/ 0 h 138"/>
                    <a:gd name="T4" fmla="*/ 283 w 849"/>
                    <a:gd name="T5" fmla="*/ 28 h 138"/>
                    <a:gd name="T6" fmla="*/ 283 w 849"/>
                    <a:gd name="T7" fmla="*/ 46 h 138"/>
                    <a:gd name="T8" fmla="*/ 4 w 849"/>
                    <a:gd name="T9" fmla="*/ 46 h 138"/>
                    <a:gd name="T10" fmla="*/ 0 w 849"/>
                    <a:gd name="T11" fmla="*/ 28 h 138"/>
                    <a:gd name="T12" fmla="*/ 25 w 849"/>
                    <a:gd name="T13" fmla="*/ 3 h 138"/>
                    <a:gd name="T14" fmla="*/ 0 60000 65536"/>
                    <a:gd name="T15" fmla="*/ 0 60000 65536"/>
                    <a:gd name="T16" fmla="*/ 0 60000 65536"/>
                    <a:gd name="T17" fmla="*/ 0 60000 65536"/>
                    <a:gd name="T18" fmla="*/ 0 60000 65536"/>
                    <a:gd name="T19" fmla="*/ 0 60000 65536"/>
                    <a:gd name="T20" fmla="*/ 0 60000 65536"/>
                    <a:gd name="T21" fmla="*/ 0 w 849"/>
                    <a:gd name="T22" fmla="*/ 0 h 138"/>
                    <a:gd name="T23" fmla="*/ 849 w 849"/>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138">
                      <a:moveTo>
                        <a:pt x="74" y="9"/>
                      </a:moveTo>
                      <a:lnTo>
                        <a:pt x="776" y="0"/>
                      </a:lnTo>
                      <a:lnTo>
                        <a:pt x="849" y="83"/>
                      </a:lnTo>
                      <a:lnTo>
                        <a:pt x="849" y="138"/>
                      </a:lnTo>
                      <a:lnTo>
                        <a:pt x="12" y="138"/>
                      </a:lnTo>
                      <a:lnTo>
                        <a:pt x="0" y="83"/>
                      </a:lnTo>
                      <a:lnTo>
                        <a:pt x="74" y="9"/>
                      </a:lnTo>
                      <a:close/>
                    </a:path>
                  </a:pathLst>
                </a:custGeom>
                <a:solidFill>
                  <a:srgbClr val="6161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71" name="Freeform 16"/>
                <p:cNvSpPr>
                  <a:spLocks/>
                </p:cNvSpPr>
                <p:nvPr/>
              </p:nvSpPr>
              <p:spPr bwMode="auto">
                <a:xfrm>
                  <a:off x="2903" y="288"/>
                  <a:ext cx="374" cy="275"/>
                </a:xfrm>
                <a:custGeom>
                  <a:avLst/>
                  <a:gdLst>
                    <a:gd name="T0" fmla="*/ 0 w 1124"/>
                    <a:gd name="T1" fmla="*/ 0 h 825"/>
                    <a:gd name="T2" fmla="*/ 0 w 1124"/>
                    <a:gd name="T3" fmla="*/ 274 h 825"/>
                    <a:gd name="T4" fmla="*/ 374 w 1124"/>
                    <a:gd name="T5" fmla="*/ 275 h 825"/>
                    <a:gd name="T6" fmla="*/ 370 w 1124"/>
                    <a:gd name="T7" fmla="*/ 0 h 825"/>
                    <a:gd name="T8" fmla="*/ 0 w 1124"/>
                    <a:gd name="T9" fmla="*/ 0 h 825"/>
                    <a:gd name="T10" fmla="*/ 0 60000 65536"/>
                    <a:gd name="T11" fmla="*/ 0 60000 65536"/>
                    <a:gd name="T12" fmla="*/ 0 60000 65536"/>
                    <a:gd name="T13" fmla="*/ 0 60000 65536"/>
                    <a:gd name="T14" fmla="*/ 0 60000 65536"/>
                    <a:gd name="T15" fmla="*/ 0 w 1124"/>
                    <a:gd name="T16" fmla="*/ 0 h 825"/>
                    <a:gd name="T17" fmla="*/ 1124 w 1124"/>
                    <a:gd name="T18" fmla="*/ 825 h 825"/>
                  </a:gdLst>
                  <a:ahLst/>
                  <a:cxnLst>
                    <a:cxn ang="T10">
                      <a:pos x="T0" y="T1"/>
                    </a:cxn>
                    <a:cxn ang="T11">
                      <a:pos x="T2" y="T3"/>
                    </a:cxn>
                    <a:cxn ang="T12">
                      <a:pos x="T4" y="T5"/>
                    </a:cxn>
                    <a:cxn ang="T13">
                      <a:pos x="T6" y="T7"/>
                    </a:cxn>
                    <a:cxn ang="T14">
                      <a:pos x="T8" y="T9"/>
                    </a:cxn>
                  </a:cxnLst>
                  <a:rect l="T15" t="T16" r="T17" b="T18"/>
                  <a:pathLst>
                    <a:path w="1124" h="825">
                      <a:moveTo>
                        <a:pt x="0" y="0"/>
                      </a:moveTo>
                      <a:lnTo>
                        <a:pt x="0" y="822"/>
                      </a:lnTo>
                      <a:lnTo>
                        <a:pt x="1124" y="825"/>
                      </a:lnTo>
                      <a:lnTo>
                        <a:pt x="1112" y="0"/>
                      </a:lnTo>
                      <a:lnTo>
                        <a:pt x="0" y="0"/>
                      </a:lnTo>
                      <a:close/>
                    </a:path>
                  </a:pathLst>
                </a:custGeom>
                <a:solidFill>
                  <a:srgbClr val="94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72" name="Rectangle 17"/>
                <p:cNvSpPr>
                  <a:spLocks noChangeArrowheads="1"/>
                </p:cNvSpPr>
                <p:nvPr/>
              </p:nvSpPr>
              <p:spPr bwMode="auto">
                <a:xfrm>
                  <a:off x="2903" y="592"/>
                  <a:ext cx="360" cy="28"/>
                </a:xfrm>
                <a:prstGeom prst="rect">
                  <a:avLst/>
                </a:prstGeom>
                <a:solidFill>
                  <a:srgbClr val="CCCC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3" name="Rectangle 18"/>
                <p:cNvSpPr>
                  <a:spLocks noChangeArrowheads="1"/>
                </p:cNvSpPr>
                <p:nvPr/>
              </p:nvSpPr>
              <p:spPr bwMode="auto">
                <a:xfrm>
                  <a:off x="3196" y="598"/>
                  <a:ext cx="32" cy="11"/>
                </a:xfrm>
                <a:prstGeom prst="rect">
                  <a:avLst/>
                </a:prstGeom>
                <a:solidFill>
                  <a:srgbClr val="999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4" name="Rectangle 19"/>
                <p:cNvSpPr>
                  <a:spLocks noChangeArrowheads="1"/>
                </p:cNvSpPr>
                <p:nvPr/>
              </p:nvSpPr>
              <p:spPr bwMode="auto">
                <a:xfrm>
                  <a:off x="2853" y="797"/>
                  <a:ext cx="467" cy="11"/>
                </a:xfrm>
                <a:prstGeom prst="rect">
                  <a:avLst/>
                </a:prstGeom>
                <a:solidFill>
                  <a:srgbClr val="7D7D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5" name="Rectangle 20"/>
                <p:cNvSpPr>
                  <a:spLocks noChangeArrowheads="1"/>
                </p:cNvSpPr>
                <p:nvPr/>
              </p:nvSpPr>
              <p:spPr bwMode="auto">
                <a:xfrm>
                  <a:off x="2853" y="789"/>
                  <a:ext cx="467" cy="15"/>
                </a:xfrm>
                <a:prstGeom prst="rect">
                  <a:avLst/>
                </a:prstGeom>
                <a:solidFill>
                  <a:srgbClr val="8282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6" name="Rectangle 21"/>
                <p:cNvSpPr>
                  <a:spLocks noChangeArrowheads="1"/>
                </p:cNvSpPr>
                <p:nvPr/>
              </p:nvSpPr>
              <p:spPr bwMode="auto">
                <a:xfrm>
                  <a:off x="2853" y="782"/>
                  <a:ext cx="467" cy="15"/>
                </a:xfrm>
                <a:prstGeom prst="rect">
                  <a:avLst/>
                </a:prstGeom>
                <a:solidFill>
                  <a:srgbClr val="8787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7" name="Rectangle 22"/>
                <p:cNvSpPr>
                  <a:spLocks noChangeArrowheads="1"/>
                </p:cNvSpPr>
                <p:nvPr/>
              </p:nvSpPr>
              <p:spPr bwMode="auto">
                <a:xfrm>
                  <a:off x="2853" y="774"/>
                  <a:ext cx="467" cy="15"/>
                </a:xfrm>
                <a:prstGeom prst="rect">
                  <a:avLst/>
                </a:prstGeom>
                <a:solidFill>
                  <a:srgbClr val="8C8C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8" name="Rectangle 23"/>
                <p:cNvSpPr>
                  <a:spLocks noChangeArrowheads="1"/>
                </p:cNvSpPr>
                <p:nvPr/>
              </p:nvSpPr>
              <p:spPr bwMode="auto">
                <a:xfrm>
                  <a:off x="2853" y="766"/>
                  <a:ext cx="467" cy="16"/>
                </a:xfrm>
                <a:prstGeom prst="rect">
                  <a:avLst/>
                </a:prstGeom>
                <a:solidFill>
                  <a:srgbClr val="9191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79" name="Rectangle 24"/>
                <p:cNvSpPr>
                  <a:spLocks noChangeArrowheads="1"/>
                </p:cNvSpPr>
                <p:nvPr/>
              </p:nvSpPr>
              <p:spPr bwMode="auto">
                <a:xfrm>
                  <a:off x="2853" y="759"/>
                  <a:ext cx="467" cy="15"/>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0" name="Rectangle 25"/>
                <p:cNvSpPr>
                  <a:spLocks noChangeArrowheads="1"/>
                </p:cNvSpPr>
                <p:nvPr/>
              </p:nvSpPr>
              <p:spPr bwMode="auto">
                <a:xfrm>
                  <a:off x="2853" y="751"/>
                  <a:ext cx="467" cy="15"/>
                </a:xfrm>
                <a:prstGeom prst="rect">
                  <a:avLst/>
                </a:prstGeom>
                <a:solidFill>
                  <a:srgbClr val="9C9C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1" name="Rectangle 26"/>
                <p:cNvSpPr>
                  <a:spLocks noChangeArrowheads="1"/>
                </p:cNvSpPr>
                <p:nvPr/>
              </p:nvSpPr>
              <p:spPr bwMode="auto">
                <a:xfrm>
                  <a:off x="2853" y="744"/>
                  <a:ext cx="467" cy="15"/>
                </a:xfrm>
                <a:prstGeom prst="rect">
                  <a:avLst/>
                </a:prstGeom>
                <a:solidFill>
                  <a:srgbClr val="A1A1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2" name="Rectangle 27"/>
                <p:cNvSpPr>
                  <a:spLocks noChangeArrowheads="1"/>
                </p:cNvSpPr>
                <p:nvPr/>
              </p:nvSpPr>
              <p:spPr bwMode="auto">
                <a:xfrm>
                  <a:off x="2853" y="736"/>
                  <a:ext cx="467" cy="15"/>
                </a:xfrm>
                <a:prstGeom prst="rect">
                  <a:avLst/>
                </a:prstGeom>
                <a:solidFill>
                  <a:srgbClr val="A6A6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3" name="Rectangle 28"/>
                <p:cNvSpPr>
                  <a:spLocks noChangeArrowheads="1"/>
                </p:cNvSpPr>
                <p:nvPr/>
              </p:nvSpPr>
              <p:spPr bwMode="auto">
                <a:xfrm>
                  <a:off x="2853" y="729"/>
                  <a:ext cx="467" cy="15"/>
                </a:xfrm>
                <a:prstGeom prst="rect">
                  <a:avLst/>
                </a:prstGeom>
                <a:solidFill>
                  <a:srgbClr val="ABA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4" name="Rectangle 29"/>
                <p:cNvSpPr>
                  <a:spLocks noChangeArrowheads="1"/>
                </p:cNvSpPr>
                <p:nvPr/>
              </p:nvSpPr>
              <p:spPr bwMode="auto">
                <a:xfrm>
                  <a:off x="2853" y="721"/>
                  <a:ext cx="467" cy="15"/>
                </a:xfrm>
                <a:prstGeom prst="rect">
                  <a:avLst/>
                </a:prstGeom>
                <a:solidFill>
                  <a:srgbClr val="B0B0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5" name="Rectangle 30"/>
                <p:cNvSpPr>
                  <a:spLocks noChangeArrowheads="1"/>
                </p:cNvSpPr>
                <p:nvPr/>
              </p:nvSpPr>
              <p:spPr bwMode="auto">
                <a:xfrm>
                  <a:off x="2853" y="713"/>
                  <a:ext cx="467" cy="16"/>
                </a:xfrm>
                <a:prstGeom prst="rect">
                  <a:avLst/>
                </a:prstGeom>
                <a:solidFill>
                  <a:srgbClr val="B5B5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6" name="Rectangle 31"/>
                <p:cNvSpPr>
                  <a:spLocks noChangeArrowheads="1"/>
                </p:cNvSpPr>
                <p:nvPr/>
              </p:nvSpPr>
              <p:spPr bwMode="auto">
                <a:xfrm>
                  <a:off x="2853" y="706"/>
                  <a:ext cx="467" cy="15"/>
                </a:xfrm>
                <a:prstGeom prst="rect">
                  <a:avLst/>
                </a:prstGeom>
                <a:solidFill>
                  <a:srgbClr val="BABA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7" name="Rectangle 32"/>
                <p:cNvSpPr>
                  <a:spLocks noChangeArrowheads="1"/>
                </p:cNvSpPr>
                <p:nvPr/>
              </p:nvSpPr>
              <p:spPr bwMode="auto">
                <a:xfrm>
                  <a:off x="2853" y="698"/>
                  <a:ext cx="467" cy="15"/>
                </a:xfrm>
                <a:prstGeom prst="rect">
                  <a:avLst/>
                </a:prstGeom>
                <a:solidFill>
                  <a:srgbClr val="BFBF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8" name="Rectangle 33"/>
                <p:cNvSpPr>
                  <a:spLocks noChangeArrowheads="1"/>
                </p:cNvSpPr>
                <p:nvPr/>
              </p:nvSpPr>
              <p:spPr bwMode="auto">
                <a:xfrm>
                  <a:off x="2853" y="690"/>
                  <a:ext cx="467" cy="16"/>
                </a:xfrm>
                <a:prstGeom prst="rect">
                  <a:avLst/>
                </a:prstGeom>
                <a:solidFill>
                  <a:srgbClr val="C4C4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89" name="Rectangle 34"/>
                <p:cNvSpPr>
                  <a:spLocks noChangeArrowheads="1"/>
                </p:cNvSpPr>
                <p:nvPr/>
              </p:nvSpPr>
              <p:spPr bwMode="auto">
                <a:xfrm>
                  <a:off x="2853" y="683"/>
                  <a:ext cx="467" cy="15"/>
                </a:xfrm>
                <a:prstGeom prst="rect">
                  <a:avLst/>
                </a:prstGeom>
                <a:solidFill>
                  <a:srgbClr val="C9C9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0" name="Rectangle 35"/>
                <p:cNvSpPr>
                  <a:spLocks noChangeArrowheads="1"/>
                </p:cNvSpPr>
                <p:nvPr/>
              </p:nvSpPr>
              <p:spPr bwMode="auto">
                <a:xfrm>
                  <a:off x="2853" y="675"/>
                  <a:ext cx="467" cy="15"/>
                </a:xfrm>
                <a:prstGeom prst="rect">
                  <a:avLst/>
                </a:prstGeom>
                <a:solidFill>
                  <a:srgbClr val="CFC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1" name="Rectangle 36"/>
                <p:cNvSpPr>
                  <a:spLocks noChangeArrowheads="1"/>
                </p:cNvSpPr>
                <p:nvPr/>
              </p:nvSpPr>
              <p:spPr bwMode="auto">
                <a:xfrm>
                  <a:off x="2853" y="668"/>
                  <a:ext cx="467" cy="15"/>
                </a:xfrm>
                <a:prstGeom prst="rect">
                  <a:avLst/>
                </a:prstGeom>
                <a:solidFill>
                  <a:srgbClr val="D4D4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2" name="Rectangle 37"/>
                <p:cNvSpPr>
                  <a:spLocks noChangeArrowheads="1"/>
                </p:cNvSpPr>
                <p:nvPr/>
              </p:nvSpPr>
              <p:spPr bwMode="auto">
                <a:xfrm>
                  <a:off x="2853" y="663"/>
                  <a:ext cx="467" cy="12"/>
                </a:xfrm>
                <a:prstGeom prst="rect">
                  <a:avLst/>
                </a:prstGeom>
                <a:solidFill>
                  <a:srgbClr val="D9D9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3" name="Rectangle 38"/>
                <p:cNvSpPr>
                  <a:spLocks noChangeArrowheads="1"/>
                </p:cNvSpPr>
                <p:nvPr/>
              </p:nvSpPr>
              <p:spPr bwMode="auto">
                <a:xfrm>
                  <a:off x="2853" y="663"/>
                  <a:ext cx="467" cy="5"/>
                </a:xfrm>
                <a:prstGeom prst="rect">
                  <a:avLst/>
                </a:prstGeom>
                <a:solidFill>
                  <a:srgbClr val="DEDE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4" name="Rectangle 39"/>
                <p:cNvSpPr>
                  <a:spLocks noChangeArrowheads="1"/>
                </p:cNvSpPr>
                <p:nvPr/>
              </p:nvSpPr>
              <p:spPr bwMode="auto">
                <a:xfrm>
                  <a:off x="2725" y="908"/>
                  <a:ext cx="746" cy="25"/>
                </a:xfrm>
                <a:prstGeom prst="rect">
                  <a:avLst/>
                </a:prstGeom>
                <a:solidFill>
                  <a:srgbClr val="8787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5" name="Freeform 40"/>
                <p:cNvSpPr>
                  <a:spLocks/>
                </p:cNvSpPr>
                <p:nvPr/>
              </p:nvSpPr>
              <p:spPr bwMode="auto">
                <a:xfrm>
                  <a:off x="2724" y="807"/>
                  <a:ext cx="747" cy="105"/>
                </a:xfrm>
                <a:custGeom>
                  <a:avLst/>
                  <a:gdLst>
                    <a:gd name="T0" fmla="*/ 0 w 2239"/>
                    <a:gd name="T1" fmla="*/ 105 h 313"/>
                    <a:gd name="T2" fmla="*/ 46 w 2239"/>
                    <a:gd name="T3" fmla="*/ 1 h 313"/>
                    <a:gd name="T4" fmla="*/ 688 w 2239"/>
                    <a:gd name="T5" fmla="*/ 0 h 313"/>
                    <a:gd name="T6" fmla="*/ 747 w 2239"/>
                    <a:gd name="T7" fmla="*/ 103 h 313"/>
                    <a:gd name="T8" fmla="*/ 0 w 2239"/>
                    <a:gd name="T9" fmla="*/ 105 h 313"/>
                    <a:gd name="T10" fmla="*/ 0 60000 65536"/>
                    <a:gd name="T11" fmla="*/ 0 60000 65536"/>
                    <a:gd name="T12" fmla="*/ 0 60000 65536"/>
                    <a:gd name="T13" fmla="*/ 0 60000 65536"/>
                    <a:gd name="T14" fmla="*/ 0 60000 65536"/>
                    <a:gd name="T15" fmla="*/ 0 w 2239"/>
                    <a:gd name="T16" fmla="*/ 0 h 313"/>
                    <a:gd name="T17" fmla="*/ 2239 w 2239"/>
                    <a:gd name="T18" fmla="*/ 313 h 313"/>
                  </a:gdLst>
                  <a:ahLst/>
                  <a:cxnLst>
                    <a:cxn ang="T10">
                      <a:pos x="T0" y="T1"/>
                    </a:cxn>
                    <a:cxn ang="T11">
                      <a:pos x="T2" y="T3"/>
                    </a:cxn>
                    <a:cxn ang="T12">
                      <a:pos x="T4" y="T5"/>
                    </a:cxn>
                    <a:cxn ang="T13">
                      <a:pos x="T6" y="T7"/>
                    </a:cxn>
                    <a:cxn ang="T14">
                      <a:pos x="T8" y="T9"/>
                    </a:cxn>
                  </a:cxnLst>
                  <a:rect l="T15" t="T16" r="T17" b="T18"/>
                  <a:pathLst>
                    <a:path w="2239" h="313">
                      <a:moveTo>
                        <a:pt x="0" y="313"/>
                      </a:moveTo>
                      <a:lnTo>
                        <a:pt x="139" y="4"/>
                      </a:lnTo>
                      <a:lnTo>
                        <a:pt x="2063" y="0"/>
                      </a:lnTo>
                      <a:lnTo>
                        <a:pt x="2239" y="307"/>
                      </a:lnTo>
                      <a:lnTo>
                        <a:pt x="0" y="313"/>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96" name="Rectangle 41"/>
                <p:cNvSpPr>
                  <a:spLocks noChangeArrowheads="1"/>
                </p:cNvSpPr>
                <p:nvPr/>
              </p:nvSpPr>
              <p:spPr bwMode="auto">
                <a:xfrm>
                  <a:off x="3304" y="890"/>
                  <a:ext cx="127"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97" name="Freeform 42"/>
                <p:cNvSpPr>
                  <a:spLocks/>
                </p:cNvSpPr>
                <p:nvPr/>
              </p:nvSpPr>
              <p:spPr bwMode="auto">
                <a:xfrm>
                  <a:off x="2769" y="826"/>
                  <a:ext cx="389" cy="63"/>
                </a:xfrm>
                <a:custGeom>
                  <a:avLst/>
                  <a:gdLst>
                    <a:gd name="T0" fmla="*/ 0 w 1167"/>
                    <a:gd name="T1" fmla="*/ 63 h 190"/>
                    <a:gd name="T2" fmla="*/ 389 w 1167"/>
                    <a:gd name="T3" fmla="*/ 63 h 190"/>
                    <a:gd name="T4" fmla="*/ 381 w 1167"/>
                    <a:gd name="T5" fmla="*/ 1 h 190"/>
                    <a:gd name="T6" fmla="*/ 28 w 1167"/>
                    <a:gd name="T7" fmla="*/ 0 h 190"/>
                    <a:gd name="T8" fmla="*/ 0 w 1167"/>
                    <a:gd name="T9" fmla="*/ 63 h 190"/>
                    <a:gd name="T10" fmla="*/ 0 60000 65536"/>
                    <a:gd name="T11" fmla="*/ 0 60000 65536"/>
                    <a:gd name="T12" fmla="*/ 0 60000 65536"/>
                    <a:gd name="T13" fmla="*/ 0 60000 65536"/>
                    <a:gd name="T14" fmla="*/ 0 60000 65536"/>
                    <a:gd name="T15" fmla="*/ 0 w 1167"/>
                    <a:gd name="T16" fmla="*/ 0 h 190"/>
                    <a:gd name="T17" fmla="*/ 1167 w 1167"/>
                    <a:gd name="T18" fmla="*/ 190 h 190"/>
                  </a:gdLst>
                  <a:ahLst/>
                  <a:cxnLst>
                    <a:cxn ang="T10">
                      <a:pos x="T0" y="T1"/>
                    </a:cxn>
                    <a:cxn ang="T11">
                      <a:pos x="T2" y="T3"/>
                    </a:cxn>
                    <a:cxn ang="T12">
                      <a:pos x="T4" y="T5"/>
                    </a:cxn>
                    <a:cxn ang="T13">
                      <a:pos x="T6" y="T7"/>
                    </a:cxn>
                    <a:cxn ang="T14">
                      <a:pos x="T8" y="T9"/>
                    </a:cxn>
                  </a:cxnLst>
                  <a:rect l="T15" t="T16" r="T17" b="T18"/>
                  <a:pathLst>
                    <a:path w="1167" h="190">
                      <a:moveTo>
                        <a:pt x="0" y="190"/>
                      </a:moveTo>
                      <a:lnTo>
                        <a:pt x="1167" y="189"/>
                      </a:lnTo>
                      <a:lnTo>
                        <a:pt x="1144" y="2"/>
                      </a:lnTo>
                      <a:lnTo>
                        <a:pt x="83" y="0"/>
                      </a:lnTo>
                      <a:lnTo>
                        <a:pt x="0" y="190"/>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98" name="Freeform 43"/>
                <p:cNvSpPr>
                  <a:spLocks/>
                </p:cNvSpPr>
                <p:nvPr/>
              </p:nvSpPr>
              <p:spPr bwMode="auto">
                <a:xfrm>
                  <a:off x="3171" y="828"/>
                  <a:ext cx="108" cy="64"/>
                </a:xfrm>
                <a:custGeom>
                  <a:avLst/>
                  <a:gdLst>
                    <a:gd name="T0" fmla="*/ 11 w 324"/>
                    <a:gd name="T1" fmla="*/ 64 h 190"/>
                    <a:gd name="T2" fmla="*/ 108 w 324"/>
                    <a:gd name="T3" fmla="*/ 63 h 190"/>
                    <a:gd name="T4" fmla="*/ 88 w 324"/>
                    <a:gd name="T5" fmla="*/ 1 h 190"/>
                    <a:gd name="T6" fmla="*/ 0 w 324"/>
                    <a:gd name="T7" fmla="*/ 0 h 190"/>
                    <a:gd name="T8" fmla="*/ 11 w 324"/>
                    <a:gd name="T9" fmla="*/ 64 h 190"/>
                    <a:gd name="T10" fmla="*/ 0 60000 65536"/>
                    <a:gd name="T11" fmla="*/ 0 60000 65536"/>
                    <a:gd name="T12" fmla="*/ 0 60000 65536"/>
                    <a:gd name="T13" fmla="*/ 0 60000 65536"/>
                    <a:gd name="T14" fmla="*/ 0 60000 65536"/>
                    <a:gd name="T15" fmla="*/ 0 w 324"/>
                    <a:gd name="T16" fmla="*/ 0 h 190"/>
                    <a:gd name="T17" fmla="*/ 324 w 324"/>
                    <a:gd name="T18" fmla="*/ 190 h 190"/>
                  </a:gdLst>
                  <a:ahLst/>
                  <a:cxnLst>
                    <a:cxn ang="T10">
                      <a:pos x="T0" y="T1"/>
                    </a:cxn>
                    <a:cxn ang="T11">
                      <a:pos x="T2" y="T3"/>
                    </a:cxn>
                    <a:cxn ang="T12">
                      <a:pos x="T4" y="T5"/>
                    </a:cxn>
                    <a:cxn ang="T13">
                      <a:pos x="T6" y="T7"/>
                    </a:cxn>
                    <a:cxn ang="T14">
                      <a:pos x="T8" y="T9"/>
                    </a:cxn>
                  </a:cxnLst>
                  <a:rect l="T15" t="T16" r="T17" b="T18"/>
                  <a:pathLst>
                    <a:path w="324" h="190">
                      <a:moveTo>
                        <a:pt x="32" y="190"/>
                      </a:moveTo>
                      <a:lnTo>
                        <a:pt x="324" y="186"/>
                      </a:lnTo>
                      <a:lnTo>
                        <a:pt x="264" y="3"/>
                      </a:lnTo>
                      <a:lnTo>
                        <a:pt x="0" y="0"/>
                      </a:lnTo>
                      <a:lnTo>
                        <a:pt x="32" y="190"/>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99" name="Freeform 44"/>
                <p:cNvSpPr>
                  <a:spLocks/>
                </p:cNvSpPr>
                <p:nvPr/>
              </p:nvSpPr>
              <p:spPr bwMode="auto">
                <a:xfrm>
                  <a:off x="3278" y="827"/>
                  <a:ext cx="154" cy="62"/>
                </a:xfrm>
                <a:custGeom>
                  <a:avLst/>
                  <a:gdLst>
                    <a:gd name="T0" fmla="*/ 24 w 463"/>
                    <a:gd name="T1" fmla="*/ 62 h 188"/>
                    <a:gd name="T2" fmla="*/ 154 w 463"/>
                    <a:gd name="T3" fmla="*/ 62 h 188"/>
                    <a:gd name="T4" fmla="*/ 120 w 463"/>
                    <a:gd name="T5" fmla="*/ 1 h 188"/>
                    <a:gd name="T6" fmla="*/ 0 w 463"/>
                    <a:gd name="T7" fmla="*/ 0 h 188"/>
                    <a:gd name="T8" fmla="*/ 24 w 463"/>
                    <a:gd name="T9" fmla="*/ 62 h 188"/>
                    <a:gd name="T10" fmla="*/ 0 60000 65536"/>
                    <a:gd name="T11" fmla="*/ 0 60000 65536"/>
                    <a:gd name="T12" fmla="*/ 0 60000 65536"/>
                    <a:gd name="T13" fmla="*/ 0 60000 65536"/>
                    <a:gd name="T14" fmla="*/ 0 60000 65536"/>
                    <a:gd name="T15" fmla="*/ 0 w 463"/>
                    <a:gd name="T16" fmla="*/ 0 h 188"/>
                    <a:gd name="T17" fmla="*/ 463 w 463"/>
                    <a:gd name="T18" fmla="*/ 188 h 188"/>
                  </a:gdLst>
                  <a:ahLst/>
                  <a:cxnLst>
                    <a:cxn ang="T10">
                      <a:pos x="T0" y="T1"/>
                    </a:cxn>
                    <a:cxn ang="T11">
                      <a:pos x="T2" y="T3"/>
                    </a:cxn>
                    <a:cxn ang="T12">
                      <a:pos x="T4" y="T5"/>
                    </a:cxn>
                    <a:cxn ang="T13">
                      <a:pos x="T6" y="T7"/>
                    </a:cxn>
                    <a:cxn ang="T14">
                      <a:pos x="T8" y="T9"/>
                    </a:cxn>
                  </a:cxnLst>
                  <a:rect l="T15" t="T16" r="T17" b="T18"/>
                  <a:pathLst>
                    <a:path w="463" h="188">
                      <a:moveTo>
                        <a:pt x="72" y="187"/>
                      </a:moveTo>
                      <a:lnTo>
                        <a:pt x="463" y="188"/>
                      </a:lnTo>
                      <a:lnTo>
                        <a:pt x="361" y="3"/>
                      </a:lnTo>
                      <a:lnTo>
                        <a:pt x="0" y="0"/>
                      </a:lnTo>
                      <a:lnTo>
                        <a:pt x="72" y="187"/>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0" name="Rectangle 45"/>
                <p:cNvSpPr>
                  <a:spLocks noChangeArrowheads="1"/>
                </p:cNvSpPr>
                <p:nvPr/>
              </p:nvSpPr>
              <p:spPr bwMode="auto">
                <a:xfrm>
                  <a:off x="2771" y="890"/>
                  <a:ext cx="386"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01" name="Rectangle 46"/>
                <p:cNvSpPr>
                  <a:spLocks noChangeArrowheads="1"/>
                </p:cNvSpPr>
                <p:nvPr/>
              </p:nvSpPr>
              <p:spPr bwMode="auto">
                <a:xfrm>
                  <a:off x="3184" y="890"/>
                  <a:ext cx="95"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02" name="Freeform 47"/>
                <p:cNvSpPr>
                  <a:spLocks/>
                </p:cNvSpPr>
                <p:nvPr/>
              </p:nvSpPr>
              <p:spPr bwMode="auto">
                <a:xfrm>
                  <a:off x="3016" y="615"/>
                  <a:ext cx="148" cy="24"/>
                </a:xfrm>
                <a:custGeom>
                  <a:avLst/>
                  <a:gdLst>
                    <a:gd name="T0" fmla="*/ 0 w 446"/>
                    <a:gd name="T1" fmla="*/ 1 h 70"/>
                    <a:gd name="T2" fmla="*/ 19 w 446"/>
                    <a:gd name="T3" fmla="*/ 24 h 70"/>
                    <a:gd name="T4" fmla="*/ 121 w 446"/>
                    <a:gd name="T5" fmla="*/ 24 h 70"/>
                    <a:gd name="T6" fmla="*/ 148 w 446"/>
                    <a:gd name="T7" fmla="*/ 0 h 70"/>
                    <a:gd name="T8" fmla="*/ 0 w 446"/>
                    <a:gd name="T9" fmla="*/ 1 h 70"/>
                    <a:gd name="T10" fmla="*/ 0 60000 65536"/>
                    <a:gd name="T11" fmla="*/ 0 60000 65536"/>
                    <a:gd name="T12" fmla="*/ 0 60000 65536"/>
                    <a:gd name="T13" fmla="*/ 0 60000 65536"/>
                    <a:gd name="T14" fmla="*/ 0 60000 65536"/>
                    <a:gd name="T15" fmla="*/ 0 w 446"/>
                    <a:gd name="T16" fmla="*/ 0 h 70"/>
                    <a:gd name="T17" fmla="*/ 446 w 446"/>
                    <a:gd name="T18" fmla="*/ 70 h 70"/>
                  </a:gdLst>
                  <a:ahLst/>
                  <a:cxnLst>
                    <a:cxn ang="T10">
                      <a:pos x="T0" y="T1"/>
                    </a:cxn>
                    <a:cxn ang="T11">
                      <a:pos x="T2" y="T3"/>
                    </a:cxn>
                    <a:cxn ang="T12">
                      <a:pos x="T4" y="T5"/>
                    </a:cxn>
                    <a:cxn ang="T13">
                      <a:pos x="T6" y="T7"/>
                    </a:cxn>
                    <a:cxn ang="T14">
                      <a:pos x="T8" y="T9"/>
                    </a:cxn>
                  </a:cxnLst>
                  <a:rect l="T15" t="T16" r="T17" b="T18"/>
                  <a:pathLst>
                    <a:path w="446" h="70">
                      <a:moveTo>
                        <a:pt x="0" y="4"/>
                      </a:moveTo>
                      <a:lnTo>
                        <a:pt x="57" y="70"/>
                      </a:lnTo>
                      <a:lnTo>
                        <a:pt x="365" y="70"/>
                      </a:lnTo>
                      <a:lnTo>
                        <a:pt x="446" y="0"/>
                      </a:lnTo>
                      <a:lnTo>
                        <a:pt x="0" y="4"/>
                      </a:lnTo>
                      <a:close/>
                    </a:path>
                  </a:pathLst>
                </a:custGeom>
                <a:solidFill>
                  <a:srgbClr val="8787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3" name="Freeform 48"/>
                <p:cNvSpPr>
                  <a:spLocks/>
                </p:cNvSpPr>
                <p:nvPr/>
              </p:nvSpPr>
              <p:spPr bwMode="auto">
                <a:xfrm>
                  <a:off x="2786" y="847"/>
                  <a:ext cx="364" cy="1"/>
                </a:xfrm>
                <a:custGeom>
                  <a:avLst/>
                  <a:gdLst>
                    <a:gd name="T0" fmla="*/ 364 w 1092"/>
                    <a:gd name="T1" fmla="*/ 1 h 3"/>
                    <a:gd name="T2" fmla="*/ 0 w 1092"/>
                    <a:gd name="T3" fmla="*/ 1 h 3"/>
                    <a:gd name="T4" fmla="*/ 0 w 1092"/>
                    <a:gd name="T5" fmla="*/ 0 h 3"/>
                    <a:gd name="T6" fmla="*/ 364 w 1092"/>
                    <a:gd name="T7" fmla="*/ 0 h 3"/>
                    <a:gd name="T8" fmla="*/ 364 w 1092"/>
                    <a:gd name="T9" fmla="*/ 1 h 3"/>
                    <a:gd name="T10" fmla="*/ 0 60000 65536"/>
                    <a:gd name="T11" fmla="*/ 0 60000 65536"/>
                    <a:gd name="T12" fmla="*/ 0 60000 65536"/>
                    <a:gd name="T13" fmla="*/ 0 60000 65536"/>
                    <a:gd name="T14" fmla="*/ 0 60000 65536"/>
                    <a:gd name="T15" fmla="*/ 0 w 1092"/>
                    <a:gd name="T16" fmla="*/ 0 h 3"/>
                    <a:gd name="T17" fmla="*/ 1092 w 1092"/>
                    <a:gd name="T18" fmla="*/ 3 h 3"/>
                  </a:gdLst>
                  <a:ahLst/>
                  <a:cxnLst>
                    <a:cxn ang="T10">
                      <a:pos x="T0" y="T1"/>
                    </a:cxn>
                    <a:cxn ang="T11">
                      <a:pos x="T2" y="T3"/>
                    </a:cxn>
                    <a:cxn ang="T12">
                      <a:pos x="T4" y="T5"/>
                    </a:cxn>
                    <a:cxn ang="T13">
                      <a:pos x="T6" y="T7"/>
                    </a:cxn>
                    <a:cxn ang="T14">
                      <a:pos x="T8" y="T9"/>
                    </a:cxn>
                  </a:cxnLst>
                  <a:rect l="T15" t="T16" r="T17" b="T18"/>
                  <a:pathLst>
                    <a:path w="1092" h="3">
                      <a:moveTo>
                        <a:pt x="1092" y="3"/>
                      </a:moveTo>
                      <a:lnTo>
                        <a:pt x="0" y="3"/>
                      </a:lnTo>
                      <a:lnTo>
                        <a:pt x="1" y="0"/>
                      </a:lnTo>
                      <a:lnTo>
                        <a:pt x="1092" y="0"/>
                      </a:lnTo>
                      <a:lnTo>
                        <a:pt x="1092"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4" name="Freeform 49"/>
                <p:cNvSpPr>
                  <a:spLocks/>
                </p:cNvSpPr>
                <p:nvPr/>
              </p:nvSpPr>
              <p:spPr bwMode="auto">
                <a:xfrm>
                  <a:off x="2786" y="846"/>
                  <a:ext cx="364" cy="2"/>
                </a:xfrm>
                <a:custGeom>
                  <a:avLst/>
                  <a:gdLst>
                    <a:gd name="T0" fmla="*/ 364 w 1092"/>
                    <a:gd name="T1" fmla="*/ 2 h 8"/>
                    <a:gd name="T2" fmla="*/ 0 w 1092"/>
                    <a:gd name="T3" fmla="*/ 2 h 8"/>
                    <a:gd name="T4" fmla="*/ 0 w 1092"/>
                    <a:gd name="T5" fmla="*/ 0 h 8"/>
                    <a:gd name="T6" fmla="*/ 364 w 1092"/>
                    <a:gd name="T7" fmla="*/ 0 h 8"/>
                    <a:gd name="T8" fmla="*/ 364 w 1092"/>
                    <a:gd name="T9" fmla="*/ 2 h 8"/>
                    <a:gd name="T10" fmla="*/ 0 60000 65536"/>
                    <a:gd name="T11" fmla="*/ 0 60000 65536"/>
                    <a:gd name="T12" fmla="*/ 0 60000 65536"/>
                    <a:gd name="T13" fmla="*/ 0 60000 65536"/>
                    <a:gd name="T14" fmla="*/ 0 60000 65536"/>
                    <a:gd name="T15" fmla="*/ 0 w 1092"/>
                    <a:gd name="T16" fmla="*/ 0 h 8"/>
                    <a:gd name="T17" fmla="*/ 1092 w 1092"/>
                    <a:gd name="T18" fmla="*/ 8 h 8"/>
                  </a:gdLst>
                  <a:ahLst/>
                  <a:cxnLst>
                    <a:cxn ang="T10">
                      <a:pos x="T0" y="T1"/>
                    </a:cxn>
                    <a:cxn ang="T11">
                      <a:pos x="T2" y="T3"/>
                    </a:cxn>
                    <a:cxn ang="T12">
                      <a:pos x="T4" y="T5"/>
                    </a:cxn>
                    <a:cxn ang="T13">
                      <a:pos x="T6" y="T7"/>
                    </a:cxn>
                    <a:cxn ang="T14">
                      <a:pos x="T8" y="T9"/>
                    </a:cxn>
                  </a:cxnLst>
                  <a:rect l="T15" t="T16" r="T17" b="T18"/>
                  <a:pathLst>
                    <a:path w="1092" h="8">
                      <a:moveTo>
                        <a:pt x="1092" y="8"/>
                      </a:moveTo>
                      <a:lnTo>
                        <a:pt x="0" y="8"/>
                      </a:lnTo>
                      <a:lnTo>
                        <a:pt x="1" y="0"/>
                      </a:lnTo>
                      <a:lnTo>
                        <a:pt x="1092" y="0"/>
                      </a:lnTo>
                      <a:lnTo>
                        <a:pt x="1092" y="8"/>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5" name="Freeform 50"/>
                <p:cNvSpPr>
                  <a:spLocks/>
                </p:cNvSpPr>
                <p:nvPr/>
              </p:nvSpPr>
              <p:spPr bwMode="auto">
                <a:xfrm>
                  <a:off x="2787" y="844"/>
                  <a:ext cx="363" cy="3"/>
                </a:xfrm>
                <a:custGeom>
                  <a:avLst/>
                  <a:gdLst>
                    <a:gd name="T0" fmla="*/ 0 w 1091"/>
                    <a:gd name="T1" fmla="*/ 0 h 9"/>
                    <a:gd name="T2" fmla="*/ 0 w 1091"/>
                    <a:gd name="T3" fmla="*/ 3 h 9"/>
                    <a:gd name="T4" fmla="*/ 363 w 1091"/>
                    <a:gd name="T5" fmla="*/ 3 h 9"/>
                    <a:gd name="T6" fmla="*/ 363 w 1091"/>
                    <a:gd name="T7" fmla="*/ 0 h 9"/>
                    <a:gd name="T8" fmla="*/ 0 w 1091"/>
                    <a:gd name="T9" fmla="*/ 0 h 9"/>
                    <a:gd name="T10" fmla="*/ 0 60000 65536"/>
                    <a:gd name="T11" fmla="*/ 0 60000 65536"/>
                    <a:gd name="T12" fmla="*/ 0 60000 65536"/>
                    <a:gd name="T13" fmla="*/ 0 60000 65536"/>
                    <a:gd name="T14" fmla="*/ 0 60000 65536"/>
                    <a:gd name="T15" fmla="*/ 0 w 1091"/>
                    <a:gd name="T16" fmla="*/ 0 h 9"/>
                    <a:gd name="T17" fmla="*/ 1091 w 1091"/>
                    <a:gd name="T18" fmla="*/ 9 h 9"/>
                  </a:gdLst>
                  <a:ahLst/>
                  <a:cxnLst>
                    <a:cxn ang="T10">
                      <a:pos x="T0" y="T1"/>
                    </a:cxn>
                    <a:cxn ang="T11">
                      <a:pos x="T2" y="T3"/>
                    </a:cxn>
                    <a:cxn ang="T12">
                      <a:pos x="T4" y="T5"/>
                    </a:cxn>
                    <a:cxn ang="T13">
                      <a:pos x="T6" y="T7"/>
                    </a:cxn>
                    <a:cxn ang="T14">
                      <a:pos x="T8" y="T9"/>
                    </a:cxn>
                  </a:cxnLst>
                  <a:rect l="T15" t="T16" r="T17" b="T18"/>
                  <a:pathLst>
                    <a:path w="1091" h="9">
                      <a:moveTo>
                        <a:pt x="1" y="0"/>
                      </a:moveTo>
                      <a:lnTo>
                        <a:pt x="0" y="9"/>
                      </a:lnTo>
                      <a:lnTo>
                        <a:pt x="1091" y="9"/>
                      </a:lnTo>
                      <a:lnTo>
                        <a:pt x="1090"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6" name="Freeform 51"/>
                <p:cNvSpPr>
                  <a:spLocks/>
                </p:cNvSpPr>
                <p:nvPr/>
              </p:nvSpPr>
              <p:spPr bwMode="auto">
                <a:xfrm>
                  <a:off x="2787" y="843"/>
                  <a:ext cx="363" cy="3"/>
                </a:xfrm>
                <a:custGeom>
                  <a:avLst/>
                  <a:gdLst>
                    <a:gd name="T0" fmla="*/ 0 w 1091"/>
                    <a:gd name="T1" fmla="*/ 0 h 8"/>
                    <a:gd name="T2" fmla="*/ 0 w 1091"/>
                    <a:gd name="T3" fmla="*/ 3 h 8"/>
                    <a:gd name="T4" fmla="*/ 363 w 1091"/>
                    <a:gd name="T5" fmla="*/ 3 h 8"/>
                    <a:gd name="T6" fmla="*/ 362 w 1091"/>
                    <a:gd name="T7" fmla="*/ 0 h 8"/>
                    <a:gd name="T8" fmla="*/ 0 w 1091"/>
                    <a:gd name="T9" fmla="*/ 0 h 8"/>
                    <a:gd name="T10" fmla="*/ 0 60000 65536"/>
                    <a:gd name="T11" fmla="*/ 0 60000 65536"/>
                    <a:gd name="T12" fmla="*/ 0 60000 65536"/>
                    <a:gd name="T13" fmla="*/ 0 60000 65536"/>
                    <a:gd name="T14" fmla="*/ 0 60000 65536"/>
                    <a:gd name="T15" fmla="*/ 0 w 1091"/>
                    <a:gd name="T16" fmla="*/ 0 h 8"/>
                    <a:gd name="T17" fmla="*/ 1091 w 1091"/>
                    <a:gd name="T18" fmla="*/ 8 h 8"/>
                  </a:gdLst>
                  <a:ahLst/>
                  <a:cxnLst>
                    <a:cxn ang="T10">
                      <a:pos x="T0" y="T1"/>
                    </a:cxn>
                    <a:cxn ang="T11">
                      <a:pos x="T2" y="T3"/>
                    </a:cxn>
                    <a:cxn ang="T12">
                      <a:pos x="T4" y="T5"/>
                    </a:cxn>
                    <a:cxn ang="T13">
                      <a:pos x="T6" y="T7"/>
                    </a:cxn>
                    <a:cxn ang="T14">
                      <a:pos x="T8" y="T9"/>
                    </a:cxn>
                  </a:cxnLst>
                  <a:rect l="T15" t="T16" r="T17" b="T18"/>
                  <a:pathLst>
                    <a:path w="1091" h="8">
                      <a:moveTo>
                        <a:pt x="1" y="0"/>
                      </a:moveTo>
                      <a:lnTo>
                        <a:pt x="0" y="8"/>
                      </a:lnTo>
                      <a:lnTo>
                        <a:pt x="1091" y="8"/>
                      </a:lnTo>
                      <a:lnTo>
                        <a:pt x="1089" y="0"/>
                      </a:lnTo>
                      <a:lnTo>
                        <a:pt x="1"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7" name="Freeform 52"/>
                <p:cNvSpPr>
                  <a:spLocks/>
                </p:cNvSpPr>
                <p:nvPr/>
              </p:nvSpPr>
              <p:spPr bwMode="auto">
                <a:xfrm>
                  <a:off x="2787" y="841"/>
                  <a:ext cx="363" cy="3"/>
                </a:xfrm>
                <a:custGeom>
                  <a:avLst/>
                  <a:gdLst>
                    <a:gd name="T0" fmla="*/ 0 w 1089"/>
                    <a:gd name="T1" fmla="*/ 0 h 9"/>
                    <a:gd name="T2" fmla="*/ 0 w 1089"/>
                    <a:gd name="T3" fmla="*/ 3 h 9"/>
                    <a:gd name="T4" fmla="*/ 363 w 1089"/>
                    <a:gd name="T5" fmla="*/ 3 h 9"/>
                    <a:gd name="T6" fmla="*/ 363 w 1089"/>
                    <a:gd name="T7" fmla="*/ 0 h 9"/>
                    <a:gd name="T8" fmla="*/ 311 w 1089"/>
                    <a:gd name="T9" fmla="*/ 0 h 9"/>
                    <a:gd name="T10" fmla="*/ 240 w 1089"/>
                    <a:gd name="T11" fmla="*/ 0 h 9"/>
                    <a:gd name="T12" fmla="*/ 165 w 1089"/>
                    <a:gd name="T13" fmla="*/ 0 h 9"/>
                    <a:gd name="T14" fmla="*/ 139 w 1089"/>
                    <a:gd name="T15" fmla="*/ 0 h 9"/>
                    <a:gd name="T16" fmla="*/ 0 w 1089"/>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9"/>
                    <a:gd name="T28" fmla="*/ 0 h 9"/>
                    <a:gd name="T29" fmla="*/ 1089 w 108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9" h="9">
                      <a:moveTo>
                        <a:pt x="1" y="0"/>
                      </a:moveTo>
                      <a:lnTo>
                        <a:pt x="0" y="9"/>
                      </a:lnTo>
                      <a:lnTo>
                        <a:pt x="1089" y="9"/>
                      </a:lnTo>
                      <a:lnTo>
                        <a:pt x="1088" y="0"/>
                      </a:lnTo>
                      <a:lnTo>
                        <a:pt x="933" y="0"/>
                      </a:lnTo>
                      <a:lnTo>
                        <a:pt x="719" y="0"/>
                      </a:lnTo>
                      <a:lnTo>
                        <a:pt x="494" y="0"/>
                      </a:lnTo>
                      <a:lnTo>
                        <a:pt x="416"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8" name="Freeform 53"/>
                <p:cNvSpPr>
                  <a:spLocks/>
                </p:cNvSpPr>
                <p:nvPr/>
              </p:nvSpPr>
              <p:spPr bwMode="auto">
                <a:xfrm>
                  <a:off x="2787" y="840"/>
                  <a:ext cx="363" cy="3"/>
                </a:xfrm>
                <a:custGeom>
                  <a:avLst/>
                  <a:gdLst>
                    <a:gd name="T0" fmla="*/ 0 w 1088"/>
                    <a:gd name="T1" fmla="*/ 0 h 10"/>
                    <a:gd name="T2" fmla="*/ 0 w 1088"/>
                    <a:gd name="T3" fmla="*/ 3 h 10"/>
                    <a:gd name="T4" fmla="*/ 363 w 1088"/>
                    <a:gd name="T5" fmla="*/ 3 h 10"/>
                    <a:gd name="T6" fmla="*/ 363 w 1088"/>
                    <a:gd name="T7" fmla="*/ 0 h 10"/>
                    <a:gd name="T8" fmla="*/ 312 w 1088"/>
                    <a:gd name="T9" fmla="*/ 0 h 10"/>
                    <a:gd name="T10" fmla="*/ 311 w 1088"/>
                    <a:gd name="T11" fmla="*/ 2 h 10"/>
                    <a:gd name="T12" fmla="*/ 311 w 1088"/>
                    <a:gd name="T13" fmla="*/ 0 h 10"/>
                    <a:gd name="T14" fmla="*/ 288 w 1088"/>
                    <a:gd name="T15" fmla="*/ 0 h 10"/>
                    <a:gd name="T16" fmla="*/ 288 w 1088"/>
                    <a:gd name="T17" fmla="*/ 1 h 10"/>
                    <a:gd name="T18" fmla="*/ 288 w 1088"/>
                    <a:gd name="T19" fmla="*/ 0 h 10"/>
                    <a:gd name="T20" fmla="*/ 267 w 1088"/>
                    <a:gd name="T21" fmla="*/ 0 h 10"/>
                    <a:gd name="T22" fmla="*/ 266 w 1088"/>
                    <a:gd name="T23" fmla="*/ 1 h 10"/>
                    <a:gd name="T24" fmla="*/ 266 w 1088"/>
                    <a:gd name="T25" fmla="*/ 0 h 10"/>
                    <a:gd name="T26" fmla="*/ 240 w 1088"/>
                    <a:gd name="T27" fmla="*/ 0 h 10"/>
                    <a:gd name="T28" fmla="*/ 240 w 1088"/>
                    <a:gd name="T29" fmla="*/ 2 h 10"/>
                    <a:gd name="T30" fmla="*/ 240 w 1088"/>
                    <a:gd name="T31" fmla="*/ 0 h 10"/>
                    <a:gd name="T32" fmla="*/ 165 w 1088"/>
                    <a:gd name="T33" fmla="*/ 0 h 10"/>
                    <a:gd name="T34" fmla="*/ 165 w 1088"/>
                    <a:gd name="T35" fmla="*/ 2 h 10"/>
                    <a:gd name="T36" fmla="*/ 165 w 1088"/>
                    <a:gd name="T37" fmla="*/ 0 h 10"/>
                    <a:gd name="T38" fmla="*/ 139 w 1088"/>
                    <a:gd name="T39" fmla="*/ 0 h 10"/>
                    <a:gd name="T40" fmla="*/ 139 w 1088"/>
                    <a:gd name="T41" fmla="*/ 2 h 10"/>
                    <a:gd name="T42" fmla="*/ 139 w 1088"/>
                    <a:gd name="T43" fmla="*/ 0 h 10"/>
                    <a:gd name="T44" fmla="*/ 0 w 1088"/>
                    <a:gd name="T45" fmla="*/ 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8"/>
                    <a:gd name="T70" fmla="*/ 0 h 10"/>
                    <a:gd name="T71" fmla="*/ 1088 w 108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8" h="10">
                      <a:moveTo>
                        <a:pt x="1" y="0"/>
                      </a:moveTo>
                      <a:lnTo>
                        <a:pt x="0" y="10"/>
                      </a:lnTo>
                      <a:lnTo>
                        <a:pt x="1088" y="10"/>
                      </a:lnTo>
                      <a:lnTo>
                        <a:pt x="1087" y="0"/>
                      </a:lnTo>
                      <a:lnTo>
                        <a:pt x="934" y="0"/>
                      </a:lnTo>
                      <a:lnTo>
                        <a:pt x="933" y="6"/>
                      </a:lnTo>
                      <a:lnTo>
                        <a:pt x="932" y="0"/>
                      </a:lnTo>
                      <a:lnTo>
                        <a:pt x="864" y="0"/>
                      </a:lnTo>
                      <a:lnTo>
                        <a:pt x="863" y="2"/>
                      </a:lnTo>
                      <a:lnTo>
                        <a:pt x="863" y="0"/>
                      </a:lnTo>
                      <a:lnTo>
                        <a:pt x="799" y="0"/>
                      </a:lnTo>
                      <a:lnTo>
                        <a:pt x="798" y="2"/>
                      </a:lnTo>
                      <a:lnTo>
                        <a:pt x="798" y="0"/>
                      </a:lnTo>
                      <a:lnTo>
                        <a:pt x="720" y="0"/>
                      </a:lnTo>
                      <a:lnTo>
                        <a:pt x="719" y="6"/>
                      </a:lnTo>
                      <a:lnTo>
                        <a:pt x="718" y="0"/>
                      </a:lnTo>
                      <a:lnTo>
                        <a:pt x="495" y="0"/>
                      </a:lnTo>
                      <a:lnTo>
                        <a:pt x="494" y="6"/>
                      </a:lnTo>
                      <a:lnTo>
                        <a:pt x="494" y="0"/>
                      </a:lnTo>
                      <a:lnTo>
                        <a:pt x="417" y="0"/>
                      </a:lnTo>
                      <a:lnTo>
                        <a:pt x="416" y="6"/>
                      </a:lnTo>
                      <a:lnTo>
                        <a:pt x="416"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09" name="Freeform 54"/>
                <p:cNvSpPr>
                  <a:spLocks noEditPoints="1"/>
                </p:cNvSpPr>
                <p:nvPr/>
              </p:nvSpPr>
              <p:spPr bwMode="auto">
                <a:xfrm>
                  <a:off x="2787" y="838"/>
                  <a:ext cx="363" cy="4"/>
                </a:xfrm>
                <a:custGeom>
                  <a:avLst/>
                  <a:gdLst>
                    <a:gd name="T0" fmla="*/ 0 w 1087"/>
                    <a:gd name="T1" fmla="*/ 0 h 10"/>
                    <a:gd name="T2" fmla="*/ 0 w 1087"/>
                    <a:gd name="T3" fmla="*/ 4 h 10"/>
                    <a:gd name="T4" fmla="*/ 139 w 1087"/>
                    <a:gd name="T5" fmla="*/ 4 h 10"/>
                    <a:gd name="T6" fmla="*/ 138 w 1087"/>
                    <a:gd name="T7" fmla="*/ 0 h 10"/>
                    <a:gd name="T8" fmla="*/ 114 w 1087"/>
                    <a:gd name="T9" fmla="*/ 0 h 10"/>
                    <a:gd name="T10" fmla="*/ 114 w 1087"/>
                    <a:gd name="T11" fmla="*/ 1 h 10"/>
                    <a:gd name="T12" fmla="*/ 114 w 1087"/>
                    <a:gd name="T13" fmla="*/ 0 h 10"/>
                    <a:gd name="T14" fmla="*/ 69 w 1087"/>
                    <a:gd name="T15" fmla="*/ 0 h 10"/>
                    <a:gd name="T16" fmla="*/ 69 w 1087"/>
                    <a:gd name="T17" fmla="*/ 1 h 10"/>
                    <a:gd name="T18" fmla="*/ 69 w 1087"/>
                    <a:gd name="T19" fmla="*/ 0 h 10"/>
                    <a:gd name="T20" fmla="*/ 0 w 1087"/>
                    <a:gd name="T21" fmla="*/ 0 h 10"/>
                    <a:gd name="T22" fmla="*/ 139 w 1087"/>
                    <a:gd name="T23" fmla="*/ 0 h 10"/>
                    <a:gd name="T24" fmla="*/ 139 w 1087"/>
                    <a:gd name="T25" fmla="*/ 4 h 10"/>
                    <a:gd name="T26" fmla="*/ 165 w 1087"/>
                    <a:gd name="T27" fmla="*/ 4 h 10"/>
                    <a:gd name="T28" fmla="*/ 164 w 1087"/>
                    <a:gd name="T29" fmla="*/ 0 h 10"/>
                    <a:gd name="T30" fmla="*/ 139 w 1087"/>
                    <a:gd name="T31" fmla="*/ 0 h 10"/>
                    <a:gd name="T32" fmla="*/ 165 w 1087"/>
                    <a:gd name="T33" fmla="*/ 0 h 10"/>
                    <a:gd name="T34" fmla="*/ 165 w 1087"/>
                    <a:gd name="T35" fmla="*/ 4 h 10"/>
                    <a:gd name="T36" fmla="*/ 240 w 1087"/>
                    <a:gd name="T37" fmla="*/ 4 h 10"/>
                    <a:gd name="T38" fmla="*/ 239 w 1087"/>
                    <a:gd name="T39" fmla="*/ 0 h 10"/>
                    <a:gd name="T40" fmla="*/ 215 w 1087"/>
                    <a:gd name="T41" fmla="*/ 0 h 10"/>
                    <a:gd name="T42" fmla="*/ 215 w 1087"/>
                    <a:gd name="T43" fmla="*/ 1 h 10"/>
                    <a:gd name="T44" fmla="*/ 215 w 1087"/>
                    <a:gd name="T45" fmla="*/ 0 h 10"/>
                    <a:gd name="T46" fmla="*/ 165 w 1087"/>
                    <a:gd name="T47" fmla="*/ 0 h 10"/>
                    <a:gd name="T48" fmla="*/ 240 w 1087"/>
                    <a:gd name="T49" fmla="*/ 0 h 10"/>
                    <a:gd name="T50" fmla="*/ 240 w 1087"/>
                    <a:gd name="T51" fmla="*/ 4 h 10"/>
                    <a:gd name="T52" fmla="*/ 311 w 1087"/>
                    <a:gd name="T53" fmla="*/ 4 h 10"/>
                    <a:gd name="T54" fmla="*/ 311 w 1087"/>
                    <a:gd name="T55" fmla="*/ 0 h 10"/>
                    <a:gd name="T56" fmla="*/ 288 w 1087"/>
                    <a:gd name="T57" fmla="*/ 0 h 10"/>
                    <a:gd name="T58" fmla="*/ 288 w 1087"/>
                    <a:gd name="T59" fmla="*/ 2 h 10"/>
                    <a:gd name="T60" fmla="*/ 287 w 1087"/>
                    <a:gd name="T61" fmla="*/ 0 h 10"/>
                    <a:gd name="T62" fmla="*/ 266 w 1087"/>
                    <a:gd name="T63" fmla="*/ 0 h 10"/>
                    <a:gd name="T64" fmla="*/ 266 w 1087"/>
                    <a:gd name="T65" fmla="*/ 2 h 10"/>
                    <a:gd name="T66" fmla="*/ 266 w 1087"/>
                    <a:gd name="T67" fmla="*/ 0 h 10"/>
                    <a:gd name="T68" fmla="*/ 240 w 1087"/>
                    <a:gd name="T69" fmla="*/ 0 h 10"/>
                    <a:gd name="T70" fmla="*/ 312 w 1087"/>
                    <a:gd name="T71" fmla="*/ 0 h 10"/>
                    <a:gd name="T72" fmla="*/ 311 w 1087"/>
                    <a:gd name="T73" fmla="*/ 4 h 10"/>
                    <a:gd name="T74" fmla="*/ 363 w 1087"/>
                    <a:gd name="T75" fmla="*/ 4 h 10"/>
                    <a:gd name="T76" fmla="*/ 362 w 1087"/>
                    <a:gd name="T77" fmla="*/ 0 h 10"/>
                    <a:gd name="T78" fmla="*/ 312 w 1087"/>
                    <a:gd name="T79" fmla="*/ 0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87"/>
                    <a:gd name="T121" fmla="*/ 0 h 10"/>
                    <a:gd name="T122" fmla="*/ 1087 w 1087"/>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87" h="10">
                      <a:moveTo>
                        <a:pt x="1" y="0"/>
                      </a:moveTo>
                      <a:lnTo>
                        <a:pt x="0" y="9"/>
                      </a:lnTo>
                      <a:lnTo>
                        <a:pt x="415" y="10"/>
                      </a:lnTo>
                      <a:lnTo>
                        <a:pt x="414" y="0"/>
                      </a:lnTo>
                      <a:lnTo>
                        <a:pt x="341" y="0"/>
                      </a:lnTo>
                      <a:lnTo>
                        <a:pt x="340" y="2"/>
                      </a:lnTo>
                      <a:lnTo>
                        <a:pt x="340" y="0"/>
                      </a:lnTo>
                      <a:lnTo>
                        <a:pt x="208" y="0"/>
                      </a:lnTo>
                      <a:lnTo>
                        <a:pt x="207" y="2"/>
                      </a:lnTo>
                      <a:lnTo>
                        <a:pt x="207" y="0"/>
                      </a:lnTo>
                      <a:lnTo>
                        <a:pt x="1" y="0"/>
                      </a:lnTo>
                      <a:close/>
                      <a:moveTo>
                        <a:pt x="416" y="0"/>
                      </a:moveTo>
                      <a:lnTo>
                        <a:pt x="415" y="9"/>
                      </a:lnTo>
                      <a:lnTo>
                        <a:pt x="493" y="10"/>
                      </a:lnTo>
                      <a:lnTo>
                        <a:pt x="491" y="0"/>
                      </a:lnTo>
                      <a:lnTo>
                        <a:pt x="416" y="0"/>
                      </a:lnTo>
                      <a:close/>
                      <a:moveTo>
                        <a:pt x="494" y="0"/>
                      </a:moveTo>
                      <a:lnTo>
                        <a:pt x="493" y="9"/>
                      </a:lnTo>
                      <a:lnTo>
                        <a:pt x="718" y="10"/>
                      </a:lnTo>
                      <a:lnTo>
                        <a:pt x="716" y="0"/>
                      </a:lnTo>
                      <a:lnTo>
                        <a:pt x="644" y="0"/>
                      </a:lnTo>
                      <a:lnTo>
                        <a:pt x="643" y="2"/>
                      </a:lnTo>
                      <a:lnTo>
                        <a:pt x="643" y="0"/>
                      </a:lnTo>
                      <a:lnTo>
                        <a:pt x="494" y="0"/>
                      </a:lnTo>
                      <a:close/>
                      <a:moveTo>
                        <a:pt x="720" y="0"/>
                      </a:moveTo>
                      <a:lnTo>
                        <a:pt x="718" y="9"/>
                      </a:lnTo>
                      <a:lnTo>
                        <a:pt x="932" y="10"/>
                      </a:lnTo>
                      <a:lnTo>
                        <a:pt x="930" y="0"/>
                      </a:lnTo>
                      <a:lnTo>
                        <a:pt x="863" y="0"/>
                      </a:lnTo>
                      <a:lnTo>
                        <a:pt x="862" y="6"/>
                      </a:lnTo>
                      <a:lnTo>
                        <a:pt x="860" y="0"/>
                      </a:lnTo>
                      <a:lnTo>
                        <a:pt x="798" y="0"/>
                      </a:lnTo>
                      <a:lnTo>
                        <a:pt x="797" y="6"/>
                      </a:lnTo>
                      <a:lnTo>
                        <a:pt x="796" y="0"/>
                      </a:lnTo>
                      <a:lnTo>
                        <a:pt x="720" y="0"/>
                      </a:lnTo>
                      <a:close/>
                      <a:moveTo>
                        <a:pt x="934" y="0"/>
                      </a:moveTo>
                      <a:lnTo>
                        <a:pt x="932" y="9"/>
                      </a:lnTo>
                      <a:lnTo>
                        <a:pt x="1087" y="9"/>
                      </a:lnTo>
                      <a:lnTo>
                        <a:pt x="1085" y="0"/>
                      </a:lnTo>
                      <a:lnTo>
                        <a:pt x="934"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0" name="Freeform 55"/>
                <p:cNvSpPr>
                  <a:spLocks noEditPoints="1"/>
                </p:cNvSpPr>
                <p:nvPr/>
              </p:nvSpPr>
              <p:spPr bwMode="auto">
                <a:xfrm>
                  <a:off x="2787" y="837"/>
                  <a:ext cx="362" cy="3"/>
                </a:xfrm>
                <a:custGeom>
                  <a:avLst/>
                  <a:gdLst>
                    <a:gd name="T0" fmla="*/ 1 w 1086"/>
                    <a:gd name="T1" fmla="*/ 0 h 9"/>
                    <a:gd name="T2" fmla="*/ 0 w 1086"/>
                    <a:gd name="T3" fmla="*/ 3 h 9"/>
                    <a:gd name="T4" fmla="*/ 138 w 1086"/>
                    <a:gd name="T5" fmla="*/ 3 h 9"/>
                    <a:gd name="T6" fmla="*/ 138 w 1086"/>
                    <a:gd name="T7" fmla="*/ 0 h 9"/>
                    <a:gd name="T8" fmla="*/ 114 w 1086"/>
                    <a:gd name="T9" fmla="*/ 0 h 9"/>
                    <a:gd name="T10" fmla="*/ 113 w 1086"/>
                    <a:gd name="T11" fmla="*/ 2 h 9"/>
                    <a:gd name="T12" fmla="*/ 113 w 1086"/>
                    <a:gd name="T13" fmla="*/ 0 h 9"/>
                    <a:gd name="T14" fmla="*/ 91 w 1086"/>
                    <a:gd name="T15" fmla="*/ 0 h 9"/>
                    <a:gd name="T16" fmla="*/ 91 w 1086"/>
                    <a:gd name="T17" fmla="*/ 2 h 9"/>
                    <a:gd name="T18" fmla="*/ 91 w 1086"/>
                    <a:gd name="T19" fmla="*/ 0 h 9"/>
                    <a:gd name="T20" fmla="*/ 69 w 1086"/>
                    <a:gd name="T21" fmla="*/ 0 h 9"/>
                    <a:gd name="T22" fmla="*/ 69 w 1086"/>
                    <a:gd name="T23" fmla="*/ 2 h 9"/>
                    <a:gd name="T24" fmla="*/ 69 w 1086"/>
                    <a:gd name="T25" fmla="*/ 0 h 9"/>
                    <a:gd name="T26" fmla="*/ 44 w 1086"/>
                    <a:gd name="T27" fmla="*/ 0 h 9"/>
                    <a:gd name="T28" fmla="*/ 44 w 1086"/>
                    <a:gd name="T29" fmla="*/ 2 h 9"/>
                    <a:gd name="T30" fmla="*/ 44 w 1086"/>
                    <a:gd name="T31" fmla="*/ 0 h 9"/>
                    <a:gd name="T32" fmla="*/ 22 w 1086"/>
                    <a:gd name="T33" fmla="*/ 0 h 9"/>
                    <a:gd name="T34" fmla="*/ 22 w 1086"/>
                    <a:gd name="T35" fmla="*/ 2 h 9"/>
                    <a:gd name="T36" fmla="*/ 22 w 1086"/>
                    <a:gd name="T37" fmla="*/ 0 h 9"/>
                    <a:gd name="T38" fmla="*/ 1 w 1086"/>
                    <a:gd name="T39" fmla="*/ 0 h 9"/>
                    <a:gd name="T40" fmla="*/ 139 w 1086"/>
                    <a:gd name="T41" fmla="*/ 0 h 9"/>
                    <a:gd name="T42" fmla="*/ 139 w 1086"/>
                    <a:gd name="T43" fmla="*/ 3 h 9"/>
                    <a:gd name="T44" fmla="*/ 164 w 1086"/>
                    <a:gd name="T45" fmla="*/ 3 h 9"/>
                    <a:gd name="T46" fmla="*/ 163 w 1086"/>
                    <a:gd name="T47" fmla="*/ 0 h 9"/>
                    <a:gd name="T48" fmla="*/ 139 w 1086"/>
                    <a:gd name="T49" fmla="*/ 0 h 9"/>
                    <a:gd name="T50" fmla="*/ 165 w 1086"/>
                    <a:gd name="T51" fmla="*/ 0 h 9"/>
                    <a:gd name="T52" fmla="*/ 165 w 1086"/>
                    <a:gd name="T53" fmla="*/ 3 h 9"/>
                    <a:gd name="T54" fmla="*/ 239 w 1086"/>
                    <a:gd name="T55" fmla="*/ 3 h 9"/>
                    <a:gd name="T56" fmla="*/ 238 w 1086"/>
                    <a:gd name="T57" fmla="*/ 0 h 9"/>
                    <a:gd name="T58" fmla="*/ 215 w 1086"/>
                    <a:gd name="T59" fmla="*/ 0 h 9"/>
                    <a:gd name="T60" fmla="*/ 214 w 1086"/>
                    <a:gd name="T61" fmla="*/ 2 h 9"/>
                    <a:gd name="T62" fmla="*/ 214 w 1086"/>
                    <a:gd name="T63" fmla="*/ 0 h 9"/>
                    <a:gd name="T64" fmla="*/ 188 w 1086"/>
                    <a:gd name="T65" fmla="*/ 0 h 9"/>
                    <a:gd name="T66" fmla="*/ 188 w 1086"/>
                    <a:gd name="T67" fmla="*/ 2 h 9"/>
                    <a:gd name="T68" fmla="*/ 188 w 1086"/>
                    <a:gd name="T69" fmla="*/ 0 h 9"/>
                    <a:gd name="T70" fmla="*/ 165 w 1086"/>
                    <a:gd name="T71" fmla="*/ 0 h 9"/>
                    <a:gd name="T72" fmla="*/ 240 w 1086"/>
                    <a:gd name="T73" fmla="*/ 0 h 9"/>
                    <a:gd name="T74" fmla="*/ 240 w 1086"/>
                    <a:gd name="T75" fmla="*/ 3 h 9"/>
                    <a:gd name="T76" fmla="*/ 266 w 1086"/>
                    <a:gd name="T77" fmla="*/ 3 h 9"/>
                    <a:gd name="T78" fmla="*/ 265 w 1086"/>
                    <a:gd name="T79" fmla="*/ 0 h 9"/>
                    <a:gd name="T80" fmla="*/ 240 w 1086"/>
                    <a:gd name="T81" fmla="*/ 0 h 9"/>
                    <a:gd name="T82" fmla="*/ 266 w 1086"/>
                    <a:gd name="T83" fmla="*/ 0 h 9"/>
                    <a:gd name="T84" fmla="*/ 266 w 1086"/>
                    <a:gd name="T85" fmla="*/ 3 h 9"/>
                    <a:gd name="T86" fmla="*/ 287 w 1086"/>
                    <a:gd name="T87" fmla="*/ 3 h 9"/>
                    <a:gd name="T88" fmla="*/ 287 w 1086"/>
                    <a:gd name="T89" fmla="*/ 0 h 9"/>
                    <a:gd name="T90" fmla="*/ 266 w 1086"/>
                    <a:gd name="T91" fmla="*/ 0 h 9"/>
                    <a:gd name="T92" fmla="*/ 288 w 1086"/>
                    <a:gd name="T93" fmla="*/ 0 h 9"/>
                    <a:gd name="T94" fmla="*/ 288 w 1086"/>
                    <a:gd name="T95" fmla="*/ 3 h 9"/>
                    <a:gd name="T96" fmla="*/ 310 w 1086"/>
                    <a:gd name="T97" fmla="*/ 3 h 9"/>
                    <a:gd name="T98" fmla="*/ 310 w 1086"/>
                    <a:gd name="T99" fmla="*/ 0 h 9"/>
                    <a:gd name="T100" fmla="*/ 288 w 1086"/>
                    <a:gd name="T101" fmla="*/ 0 h 9"/>
                    <a:gd name="T102" fmla="*/ 312 w 1086"/>
                    <a:gd name="T103" fmla="*/ 0 h 9"/>
                    <a:gd name="T104" fmla="*/ 311 w 1086"/>
                    <a:gd name="T105" fmla="*/ 3 h 9"/>
                    <a:gd name="T106" fmla="*/ 362 w 1086"/>
                    <a:gd name="T107" fmla="*/ 3 h 9"/>
                    <a:gd name="T108" fmla="*/ 362 w 1086"/>
                    <a:gd name="T109" fmla="*/ 0 h 9"/>
                    <a:gd name="T110" fmla="*/ 312 w 1086"/>
                    <a:gd name="T111" fmla="*/ 0 h 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6"/>
                    <a:gd name="T169" fmla="*/ 0 h 9"/>
                    <a:gd name="T170" fmla="*/ 1086 w 1086"/>
                    <a:gd name="T171" fmla="*/ 9 h 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6" h="9">
                      <a:moveTo>
                        <a:pt x="2" y="0"/>
                      </a:moveTo>
                      <a:lnTo>
                        <a:pt x="0" y="9"/>
                      </a:lnTo>
                      <a:lnTo>
                        <a:pt x="415" y="9"/>
                      </a:lnTo>
                      <a:lnTo>
                        <a:pt x="413" y="0"/>
                      </a:lnTo>
                      <a:lnTo>
                        <a:pt x="342" y="0"/>
                      </a:lnTo>
                      <a:lnTo>
                        <a:pt x="340" y="7"/>
                      </a:lnTo>
                      <a:lnTo>
                        <a:pt x="340" y="0"/>
                      </a:lnTo>
                      <a:lnTo>
                        <a:pt x="274" y="0"/>
                      </a:lnTo>
                      <a:lnTo>
                        <a:pt x="274" y="5"/>
                      </a:lnTo>
                      <a:lnTo>
                        <a:pt x="274" y="0"/>
                      </a:lnTo>
                      <a:lnTo>
                        <a:pt x="208" y="0"/>
                      </a:lnTo>
                      <a:lnTo>
                        <a:pt x="207" y="7"/>
                      </a:lnTo>
                      <a:lnTo>
                        <a:pt x="207" y="0"/>
                      </a:lnTo>
                      <a:lnTo>
                        <a:pt x="133" y="0"/>
                      </a:lnTo>
                      <a:lnTo>
                        <a:pt x="132" y="5"/>
                      </a:lnTo>
                      <a:lnTo>
                        <a:pt x="132" y="0"/>
                      </a:lnTo>
                      <a:lnTo>
                        <a:pt x="67" y="0"/>
                      </a:lnTo>
                      <a:lnTo>
                        <a:pt x="66" y="5"/>
                      </a:lnTo>
                      <a:lnTo>
                        <a:pt x="66" y="0"/>
                      </a:lnTo>
                      <a:lnTo>
                        <a:pt x="2" y="0"/>
                      </a:lnTo>
                      <a:close/>
                      <a:moveTo>
                        <a:pt x="417" y="0"/>
                      </a:moveTo>
                      <a:lnTo>
                        <a:pt x="416" y="9"/>
                      </a:lnTo>
                      <a:lnTo>
                        <a:pt x="493" y="9"/>
                      </a:lnTo>
                      <a:lnTo>
                        <a:pt x="490" y="0"/>
                      </a:lnTo>
                      <a:lnTo>
                        <a:pt x="417" y="0"/>
                      </a:lnTo>
                      <a:close/>
                      <a:moveTo>
                        <a:pt x="495" y="0"/>
                      </a:moveTo>
                      <a:lnTo>
                        <a:pt x="494" y="9"/>
                      </a:lnTo>
                      <a:lnTo>
                        <a:pt x="717" y="9"/>
                      </a:lnTo>
                      <a:lnTo>
                        <a:pt x="715" y="0"/>
                      </a:lnTo>
                      <a:lnTo>
                        <a:pt x="644" y="0"/>
                      </a:lnTo>
                      <a:lnTo>
                        <a:pt x="643" y="7"/>
                      </a:lnTo>
                      <a:lnTo>
                        <a:pt x="642" y="0"/>
                      </a:lnTo>
                      <a:lnTo>
                        <a:pt x="564" y="0"/>
                      </a:lnTo>
                      <a:lnTo>
                        <a:pt x="563" y="5"/>
                      </a:lnTo>
                      <a:lnTo>
                        <a:pt x="563" y="0"/>
                      </a:lnTo>
                      <a:lnTo>
                        <a:pt x="495" y="0"/>
                      </a:lnTo>
                      <a:close/>
                      <a:moveTo>
                        <a:pt x="720" y="0"/>
                      </a:moveTo>
                      <a:lnTo>
                        <a:pt x="719" y="9"/>
                      </a:lnTo>
                      <a:lnTo>
                        <a:pt x="797" y="9"/>
                      </a:lnTo>
                      <a:lnTo>
                        <a:pt x="796" y="0"/>
                      </a:lnTo>
                      <a:lnTo>
                        <a:pt x="720" y="0"/>
                      </a:lnTo>
                      <a:close/>
                      <a:moveTo>
                        <a:pt x="798" y="0"/>
                      </a:moveTo>
                      <a:lnTo>
                        <a:pt x="798" y="9"/>
                      </a:lnTo>
                      <a:lnTo>
                        <a:pt x="862" y="9"/>
                      </a:lnTo>
                      <a:lnTo>
                        <a:pt x="860" y="0"/>
                      </a:lnTo>
                      <a:lnTo>
                        <a:pt x="798" y="0"/>
                      </a:lnTo>
                      <a:close/>
                      <a:moveTo>
                        <a:pt x="864" y="0"/>
                      </a:moveTo>
                      <a:lnTo>
                        <a:pt x="863" y="9"/>
                      </a:lnTo>
                      <a:lnTo>
                        <a:pt x="931" y="9"/>
                      </a:lnTo>
                      <a:lnTo>
                        <a:pt x="930" y="0"/>
                      </a:lnTo>
                      <a:lnTo>
                        <a:pt x="864" y="0"/>
                      </a:lnTo>
                      <a:close/>
                      <a:moveTo>
                        <a:pt x="936" y="0"/>
                      </a:moveTo>
                      <a:lnTo>
                        <a:pt x="933" y="9"/>
                      </a:lnTo>
                      <a:lnTo>
                        <a:pt x="1086" y="9"/>
                      </a:lnTo>
                      <a:lnTo>
                        <a:pt x="1085" y="0"/>
                      </a:lnTo>
                      <a:lnTo>
                        <a:pt x="936"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1" name="Freeform 56"/>
                <p:cNvSpPr>
                  <a:spLocks noEditPoints="1"/>
                </p:cNvSpPr>
                <p:nvPr/>
              </p:nvSpPr>
              <p:spPr bwMode="auto">
                <a:xfrm>
                  <a:off x="2788" y="835"/>
                  <a:ext cx="361" cy="3"/>
                </a:xfrm>
                <a:custGeom>
                  <a:avLst/>
                  <a:gdLst>
                    <a:gd name="T0" fmla="*/ 0 w 1084"/>
                    <a:gd name="T1" fmla="*/ 0 h 9"/>
                    <a:gd name="T2" fmla="*/ 0 w 1084"/>
                    <a:gd name="T3" fmla="*/ 3 h 9"/>
                    <a:gd name="T4" fmla="*/ 69 w 1084"/>
                    <a:gd name="T5" fmla="*/ 3 h 9"/>
                    <a:gd name="T6" fmla="*/ 68 w 1084"/>
                    <a:gd name="T7" fmla="*/ 0 h 9"/>
                    <a:gd name="T8" fmla="*/ 44 w 1084"/>
                    <a:gd name="T9" fmla="*/ 0 h 9"/>
                    <a:gd name="T10" fmla="*/ 44 w 1084"/>
                    <a:gd name="T11" fmla="*/ 3 h 9"/>
                    <a:gd name="T12" fmla="*/ 43 w 1084"/>
                    <a:gd name="T13" fmla="*/ 0 h 9"/>
                    <a:gd name="T14" fmla="*/ 22 w 1084"/>
                    <a:gd name="T15" fmla="*/ 0 h 9"/>
                    <a:gd name="T16" fmla="*/ 22 w 1084"/>
                    <a:gd name="T17" fmla="*/ 3 h 9"/>
                    <a:gd name="T18" fmla="*/ 21 w 1084"/>
                    <a:gd name="T19" fmla="*/ 0 h 9"/>
                    <a:gd name="T20" fmla="*/ 0 w 1084"/>
                    <a:gd name="T21" fmla="*/ 0 h 9"/>
                    <a:gd name="T22" fmla="*/ 69 w 1084"/>
                    <a:gd name="T23" fmla="*/ 0 h 9"/>
                    <a:gd name="T24" fmla="*/ 69 w 1084"/>
                    <a:gd name="T25" fmla="*/ 3 h 9"/>
                    <a:gd name="T26" fmla="*/ 113 w 1084"/>
                    <a:gd name="T27" fmla="*/ 3 h 9"/>
                    <a:gd name="T28" fmla="*/ 113 w 1084"/>
                    <a:gd name="T29" fmla="*/ 0 h 9"/>
                    <a:gd name="T30" fmla="*/ 91 w 1084"/>
                    <a:gd name="T31" fmla="*/ 0 h 9"/>
                    <a:gd name="T32" fmla="*/ 91 w 1084"/>
                    <a:gd name="T33" fmla="*/ 3 h 9"/>
                    <a:gd name="T34" fmla="*/ 91 w 1084"/>
                    <a:gd name="T35" fmla="*/ 0 h 9"/>
                    <a:gd name="T36" fmla="*/ 69 w 1084"/>
                    <a:gd name="T37" fmla="*/ 0 h 9"/>
                    <a:gd name="T38" fmla="*/ 114 w 1084"/>
                    <a:gd name="T39" fmla="*/ 0 h 9"/>
                    <a:gd name="T40" fmla="*/ 113 w 1084"/>
                    <a:gd name="T41" fmla="*/ 3 h 9"/>
                    <a:gd name="T42" fmla="*/ 138 w 1084"/>
                    <a:gd name="T43" fmla="*/ 3 h 9"/>
                    <a:gd name="T44" fmla="*/ 137 w 1084"/>
                    <a:gd name="T45" fmla="*/ 0 h 9"/>
                    <a:gd name="T46" fmla="*/ 114 w 1084"/>
                    <a:gd name="T47" fmla="*/ 0 h 9"/>
                    <a:gd name="T48" fmla="*/ 139 w 1084"/>
                    <a:gd name="T49" fmla="*/ 0 h 9"/>
                    <a:gd name="T50" fmla="*/ 138 w 1084"/>
                    <a:gd name="T51" fmla="*/ 3 h 9"/>
                    <a:gd name="T52" fmla="*/ 163 w 1084"/>
                    <a:gd name="T53" fmla="*/ 3 h 9"/>
                    <a:gd name="T54" fmla="*/ 163 w 1084"/>
                    <a:gd name="T55" fmla="*/ 0 h 9"/>
                    <a:gd name="T56" fmla="*/ 139 w 1084"/>
                    <a:gd name="T57" fmla="*/ 0 h 9"/>
                    <a:gd name="T58" fmla="*/ 165 w 1084"/>
                    <a:gd name="T59" fmla="*/ 0 h 9"/>
                    <a:gd name="T60" fmla="*/ 164 w 1084"/>
                    <a:gd name="T61" fmla="*/ 3 h 9"/>
                    <a:gd name="T62" fmla="*/ 214 w 1084"/>
                    <a:gd name="T63" fmla="*/ 3 h 9"/>
                    <a:gd name="T64" fmla="*/ 213 w 1084"/>
                    <a:gd name="T65" fmla="*/ 0 h 9"/>
                    <a:gd name="T66" fmla="*/ 187 w 1084"/>
                    <a:gd name="T67" fmla="*/ 0 h 9"/>
                    <a:gd name="T68" fmla="*/ 187 w 1084"/>
                    <a:gd name="T69" fmla="*/ 3 h 9"/>
                    <a:gd name="T70" fmla="*/ 187 w 1084"/>
                    <a:gd name="T71" fmla="*/ 0 h 9"/>
                    <a:gd name="T72" fmla="*/ 165 w 1084"/>
                    <a:gd name="T73" fmla="*/ 0 h 9"/>
                    <a:gd name="T74" fmla="*/ 214 w 1084"/>
                    <a:gd name="T75" fmla="*/ 0 h 9"/>
                    <a:gd name="T76" fmla="*/ 214 w 1084"/>
                    <a:gd name="T77" fmla="*/ 3 h 9"/>
                    <a:gd name="T78" fmla="*/ 238 w 1084"/>
                    <a:gd name="T79" fmla="*/ 3 h 9"/>
                    <a:gd name="T80" fmla="*/ 237 w 1084"/>
                    <a:gd name="T81" fmla="*/ 0 h 9"/>
                    <a:gd name="T82" fmla="*/ 214 w 1084"/>
                    <a:gd name="T83" fmla="*/ 0 h 9"/>
                    <a:gd name="T84" fmla="*/ 240 w 1084"/>
                    <a:gd name="T85" fmla="*/ 0 h 9"/>
                    <a:gd name="T86" fmla="*/ 239 w 1084"/>
                    <a:gd name="T87" fmla="*/ 3 h 9"/>
                    <a:gd name="T88" fmla="*/ 265 w 1084"/>
                    <a:gd name="T89" fmla="*/ 3 h 9"/>
                    <a:gd name="T90" fmla="*/ 264 w 1084"/>
                    <a:gd name="T91" fmla="*/ 0 h 9"/>
                    <a:gd name="T92" fmla="*/ 240 w 1084"/>
                    <a:gd name="T93" fmla="*/ 0 h 9"/>
                    <a:gd name="T94" fmla="*/ 265 w 1084"/>
                    <a:gd name="T95" fmla="*/ 0 h 9"/>
                    <a:gd name="T96" fmla="*/ 265 w 1084"/>
                    <a:gd name="T97" fmla="*/ 3 h 9"/>
                    <a:gd name="T98" fmla="*/ 286 w 1084"/>
                    <a:gd name="T99" fmla="*/ 3 h 9"/>
                    <a:gd name="T100" fmla="*/ 286 w 1084"/>
                    <a:gd name="T101" fmla="*/ 0 h 9"/>
                    <a:gd name="T102" fmla="*/ 265 w 1084"/>
                    <a:gd name="T103" fmla="*/ 0 h 9"/>
                    <a:gd name="T104" fmla="*/ 287 w 1084"/>
                    <a:gd name="T105" fmla="*/ 0 h 9"/>
                    <a:gd name="T106" fmla="*/ 287 w 1084"/>
                    <a:gd name="T107" fmla="*/ 3 h 9"/>
                    <a:gd name="T108" fmla="*/ 309 w 1084"/>
                    <a:gd name="T109" fmla="*/ 3 h 9"/>
                    <a:gd name="T110" fmla="*/ 309 w 1084"/>
                    <a:gd name="T111" fmla="*/ 0 h 9"/>
                    <a:gd name="T112" fmla="*/ 287 w 1084"/>
                    <a:gd name="T113" fmla="*/ 0 h 9"/>
                    <a:gd name="T114" fmla="*/ 312 w 1084"/>
                    <a:gd name="T115" fmla="*/ 0 h 9"/>
                    <a:gd name="T116" fmla="*/ 311 w 1084"/>
                    <a:gd name="T117" fmla="*/ 3 h 9"/>
                    <a:gd name="T118" fmla="*/ 361 w 1084"/>
                    <a:gd name="T119" fmla="*/ 3 h 9"/>
                    <a:gd name="T120" fmla="*/ 361 w 1084"/>
                    <a:gd name="T121" fmla="*/ 0 h 9"/>
                    <a:gd name="T122" fmla="*/ 312 w 1084"/>
                    <a:gd name="T123" fmla="*/ 0 h 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4"/>
                    <a:gd name="T187" fmla="*/ 0 h 9"/>
                    <a:gd name="T188" fmla="*/ 1084 w 1084"/>
                    <a:gd name="T189" fmla="*/ 9 h 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4" h="9">
                      <a:moveTo>
                        <a:pt x="1" y="0"/>
                      </a:moveTo>
                      <a:lnTo>
                        <a:pt x="0" y="9"/>
                      </a:lnTo>
                      <a:lnTo>
                        <a:pt x="206" y="9"/>
                      </a:lnTo>
                      <a:lnTo>
                        <a:pt x="205" y="0"/>
                      </a:lnTo>
                      <a:lnTo>
                        <a:pt x="133" y="0"/>
                      </a:lnTo>
                      <a:lnTo>
                        <a:pt x="131" y="9"/>
                      </a:lnTo>
                      <a:lnTo>
                        <a:pt x="130" y="0"/>
                      </a:lnTo>
                      <a:lnTo>
                        <a:pt x="67" y="0"/>
                      </a:lnTo>
                      <a:lnTo>
                        <a:pt x="65" y="9"/>
                      </a:lnTo>
                      <a:lnTo>
                        <a:pt x="63" y="0"/>
                      </a:lnTo>
                      <a:lnTo>
                        <a:pt x="1" y="0"/>
                      </a:lnTo>
                      <a:close/>
                      <a:moveTo>
                        <a:pt x="207" y="0"/>
                      </a:moveTo>
                      <a:lnTo>
                        <a:pt x="207" y="9"/>
                      </a:lnTo>
                      <a:lnTo>
                        <a:pt x="339" y="9"/>
                      </a:lnTo>
                      <a:lnTo>
                        <a:pt x="339" y="0"/>
                      </a:lnTo>
                      <a:lnTo>
                        <a:pt x="273" y="0"/>
                      </a:lnTo>
                      <a:lnTo>
                        <a:pt x="273" y="9"/>
                      </a:lnTo>
                      <a:lnTo>
                        <a:pt x="272" y="0"/>
                      </a:lnTo>
                      <a:lnTo>
                        <a:pt x="207" y="0"/>
                      </a:lnTo>
                      <a:close/>
                      <a:moveTo>
                        <a:pt x="342" y="0"/>
                      </a:moveTo>
                      <a:lnTo>
                        <a:pt x="340" y="9"/>
                      </a:lnTo>
                      <a:lnTo>
                        <a:pt x="413" y="9"/>
                      </a:lnTo>
                      <a:lnTo>
                        <a:pt x="411" y="0"/>
                      </a:lnTo>
                      <a:lnTo>
                        <a:pt x="342" y="0"/>
                      </a:lnTo>
                      <a:close/>
                      <a:moveTo>
                        <a:pt x="416" y="0"/>
                      </a:moveTo>
                      <a:lnTo>
                        <a:pt x="415" y="9"/>
                      </a:lnTo>
                      <a:lnTo>
                        <a:pt x="490" y="9"/>
                      </a:lnTo>
                      <a:lnTo>
                        <a:pt x="488" y="0"/>
                      </a:lnTo>
                      <a:lnTo>
                        <a:pt x="416" y="0"/>
                      </a:lnTo>
                      <a:close/>
                      <a:moveTo>
                        <a:pt x="494" y="0"/>
                      </a:moveTo>
                      <a:lnTo>
                        <a:pt x="493" y="9"/>
                      </a:lnTo>
                      <a:lnTo>
                        <a:pt x="642" y="9"/>
                      </a:lnTo>
                      <a:lnTo>
                        <a:pt x="641" y="0"/>
                      </a:lnTo>
                      <a:lnTo>
                        <a:pt x="563" y="0"/>
                      </a:lnTo>
                      <a:lnTo>
                        <a:pt x="562" y="9"/>
                      </a:lnTo>
                      <a:lnTo>
                        <a:pt x="561" y="0"/>
                      </a:lnTo>
                      <a:lnTo>
                        <a:pt x="494" y="0"/>
                      </a:lnTo>
                      <a:close/>
                      <a:moveTo>
                        <a:pt x="644" y="0"/>
                      </a:moveTo>
                      <a:lnTo>
                        <a:pt x="643" y="9"/>
                      </a:lnTo>
                      <a:lnTo>
                        <a:pt x="715" y="9"/>
                      </a:lnTo>
                      <a:lnTo>
                        <a:pt x="712" y="0"/>
                      </a:lnTo>
                      <a:lnTo>
                        <a:pt x="644" y="0"/>
                      </a:lnTo>
                      <a:close/>
                      <a:moveTo>
                        <a:pt x="720" y="0"/>
                      </a:moveTo>
                      <a:lnTo>
                        <a:pt x="719" y="9"/>
                      </a:lnTo>
                      <a:lnTo>
                        <a:pt x="795" y="9"/>
                      </a:lnTo>
                      <a:lnTo>
                        <a:pt x="794" y="0"/>
                      </a:lnTo>
                      <a:lnTo>
                        <a:pt x="720" y="0"/>
                      </a:lnTo>
                      <a:close/>
                      <a:moveTo>
                        <a:pt x="797" y="0"/>
                      </a:moveTo>
                      <a:lnTo>
                        <a:pt x="797" y="9"/>
                      </a:lnTo>
                      <a:lnTo>
                        <a:pt x="859" y="9"/>
                      </a:lnTo>
                      <a:lnTo>
                        <a:pt x="858" y="0"/>
                      </a:lnTo>
                      <a:lnTo>
                        <a:pt x="797" y="0"/>
                      </a:lnTo>
                      <a:close/>
                      <a:moveTo>
                        <a:pt x="863" y="0"/>
                      </a:moveTo>
                      <a:lnTo>
                        <a:pt x="862" y="9"/>
                      </a:lnTo>
                      <a:lnTo>
                        <a:pt x="929" y="9"/>
                      </a:lnTo>
                      <a:lnTo>
                        <a:pt x="928" y="0"/>
                      </a:lnTo>
                      <a:lnTo>
                        <a:pt x="863" y="0"/>
                      </a:lnTo>
                      <a:close/>
                      <a:moveTo>
                        <a:pt x="936" y="0"/>
                      </a:moveTo>
                      <a:lnTo>
                        <a:pt x="933" y="9"/>
                      </a:lnTo>
                      <a:lnTo>
                        <a:pt x="1084" y="9"/>
                      </a:lnTo>
                      <a:lnTo>
                        <a:pt x="1083" y="0"/>
                      </a:lnTo>
                      <a:lnTo>
                        <a:pt x="936"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2" name="Freeform 57"/>
                <p:cNvSpPr>
                  <a:spLocks noEditPoints="1"/>
                </p:cNvSpPr>
                <p:nvPr/>
              </p:nvSpPr>
              <p:spPr bwMode="auto">
                <a:xfrm>
                  <a:off x="2788" y="834"/>
                  <a:ext cx="361" cy="3"/>
                </a:xfrm>
                <a:custGeom>
                  <a:avLst/>
                  <a:gdLst>
                    <a:gd name="T0" fmla="*/ 0 w 1083"/>
                    <a:gd name="T1" fmla="*/ 3 h 9"/>
                    <a:gd name="T2" fmla="*/ 20 w 1083"/>
                    <a:gd name="T3" fmla="*/ 0 h 9"/>
                    <a:gd name="T4" fmla="*/ 22 w 1083"/>
                    <a:gd name="T5" fmla="*/ 0 h 9"/>
                    <a:gd name="T6" fmla="*/ 43 w 1083"/>
                    <a:gd name="T7" fmla="*/ 3 h 9"/>
                    <a:gd name="T8" fmla="*/ 22 w 1083"/>
                    <a:gd name="T9" fmla="*/ 0 h 9"/>
                    <a:gd name="T10" fmla="*/ 44 w 1083"/>
                    <a:gd name="T11" fmla="*/ 3 h 9"/>
                    <a:gd name="T12" fmla="*/ 68 w 1083"/>
                    <a:gd name="T13" fmla="*/ 0 h 9"/>
                    <a:gd name="T14" fmla="*/ 69 w 1083"/>
                    <a:gd name="T15" fmla="*/ 0 h 9"/>
                    <a:gd name="T16" fmla="*/ 91 w 1083"/>
                    <a:gd name="T17" fmla="*/ 3 h 9"/>
                    <a:gd name="T18" fmla="*/ 69 w 1083"/>
                    <a:gd name="T19" fmla="*/ 0 h 9"/>
                    <a:gd name="T20" fmla="*/ 91 w 1083"/>
                    <a:gd name="T21" fmla="*/ 3 h 9"/>
                    <a:gd name="T22" fmla="*/ 112 w 1083"/>
                    <a:gd name="T23" fmla="*/ 0 h 9"/>
                    <a:gd name="T24" fmla="*/ 115 w 1083"/>
                    <a:gd name="T25" fmla="*/ 0 h 9"/>
                    <a:gd name="T26" fmla="*/ 137 w 1083"/>
                    <a:gd name="T27" fmla="*/ 3 h 9"/>
                    <a:gd name="T28" fmla="*/ 115 w 1083"/>
                    <a:gd name="T29" fmla="*/ 0 h 9"/>
                    <a:gd name="T30" fmla="*/ 138 w 1083"/>
                    <a:gd name="T31" fmla="*/ 3 h 9"/>
                    <a:gd name="T32" fmla="*/ 162 w 1083"/>
                    <a:gd name="T33" fmla="*/ 0 h 9"/>
                    <a:gd name="T34" fmla="*/ 165 w 1083"/>
                    <a:gd name="T35" fmla="*/ 0 h 9"/>
                    <a:gd name="T36" fmla="*/ 187 w 1083"/>
                    <a:gd name="T37" fmla="*/ 3 h 9"/>
                    <a:gd name="T38" fmla="*/ 165 w 1083"/>
                    <a:gd name="T39" fmla="*/ 0 h 9"/>
                    <a:gd name="T40" fmla="*/ 187 w 1083"/>
                    <a:gd name="T41" fmla="*/ 3 h 9"/>
                    <a:gd name="T42" fmla="*/ 212 w 1083"/>
                    <a:gd name="T43" fmla="*/ 0 h 9"/>
                    <a:gd name="T44" fmla="*/ 214 w 1083"/>
                    <a:gd name="T45" fmla="*/ 0 h 9"/>
                    <a:gd name="T46" fmla="*/ 238 w 1083"/>
                    <a:gd name="T47" fmla="*/ 3 h 9"/>
                    <a:gd name="T48" fmla="*/ 214 w 1083"/>
                    <a:gd name="T49" fmla="*/ 0 h 9"/>
                    <a:gd name="T50" fmla="*/ 239 w 1083"/>
                    <a:gd name="T51" fmla="*/ 3 h 9"/>
                    <a:gd name="T52" fmla="*/ 264 w 1083"/>
                    <a:gd name="T53" fmla="*/ 0 h 9"/>
                    <a:gd name="T54" fmla="*/ 265 w 1083"/>
                    <a:gd name="T55" fmla="*/ 0 h 9"/>
                    <a:gd name="T56" fmla="*/ 286 w 1083"/>
                    <a:gd name="T57" fmla="*/ 3 h 9"/>
                    <a:gd name="T58" fmla="*/ 265 w 1083"/>
                    <a:gd name="T59" fmla="*/ 0 h 9"/>
                    <a:gd name="T60" fmla="*/ 287 w 1083"/>
                    <a:gd name="T61" fmla="*/ 3 h 9"/>
                    <a:gd name="T62" fmla="*/ 308 w 1083"/>
                    <a:gd name="T63" fmla="*/ 0 h 9"/>
                    <a:gd name="T64" fmla="*/ 312 w 1083"/>
                    <a:gd name="T65" fmla="*/ 0 h 9"/>
                    <a:gd name="T66" fmla="*/ 361 w 1083"/>
                    <a:gd name="T67" fmla="*/ 3 h 9"/>
                    <a:gd name="T68" fmla="*/ 312 w 1083"/>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3"/>
                    <a:gd name="T106" fmla="*/ 0 h 9"/>
                    <a:gd name="T107" fmla="*/ 1083 w 1083"/>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3" h="9">
                      <a:moveTo>
                        <a:pt x="1" y="0"/>
                      </a:moveTo>
                      <a:lnTo>
                        <a:pt x="0" y="9"/>
                      </a:lnTo>
                      <a:lnTo>
                        <a:pt x="64" y="9"/>
                      </a:lnTo>
                      <a:lnTo>
                        <a:pt x="60" y="0"/>
                      </a:lnTo>
                      <a:lnTo>
                        <a:pt x="1" y="0"/>
                      </a:lnTo>
                      <a:close/>
                      <a:moveTo>
                        <a:pt x="67" y="0"/>
                      </a:moveTo>
                      <a:lnTo>
                        <a:pt x="65" y="9"/>
                      </a:lnTo>
                      <a:lnTo>
                        <a:pt x="130" y="9"/>
                      </a:lnTo>
                      <a:lnTo>
                        <a:pt x="128" y="0"/>
                      </a:lnTo>
                      <a:lnTo>
                        <a:pt x="67" y="0"/>
                      </a:lnTo>
                      <a:close/>
                      <a:moveTo>
                        <a:pt x="133" y="0"/>
                      </a:moveTo>
                      <a:lnTo>
                        <a:pt x="131" y="9"/>
                      </a:lnTo>
                      <a:lnTo>
                        <a:pt x="205" y="9"/>
                      </a:lnTo>
                      <a:lnTo>
                        <a:pt x="203" y="0"/>
                      </a:lnTo>
                      <a:lnTo>
                        <a:pt x="133" y="0"/>
                      </a:lnTo>
                      <a:close/>
                      <a:moveTo>
                        <a:pt x="207" y="0"/>
                      </a:moveTo>
                      <a:lnTo>
                        <a:pt x="206" y="9"/>
                      </a:lnTo>
                      <a:lnTo>
                        <a:pt x="272" y="9"/>
                      </a:lnTo>
                      <a:lnTo>
                        <a:pt x="270" y="0"/>
                      </a:lnTo>
                      <a:lnTo>
                        <a:pt x="207" y="0"/>
                      </a:lnTo>
                      <a:close/>
                      <a:moveTo>
                        <a:pt x="272" y="0"/>
                      </a:moveTo>
                      <a:lnTo>
                        <a:pt x="272" y="9"/>
                      </a:lnTo>
                      <a:lnTo>
                        <a:pt x="338" y="9"/>
                      </a:lnTo>
                      <a:lnTo>
                        <a:pt x="337" y="0"/>
                      </a:lnTo>
                      <a:lnTo>
                        <a:pt x="272" y="0"/>
                      </a:lnTo>
                      <a:close/>
                      <a:moveTo>
                        <a:pt x="344" y="0"/>
                      </a:moveTo>
                      <a:lnTo>
                        <a:pt x="340" y="9"/>
                      </a:lnTo>
                      <a:lnTo>
                        <a:pt x="411" y="9"/>
                      </a:lnTo>
                      <a:lnTo>
                        <a:pt x="410" y="0"/>
                      </a:lnTo>
                      <a:lnTo>
                        <a:pt x="344" y="0"/>
                      </a:lnTo>
                      <a:close/>
                      <a:moveTo>
                        <a:pt x="415" y="0"/>
                      </a:moveTo>
                      <a:lnTo>
                        <a:pt x="415" y="9"/>
                      </a:lnTo>
                      <a:lnTo>
                        <a:pt x="488" y="9"/>
                      </a:lnTo>
                      <a:lnTo>
                        <a:pt x="487" y="0"/>
                      </a:lnTo>
                      <a:lnTo>
                        <a:pt x="415" y="0"/>
                      </a:lnTo>
                      <a:close/>
                      <a:moveTo>
                        <a:pt x="494" y="0"/>
                      </a:moveTo>
                      <a:lnTo>
                        <a:pt x="493" y="9"/>
                      </a:lnTo>
                      <a:lnTo>
                        <a:pt x="561" y="9"/>
                      </a:lnTo>
                      <a:lnTo>
                        <a:pt x="559" y="0"/>
                      </a:lnTo>
                      <a:lnTo>
                        <a:pt x="494" y="0"/>
                      </a:lnTo>
                      <a:close/>
                      <a:moveTo>
                        <a:pt x="563" y="0"/>
                      </a:moveTo>
                      <a:lnTo>
                        <a:pt x="562" y="9"/>
                      </a:lnTo>
                      <a:lnTo>
                        <a:pt x="640" y="9"/>
                      </a:lnTo>
                      <a:lnTo>
                        <a:pt x="637" y="0"/>
                      </a:lnTo>
                      <a:lnTo>
                        <a:pt x="563" y="0"/>
                      </a:lnTo>
                      <a:close/>
                      <a:moveTo>
                        <a:pt x="643" y="0"/>
                      </a:moveTo>
                      <a:lnTo>
                        <a:pt x="642" y="9"/>
                      </a:lnTo>
                      <a:lnTo>
                        <a:pt x="713" y="9"/>
                      </a:lnTo>
                      <a:lnTo>
                        <a:pt x="709" y="0"/>
                      </a:lnTo>
                      <a:lnTo>
                        <a:pt x="643" y="0"/>
                      </a:lnTo>
                      <a:close/>
                      <a:moveTo>
                        <a:pt x="719" y="0"/>
                      </a:moveTo>
                      <a:lnTo>
                        <a:pt x="718" y="9"/>
                      </a:lnTo>
                      <a:lnTo>
                        <a:pt x="794" y="9"/>
                      </a:lnTo>
                      <a:lnTo>
                        <a:pt x="792" y="0"/>
                      </a:lnTo>
                      <a:lnTo>
                        <a:pt x="719" y="0"/>
                      </a:lnTo>
                      <a:close/>
                      <a:moveTo>
                        <a:pt x="796" y="0"/>
                      </a:moveTo>
                      <a:lnTo>
                        <a:pt x="796" y="9"/>
                      </a:lnTo>
                      <a:lnTo>
                        <a:pt x="858" y="9"/>
                      </a:lnTo>
                      <a:lnTo>
                        <a:pt x="856" y="0"/>
                      </a:lnTo>
                      <a:lnTo>
                        <a:pt x="796" y="0"/>
                      </a:lnTo>
                      <a:close/>
                      <a:moveTo>
                        <a:pt x="863" y="0"/>
                      </a:moveTo>
                      <a:lnTo>
                        <a:pt x="862" y="9"/>
                      </a:lnTo>
                      <a:lnTo>
                        <a:pt x="928" y="9"/>
                      </a:lnTo>
                      <a:lnTo>
                        <a:pt x="925" y="0"/>
                      </a:lnTo>
                      <a:lnTo>
                        <a:pt x="863" y="0"/>
                      </a:lnTo>
                      <a:close/>
                      <a:moveTo>
                        <a:pt x="936" y="0"/>
                      </a:moveTo>
                      <a:lnTo>
                        <a:pt x="934" y="9"/>
                      </a:lnTo>
                      <a:lnTo>
                        <a:pt x="1083" y="9"/>
                      </a:lnTo>
                      <a:lnTo>
                        <a:pt x="1081" y="0"/>
                      </a:lnTo>
                      <a:lnTo>
                        <a:pt x="936"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3" name="Freeform 58"/>
                <p:cNvSpPr>
                  <a:spLocks noEditPoints="1"/>
                </p:cNvSpPr>
                <p:nvPr/>
              </p:nvSpPr>
              <p:spPr bwMode="auto">
                <a:xfrm>
                  <a:off x="2788" y="832"/>
                  <a:ext cx="361" cy="3"/>
                </a:xfrm>
                <a:custGeom>
                  <a:avLst/>
                  <a:gdLst>
                    <a:gd name="T0" fmla="*/ 0 w 1082"/>
                    <a:gd name="T1" fmla="*/ 3 h 9"/>
                    <a:gd name="T2" fmla="*/ 20 w 1082"/>
                    <a:gd name="T3" fmla="*/ 0 h 9"/>
                    <a:gd name="T4" fmla="*/ 22 w 1082"/>
                    <a:gd name="T5" fmla="*/ 0 h 9"/>
                    <a:gd name="T6" fmla="*/ 43 w 1082"/>
                    <a:gd name="T7" fmla="*/ 3 h 9"/>
                    <a:gd name="T8" fmla="*/ 22 w 1082"/>
                    <a:gd name="T9" fmla="*/ 0 h 9"/>
                    <a:gd name="T10" fmla="*/ 44 w 1082"/>
                    <a:gd name="T11" fmla="*/ 3 h 9"/>
                    <a:gd name="T12" fmla="*/ 67 w 1082"/>
                    <a:gd name="T13" fmla="*/ 0 h 9"/>
                    <a:gd name="T14" fmla="*/ 69 w 1082"/>
                    <a:gd name="T15" fmla="*/ 0 h 9"/>
                    <a:gd name="T16" fmla="*/ 90 w 1082"/>
                    <a:gd name="T17" fmla="*/ 3 h 9"/>
                    <a:gd name="T18" fmla="*/ 69 w 1082"/>
                    <a:gd name="T19" fmla="*/ 0 h 9"/>
                    <a:gd name="T20" fmla="*/ 91 w 1082"/>
                    <a:gd name="T21" fmla="*/ 3 h 9"/>
                    <a:gd name="T22" fmla="*/ 112 w 1082"/>
                    <a:gd name="T23" fmla="*/ 0 h 9"/>
                    <a:gd name="T24" fmla="*/ 115 w 1082"/>
                    <a:gd name="T25" fmla="*/ 0 h 9"/>
                    <a:gd name="T26" fmla="*/ 137 w 1082"/>
                    <a:gd name="T27" fmla="*/ 3 h 9"/>
                    <a:gd name="T28" fmla="*/ 115 w 1082"/>
                    <a:gd name="T29" fmla="*/ 0 h 9"/>
                    <a:gd name="T30" fmla="*/ 138 w 1082"/>
                    <a:gd name="T31" fmla="*/ 3 h 9"/>
                    <a:gd name="T32" fmla="*/ 162 w 1082"/>
                    <a:gd name="T33" fmla="*/ 0 h 9"/>
                    <a:gd name="T34" fmla="*/ 165 w 1082"/>
                    <a:gd name="T35" fmla="*/ 0 h 9"/>
                    <a:gd name="T36" fmla="*/ 187 w 1082"/>
                    <a:gd name="T37" fmla="*/ 3 h 9"/>
                    <a:gd name="T38" fmla="*/ 165 w 1082"/>
                    <a:gd name="T39" fmla="*/ 0 h 9"/>
                    <a:gd name="T40" fmla="*/ 188 w 1082"/>
                    <a:gd name="T41" fmla="*/ 3 h 9"/>
                    <a:gd name="T42" fmla="*/ 212 w 1082"/>
                    <a:gd name="T43" fmla="*/ 0 h 9"/>
                    <a:gd name="T44" fmla="*/ 215 w 1082"/>
                    <a:gd name="T45" fmla="*/ 0 h 9"/>
                    <a:gd name="T46" fmla="*/ 237 w 1082"/>
                    <a:gd name="T47" fmla="*/ 3 h 9"/>
                    <a:gd name="T48" fmla="*/ 215 w 1082"/>
                    <a:gd name="T49" fmla="*/ 0 h 9"/>
                    <a:gd name="T50" fmla="*/ 240 w 1082"/>
                    <a:gd name="T51" fmla="*/ 3 h 9"/>
                    <a:gd name="T52" fmla="*/ 264 w 1082"/>
                    <a:gd name="T53" fmla="*/ 0 h 9"/>
                    <a:gd name="T54" fmla="*/ 266 w 1082"/>
                    <a:gd name="T55" fmla="*/ 0 h 9"/>
                    <a:gd name="T56" fmla="*/ 286 w 1082"/>
                    <a:gd name="T57" fmla="*/ 3 h 9"/>
                    <a:gd name="T58" fmla="*/ 266 w 1082"/>
                    <a:gd name="T59" fmla="*/ 0 h 9"/>
                    <a:gd name="T60" fmla="*/ 288 w 1082"/>
                    <a:gd name="T61" fmla="*/ 3 h 9"/>
                    <a:gd name="T62" fmla="*/ 309 w 1082"/>
                    <a:gd name="T63" fmla="*/ 0 h 9"/>
                    <a:gd name="T64" fmla="*/ 312 w 1082"/>
                    <a:gd name="T65" fmla="*/ 0 h 9"/>
                    <a:gd name="T66" fmla="*/ 361 w 1082"/>
                    <a:gd name="T67" fmla="*/ 3 h 9"/>
                    <a:gd name="T68" fmla="*/ 312 w 108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2"/>
                    <a:gd name="T106" fmla="*/ 0 h 9"/>
                    <a:gd name="T107" fmla="*/ 1082 w 108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2" h="9">
                      <a:moveTo>
                        <a:pt x="1" y="0"/>
                      </a:moveTo>
                      <a:lnTo>
                        <a:pt x="0" y="9"/>
                      </a:lnTo>
                      <a:lnTo>
                        <a:pt x="62" y="9"/>
                      </a:lnTo>
                      <a:lnTo>
                        <a:pt x="59" y="0"/>
                      </a:lnTo>
                      <a:lnTo>
                        <a:pt x="1" y="0"/>
                      </a:lnTo>
                      <a:close/>
                      <a:moveTo>
                        <a:pt x="67" y="0"/>
                      </a:moveTo>
                      <a:lnTo>
                        <a:pt x="66" y="9"/>
                      </a:lnTo>
                      <a:lnTo>
                        <a:pt x="129" y="9"/>
                      </a:lnTo>
                      <a:lnTo>
                        <a:pt x="127" y="0"/>
                      </a:lnTo>
                      <a:lnTo>
                        <a:pt x="67" y="0"/>
                      </a:lnTo>
                      <a:close/>
                      <a:moveTo>
                        <a:pt x="133" y="0"/>
                      </a:moveTo>
                      <a:lnTo>
                        <a:pt x="132" y="9"/>
                      </a:lnTo>
                      <a:lnTo>
                        <a:pt x="204" y="9"/>
                      </a:lnTo>
                      <a:lnTo>
                        <a:pt x="202" y="0"/>
                      </a:lnTo>
                      <a:lnTo>
                        <a:pt x="133" y="0"/>
                      </a:lnTo>
                      <a:close/>
                      <a:moveTo>
                        <a:pt x="207" y="0"/>
                      </a:moveTo>
                      <a:lnTo>
                        <a:pt x="206" y="9"/>
                      </a:lnTo>
                      <a:lnTo>
                        <a:pt x="271" y="9"/>
                      </a:lnTo>
                      <a:lnTo>
                        <a:pt x="268" y="0"/>
                      </a:lnTo>
                      <a:lnTo>
                        <a:pt x="207" y="0"/>
                      </a:lnTo>
                      <a:close/>
                      <a:moveTo>
                        <a:pt x="272" y="0"/>
                      </a:moveTo>
                      <a:lnTo>
                        <a:pt x="272" y="9"/>
                      </a:lnTo>
                      <a:lnTo>
                        <a:pt x="338" y="9"/>
                      </a:lnTo>
                      <a:lnTo>
                        <a:pt x="337" y="0"/>
                      </a:lnTo>
                      <a:lnTo>
                        <a:pt x="272" y="0"/>
                      </a:lnTo>
                      <a:close/>
                      <a:moveTo>
                        <a:pt x="345" y="0"/>
                      </a:moveTo>
                      <a:lnTo>
                        <a:pt x="341" y="9"/>
                      </a:lnTo>
                      <a:lnTo>
                        <a:pt x="410" y="9"/>
                      </a:lnTo>
                      <a:lnTo>
                        <a:pt x="409" y="0"/>
                      </a:lnTo>
                      <a:lnTo>
                        <a:pt x="345" y="0"/>
                      </a:lnTo>
                      <a:close/>
                      <a:moveTo>
                        <a:pt x="416" y="0"/>
                      </a:moveTo>
                      <a:lnTo>
                        <a:pt x="415" y="9"/>
                      </a:lnTo>
                      <a:lnTo>
                        <a:pt x="487" y="9"/>
                      </a:lnTo>
                      <a:lnTo>
                        <a:pt x="486" y="0"/>
                      </a:lnTo>
                      <a:lnTo>
                        <a:pt x="416" y="0"/>
                      </a:lnTo>
                      <a:close/>
                      <a:moveTo>
                        <a:pt x="494" y="0"/>
                      </a:moveTo>
                      <a:lnTo>
                        <a:pt x="493" y="9"/>
                      </a:lnTo>
                      <a:lnTo>
                        <a:pt x="560" y="9"/>
                      </a:lnTo>
                      <a:lnTo>
                        <a:pt x="559" y="0"/>
                      </a:lnTo>
                      <a:lnTo>
                        <a:pt x="494" y="0"/>
                      </a:lnTo>
                      <a:close/>
                      <a:moveTo>
                        <a:pt x="563" y="0"/>
                      </a:moveTo>
                      <a:lnTo>
                        <a:pt x="562" y="9"/>
                      </a:lnTo>
                      <a:lnTo>
                        <a:pt x="639" y="9"/>
                      </a:lnTo>
                      <a:lnTo>
                        <a:pt x="636" y="0"/>
                      </a:lnTo>
                      <a:lnTo>
                        <a:pt x="563" y="0"/>
                      </a:lnTo>
                      <a:close/>
                      <a:moveTo>
                        <a:pt x="644" y="0"/>
                      </a:moveTo>
                      <a:lnTo>
                        <a:pt x="643" y="9"/>
                      </a:lnTo>
                      <a:lnTo>
                        <a:pt x="711" y="9"/>
                      </a:lnTo>
                      <a:lnTo>
                        <a:pt x="708" y="0"/>
                      </a:lnTo>
                      <a:lnTo>
                        <a:pt x="644" y="0"/>
                      </a:lnTo>
                      <a:close/>
                      <a:moveTo>
                        <a:pt x="720" y="0"/>
                      </a:moveTo>
                      <a:lnTo>
                        <a:pt x="719" y="9"/>
                      </a:lnTo>
                      <a:lnTo>
                        <a:pt x="793" y="9"/>
                      </a:lnTo>
                      <a:lnTo>
                        <a:pt x="791" y="0"/>
                      </a:lnTo>
                      <a:lnTo>
                        <a:pt x="720" y="0"/>
                      </a:lnTo>
                      <a:close/>
                      <a:moveTo>
                        <a:pt x="797" y="0"/>
                      </a:moveTo>
                      <a:lnTo>
                        <a:pt x="796" y="9"/>
                      </a:lnTo>
                      <a:lnTo>
                        <a:pt x="857" y="9"/>
                      </a:lnTo>
                      <a:lnTo>
                        <a:pt x="855" y="0"/>
                      </a:lnTo>
                      <a:lnTo>
                        <a:pt x="797" y="0"/>
                      </a:lnTo>
                      <a:close/>
                      <a:moveTo>
                        <a:pt x="864" y="0"/>
                      </a:moveTo>
                      <a:lnTo>
                        <a:pt x="862" y="9"/>
                      </a:lnTo>
                      <a:lnTo>
                        <a:pt x="927" y="9"/>
                      </a:lnTo>
                      <a:lnTo>
                        <a:pt x="925" y="0"/>
                      </a:lnTo>
                      <a:lnTo>
                        <a:pt x="864" y="0"/>
                      </a:lnTo>
                      <a:close/>
                      <a:moveTo>
                        <a:pt x="936" y="0"/>
                      </a:moveTo>
                      <a:lnTo>
                        <a:pt x="935" y="9"/>
                      </a:lnTo>
                      <a:lnTo>
                        <a:pt x="1082" y="9"/>
                      </a:lnTo>
                      <a:lnTo>
                        <a:pt x="1081" y="0"/>
                      </a:lnTo>
                      <a:lnTo>
                        <a:pt x="936"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4" name="Freeform 59"/>
                <p:cNvSpPr>
                  <a:spLocks noEditPoints="1"/>
                </p:cNvSpPr>
                <p:nvPr/>
              </p:nvSpPr>
              <p:spPr bwMode="auto">
                <a:xfrm>
                  <a:off x="2788" y="831"/>
                  <a:ext cx="360" cy="3"/>
                </a:xfrm>
                <a:custGeom>
                  <a:avLst/>
                  <a:gdLst>
                    <a:gd name="T0" fmla="*/ 0 w 1080"/>
                    <a:gd name="T1" fmla="*/ 3 h 9"/>
                    <a:gd name="T2" fmla="*/ 19 w 1080"/>
                    <a:gd name="T3" fmla="*/ 0 h 9"/>
                    <a:gd name="T4" fmla="*/ 22 w 1080"/>
                    <a:gd name="T5" fmla="*/ 0 h 9"/>
                    <a:gd name="T6" fmla="*/ 42 w 1080"/>
                    <a:gd name="T7" fmla="*/ 3 h 9"/>
                    <a:gd name="T8" fmla="*/ 22 w 1080"/>
                    <a:gd name="T9" fmla="*/ 0 h 9"/>
                    <a:gd name="T10" fmla="*/ 44 w 1080"/>
                    <a:gd name="T11" fmla="*/ 3 h 9"/>
                    <a:gd name="T12" fmla="*/ 67 w 1080"/>
                    <a:gd name="T13" fmla="*/ 0 h 9"/>
                    <a:gd name="T14" fmla="*/ 69 w 1080"/>
                    <a:gd name="T15" fmla="*/ 0 h 9"/>
                    <a:gd name="T16" fmla="*/ 90 w 1080"/>
                    <a:gd name="T17" fmla="*/ 3 h 9"/>
                    <a:gd name="T18" fmla="*/ 69 w 1080"/>
                    <a:gd name="T19" fmla="*/ 0 h 9"/>
                    <a:gd name="T20" fmla="*/ 90 w 1080"/>
                    <a:gd name="T21" fmla="*/ 3 h 9"/>
                    <a:gd name="T22" fmla="*/ 112 w 1080"/>
                    <a:gd name="T23" fmla="*/ 0 h 9"/>
                    <a:gd name="T24" fmla="*/ 115 w 1080"/>
                    <a:gd name="T25" fmla="*/ 0 h 9"/>
                    <a:gd name="T26" fmla="*/ 136 w 1080"/>
                    <a:gd name="T27" fmla="*/ 3 h 9"/>
                    <a:gd name="T28" fmla="*/ 115 w 1080"/>
                    <a:gd name="T29" fmla="*/ 0 h 9"/>
                    <a:gd name="T30" fmla="*/ 138 w 1080"/>
                    <a:gd name="T31" fmla="*/ 3 h 9"/>
                    <a:gd name="T32" fmla="*/ 161 w 1080"/>
                    <a:gd name="T33" fmla="*/ 0 h 9"/>
                    <a:gd name="T34" fmla="*/ 164 w 1080"/>
                    <a:gd name="T35" fmla="*/ 0 h 9"/>
                    <a:gd name="T36" fmla="*/ 186 w 1080"/>
                    <a:gd name="T37" fmla="*/ 3 h 9"/>
                    <a:gd name="T38" fmla="*/ 164 w 1080"/>
                    <a:gd name="T39" fmla="*/ 0 h 9"/>
                    <a:gd name="T40" fmla="*/ 187 w 1080"/>
                    <a:gd name="T41" fmla="*/ 3 h 9"/>
                    <a:gd name="T42" fmla="*/ 212 w 1080"/>
                    <a:gd name="T43" fmla="*/ 0 h 9"/>
                    <a:gd name="T44" fmla="*/ 214 w 1080"/>
                    <a:gd name="T45" fmla="*/ 0 h 9"/>
                    <a:gd name="T46" fmla="*/ 236 w 1080"/>
                    <a:gd name="T47" fmla="*/ 3 h 9"/>
                    <a:gd name="T48" fmla="*/ 214 w 1080"/>
                    <a:gd name="T49" fmla="*/ 0 h 9"/>
                    <a:gd name="T50" fmla="*/ 239 w 1080"/>
                    <a:gd name="T51" fmla="*/ 3 h 9"/>
                    <a:gd name="T52" fmla="*/ 263 w 1080"/>
                    <a:gd name="T53" fmla="*/ 0 h 9"/>
                    <a:gd name="T54" fmla="*/ 265 w 1080"/>
                    <a:gd name="T55" fmla="*/ 0 h 9"/>
                    <a:gd name="T56" fmla="*/ 285 w 1080"/>
                    <a:gd name="T57" fmla="*/ 3 h 9"/>
                    <a:gd name="T58" fmla="*/ 265 w 1080"/>
                    <a:gd name="T59" fmla="*/ 0 h 9"/>
                    <a:gd name="T60" fmla="*/ 287 w 1080"/>
                    <a:gd name="T61" fmla="*/ 3 h 9"/>
                    <a:gd name="T62" fmla="*/ 308 w 1080"/>
                    <a:gd name="T63" fmla="*/ 0 h 9"/>
                    <a:gd name="T64" fmla="*/ 312 w 1080"/>
                    <a:gd name="T65" fmla="*/ 0 h 9"/>
                    <a:gd name="T66" fmla="*/ 360 w 1080"/>
                    <a:gd name="T67" fmla="*/ 3 h 9"/>
                    <a:gd name="T68" fmla="*/ 312 w 1080"/>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0"/>
                    <a:gd name="T106" fmla="*/ 0 h 9"/>
                    <a:gd name="T107" fmla="*/ 1080 w 1080"/>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0" h="9">
                      <a:moveTo>
                        <a:pt x="1" y="0"/>
                      </a:moveTo>
                      <a:lnTo>
                        <a:pt x="0" y="9"/>
                      </a:lnTo>
                      <a:lnTo>
                        <a:pt x="59" y="9"/>
                      </a:lnTo>
                      <a:lnTo>
                        <a:pt x="57" y="0"/>
                      </a:lnTo>
                      <a:lnTo>
                        <a:pt x="1" y="0"/>
                      </a:lnTo>
                      <a:close/>
                      <a:moveTo>
                        <a:pt x="67" y="0"/>
                      </a:moveTo>
                      <a:lnTo>
                        <a:pt x="66" y="9"/>
                      </a:lnTo>
                      <a:lnTo>
                        <a:pt x="127" y="9"/>
                      </a:lnTo>
                      <a:lnTo>
                        <a:pt x="125" y="0"/>
                      </a:lnTo>
                      <a:lnTo>
                        <a:pt x="67" y="0"/>
                      </a:lnTo>
                      <a:close/>
                      <a:moveTo>
                        <a:pt x="133" y="0"/>
                      </a:moveTo>
                      <a:lnTo>
                        <a:pt x="132" y="9"/>
                      </a:lnTo>
                      <a:lnTo>
                        <a:pt x="202" y="9"/>
                      </a:lnTo>
                      <a:lnTo>
                        <a:pt x="201" y="0"/>
                      </a:lnTo>
                      <a:lnTo>
                        <a:pt x="133" y="0"/>
                      </a:lnTo>
                      <a:close/>
                      <a:moveTo>
                        <a:pt x="207" y="0"/>
                      </a:moveTo>
                      <a:lnTo>
                        <a:pt x="206" y="9"/>
                      </a:lnTo>
                      <a:lnTo>
                        <a:pt x="269" y="9"/>
                      </a:lnTo>
                      <a:lnTo>
                        <a:pt x="266" y="0"/>
                      </a:lnTo>
                      <a:lnTo>
                        <a:pt x="207" y="0"/>
                      </a:lnTo>
                      <a:close/>
                      <a:moveTo>
                        <a:pt x="271" y="0"/>
                      </a:moveTo>
                      <a:lnTo>
                        <a:pt x="271" y="9"/>
                      </a:lnTo>
                      <a:lnTo>
                        <a:pt x="336" y="9"/>
                      </a:lnTo>
                      <a:lnTo>
                        <a:pt x="335" y="0"/>
                      </a:lnTo>
                      <a:lnTo>
                        <a:pt x="271" y="0"/>
                      </a:lnTo>
                      <a:close/>
                      <a:moveTo>
                        <a:pt x="345" y="0"/>
                      </a:moveTo>
                      <a:lnTo>
                        <a:pt x="343" y="9"/>
                      </a:lnTo>
                      <a:lnTo>
                        <a:pt x="408" y="9"/>
                      </a:lnTo>
                      <a:lnTo>
                        <a:pt x="407" y="0"/>
                      </a:lnTo>
                      <a:lnTo>
                        <a:pt x="345" y="0"/>
                      </a:lnTo>
                      <a:close/>
                      <a:moveTo>
                        <a:pt x="415" y="0"/>
                      </a:moveTo>
                      <a:lnTo>
                        <a:pt x="414" y="9"/>
                      </a:lnTo>
                      <a:lnTo>
                        <a:pt x="485" y="9"/>
                      </a:lnTo>
                      <a:lnTo>
                        <a:pt x="484" y="0"/>
                      </a:lnTo>
                      <a:lnTo>
                        <a:pt x="415" y="0"/>
                      </a:lnTo>
                      <a:close/>
                      <a:moveTo>
                        <a:pt x="493" y="0"/>
                      </a:moveTo>
                      <a:lnTo>
                        <a:pt x="493" y="9"/>
                      </a:lnTo>
                      <a:lnTo>
                        <a:pt x="558" y="9"/>
                      </a:lnTo>
                      <a:lnTo>
                        <a:pt x="557" y="0"/>
                      </a:lnTo>
                      <a:lnTo>
                        <a:pt x="493" y="0"/>
                      </a:lnTo>
                      <a:close/>
                      <a:moveTo>
                        <a:pt x="564" y="0"/>
                      </a:moveTo>
                      <a:lnTo>
                        <a:pt x="562" y="9"/>
                      </a:lnTo>
                      <a:lnTo>
                        <a:pt x="636" y="9"/>
                      </a:lnTo>
                      <a:lnTo>
                        <a:pt x="635" y="0"/>
                      </a:lnTo>
                      <a:lnTo>
                        <a:pt x="564" y="0"/>
                      </a:lnTo>
                      <a:close/>
                      <a:moveTo>
                        <a:pt x="643" y="0"/>
                      </a:moveTo>
                      <a:lnTo>
                        <a:pt x="642" y="9"/>
                      </a:lnTo>
                      <a:lnTo>
                        <a:pt x="708" y="9"/>
                      </a:lnTo>
                      <a:lnTo>
                        <a:pt x="706" y="0"/>
                      </a:lnTo>
                      <a:lnTo>
                        <a:pt x="643" y="0"/>
                      </a:lnTo>
                      <a:close/>
                      <a:moveTo>
                        <a:pt x="719" y="0"/>
                      </a:moveTo>
                      <a:lnTo>
                        <a:pt x="718" y="9"/>
                      </a:lnTo>
                      <a:lnTo>
                        <a:pt x="791" y="9"/>
                      </a:lnTo>
                      <a:lnTo>
                        <a:pt x="789" y="0"/>
                      </a:lnTo>
                      <a:lnTo>
                        <a:pt x="719" y="0"/>
                      </a:lnTo>
                      <a:close/>
                      <a:moveTo>
                        <a:pt x="796" y="0"/>
                      </a:moveTo>
                      <a:lnTo>
                        <a:pt x="795" y="9"/>
                      </a:lnTo>
                      <a:lnTo>
                        <a:pt x="855" y="9"/>
                      </a:lnTo>
                      <a:lnTo>
                        <a:pt x="853" y="0"/>
                      </a:lnTo>
                      <a:lnTo>
                        <a:pt x="796" y="0"/>
                      </a:lnTo>
                      <a:close/>
                      <a:moveTo>
                        <a:pt x="863" y="0"/>
                      </a:moveTo>
                      <a:lnTo>
                        <a:pt x="862" y="9"/>
                      </a:lnTo>
                      <a:lnTo>
                        <a:pt x="924" y="9"/>
                      </a:lnTo>
                      <a:lnTo>
                        <a:pt x="923" y="0"/>
                      </a:lnTo>
                      <a:lnTo>
                        <a:pt x="863" y="0"/>
                      </a:lnTo>
                      <a:close/>
                      <a:moveTo>
                        <a:pt x="936" y="0"/>
                      </a:moveTo>
                      <a:lnTo>
                        <a:pt x="935" y="9"/>
                      </a:lnTo>
                      <a:lnTo>
                        <a:pt x="1080" y="9"/>
                      </a:lnTo>
                      <a:lnTo>
                        <a:pt x="1078" y="0"/>
                      </a:lnTo>
                      <a:lnTo>
                        <a:pt x="936"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5" name="Freeform 60"/>
                <p:cNvSpPr>
                  <a:spLocks noEditPoints="1"/>
                </p:cNvSpPr>
                <p:nvPr/>
              </p:nvSpPr>
              <p:spPr bwMode="auto">
                <a:xfrm>
                  <a:off x="2788" y="829"/>
                  <a:ext cx="360" cy="3"/>
                </a:xfrm>
                <a:custGeom>
                  <a:avLst/>
                  <a:gdLst>
                    <a:gd name="T0" fmla="*/ 0 w 1080"/>
                    <a:gd name="T1" fmla="*/ 3 h 9"/>
                    <a:gd name="T2" fmla="*/ 19 w 1080"/>
                    <a:gd name="T3" fmla="*/ 0 h 9"/>
                    <a:gd name="T4" fmla="*/ 23 w 1080"/>
                    <a:gd name="T5" fmla="*/ 0 h 9"/>
                    <a:gd name="T6" fmla="*/ 42 w 1080"/>
                    <a:gd name="T7" fmla="*/ 3 h 9"/>
                    <a:gd name="T8" fmla="*/ 23 w 1080"/>
                    <a:gd name="T9" fmla="*/ 0 h 9"/>
                    <a:gd name="T10" fmla="*/ 44 w 1080"/>
                    <a:gd name="T11" fmla="*/ 3 h 9"/>
                    <a:gd name="T12" fmla="*/ 67 w 1080"/>
                    <a:gd name="T13" fmla="*/ 0 h 9"/>
                    <a:gd name="T14" fmla="*/ 69 w 1080"/>
                    <a:gd name="T15" fmla="*/ 0 h 9"/>
                    <a:gd name="T16" fmla="*/ 89 w 1080"/>
                    <a:gd name="T17" fmla="*/ 3 h 9"/>
                    <a:gd name="T18" fmla="*/ 69 w 1080"/>
                    <a:gd name="T19" fmla="*/ 0 h 9"/>
                    <a:gd name="T20" fmla="*/ 90 w 1080"/>
                    <a:gd name="T21" fmla="*/ 3 h 9"/>
                    <a:gd name="T22" fmla="*/ 112 w 1080"/>
                    <a:gd name="T23" fmla="*/ 0 h 9"/>
                    <a:gd name="T24" fmla="*/ 116 w 1080"/>
                    <a:gd name="T25" fmla="*/ 0 h 9"/>
                    <a:gd name="T26" fmla="*/ 136 w 1080"/>
                    <a:gd name="T27" fmla="*/ 3 h 9"/>
                    <a:gd name="T28" fmla="*/ 116 w 1080"/>
                    <a:gd name="T29" fmla="*/ 0 h 9"/>
                    <a:gd name="T30" fmla="*/ 138 w 1080"/>
                    <a:gd name="T31" fmla="*/ 3 h 9"/>
                    <a:gd name="T32" fmla="*/ 161 w 1080"/>
                    <a:gd name="T33" fmla="*/ 0 h 9"/>
                    <a:gd name="T34" fmla="*/ 165 w 1080"/>
                    <a:gd name="T35" fmla="*/ 0 h 9"/>
                    <a:gd name="T36" fmla="*/ 186 w 1080"/>
                    <a:gd name="T37" fmla="*/ 3 h 9"/>
                    <a:gd name="T38" fmla="*/ 165 w 1080"/>
                    <a:gd name="T39" fmla="*/ 0 h 9"/>
                    <a:gd name="T40" fmla="*/ 187 w 1080"/>
                    <a:gd name="T41" fmla="*/ 3 h 9"/>
                    <a:gd name="T42" fmla="*/ 211 w 1080"/>
                    <a:gd name="T43" fmla="*/ 0 h 9"/>
                    <a:gd name="T44" fmla="*/ 214 w 1080"/>
                    <a:gd name="T45" fmla="*/ 0 h 9"/>
                    <a:gd name="T46" fmla="*/ 236 w 1080"/>
                    <a:gd name="T47" fmla="*/ 3 h 9"/>
                    <a:gd name="T48" fmla="*/ 214 w 1080"/>
                    <a:gd name="T49" fmla="*/ 0 h 9"/>
                    <a:gd name="T50" fmla="*/ 240 w 1080"/>
                    <a:gd name="T51" fmla="*/ 3 h 9"/>
                    <a:gd name="T52" fmla="*/ 263 w 1080"/>
                    <a:gd name="T53" fmla="*/ 0 h 9"/>
                    <a:gd name="T54" fmla="*/ 265 w 1080"/>
                    <a:gd name="T55" fmla="*/ 0 h 9"/>
                    <a:gd name="T56" fmla="*/ 285 w 1080"/>
                    <a:gd name="T57" fmla="*/ 3 h 9"/>
                    <a:gd name="T58" fmla="*/ 265 w 1080"/>
                    <a:gd name="T59" fmla="*/ 0 h 9"/>
                    <a:gd name="T60" fmla="*/ 288 w 1080"/>
                    <a:gd name="T61" fmla="*/ 3 h 9"/>
                    <a:gd name="T62" fmla="*/ 307 w 1080"/>
                    <a:gd name="T63" fmla="*/ 0 h 9"/>
                    <a:gd name="T64" fmla="*/ 312 w 1080"/>
                    <a:gd name="T65" fmla="*/ 0 h 9"/>
                    <a:gd name="T66" fmla="*/ 360 w 1080"/>
                    <a:gd name="T67" fmla="*/ 3 h 9"/>
                    <a:gd name="T68" fmla="*/ 312 w 1080"/>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0"/>
                    <a:gd name="T106" fmla="*/ 0 h 9"/>
                    <a:gd name="T107" fmla="*/ 1080 w 1080"/>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0" h="9">
                      <a:moveTo>
                        <a:pt x="1" y="0"/>
                      </a:moveTo>
                      <a:lnTo>
                        <a:pt x="0" y="9"/>
                      </a:lnTo>
                      <a:lnTo>
                        <a:pt x="58" y="9"/>
                      </a:lnTo>
                      <a:lnTo>
                        <a:pt x="56" y="0"/>
                      </a:lnTo>
                      <a:lnTo>
                        <a:pt x="1" y="0"/>
                      </a:lnTo>
                      <a:close/>
                      <a:moveTo>
                        <a:pt x="68" y="0"/>
                      </a:moveTo>
                      <a:lnTo>
                        <a:pt x="66" y="9"/>
                      </a:lnTo>
                      <a:lnTo>
                        <a:pt x="126" y="9"/>
                      </a:lnTo>
                      <a:lnTo>
                        <a:pt x="124" y="0"/>
                      </a:lnTo>
                      <a:lnTo>
                        <a:pt x="68" y="0"/>
                      </a:lnTo>
                      <a:close/>
                      <a:moveTo>
                        <a:pt x="134" y="0"/>
                      </a:moveTo>
                      <a:lnTo>
                        <a:pt x="132" y="9"/>
                      </a:lnTo>
                      <a:lnTo>
                        <a:pt x="201" y="9"/>
                      </a:lnTo>
                      <a:lnTo>
                        <a:pt x="200" y="0"/>
                      </a:lnTo>
                      <a:lnTo>
                        <a:pt x="134" y="0"/>
                      </a:lnTo>
                      <a:close/>
                      <a:moveTo>
                        <a:pt x="207" y="0"/>
                      </a:moveTo>
                      <a:lnTo>
                        <a:pt x="206" y="9"/>
                      </a:lnTo>
                      <a:lnTo>
                        <a:pt x="267" y="9"/>
                      </a:lnTo>
                      <a:lnTo>
                        <a:pt x="265" y="0"/>
                      </a:lnTo>
                      <a:lnTo>
                        <a:pt x="207" y="0"/>
                      </a:lnTo>
                      <a:close/>
                      <a:moveTo>
                        <a:pt x="271" y="0"/>
                      </a:moveTo>
                      <a:lnTo>
                        <a:pt x="271" y="9"/>
                      </a:lnTo>
                      <a:lnTo>
                        <a:pt x="336" y="9"/>
                      </a:lnTo>
                      <a:lnTo>
                        <a:pt x="335" y="0"/>
                      </a:lnTo>
                      <a:lnTo>
                        <a:pt x="271" y="0"/>
                      </a:lnTo>
                      <a:close/>
                      <a:moveTo>
                        <a:pt x="347" y="0"/>
                      </a:moveTo>
                      <a:lnTo>
                        <a:pt x="344" y="9"/>
                      </a:lnTo>
                      <a:lnTo>
                        <a:pt x="408" y="9"/>
                      </a:lnTo>
                      <a:lnTo>
                        <a:pt x="406" y="0"/>
                      </a:lnTo>
                      <a:lnTo>
                        <a:pt x="347" y="0"/>
                      </a:lnTo>
                      <a:close/>
                      <a:moveTo>
                        <a:pt x="415" y="0"/>
                      </a:moveTo>
                      <a:lnTo>
                        <a:pt x="415" y="9"/>
                      </a:lnTo>
                      <a:lnTo>
                        <a:pt x="485" y="9"/>
                      </a:lnTo>
                      <a:lnTo>
                        <a:pt x="483" y="0"/>
                      </a:lnTo>
                      <a:lnTo>
                        <a:pt x="415" y="0"/>
                      </a:lnTo>
                      <a:close/>
                      <a:moveTo>
                        <a:pt x="494" y="0"/>
                      </a:moveTo>
                      <a:lnTo>
                        <a:pt x="493" y="9"/>
                      </a:lnTo>
                      <a:lnTo>
                        <a:pt x="558" y="9"/>
                      </a:lnTo>
                      <a:lnTo>
                        <a:pt x="556" y="0"/>
                      </a:lnTo>
                      <a:lnTo>
                        <a:pt x="494" y="0"/>
                      </a:lnTo>
                      <a:close/>
                      <a:moveTo>
                        <a:pt x="564" y="0"/>
                      </a:moveTo>
                      <a:lnTo>
                        <a:pt x="562" y="9"/>
                      </a:lnTo>
                      <a:lnTo>
                        <a:pt x="635" y="9"/>
                      </a:lnTo>
                      <a:lnTo>
                        <a:pt x="634" y="0"/>
                      </a:lnTo>
                      <a:lnTo>
                        <a:pt x="564" y="0"/>
                      </a:lnTo>
                      <a:close/>
                      <a:moveTo>
                        <a:pt x="643" y="0"/>
                      </a:moveTo>
                      <a:lnTo>
                        <a:pt x="643" y="9"/>
                      </a:lnTo>
                      <a:lnTo>
                        <a:pt x="707" y="9"/>
                      </a:lnTo>
                      <a:lnTo>
                        <a:pt x="705" y="0"/>
                      </a:lnTo>
                      <a:lnTo>
                        <a:pt x="643" y="0"/>
                      </a:lnTo>
                      <a:close/>
                      <a:moveTo>
                        <a:pt x="720" y="0"/>
                      </a:moveTo>
                      <a:lnTo>
                        <a:pt x="719" y="9"/>
                      </a:lnTo>
                      <a:lnTo>
                        <a:pt x="790" y="9"/>
                      </a:lnTo>
                      <a:lnTo>
                        <a:pt x="789" y="0"/>
                      </a:lnTo>
                      <a:lnTo>
                        <a:pt x="720" y="0"/>
                      </a:lnTo>
                      <a:close/>
                      <a:moveTo>
                        <a:pt x="796" y="0"/>
                      </a:moveTo>
                      <a:lnTo>
                        <a:pt x="796" y="9"/>
                      </a:lnTo>
                      <a:lnTo>
                        <a:pt x="854" y="9"/>
                      </a:lnTo>
                      <a:lnTo>
                        <a:pt x="853" y="0"/>
                      </a:lnTo>
                      <a:lnTo>
                        <a:pt x="796" y="0"/>
                      </a:lnTo>
                      <a:close/>
                      <a:moveTo>
                        <a:pt x="864" y="0"/>
                      </a:moveTo>
                      <a:lnTo>
                        <a:pt x="863" y="9"/>
                      </a:lnTo>
                      <a:lnTo>
                        <a:pt x="924" y="9"/>
                      </a:lnTo>
                      <a:lnTo>
                        <a:pt x="922" y="0"/>
                      </a:lnTo>
                      <a:lnTo>
                        <a:pt x="864" y="0"/>
                      </a:lnTo>
                      <a:close/>
                      <a:moveTo>
                        <a:pt x="937" y="0"/>
                      </a:moveTo>
                      <a:lnTo>
                        <a:pt x="935" y="9"/>
                      </a:lnTo>
                      <a:lnTo>
                        <a:pt x="1080" y="9"/>
                      </a:lnTo>
                      <a:lnTo>
                        <a:pt x="1078" y="0"/>
                      </a:lnTo>
                      <a:lnTo>
                        <a:pt x="937"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6" name="Freeform 61"/>
                <p:cNvSpPr>
                  <a:spLocks noEditPoints="1"/>
                </p:cNvSpPr>
                <p:nvPr/>
              </p:nvSpPr>
              <p:spPr bwMode="auto">
                <a:xfrm>
                  <a:off x="2789" y="828"/>
                  <a:ext cx="359" cy="3"/>
                </a:xfrm>
                <a:custGeom>
                  <a:avLst/>
                  <a:gdLst>
                    <a:gd name="T0" fmla="*/ 0 w 1077"/>
                    <a:gd name="T1" fmla="*/ 3 h 9"/>
                    <a:gd name="T2" fmla="*/ 18 w 1077"/>
                    <a:gd name="T3" fmla="*/ 0 h 9"/>
                    <a:gd name="T4" fmla="*/ 23 w 1077"/>
                    <a:gd name="T5" fmla="*/ 0 h 9"/>
                    <a:gd name="T6" fmla="*/ 41 w 1077"/>
                    <a:gd name="T7" fmla="*/ 3 h 9"/>
                    <a:gd name="T8" fmla="*/ 23 w 1077"/>
                    <a:gd name="T9" fmla="*/ 0 h 9"/>
                    <a:gd name="T10" fmla="*/ 44 w 1077"/>
                    <a:gd name="T11" fmla="*/ 3 h 9"/>
                    <a:gd name="T12" fmla="*/ 66 w 1077"/>
                    <a:gd name="T13" fmla="*/ 0 h 9"/>
                    <a:gd name="T14" fmla="*/ 69 w 1077"/>
                    <a:gd name="T15" fmla="*/ 0 h 9"/>
                    <a:gd name="T16" fmla="*/ 88 w 1077"/>
                    <a:gd name="T17" fmla="*/ 3 h 9"/>
                    <a:gd name="T18" fmla="*/ 69 w 1077"/>
                    <a:gd name="T19" fmla="*/ 0 h 9"/>
                    <a:gd name="T20" fmla="*/ 90 w 1077"/>
                    <a:gd name="T21" fmla="*/ 3 h 9"/>
                    <a:gd name="T22" fmla="*/ 111 w 1077"/>
                    <a:gd name="T23" fmla="*/ 0 h 9"/>
                    <a:gd name="T24" fmla="*/ 116 w 1077"/>
                    <a:gd name="T25" fmla="*/ 0 h 9"/>
                    <a:gd name="T26" fmla="*/ 135 w 1077"/>
                    <a:gd name="T27" fmla="*/ 3 h 9"/>
                    <a:gd name="T28" fmla="*/ 116 w 1077"/>
                    <a:gd name="T29" fmla="*/ 0 h 9"/>
                    <a:gd name="T30" fmla="*/ 138 w 1077"/>
                    <a:gd name="T31" fmla="*/ 3 h 9"/>
                    <a:gd name="T32" fmla="*/ 160 w 1077"/>
                    <a:gd name="T33" fmla="*/ 0 h 9"/>
                    <a:gd name="T34" fmla="*/ 164 w 1077"/>
                    <a:gd name="T35" fmla="*/ 0 h 9"/>
                    <a:gd name="T36" fmla="*/ 185 w 1077"/>
                    <a:gd name="T37" fmla="*/ 3 h 9"/>
                    <a:gd name="T38" fmla="*/ 164 w 1077"/>
                    <a:gd name="T39" fmla="*/ 0 h 9"/>
                    <a:gd name="T40" fmla="*/ 188 w 1077"/>
                    <a:gd name="T41" fmla="*/ 3 h 9"/>
                    <a:gd name="T42" fmla="*/ 211 w 1077"/>
                    <a:gd name="T43" fmla="*/ 0 h 9"/>
                    <a:gd name="T44" fmla="*/ 214 w 1077"/>
                    <a:gd name="T45" fmla="*/ 0 h 9"/>
                    <a:gd name="T46" fmla="*/ 235 w 1077"/>
                    <a:gd name="T47" fmla="*/ 3 h 9"/>
                    <a:gd name="T48" fmla="*/ 214 w 1077"/>
                    <a:gd name="T49" fmla="*/ 0 h 9"/>
                    <a:gd name="T50" fmla="*/ 239 w 1077"/>
                    <a:gd name="T51" fmla="*/ 3 h 9"/>
                    <a:gd name="T52" fmla="*/ 262 w 1077"/>
                    <a:gd name="T53" fmla="*/ 0 h 9"/>
                    <a:gd name="T54" fmla="*/ 265 w 1077"/>
                    <a:gd name="T55" fmla="*/ 0 h 9"/>
                    <a:gd name="T56" fmla="*/ 284 w 1077"/>
                    <a:gd name="T57" fmla="*/ 3 h 9"/>
                    <a:gd name="T58" fmla="*/ 265 w 1077"/>
                    <a:gd name="T59" fmla="*/ 0 h 9"/>
                    <a:gd name="T60" fmla="*/ 287 w 1077"/>
                    <a:gd name="T61" fmla="*/ 3 h 9"/>
                    <a:gd name="T62" fmla="*/ 307 w 1077"/>
                    <a:gd name="T63" fmla="*/ 0 h 9"/>
                    <a:gd name="T64" fmla="*/ 312 w 1077"/>
                    <a:gd name="T65" fmla="*/ 0 h 9"/>
                    <a:gd name="T66" fmla="*/ 359 w 1077"/>
                    <a:gd name="T67" fmla="*/ 3 h 9"/>
                    <a:gd name="T68" fmla="*/ 312 w 1077"/>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7"/>
                    <a:gd name="T106" fmla="*/ 0 h 9"/>
                    <a:gd name="T107" fmla="*/ 1077 w 107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7" h="9">
                      <a:moveTo>
                        <a:pt x="1" y="0"/>
                      </a:moveTo>
                      <a:lnTo>
                        <a:pt x="0" y="9"/>
                      </a:lnTo>
                      <a:lnTo>
                        <a:pt x="56" y="9"/>
                      </a:lnTo>
                      <a:lnTo>
                        <a:pt x="54" y="0"/>
                      </a:lnTo>
                      <a:lnTo>
                        <a:pt x="1" y="0"/>
                      </a:lnTo>
                      <a:close/>
                      <a:moveTo>
                        <a:pt x="68" y="0"/>
                      </a:moveTo>
                      <a:lnTo>
                        <a:pt x="66" y="9"/>
                      </a:lnTo>
                      <a:lnTo>
                        <a:pt x="124" y="9"/>
                      </a:lnTo>
                      <a:lnTo>
                        <a:pt x="122" y="0"/>
                      </a:lnTo>
                      <a:lnTo>
                        <a:pt x="68" y="0"/>
                      </a:lnTo>
                      <a:close/>
                      <a:moveTo>
                        <a:pt x="134" y="0"/>
                      </a:moveTo>
                      <a:lnTo>
                        <a:pt x="132" y="9"/>
                      </a:lnTo>
                      <a:lnTo>
                        <a:pt x="200" y="9"/>
                      </a:lnTo>
                      <a:lnTo>
                        <a:pt x="198" y="0"/>
                      </a:lnTo>
                      <a:lnTo>
                        <a:pt x="134" y="0"/>
                      </a:lnTo>
                      <a:close/>
                      <a:moveTo>
                        <a:pt x="207" y="0"/>
                      </a:moveTo>
                      <a:lnTo>
                        <a:pt x="206" y="9"/>
                      </a:lnTo>
                      <a:lnTo>
                        <a:pt x="265" y="9"/>
                      </a:lnTo>
                      <a:lnTo>
                        <a:pt x="263" y="0"/>
                      </a:lnTo>
                      <a:lnTo>
                        <a:pt x="207" y="0"/>
                      </a:lnTo>
                      <a:close/>
                      <a:moveTo>
                        <a:pt x="270" y="0"/>
                      </a:moveTo>
                      <a:lnTo>
                        <a:pt x="270" y="9"/>
                      </a:lnTo>
                      <a:lnTo>
                        <a:pt x="334" y="9"/>
                      </a:lnTo>
                      <a:lnTo>
                        <a:pt x="333" y="0"/>
                      </a:lnTo>
                      <a:lnTo>
                        <a:pt x="270" y="0"/>
                      </a:lnTo>
                      <a:close/>
                      <a:moveTo>
                        <a:pt x="347" y="0"/>
                      </a:moveTo>
                      <a:lnTo>
                        <a:pt x="344" y="9"/>
                      </a:lnTo>
                      <a:lnTo>
                        <a:pt x="406" y="9"/>
                      </a:lnTo>
                      <a:lnTo>
                        <a:pt x="404" y="0"/>
                      </a:lnTo>
                      <a:lnTo>
                        <a:pt x="347" y="0"/>
                      </a:lnTo>
                      <a:close/>
                      <a:moveTo>
                        <a:pt x="416" y="0"/>
                      </a:moveTo>
                      <a:lnTo>
                        <a:pt x="414" y="9"/>
                      </a:lnTo>
                      <a:lnTo>
                        <a:pt x="483" y="9"/>
                      </a:lnTo>
                      <a:lnTo>
                        <a:pt x="481" y="0"/>
                      </a:lnTo>
                      <a:lnTo>
                        <a:pt x="416" y="0"/>
                      </a:lnTo>
                      <a:close/>
                      <a:moveTo>
                        <a:pt x="493" y="0"/>
                      </a:moveTo>
                      <a:lnTo>
                        <a:pt x="492" y="9"/>
                      </a:lnTo>
                      <a:lnTo>
                        <a:pt x="556" y="9"/>
                      </a:lnTo>
                      <a:lnTo>
                        <a:pt x="554" y="0"/>
                      </a:lnTo>
                      <a:lnTo>
                        <a:pt x="493" y="0"/>
                      </a:lnTo>
                      <a:close/>
                      <a:moveTo>
                        <a:pt x="564" y="0"/>
                      </a:moveTo>
                      <a:lnTo>
                        <a:pt x="563" y="9"/>
                      </a:lnTo>
                      <a:lnTo>
                        <a:pt x="634" y="9"/>
                      </a:lnTo>
                      <a:lnTo>
                        <a:pt x="632" y="0"/>
                      </a:lnTo>
                      <a:lnTo>
                        <a:pt x="564" y="0"/>
                      </a:lnTo>
                      <a:close/>
                      <a:moveTo>
                        <a:pt x="643" y="0"/>
                      </a:moveTo>
                      <a:lnTo>
                        <a:pt x="642" y="9"/>
                      </a:lnTo>
                      <a:lnTo>
                        <a:pt x="705" y="9"/>
                      </a:lnTo>
                      <a:lnTo>
                        <a:pt x="702" y="0"/>
                      </a:lnTo>
                      <a:lnTo>
                        <a:pt x="643" y="0"/>
                      </a:lnTo>
                      <a:close/>
                      <a:moveTo>
                        <a:pt x="719" y="0"/>
                      </a:moveTo>
                      <a:lnTo>
                        <a:pt x="718" y="9"/>
                      </a:lnTo>
                      <a:lnTo>
                        <a:pt x="788" y="9"/>
                      </a:lnTo>
                      <a:lnTo>
                        <a:pt x="786" y="0"/>
                      </a:lnTo>
                      <a:lnTo>
                        <a:pt x="719" y="0"/>
                      </a:lnTo>
                      <a:close/>
                      <a:moveTo>
                        <a:pt x="795" y="0"/>
                      </a:moveTo>
                      <a:lnTo>
                        <a:pt x="795" y="9"/>
                      </a:lnTo>
                      <a:lnTo>
                        <a:pt x="852" y="9"/>
                      </a:lnTo>
                      <a:lnTo>
                        <a:pt x="850" y="0"/>
                      </a:lnTo>
                      <a:lnTo>
                        <a:pt x="795" y="0"/>
                      </a:lnTo>
                      <a:close/>
                      <a:moveTo>
                        <a:pt x="864" y="0"/>
                      </a:moveTo>
                      <a:lnTo>
                        <a:pt x="862" y="9"/>
                      </a:lnTo>
                      <a:lnTo>
                        <a:pt x="922" y="9"/>
                      </a:lnTo>
                      <a:lnTo>
                        <a:pt x="920" y="0"/>
                      </a:lnTo>
                      <a:lnTo>
                        <a:pt x="864" y="0"/>
                      </a:lnTo>
                      <a:close/>
                      <a:moveTo>
                        <a:pt x="937" y="0"/>
                      </a:moveTo>
                      <a:lnTo>
                        <a:pt x="935" y="9"/>
                      </a:lnTo>
                      <a:lnTo>
                        <a:pt x="1077" y="9"/>
                      </a:lnTo>
                      <a:lnTo>
                        <a:pt x="1076" y="0"/>
                      </a:lnTo>
                      <a:lnTo>
                        <a:pt x="937"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7" name="Freeform 62"/>
                <p:cNvSpPr>
                  <a:spLocks noEditPoints="1"/>
                </p:cNvSpPr>
                <p:nvPr/>
              </p:nvSpPr>
              <p:spPr bwMode="auto">
                <a:xfrm>
                  <a:off x="2789" y="826"/>
                  <a:ext cx="359" cy="3"/>
                </a:xfrm>
                <a:custGeom>
                  <a:avLst/>
                  <a:gdLst>
                    <a:gd name="T0" fmla="*/ 0 w 1077"/>
                    <a:gd name="T1" fmla="*/ 3 h 10"/>
                    <a:gd name="T2" fmla="*/ 18 w 1077"/>
                    <a:gd name="T3" fmla="*/ 0 h 10"/>
                    <a:gd name="T4" fmla="*/ 23 w 1077"/>
                    <a:gd name="T5" fmla="*/ 0 h 10"/>
                    <a:gd name="T6" fmla="*/ 41 w 1077"/>
                    <a:gd name="T7" fmla="*/ 3 h 10"/>
                    <a:gd name="T8" fmla="*/ 23 w 1077"/>
                    <a:gd name="T9" fmla="*/ 0 h 10"/>
                    <a:gd name="T10" fmla="*/ 44 w 1077"/>
                    <a:gd name="T11" fmla="*/ 3 h 10"/>
                    <a:gd name="T12" fmla="*/ 66 w 1077"/>
                    <a:gd name="T13" fmla="*/ 0 h 10"/>
                    <a:gd name="T14" fmla="*/ 69 w 1077"/>
                    <a:gd name="T15" fmla="*/ 0 h 10"/>
                    <a:gd name="T16" fmla="*/ 88 w 1077"/>
                    <a:gd name="T17" fmla="*/ 3 h 10"/>
                    <a:gd name="T18" fmla="*/ 69 w 1077"/>
                    <a:gd name="T19" fmla="*/ 0 h 10"/>
                    <a:gd name="T20" fmla="*/ 90 w 1077"/>
                    <a:gd name="T21" fmla="*/ 3 h 10"/>
                    <a:gd name="T22" fmla="*/ 111 w 1077"/>
                    <a:gd name="T23" fmla="*/ 0 h 10"/>
                    <a:gd name="T24" fmla="*/ 115 w 1077"/>
                    <a:gd name="T25" fmla="*/ 3 h 10"/>
                    <a:gd name="T26" fmla="*/ 130 w 1077"/>
                    <a:gd name="T27" fmla="*/ 0 h 10"/>
                    <a:gd name="T28" fmla="*/ 135 w 1077"/>
                    <a:gd name="T29" fmla="*/ 3 h 10"/>
                    <a:gd name="T30" fmla="*/ 139 w 1077"/>
                    <a:gd name="T31" fmla="*/ 0 h 10"/>
                    <a:gd name="T32" fmla="*/ 161 w 1077"/>
                    <a:gd name="T33" fmla="*/ 3 h 10"/>
                    <a:gd name="T34" fmla="*/ 139 w 1077"/>
                    <a:gd name="T35" fmla="*/ 0 h 10"/>
                    <a:gd name="T36" fmla="*/ 164 w 1077"/>
                    <a:gd name="T37" fmla="*/ 3 h 10"/>
                    <a:gd name="T38" fmla="*/ 185 w 1077"/>
                    <a:gd name="T39" fmla="*/ 0 h 10"/>
                    <a:gd name="T40" fmla="*/ 188 w 1077"/>
                    <a:gd name="T41" fmla="*/ 0 h 10"/>
                    <a:gd name="T42" fmla="*/ 211 w 1077"/>
                    <a:gd name="T43" fmla="*/ 3 h 10"/>
                    <a:gd name="T44" fmla="*/ 188 w 1077"/>
                    <a:gd name="T45" fmla="*/ 0 h 10"/>
                    <a:gd name="T46" fmla="*/ 214 w 1077"/>
                    <a:gd name="T47" fmla="*/ 3 h 10"/>
                    <a:gd name="T48" fmla="*/ 234 w 1077"/>
                    <a:gd name="T49" fmla="*/ 0 h 10"/>
                    <a:gd name="T50" fmla="*/ 240 w 1077"/>
                    <a:gd name="T51" fmla="*/ 0 h 10"/>
                    <a:gd name="T52" fmla="*/ 262 w 1077"/>
                    <a:gd name="T53" fmla="*/ 3 h 10"/>
                    <a:gd name="T54" fmla="*/ 240 w 1077"/>
                    <a:gd name="T55" fmla="*/ 0 h 10"/>
                    <a:gd name="T56" fmla="*/ 265 w 1077"/>
                    <a:gd name="T57" fmla="*/ 3 h 10"/>
                    <a:gd name="T58" fmla="*/ 283 w 1077"/>
                    <a:gd name="T59" fmla="*/ 0 h 10"/>
                    <a:gd name="T60" fmla="*/ 288 w 1077"/>
                    <a:gd name="T61" fmla="*/ 0 h 10"/>
                    <a:gd name="T62" fmla="*/ 307 w 1077"/>
                    <a:gd name="T63" fmla="*/ 3 h 10"/>
                    <a:gd name="T64" fmla="*/ 288 w 1077"/>
                    <a:gd name="T65" fmla="*/ 0 h 10"/>
                    <a:gd name="T66" fmla="*/ 312 w 1077"/>
                    <a:gd name="T67" fmla="*/ 3 h 10"/>
                    <a:gd name="T68" fmla="*/ 358 w 1077"/>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7"/>
                    <a:gd name="T106" fmla="*/ 0 h 10"/>
                    <a:gd name="T107" fmla="*/ 1077 w 107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7" h="10">
                      <a:moveTo>
                        <a:pt x="1" y="0"/>
                      </a:moveTo>
                      <a:lnTo>
                        <a:pt x="0" y="10"/>
                      </a:lnTo>
                      <a:lnTo>
                        <a:pt x="55" y="10"/>
                      </a:lnTo>
                      <a:lnTo>
                        <a:pt x="53" y="0"/>
                      </a:lnTo>
                      <a:lnTo>
                        <a:pt x="1" y="0"/>
                      </a:lnTo>
                      <a:close/>
                      <a:moveTo>
                        <a:pt x="68" y="0"/>
                      </a:moveTo>
                      <a:lnTo>
                        <a:pt x="67" y="10"/>
                      </a:lnTo>
                      <a:lnTo>
                        <a:pt x="123" y="10"/>
                      </a:lnTo>
                      <a:lnTo>
                        <a:pt x="121" y="0"/>
                      </a:lnTo>
                      <a:lnTo>
                        <a:pt x="68" y="0"/>
                      </a:lnTo>
                      <a:close/>
                      <a:moveTo>
                        <a:pt x="134" y="0"/>
                      </a:moveTo>
                      <a:lnTo>
                        <a:pt x="133" y="10"/>
                      </a:lnTo>
                      <a:lnTo>
                        <a:pt x="199" y="10"/>
                      </a:lnTo>
                      <a:lnTo>
                        <a:pt x="198" y="0"/>
                      </a:lnTo>
                      <a:lnTo>
                        <a:pt x="134" y="0"/>
                      </a:lnTo>
                      <a:close/>
                      <a:moveTo>
                        <a:pt x="207" y="0"/>
                      </a:moveTo>
                      <a:lnTo>
                        <a:pt x="206" y="10"/>
                      </a:lnTo>
                      <a:lnTo>
                        <a:pt x="264" y="10"/>
                      </a:lnTo>
                      <a:lnTo>
                        <a:pt x="262" y="0"/>
                      </a:lnTo>
                      <a:lnTo>
                        <a:pt x="207" y="0"/>
                      </a:lnTo>
                      <a:close/>
                      <a:moveTo>
                        <a:pt x="270" y="0"/>
                      </a:moveTo>
                      <a:lnTo>
                        <a:pt x="270" y="10"/>
                      </a:lnTo>
                      <a:lnTo>
                        <a:pt x="334" y="10"/>
                      </a:lnTo>
                      <a:lnTo>
                        <a:pt x="333" y="0"/>
                      </a:lnTo>
                      <a:lnTo>
                        <a:pt x="270" y="0"/>
                      </a:lnTo>
                      <a:close/>
                      <a:moveTo>
                        <a:pt x="346" y="10"/>
                      </a:moveTo>
                      <a:lnTo>
                        <a:pt x="347" y="5"/>
                      </a:lnTo>
                      <a:lnTo>
                        <a:pt x="390" y="0"/>
                      </a:lnTo>
                      <a:lnTo>
                        <a:pt x="404" y="0"/>
                      </a:lnTo>
                      <a:lnTo>
                        <a:pt x="405" y="10"/>
                      </a:lnTo>
                      <a:lnTo>
                        <a:pt x="346" y="10"/>
                      </a:lnTo>
                      <a:close/>
                      <a:moveTo>
                        <a:pt x="416" y="0"/>
                      </a:moveTo>
                      <a:lnTo>
                        <a:pt x="414" y="10"/>
                      </a:lnTo>
                      <a:lnTo>
                        <a:pt x="482" y="10"/>
                      </a:lnTo>
                      <a:lnTo>
                        <a:pt x="481" y="0"/>
                      </a:lnTo>
                      <a:lnTo>
                        <a:pt x="416" y="0"/>
                      </a:lnTo>
                      <a:close/>
                      <a:moveTo>
                        <a:pt x="493" y="0"/>
                      </a:moveTo>
                      <a:lnTo>
                        <a:pt x="493" y="10"/>
                      </a:lnTo>
                      <a:lnTo>
                        <a:pt x="555" y="10"/>
                      </a:lnTo>
                      <a:lnTo>
                        <a:pt x="554" y="0"/>
                      </a:lnTo>
                      <a:lnTo>
                        <a:pt x="493" y="0"/>
                      </a:lnTo>
                      <a:close/>
                      <a:moveTo>
                        <a:pt x="564" y="0"/>
                      </a:moveTo>
                      <a:lnTo>
                        <a:pt x="563" y="10"/>
                      </a:lnTo>
                      <a:lnTo>
                        <a:pt x="633" y="10"/>
                      </a:lnTo>
                      <a:lnTo>
                        <a:pt x="631" y="0"/>
                      </a:lnTo>
                      <a:lnTo>
                        <a:pt x="564" y="0"/>
                      </a:lnTo>
                      <a:close/>
                      <a:moveTo>
                        <a:pt x="643" y="0"/>
                      </a:moveTo>
                      <a:lnTo>
                        <a:pt x="642" y="10"/>
                      </a:lnTo>
                      <a:lnTo>
                        <a:pt x="704" y="10"/>
                      </a:lnTo>
                      <a:lnTo>
                        <a:pt x="701" y="0"/>
                      </a:lnTo>
                      <a:lnTo>
                        <a:pt x="643" y="0"/>
                      </a:lnTo>
                      <a:close/>
                      <a:moveTo>
                        <a:pt x="720" y="0"/>
                      </a:moveTo>
                      <a:lnTo>
                        <a:pt x="719" y="10"/>
                      </a:lnTo>
                      <a:lnTo>
                        <a:pt x="787" y="10"/>
                      </a:lnTo>
                      <a:lnTo>
                        <a:pt x="786" y="0"/>
                      </a:lnTo>
                      <a:lnTo>
                        <a:pt x="720" y="0"/>
                      </a:lnTo>
                      <a:close/>
                      <a:moveTo>
                        <a:pt x="795" y="0"/>
                      </a:moveTo>
                      <a:lnTo>
                        <a:pt x="795" y="10"/>
                      </a:lnTo>
                      <a:lnTo>
                        <a:pt x="851" y="10"/>
                      </a:lnTo>
                      <a:lnTo>
                        <a:pt x="850" y="0"/>
                      </a:lnTo>
                      <a:lnTo>
                        <a:pt x="795" y="0"/>
                      </a:lnTo>
                      <a:close/>
                      <a:moveTo>
                        <a:pt x="864" y="0"/>
                      </a:moveTo>
                      <a:lnTo>
                        <a:pt x="863" y="10"/>
                      </a:lnTo>
                      <a:lnTo>
                        <a:pt x="921" y="10"/>
                      </a:lnTo>
                      <a:lnTo>
                        <a:pt x="919" y="0"/>
                      </a:lnTo>
                      <a:lnTo>
                        <a:pt x="864" y="0"/>
                      </a:lnTo>
                      <a:close/>
                      <a:moveTo>
                        <a:pt x="937" y="0"/>
                      </a:moveTo>
                      <a:lnTo>
                        <a:pt x="936" y="10"/>
                      </a:lnTo>
                      <a:lnTo>
                        <a:pt x="1077" y="10"/>
                      </a:lnTo>
                      <a:lnTo>
                        <a:pt x="1075" y="0"/>
                      </a:lnTo>
                      <a:lnTo>
                        <a:pt x="937"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8" name="Freeform 63"/>
                <p:cNvSpPr>
                  <a:spLocks noEditPoints="1"/>
                </p:cNvSpPr>
                <p:nvPr/>
              </p:nvSpPr>
              <p:spPr bwMode="auto">
                <a:xfrm>
                  <a:off x="2789" y="825"/>
                  <a:ext cx="358" cy="3"/>
                </a:xfrm>
                <a:custGeom>
                  <a:avLst/>
                  <a:gdLst>
                    <a:gd name="T0" fmla="*/ 0 w 1075"/>
                    <a:gd name="T1" fmla="*/ 1 h 9"/>
                    <a:gd name="T2" fmla="*/ 17 w 1075"/>
                    <a:gd name="T3" fmla="*/ 0 h 9"/>
                    <a:gd name="T4" fmla="*/ 0 w 1075"/>
                    <a:gd name="T5" fmla="*/ 3 h 9"/>
                    <a:gd name="T6" fmla="*/ 22 w 1075"/>
                    <a:gd name="T7" fmla="*/ 1 h 9"/>
                    <a:gd name="T8" fmla="*/ 40 w 1075"/>
                    <a:gd name="T9" fmla="*/ 3 h 9"/>
                    <a:gd name="T10" fmla="*/ 44 w 1075"/>
                    <a:gd name="T11" fmla="*/ 3 h 9"/>
                    <a:gd name="T12" fmla="*/ 65 w 1075"/>
                    <a:gd name="T13" fmla="*/ 1 h 9"/>
                    <a:gd name="T14" fmla="*/ 44 w 1075"/>
                    <a:gd name="T15" fmla="*/ 3 h 9"/>
                    <a:gd name="T16" fmla="*/ 69 w 1075"/>
                    <a:gd name="T17" fmla="*/ 1 h 9"/>
                    <a:gd name="T18" fmla="*/ 87 w 1075"/>
                    <a:gd name="T19" fmla="*/ 3 h 9"/>
                    <a:gd name="T20" fmla="*/ 90 w 1075"/>
                    <a:gd name="T21" fmla="*/ 3 h 9"/>
                    <a:gd name="T22" fmla="*/ 105 w 1075"/>
                    <a:gd name="T23" fmla="*/ 0 h 9"/>
                    <a:gd name="T24" fmla="*/ 111 w 1075"/>
                    <a:gd name="T25" fmla="*/ 3 h 9"/>
                    <a:gd name="T26" fmla="*/ 115 w 1075"/>
                    <a:gd name="T27" fmla="*/ 3 h 9"/>
                    <a:gd name="T28" fmla="*/ 134 w 1075"/>
                    <a:gd name="T29" fmla="*/ 1 h 9"/>
                    <a:gd name="T30" fmla="*/ 115 w 1075"/>
                    <a:gd name="T31" fmla="*/ 3 h 9"/>
                    <a:gd name="T32" fmla="*/ 138 w 1075"/>
                    <a:gd name="T33" fmla="*/ 3 h 9"/>
                    <a:gd name="T34" fmla="*/ 160 w 1075"/>
                    <a:gd name="T35" fmla="*/ 1 h 9"/>
                    <a:gd name="T36" fmla="*/ 138 w 1075"/>
                    <a:gd name="T37" fmla="*/ 0 h 9"/>
                    <a:gd name="T38" fmla="*/ 164 w 1075"/>
                    <a:gd name="T39" fmla="*/ 1 h 9"/>
                    <a:gd name="T40" fmla="*/ 184 w 1075"/>
                    <a:gd name="T41" fmla="*/ 3 h 9"/>
                    <a:gd name="T42" fmla="*/ 187 w 1075"/>
                    <a:gd name="T43" fmla="*/ 3 h 9"/>
                    <a:gd name="T44" fmla="*/ 209 w 1075"/>
                    <a:gd name="T45" fmla="*/ 1 h 9"/>
                    <a:gd name="T46" fmla="*/ 187 w 1075"/>
                    <a:gd name="T47" fmla="*/ 3 h 9"/>
                    <a:gd name="T48" fmla="*/ 214 w 1075"/>
                    <a:gd name="T49" fmla="*/ 1 h 9"/>
                    <a:gd name="T50" fmla="*/ 233 w 1075"/>
                    <a:gd name="T51" fmla="*/ 0 h 9"/>
                    <a:gd name="T52" fmla="*/ 214 w 1075"/>
                    <a:gd name="T53" fmla="*/ 3 h 9"/>
                    <a:gd name="T54" fmla="*/ 239 w 1075"/>
                    <a:gd name="T55" fmla="*/ 3 h 9"/>
                    <a:gd name="T56" fmla="*/ 261 w 1075"/>
                    <a:gd name="T57" fmla="*/ 1 h 9"/>
                    <a:gd name="T58" fmla="*/ 239 w 1075"/>
                    <a:gd name="T59" fmla="*/ 0 h 9"/>
                    <a:gd name="T60" fmla="*/ 264 w 1075"/>
                    <a:gd name="T61" fmla="*/ 1 h 9"/>
                    <a:gd name="T62" fmla="*/ 283 w 1075"/>
                    <a:gd name="T63" fmla="*/ 3 h 9"/>
                    <a:gd name="T64" fmla="*/ 287 w 1075"/>
                    <a:gd name="T65" fmla="*/ 3 h 9"/>
                    <a:gd name="T66" fmla="*/ 305 w 1075"/>
                    <a:gd name="T67" fmla="*/ 1 h 9"/>
                    <a:gd name="T68" fmla="*/ 287 w 1075"/>
                    <a:gd name="T69" fmla="*/ 3 h 9"/>
                    <a:gd name="T70" fmla="*/ 312 w 1075"/>
                    <a:gd name="T71" fmla="*/ 1 h 9"/>
                    <a:gd name="T72" fmla="*/ 358 w 1075"/>
                    <a:gd name="T73" fmla="*/ 0 h 9"/>
                    <a:gd name="T74" fmla="*/ 312 w 1075"/>
                    <a:gd name="T75" fmla="*/ 3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5"/>
                    <a:gd name="T115" fmla="*/ 0 h 9"/>
                    <a:gd name="T116" fmla="*/ 1075 w 107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5" h="9">
                      <a:moveTo>
                        <a:pt x="0" y="9"/>
                      </a:moveTo>
                      <a:lnTo>
                        <a:pt x="0" y="4"/>
                      </a:lnTo>
                      <a:lnTo>
                        <a:pt x="38" y="0"/>
                      </a:lnTo>
                      <a:lnTo>
                        <a:pt x="51" y="0"/>
                      </a:lnTo>
                      <a:lnTo>
                        <a:pt x="53" y="9"/>
                      </a:lnTo>
                      <a:lnTo>
                        <a:pt x="0" y="9"/>
                      </a:lnTo>
                      <a:close/>
                      <a:moveTo>
                        <a:pt x="67" y="9"/>
                      </a:moveTo>
                      <a:lnTo>
                        <a:pt x="67" y="4"/>
                      </a:lnTo>
                      <a:lnTo>
                        <a:pt x="118" y="4"/>
                      </a:lnTo>
                      <a:lnTo>
                        <a:pt x="121" y="9"/>
                      </a:lnTo>
                      <a:lnTo>
                        <a:pt x="67" y="9"/>
                      </a:lnTo>
                      <a:close/>
                      <a:moveTo>
                        <a:pt x="133" y="9"/>
                      </a:moveTo>
                      <a:lnTo>
                        <a:pt x="133" y="4"/>
                      </a:lnTo>
                      <a:lnTo>
                        <a:pt x="196" y="4"/>
                      </a:lnTo>
                      <a:lnTo>
                        <a:pt x="197" y="9"/>
                      </a:lnTo>
                      <a:lnTo>
                        <a:pt x="133" y="9"/>
                      </a:lnTo>
                      <a:close/>
                      <a:moveTo>
                        <a:pt x="206" y="9"/>
                      </a:moveTo>
                      <a:lnTo>
                        <a:pt x="206" y="2"/>
                      </a:lnTo>
                      <a:lnTo>
                        <a:pt x="260" y="4"/>
                      </a:lnTo>
                      <a:lnTo>
                        <a:pt x="262" y="9"/>
                      </a:lnTo>
                      <a:lnTo>
                        <a:pt x="206" y="9"/>
                      </a:lnTo>
                      <a:close/>
                      <a:moveTo>
                        <a:pt x="269" y="9"/>
                      </a:moveTo>
                      <a:lnTo>
                        <a:pt x="269" y="4"/>
                      </a:lnTo>
                      <a:lnTo>
                        <a:pt x="316" y="0"/>
                      </a:lnTo>
                      <a:lnTo>
                        <a:pt x="332" y="0"/>
                      </a:lnTo>
                      <a:lnTo>
                        <a:pt x="332" y="9"/>
                      </a:lnTo>
                      <a:lnTo>
                        <a:pt x="269" y="9"/>
                      </a:lnTo>
                      <a:close/>
                      <a:moveTo>
                        <a:pt x="346" y="9"/>
                      </a:moveTo>
                      <a:lnTo>
                        <a:pt x="346" y="9"/>
                      </a:lnTo>
                      <a:lnTo>
                        <a:pt x="402" y="4"/>
                      </a:lnTo>
                      <a:lnTo>
                        <a:pt x="403" y="9"/>
                      </a:lnTo>
                      <a:lnTo>
                        <a:pt x="346" y="9"/>
                      </a:lnTo>
                      <a:close/>
                      <a:moveTo>
                        <a:pt x="415" y="0"/>
                      </a:moveTo>
                      <a:lnTo>
                        <a:pt x="415" y="9"/>
                      </a:lnTo>
                      <a:lnTo>
                        <a:pt x="480" y="9"/>
                      </a:lnTo>
                      <a:lnTo>
                        <a:pt x="479" y="4"/>
                      </a:lnTo>
                      <a:lnTo>
                        <a:pt x="431" y="0"/>
                      </a:lnTo>
                      <a:lnTo>
                        <a:pt x="415" y="0"/>
                      </a:lnTo>
                      <a:close/>
                      <a:moveTo>
                        <a:pt x="492" y="9"/>
                      </a:moveTo>
                      <a:lnTo>
                        <a:pt x="492" y="4"/>
                      </a:lnTo>
                      <a:lnTo>
                        <a:pt x="552" y="4"/>
                      </a:lnTo>
                      <a:lnTo>
                        <a:pt x="553" y="9"/>
                      </a:lnTo>
                      <a:lnTo>
                        <a:pt x="492" y="9"/>
                      </a:lnTo>
                      <a:close/>
                      <a:moveTo>
                        <a:pt x="563" y="9"/>
                      </a:moveTo>
                      <a:lnTo>
                        <a:pt x="563" y="4"/>
                      </a:lnTo>
                      <a:lnTo>
                        <a:pt x="629" y="4"/>
                      </a:lnTo>
                      <a:lnTo>
                        <a:pt x="631" y="9"/>
                      </a:lnTo>
                      <a:lnTo>
                        <a:pt x="563" y="9"/>
                      </a:lnTo>
                      <a:close/>
                      <a:moveTo>
                        <a:pt x="642" y="9"/>
                      </a:moveTo>
                      <a:lnTo>
                        <a:pt x="642" y="4"/>
                      </a:lnTo>
                      <a:lnTo>
                        <a:pt x="685" y="0"/>
                      </a:lnTo>
                      <a:lnTo>
                        <a:pt x="699" y="0"/>
                      </a:lnTo>
                      <a:lnTo>
                        <a:pt x="701" y="9"/>
                      </a:lnTo>
                      <a:lnTo>
                        <a:pt x="642" y="9"/>
                      </a:lnTo>
                      <a:close/>
                      <a:moveTo>
                        <a:pt x="719" y="0"/>
                      </a:moveTo>
                      <a:lnTo>
                        <a:pt x="718" y="9"/>
                      </a:lnTo>
                      <a:lnTo>
                        <a:pt x="785" y="9"/>
                      </a:lnTo>
                      <a:lnTo>
                        <a:pt x="784" y="4"/>
                      </a:lnTo>
                      <a:lnTo>
                        <a:pt x="735" y="0"/>
                      </a:lnTo>
                      <a:lnTo>
                        <a:pt x="719" y="0"/>
                      </a:lnTo>
                      <a:close/>
                      <a:moveTo>
                        <a:pt x="794" y="9"/>
                      </a:moveTo>
                      <a:lnTo>
                        <a:pt x="794" y="4"/>
                      </a:lnTo>
                      <a:lnTo>
                        <a:pt x="848" y="4"/>
                      </a:lnTo>
                      <a:lnTo>
                        <a:pt x="849" y="9"/>
                      </a:lnTo>
                      <a:lnTo>
                        <a:pt x="794" y="9"/>
                      </a:lnTo>
                      <a:close/>
                      <a:moveTo>
                        <a:pt x="863" y="9"/>
                      </a:moveTo>
                      <a:lnTo>
                        <a:pt x="863" y="4"/>
                      </a:lnTo>
                      <a:lnTo>
                        <a:pt x="917" y="4"/>
                      </a:lnTo>
                      <a:lnTo>
                        <a:pt x="919" y="9"/>
                      </a:lnTo>
                      <a:lnTo>
                        <a:pt x="863" y="9"/>
                      </a:lnTo>
                      <a:close/>
                      <a:moveTo>
                        <a:pt x="936" y="9"/>
                      </a:moveTo>
                      <a:lnTo>
                        <a:pt x="936" y="4"/>
                      </a:lnTo>
                      <a:lnTo>
                        <a:pt x="1040" y="0"/>
                      </a:lnTo>
                      <a:lnTo>
                        <a:pt x="1074" y="0"/>
                      </a:lnTo>
                      <a:lnTo>
                        <a:pt x="1075" y="9"/>
                      </a:lnTo>
                      <a:lnTo>
                        <a:pt x="936" y="9"/>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19" name="Freeform 64"/>
                <p:cNvSpPr>
                  <a:spLocks noEditPoints="1"/>
                </p:cNvSpPr>
                <p:nvPr/>
              </p:nvSpPr>
              <p:spPr bwMode="auto">
                <a:xfrm>
                  <a:off x="2789" y="825"/>
                  <a:ext cx="358" cy="1"/>
                </a:xfrm>
                <a:custGeom>
                  <a:avLst/>
                  <a:gdLst>
                    <a:gd name="T0" fmla="*/ 0 w 1074"/>
                    <a:gd name="T1" fmla="*/ 1 h 4"/>
                    <a:gd name="T2" fmla="*/ 17 w 1074"/>
                    <a:gd name="T3" fmla="*/ 1 h 4"/>
                    <a:gd name="T4" fmla="*/ 22 w 1074"/>
                    <a:gd name="T5" fmla="*/ 1 h 4"/>
                    <a:gd name="T6" fmla="*/ 39 w 1074"/>
                    <a:gd name="T7" fmla="*/ 1 h 4"/>
                    <a:gd name="T8" fmla="*/ 22 w 1074"/>
                    <a:gd name="T9" fmla="*/ 1 h 4"/>
                    <a:gd name="T10" fmla="*/ 44 w 1074"/>
                    <a:gd name="T11" fmla="*/ 1 h 4"/>
                    <a:gd name="T12" fmla="*/ 66 w 1074"/>
                    <a:gd name="T13" fmla="*/ 1 h 4"/>
                    <a:gd name="T14" fmla="*/ 69 w 1074"/>
                    <a:gd name="T15" fmla="*/ 1 h 4"/>
                    <a:gd name="T16" fmla="*/ 87 w 1074"/>
                    <a:gd name="T17" fmla="*/ 1 h 4"/>
                    <a:gd name="T18" fmla="*/ 69 w 1074"/>
                    <a:gd name="T19" fmla="*/ 1 h 4"/>
                    <a:gd name="T20" fmla="*/ 90 w 1074"/>
                    <a:gd name="T21" fmla="*/ 1 h 4"/>
                    <a:gd name="T22" fmla="*/ 111 w 1074"/>
                    <a:gd name="T23" fmla="*/ 1 h 4"/>
                    <a:gd name="T24" fmla="*/ 130 w 1074"/>
                    <a:gd name="T25" fmla="*/ 1 h 4"/>
                    <a:gd name="T26" fmla="*/ 134 w 1074"/>
                    <a:gd name="T27" fmla="*/ 1 h 4"/>
                    <a:gd name="T28" fmla="*/ 138 w 1074"/>
                    <a:gd name="T29" fmla="*/ 1 h 4"/>
                    <a:gd name="T30" fmla="*/ 160 w 1074"/>
                    <a:gd name="T31" fmla="*/ 1 h 4"/>
                    <a:gd name="T32" fmla="*/ 138 w 1074"/>
                    <a:gd name="T33" fmla="*/ 1 h 4"/>
                    <a:gd name="T34" fmla="*/ 164 w 1074"/>
                    <a:gd name="T35" fmla="*/ 1 h 4"/>
                    <a:gd name="T36" fmla="*/ 184 w 1074"/>
                    <a:gd name="T37" fmla="*/ 1 h 4"/>
                    <a:gd name="T38" fmla="*/ 188 w 1074"/>
                    <a:gd name="T39" fmla="*/ 1 h 4"/>
                    <a:gd name="T40" fmla="*/ 210 w 1074"/>
                    <a:gd name="T41" fmla="*/ 1 h 4"/>
                    <a:gd name="T42" fmla="*/ 188 w 1074"/>
                    <a:gd name="T43" fmla="*/ 1 h 4"/>
                    <a:gd name="T44" fmla="*/ 214 w 1074"/>
                    <a:gd name="T45" fmla="*/ 1 h 4"/>
                    <a:gd name="T46" fmla="*/ 233 w 1074"/>
                    <a:gd name="T47" fmla="*/ 1 h 4"/>
                    <a:gd name="T48" fmla="*/ 240 w 1074"/>
                    <a:gd name="T49" fmla="*/ 1 h 4"/>
                    <a:gd name="T50" fmla="*/ 261 w 1074"/>
                    <a:gd name="T51" fmla="*/ 1 h 4"/>
                    <a:gd name="T52" fmla="*/ 240 w 1074"/>
                    <a:gd name="T53" fmla="*/ 1 h 4"/>
                    <a:gd name="T54" fmla="*/ 265 w 1074"/>
                    <a:gd name="T55" fmla="*/ 1 h 4"/>
                    <a:gd name="T56" fmla="*/ 283 w 1074"/>
                    <a:gd name="T57" fmla="*/ 1 h 4"/>
                    <a:gd name="T58" fmla="*/ 288 w 1074"/>
                    <a:gd name="T59" fmla="*/ 1 h 4"/>
                    <a:gd name="T60" fmla="*/ 306 w 1074"/>
                    <a:gd name="T61" fmla="*/ 1 h 4"/>
                    <a:gd name="T62" fmla="*/ 288 w 1074"/>
                    <a:gd name="T63" fmla="*/ 1 h 4"/>
                    <a:gd name="T64" fmla="*/ 312 w 1074"/>
                    <a:gd name="T65" fmla="*/ 1 h 4"/>
                    <a:gd name="T66" fmla="*/ 358 w 1074"/>
                    <a:gd name="T67" fmla="*/ 1 h 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4"/>
                    <a:gd name="T103" fmla="*/ 0 h 4"/>
                    <a:gd name="T104" fmla="*/ 1074 w 1074"/>
                    <a:gd name="T105" fmla="*/ 4 h 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4" h="4">
                      <a:moveTo>
                        <a:pt x="0" y="4"/>
                      </a:moveTo>
                      <a:lnTo>
                        <a:pt x="0" y="4"/>
                      </a:lnTo>
                      <a:lnTo>
                        <a:pt x="50" y="0"/>
                      </a:lnTo>
                      <a:lnTo>
                        <a:pt x="52" y="4"/>
                      </a:lnTo>
                      <a:lnTo>
                        <a:pt x="0" y="4"/>
                      </a:lnTo>
                      <a:close/>
                      <a:moveTo>
                        <a:pt x="67" y="4"/>
                      </a:moveTo>
                      <a:lnTo>
                        <a:pt x="67" y="4"/>
                      </a:lnTo>
                      <a:lnTo>
                        <a:pt x="118" y="4"/>
                      </a:lnTo>
                      <a:lnTo>
                        <a:pt x="120" y="4"/>
                      </a:lnTo>
                      <a:lnTo>
                        <a:pt x="67" y="4"/>
                      </a:lnTo>
                      <a:close/>
                      <a:moveTo>
                        <a:pt x="133" y="4"/>
                      </a:moveTo>
                      <a:lnTo>
                        <a:pt x="133" y="4"/>
                      </a:lnTo>
                      <a:lnTo>
                        <a:pt x="196" y="4"/>
                      </a:lnTo>
                      <a:lnTo>
                        <a:pt x="197" y="4"/>
                      </a:lnTo>
                      <a:lnTo>
                        <a:pt x="133" y="4"/>
                      </a:lnTo>
                      <a:close/>
                      <a:moveTo>
                        <a:pt x="206" y="4"/>
                      </a:moveTo>
                      <a:lnTo>
                        <a:pt x="206" y="2"/>
                      </a:lnTo>
                      <a:lnTo>
                        <a:pt x="260" y="4"/>
                      </a:lnTo>
                      <a:lnTo>
                        <a:pt x="261" y="4"/>
                      </a:lnTo>
                      <a:lnTo>
                        <a:pt x="206" y="4"/>
                      </a:lnTo>
                      <a:close/>
                      <a:moveTo>
                        <a:pt x="269" y="4"/>
                      </a:moveTo>
                      <a:lnTo>
                        <a:pt x="269" y="4"/>
                      </a:lnTo>
                      <a:lnTo>
                        <a:pt x="331" y="0"/>
                      </a:lnTo>
                      <a:lnTo>
                        <a:pt x="332" y="4"/>
                      </a:lnTo>
                      <a:lnTo>
                        <a:pt x="269" y="4"/>
                      </a:lnTo>
                      <a:close/>
                      <a:moveTo>
                        <a:pt x="389" y="4"/>
                      </a:moveTo>
                      <a:lnTo>
                        <a:pt x="402" y="4"/>
                      </a:lnTo>
                      <a:lnTo>
                        <a:pt x="403" y="4"/>
                      </a:lnTo>
                      <a:lnTo>
                        <a:pt x="389" y="4"/>
                      </a:lnTo>
                      <a:close/>
                      <a:moveTo>
                        <a:pt x="415" y="4"/>
                      </a:moveTo>
                      <a:lnTo>
                        <a:pt x="415" y="0"/>
                      </a:lnTo>
                      <a:lnTo>
                        <a:pt x="479" y="4"/>
                      </a:lnTo>
                      <a:lnTo>
                        <a:pt x="480" y="4"/>
                      </a:lnTo>
                      <a:lnTo>
                        <a:pt x="415" y="4"/>
                      </a:lnTo>
                      <a:close/>
                      <a:moveTo>
                        <a:pt x="492" y="4"/>
                      </a:moveTo>
                      <a:lnTo>
                        <a:pt x="492" y="4"/>
                      </a:lnTo>
                      <a:lnTo>
                        <a:pt x="552" y="4"/>
                      </a:lnTo>
                      <a:lnTo>
                        <a:pt x="553" y="4"/>
                      </a:lnTo>
                      <a:lnTo>
                        <a:pt x="492" y="4"/>
                      </a:lnTo>
                      <a:close/>
                      <a:moveTo>
                        <a:pt x="563" y="4"/>
                      </a:moveTo>
                      <a:lnTo>
                        <a:pt x="563" y="4"/>
                      </a:lnTo>
                      <a:lnTo>
                        <a:pt x="629" y="4"/>
                      </a:lnTo>
                      <a:lnTo>
                        <a:pt x="630" y="4"/>
                      </a:lnTo>
                      <a:lnTo>
                        <a:pt x="563" y="4"/>
                      </a:lnTo>
                      <a:close/>
                      <a:moveTo>
                        <a:pt x="642" y="4"/>
                      </a:moveTo>
                      <a:lnTo>
                        <a:pt x="642" y="4"/>
                      </a:lnTo>
                      <a:lnTo>
                        <a:pt x="698" y="0"/>
                      </a:lnTo>
                      <a:lnTo>
                        <a:pt x="700" y="4"/>
                      </a:lnTo>
                      <a:lnTo>
                        <a:pt x="642" y="4"/>
                      </a:lnTo>
                      <a:close/>
                      <a:moveTo>
                        <a:pt x="719" y="4"/>
                      </a:moveTo>
                      <a:lnTo>
                        <a:pt x="719" y="0"/>
                      </a:lnTo>
                      <a:lnTo>
                        <a:pt x="784" y="4"/>
                      </a:lnTo>
                      <a:lnTo>
                        <a:pt x="785" y="4"/>
                      </a:lnTo>
                      <a:lnTo>
                        <a:pt x="719" y="4"/>
                      </a:lnTo>
                      <a:close/>
                      <a:moveTo>
                        <a:pt x="794" y="4"/>
                      </a:moveTo>
                      <a:lnTo>
                        <a:pt x="794" y="4"/>
                      </a:lnTo>
                      <a:lnTo>
                        <a:pt x="848" y="4"/>
                      </a:lnTo>
                      <a:lnTo>
                        <a:pt x="849" y="4"/>
                      </a:lnTo>
                      <a:lnTo>
                        <a:pt x="794" y="4"/>
                      </a:lnTo>
                      <a:close/>
                      <a:moveTo>
                        <a:pt x="863" y="4"/>
                      </a:moveTo>
                      <a:lnTo>
                        <a:pt x="863" y="4"/>
                      </a:lnTo>
                      <a:lnTo>
                        <a:pt x="917" y="4"/>
                      </a:lnTo>
                      <a:lnTo>
                        <a:pt x="918" y="4"/>
                      </a:lnTo>
                      <a:lnTo>
                        <a:pt x="863" y="4"/>
                      </a:lnTo>
                      <a:close/>
                      <a:moveTo>
                        <a:pt x="936" y="4"/>
                      </a:moveTo>
                      <a:lnTo>
                        <a:pt x="936" y="4"/>
                      </a:lnTo>
                      <a:lnTo>
                        <a:pt x="1073" y="0"/>
                      </a:lnTo>
                      <a:lnTo>
                        <a:pt x="1074" y="4"/>
                      </a:lnTo>
                      <a:lnTo>
                        <a:pt x="936"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0" name="Freeform 65"/>
                <p:cNvSpPr>
                  <a:spLocks noEditPoints="1"/>
                </p:cNvSpPr>
                <p:nvPr/>
              </p:nvSpPr>
              <p:spPr bwMode="auto">
                <a:xfrm>
                  <a:off x="2802" y="825"/>
                  <a:ext cx="345" cy="1"/>
                </a:xfrm>
                <a:custGeom>
                  <a:avLst/>
                  <a:gdLst>
                    <a:gd name="T0" fmla="*/ 0 w 1036"/>
                    <a:gd name="T1" fmla="*/ 0 h 1"/>
                    <a:gd name="T2" fmla="*/ 4 w 1036"/>
                    <a:gd name="T3" fmla="*/ 0 h 1"/>
                    <a:gd name="T4" fmla="*/ 4 w 1036"/>
                    <a:gd name="T5" fmla="*/ 0 h 1"/>
                    <a:gd name="T6" fmla="*/ 0 w 1036"/>
                    <a:gd name="T7" fmla="*/ 0 h 1"/>
                    <a:gd name="T8" fmla="*/ 93 w 1036"/>
                    <a:gd name="T9" fmla="*/ 0 h 1"/>
                    <a:gd name="T10" fmla="*/ 98 w 1036"/>
                    <a:gd name="T11" fmla="*/ 0 h 1"/>
                    <a:gd name="T12" fmla="*/ 98 w 1036"/>
                    <a:gd name="T13" fmla="*/ 0 h 1"/>
                    <a:gd name="T14" fmla="*/ 93 w 1036"/>
                    <a:gd name="T15" fmla="*/ 0 h 1"/>
                    <a:gd name="T16" fmla="*/ 126 w 1036"/>
                    <a:gd name="T17" fmla="*/ 0 h 1"/>
                    <a:gd name="T18" fmla="*/ 126 w 1036"/>
                    <a:gd name="T19" fmla="*/ 0 h 1"/>
                    <a:gd name="T20" fmla="*/ 131 w 1036"/>
                    <a:gd name="T21" fmla="*/ 0 h 1"/>
                    <a:gd name="T22" fmla="*/ 126 w 1036"/>
                    <a:gd name="T23" fmla="*/ 0 h 1"/>
                    <a:gd name="T24" fmla="*/ 215 w 1036"/>
                    <a:gd name="T25" fmla="*/ 0 h 1"/>
                    <a:gd name="T26" fmla="*/ 220 w 1036"/>
                    <a:gd name="T27" fmla="*/ 0 h 1"/>
                    <a:gd name="T28" fmla="*/ 220 w 1036"/>
                    <a:gd name="T29" fmla="*/ 0 h 1"/>
                    <a:gd name="T30" fmla="*/ 215 w 1036"/>
                    <a:gd name="T31" fmla="*/ 0 h 1"/>
                    <a:gd name="T32" fmla="*/ 227 w 1036"/>
                    <a:gd name="T33" fmla="*/ 0 h 1"/>
                    <a:gd name="T34" fmla="*/ 227 w 1036"/>
                    <a:gd name="T35" fmla="*/ 0 h 1"/>
                    <a:gd name="T36" fmla="*/ 232 w 1036"/>
                    <a:gd name="T37" fmla="*/ 0 h 1"/>
                    <a:gd name="T38" fmla="*/ 227 w 1036"/>
                    <a:gd name="T39" fmla="*/ 0 h 1"/>
                    <a:gd name="T40" fmla="*/ 334 w 1036"/>
                    <a:gd name="T41" fmla="*/ 0 h 1"/>
                    <a:gd name="T42" fmla="*/ 345 w 1036"/>
                    <a:gd name="T43" fmla="*/ 0 h 1"/>
                    <a:gd name="T44" fmla="*/ 345 w 1036"/>
                    <a:gd name="T45" fmla="*/ 0 h 1"/>
                    <a:gd name="T46" fmla="*/ 334 w 1036"/>
                    <a:gd name="T47" fmla="*/ 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36"/>
                    <a:gd name="T73" fmla="*/ 0 h 1"/>
                    <a:gd name="T74" fmla="*/ 1036 w 1036"/>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36" h="1">
                      <a:moveTo>
                        <a:pt x="0" y="0"/>
                      </a:moveTo>
                      <a:lnTo>
                        <a:pt x="12" y="0"/>
                      </a:lnTo>
                      <a:lnTo>
                        <a:pt x="13" y="0"/>
                      </a:lnTo>
                      <a:lnTo>
                        <a:pt x="0" y="0"/>
                      </a:lnTo>
                      <a:close/>
                      <a:moveTo>
                        <a:pt x="278" y="0"/>
                      </a:moveTo>
                      <a:lnTo>
                        <a:pt x="293" y="0"/>
                      </a:lnTo>
                      <a:lnTo>
                        <a:pt x="294" y="0"/>
                      </a:lnTo>
                      <a:lnTo>
                        <a:pt x="278" y="0"/>
                      </a:lnTo>
                      <a:close/>
                      <a:moveTo>
                        <a:pt x="377" y="0"/>
                      </a:moveTo>
                      <a:lnTo>
                        <a:pt x="377" y="0"/>
                      </a:lnTo>
                      <a:lnTo>
                        <a:pt x="393" y="0"/>
                      </a:lnTo>
                      <a:lnTo>
                        <a:pt x="377" y="0"/>
                      </a:lnTo>
                      <a:close/>
                      <a:moveTo>
                        <a:pt x="647" y="0"/>
                      </a:moveTo>
                      <a:lnTo>
                        <a:pt x="660" y="0"/>
                      </a:lnTo>
                      <a:lnTo>
                        <a:pt x="661" y="0"/>
                      </a:lnTo>
                      <a:lnTo>
                        <a:pt x="647" y="0"/>
                      </a:lnTo>
                      <a:close/>
                      <a:moveTo>
                        <a:pt x="681" y="0"/>
                      </a:moveTo>
                      <a:lnTo>
                        <a:pt x="681" y="0"/>
                      </a:lnTo>
                      <a:lnTo>
                        <a:pt x="697" y="0"/>
                      </a:lnTo>
                      <a:lnTo>
                        <a:pt x="681" y="0"/>
                      </a:lnTo>
                      <a:close/>
                      <a:moveTo>
                        <a:pt x="1002" y="0"/>
                      </a:moveTo>
                      <a:lnTo>
                        <a:pt x="1035" y="0"/>
                      </a:lnTo>
                      <a:lnTo>
                        <a:pt x="1036" y="0"/>
                      </a:lnTo>
                      <a:lnTo>
                        <a:pt x="1002"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1" name="Freeform 66"/>
                <p:cNvSpPr>
                  <a:spLocks/>
                </p:cNvSpPr>
                <p:nvPr/>
              </p:nvSpPr>
              <p:spPr bwMode="auto">
                <a:xfrm>
                  <a:off x="2780" y="865"/>
                  <a:ext cx="372" cy="1"/>
                </a:xfrm>
                <a:custGeom>
                  <a:avLst/>
                  <a:gdLst>
                    <a:gd name="T0" fmla="*/ 372 w 1117"/>
                    <a:gd name="T1" fmla="*/ 1 h 3"/>
                    <a:gd name="T2" fmla="*/ 0 w 1117"/>
                    <a:gd name="T3" fmla="*/ 1 h 3"/>
                    <a:gd name="T4" fmla="*/ 0 w 1117"/>
                    <a:gd name="T5" fmla="*/ 0 h 3"/>
                    <a:gd name="T6" fmla="*/ 372 w 1117"/>
                    <a:gd name="T7" fmla="*/ 0 h 3"/>
                    <a:gd name="T8" fmla="*/ 372 w 1117"/>
                    <a:gd name="T9" fmla="*/ 1 h 3"/>
                    <a:gd name="T10" fmla="*/ 0 60000 65536"/>
                    <a:gd name="T11" fmla="*/ 0 60000 65536"/>
                    <a:gd name="T12" fmla="*/ 0 60000 65536"/>
                    <a:gd name="T13" fmla="*/ 0 60000 65536"/>
                    <a:gd name="T14" fmla="*/ 0 60000 65536"/>
                    <a:gd name="T15" fmla="*/ 0 w 1117"/>
                    <a:gd name="T16" fmla="*/ 0 h 3"/>
                    <a:gd name="T17" fmla="*/ 1117 w 1117"/>
                    <a:gd name="T18" fmla="*/ 3 h 3"/>
                  </a:gdLst>
                  <a:ahLst/>
                  <a:cxnLst>
                    <a:cxn ang="T10">
                      <a:pos x="T0" y="T1"/>
                    </a:cxn>
                    <a:cxn ang="T11">
                      <a:pos x="T2" y="T3"/>
                    </a:cxn>
                    <a:cxn ang="T12">
                      <a:pos x="T4" y="T5"/>
                    </a:cxn>
                    <a:cxn ang="T13">
                      <a:pos x="T6" y="T7"/>
                    </a:cxn>
                    <a:cxn ang="T14">
                      <a:pos x="T8" y="T9"/>
                    </a:cxn>
                  </a:cxnLst>
                  <a:rect l="T15" t="T16" r="T17" b="T18"/>
                  <a:pathLst>
                    <a:path w="1117" h="3">
                      <a:moveTo>
                        <a:pt x="1117" y="3"/>
                      </a:moveTo>
                      <a:lnTo>
                        <a:pt x="0" y="3"/>
                      </a:lnTo>
                      <a:lnTo>
                        <a:pt x="1" y="0"/>
                      </a:lnTo>
                      <a:lnTo>
                        <a:pt x="1117" y="0"/>
                      </a:lnTo>
                      <a:lnTo>
                        <a:pt x="1117"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2" name="Freeform 67"/>
                <p:cNvSpPr>
                  <a:spLocks/>
                </p:cNvSpPr>
                <p:nvPr/>
              </p:nvSpPr>
              <p:spPr bwMode="auto">
                <a:xfrm>
                  <a:off x="2780" y="863"/>
                  <a:ext cx="372" cy="3"/>
                </a:xfrm>
                <a:custGeom>
                  <a:avLst/>
                  <a:gdLst>
                    <a:gd name="T0" fmla="*/ 372 w 1117"/>
                    <a:gd name="T1" fmla="*/ 3 h 9"/>
                    <a:gd name="T2" fmla="*/ 0 w 1117"/>
                    <a:gd name="T3" fmla="*/ 3 h 9"/>
                    <a:gd name="T4" fmla="*/ 1 w 1117"/>
                    <a:gd name="T5" fmla="*/ 0 h 9"/>
                    <a:gd name="T6" fmla="*/ 372 w 1117"/>
                    <a:gd name="T7" fmla="*/ 0 h 9"/>
                    <a:gd name="T8" fmla="*/ 372 w 1117"/>
                    <a:gd name="T9" fmla="*/ 3 h 9"/>
                    <a:gd name="T10" fmla="*/ 0 60000 65536"/>
                    <a:gd name="T11" fmla="*/ 0 60000 65536"/>
                    <a:gd name="T12" fmla="*/ 0 60000 65536"/>
                    <a:gd name="T13" fmla="*/ 0 60000 65536"/>
                    <a:gd name="T14" fmla="*/ 0 60000 65536"/>
                    <a:gd name="T15" fmla="*/ 0 w 1117"/>
                    <a:gd name="T16" fmla="*/ 0 h 9"/>
                    <a:gd name="T17" fmla="*/ 1117 w 1117"/>
                    <a:gd name="T18" fmla="*/ 9 h 9"/>
                  </a:gdLst>
                  <a:ahLst/>
                  <a:cxnLst>
                    <a:cxn ang="T10">
                      <a:pos x="T0" y="T1"/>
                    </a:cxn>
                    <a:cxn ang="T11">
                      <a:pos x="T2" y="T3"/>
                    </a:cxn>
                    <a:cxn ang="T12">
                      <a:pos x="T4" y="T5"/>
                    </a:cxn>
                    <a:cxn ang="T13">
                      <a:pos x="T6" y="T7"/>
                    </a:cxn>
                    <a:cxn ang="T14">
                      <a:pos x="T8" y="T9"/>
                    </a:cxn>
                  </a:cxnLst>
                  <a:rect l="T15" t="T16" r="T17" b="T18"/>
                  <a:pathLst>
                    <a:path w="1117" h="9">
                      <a:moveTo>
                        <a:pt x="1117" y="9"/>
                      </a:moveTo>
                      <a:lnTo>
                        <a:pt x="0" y="9"/>
                      </a:lnTo>
                      <a:lnTo>
                        <a:pt x="2" y="0"/>
                      </a:lnTo>
                      <a:lnTo>
                        <a:pt x="1116" y="0"/>
                      </a:lnTo>
                      <a:lnTo>
                        <a:pt x="1117" y="9"/>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3" name="Freeform 68"/>
                <p:cNvSpPr>
                  <a:spLocks/>
                </p:cNvSpPr>
                <p:nvPr/>
              </p:nvSpPr>
              <p:spPr bwMode="auto">
                <a:xfrm>
                  <a:off x="2780" y="862"/>
                  <a:ext cx="372" cy="3"/>
                </a:xfrm>
                <a:custGeom>
                  <a:avLst/>
                  <a:gdLst>
                    <a:gd name="T0" fmla="*/ 0 w 1116"/>
                    <a:gd name="T1" fmla="*/ 0 h 10"/>
                    <a:gd name="T2" fmla="*/ 0 w 1116"/>
                    <a:gd name="T3" fmla="*/ 3 h 10"/>
                    <a:gd name="T4" fmla="*/ 372 w 1116"/>
                    <a:gd name="T5" fmla="*/ 3 h 10"/>
                    <a:gd name="T6" fmla="*/ 372 w 1116"/>
                    <a:gd name="T7" fmla="*/ 0 h 10"/>
                    <a:gd name="T8" fmla="*/ 0 w 1116"/>
                    <a:gd name="T9" fmla="*/ 0 h 10"/>
                    <a:gd name="T10" fmla="*/ 0 60000 65536"/>
                    <a:gd name="T11" fmla="*/ 0 60000 65536"/>
                    <a:gd name="T12" fmla="*/ 0 60000 65536"/>
                    <a:gd name="T13" fmla="*/ 0 60000 65536"/>
                    <a:gd name="T14" fmla="*/ 0 60000 65536"/>
                    <a:gd name="T15" fmla="*/ 0 w 1116"/>
                    <a:gd name="T16" fmla="*/ 0 h 10"/>
                    <a:gd name="T17" fmla="*/ 1116 w 1116"/>
                    <a:gd name="T18" fmla="*/ 10 h 10"/>
                  </a:gdLst>
                  <a:ahLst/>
                  <a:cxnLst>
                    <a:cxn ang="T10">
                      <a:pos x="T0" y="T1"/>
                    </a:cxn>
                    <a:cxn ang="T11">
                      <a:pos x="T2" y="T3"/>
                    </a:cxn>
                    <a:cxn ang="T12">
                      <a:pos x="T4" y="T5"/>
                    </a:cxn>
                    <a:cxn ang="T13">
                      <a:pos x="T6" y="T7"/>
                    </a:cxn>
                    <a:cxn ang="T14">
                      <a:pos x="T8" y="T9"/>
                    </a:cxn>
                  </a:cxnLst>
                  <a:rect l="T15" t="T16" r="T17" b="T18"/>
                  <a:pathLst>
                    <a:path w="1116" h="10">
                      <a:moveTo>
                        <a:pt x="1" y="0"/>
                      </a:moveTo>
                      <a:lnTo>
                        <a:pt x="0" y="10"/>
                      </a:lnTo>
                      <a:lnTo>
                        <a:pt x="1116" y="10"/>
                      </a:lnTo>
                      <a:lnTo>
                        <a:pt x="1115"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4" name="Freeform 69"/>
                <p:cNvSpPr>
                  <a:spLocks/>
                </p:cNvSpPr>
                <p:nvPr/>
              </p:nvSpPr>
              <p:spPr bwMode="auto">
                <a:xfrm>
                  <a:off x="2781" y="860"/>
                  <a:ext cx="371" cy="3"/>
                </a:xfrm>
                <a:custGeom>
                  <a:avLst/>
                  <a:gdLst>
                    <a:gd name="T0" fmla="*/ 0 w 1114"/>
                    <a:gd name="T1" fmla="*/ 0 h 9"/>
                    <a:gd name="T2" fmla="*/ 0 w 1114"/>
                    <a:gd name="T3" fmla="*/ 3 h 9"/>
                    <a:gd name="T4" fmla="*/ 371 w 1114"/>
                    <a:gd name="T5" fmla="*/ 3 h 9"/>
                    <a:gd name="T6" fmla="*/ 371 w 1114"/>
                    <a:gd name="T7" fmla="*/ 0 h 9"/>
                    <a:gd name="T8" fmla="*/ 0 w 1114"/>
                    <a:gd name="T9" fmla="*/ 0 h 9"/>
                    <a:gd name="T10" fmla="*/ 0 60000 65536"/>
                    <a:gd name="T11" fmla="*/ 0 60000 65536"/>
                    <a:gd name="T12" fmla="*/ 0 60000 65536"/>
                    <a:gd name="T13" fmla="*/ 0 60000 65536"/>
                    <a:gd name="T14" fmla="*/ 0 60000 65536"/>
                    <a:gd name="T15" fmla="*/ 0 w 1114"/>
                    <a:gd name="T16" fmla="*/ 0 h 9"/>
                    <a:gd name="T17" fmla="*/ 1114 w 1114"/>
                    <a:gd name="T18" fmla="*/ 9 h 9"/>
                  </a:gdLst>
                  <a:ahLst/>
                  <a:cxnLst>
                    <a:cxn ang="T10">
                      <a:pos x="T0" y="T1"/>
                    </a:cxn>
                    <a:cxn ang="T11">
                      <a:pos x="T2" y="T3"/>
                    </a:cxn>
                    <a:cxn ang="T12">
                      <a:pos x="T4" y="T5"/>
                    </a:cxn>
                    <a:cxn ang="T13">
                      <a:pos x="T6" y="T7"/>
                    </a:cxn>
                    <a:cxn ang="T14">
                      <a:pos x="T8" y="T9"/>
                    </a:cxn>
                  </a:cxnLst>
                  <a:rect l="T15" t="T16" r="T17" b="T18"/>
                  <a:pathLst>
                    <a:path w="1114" h="9">
                      <a:moveTo>
                        <a:pt x="1" y="0"/>
                      </a:moveTo>
                      <a:lnTo>
                        <a:pt x="0" y="9"/>
                      </a:lnTo>
                      <a:lnTo>
                        <a:pt x="1114" y="9"/>
                      </a:lnTo>
                      <a:lnTo>
                        <a:pt x="1113" y="0"/>
                      </a:lnTo>
                      <a:lnTo>
                        <a:pt x="1"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5" name="Freeform 70"/>
                <p:cNvSpPr>
                  <a:spLocks/>
                </p:cNvSpPr>
                <p:nvPr/>
              </p:nvSpPr>
              <p:spPr bwMode="auto">
                <a:xfrm>
                  <a:off x="2781" y="859"/>
                  <a:ext cx="371" cy="3"/>
                </a:xfrm>
                <a:custGeom>
                  <a:avLst/>
                  <a:gdLst>
                    <a:gd name="T0" fmla="*/ 1 w 1114"/>
                    <a:gd name="T1" fmla="*/ 0 h 9"/>
                    <a:gd name="T2" fmla="*/ 0 w 1114"/>
                    <a:gd name="T3" fmla="*/ 3 h 9"/>
                    <a:gd name="T4" fmla="*/ 371 w 1114"/>
                    <a:gd name="T5" fmla="*/ 3 h 9"/>
                    <a:gd name="T6" fmla="*/ 371 w 1114"/>
                    <a:gd name="T7" fmla="*/ 0 h 9"/>
                    <a:gd name="T8" fmla="*/ 319 w 1114"/>
                    <a:gd name="T9" fmla="*/ 0 h 9"/>
                    <a:gd name="T10" fmla="*/ 319 w 1114"/>
                    <a:gd name="T11" fmla="*/ 1 h 9"/>
                    <a:gd name="T12" fmla="*/ 319 w 1114"/>
                    <a:gd name="T13" fmla="*/ 0 h 9"/>
                    <a:gd name="T14" fmla="*/ 245 w 1114"/>
                    <a:gd name="T15" fmla="*/ 0 h 9"/>
                    <a:gd name="T16" fmla="*/ 245 w 1114"/>
                    <a:gd name="T17" fmla="*/ 1 h 9"/>
                    <a:gd name="T18" fmla="*/ 245 w 1114"/>
                    <a:gd name="T19" fmla="*/ 0 h 9"/>
                    <a:gd name="T20" fmla="*/ 168 w 1114"/>
                    <a:gd name="T21" fmla="*/ 0 h 9"/>
                    <a:gd name="T22" fmla="*/ 168 w 1114"/>
                    <a:gd name="T23" fmla="*/ 1 h 9"/>
                    <a:gd name="T24" fmla="*/ 168 w 1114"/>
                    <a:gd name="T25" fmla="*/ 0 h 9"/>
                    <a:gd name="T26" fmla="*/ 143 w 1114"/>
                    <a:gd name="T27" fmla="*/ 0 h 9"/>
                    <a:gd name="T28" fmla="*/ 142 w 1114"/>
                    <a:gd name="T29" fmla="*/ 1 h 9"/>
                    <a:gd name="T30" fmla="*/ 142 w 1114"/>
                    <a:gd name="T31" fmla="*/ 0 h 9"/>
                    <a:gd name="T32" fmla="*/ 1 w 1114"/>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4"/>
                    <a:gd name="T52" fmla="*/ 0 h 9"/>
                    <a:gd name="T53" fmla="*/ 1114 w 1114"/>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4" h="9">
                      <a:moveTo>
                        <a:pt x="2" y="0"/>
                      </a:moveTo>
                      <a:lnTo>
                        <a:pt x="0" y="9"/>
                      </a:lnTo>
                      <a:lnTo>
                        <a:pt x="1114" y="9"/>
                      </a:lnTo>
                      <a:lnTo>
                        <a:pt x="1113" y="0"/>
                      </a:lnTo>
                      <a:lnTo>
                        <a:pt x="958" y="0"/>
                      </a:lnTo>
                      <a:lnTo>
                        <a:pt x="957" y="3"/>
                      </a:lnTo>
                      <a:lnTo>
                        <a:pt x="957" y="0"/>
                      </a:lnTo>
                      <a:lnTo>
                        <a:pt x="737" y="0"/>
                      </a:lnTo>
                      <a:lnTo>
                        <a:pt x="736" y="3"/>
                      </a:lnTo>
                      <a:lnTo>
                        <a:pt x="736" y="0"/>
                      </a:lnTo>
                      <a:lnTo>
                        <a:pt x="505" y="0"/>
                      </a:lnTo>
                      <a:lnTo>
                        <a:pt x="504" y="3"/>
                      </a:lnTo>
                      <a:lnTo>
                        <a:pt x="504" y="0"/>
                      </a:lnTo>
                      <a:lnTo>
                        <a:pt x="428" y="0"/>
                      </a:lnTo>
                      <a:lnTo>
                        <a:pt x="427" y="3"/>
                      </a:lnTo>
                      <a:lnTo>
                        <a:pt x="427" y="0"/>
                      </a:lnTo>
                      <a:lnTo>
                        <a:pt x="2"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6" name="Freeform 71"/>
                <p:cNvSpPr>
                  <a:spLocks/>
                </p:cNvSpPr>
                <p:nvPr/>
              </p:nvSpPr>
              <p:spPr bwMode="auto">
                <a:xfrm>
                  <a:off x="2781" y="857"/>
                  <a:ext cx="371" cy="3"/>
                </a:xfrm>
                <a:custGeom>
                  <a:avLst/>
                  <a:gdLst>
                    <a:gd name="T0" fmla="*/ 0 w 1112"/>
                    <a:gd name="T1" fmla="*/ 0 h 10"/>
                    <a:gd name="T2" fmla="*/ 0 w 1112"/>
                    <a:gd name="T3" fmla="*/ 3 h 10"/>
                    <a:gd name="T4" fmla="*/ 371 w 1112"/>
                    <a:gd name="T5" fmla="*/ 3 h 10"/>
                    <a:gd name="T6" fmla="*/ 371 w 1112"/>
                    <a:gd name="T7" fmla="*/ 0 h 10"/>
                    <a:gd name="T8" fmla="*/ 345 w 1112"/>
                    <a:gd name="T9" fmla="*/ 0 h 10"/>
                    <a:gd name="T10" fmla="*/ 345 w 1112"/>
                    <a:gd name="T11" fmla="*/ 1 h 10"/>
                    <a:gd name="T12" fmla="*/ 345 w 1112"/>
                    <a:gd name="T13" fmla="*/ 0 h 10"/>
                    <a:gd name="T14" fmla="*/ 319 w 1112"/>
                    <a:gd name="T15" fmla="*/ 0 h 10"/>
                    <a:gd name="T16" fmla="*/ 319 w 1112"/>
                    <a:gd name="T17" fmla="*/ 3 h 10"/>
                    <a:gd name="T18" fmla="*/ 319 w 1112"/>
                    <a:gd name="T19" fmla="*/ 0 h 10"/>
                    <a:gd name="T20" fmla="*/ 295 w 1112"/>
                    <a:gd name="T21" fmla="*/ 0 h 10"/>
                    <a:gd name="T22" fmla="*/ 295 w 1112"/>
                    <a:gd name="T23" fmla="*/ 1 h 10"/>
                    <a:gd name="T24" fmla="*/ 295 w 1112"/>
                    <a:gd name="T25" fmla="*/ 0 h 10"/>
                    <a:gd name="T26" fmla="*/ 273 w 1112"/>
                    <a:gd name="T27" fmla="*/ 0 h 10"/>
                    <a:gd name="T28" fmla="*/ 272 w 1112"/>
                    <a:gd name="T29" fmla="*/ 1 h 10"/>
                    <a:gd name="T30" fmla="*/ 272 w 1112"/>
                    <a:gd name="T31" fmla="*/ 0 h 10"/>
                    <a:gd name="T32" fmla="*/ 246 w 1112"/>
                    <a:gd name="T33" fmla="*/ 0 h 10"/>
                    <a:gd name="T34" fmla="*/ 245 w 1112"/>
                    <a:gd name="T35" fmla="*/ 3 h 10"/>
                    <a:gd name="T36" fmla="*/ 245 w 1112"/>
                    <a:gd name="T37" fmla="*/ 0 h 10"/>
                    <a:gd name="T38" fmla="*/ 168 w 1112"/>
                    <a:gd name="T39" fmla="*/ 0 h 10"/>
                    <a:gd name="T40" fmla="*/ 168 w 1112"/>
                    <a:gd name="T41" fmla="*/ 3 h 10"/>
                    <a:gd name="T42" fmla="*/ 168 w 1112"/>
                    <a:gd name="T43" fmla="*/ 0 h 10"/>
                    <a:gd name="T44" fmla="*/ 142 w 1112"/>
                    <a:gd name="T45" fmla="*/ 0 h 10"/>
                    <a:gd name="T46" fmla="*/ 142 w 1112"/>
                    <a:gd name="T47" fmla="*/ 3 h 10"/>
                    <a:gd name="T48" fmla="*/ 142 w 1112"/>
                    <a:gd name="T49" fmla="*/ 0 h 10"/>
                    <a:gd name="T50" fmla="*/ 0 w 1112"/>
                    <a:gd name="T51" fmla="*/ 0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2"/>
                    <a:gd name="T79" fmla="*/ 0 h 10"/>
                    <a:gd name="T80" fmla="*/ 1112 w 1112"/>
                    <a:gd name="T81" fmla="*/ 10 h 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2" h="10">
                      <a:moveTo>
                        <a:pt x="1" y="0"/>
                      </a:moveTo>
                      <a:lnTo>
                        <a:pt x="0" y="10"/>
                      </a:lnTo>
                      <a:lnTo>
                        <a:pt x="1112" y="10"/>
                      </a:lnTo>
                      <a:lnTo>
                        <a:pt x="1111" y="0"/>
                      </a:lnTo>
                      <a:lnTo>
                        <a:pt x="1034" y="0"/>
                      </a:lnTo>
                      <a:lnTo>
                        <a:pt x="1033" y="2"/>
                      </a:lnTo>
                      <a:lnTo>
                        <a:pt x="1033" y="0"/>
                      </a:lnTo>
                      <a:lnTo>
                        <a:pt x="957" y="0"/>
                      </a:lnTo>
                      <a:lnTo>
                        <a:pt x="956" y="9"/>
                      </a:lnTo>
                      <a:lnTo>
                        <a:pt x="955" y="0"/>
                      </a:lnTo>
                      <a:lnTo>
                        <a:pt x="884" y="0"/>
                      </a:lnTo>
                      <a:lnTo>
                        <a:pt x="883" y="2"/>
                      </a:lnTo>
                      <a:lnTo>
                        <a:pt x="883" y="0"/>
                      </a:lnTo>
                      <a:lnTo>
                        <a:pt x="817" y="0"/>
                      </a:lnTo>
                      <a:lnTo>
                        <a:pt x="816" y="2"/>
                      </a:lnTo>
                      <a:lnTo>
                        <a:pt x="816" y="0"/>
                      </a:lnTo>
                      <a:lnTo>
                        <a:pt x="736" y="0"/>
                      </a:lnTo>
                      <a:lnTo>
                        <a:pt x="735" y="9"/>
                      </a:lnTo>
                      <a:lnTo>
                        <a:pt x="734" y="0"/>
                      </a:lnTo>
                      <a:lnTo>
                        <a:pt x="504" y="0"/>
                      </a:lnTo>
                      <a:lnTo>
                        <a:pt x="503" y="9"/>
                      </a:lnTo>
                      <a:lnTo>
                        <a:pt x="503" y="0"/>
                      </a:lnTo>
                      <a:lnTo>
                        <a:pt x="427" y="0"/>
                      </a:lnTo>
                      <a:lnTo>
                        <a:pt x="426" y="9"/>
                      </a:lnTo>
                      <a:lnTo>
                        <a:pt x="426"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7" name="Freeform 72"/>
                <p:cNvSpPr>
                  <a:spLocks noEditPoints="1"/>
                </p:cNvSpPr>
                <p:nvPr/>
              </p:nvSpPr>
              <p:spPr bwMode="auto">
                <a:xfrm>
                  <a:off x="2781" y="855"/>
                  <a:ext cx="371" cy="4"/>
                </a:xfrm>
                <a:custGeom>
                  <a:avLst/>
                  <a:gdLst>
                    <a:gd name="T0" fmla="*/ 0 w 1111"/>
                    <a:gd name="T1" fmla="*/ 0 h 10"/>
                    <a:gd name="T2" fmla="*/ 0 w 1111"/>
                    <a:gd name="T3" fmla="*/ 4 h 10"/>
                    <a:gd name="T4" fmla="*/ 142 w 1111"/>
                    <a:gd name="T5" fmla="*/ 4 h 10"/>
                    <a:gd name="T6" fmla="*/ 142 w 1111"/>
                    <a:gd name="T7" fmla="*/ 0 h 10"/>
                    <a:gd name="T8" fmla="*/ 117 w 1111"/>
                    <a:gd name="T9" fmla="*/ 0 h 10"/>
                    <a:gd name="T10" fmla="*/ 116 w 1111"/>
                    <a:gd name="T11" fmla="*/ 2 h 10"/>
                    <a:gd name="T12" fmla="*/ 116 w 1111"/>
                    <a:gd name="T13" fmla="*/ 0 h 10"/>
                    <a:gd name="T14" fmla="*/ 70 w 1111"/>
                    <a:gd name="T15" fmla="*/ 0 h 10"/>
                    <a:gd name="T16" fmla="*/ 70 w 1111"/>
                    <a:gd name="T17" fmla="*/ 2 h 10"/>
                    <a:gd name="T18" fmla="*/ 70 w 1111"/>
                    <a:gd name="T19" fmla="*/ 0 h 10"/>
                    <a:gd name="T20" fmla="*/ 0 w 1111"/>
                    <a:gd name="T21" fmla="*/ 0 h 10"/>
                    <a:gd name="T22" fmla="*/ 143 w 1111"/>
                    <a:gd name="T23" fmla="*/ 0 h 10"/>
                    <a:gd name="T24" fmla="*/ 142 w 1111"/>
                    <a:gd name="T25" fmla="*/ 4 h 10"/>
                    <a:gd name="T26" fmla="*/ 168 w 1111"/>
                    <a:gd name="T27" fmla="*/ 4 h 10"/>
                    <a:gd name="T28" fmla="*/ 167 w 1111"/>
                    <a:gd name="T29" fmla="*/ 0 h 10"/>
                    <a:gd name="T30" fmla="*/ 143 w 1111"/>
                    <a:gd name="T31" fmla="*/ 0 h 10"/>
                    <a:gd name="T32" fmla="*/ 168 w 1111"/>
                    <a:gd name="T33" fmla="*/ 0 h 10"/>
                    <a:gd name="T34" fmla="*/ 168 w 1111"/>
                    <a:gd name="T35" fmla="*/ 4 h 10"/>
                    <a:gd name="T36" fmla="*/ 245 w 1111"/>
                    <a:gd name="T37" fmla="*/ 4 h 10"/>
                    <a:gd name="T38" fmla="*/ 244 w 1111"/>
                    <a:gd name="T39" fmla="*/ 0 h 10"/>
                    <a:gd name="T40" fmla="*/ 219 w 1111"/>
                    <a:gd name="T41" fmla="*/ 0 h 10"/>
                    <a:gd name="T42" fmla="*/ 219 w 1111"/>
                    <a:gd name="T43" fmla="*/ 1 h 10"/>
                    <a:gd name="T44" fmla="*/ 219 w 1111"/>
                    <a:gd name="T45" fmla="*/ 0 h 10"/>
                    <a:gd name="T46" fmla="*/ 168 w 1111"/>
                    <a:gd name="T47" fmla="*/ 0 h 10"/>
                    <a:gd name="T48" fmla="*/ 246 w 1111"/>
                    <a:gd name="T49" fmla="*/ 0 h 10"/>
                    <a:gd name="T50" fmla="*/ 245 w 1111"/>
                    <a:gd name="T51" fmla="*/ 4 h 10"/>
                    <a:gd name="T52" fmla="*/ 319 w 1111"/>
                    <a:gd name="T53" fmla="*/ 4 h 10"/>
                    <a:gd name="T54" fmla="*/ 319 w 1111"/>
                    <a:gd name="T55" fmla="*/ 0 h 10"/>
                    <a:gd name="T56" fmla="*/ 295 w 1111"/>
                    <a:gd name="T57" fmla="*/ 0 h 10"/>
                    <a:gd name="T58" fmla="*/ 295 w 1111"/>
                    <a:gd name="T59" fmla="*/ 2 h 10"/>
                    <a:gd name="T60" fmla="*/ 294 w 1111"/>
                    <a:gd name="T61" fmla="*/ 0 h 10"/>
                    <a:gd name="T62" fmla="*/ 272 w 1111"/>
                    <a:gd name="T63" fmla="*/ 0 h 10"/>
                    <a:gd name="T64" fmla="*/ 272 w 1111"/>
                    <a:gd name="T65" fmla="*/ 2 h 10"/>
                    <a:gd name="T66" fmla="*/ 272 w 1111"/>
                    <a:gd name="T67" fmla="*/ 0 h 10"/>
                    <a:gd name="T68" fmla="*/ 246 w 1111"/>
                    <a:gd name="T69" fmla="*/ 0 h 10"/>
                    <a:gd name="T70" fmla="*/ 320 w 1111"/>
                    <a:gd name="T71" fmla="*/ 0 h 10"/>
                    <a:gd name="T72" fmla="*/ 319 w 1111"/>
                    <a:gd name="T73" fmla="*/ 4 h 10"/>
                    <a:gd name="T74" fmla="*/ 371 w 1111"/>
                    <a:gd name="T75" fmla="*/ 4 h 10"/>
                    <a:gd name="T76" fmla="*/ 370 w 1111"/>
                    <a:gd name="T77" fmla="*/ 0 h 10"/>
                    <a:gd name="T78" fmla="*/ 345 w 1111"/>
                    <a:gd name="T79" fmla="*/ 0 h 10"/>
                    <a:gd name="T80" fmla="*/ 345 w 1111"/>
                    <a:gd name="T81" fmla="*/ 2 h 10"/>
                    <a:gd name="T82" fmla="*/ 345 w 1111"/>
                    <a:gd name="T83" fmla="*/ 0 h 10"/>
                    <a:gd name="T84" fmla="*/ 320 w 11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11"/>
                    <a:gd name="T130" fmla="*/ 0 h 10"/>
                    <a:gd name="T131" fmla="*/ 1111 w 11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11" h="10">
                      <a:moveTo>
                        <a:pt x="1" y="0"/>
                      </a:moveTo>
                      <a:lnTo>
                        <a:pt x="0" y="10"/>
                      </a:lnTo>
                      <a:lnTo>
                        <a:pt x="425" y="10"/>
                      </a:lnTo>
                      <a:lnTo>
                        <a:pt x="424" y="0"/>
                      </a:lnTo>
                      <a:lnTo>
                        <a:pt x="349" y="0"/>
                      </a:lnTo>
                      <a:lnTo>
                        <a:pt x="347" y="4"/>
                      </a:lnTo>
                      <a:lnTo>
                        <a:pt x="347" y="0"/>
                      </a:lnTo>
                      <a:lnTo>
                        <a:pt x="211" y="0"/>
                      </a:lnTo>
                      <a:lnTo>
                        <a:pt x="210" y="4"/>
                      </a:lnTo>
                      <a:lnTo>
                        <a:pt x="210" y="0"/>
                      </a:lnTo>
                      <a:lnTo>
                        <a:pt x="1" y="0"/>
                      </a:lnTo>
                      <a:close/>
                      <a:moveTo>
                        <a:pt x="427" y="0"/>
                      </a:moveTo>
                      <a:lnTo>
                        <a:pt x="426" y="10"/>
                      </a:lnTo>
                      <a:lnTo>
                        <a:pt x="502" y="10"/>
                      </a:lnTo>
                      <a:lnTo>
                        <a:pt x="501" y="0"/>
                      </a:lnTo>
                      <a:lnTo>
                        <a:pt x="427" y="0"/>
                      </a:lnTo>
                      <a:close/>
                      <a:moveTo>
                        <a:pt x="503" y="0"/>
                      </a:moveTo>
                      <a:lnTo>
                        <a:pt x="503" y="10"/>
                      </a:lnTo>
                      <a:lnTo>
                        <a:pt x="734" y="10"/>
                      </a:lnTo>
                      <a:lnTo>
                        <a:pt x="731" y="0"/>
                      </a:lnTo>
                      <a:lnTo>
                        <a:pt x="657" y="0"/>
                      </a:lnTo>
                      <a:lnTo>
                        <a:pt x="656" y="2"/>
                      </a:lnTo>
                      <a:lnTo>
                        <a:pt x="656" y="0"/>
                      </a:lnTo>
                      <a:lnTo>
                        <a:pt x="503" y="0"/>
                      </a:lnTo>
                      <a:close/>
                      <a:moveTo>
                        <a:pt x="736" y="0"/>
                      </a:moveTo>
                      <a:lnTo>
                        <a:pt x="735" y="10"/>
                      </a:lnTo>
                      <a:lnTo>
                        <a:pt x="955" y="10"/>
                      </a:lnTo>
                      <a:lnTo>
                        <a:pt x="954" y="0"/>
                      </a:lnTo>
                      <a:lnTo>
                        <a:pt x="883" y="0"/>
                      </a:lnTo>
                      <a:lnTo>
                        <a:pt x="882" y="6"/>
                      </a:lnTo>
                      <a:lnTo>
                        <a:pt x="881" y="0"/>
                      </a:lnTo>
                      <a:lnTo>
                        <a:pt x="816" y="0"/>
                      </a:lnTo>
                      <a:lnTo>
                        <a:pt x="815" y="6"/>
                      </a:lnTo>
                      <a:lnTo>
                        <a:pt x="815" y="0"/>
                      </a:lnTo>
                      <a:lnTo>
                        <a:pt x="736" y="0"/>
                      </a:lnTo>
                      <a:close/>
                      <a:moveTo>
                        <a:pt x="957" y="0"/>
                      </a:moveTo>
                      <a:lnTo>
                        <a:pt x="956" y="10"/>
                      </a:lnTo>
                      <a:lnTo>
                        <a:pt x="1111" y="10"/>
                      </a:lnTo>
                      <a:lnTo>
                        <a:pt x="1109" y="0"/>
                      </a:lnTo>
                      <a:lnTo>
                        <a:pt x="1033" y="0"/>
                      </a:lnTo>
                      <a:lnTo>
                        <a:pt x="1032" y="6"/>
                      </a:lnTo>
                      <a:lnTo>
                        <a:pt x="1032" y="0"/>
                      </a:lnTo>
                      <a:lnTo>
                        <a:pt x="957"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8" name="Freeform 73"/>
                <p:cNvSpPr>
                  <a:spLocks noEditPoints="1"/>
                </p:cNvSpPr>
                <p:nvPr/>
              </p:nvSpPr>
              <p:spPr bwMode="auto">
                <a:xfrm>
                  <a:off x="2781" y="854"/>
                  <a:ext cx="370" cy="3"/>
                </a:xfrm>
                <a:custGeom>
                  <a:avLst/>
                  <a:gdLst>
                    <a:gd name="T0" fmla="*/ 1 w 1110"/>
                    <a:gd name="T1" fmla="*/ 0 h 9"/>
                    <a:gd name="T2" fmla="*/ 0 w 1110"/>
                    <a:gd name="T3" fmla="*/ 3 h 9"/>
                    <a:gd name="T4" fmla="*/ 142 w 1110"/>
                    <a:gd name="T5" fmla="*/ 3 h 9"/>
                    <a:gd name="T6" fmla="*/ 141 w 1110"/>
                    <a:gd name="T7" fmla="*/ 0 h 9"/>
                    <a:gd name="T8" fmla="*/ 117 w 1110"/>
                    <a:gd name="T9" fmla="*/ 0 h 9"/>
                    <a:gd name="T10" fmla="*/ 116 w 1110"/>
                    <a:gd name="T11" fmla="*/ 3 h 9"/>
                    <a:gd name="T12" fmla="*/ 116 w 1110"/>
                    <a:gd name="T13" fmla="*/ 0 h 9"/>
                    <a:gd name="T14" fmla="*/ 93 w 1110"/>
                    <a:gd name="T15" fmla="*/ 0 h 9"/>
                    <a:gd name="T16" fmla="*/ 92 w 1110"/>
                    <a:gd name="T17" fmla="*/ 1 h 9"/>
                    <a:gd name="T18" fmla="*/ 92 w 1110"/>
                    <a:gd name="T19" fmla="*/ 0 h 9"/>
                    <a:gd name="T20" fmla="*/ 71 w 1110"/>
                    <a:gd name="T21" fmla="*/ 0 h 9"/>
                    <a:gd name="T22" fmla="*/ 70 w 1110"/>
                    <a:gd name="T23" fmla="*/ 3 h 9"/>
                    <a:gd name="T24" fmla="*/ 70 w 1110"/>
                    <a:gd name="T25" fmla="*/ 0 h 9"/>
                    <a:gd name="T26" fmla="*/ 45 w 1110"/>
                    <a:gd name="T27" fmla="*/ 0 h 9"/>
                    <a:gd name="T28" fmla="*/ 44 w 1110"/>
                    <a:gd name="T29" fmla="*/ 2 h 9"/>
                    <a:gd name="T30" fmla="*/ 44 w 1110"/>
                    <a:gd name="T31" fmla="*/ 0 h 9"/>
                    <a:gd name="T32" fmla="*/ 1 w 1110"/>
                    <a:gd name="T33" fmla="*/ 0 h 9"/>
                    <a:gd name="T34" fmla="*/ 143 w 1110"/>
                    <a:gd name="T35" fmla="*/ 0 h 9"/>
                    <a:gd name="T36" fmla="*/ 142 w 1110"/>
                    <a:gd name="T37" fmla="*/ 3 h 9"/>
                    <a:gd name="T38" fmla="*/ 167 w 1110"/>
                    <a:gd name="T39" fmla="*/ 3 h 9"/>
                    <a:gd name="T40" fmla="*/ 167 w 1110"/>
                    <a:gd name="T41" fmla="*/ 0 h 9"/>
                    <a:gd name="T42" fmla="*/ 143 w 1110"/>
                    <a:gd name="T43" fmla="*/ 0 h 9"/>
                    <a:gd name="T44" fmla="*/ 168 w 1110"/>
                    <a:gd name="T45" fmla="*/ 0 h 9"/>
                    <a:gd name="T46" fmla="*/ 168 w 1110"/>
                    <a:gd name="T47" fmla="*/ 3 h 9"/>
                    <a:gd name="T48" fmla="*/ 244 w 1110"/>
                    <a:gd name="T49" fmla="*/ 3 h 9"/>
                    <a:gd name="T50" fmla="*/ 243 w 1110"/>
                    <a:gd name="T51" fmla="*/ 0 h 9"/>
                    <a:gd name="T52" fmla="*/ 219 w 1110"/>
                    <a:gd name="T53" fmla="*/ 0 h 9"/>
                    <a:gd name="T54" fmla="*/ 219 w 1110"/>
                    <a:gd name="T55" fmla="*/ 2 h 9"/>
                    <a:gd name="T56" fmla="*/ 219 w 1110"/>
                    <a:gd name="T57" fmla="*/ 0 h 9"/>
                    <a:gd name="T58" fmla="*/ 192 w 1110"/>
                    <a:gd name="T59" fmla="*/ 0 h 9"/>
                    <a:gd name="T60" fmla="*/ 192 w 1110"/>
                    <a:gd name="T61" fmla="*/ 1 h 9"/>
                    <a:gd name="T62" fmla="*/ 192 w 1110"/>
                    <a:gd name="T63" fmla="*/ 0 h 9"/>
                    <a:gd name="T64" fmla="*/ 168 w 1110"/>
                    <a:gd name="T65" fmla="*/ 0 h 9"/>
                    <a:gd name="T66" fmla="*/ 246 w 1110"/>
                    <a:gd name="T67" fmla="*/ 0 h 9"/>
                    <a:gd name="T68" fmla="*/ 245 w 1110"/>
                    <a:gd name="T69" fmla="*/ 3 h 9"/>
                    <a:gd name="T70" fmla="*/ 272 w 1110"/>
                    <a:gd name="T71" fmla="*/ 3 h 9"/>
                    <a:gd name="T72" fmla="*/ 271 w 1110"/>
                    <a:gd name="T73" fmla="*/ 0 h 9"/>
                    <a:gd name="T74" fmla="*/ 246 w 1110"/>
                    <a:gd name="T75" fmla="*/ 0 h 9"/>
                    <a:gd name="T76" fmla="*/ 272 w 1110"/>
                    <a:gd name="T77" fmla="*/ 0 h 9"/>
                    <a:gd name="T78" fmla="*/ 272 w 1110"/>
                    <a:gd name="T79" fmla="*/ 3 h 9"/>
                    <a:gd name="T80" fmla="*/ 294 w 1110"/>
                    <a:gd name="T81" fmla="*/ 3 h 9"/>
                    <a:gd name="T82" fmla="*/ 293 w 1110"/>
                    <a:gd name="T83" fmla="*/ 0 h 9"/>
                    <a:gd name="T84" fmla="*/ 272 w 1110"/>
                    <a:gd name="T85" fmla="*/ 0 h 9"/>
                    <a:gd name="T86" fmla="*/ 295 w 1110"/>
                    <a:gd name="T87" fmla="*/ 0 h 9"/>
                    <a:gd name="T88" fmla="*/ 294 w 1110"/>
                    <a:gd name="T89" fmla="*/ 3 h 9"/>
                    <a:gd name="T90" fmla="*/ 318 w 1110"/>
                    <a:gd name="T91" fmla="*/ 3 h 9"/>
                    <a:gd name="T92" fmla="*/ 317 w 1110"/>
                    <a:gd name="T93" fmla="*/ 0 h 9"/>
                    <a:gd name="T94" fmla="*/ 295 w 1110"/>
                    <a:gd name="T95" fmla="*/ 0 h 9"/>
                    <a:gd name="T96" fmla="*/ 319 w 1110"/>
                    <a:gd name="T97" fmla="*/ 0 h 9"/>
                    <a:gd name="T98" fmla="*/ 319 w 1110"/>
                    <a:gd name="T99" fmla="*/ 3 h 9"/>
                    <a:gd name="T100" fmla="*/ 344 w 1110"/>
                    <a:gd name="T101" fmla="*/ 3 h 9"/>
                    <a:gd name="T102" fmla="*/ 344 w 1110"/>
                    <a:gd name="T103" fmla="*/ 0 h 9"/>
                    <a:gd name="T104" fmla="*/ 319 w 1110"/>
                    <a:gd name="T105" fmla="*/ 0 h 9"/>
                    <a:gd name="T106" fmla="*/ 345 w 1110"/>
                    <a:gd name="T107" fmla="*/ 0 h 9"/>
                    <a:gd name="T108" fmla="*/ 344 w 1110"/>
                    <a:gd name="T109" fmla="*/ 3 h 9"/>
                    <a:gd name="T110" fmla="*/ 370 w 1110"/>
                    <a:gd name="T111" fmla="*/ 3 h 9"/>
                    <a:gd name="T112" fmla="*/ 370 w 1110"/>
                    <a:gd name="T113" fmla="*/ 0 h 9"/>
                    <a:gd name="T114" fmla="*/ 345 w 1110"/>
                    <a:gd name="T115" fmla="*/ 0 h 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10"/>
                    <a:gd name="T175" fmla="*/ 0 h 9"/>
                    <a:gd name="T176" fmla="*/ 1110 w 1110"/>
                    <a:gd name="T177" fmla="*/ 9 h 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10" h="9">
                      <a:moveTo>
                        <a:pt x="2" y="0"/>
                      </a:moveTo>
                      <a:lnTo>
                        <a:pt x="0" y="9"/>
                      </a:lnTo>
                      <a:lnTo>
                        <a:pt x="425" y="9"/>
                      </a:lnTo>
                      <a:lnTo>
                        <a:pt x="423" y="0"/>
                      </a:lnTo>
                      <a:lnTo>
                        <a:pt x="351" y="0"/>
                      </a:lnTo>
                      <a:lnTo>
                        <a:pt x="347" y="9"/>
                      </a:lnTo>
                      <a:lnTo>
                        <a:pt x="347" y="0"/>
                      </a:lnTo>
                      <a:lnTo>
                        <a:pt x="278" y="0"/>
                      </a:lnTo>
                      <a:lnTo>
                        <a:pt x="277" y="3"/>
                      </a:lnTo>
                      <a:lnTo>
                        <a:pt x="277" y="0"/>
                      </a:lnTo>
                      <a:lnTo>
                        <a:pt x="212" y="0"/>
                      </a:lnTo>
                      <a:lnTo>
                        <a:pt x="210" y="9"/>
                      </a:lnTo>
                      <a:lnTo>
                        <a:pt x="210" y="0"/>
                      </a:lnTo>
                      <a:lnTo>
                        <a:pt x="134" y="0"/>
                      </a:lnTo>
                      <a:lnTo>
                        <a:pt x="133" y="5"/>
                      </a:lnTo>
                      <a:lnTo>
                        <a:pt x="133" y="0"/>
                      </a:lnTo>
                      <a:lnTo>
                        <a:pt x="2" y="0"/>
                      </a:lnTo>
                      <a:close/>
                      <a:moveTo>
                        <a:pt x="428" y="0"/>
                      </a:moveTo>
                      <a:lnTo>
                        <a:pt x="426" y="9"/>
                      </a:lnTo>
                      <a:lnTo>
                        <a:pt x="502" y="9"/>
                      </a:lnTo>
                      <a:lnTo>
                        <a:pt x="500" y="0"/>
                      </a:lnTo>
                      <a:lnTo>
                        <a:pt x="428" y="0"/>
                      </a:lnTo>
                      <a:close/>
                      <a:moveTo>
                        <a:pt x="504" y="0"/>
                      </a:moveTo>
                      <a:lnTo>
                        <a:pt x="503" y="9"/>
                      </a:lnTo>
                      <a:lnTo>
                        <a:pt x="733" y="9"/>
                      </a:lnTo>
                      <a:lnTo>
                        <a:pt x="730" y="0"/>
                      </a:lnTo>
                      <a:lnTo>
                        <a:pt x="657" y="0"/>
                      </a:lnTo>
                      <a:lnTo>
                        <a:pt x="656" y="7"/>
                      </a:lnTo>
                      <a:lnTo>
                        <a:pt x="656" y="0"/>
                      </a:lnTo>
                      <a:lnTo>
                        <a:pt x="576" y="0"/>
                      </a:lnTo>
                      <a:lnTo>
                        <a:pt x="575" y="3"/>
                      </a:lnTo>
                      <a:lnTo>
                        <a:pt x="575" y="0"/>
                      </a:lnTo>
                      <a:lnTo>
                        <a:pt x="504" y="0"/>
                      </a:lnTo>
                      <a:close/>
                      <a:moveTo>
                        <a:pt x="737" y="0"/>
                      </a:moveTo>
                      <a:lnTo>
                        <a:pt x="735" y="9"/>
                      </a:lnTo>
                      <a:lnTo>
                        <a:pt x="815" y="9"/>
                      </a:lnTo>
                      <a:lnTo>
                        <a:pt x="814" y="0"/>
                      </a:lnTo>
                      <a:lnTo>
                        <a:pt x="737" y="0"/>
                      </a:lnTo>
                      <a:close/>
                      <a:moveTo>
                        <a:pt x="816" y="0"/>
                      </a:moveTo>
                      <a:lnTo>
                        <a:pt x="816" y="9"/>
                      </a:lnTo>
                      <a:lnTo>
                        <a:pt x="882" y="9"/>
                      </a:lnTo>
                      <a:lnTo>
                        <a:pt x="880" y="0"/>
                      </a:lnTo>
                      <a:lnTo>
                        <a:pt x="816" y="0"/>
                      </a:lnTo>
                      <a:close/>
                      <a:moveTo>
                        <a:pt x="884" y="0"/>
                      </a:moveTo>
                      <a:lnTo>
                        <a:pt x="883" y="9"/>
                      </a:lnTo>
                      <a:lnTo>
                        <a:pt x="954" y="9"/>
                      </a:lnTo>
                      <a:lnTo>
                        <a:pt x="952" y="0"/>
                      </a:lnTo>
                      <a:lnTo>
                        <a:pt x="884" y="0"/>
                      </a:lnTo>
                      <a:close/>
                      <a:moveTo>
                        <a:pt x="958" y="0"/>
                      </a:moveTo>
                      <a:lnTo>
                        <a:pt x="956" y="9"/>
                      </a:lnTo>
                      <a:lnTo>
                        <a:pt x="1032" y="9"/>
                      </a:lnTo>
                      <a:lnTo>
                        <a:pt x="1031" y="0"/>
                      </a:lnTo>
                      <a:lnTo>
                        <a:pt x="958" y="0"/>
                      </a:lnTo>
                      <a:close/>
                      <a:moveTo>
                        <a:pt x="1034" y="0"/>
                      </a:moveTo>
                      <a:lnTo>
                        <a:pt x="1033" y="9"/>
                      </a:lnTo>
                      <a:lnTo>
                        <a:pt x="1110" y="9"/>
                      </a:lnTo>
                      <a:lnTo>
                        <a:pt x="1109" y="0"/>
                      </a:lnTo>
                      <a:lnTo>
                        <a:pt x="103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29" name="Freeform 74"/>
                <p:cNvSpPr>
                  <a:spLocks noEditPoints="1"/>
                </p:cNvSpPr>
                <p:nvPr/>
              </p:nvSpPr>
              <p:spPr bwMode="auto">
                <a:xfrm>
                  <a:off x="2782" y="852"/>
                  <a:ext cx="369" cy="3"/>
                </a:xfrm>
                <a:custGeom>
                  <a:avLst/>
                  <a:gdLst>
                    <a:gd name="T0" fmla="*/ 0 w 1108"/>
                    <a:gd name="T1" fmla="*/ 3 h 10"/>
                    <a:gd name="T2" fmla="*/ 69 w 1108"/>
                    <a:gd name="T3" fmla="*/ 0 h 10"/>
                    <a:gd name="T4" fmla="*/ 44 w 1108"/>
                    <a:gd name="T5" fmla="*/ 3 h 10"/>
                    <a:gd name="T6" fmla="*/ 0 w 1108"/>
                    <a:gd name="T7" fmla="*/ 0 h 10"/>
                    <a:gd name="T8" fmla="*/ 70 w 1108"/>
                    <a:gd name="T9" fmla="*/ 3 h 10"/>
                    <a:gd name="T10" fmla="*/ 115 w 1108"/>
                    <a:gd name="T11" fmla="*/ 0 h 10"/>
                    <a:gd name="T12" fmla="*/ 92 w 1108"/>
                    <a:gd name="T13" fmla="*/ 2 h 10"/>
                    <a:gd name="T14" fmla="*/ 70 w 1108"/>
                    <a:gd name="T15" fmla="*/ 0 h 10"/>
                    <a:gd name="T16" fmla="*/ 116 w 1108"/>
                    <a:gd name="T17" fmla="*/ 3 h 10"/>
                    <a:gd name="T18" fmla="*/ 141 w 1108"/>
                    <a:gd name="T19" fmla="*/ 0 h 10"/>
                    <a:gd name="T20" fmla="*/ 142 w 1108"/>
                    <a:gd name="T21" fmla="*/ 0 h 10"/>
                    <a:gd name="T22" fmla="*/ 167 w 1108"/>
                    <a:gd name="T23" fmla="*/ 3 h 10"/>
                    <a:gd name="T24" fmla="*/ 142 w 1108"/>
                    <a:gd name="T25" fmla="*/ 0 h 10"/>
                    <a:gd name="T26" fmla="*/ 167 w 1108"/>
                    <a:gd name="T27" fmla="*/ 3 h 10"/>
                    <a:gd name="T28" fmla="*/ 218 w 1108"/>
                    <a:gd name="T29" fmla="*/ 0 h 10"/>
                    <a:gd name="T30" fmla="*/ 191 w 1108"/>
                    <a:gd name="T31" fmla="*/ 2 h 10"/>
                    <a:gd name="T32" fmla="*/ 168 w 1108"/>
                    <a:gd name="T33" fmla="*/ 0 h 10"/>
                    <a:gd name="T34" fmla="*/ 218 w 1108"/>
                    <a:gd name="T35" fmla="*/ 3 h 10"/>
                    <a:gd name="T36" fmla="*/ 242 w 1108"/>
                    <a:gd name="T37" fmla="*/ 0 h 10"/>
                    <a:gd name="T38" fmla="*/ 245 w 1108"/>
                    <a:gd name="T39" fmla="*/ 0 h 10"/>
                    <a:gd name="T40" fmla="*/ 271 w 1108"/>
                    <a:gd name="T41" fmla="*/ 3 h 10"/>
                    <a:gd name="T42" fmla="*/ 245 w 1108"/>
                    <a:gd name="T43" fmla="*/ 0 h 10"/>
                    <a:gd name="T44" fmla="*/ 271 w 1108"/>
                    <a:gd name="T45" fmla="*/ 3 h 10"/>
                    <a:gd name="T46" fmla="*/ 292 w 1108"/>
                    <a:gd name="T47" fmla="*/ 0 h 10"/>
                    <a:gd name="T48" fmla="*/ 294 w 1108"/>
                    <a:gd name="T49" fmla="*/ 0 h 10"/>
                    <a:gd name="T50" fmla="*/ 317 w 1108"/>
                    <a:gd name="T51" fmla="*/ 3 h 10"/>
                    <a:gd name="T52" fmla="*/ 294 w 1108"/>
                    <a:gd name="T53" fmla="*/ 0 h 10"/>
                    <a:gd name="T54" fmla="*/ 318 w 1108"/>
                    <a:gd name="T55" fmla="*/ 3 h 10"/>
                    <a:gd name="T56" fmla="*/ 343 w 1108"/>
                    <a:gd name="T57" fmla="*/ 0 h 10"/>
                    <a:gd name="T58" fmla="*/ 344 w 1108"/>
                    <a:gd name="T59" fmla="*/ 0 h 10"/>
                    <a:gd name="T60" fmla="*/ 369 w 1108"/>
                    <a:gd name="T61" fmla="*/ 3 h 10"/>
                    <a:gd name="T62" fmla="*/ 344 w 1108"/>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8"/>
                    <a:gd name="T97" fmla="*/ 0 h 10"/>
                    <a:gd name="T98" fmla="*/ 1108 w 1108"/>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8" h="10">
                      <a:moveTo>
                        <a:pt x="1" y="0"/>
                      </a:moveTo>
                      <a:lnTo>
                        <a:pt x="0" y="10"/>
                      </a:lnTo>
                      <a:lnTo>
                        <a:pt x="209" y="10"/>
                      </a:lnTo>
                      <a:lnTo>
                        <a:pt x="208" y="0"/>
                      </a:lnTo>
                      <a:lnTo>
                        <a:pt x="134" y="0"/>
                      </a:lnTo>
                      <a:lnTo>
                        <a:pt x="132" y="10"/>
                      </a:lnTo>
                      <a:lnTo>
                        <a:pt x="131" y="0"/>
                      </a:lnTo>
                      <a:lnTo>
                        <a:pt x="1" y="0"/>
                      </a:lnTo>
                      <a:close/>
                      <a:moveTo>
                        <a:pt x="211" y="0"/>
                      </a:moveTo>
                      <a:lnTo>
                        <a:pt x="210" y="10"/>
                      </a:lnTo>
                      <a:lnTo>
                        <a:pt x="346" y="10"/>
                      </a:lnTo>
                      <a:lnTo>
                        <a:pt x="345" y="0"/>
                      </a:lnTo>
                      <a:lnTo>
                        <a:pt x="277" y="0"/>
                      </a:lnTo>
                      <a:lnTo>
                        <a:pt x="276" y="8"/>
                      </a:lnTo>
                      <a:lnTo>
                        <a:pt x="275" y="0"/>
                      </a:lnTo>
                      <a:lnTo>
                        <a:pt x="211" y="0"/>
                      </a:lnTo>
                      <a:close/>
                      <a:moveTo>
                        <a:pt x="351" y="0"/>
                      </a:moveTo>
                      <a:lnTo>
                        <a:pt x="348" y="10"/>
                      </a:lnTo>
                      <a:lnTo>
                        <a:pt x="423" y="10"/>
                      </a:lnTo>
                      <a:lnTo>
                        <a:pt x="422" y="0"/>
                      </a:lnTo>
                      <a:lnTo>
                        <a:pt x="351" y="0"/>
                      </a:lnTo>
                      <a:close/>
                      <a:moveTo>
                        <a:pt x="427" y="0"/>
                      </a:moveTo>
                      <a:lnTo>
                        <a:pt x="426" y="10"/>
                      </a:lnTo>
                      <a:lnTo>
                        <a:pt x="500" y="10"/>
                      </a:lnTo>
                      <a:lnTo>
                        <a:pt x="499" y="0"/>
                      </a:lnTo>
                      <a:lnTo>
                        <a:pt x="427" y="0"/>
                      </a:lnTo>
                      <a:close/>
                      <a:moveTo>
                        <a:pt x="503" y="0"/>
                      </a:moveTo>
                      <a:lnTo>
                        <a:pt x="502" y="10"/>
                      </a:lnTo>
                      <a:lnTo>
                        <a:pt x="655" y="10"/>
                      </a:lnTo>
                      <a:lnTo>
                        <a:pt x="654" y="0"/>
                      </a:lnTo>
                      <a:lnTo>
                        <a:pt x="576" y="0"/>
                      </a:lnTo>
                      <a:lnTo>
                        <a:pt x="574" y="8"/>
                      </a:lnTo>
                      <a:lnTo>
                        <a:pt x="574" y="0"/>
                      </a:lnTo>
                      <a:lnTo>
                        <a:pt x="503" y="0"/>
                      </a:lnTo>
                      <a:close/>
                      <a:moveTo>
                        <a:pt x="658" y="0"/>
                      </a:moveTo>
                      <a:lnTo>
                        <a:pt x="656" y="10"/>
                      </a:lnTo>
                      <a:lnTo>
                        <a:pt x="730" y="10"/>
                      </a:lnTo>
                      <a:lnTo>
                        <a:pt x="728" y="0"/>
                      </a:lnTo>
                      <a:lnTo>
                        <a:pt x="658" y="0"/>
                      </a:lnTo>
                      <a:close/>
                      <a:moveTo>
                        <a:pt x="736" y="0"/>
                      </a:moveTo>
                      <a:lnTo>
                        <a:pt x="735" y="10"/>
                      </a:lnTo>
                      <a:lnTo>
                        <a:pt x="814" y="10"/>
                      </a:lnTo>
                      <a:lnTo>
                        <a:pt x="812" y="0"/>
                      </a:lnTo>
                      <a:lnTo>
                        <a:pt x="736" y="0"/>
                      </a:lnTo>
                      <a:close/>
                      <a:moveTo>
                        <a:pt x="816" y="0"/>
                      </a:moveTo>
                      <a:lnTo>
                        <a:pt x="815" y="10"/>
                      </a:lnTo>
                      <a:lnTo>
                        <a:pt x="880" y="10"/>
                      </a:lnTo>
                      <a:lnTo>
                        <a:pt x="877" y="0"/>
                      </a:lnTo>
                      <a:lnTo>
                        <a:pt x="816" y="0"/>
                      </a:lnTo>
                      <a:close/>
                      <a:moveTo>
                        <a:pt x="884" y="0"/>
                      </a:moveTo>
                      <a:lnTo>
                        <a:pt x="882" y="10"/>
                      </a:lnTo>
                      <a:lnTo>
                        <a:pt x="953" y="10"/>
                      </a:lnTo>
                      <a:lnTo>
                        <a:pt x="950" y="0"/>
                      </a:lnTo>
                      <a:lnTo>
                        <a:pt x="884" y="0"/>
                      </a:lnTo>
                      <a:close/>
                      <a:moveTo>
                        <a:pt x="957" y="0"/>
                      </a:moveTo>
                      <a:lnTo>
                        <a:pt x="956" y="10"/>
                      </a:lnTo>
                      <a:lnTo>
                        <a:pt x="1031" y="10"/>
                      </a:lnTo>
                      <a:lnTo>
                        <a:pt x="1030" y="0"/>
                      </a:lnTo>
                      <a:lnTo>
                        <a:pt x="957" y="0"/>
                      </a:lnTo>
                      <a:close/>
                      <a:moveTo>
                        <a:pt x="1034" y="0"/>
                      </a:moveTo>
                      <a:lnTo>
                        <a:pt x="1032" y="10"/>
                      </a:lnTo>
                      <a:lnTo>
                        <a:pt x="1108" y="10"/>
                      </a:lnTo>
                      <a:lnTo>
                        <a:pt x="1107" y="0"/>
                      </a:lnTo>
                      <a:lnTo>
                        <a:pt x="103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0" name="Freeform 75"/>
                <p:cNvSpPr>
                  <a:spLocks noEditPoints="1"/>
                </p:cNvSpPr>
                <p:nvPr/>
              </p:nvSpPr>
              <p:spPr bwMode="auto">
                <a:xfrm>
                  <a:off x="2782" y="850"/>
                  <a:ext cx="369" cy="4"/>
                </a:xfrm>
                <a:custGeom>
                  <a:avLst/>
                  <a:gdLst>
                    <a:gd name="T0" fmla="*/ 0 w 1107"/>
                    <a:gd name="T1" fmla="*/ 4 h 10"/>
                    <a:gd name="T2" fmla="*/ 43 w 1107"/>
                    <a:gd name="T3" fmla="*/ 0 h 10"/>
                    <a:gd name="T4" fmla="*/ 45 w 1107"/>
                    <a:gd name="T5" fmla="*/ 0 h 10"/>
                    <a:gd name="T6" fmla="*/ 69 w 1107"/>
                    <a:gd name="T7" fmla="*/ 4 h 10"/>
                    <a:gd name="T8" fmla="*/ 45 w 1107"/>
                    <a:gd name="T9" fmla="*/ 0 h 10"/>
                    <a:gd name="T10" fmla="*/ 70 w 1107"/>
                    <a:gd name="T11" fmla="*/ 4 h 10"/>
                    <a:gd name="T12" fmla="*/ 91 w 1107"/>
                    <a:gd name="T13" fmla="*/ 0 h 10"/>
                    <a:gd name="T14" fmla="*/ 92 w 1107"/>
                    <a:gd name="T15" fmla="*/ 0 h 10"/>
                    <a:gd name="T16" fmla="*/ 115 w 1107"/>
                    <a:gd name="T17" fmla="*/ 4 h 10"/>
                    <a:gd name="T18" fmla="*/ 92 w 1107"/>
                    <a:gd name="T19" fmla="*/ 0 h 10"/>
                    <a:gd name="T20" fmla="*/ 116 w 1107"/>
                    <a:gd name="T21" fmla="*/ 4 h 10"/>
                    <a:gd name="T22" fmla="*/ 140 w 1107"/>
                    <a:gd name="T23" fmla="*/ 0 h 10"/>
                    <a:gd name="T24" fmla="*/ 142 w 1107"/>
                    <a:gd name="T25" fmla="*/ 0 h 10"/>
                    <a:gd name="T26" fmla="*/ 166 w 1107"/>
                    <a:gd name="T27" fmla="*/ 4 h 10"/>
                    <a:gd name="T28" fmla="*/ 142 w 1107"/>
                    <a:gd name="T29" fmla="*/ 0 h 10"/>
                    <a:gd name="T30" fmla="*/ 167 w 1107"/>
                    <a:gd name="T31" fmla="*/ 4 h 10"/>
                    <a:gd name="T32" fmla="*/ 191 w 1107"/>
                    <a:gd name="T33" fmla="*/ 0 h 10"/>
                    <a:gd name="T34" fmla="*/ 192 w 1107"/>
                    <a:gd name="T35" fmla="*/ 0 h 10"/>
                    <a:gd name="T36" fmla="*/ 218 w 1107"/>
                    <a:gd name="T37" fmla="*/ 4 h 10"/>
                    <a:gd name="T38" fmla="*/ 192 w 1107"/>
                    <a:gd name="T39" fmla="*/ 0 h 10"/>
                    <a:gd name="T40" fmla="*/ 218 w 1107"/>
                    <a:gd name="T41" fmla="*/ 4 h 10"/>
                    <a:gd name="T42" fmla="*/ 242 w 1107"/>
                    <a:gd name="T43" fmla="*/ 0 h 10"/>
                    <a:gd name="T44" fmla="*/ 245 w 1107"/>
                    <a:gd name="T45" fmla="*/ 0 h 10"/>
                    <a:gd name="T46" fmla="*/ 271 w 1107"/>
                    <a:gd name="T47" fmla="*/ 4 h 10"/>
                    <a:gd name="T48" fmla="*/ 245 w 1107"/>
                    <a:gd name="T49" fmla="*/ 0 h 10"/>
                    <a:gd name="T50" fmla="*/ 271 w 1107"/>
                    <a:gd name="T51" fmla="*/ 4 h 10"/>
                    <a:gd name="T52" fmla="*/ 292 w 1107"/>
                    <a:gd name="T53" fmla="*/ 0 h 10"/>
                    <a:gd name="T54" fmla="*/ 294 w 1107"/>
                    <a:gd name="T55" fmla="*/ 0 h 10"/>
                    <a:gd name="T56" fmla="*/ 317 w 1107"/>
                    <a:gd name="T57" fmla="*/ 4 h 10"/>
                    <a:gd name="T58" fmla="*/ 294 w 1107"/>
                    <a:gd name="T59" fmla="*/ 0 h 10"/>
                    <a:gd name="T60" fmla="*/ 319 w 1107"/>
                    <a:gd name="T61" fmla="*/ 4 h 10"/>
                    <a:gd name="T62" fmla="*/ 343 w 1107"/>
                    <a:gd name="T63" fmla="*/ 0 h 10"/>
                    <a:gd name="T64" fmla="*/ 345 w 1107"/>
                    <a:gd name="T65" fmla="*/ 0 h 10"/>
                    <a:gd name="T66" fmla="*/ 369 w 1107"/>
                    <a:gd name="T67" fmla="*/ 4 h 10"/>
                    <a:gd name="T68" fmla="*/ 345 w 1107"/>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7"/>
                    <a:gd name="T106" fmla="*/ 0 h 10"/>
                    <a:gd name="T107" fmla="*/ 1107 w 110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7" h="10">
                      <a:moveTo>
                        <a:pt x="1" y="0"/>
                      </a:moveTo>
                      <a:lnTo>
                        <a:pt x="0" y="10"/>
                      </a:lnTo>
                      <a:lnTo>
                        <a:pt x="131" y="10"/>
                      </a:lnTo>
                      <a:lnTo>
                        <a:pt x="129" y="0"/>
                      </a:lnTo>
                      <a:lnTo>
                        <a:pt x="1" y="0"/>
                      </a:lnTo>
                      <a:close/>
                      <a:moveTo>
                        <a:pt x="134" y="0"/>
                      </a:moveTo>
                      <a:lnTo>
                        <a:pt x="132" y="10"/>
                      </a:lnTo>
                      <a:lnTo>
                        <a:pt x="208" y="10"/>
                      </a:lnTo>
                      <a:lnTo>
                        <a:pt x="207" y="0"/>
                      </a:lnTo>
                      <a:lnTo>
                        <a:pt x="134" y="0"/>
                      </a:lnTo>
                      <a:close/>
                      <a:moveTo>
                        <a:pt x="211" y="0"/>
                      </a:moveTo>
                      <a:lnTo>
                        <a:pt x="210" y="10"/>
                      </a:lnTo>
                      <a:lnTo>
                        <a:pt x="275" y="10"/>
                      </a:lnTo>
                      <a:lnTo>
                        <a:pt x="274" y="0"/>
                      </a:lnTo>
                      <a:lnTo>
                        <a:pt x="211" y="0"/>
                      </a:lnTo>
                      <a:close/>
                      <a:moveTo>
                        <a:pt x="276" y="0"/>
                      </a:moveTo>
                      <a:lnTo>
                        <a:pt x="276" y="10"/>
                      </a:lnTo>
                      <a:lnTo>
                        <a:pt x="345" y="10"/>
                      </a:lnTo>
                      <a:lnTo>
                        <a:pt x="344" y="0"/>
                      </a:lnTo>
                      <a:lnTo>
                        <a:pt x="276" y="0"/>
                      </a:lnTo>
                      <a:close/>
                      <a:moveTo>
                        <a:pt x="351" y="0"/>
                      </a:moveTo>
                      <a:lnTo>
                        <a:pt x="349" y="10"/>
                      </a:lnTo>
                      <a:lnTo>
                        <a:pt x="421" y="10"/>
                      </a:lnTo>
                      <a:lnTo>
                        <a:pt x="419" y="0"/>
                      </a:lnTo>
                      <a:lnTo>
                        <a:pt x="351" y="0"/>
                      </a:lnTo>
                      <a:close/>
                      <a:moveTo>
                        <a:pt x="427" y="0"/>
                      </a:moveTo>
                      <a:lnTo>
                        <a:pt x="426" y="10"/>
                      </a:lnTo>
                      <a:lnTo>
                        <a:pt x="498" y="10"/>
                      </a:lnTo>
                      <a:lnTo>
                        <a:pt x="497" y="0"/>
                      </a:lnTo>
                      <a:lnTo>
                        <a:pt x="427" y="0"/>
                      </a:lnTo>
                      <a:close/>
                      <a:moveTo>
                        <a:pt x="503" y="0"/>
                      </a:moveTo>
                      <a:lnTo>
                        <a:pt x="502" y="10"/>
                      </a:lnTo>
                      <a:lnTo>
                        <a:pt x="573" y="10"/>
                      </a:lnTo>
                      <a:lnTo>
                        <a:pt x="572" y="0"/>
                      </a:lnTo>
                      <a:lnTo>
                        <a:pt x="503" y="0"/>
                      </a:lnTo>
                      <a:close/>
                      <a:moveTo>
                        <a:pt x="575" y="0"/>
                      </a:moveTo>
                      <a:lnTo>
                        <a:pt x="574" y="10"/>
                      </a:lnTo>
                      <a:lnTo>
                        <a:pt x="654" y="10"/>
                      </a:lnTo>
                      <a:lnTo>
                        <a:pt x="652" y="0"/>
                      </a:lnTo>
                      <a:lnTo>
                        <a:pt x="575" y="0"/>
                      </a:lnTo>
                      <a:close/>
                      <a:moveTo>
                        <a:pt x="658" y="0"/>
                      </a:moveTo>
                      <a:lnTo>
                        <a:pt x="655" y="10"/>
                      </a:lnTo>
                      <a:lnTo>
                        <a:pt x="728" y="10"/>
                      </a:lnTo>
                      <a:lnTo>
                        <a:pt x="726" y="0"/>
                      </a:lnTo>
                      <a:lnTo>
                        <a:pt x="658" y="0"/>
                      </a:lnTo>
                      <a:close/>
                      <a:moveTo>
                        <a:pt x="736" y="0"/>
                      </a:moveTo>
                      <a:lnTo>
                        <a:pt x="735" y="10"/>
                      </a:lnTo>
                      <a:lnTo>
                        <a:pt x="812" y="10"/>
                      </a:lnTo>
                      <a:lnTo>
                        <a:pt x="810" y="0"/>
                      </a:lnTo>
                      <a:lnTo>
                        <a:pt x="736" y="0"/>
                      </a:lnTo>
                      <a:close/>
                      <a:moveTo>
                        <a:pt x="815" y="0"/>
                      </a:moveTo>
                      <a:lnTo>
                        <a:pt x="814" y="10"/>
                      </a:lnTo>
                      <a:lnTo>
                        <a:pt x="878" y="10"/>
                      </a:lnTo>
                      <a:lnTo>
                        <a:pt x="875" y="0"/>
                      </a:lnTo>
                      <a:lnTo>
                        <a:pt x="815" y="0"/>
                      </a:lnTo>
                      <a:close/>
                      <a:moveTo>
                        <a:pt x="883" y="0"/>
                      </a:moveTo>
                      <a:lnTo>
                        <a:pt x="882" y="10"/>
                      </a:lnTo>
                      <a:lnTo>
                        <a:pt x="950" y="10"/>
                      </a:lnTo>
                      <a:lnTo>
                        <a:pt x="948" y="0"/>
                      </a:lnTo>
                      <a:lnTo>
                        <a:pt x="883" y="0"/>
                      </a:lnTo>
                      <a:close/>
                      <a:moveTo>
                        <a:pt x="957" y="0"/>
                      </a:moveTo>
                      <a:lnTo>
                        <a:pt x="956" y="10"/>
                      </a:lnTo>
                      <a:lnTo>
                        <a:pt x="1029" y="10"/>
                      </a:lnTo>
                      <a:lnTo>
                        <a:pt x="1028" y="0"/>
                      </a:lnTo>
                      <a:lnTo>
                        <a:pt x="957" y="0"/>
                      </a:lnTo>
                      <a:close/>
                      <a:moveTo>
                        <a:pt x="1034" y="0"/>
                      </a:moveTo>
                      <a:lnTo>
                        <a:pt x="1032" y="10"/>
                      </a:lnTo>
                      <a:lnTo>
                        <a:pt x="1107" y="10"/>
                      </a:lnTo>
                      <a:lnTo>
                        <a:pt x="1105" y="0"/>
                      </a:lnTo>
                      <a:lnTo>
                        <a:pt x="103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1" name="Freeform 76"/>
                <p:cNvSpPr>
                  <a:spLocks noEditPoints="1"/>
                </p:cNvSpPr>
                <p:nvPr/>
              </p:nvSpPr>
              <p:spPr bwMode="auto">
                <a:xfrm>
                  <a:off x="2782" y="849"/>
                  <a:ext cx="369" cy="3"/>
                </a:xfrm>
                <a:custGeom>
                  <a:avLst/>
                  <a:gdLst>
                    <a:gd name="T0" fmla="*/ 0 w 1106"/>
                    <a:gd name="T1" fmla="*/ 3 h 9"/>
                    <a:gd name="T2" fmla="*/ 43 w 1106"/>
                    <a:gd name="T3" fmla="*/ 0 h 9"/>
                    <a:gd name="T4" fmla="*/ 45 w 1106"/>
                    <a:gd name="T5" fmla="*/ 0 h 9"/>
                    <a:gd name="T6" fmla="*/ 69 w 1106"/>
                    <a:gd name="T7" fmla="*/ 3 h 9"/>
                    <a:gd name="T8" fmla="*/ 45 w 1106"/>
                    <a:gd name="T9" fmla="*/ 0 h 9"/>
                    <a:gd name="T10" fmla="*/ 70 w 1106"/>
                    <a:gd name="T11" fmla="*/ 3 h 9"/>
                    <a:gd name="T12" fmla="*/ 91 w 1106"/>
                    <a:gd name="T13" fmla="*/ 0 h 9"/>
                    <a:gd name="T14" fmla="*/ 92 w 1106"/>
                    <a:gd name="T15" fmla="*/ 0 h 9"/>
                    <a:gd name="T16" fmla="*/ 115 w 1106"/>
                    <a:gd name="T17" fmla="*/ 3 h 9"/>
                    <a:gd name="T18" fmla="*/ 92 w 1106"/>
                    <a:gd name="T19" fmla="*/ 0 h 9"/>
                    <a:gd name="T20" fmla="*/ 117 w 1106"/>
                    <a:gd name="T21" fmla="*/ 3 h 9"/>
                    <a:gd name="T22" fmla="*/ 140 w 1106"/>
                    <a:gd name="T23" fmla="*/ 0 h 9"/>
                    <a:gd name="T24" fmla="*/ 142 w 1106"/>
                    <a:gd name="T25" fmla="*/ 0 h 9"/>
                    <a:gd name="T26" fmla="*/ 166 w 1106"/>
                    <a:gd name="T27" fmla="*/ 3 h 9"/>
                    <a:gd name="T28" fmla="*/ 142 w 1106"/>
                    <a:gd name="T29" fmla="*/ 0 h 9"/>
                    <a:gd name="T30" fmla="*/ 167 w 1106"/>
                    <a:gd name="T31" fmla="*/ 3 h 9"/>
                    <a:gd name="T32" fmla="*/ 191 w 1106"/>
                    <a:gd name="T33" fmla="*/ 0 h 9"/>
                    <a:gd name="T34" fmla="*/ 192 w 1106"/>
                    <a:gd name="T35" fmla="*/ 0 h 9"/>
                    <a:gd name="T36" fmla="*/ 218 w 1106"/>
                    <a:gd name="T37" fmla="*/ 3 h 9"/>
                    <a:gd name="T38" fmla="*/ 192 w 1106"/>
                    <a:gd name="T39" fmla="*/ 0 h 9"/>
                    <a:gd name="T40" fmla="*/ 219 w 1106"/>
                    <a:gd name="T41" fmla="*/ 3 h 9"/>
                    <a:gd name="T42" fmla="*/ 242 w 1106"/>
                    <a:gd name="T43" fmla="*/ 0 h 9"/>
                    <a:gd name="T44" fmla="*/ 246 w 1106"/>
                    <a:gd name="T45" fmla="*/ 0 h 9"/>
                    <a:gd name="T46" fmla="*/ 271 w 1106"/>
                    <a:gd name="T47" fmla="*/ 3 h 9"/>
                    <a:gd name="T48" fmla="*/ 246 w 1106"/>
                    <a:gd name="T49" fmla="*/ 0 h 9"/>
                    <a:gd name="T50" fmla="*/ 272 w 1106"/>
                    <a:gd name="T51" fmla="*/ 3 h 9"/>
                    <a:gd name="T52" fmla="*/ 292 w 1106"/>
                    <a:gd name="T53" fmla="*/ 0 h 9"/>
                    <a:gd name="T54" fmla="*/ 295 w 1106"/>
                    <a:gd name="T55" fmla="*/ 0 h 9"/>
                    <a:gd name="T56" fmla="*/ 317 w 1106"/>
                    <a:gd name="T57" fmla="*/ 3 h 9"/>
                    <a:gd name="T58" fmla="*/ 295 w 1106"/>
                    <a:gd name="T59" fmla="*/ 0 h 9"/>
                    <a:gd name="T60" fmla="*/ 319 w 1106"/>
                    <a:gd name="T61" fmla="*/ 3 h 9"/>
                    <a:gd name="T62" fmla="*/ 343 w 1106"/>
                    <a:gd name="T63" fmla="*/ 0 h 9"/>
                    <a:gd name="T64" fmla="*/ 345 w 1106"/>
                    <a:gd name="T65" fmla="*/ 0 h 9"/>
                    <a:gd name="T66" fmla="*/ 369 w 1106"/>
                    <a:gd name="T67" fmla="*/ 3 h 9"/>
                    <a:gd name="T68" fmla="*/ 345 w 1106"/>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6"/>
                    <a:gd name="T106" fmla="*/ 0 h 9"/>
                    <a:gd name="T107" fmla="*/ 1106 w 1106"/>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6" h="9">
                      <a:moveTo>
                        <a:pt x="2" y="0"/>
                      </a:moveTo>
                      <a:lnTo>
                        <a:pt x="0" y="9"/>
                      </a:lnTo>
                      <a:lnTo>
                        <a:pt x="130" y="9"/>
                      </a:lnTo>
                      <a:lnTo>
                        <a:pt x="128" y="0"/>
                      </a:lnTo>
                      <a:lnTo>
                        <a:pt x="2" y="0"/>
                      </a:lnTo>
                      <a:close/>
                      <a:moveTo>
                        <a:pt x="135" y="0"/>
                      </a:moveTo>
                      <a:lnTo>
                        <a:pt x="133" y="9"/>
                      </a:lnTo>
                      <a:lnTo>
                        <a:pt x="207" y="9"/>
                      </a:lnTo>
                      <a:lnTo>
                        <a:pt x="206" y="0"/>
                      </a:lnTo>
                      <a:lnTo>
                        <a:pt x="135" y="0"/>
                      </a:lnTo>
                      <a:close/>
                      <a:moveTo>
                        <a:pt x="212" y="0"/>
                      </a:moveTo>
                      <a:lnTo>
                        <a:pt x="210" y="9"/>
                      </a:lnTo>
                      <a:lnTo>
                        <a:pt x="274" y="9"/>
                      </a:lnTo>
                      <a:lnTo>
                        <a:pt x="272" y="0"/>
                      </a:lnTo>
                      <a:lnTo>
                        <a:pt x="212" y="0"/>
                      </a:lnTo>
                      <a:close/>
                      <a:moveTo>
                        <a:pt x="276" y="0"/>
                      </a:moveTo>
                      <a:lnTo>
                        <a:pt x="276" y="9"/>
                      </a:lnTo>
                      <a:lnTo>
                        <a:pt x="344" y="9"/>
                      </a:lnTo>
                      <a:lnTo>
                        <a:pt x="343" y="0"/>
                      </a:lnTo>
                      <a:lnTo>
                        <a:pt x="276" y="0"/>
                      </a:lnTo>
                      <a:close/>
                      <a:moveTo>
                        <a:pt x="352" y="0"/>
                      </a:moveTo>
                      <a:lnTo>
                        <a:pt x="350" y="9"/>
                      </a:lnTo>
                      <a:lnTo>
                        <a:pt x="421" y="9"/>
                      </a:lnTo>
                      <a:lnTo>
                        <a:pt x="419" y="0"/>
                      </a:lnTo>
                      <a:lnTo>
                        <a:pt x="352" y="0"/>
                      </a:lnTo>
                      <a:close/>
                      <a:moveTo>
                        <a:pt x="427" y="0"/>
                      </a:moveTo>
                      <a:lnTo>
                        <a:pt x="426" y="9"/>
                      </a:lnTo>
                      <a:lnTo>
                        <a:pt x="498" y="9"/>
                      </a:lnTo>
                      <a:lnTo>
                        <a:pt x="497" y="0"/>
                      </a:lnTo>
                      <a:lnTo>
                        <a:pt x="427" y="0"/>
                      </a:lnTo>
                      <a:close/>
                      <a:moveTo>
                        <a:pt x="503" y="0"/>
                      </a:moveTo>
                      <a:lnTo>
                        <a:pt x="502" y="9"/>
                      </a:lnTo>
                      <a:lnTo>
                        <a:pt x="573" y="9"/>
                      </a:lnTo>
                      <a:lnTo>
                        <a:pt x="572" y="0"/>
                      </a:lnTo>
                      <a:lnTo>
                        <a:pt x="503" y="0"/>
                      </a:lnTo>
                      <a:close/>
                      <a:moveTo>
                        <a:pt x="576" y="0"/>
                      </a:moveTo>
                      <a:lnTo>
                        <a:pt x="575" y="9"/>
                      </a:lnTo>
                      <a:lnTo>
                        <a:pt x="653" y="9"/>
                      </a:lnTo>
                      <a:lnTo>
                        <a:pt x="651" y="0"/>
                      </a:lnTo>
                      <a:lnTo>
                        <a:pt x="576" y="0"/>
                      </a:lnTo>
                      <a:close/>
                      <a:moveTo>
                        <a:pt x="659" y="0"/>
                      </a:moveTo>
                      <a:lnTo>
                        <a:pt x="657" y="9"/>
                      </a:lnTo>
                      <a:lnTo>
                        <a:pt x="727" y="9"/>
                      </a:lnTo>
                      <a:lnTo>
                        <a:pt x="725" y="0"/>
                      </a:lnTo>
                      <a:lnTo>
                        <a:pt x="659" y="0"/>
                      </a:lnTo>
                      <a:close/>
                      <a:moveTo>
                        <a:pt x="736" y="0"/>
                      </a:moveTo>
                      <a:lnTo>
                        <a:pt x="735" y="9"/>
                      </a:lnTo>
                      <a:lnTo>
                        <a:pt x="811" y="9"/>
                      </a:lnTo>
                      <a:lnTo>
                        <a:pt x="809" y="0"/>
                      </a:lnTo>
                      <a:lnTo>
                        <a:pt x="736" y="0"/>
                      </a:lnTo>
                      <a:close/>
                      <a:moveTo>
                        <a:pt x="816" y="0"/>
                      </a:moveTo>
                      <a:lnTo>
                        <a:pt x="815" y="9"/>
                      </a:lnTo>
                      <a:lnTo>
                        <a:pt x="876" y="9"/>
                      </a:lnTo>
                      <a:lnTo>
                        <a:pt x="874" y="0"/>
                      </a:lnTo>
                      <a:lnTo>
                        <a:pt x="816" y="0"/>
                      </a:lnTo>
                      <a:close/>
                      <a:moveTo>
                        <a:pt x="884" y="0"/>
                      </a:moveTo>
                      <a:lnTo>
                        <a:pt x="883" y="9"/>
                      </a:lnTo>
                      <a:lnTo>
                        <a:pt x="949" y="9"/>
                      </a:lnTo>
                      <a:lnTo>
                        <a:pt x="948" y="0"/>
                      </a:lnTo>
                      <a:lnTo>
                        <a:pt x="884" y="0"/>
                      </a:lnTo>
                      <a:close/>
                      <a:moveTo>
                        <a:pt x="957" y="0"/>
                      </a:moveTo>
                      <a:lnTo>
                        <a:pt x="956" y="9"/>
                      </a:lnTo>
                      <a:lnTo>
                        <a:pt x="1028" y="9"/>
                      </a:lnTo>
                      <a:lnTo>
                        <a:pt x="1027" y="0"/>
                      </a:lnTo>
                      <a:lnTo>
                        <a:pt x="957" y="0"/>
                      </a:lnTo>
                      <a:close/>
                      <a:moveTo>
                        <a:pt x="1035" y="0"/>
                      </a:moveTo>
                      <a:lnTo>
                        <a:pt x="1033" y="9"/>
                      </a:lnTo>
                      <a:lnTo>
                        <a:pt x="1106" y="9"/>
                      </a:lnTo>
                      <a:lnTo>
                        <a:pt x="1105" y="0"/>
                      </a:lnTo>
                      <a:lnTo>
                        <a:pt x="1035"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2" name="Freeform 77"/>
                <p:cNvSpPr>
                  <a:spLocks noEditPoints="1"/>
                </p:cNvSpPr>
                <p:nvPr/>
              </p:nvSpPr>
              <p:spPr bwMode="auto">
                <a:xfrm>
                  <a:off x="2782" y="847"/>
                  <a:ext cx="368" cy="3"/>
                </a:xfrm>
                <a:custGeom>
                  <a:avLst/>
                  <a:gdLst>
                    <a:gd name="T0" fmla="*/ 0 w 1104"/>
                    <a:gd name="T1" fmla="*/ 3 h 10"/>
                    <a:gd name="T2" fmla="*/ 42 w 1104"/>
                    <a:gd name="T3" fmla="*/ 0 h 10"/>
                    <a:gd name="T4" fmla="*/ 45 w 1104"/>
                    <a:gd name="T5" fmla="*/ 0 h 10"/>
                    <a:gd name="T6" fmla="*/ 69 w 1104"/>
                    <a:gd name="T7" fmla="*/ 3 h 10"/>
                    <a:gd name="T8" fmla="*/ 45 w 1104"/>
                    <a:gd name="T9" fmla="*/ 0 h 10"/>
                    <a:gd name="T10" fmla="*/ 70 w 1104"/>
                    <a:gd name="T11" fmla="*/ 3 h 10"/>
                    <a:gd name="T12" fmla="*/ 90 w 1104"/>
                    <a:gd name="T13" fmla="*/ 0 h 10"/>
                    <a:gd name="T14" fmla="*/ 92 w 1104"/>
                    <a:gd name="T15" fmla="*/ 0 h 10"/>
                    <a:gd name="T16" fmla="*/ 114 w 1104"/>
                    <a:gd name="T17" fmla="*/ 3 h 10"/>
                    <a:gd name="T18" fmla="*/ 92 w 1104"/>
                    <a:gd name="T19" fmla="*/ 0 h 10"/>
                    <a:gd name="T20" fmla="*/ 117 w 1104"/>
                    <a:gd name="T21" fmla="*/ 3 h 10"/>
                    <a:gd name="T22" fmla="*/ 139 w 1104"/>
                    <a:gd name="T23" fmla="*/ 0 h 10"/>
                    <a:gd name="T24" fmla="*/ 142 w 1104"/>
                    <a:gd name="T25" fmla="*/ 0 h 10"/>
                    <a:gd name="T26" fmla="*/ 165 w 1104"/>
                    <a:gd name="T27" fmla="*/ 3 h 10"/>
                    <a:gd name="T28" fmla="*/ 142 w 1104"/>
                    <a:gd name="T29" fmla="*/ 0 h 10"/>
                    <a:gd name="T30" fmla="*/ 167 w 1104"/>
                    <a:gd name="T31" fmla="*/ 3 h 10"/>
                    <a:gd name="T32" fmla="*/ 190 w 1104"/>
                    <a:gd name="T33" fmla="*/ 0 h 10"/>
                    <a:gd name="T34" fmla="*/ 192 w 1104"/>
                    <a:gd name="T35" fmla="*/ 0 h 10"/>
                    <a:gd name="T36" fmla="*/ 217 w 1104"/>
                    <a:gd name="T37" fmla="*/ 3 h 10"/>
                    <a:gd name="T38" fmla="*/ 192 w 1104"/>
                    <a:gd name="T39" fmla="*/ 0 h 10"/>
                    <a:gd name="T40" fmla="*/ 219 w 1104"/>
                    <a:gd name="T41" fmla="*/ 3 h 10"/>
                    <a:gd name="T42" fmla="*/ 241 w 1104"/>
                    <a:gd name="T43" fmla="*/ 0 h 10"/>
                    <a:gd name="T44" fmla="*/ 245 w 1104"/>
                    <a:gd name="T45" fmla="*/ 0 h 10"/>
                    <a:gd name="T46" fmla="*/ 270 w 1104"/>
                    <a:gd name="T47" fmla="*/ 3 h 10"/>
                    <a:gd name="T48" fmla="*/ 245 w 1104"/>
                    <a:gd name="T49" fmla="*/ 0 h 10"/>
                    <a:gd name="T50" fmla="*/ 271 w 1104"/>
                    <a:gd name="T51" fmla="*/ 3 h 10"/>
                    <a:gd name="T52" fmla="*/ 291 w 1104"/>
                    <a:gd name="T53" fmla="*/ 0 h 10"/>
                    <a:gd name="T54" fmla="*/ 295 w 1104"/>
                    <a:gd name="T55" fmla="*/ 0 h 10"/>
                    <a:gd name="T56" fmla="*/ 316 w 1104"/>
                    <a:gd name="T57" fmla="*/ 3 h 10"/>
                    <a:gd name="T58" fmla="*/ 295 w 1104"/>
                    <a:gd name="T59" fmla="*/ 0 h 10"/>
                    <a:gd name="T60" fmla="*/ 319 w 1104"/>
                    <a:gd name="T61" fmla="*/ 3 h 10"/>
                    <a:gd name="T62" fmla="*/ 342 w 1104"/>
                    <a:gd name="T63" fmla="*/ 0 h 10"/>
                    <a:gd name="T64" fmla="*/ 345 w 1104"/>
                    <a:gd name="T65" fmla="*/ 0 h 10"/>
                    <a:gd name="T66" fmla="*/ 368 w 1104"/>
                    <a:gd name="T67" fmla="*/ 3 h 10"/>
                    <a:gd name="T68" fmla="*/ 345 w 1104"/>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4"/>
                    <a:gd name="T106" fmla="*/ 0 h 10"/>
                    <a:gd name="T107" fmla="*/ 1104 w 1104"/>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4" h="10">
                      <a:moveTo>
                        <a:pt x="1" y="0"/>
                      </a:moveTo>
                      <a:lnTo>
                        <a:pt x="0" y="10"/>
                      </a:lnTo>
                      <a:lnTo>
                        <a:pt x="128" y="10"/>
                      </a:lnTo>
                      <a:lnTo>
                        <a:pt x="126" y="0"/>
                      </a:lnTo>
                      <a:lnTo>
                        <a:pt x="1" y="0"/>
                      </a:lnTo>
                      <a:close/>
                      <a:moveTo>
                        <a:pt x="135" y="0"/>
                      </a:moveTo>
                      <a:lnTo>
                        <a:pt x="133" y="10"/>
                      </a:lnTo>
                      <a:lnTo>
                        <a:pt x="206" y="10"/>
                      </a:lnTo>
                      <a:lnTo>
                        <a:pt x="205" y="0"/>
                      </a:lnTo>
                      <a:lnTo>
                        <a:pt x="135" y="0"/>
                      </a:lnTo>
                      <a:close/>
                      <a:moveTo>
                        <a:pt x="211" y="0"/>
                      </a:moveTo>
                      <a:lnTo>
                        <a:pt x="210" y="10"/>
                      </a:lnTo>
                      <a:lnTo>
                        <a:pt x="273" y="10"/>
                      </a:lnTo>
                      <a:lnTo>
                        <a:pt x="270" y="0"/>
                      </a:lnTo>
                      <a:lnTo>
                        <a:pt x="211" y="0"/>
                      </a:lnTo>
                      <a:close/>
                      <a:moveTo>
                        <a:pt x="276" y="0"/>
                      </a:moveTo>
                      <a:lnTo>
                        <a:pt x="275" y="10"/>
                      </a:lnTo>
                      <a:lnTo>
                        <a:pt x="343" y="10"/>
                      </a:lnTo>
                      <a:lnTo>
                        <a:pt x="342" y="0"/>
                      </a:lnTo>
                      <a:lnTo>
                        <a:pt x="276" y="0"/>
                      </a:lnTo>
                      <a:close/>
                      <a:moveTo>
                        <a:pt x="352" y="0"/>
                      </a:moveTo>
                      <a:lnTo>
                        <a:pt x="350" y="10"/>
                      </a:lnTo>
                      <a:lnTo>
                        <a:pt x="418" y="10"/>
                      </a:lnTo>
                      <a:lnTo>
                        <a:pt x="417" y="0"/>
                      </a:lnTo>
                      <a:lnTo>
                        <a:pt x="352" y="0"/>
                      </a:lnTo>
                      <a:close/>
                      <a:moveTo>
                        <a:pt x="427" y="0"/>
                      </a:moveTo>
                      <a:lnTo>
                        <a:pt x="426" y="10"/>
                      </a:lnTo>
                      <a:lnTo>
                        <a:pt x="496" y="10"/>
                      </a:lnTo>
                      <a:lnTo>
                        <a:pt x="495" y="0"/>
                      </a:lnTo>
                      <a:lnTo>
                        <a:pt x="427" y="0"/>
                      </a:lnTo>
                      <a:close/>
                      <a:moveTo>
                        <a:pt x="502" y="0"/>
                      </a:moveTo>
                      <a:lnTo>
                        <a:pt x="502" y="10"/>
                      </a:lnTo>
                      <a:lnTo>
                        <a:pt x="571" y="10"/>
                      </a:lnTo>
                      <a:lnTo>
                        <a:pt x="570" y="0"/>
                      </a:lnTo>
                      <a:lnTo>
                        <a:pt x="502" y="0"/>
                      </a:lnTo>
                      <a:close/>
                      <a:moveTo>
                        <a:pt x="576" y="0"/>
                      </a:moveTo>
                      <a:lnTo>
                        <a:pt x="574" y="10"/>
                      </a:lnTo>
                      <a:lnTo>
                        <a:pt x="651" y="10"/>
                      </a:lnTo>
                      <a:lnTo>
                        <a:pt x="650" y="0"/>
                      </a:lnTo>
                      <a:lnTo>
                        <a:pt x="576" y="0"/>
                      </a:lnTo>
                      <a:close/>
                      <a:moveTo>
                        <a:pt x="658" y="0"/>
                      </a:moveTo>
                      <a:lnTo>
                        <a:pt x="657" y="10"/>
                      </a:lnTo>
                      <a:lnTo>
                        <a:pt x="725" y="10"/>
                      </a:lnTo>
                      <a:lnTo>
                        <a:pt x="723" y="0"/>
                      </a:lnTo>
                      <a:lnTo>
                        <a:pt x="658" y="0"/>
                      </a:lnTo>
                      <a:close/>
                      <a:moveTo>
                        <a:pt x="736" y="0"/>
                      </a:moveTo>
                      <a:lnTo>
                        <a:pt x="735" y="10"/>
                      </a:lnTo>
                      <a:lnTo>
                        <a:pt x="809" y="10"/>
                      </a:lnTo>
                      <a:lnTo>
                        <a:pt x="807" y="0"/>
                      </a:lnTo>
                      <a:lnTo>
                        <a:pt x="736" y="0"/>
                      </a:lnTo>
                      <a:close/>
                      <a:moveTo>
                        <a:pt x="815" y="0"/>
                      </a:moveTo>
                      <a:lnTo>
                        <a:pt x="814" y="10"/>
                      </a:lnTo>
                      <a:lnTo>
                        <a:pt x="874" y="10"/>
                      </a:lnTo>
                      <a:lnTo>
                        <a:pt x="872" y="0"/>
                      </a:lnTo>
                      <a:lnTo>
                        <a:pt x="815" y="0"/>
                      </a:lnTo>
                      <a:close/>
                      <a:moveTo>
                        <a:pt x="884" y="0"/>
                      </a:moveTo>
                      <a:lnTo>
                        <a:pt x="882" y="10"/>
                      </a:lnTo>
                      <a:lnTo>
                        <a:pt x="947" y="10"/>
                      </a:lnTo>
                      <a:lnTo>
                        <a:pt x="946" y="0"/>
                      </a:lnTo>
                      <a:lnTo>
                        <a:pt x="884" y="0"/>
                      </a:lnTo>
                      <a:close/>
                      <a:moveTo>
                        <a:pt x="957" y="0"/>
                      </a:moveTo>
                      <a:lnTo>
                        <a:pt x="956" y="10"/>
                      </a:lnTo>
                      <a:lnTo>
                        <a:pt x="1027" y="10"/>
                      </a:lnTo>
                      <a:lnTo>
                        <a:pt x="1026" y="0"/>
                      </a:lnTo>
                      <a:lnTo>
                        <a:pt x="957" y="0"/>
                      </a:lnTo>
                      <a:close/>
                      <a:moveTo>
                        <a:pt x="1034" y="0"/>
                      </a:moveTo>
                      <a:lnTo>
                        <a:pt x="1033" y="10"/>
                      </a:lnTo>
                      <a:lnTo>
                        <a:pt x="1104" y="10"/>
                      </a:lnTo>
                      <a:lnTo>
                        <a:pt x="1103" y="0"/>
                      </a:lnTo>
                      <a:lnTo>
                        <a:pt x="103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3" name="Freeform 78"/>
                <p:cNvSpPr>
                  <a:spLocks noEditPoints="1"/>
                </p:cNvSpPr>
                <p:nvPr/>
              </p:nvSpPr>
              <p:spPr bwMode="auto">
                <a:xfrm>
                  <a:off x="2783" y="846"/>
                  <a:ext cx="367" cy="3"/>
                </a:xfrm>
                <a:custGeom>
                  <a:avLst/>
                  <a:gdLst>
                    <a:gd name="T0" fmla="*/ 0 w 1103"/>
                    <a:gd name="T1" fmla="*/ 3 h 10"/>
                    <a:gd name="T2" fmla="*/ 41 w 1103"/>
                    <a:gd name="T3" fmla="*/ 0 h 10"/>
                    <a:gd name="T4" fmla="*/ 45 w 1103"/>
                    <a:gd name="T5" fmla="*/ 0 h 10"/>
                    <a:gd name="T6" fmla="*/ 68 w 1103"/>
                    <a:gd name="T7" fmla="*/ 3 h 10"/>
                    <a:gd name="T8" fmla="*/ 45 w 1103"/>
                    <a:gd name="T9" fmla="*/ 0 h 10"/>
                    <a:gd name="T10" fmla="*/ 70 w 1103"/>
                    <a:gd name="T11" fmla="*/ 3 h 10"/>
                    <a:gd name="T12" fmla="*/ 89 w 1103"/>
                    <a:gd name="T13" fmla="*/ 0 h 10"/>
                    <a:gd name="T14" fmla="*/ 92 w 1103"/>
                    <a:gd name="T15" fmla="*/ 0 h 10"/>
                    <a:gd name="T16" fmla="*/ 113 w 1103"/>
                    <a:gd name="T17" fmla="*/ 3 h 10"/>
                    <a:gd name="T18" fmla="*/ 92 w 1103"/>
                    <a:gd name="T19" fmla="*/ 0 h 10"/>
                    <a:gd name="T20" fmla="*/ 116 w 1103"/>
                    <a:gd name="T21" fmla="*/ 3 h 10"/>
                    <a:gd name="T22" fmla="*/ 138 w 1103"/>
                    <a:gd name="T23" fmla="*/ 0 h 10"/>
                    <a:gd name="T24" fmla="*/ 142 w 1103"/>
                    <a:gd name="T25" fmla="*/ 0 h 10"/>
                    <a:gd name="T26" fmla="*/ 165 w 1103"/>
                    <a:gd name="T27" fmla="*/ 3 h 10"/>
                    <a:gd name="T28" fmla="*/ 142 w 1103"/>
                    <a:gd name="T29" fmla="*/ 0 h 10"/>
                    <a:gd name="T30" fmla="*/ 167 w 1103"/>
                    <a:gd name="T31" fmla="*/ 3 h 10"/>
                    <a:gd name="T32" fmla="*/ 189 w 1103"/>
                    <a:gd name="T33" fmla="*/ 0 h 10"/>
                    <a:gd name="T34" fmla="*/ 192 w 1103"/>
                    <a:gd name="T35" fmla="*/ 0 h 10"/>
                    <a:gd name="T36" fmla="*/ 216 w 1103"/>
                    <a:gd name="T37" fmla="*/ 3 h 10"/>
                    <a:gd name="T38" fmla="*/ 192 w 1103"/>
                    <a:gd name="T39" fmla="*/ 0 h 10"/>
                    <a:gd name="T40" fmla="*/ 219 w 1103"/>
                    <a:gd name="T41" fmla="*/ 3 h 10"/>
                    <a:gd name="T42" fmla="*/ 240 w 1103"/>
                    <a:gd name="T43" fmla="*/ 0 h 10"/>
                    <a:gd name="T44" fmla="*/ 245 w 1103"/>
                    <a:gd name="T45" fmla="*/ 0 h 10"/>
                    <a:gd name="T46" fmla="*/ 269 w 1103"/>
                    <a:gd name="T47" fmla="*/ 3 h 10"/>
                    <a:gd name="T48" fmla="*/ 245 w 1103"/>
                    <a:gd name="T49" fmla="*/ 0 h 10"/>
                    <a:gd name="T50" fmla="*/ 271 w 1103"/>
                    <a:gd name="T51" fmla="*/ 3 h 10"/>
                    <a:gd name="T52" fmla="*/ 289 w 1103"/>
                    <a:gd name="T53" fmla="*/ 0 h 10"/>
                    <a:gd name="T54" fmla="*/ 294 w 1103"/>
                    <a:gd name="T55" fmla="*/ 0 h 10"/>
                    <a:gd name="T56" fmla="*/ 315 w 1103"/>
                    <a:gd name="T57" fmla="*/ 3 h 10"/>
                    <a:gd name="T58" fmla="*/ 294 w 1103"/>
                    <a:gd name="T59" fmla="*/ 0 h 10"/>
                    <a:gd name="T60" fmla="*/ 318 w 1103"/>
                    <a:gd name="T61" fmla="*/ 3 h 10"/>
                    <a:gd name="T62" fmla="*/ 341 w 1103"/>
                    <a:gd name="T63" fmla="*/ 0 h 10"/>
                    <a:gd name="T64" fmla="*/ 344 w 1103"/>
                    <a:gd name="T65" fmla="*/ 0 h 10"/>
                    <a:gd name="T66" fmla="*/ 367 w 1103"/>
                    <a:gd name="T67" fmla="*/ 3 h 10"/>
                    <a:gd name="T68" fmla="*/ 344 w 1103"/>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3"/>
                    <a:gd name="T106" fmla="*/ 0 h 10"/>
                    <a:gd name="T107" fmla="*/ 1103 w 1103"/>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3" h="10">
                      <a:moveTo>
                        <a:pt x="1" y="0"/>
                      </a:moveTo>
                      <a:lnTo>
                        <a:pt x="0" y="10"/>
                      </a:lnTo>
                      <a:lnTo>
                        <a:pt x="126" y="10"/>
                      </a:lnTo>
                      <a:lnTo>
                        <a:pt x="124" y="0"/>
                      </a:lnTo>
                      <a:lnTo>
                        <a:pt x="1" y="0"/>
                      </a:lnTo>
                      <a:close/>
                      <a:moveTo>
                        <a:pt x="135" y="0"/>
                      </a:moveTo>
                      <a:lnTo>
                        <a:pt x="133" y="10"/>
                      </a:lnTo>
                      <a:lnTo>
                        <a:pt x="204" y="10"/>
                      </a:lnTo>
                      <a:lnTo>
                        <a:pt x="204" y="0"/>
                      </a:lnTo>
                      <a:lnTo>
                        <a:pt x="135" y="0"/>
                      </a:lnTo>
                      <a:close/>
                      <a:moveTo>
                        <a:pt x="211" y="0"/>
                      </a:moveTo>
                      <a:lnTo>
                        <a:pt x="210" y="10"/>
                      </a:lnTo>
                      <a:lnTo>
                        <a:pt x="270" y="10"/>
                      </a:lnTo>
                      <a:lnTo>
                        <a:pt x="268" y="0"/>
                      </a:lnTo>
                      <a:lnTo>
                        <a:pt x="211" y="0"/>
                      </a:lnTo>
                      <a:close/>
                      <a:moveTo>
                        <a:pt x="275" y="0"/>
                      </a:moveTo>
                      <a:lnTo>
                        <a:pt x="274" y="10"/>
                      </a:lnTo>
                      <a:lnTo>
                        <a:pt x="341" y="10"/>
                      </a:lnTo>
                      <a:lnTo>
                        <a:pt x="340" y="0"/>
                      </a:lnTo>
                      <a:lnTo>
                        <a:pt x="275" y="0"/>
                      </a:lnTo>
                      <a:close/>
                      <a:moveTo>
                        <a:pt x="352" y="0"/>
                      </a:moveTo>
                      <a:lnTo>
                        <a:pt x="350" y="10"/>
                      </a:lnTo>
                      <a:lnTo>
                        <a:pt x="417" y="10"/>
                      </a:lnTo>
                      <a:lnTo>
                        <a:pt x="416" y="0"/>
                      </a:lnTo>
                      <a:lnTo>
                        <a:pt x="352" y="0"/>
                      </a:lnTo>
                      <a:close/>
                      <a:moveTo>
                        <a:pt x="426" y="0"/>
                      </a:moveTo>
                      <a:lnTo>
                        <a:pt x="425" y="10"/>
                      </a:lnTo>
                      <a:lnTo>
                        <a:pt x="495" y="10"/>
                      </a:lnTo>
                      <a:lnTo>
                        <a:pt x="494" y="0"/>
                      </a:lnTo>
                      <a:lnTo>
                        <a:pt x="426" y="0"/>
                      </a:lnTo>
                      <a:close/>
                      <a:moveTo>
                        <a:pt x="502" y="0"/>
                      </a:moveTo>
                      <a:lnTo>
                        <a:pt x="501" y="10"/>
                      </a:lnTo>
                      <a:lnTo>
                        <a:pt x="570" y="10"/>
                      </a:lnTo>
                      <a:lnTo>
                        <a:pt x="569" y="0"/>
                      </a:lnTo>
                      <a:lnTo>
                        <a:pt x="502" y="0"/>
                      </a:lnTo>
                      <a:close/>
                      <a:moveTo>
                        <a:pt x="576" y="0"/>
                      </a:moveTo>
                      <a:lnTo>
                        <a:pt x="574" y="10"/>
                      </a:lnTo>
                      <a:lnTo>
                        <a:pt x="649" y="10"/>
                      </a:lnTo>
                      <a:lnTo>
                        <a:pt x="648" y="0"/>
                      </a:lnTo>
                      <a:lnTo>
                        <a:pt x="576" y="0"/>
                      </a:lnTo>
                      <a:close/>
                      <a:moveTo>
                        <a:pt x="658" y="0"/>
                      </a:moveTo>
                      <a:lnTo>
                        <a:pt x="657" y="10"/>
                      </a:lnTo>
                      <a:lnTo>
                        <a:pt x="723" y="10"/>
                      </a:lnTo>
                      <a:lnTo>
                        <a:pt x="721" y="0"/>
                      </a:lnTo>
                      <a:lnTo>
                        <a:pt x="658" y="0"/>
                      </a:lnTo>
                      <a:close/>
                      <a:moveTo>
                        <a:pt x="735" y="0"/>
                      </a:moveTo>
                      <a:lnTo>
                        <a:pt x="734" y="10"/>
                      </a:lnTo>
                      <a:lnTo>
                        <a:pt x="807" y="10"/>
                      </a:lnTo>
                      <a:lnTo>
                        <a:pt x="805" y="0"/>
                      </a:lnTo>
                      <a:lnTo>
                        <a:pt x="735" y="0"/>
                      </a:lnTo>
                      <a:close/>
                      <a:moveTo>
                        <a:pt x="815" y="0"/>
                      </a:moveTo>
                      <a:lnTo>
                        <a:pt x="814" y="10"/>
                      </a:lnTo>
                      <a:lnTo>
                        <a:pt x="872" y="10"/>
                      </a:lnTo>
                      <a:lnTo>
                        <a:pt x="870" y="0"/>
                      </a:lnTo>
                      <a:lnTo>
                        <a:pt x="815" y="0"/>
                      </a:lnTo>
                      <a:close/>
                      <a:moveTo>
                        <a:pt x="883" y="0"/>
                      </a:moveTo>
                      <a:lnTo>
                        <a:pt x="882" y="10"/>
                      </a:lnTo>
                      <a:lnTo>
                        <a:pt x="946" y="10"/>
                      </a:lnTo>
                      <a:lnTo>
                        <a:pt x="944" y="0"/>
                      </a:lnTo>
                      <a:lnTo>
                        <a:pt x="883" y="0"/>
                      </a:lnTo>
                      <a:close/>
                      <a:moveTo>
                        <a:pt x="956" y="0"/>
                      </a:moveTo>
                      <a:lnTo>
                        <a:pt x="955" y="10"/>
                      </a:lnTo>
                      <a:lnTo>
                        <a:pt x="1025" y="10"/>
                      </a:lnTo>
                      <a:lnTo>
                        <a:pt x="1024" y="0"/>
                      </a:lnTo>
                      <a:lnTo>
                        <a:pt x="956" y="0"/>
                      </a:lnTo>
                      <a:close/>
                      <a:moveTo>
                        <a:pt x="1034" y="0"/>
                      </a:moveTo>
                      <a:lnTo>
                        <a:pt x="1033" y="10"/>
                      </a:lnTo>
                      <a:lnTo>
                        <a:pt x="1103" y="10"/>
                      </a:lnTo>
                      <a:lnTo>
                        <a:pt x="1102" y="0"/>
                      </a:lnTo>
                      <a:lnTo>
                        <a:pt x="1034"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4" name="Freeform 79"/>
                <p:cNvSpPr>
                  <a:spLocks noEditPoints="1"/>
                </p:cNvSpPr>
                <p:nvPr/>
              </p:nvSpPr>
              <p:spPr bwMode="auto">
                <a:xfrm>
                  <a:off x="2783" y="844"/>
                  <a:ext cx="367" cy="3"/>
                </a:xfrm>
                <a:custGeom>
                  <a:avLst/>
                  <a:gdLst>
                    <a:gd name="T0" fmla="*/ 0 w 1102"/>
                    <a:gd name="T1" fmla="*/ 3 h 9"/>
                    <a:gd name="T2" fmla="*/ 41 w 1102"/>
                    <a:gd name="T3" fmla="*/ 0 h 9"/>
                    <a:gd name="T4" fmla="*/ 45 w 1102"/>
                    <a:gd name="T5" fmla="*/ 0 h 9"/>
                    <a:gd name="T6" fmla="*/ 68 w 1102"/>
                    <a:gd name="T7" fmla="*/ 3 h 9"/>
                    <a:gd name="T8" fmla="*/ 45 w 1102"/>
                    <a:gd name="T9" fmla="*/ 0 h 9"/>
                    <a:gd name="T10" fmla="*/ 70 w 1102"/>
                    <a:gd name="T11" fmla="*/ 3 h 9"/>
                    <a:gd name="T12" fmla="*/ 89 w 1102"/>
                    <a:gd name="T13" fmla="*/ 0 h 9"/>
                    <a:gd name="T14" fmla="*/ 92 w 1102"/>
                    <a:gd name="T15" fmla="*/ 0 h 9"/>
                    <a:gd name="T16" fmla="*/ 114 w 1102"/>
                    <a:gd name="T17" fmla="*/ 3 h 9"/>
                    <a:gd name="T18" fmla="*/ 92 w 1102"/>
                    <a:gd name="T19" fmla="*/ 0 h 9"/>
                    <a:gd name="T20" fmla="*/ 117 w 1102"/>
                    <a:gd name="T21" fmla="*/ 3 h 9"/>
                    <a:gd name="T22" fmla="*/ 138 w 1102"/>
                    <a:gd name="T23" fmla="*/ 0 h 9"/>
                    <a:gd name="T24" fmla="*/ 142 w 1102"/>
                    <a:gd name="T25" fmla="*/ 0 h 9"/>
                    <a:gd name="T26" fmla="*/ 165 w 1102"/>
                    <a:gd name="T27" fmla="*/ 3 h 9"/>
                    <a:gd name="T28" fmla="*/ 142 w 1102"/>
                    <a:gd name="T29" fmla="*/ 0 h 9"/>
                    <a:gd name="T30" fmla="*/ 167 w 1102"/>
                    <a:gd name="T31" fmla="*/ 3 h 9"/>
                    <a:gd name="T32" fmla="*/ 189 w 1102"/>
                    <a:gd name="T33" fmla="*/ 0 h 9"/>
                    <a:gd name="T34" fmla="*/ 192 w 1102"/>
                    <a:gd name="T35" fmla="*/ 0 h 9"/>
                    <a:gd name="T36" fmla="*/ 216 w 1102"/>
                    <a:gd name="T37" fmla="*/ 3 h 9"/>
                    <a:gd name="T38" fmla="*/ 192 w 1102"/>
                    <a:gd name="T39" fmla="*/ 0 h 9"/>
                    <a:gd name="T40" fmla="*/ 219 w 1102"/>
                    <a:gd name="T41" fmla="*/ 3 h 9"/>
                    <a:gd name="T42" fmla="*/ 240 w 1102"/>
                    <a:gd name="T43" fmla="*/ 0 h 9"/>
                    <a:gd name="T44" fmla="*/ 245 w 1102"/>
                    <a:gd name="T45" fmla="*/ 0 h 9"/>
                    <a:gd name="T46" fmla="*/ 268 w 1102"/>
                    <a:gd name="T47" fmla="*/ 3 h 9"/>
                    <a:gd name="T48" fmla="*/ 245 w 1102"/>
                    <a:gd name="T49" fmla="*/ 0 h 9"/>
                    <a:gd name="T50" fmla="*/ 271 w 1102"/>
                    <a:gd name="T51" fmla="*/ 3 h 9"/>
                    <a:gd name="T52" fmla="*/ 289 w 1102"/>
                    <a:gd name="T53" fmla="*/ 0 h 9"/>
                    <a:gd name="T54" fmla="*/ 294 w 1102"/>
                    <a:gd name="T55" fmla="*/ 0 h 9"/>
                    <a:gd name="T56" fmla="*/ 315 w 1102"/>
                    <a:gd name="T57" fmla="*/ 3 h 9"/>
                    <a:gd name="T58" fmla="*/ 294 w 1102"/>
                    <a:gd name="T59" fmla="*/ 0 h 9"/>
                    <a:gd name="T60" fmla="*/ 318 w 1102"/>
                    <a:gd name="T61" fmla="*/ 3 h 9"/>
                    <a:gd name="T62" fmla="*/ 341 w 1102"/>
                    <a:gd name="T63" fmla="*/ 0 h 9"/>
                    <a:gd name="T64" fmla="*/ 345 w 1102"/>
                    <a:gd name="T65" fmla="*/ 0 h 9"/>
                    <a:gd name="T66" fmla="*/ 367 w 1102"/>
                    <a:gd name="T67" fmla="*/ 3 h 9"/>
                    <a:gd name="T68" fmla="*/ 345 w 110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2"/>
                    <a:gd name="T106" fmla="*/ 0 h 9"/>
                    <a:gd name="T107" fmla="*/ 1102 w 110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2" h="9">
                      <a:moveTo>
                        <a:pt x="2" y="0"/>
                      </a:moveTo>
                      <a:lnTo>
                        <a:pt x="0" y="9"/>
                      </a:lnTo>
                      <a:lnTo>
                        <a:pt x="125" y="9"/>
                      </a:lnTo>
                      <a:lnTo>
                        <a:pt x="122" y="0"/>
                      </a:lnTo>
                      <a:lnTo>
                        <a:pt x="2" y="0"/>
                      </a:lnTo>
                      <a:close/>
                      <a:moveTo>
                        <a:pt x="136" y="0"/>
                      </a:moveTo>
                      <a:lnTo>
                        <a:pt x="134" y="9"/>
                      </a:lnTo>
                      <a:lnTo>
                        <a:pt x="204" y="9"/>
                      </a:lnTo>
                      <a:lnTo>
                        <a:pt x="203" y="0"/>
                      </a:lnTo>
                      <a:lnTo>
                        <a:pt x="136" y="0"/>
                      </a:lnTo>
                      <a:close/>
                      <a:moveTo>
                        <a:pt x="213" y="0"/>
                      </a:moveTo>
                      <a:lnTo>
                        <a:pt x="210" y="9"/>
                      </a:lnTo>
                      <a:lnTo>
                        <a:pt x="269" y="9"/>
                      </a:lnTo>
                      <a:lnTo>
                        <a:pt x="267" y="0"/>
                      </a:lnTo>
                      <a:lnTo>
                        <a:pt x="213" y="0"/>
                      </a:lnTo>
                      <a:close/>
                      <a:moveTo>
                        <a:pt x="275" y="0"/>
                      </a:moveTo>
                      <a:lnTo>
                        <a:pt x="275" y="9"/>
                      </a:lnTo>
                      <a:lnTo>
                        <a:pt x="341" y="9"/>
                      </a:lnTo>
                      <a:lnTo>
                        <a:pt x="340" y="0"/>
                      </a:lnTo>
                      <a:lnTo>
                        <a:pt x="275" y="0"/>
                      </a:lnTo>
                      <a:close/>
                      <a:moveTo>
                        <a:pt x="354" y="0"/>
                      </a:moveTo>
                      <a:lnTo>
                        <a:pt x="351" y="9"/>
                      </a:lnTo>
                      <a:lnTo>
                        <a:pt x="416" y="9"/>
                      </a:lnTo>
                      <a:lnTo>
                        <a:pt x="415" y="0"/>
                      </a:lnTo>
                      <a:lnTo>
                        <a:pt x="354" y="0"/>
                      </a:lnTo>
                      <a:close/>
                      <a:moveTo>
                        <a:pt x="427" y="0"/>
                      </a:moveTo>
                      <a:lnTo>
                        <a:pt x="426" y="9"/>
                      </a:lnTo>
                      <a:lnTo>
                        <a:pt x="494" y="9"/>
                      </a:lnTo>
                      <a:lnTo>
                        <a:pt x="493" y="0"/>
                      </a:lnTo>
                      <a:lnTo>
                        <a:pt x="427" y="0"/>
                      </a:lnTo>
                      <a:close/>
                      <a:moveTo>
                        <a:pt x="502" y="0"/>
                      </a:moveTo>
                      <a:lnTo>
                        <a:pt x="501" y="9"/>
                      </a:lnTo>
                      <a:lnTo>
                        <a:pt x="569" y="9"/>
                      </a:lnTo>
                      <a:lnTo>
                        <a:pt x="568" y="0"/>
                      </a:lnTo>
                      <a:lnTo>
                        <a:pt x="502" y="0"/>
                      </a:lnTo>
                      <a:close/>
                      <a:moveTo>
                        <a:pt x="577" y="0"/>
                      </a:moveTo>
                      <a:lnTo>
                        <a:pt x="575" y="9"/>
                      </a:lnTo>
                      <a:lnTo>
                        <a:pt x="649" y="9"/>
                      </a:lnTo>
                      <a:lnTo>
                        <a:pt x="647" y="0"/>
                      </a:lnTo>
                      <a:lnTo>
                        <a:pt x="577" y="0"/>
                      </a:lnTo>
                      <a:close/>
                      <a:moveTo>
                        <a:pt x="659" y="0"/>
                      </a:moveTo>
                      <a:lnTo>
                        <a:pt x="657" y="9"/>
                      </a:lnTo>
                      <a:lnTo>
                        <a:pt x="722" y="9"/>
                      </a:lnTo>
                      <a:lnTo>
                        <a:pt x="720" y="0"/>
                      </a:lnTo>
                      <a:lnTo>
                        <a:pt x="659" y="0"/>
                      </a:lnTo>
                      <a:close/>
                      <a:moveTo>
                        <a:pt x="736" y="0"/>
                      </a:moveTo>
                      <a:lnTo>
                        <a:pt x="735" y="9"/>
                      </a:lnTo>
                      <a:lnTo>
                        <a:pt x="806" y="9"/>
                      </a:lnTo>
                      <a:lnTo>
                        <a:pt x="804" y="0"/>
                      </a:lnTo>
                      <a:lnTo>
                        <a:pt x="736" y="0"/>
                      </a:lnTo>
                      <a:close/>
                      <a:moveTo>
                        <a:pt x="815" y="0"/>
                      </a:moveTo>
                      <a:lnTo>
                        <a:pt x="814" y="9"/>
                      </a:lnTo>
                      <a:lnTo>
                        <a:pt x="871" y="9"/>
                      </a:lnTo>
                      <a:lnTo>
                        <a:pt x="869" y="0"/>
                      </a:lnTo>
                      <a:lnTo>
                        <a:pt x="815" y="0"/>
                      </a:lnTo>
                      <a:close/>
                      <a:moveTo>
                        <a:pt x="884" y="0"/>
                      </a:moveTo>
                      <a:lnTo>
                        <a:pt x="883" y="9"/>
                      </a:lnTo>
                      <a:lnTo>
                        <a:pt x="945" y="9"/>
                      </a:lnTo>
                      <a:lnTo>
                        <a:pt x="943" y="0"/>
                      </a:lnTo>
                      <a:lnTo>
                        <a:pt x="884" y="0"/>
                      </a:lnTo>
                      <a:close/>
                      <a:moveTo>
                        <a:pt x="957" y="0"/>
                      </a:moveTo>
                      <a:lnTo>
                        <a:pt x="956" y="9"/>
                      </a:lnTo>
                      <a:lnTo>
                        <a:pt x="1024" y="9"/>
                      </a:lnTo>
                      <a:lnTo>
                        <a:pt x="1023" y="0"/>
                      </a:lnTo>
                      <a:lnTo>
                        <a:pt x="957" y="0"/>
                      </a:lnTo>
                      <a:close/>
                      <a:moveTo>
                        <a:pt x="1035" y="0"/>
                      </a:moveTo>
                      <a:lnTo>
                        <a:pt x="1033" y="9"/>
                      </a:lnTo>
                      <a:lnTo>
                        <a:pt x="1102" y="9"/>
                      </a:lnTo>
                      <a:lnTo>
                        <a:pt x="1101" y="0"/>
                      </a:lnTo>
                      <a:lnTo>
                        <a:pt x="1035"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5" name="Freeform 80"/>
                <p:cNvSpPr>
                  <a:spLocks noEditPoints="1"/>
                </p:cNvSpPr>
                <p:nvPr/>
              </p:nvSpPr>
              <p:spPr bwMode="auto">
                <a:xfrm>
                  <a:off x="2783" y="842"/>
                  <a:ext cx="367" cy="4"/>
                </a:xfrm>
                <a:custGeom>
                  <a:avLst/>
                  <a:gdLst>
                    <a:gd name="T0" fmla="*/ 0 w 1100"/>
                    <a:gd name="T1" fmla="*/ 4 h 10"/>
                    <a:gd name="T2" fmla="*/ 40 w 1100"/>
                    <a:gd name="T3" fmla="*/ 0 h 10"/>
                    <a:gd name="T4" fmla="*/ 45 w 1100"/>
                    <a:gd name="T5" fmla="*/ 0 h 10"/>
                    <a:gd name="T6" fmla="*/ 67 w 1100"/>
                    <a:gd name="T7" fmla="*/ 4 h 10"/>
                    <a:gd name="T8" fmla="*/ 45 w 1100"/>
                    <a:gd name="T9" fmla="*/ 0 h 10"/>
                    <a:gd name="T10" fmla="*/ 70 w 1100"/>
                    <a:gd name="T11" fmla="*/ 4 h 10"/>
                    <a:gd name="T12" fmla="*/ 89 w 1100"/>
                    <a:gd name="T13" fmla="*/ 0 h 10"/>
                    <a:gd name="T14" fmla="*/ 91 w 1100"/>
                    <a:gd name="T15" fmla="*/ 0 h 10"/>
                    <a:gd name="T16" fmla="*/ 113 w 1100"/>
                    <a:gd name="T17" fmla="*/ 4 h 10"/>
                    <a:gd name="T18" fmla="*/ 102 w 1100"/>
                    <a:gd name="T19" fmla="*/ 0 h 10"/>
                    <a:gd name="T20" fmla="*/ 117 w 1100"/>
                    <a:gd name="T21" fmla="*/ 4 h 10"/>
                    <a:gd name="T22" fmla="*/ 128 w 1100"/>
                    <a:gd name="T23" fmla="*/ 0 h 10"/>
                    <a:gd name="T24" fmla="*/ 138 w 1100"/>
                    <a:gd name="T25" fmla="*/ 4 h 10"/>
                    <a:gd name="T26" fmla="*/ 142 w 1100"/>
                    <a:gd name="T27" fmla="*/ 4 h 10"/>
                    <a:gd name="T28" fmla="*/ 153 w 1100"/>
                    <a:gd name="T29" fmla="*/ 0 h 10"/>
                    <a:gd name="T30" fmla="*/ 164 w 1100"/>
                    <a:gd name="T31" fmla="*/ 4 h 10"/>
                    <a:gd name="T32" fmla="*/ 167 w 1100"/>
                    <a:gd name="T33" fmla="*/ 0 h 10"/>
                    <a:gd name="T34" fmla="*/ 190 w 1100"/>
                    <a:gd name="T35" fmla="*/ 4 h 10"/>
                    <a:gd name="T36" fmla="*/ 167 w 1100"/>
                    <a:gd name="T37" fmla="*/ 0 h 10"/>
                    <a:gd name="T38" fmla="*/ 192 w 1100"/>
                    <a:gd name="T39" fmla="*/ 4 h 10"/>
                    <a:gd name="T40" fmla="*/ 216 w 1100"/>
                    <a:gd name="T41" fmla="*/ 0 h 10"/>
                    <a:gd name="T42" fmla="*/ 220 w 1100"/>
                    <a:gd name="T43" fmla="*/ 0 h 10"/>
                    <a:gd name="T44" fmla="*/ 240 w 1100"/>
                    <a:gd name="T45" fmla="*/ 4 h 10"/>
                    <a:gd name="T46" fmla="*/ 230 w 1100"/>
                    <a:gd name="T47" fmla="*/ 0 h 10"/>
                    <a:gd name="T48" fmla="*/ 245 w 1100"/>
                    <a:gd name="T49" fmla="*/ 4 h 10"/>
                    <a:gd name="T50" fmla="*/ 257 w 1100"/>
                    <a:gd name="T51" fmla="*/ 0 h 10"/>
                    <a:gd name="T52" fmla="*/ 268 w 1100"/>
                    <a:gd name="T53" fmla="*/ 4 h 10"/>
                    <a:gd name="T54" fmla="*/ 272 w 1100"/>
                    <a:gd name="T55" fmla="*/ 0 h 10"/>
                    <a:gd name="T56" fmla="*/ 290 w 1100"/>
                    <a:gd name="T57" fmla="*/ 4 h 10"/>
                    <a:gd name="T58" fmla="*/ 272 w 1100"/>
                    <a:gd name="T59" fmla="*/ 0 h 10"/>
                    <a:gd name="T60" fmla="*/ 294 w 1100"/>
                    <a:gd name="T61" fmla="*/ 4 h 10"/>
                    <a:gd name="T62" fmla="*/ 314 w 1100"/>
                    <a:gd name="T63" fmla="*/ 0 h 10"/>
                    <a:gd name="T64" fmla="*/ 319 w 1100"/>
                    <a:gd name="T65" fmla="*/ 0 h 10"/>
                    <a:gd name="T66" fmla="*/ 341 w 1100"/>
                    <a:gd name="T67" fmla="*/ 4 h 10"/>
                    <a:gd name="T68" fmla="*/ 319 w 1100"/>
                    <a:gd name="T69" fmla="*/ 0 h 10"/>
                    <a:gd name="T70" fmla="*/ 345 w 1100"/>
                    <a:gd name="T71" fmla="*/ 4 h 10"/>
                    <a:gd name="T72" fmla="*/ 367 w 1100"/>
                    <a:gd name="T73" fmla="*/ 0 h 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0"/>
                    <a:gd name="T112" fmla="*/ 0 h 10"/>
                    <a:gd name="T113" fmla="*/ 1100 w 1100"/>
                    <a:gd name="T114" fmla="*/ 10 h 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0" h="10">
                      <a:moveTo>
                        <a:pt x="1" y="0"/>
                      </a:moveTo>
                      <a:lnTo>
                        <a:pt x="0" y="10"/>
                      </a:lnTo>
                      <a:lnTo>
                        <a:pt x="123" y="10"/>
                      </a:lnTo>
                      <a:lnTo>
                        <a:pt x="120" y="0"/>
                      </a:lnTo>
                      <a:lnTo>
                        <a:pt x="1" y="0"/>
                      </a:lnTo>
                      <a:close/>
                      <a:moveTo>
                        <a:pt x="136" y="0"/>
                      </a:moveTo>
                      <a:lnTo>
                        <a:pt x="134" y="10"/>
                      </a:lnTo>
                      <a:lnTo>
                        <a:pt x="202" y="10"/>
                      </a:lnTo>
                      <a:lnTo>
                        <a:pt x="202" y="0"/>
                      </a:lnTo>
                      <a:lnTo>
                        <a:pt x="136" y="0"/>
                      </a:lnTo>
                      <a:close/>
                      <a:moveTo>
                        <a:pt x="212" y="0"/>
                      </a:moveTo>
                      <a:lnTo>
                        <a:pt x="210" y="10"/>
                      </a:lnTo>
                      <a:lnTo>
                        <a:pt x="267" y="10"/>
                      </a:lnTo>
                      <a:lnTo>
                        <a:pt x="266" y="0"/>
                      </a:lnTo>
                      <a:lnTo>
                        <a:pt x="212" y="0"/>
                      </a:lnTo>
                      <a:close/>
                      <a:moveTo>
                        <a:pt x="274" y="0"/>
                      </a:moveTo>
                      <a:lnTo>
                        <a:pt x="274" y="10"/>
                      </a:lnTo>
                      <a:lnTo>
                        <a:pt x="339" y="10"/>
                      </a:lnTo>
                      <a:lnTo>
                        <a:pt x="338" y="3"/>
                      </a:lnTo>
                      <a:lnTo>
                        <a:pt x="306" y="0"/>
                      </a:lnTo>
                      <a:lnTo>
                        <a:pt x="274" y="0"/>
                      </a:lnTo>
                      <a:close/>
                      <a:moveTo>
                        <a:pt x="351" y="10"/>
                      </a:moveTo>
                      <a:lnTo>
                        <a:pt x="353" y="3"/>
                      </a:lnTo>
                      <a:lnTo>
                        <a:pt x="384" y="0"/>
                      </a:lnTo>
                      <a:lnTo>
                        <a:pt x="414" y="0"/>
                      </a:lnTo>
                      <a:lnTo>
                        <a:pt x="415" y="10"/>
                      </a:lnTo>
                      <a:lnTo>
                        <a:pt x="351" y="10"/>
                      </a:lnTo>
                      <a:close/>
                      <a:moveTo>
                        <a:pt x="425" y="10"/>
                      </a:moveTo>
                      <a:lnTo>
                        <a:pt x="426" y="3"/>
                      </a:lnTo>
                      <a:lnTo>
                        <a:pt x="459" y="0"/>
                      </a:lnTo>
                      <a:lnTo>
                        <a:pt x="492" y="0"/>
                      </a:lnTo>
                      <a:lnTo>
                        <a:pt x="493" y="10"/>
                      </a:lnTo>
                      <a:lnTo>
                        <a:pt x="425" y="10"/>
                      </a:lnTo>
                      <a:close/>
                      <a:moveTo>
                        <a:pt x="501" y="0"/>
                      </a:moveTo>
                      <a:lnTo>
                        <a:pt x="501" y="10"/>
                      </a:lnTo>
                      <a:lnTo>
                        <a:pt x="568" y="10"/>
                      </a:lnTo>
                      <a:lnTo>
                        <a:pt x="567" y="0"/>
                      </a:lnTo>
                      <a:lnTo>
                        <a:pt x="501" y="0"/>
                      </a:lnTo>
                      <a:close/>
                      <a:moveTo>
                        <a:pt x="576" y="0"/>
                      </a:moveTo>
                      <a:lnTo>
                        <a:pt x="575" y="10"/>
                      </a:lnTo>
                      <a:lnTo>
                        <a:pt x="647" y="10"/>
                      </a:lnTo>
                      <a:lnTo>
                        <a:pt x="646" y="0"/>
                      </a:lnTo>
                      <a:lnTo>
                        <a:pt x="576" y="0"/>
                      </a:lnTo>
                      <a:close/>
                      <a:moveTo>
                        <a:pt x="658" y="0"/>
                      </a:moveTo>
                      <a:lnTo>
                        <a:pt x="657" y="10"/>
                      </a:lnTo>
                      <a:lnTo>
                        <a:pt x="720" y="10"/>
                      </a:lnTo>
                      <a:lnTo>
                        <a:pt x="718" y="3"/>
                      </a:lnTo>
                      <a:lnTo>
                        <a:pt x="688" y="0"/>
                      </a:lnTo>
                      <a:lnTo>
                        <a:pt x="658" y="0"/>
                      </a:lnTo>
                      <a:close/>
                      <a:moveTo>
                        <a:pt x="734" y="10"/>
                      </a:moveTo>
                      <a:lnTo>
                        <a:pt x="735" y="3"/>
                      </a:lnTo>
                      <a:lnTo>
                        <a:pt x="769" y="0"/>
                      </a:lnTo>
                      <a:lnTo>
                        <a:pt x="803" y="0"/>
                      </a:lnTo>
                      <a:lnTo>
                        <a:pt x="804" y="10"/>
                      </a:lnTo>
                      <a:lnTo>
                        <a:pt x="734" y="10"/>
                      </a:lnTo>
                      <a:close/>
                      <a:moveTo>
                        <a:pt x="814" y="0"/>
                      </a:moveTo>
                      <a:lnTo>
                        <a:pt x="814" y="10"/>
                      </a:lnTo>
                      <a:lnTo>
                        <a:pt x="869" y="10"/>
                      </a:lnTo>
                      <a:lnTo>
                        <a:pt x="867" y="0"/>
                      </a:lnTo>
                      <a:lnTo>
                        <a:pt x="814" y="0"/>
                      </a:lnTo>
                      <a:close/>
                      <a:moveTo>
                        <a:pt x="883" y="0"/>
                      </a:moveTo>
                      <a:lnTo>
                        <a:pt x="882" y="10"/>
                      </a:lnTo>
                      <a:lnTo>
                        <a:pt x="943" y="10"/>
                      </a:lnTo>
                      <a:lnTo>
                        <a:pt x="942" y="0"/>
                      </a:lnTo>
                      <a:lnTo>
                        <a:pt x="883" y="0"/>
                      </a:lnTo>
                      <a:close/>
                      <a:moveTo>
                        <a:pt x="956" y="0"/>
                      </a:moveTo>
                      <a:lnTo>
                        <a:pt x="955" y="10"/>
                      </a:lnTo>
                      <a:lnTo>
                        <a:pt x="1023" y="10"/>
                      </a:lnTo>
                      <a:lnTo>
                        <a:pt x="1022" y="0"/>
                      </a:lnTo>
                      <a:lnTo>
                        <a:pt x="956" y="0"/>
                      </a:lnTo>
                      <a:close/>
                      <a:moveTo>
                        <a:pt x="1035" y="0"/>
                      </a:moveTo>
                      <a:lnTo>
                        <a:pt x="1033" y="10"/>
                      </a:lnTo>
                      <a:lnTo>
                        <a:pt x="1100" y="10"/>
                      </a:lnTo>
                      <a:lnTo>
                        <a:pt x="1099" y="0"/>
                      </a:lnTo>
                      <a:lnTo>
                        <a:pt x="1035"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6" name="Freeform 81"/>
                <p:cNvSpPr>
                  <a:spLocks noEditPoints="1"/>
                </p:cNvSpPr>
                <p:nvPr/>
              </p:nvSpPr>
              <p:spPr bwMode="auto">
                <a:xfrm>
                  <a:off x="2783" y="841"/>
                  <a:ext cx="367" cy="3"/>
                </a:xfrm>
                <a:custGeom>
                  <a:avLst/>
                  <a:gdLst>
                    <a:gd name="T0" fmla="*/ 0 w 1099"/>
                    <a:gd name="T1" fmla="*/ 1 h 9"/>
                    <a:gd name="T2" fmla="*/ 40 w 1099"/>
                    <a:gd name="T3" fmla="*/ 3 h 9"/>
                    <a:gd name="T4" fmla="*/ 45 w 1099"/>
                    <a:gd name="T5" fmla="*/ 3 h 9"/>
                    <a:gd name="T6" fmla="*/ 67 w 1099"/>
                    <a:gd name="T7" fmla="*/ 1 h 9"/>
                    <a:gd name="T8" fmla="*/ 45 w 1099"/>
                    <a:gd name="T9" fmla="*/ 3 h 9"/>
                    <a:gd name="T10" fmla="*/ 70 w 1099"/>
                    <a:gd name="T11" fmla="*/ 1 h 9"/>
                    <a:gd name="T12" fmla="*/ 88 w 1099"/>
                    <a:gd name="T13" fmla="*/ 3 h 9"/>
                    <a:gd name="T14" fmla="*/ 91 w 1099"/>
                    <a:gd name="T15" fmla="*/ 3 h 9"/>
                    <a:gd name="T16" fmla="*/ 113 w 1099"/>
                    <a:gd name="T17" fmla="*/ 2 h 9"/>
                    <a:gd name="T18" fmla="*/ 91 w 1099"/>
                    <a:gd name="T19" fmla="*/ 3 h 9"/>
                    <a:gd name="T20" fmla="*/ 118 w 1099"/>
                    <a:gd name="T21" fmla="*/ 2 h 9"/>
                    <a:gd name="T22" fmla="*/ 138 w 1099"/>
                    <a:gd name="T23" fmla="*/ 3 h 9"/>
                    <a:gd name="T24" fmla="*/ 142 w 1099"/>
                    <a:gd name="T25" fmla="*/ 3 h 9"/>
                    <a:gd name="T26" fmla="*/ 163 w 1099"/>
                    <a:gd name="T27" fmla="*/ 1 h 9"/>
                    <a:gd name="T28" fmla="*/ 142 w 1099"/>
                    <a:gd name="T29" fmla="*/ 3 h 9"/>
                    <a:gd name="T30" fmla="*/ 167 w 1099"/>
                    <a:gd name="T31" fmla="*/ 1 h 9"/>
                    <a:gd name="T32" fmla="*/ 189 w 1099"/>
                    <a:gd name="T33" fmla="*/ 3 h 9"/>
                    <a:gd name="T34" fmla="*/ 192 w 1099"/>
                    <a:gd name="T35" fmla="*/ 3 h 9"/>
                    <a:gd name="T36" fmla="*/ 215 w 1099"/>
                    <a:gd name="T37" fmla="*/ 1 h 9"/>
                    <a:gd name="T38" fmla="*/ 192 w 1099"/>
                    <a:gd name="T39" fmla="*/ 3 h 9"/>
                    <a:gd name="T40" fmla="*/ 219 w 1099"/>
                    <a:gd name="T41" fmla="*/ 1 h 9"/>
                    <a:gd name="T42" fmla="*/ 240 w 1099"/>
                    <a:gd name="T43" fmla="*/ 3 h 9"/>
                    <a:gd name="T44" fmla="*/ 245 w 1099"/>
                    <a:gd name="T45" fmla="*/ 3 h 9"/>
                    <a:gd name="T46" fmla="*/ 267 w 1099"/>
                    <a:gd name="T47" fmla="*/ 1 h 9"/>
                    <a:gd name="T48" fmla="*/ 245 w 1099"/>
                    <a:gd name="T49" fmla="*/ 3 h 9"/>
                    <a:gd name="T50" fmla="*/ 271 w 1099"/>
                    <a:gd name="T51" fmla="*/ 1 h 9"/>
                    <a:gd name="T52" fmla="*/ 290 w 1099"/>
                    <a:gd name="T53" fmla="*/ 3 h 9"/>
                    <a:gd name="T54" fmla="*/ 295 w 1099"/>
                    <a:gd name="T55" fmla="*/ 3 h 9"/>
                    <a:gd name="T56" fmla="*/ 314 w 1099"/>
                    <a:gd name="T57" fmla="*/ 1 h 9"/>
                    <a:gd name="T58" fmla="*/ 295 w 1099"/>
                    <a:gd name="T59" fmla="*/ 3 h 9"/>
                    <a:gd name="T60" fmla="*/ 319 w 1099"/>
                    <a:gd name="T61" fmla="*/ 1 h 9"/>
                    <a:gd name="T62" fmla="*/ 341 w 1099"/>
                    <a:gd name="T63" fmla="*/ 3 h 9"/>
                    <a:gd name="T64" fmla="*/ 345 w 1099"/>
                    <a:gd name="T65" fmla="*/ 3 h 9"/>
                    <a:gd name="T66" fmla="*/ 366 w 1099"/>
                    <a:gd name="T67" fmla="*/ 0 h 9"/>
                    <a:gd name="T68" fmla="*/ 345 w 1099"/>
                    <a:gd name="T69" fmla="*/ 3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9"/>
                    <a:gd name="T106" fmla="*/ 0 h 9"/>
                    <a:gd name="T107" fmla="*/ 1099 w 1099"/>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9" h="9">
                      <a:moveTo>
                        <a:pt x="0" y="9"/>
                      </a:moveTo>
                      <a:lnTo>
                        <a:pt x="0" y="4"/>
                      </a:lnTo>
                      <a:lnTo>
                        <a:pt x="118" y="4"/>
                      </a:lnTo>
                      <a:lnTo>
                        <a:pt x="120" y="9"/>
                      </a:lnTo>
                      <a:lnTo>
                        <a:pt x="0" y="9"/>
                      </a:lnTo>
                      <a:close/>
                      <a:moveTo>
                        <a:pt x="134" y="9"/>
                      </a:moveTo>
                      <a:lnTo>
                        <a:pt x="135" y="4"/>
                      </a:lnTo>
                      <a:lnTo>
                        <a:pt x="200" y="4"/>
                      </a:lnTo>
                      <a:lnTo>
                        <a:pt x="201" y="9"/>
                      </a:lnTo>
                      <a:lnTo>
                        <a:pt x="134" y="9"/>
                      </a:lnTo>
                      <a:close/>
                      <a:moveTo>
                        <a:pt x="211" y="9"/>
                      </a:moveTo>
                      <a:lnTo>
                        <a:pt x="211" y="2"/>
                      </a:lnTo>
                      <a:lnTo>
                        <a:pt x="264" y="4"/>
                      </a:lnTo>
                      <a:lnTo>
                        <a:pt x="265" y="9"/>
                      </a:lnTo>
                      <a:lnTo>
                        <a:pt x="211" y="9"/>
                      </a:lnTo>
                      <a:close/>
                      <a:moveTo>
                        <a:pt x="273" y="9"/>
                      </a:moveTo>
                      <a:lnTo>
                        <a:pt x="273" y="4"/>
                      </a:lnTo>
                      <a:lnTo>
                        <a:pt x="337" y="7"/>
                      </a:lnTo>
                      <a:lnTo>
                        <a:pt x="338" y="9"/>
                      </a:lnTo>
                      <a:lnTo>
                        <a:pt x="273" y="9"/>
                      </a:lnTo>
                      <a:close/>
                      <a:moveTo>
                        <a:pt x="352" y="9"/>
                      </a:moveTo>
                      <a:lnTo>
                        <a:pt x="352" y="7"/>
                      </a:lnTo>
                      <a:lnTo>
                        <a:pt x="412" y="4"/>
                      </a:lnTo>
                      <a:lnTo>
                        <a:pt x="413" y="9"/>
                      </a:lnTo>
                      <a:lnTo>
                        <a:pt x="352" y="9"/>
                      </a:lnTo>
                      <a:close/>
                      <a:moveTo>
                        <a:pt x="425" y="9"/>
                      </a:moveTo>
                      <a:lnTo>
                        <a:pt x="425" y="7"/>
                      </a:lnTo>
                      <a:lnTo>
                        <a:pt x="489" y="4"/>
                      </a:lnTo>
                      <a:lnTo>
                        <a:pt x="491" y="9"/>
                      </a:lnTo>
                      <a:lnTo>
                        <a:pt x="425" y="9"/>
                      </a:lnTo>
                      <a:close/>
                      <a:moveTo>
                        <a:pt x="500" y="9"/>
                      </a:moveTo>
                      <a:lnTo>
                        <a:pt x="500" y="4"/>
                      </a:lnTo>
                      <a:lnTo>
                        <a:pt x="565" y="4"/>
                      </a:lnTo>
                      <a:lnTo>
                        <a:pt x="566" y="9"/>
                      </a:lnTo>
                      <a:lnTo>
                        <a:pt x="500" y="9"/>
                      </a:lnTo>
                      <a:close/>
                      <a:moveTo>
                        <a:pt x="575" y="9"/>
                      </a:moveTo>
                      <a:lnTo>
                        <a:pt x="575" y="4"/>
                      </a:lnTo>
                      <a:lnTo>
                        <a:pt x="644" y="4"/>
                      </a:lnTo>
                      <a:lnTo>
                        <a:pt x="645" y="9"/>
                      </a:lnTo>
                      <a:lnTo>
                        <a:pt x="575" y="9"/>
                      </a:lnTo>
                      <a:close/>
                      <a:moveTo>
                        <a:pt x="657" y="9"/>
                      </a:moveTo>
                      <a:lnTo>
                        <a:pt x="657" y="4"/>
                      </a:lnTo>
                      <a:lnTo>
                        <a:pt x="717" y="7"/>
                      </a:lnTo>
                      <a:lnTo>
                        <a:pt x="718" y="9"/>
                      </a:lnTo>
                      <a:lnTo>
                        <a:pt x="657" y="9"/>
                      </a:lnTo>
                      <a:close/>
                      <a:moveTo>
                        <a:pt x="734" y="9"/>
                      </a:moveTo>
                      <a:lnTo>
                        <a:pt x="734" y="7"/>
                      </a:lnTo>
                      <a:lnTo>
                        <a:pt x="801" y="4"/>
                      </a:lnTo>
                      <a:lnTo>
                        <a:pt x="802" y="9"/>
                      </a:lnTo>
                      <a:lnTo>
                        <a:pt x="734" y="9"/>
                      </a:lnTo>
                      <a:close/>
                      <a:moveTo>
                        <a:pt x="813" y="9"/>
                      </a:moveTo>
                      <a:lnTo>
                        <a:pt x="813" y="4"/>
                      </a:lnTo>
                      <a:lnTo>
                        <a:pt x="865" y="4"/>
                      </a:lnTo>
                      <a:lnTo>
                        <a:pt x="867" y="9"/>
                      </a:lnTo>
                      <a:lnTo>
                        <a:pt x="813" y="9"/>
                      </a:lnTo>
                      <a:close/>
                      <a:moveTo>
                        <a:pt x="882" y="9"/>
                      </a:moveTo>
                      <a:lnTo>
                        <a:pt x="882" y="4"/>
                      </a:lnTo>
                      <a:lnTo>
                        <a:pt x="940" y="4"/>
                      </a:lnTo>
                      <a:lnTo>
                        <a:pt x="941" y="9"/>
                      </a:lnTo>
                      <a:lnTo>
                        <a:pt x="882" y="9"/>
                      </a:lnTo>
                      <a:close/>
                      <a:moveTo>
                        <a:pt x="955" y="9"/>
                      </a:moveTo>
                      <a:lnTo>
                        <a:pt x="955" y="4"/>
                      </a:lnTo>
                      <a:lnTo>
                        <a:pt x="1019" y="4"/>
                      </a:lnTo>
                      <a:lnTo>
                        <a:pt x="1021" y="9"/>
                      </a:lnTo>
                      <a:lnTo>
                        <a:pt x="955" y="9"/>
                      </a:lnTo>
                      <a:close/>
                      <a:moveTo>
                        <a:pt x="1033" y="9"/>
                      </a:moveTo>
                      <a:lnTo>
                        <a:pt x="1034" y="0"/>
                      </a:lnTo>
                      <a:lnTo>
                        <a:pt x="1097" y="0"/>
                      </a:lnTo>
                      <a:lnTo>
                        <a:pt x="1099" y="9"/>
                      </a:lnTo>
                      <a:lnTo>
                        <a:pt x="1033" y="9"/>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7" name="Freeform 82"/>
                <p:cNvSpPr>
                  <a:spLocks noEditPoints="1"/>
                </p:cNvSpPr>
                <p:nvPr/>
              </p:nvSpPr>
              <p:spPr bwMode="auto">
                <a:xfrm>
                  <a:off x="2783" y="841"/>
                  <a:ext cx="366" cy="1"/>
                </a:xfrm>
                <a:custGeom>
                  <a:avLst/>
                  <a:gdLst>
                    <a:gd name="T0" fmla="*/ 0 w 1098"/>
                    <a:gd name="T1" fmla="*/ 1 h 4"/>
                    <a:gd name="T2" fmla="*/ 40 w 1098"/>
                    <a:gd name="T3" fmla="*/ 1 h 4"/>
                    <a:gd name="T4" fmla="*/ 45 w 1098"/>
                    <a:gd name="T5" fmla="*/ 1 h 4"/>
                    <a:gd name="T6" fmla="*/ 67 w 1098"/>
                    <a:gd name="T7" fmla="*/ 1 h 4"/>
                    <a:gd name="T8" fmla="*/ 45 w 1098"/>
                    <a:gd name="T9" fmla="*/ 1 h 4"/>
                    <a:gd name="T10" fmla="*/ 70 w 1098"/>
                    <a:gd name="T11" fmla="*/ 1 h 4"/>
                    <a:gd name="T12" fmla="*/ 88 w 1098"/>
                    <a:gd name="T13" fmla="*/ 1 h 4"/>
                    <a:gd name="T14" fmla="*/ 91 w 1098"/>
                    <a:gd name="T15" fmla="*/ 1 h 4"/>
                    <a:gd name="T16" fmla="*/ 102 w 1098"/>
                    <a:gd name="T17" fmla="*/ 1 h 4"/>
                    <a:gd name="T18" fmla="*/ 128 w 1098"/>
                    <a:gd name="T19" fmla="*/ 1 h 4"/>
                    <a:gd name="T20" fmla="*/ 138 w 1098"/>
                    <a:gd name="T21" fmla="*/ 1 h 4"/>
                    <a:gd name="T22" fmla="*/ 153 w 1098"/>
                    <a:gd name="T23" fmla="*/ 1 h 4"/>
                    <a:gd name="T24" fmla="*/ 164 w 1098"/>
                    <a:gd name="T25" fmla="*/ 1 h 4"/>
                    <a:gd name="T26" fmla="*/ 167 w 1098"/>
                    <a:gd name="T27" fmla="*/ 1 h 4"/>
                    <a:gd name="T28" fmla="*/ 188 w 1098"/>
                    <a:gd name="T29" fmla="*/ 1 h 4"/>
                    <a:gd name="T30" fmla="*/ 167 w 1098"/>
                    <a:gd name="T31" fmla="*/ 1 h 4"/>
                    <a:gd name="T32" fmla="*/ 192 w 1098"/>
                    <a:gd name="T33" fmla="*/ 1 h 4"/>
                    <a:gd name="T34" fmla="*/ 215 w 1098"/>
                    <a:gd name="T35" fmla="*/ 1 h 4"/>
                    <a:gd name="T36" fmla="*/ 219 w 1098"/>
                    <a:gd name="T37" fmla="*/ 1 h 4"/>
                    <a:gd name="T38" fmla="*/ 229 w 1098"/>
                    <a:gd name="T39" fmla="*/ 1 h 4"/>
                    <a:gd name="T40" fmla="*/ 256 w 1098"/>
                    <a:gd name="T41" fmla="*/ 1 h 4"/>
                    <a:gd name="T42" fmla="*/ 267 w 1098"/>
                    <a:gd name="T43" fmla="*/ 1 h 4"/>
                    <a:gd name="T44" fmla="*/ 271 w 1098"/>
                    <a:gd name="T45" fmla="*/ 1 h 4"/>
                    <a:gd name="T46" fmla="*/ 288 w 1098"/>
                    <a:gd name="T47" fmla="*/ 1 h 4"/>
                    <a:gd name="T48" fmla="*/ 271 w 1098"/>
                    <a:gd name="T49" fmla="*/ 1 h 4"/>
                    <a:gd name="T50" fmla="*/ 294 w 1098"/>
                    <a:gd name="T51" fmla="*/ 1 h 4"/>
                    <a:gd name="T52" fmla="*/ 314 w 1098"/>
                    <a:gd name="T53" fmla="*/ 1 h 4"/>
                    <a:gd name="T54" fmla="*/ 318 w 1098"/>
                    <a:gd name="T55" fmla="*/ 1 h 4"/>
                    <a:gd name="T56" fmla="*/ 340 w 1098"/>
                    <a:gd name="T57" fmla="*/ 1 h 4"/>
                    <a:gd name="T58" fmla="*/ 318 w 1098"/>
                    <a:gd name="T59" fmla="*/ 1 h 4"/>
                    <a:gd name="T60" fmla="*/ 345 w 1098"/>
                    <a:gd name="T61" fmla="*/ 0 h 4"/>
                    <a:gd name="T62" fmla="*/ 366 w 1098"/>
                    <a:gd name="T63" fmla="*/ 1 h 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8"/>
                    <a:gd name="T97" fmla="*/ 0 h 4"/>
                    <a:gd name="T98" fmla="*/ 1098 w 1098"/>
                    <a:gd name="T99" fmla="*/ 4 h 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8" h="4">
                      <a:moveTo>
                        <a:pt x="0" y="4"/>
                      </a:moveTo>
                      <a:lnTo>
                        <a:pt x="0" y="4"/>
                      </a:lnTo>
                      <a:lnTo>
                        <a:pt x="118" y="4"/>
                      </a:lnTo>
                      <a:lnTo>
                        <a:pt x="119" y="4"/>
                      </a:lnTo>
                      <a:lnTo>
                        <a:pt x="0" y="4"/>
                      </a:lnTo>
                      <a:close/>
                      <a:moveTo>
                        <a:pt x="135" y="4"/>
                      </a:moveTo>
                      <a:lnTo>
                        <a:pt x="135" y="4"/>
                      </a:lnTo>
                      <a:lnTo>
                        <a:pt x="200" y="4"/>
                      </a:lnTo>
                      <a:lnTo>
                        <a:pt x="201" y="4"/>
                      </a:lnTo>
                      <a:lnTo>
                        <a:pt x="135" y="4"/>
                      </a:lnTo>
                      <a:close/>
                      <a:moveTo>
                        <a:pt x="211" y="4"/>
                      </a:moveTo>
                      <a:lnTo>
                        <a:pt x="211" y="2"/>
                      </a:lnTo>
                      <a:lnTo>
                        <a:pt x="264" y="4"/>
                      </a:lnTo>
                      <a:lnTo>
                        <a:pt x="265" y="4"/>
                      </a:lnTo>
                      <a:lnTo>
                        <a:pt x="211" y="4"/>
                      </a:lnTo>
                      <a:close/>
                      <a:moveTo>
                        <a:pt x="273" y="4"/>
                      </a:moveTo>
                      <a:lnTo>
                        <a:pt x="273" y="4"/>
                      </a:lnTo>
                      <a:lnTo>
                        <a:pt x="305" y="4"/>
                      </a:lnTo>
                      <a:lnTo>
                        <a:pt x="273" y="4"/>
                      </a:lnTo>
                      <a:close/>
                      <a:moveTo>
                        <a:pt x="383" y="4"/>
                      </a:moveTo>
                      <a:lnTo>
                        <a:pt x="412" y="4"/>
                      </a:lnTo>
                      <a:lnTo>
                        <a:pt x="413" y="4"/>
                      </a:lnTo>
                      <a:lnTo>
                        <a:pt x="383" y="4"/>
                      </a:lnTo>
                      <a:close/>
                      <a:moveTo>
                        <a:pt x="458" y="4"/>
                      </a:moveTo>
                      <a:lnTo>
                        <a:pt x="489" y="4"/>
                      </a:lnTo>
                      <a:lnTo>
                        <a:pt x="491" y="4"/>
                      </a:lnTo>
                      <a:lnTo>
                        <a:pt x="458" y="4"/>
                      </a:lnTo>
                      <a:close/>
                      <a:moveTo>
                        <a:pt x="500" y="4"/>
                      </a:moveTo>
                      <a:lnTo>
                        <a:pt x="500" y="4"/>
                      </a:lnTo>
                      <a:lnTo>
                        <a:pt x="565" y="4"/>
                      </a:lnTo>
                      <a:lnTo>
                        <a:pt x="566" y="4"/>
                      </a:lnTo>
                      <a:lnTo>
                        <a:pt x="500" y="4"/>
                      </a:lnTo>
                      <a:close/>
                      <a:moveTo>
                        <a:pt x="575" y="4"/>
                      </a:moveTo>
                      <a:lnTo>
                        <a:pt x="575" y="4"/>
                      </a:lnTo>
                      <a:lnTo>
                        <a:pt x="644" y="4"/>
                      </a:lnTo>
                      <a:lnTo>
                        <a:pt x="645" y="4"/>
                      </a:lnTo>
                      <a:lnTo>
                        <a:pt x="575" y="4"/>
                      </a:lnTo>
                      <a:close/>
                      <a:moveTo>
                        <a:pt x="657" y="4"/>
                      </a:moveTo>
                      <a:lnTo>
                        <a:pt x="657" y="4"/>
                      </a:lnTo>
                      <a:lnTo>
                        <a:pt x="687" y="4"/>
                      </a:lnTo>
                      <a:lnTo>
                        <a:pt x="657" y="4"/>
                      </a:lnTo>
                      <a:close/>
                      <a:moveTo>
                        <a:pt x="768" y="4"/>
                      </a:moveTo>
                      <a:lnTo>
                        <a:pt x="801" y="4"/>
                      </a:lnTo>
                      <a:lnTo>
                        <a:pt x="802" y="4"/>
                      </a:lnTo>
                      <a:lnTo>
                        <a:pt x="768" y="4"/>
                      </a:lnTo>
                      <a:close/>
                      <a:moveTo>
                        <a:pt x="813" y="4"/>
                      </a:moveTo>
                      <a:lnTo>
                        <a:pt x="813" y="4"/>
                      </a:lnTo>
                      <a:lnTo>
                        <a:pt x="865" y="4"/>
                      </a:lnTo>
                      <a:lnTo>
                        <a:pt x="866" y="4"/>
                      </a:lnTo>
                      <a:lnTo>
                        <a:pt x="813" y="4"/>
                      </a:lnTo>
                      <a:close/>
                      <a:moveTo>
                        <a:pt x="882" y="4"/>
                      </a:moveTo>
                      <a:lnTo>
                        <a:pt x="882" y="4"/>
                      </a:lnTo>
                      <a:lnTo>
                        <a:pt x="940" y="4"/>
                      </a:lnTo>
                      <a:lnTo>
                        <a:pt x="941" y="4"/>
                      </a:lnTo>
                      <a:lnTo>
                        <a:pt x="882" y="4"/>
                      </a:lnTo>
                      <a:close/>
                      <a:moveTo>
                        <a:pt x="955" y="4"/>
                      </a:moveTo>
                      <a:lnTo>
                        <a:pt x="955" y="4"/>
                      </a:lnTo>
                      <a:lnTo>
                        <a:pt x="1019" y="4"/>
                      </a:lnTo>
                      <a:lnTo>
                        <a:pt x="1021" y="4"/>
                      </a:lnTo>
                      <a:lnTo>
                        <a:pt x="955" y="4"/>
                      </a:lnTo>
                      <a:close/>
                      <a:moveTo>
                        <a:pt x="1034" y="4"/>
                      </a:moveTo>
                      <a:lnTo>
                        <a:pt x="1034" y="0"/>
                      </a:lnTo>
                      <a:lnTo>
                        <a:pt x="1097" y="0"/>
                      </a:lnTo>
                      <a:lnTo>
                        <a:pt x="1098" y="4"/>
                      </a:lnTo>
                      <a:lnTo>
                        <a:pt x="1034"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8" name="Freeform 83"/>
                <p:cNvSpPr>
                  <a:spLocks/>
                </p:cNvSpPr>
                <p:nvPr/>
              </p:nvSpPr>
              <p:spPr bwMode="auto">
                <a:xfrm>
                  <a:off x="3217" y="853"/>
                  <a:ext cx="44" cy="1"/>
                </a:xfrm>
                <a:custGeom>
                  <a:avLst/>
                  <a:gdLst>
                    <a:gd name="T0" fmla="*/ 44 w 130"/>
                    <a:gd name="T1" fmla="*/ 0 h 2"/>
                    <a:gd name="T2" fmla="*/ 44 w 130"/>
                    <a:gd name="T3" fmla="*/ 1 h 2"/>
                    <a:gd name="T4" fmla="*/ 0 w 130"/>
                    <a:gd name="T5" fmla="*/ 0 h 2"/>
                    <a:gd name="T6" fmla="*/ 44 w 130"/>
                    <a:gd name="T7" fmla="*/ 0 h 2"/>
                    <a:gd name="T8" fmla="*/ 0 60000 65536"/>
                    <a:gd name="T9" fmla="*/ 0 60000 65536"/>
                    <a:gd name="T10" fmla="*/ 0 60000 65536"/>
                    <a:gd name="T11" fmla="*/ 0 60000 65536"/>
                    <a:gd name="T12" fmla="*/ 0 w 130"/>
                    <a:gd name="T13" fmla="*/ 0 h 2"/>
                    <a:gd name="T14" fmla="*/ 130 w 130"/>
                    <a:gd name="T15" fmla="*/ 2 h 2"/>
                  </a:gdLst>
                  <a:ahLst/>
                  <a:cxnLst>
                    <a:cxn ang="T8">
                      <a:pos x="T0" y="T1"/>
                    </a:cxn>
                    <a:cxn ang="T9">
                      <a:pos x="T2" y="T3"/>
                    </a:cxn>
                    <a:cxn ang="T10">
                      <a:pos x="T4" y="T5"/>
                    </a:cxn>
                    <a:cxn ang="T11">
                      <a:pos x="T6" y="T7"/>
                    </a:cxn>
                  </a:cxnLst>
                  <a:rect l="T12" t="T13" r="T14" b="T15"/>
                  <a:pathLst>
                    <a:path w="130" h="2">
                      <a:moveTo>
                        <a:pt x="130" y="0"/>
                      </a:moveTo>
                      <a:lnTo>
                        <a:pt x="129" y="2"/>
                      </a:lnTo>
                      <a:lnTo>
                        <a:pt x="0" y="0"/>
                      </a:lnTo>
                      <a:lnTo>
                        <a:pt x="13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39" name="Freeform 84"/>
                <p:cNvSpPr>
                  <a:spLocks/>
                </p:cNvSpPr>
                <p:nvPr/>
              </p:nvSpPr>
              <p:spPr bwMode="auto">
                <a:xfrm>
                  <a:off x="3174" y="851"/>
                  <a:ext cx="87" cy="3"/>
                </a:xfrm>
                <a:custGeom>
                  <a:avLst/>
                  <a:gdLst>
                    <a:gd name="T0" fmla="*/ 0 w 260"/>
                    <a:gd name="T1" fmla="*/ 0 h 8"/>
                    <a:gd name="T2" fmla="*/ 0 w 260"/>
                    <a:gd name="T3" fmla="*/ 2 h 8"/>
                    <a:gd name="T4" fmla="*/ 87 w 260"/>
                    <a:gd name="T5" fmla="*/ 3 h 8"/>
                    <a:gd name="T6" fmla="*/ 87 w 260"/>
                    <a:gd name="T7" fmla="*/ 0 h 8"/>
                    <a:gd name="T8" fmla="*/ 0 w 260"/>
                    <a:gd name="T9" fmla="*/ 0 h 8"/>
                    <a:gd name="T10" fmla="*/ 0 60000 65536"/>
                    <a:gd name="T11" fmla="*/ 0 60000 65536"/>
                    <a:gd name="T12" fmla="*/ 0 60000 65536"/>
                    <a:gd name="T13" fmla="*/ 0 60000 65536"/>
                    <a:gd name="T14" fmla="*/ 0 60000 65536"/>
                    <a:gd name="T15" fmla="*/ 0 w 260"/>
                    <a:gd name="T16" fmla="*/ 0 h 8"/>
                    <a:gd name="T17" fmla="*/ 260 w 260"/>
                    <a:gd name="T18" fmla="*/ 8 h 8"/>
                  </a:gdLst>
                  <a:ahLst/>
                  <a:cxnLst>
                    <a:cxn ang="T10">
                      <a:pos x="T0" y="T1"/>
                    </a:cxn>
                    <a:cxn ang="T11">
                      <a:pos x="T2" y="T3"/>
                    </a:cxn>
                    <a:cxn ang="T12">
                      <a:pos x="T4" y="T5"/>
                    </a:cxn>
                    <a:cxn ang="T13">
                      <a:pos x="T6" y="T7"/>
                    </a:cxn>
                    <a:cxn ang="T14">
                      <a:pos x="T8" y="T9"/>
                    </a:cxn>
                  </a:cxnLst>
                  <a:rect l="T15" t="T16" r="T17" b="T18"/>
                  <a:pathLst>
                    <a:path w="260" h="8">
                      <a:moveTo>
                        <a:pt x="1" y="0"/>
                      </a:moveTo>
                      <a:lnTo>
                        <a:pt x="0" y="6"/>
                      </a:lnTo>
                      <a:lnTo>
                        <a:pt x="259" y="8"/>
                      </a:lnTo>
                      <a:lnTo>
                        <a:pt x="260"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0" name="Freeform 85"/>
                <p:cNvSpPr>
                  <a:spLocks/>
                </p:cNvSpPr>
                <p:nvPr/>
              </p:nvSpPr>
              <p:spPr bwMode="auto">
                <a:xfrm>
                  <a:off x="3174" y="850"/>
                  <a:ext cx="87" cy="3"/>
                </a:xfrm>
                <a:custGeom>
                  <a:avLst/>
                  <a:gdLst>
                    <a:gd name="T0" fmla="*/ 0 w 260"/>
                    <a:gd name="T1" fmla="*/ 0 h 11"/>
                    <a:gd name="T2" fmla="*/ 0 w 260"/>
                    <a:gd name="T3" fmla="*/ 3 h 11"/>
                    <a:gd name="T4" fmla="*/ 44 w 260"/>
                    <a:gd name="T5" fmla="*/ 3 h 11"/>
                    <a:gd name="T6" fmla="*/ 87 w 260"/>
                    <a:gd name="T7" fmla="*/ 3 h 11"/>
                    <a:gd name="T8" fmla="*/ 87 w 260"/>
                    <a:gd name="T9" fmla="*/ 0 h 11"/>
                    <a:gd name="T10" fmla="*/ 0 w 260"/>
                    <a:gd name="T11" fmla="*/ 0 h 11"/>
                    <a:gd name="T12" fmla="*/ 0 60000 65536"/>
                    <a:gd name="T13" fmla="*/ 0 60000 65536"/>
                    <a:gd name="T14" fmla="*/ 0 60000 65536"/>
                    <a:gd name="T15" fmla="*/ 0 60000 65536"/>
                    <a:gd name="T16" fmla="*/ 0 60000 65536"/>
                    <a:gd name="T17" fmla="*/ 0 60000 65536"/>
                    <a:gd name="T18" fmla="*/ 0 w 260"/>
                    <a:gd name="T19" fmla="*/ 0 h 11"/>
                    <a:gd name="T20" fmla="*/ 260 w 26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260" h="11">
                      <a:moveTo>
                        <a:pt x="1" y="0"/>
                      </a:moveTo>
                      <a:lnTo>
                        <a:pt x="0" y="11"/>
                      </a:lnTo>
                      <a:lnTo>
                        <a:pt x="130" y="11"/>
                      </a:lnTo>
                      <a:lnTo>
                        <a:pt x="260" y="11"/>
                      </a:lnTo>
                      <a:lnTo>
                        <a:pt x="260"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1" name="Rectangle 86"/>
                <p:cNvSpPr>
                  <a:spLocks noChangeArrowheads="1"/>
                </p:cNvSpPr>
                <p:nvPr/>
              </p:nvSpPr>
              <p:spPr bwMode="auto">
                <a:xfrm>
                  <a:off x="3174" y="848"/>
                  <a:ext cx="87" cy="3"/>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42" name="Rectangle 87"/>
                <p:cNvSpPr>
                  <a:spLocks noChangeArrowheads="1"/>
                </p:cNvSpPr>
                <p:nvPr/>
              </p:nvSpPr>
              <p:spPr bwMode="auto">
                <a:xfrm>
                  <a:off x="3174" y="846"/>
                  <a:ext cx="87" cy="4"/>
                </a:xfrm>
                <a:prstGeom prst="rect">
                  <a:avLst/>
                </a:prstGeom>
                <a:solidFill>
                  <a:srgbClr val="9E9E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43" name="Rectangle 88"/>
                <p:cNvSpPr>
                  <a:spLocks noChangeArrowheads="1"/>
                </p:cNvSpPr>
                <p:nvPr/>
              </p:nvSpPr>
              <p:spPr bwMode="auto">
                <a:xfrm>
                  <a:off x="3174" y="845"/>
                  <a:ext cx="87" cy="3"/>
                </a:xfrm>
                <a:prstGeom prst="rect">
                  <a:avLst/>
                </a:prstGeom>
                <a:solidFill>
                  <a:srgbClr val="A3A3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44" name="Freeform 89"/>
                <p:cNvSpPr>
                  <a:spLocks/>
                </p:cNvSpPr>
                <p:nvPr/>
              </p:nvSpPr>
              <p:spPr bwMode="auto">
                <a:xfrm>
                  <a:off x="3174" y="843"/>
                  <a:ext cx="87" cy="3"/>
                </a:xfrm>
                <a:custGeom>
                  <a:avLst/>
                  <a:gdLst>
                    <a:gd name="T0" fmla="*/ 0 w 259"/>
                    <a:gd name="T1" fmla="*/ 0 h 9"/>
                    <a:gd name="T2" fmla="*/ 0 w 259"/>
                    <a:gd name="T3" fmla="*/ 3 h 9"/>
                    <a:gd name="T4" fmla="*/ 87 w 259"/>
                    <a:gd name="T5" fmla="*/ 3 h 9"/>
                    <a:gd name="T6" fmla="*/ 87 w 259"/>
                    <a:gd name="T7" fmla="*/ 0 h 9"/>
                    <a:gd name="T8" fmla="*/ 30 w 259"/>
                    <a:gd name="T9" fmla="*/ 0 h 9"/>
                    <a:gd name="T10" fmla="*/ 30 w 259"/>
                    <a:gd name="T11" fmla="*/ 1 h 9"/>
                    <a:gd name="T12" fmla="*/ 30 w 259"/>
                    <a:gd name="T13" fmla="*/ 0 h 9"/>
                    <a:gd name="T14" fmla="*/ 0 w 25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259"/>
                    <a:gd name="T25" fmla="*/ 0 h 9"/>
                    <a:gd name="T26" fmla="*/ 259 w 25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9" h="9">
                      <a:moveTo>
                        <a:pt x="0" y="0"/>
                      </a:moveTo>
                      <a:lnTo>
                        <a:pt x="0" y="9"/>
                      </a:lnTo>
                      <a:lnTo>
                        <a:pt x="259" y="9"/>
                      </a:lnTo>
                      <a:lnTo>
                        <a:pt x="259" y="0"/>
                      </a:lnTo>
                      <a:lnTo>
                        <a:pt x="90" y="0"/>
                      </a:lnTo>
                      <a:lnTo>
                        <a:pt x="89" y="4"/>
                      </a:lnTo>
                      <a:lnTo>
                        <a:pt x="89"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5" name="Freeform 90"/>
                <p:cNvSpPr>
                  <a:spLocks/>
                </p:cNvSpPr>
                <p:nvPr/>
              </p:nvSpPr>
              <p:spPr bwMode="auto">
                <a:xfrm>
                  <a:off x="3174" y="841"/>
                  <a:ext cx="87" cy="4"/>
                </a:xfrm>
                <a:custGeom>
                  <a:avLst/>
                  <a:gdLst>
                    <a:gd name="T0" fmla="*/ 0 w 259"/>
                    <a:gd name="T1" fmla="*/ 0 h 10"/>
                    <a:gd name="T2" fmla="*/ 0 w 259"/>
                    <a:gd name="T3" fmla="*/ 4 h 10"/>
                    <a:gd name="T4" fmla="*/ 87 w 259"/>
                    <a:gd name="T5" fmla="*/ 4 h 10"/>
                    <a:gd name="T6" fmla="*/ 87 w 259"/>
                    <a:gd name="T7" fmla="*/ 0 h 10"/>
                    <a:gd name="T8" fmla="*/ 30 w 259"/>
                    <a:gd name="T9" fmla="*/ 0 h 10"/>
                    <a:gd name="T10" fmla="*/ 30 w 259"/>
                    <a:gd name="T11" fmla="*/ 4 h 10"/>
                    <a:gd name="T12" fmla="*/ 30 w 259"/>
                    <a:gd name="T13" fmla="*/ 0 h 10"/>
                    <a:gd name="T14" fmla="*/ 0 w 259"/>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259"/>
                    <a:gd name="T25" fmla="*/ 0 h 10"/>
                    <a:gd name="T26" fmla="*/ 259 w 259"/>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9" h="10">
                      <a:moveTo>
                        <a:pt x="0" y="0"/>
                      </a:moveTo>
                      <a:lnTo>
                        <a:pt x="0" y="10"/>
                      </a:lnTo>
                      <a:lnTo>
                        <a:pt x="259" y="10"/>
                      </a:lnTo>
                      <a:lnTo>
                        <a:pt x="259" y="0"/>
                      </a:lnTo>
                      <a:lnTo>
                        <a:pt x="90" y="0"/>
                      </a:lnTo>
                      <a:lnTo>
                        <a:pt x="89" y="10"/>
                      </a:lnTo>
                      <a:lnTo>
                        <a:pt x="88" y="0"/>
                      </a:lnTo>
                      <a:lnTo>
                        <a:pt x="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6" name="Freeform 91"/>
                <p:cNvSpPr>
                  <a:spLocks noEditPoints="1"/>
                </p:cNvSpPr>
                <p:nvPr/>
              </p:nvSpPr>
              <p:spPr bwMode="auto">
                <a:xfrm>
                  <a:off x="3174" y="840"/>
                  <a:ext cx="87" cy="3"/>
                </a:xfrm>
                <a:custGeom>
                  <a:avLst/>
                  <a:gdLst>
                    <a:gd name="T0" fmla="*/ 0 w 261"/>
                    <a:gd name="T1" fmla="*/ 0 h 11"/>
                    <a:gd name="T2" fmla="*/ 0 w 261"/>
                    <a:gd name="T3" fmla="*/ 3 h 11"/>
                    <a:gd name="T4" fmla="*/ 30 w 261"/>
                    <a:gd name="T5" fmla="*/ 3 h 11"/>
                    <a:gd name="T6" fmla="*/ 29 w 261"/>
                    <a:gd name="T7" fmla="*/ 0 h 11"/>
                    <a:gd name="T8" fmla="*/ 0 w 261"/>
                    <a:gd name="T9" fmla="*/ 0 h 11"/>
                    <a:gd name="T10" fmla="*/ 30 w 261"/>
                    <a:gd name="T11" fmla="*/ 0 h 11"/>
                    <a:gd name="T12" fmla="*/ 30 w 261"/>
                    <a:gd name="T13" fmla="*/ 3 h 11"/>
                    <a:gd name="T14" fmla="*/ 86 w 261"/>
                    <a:gd name="T15" fmla="*/ 3 h 11"/>
                    <a:gd name="T16" fmla="*/ 87 w 261"/>
                    <a:gd name="T17" fmla="*/ 0 h 11"/>
                    <a:gd name="T18" fmla="*/ 58 w 261"/>
                    <a:gd name="T19" fmla="*/ 0 h 11"/>
                    <a:gd name="T20" fmla="*/ 58 w 261"/>
                    <a:gd name="T21" fmla="*/ 1 h 11"/>
                    <a:gd name="T22" fmla="*/ 58 w 261"/>
                    <a:gd name="T23" fmla="*/ 0 h 11"/>
                    <a:gd name="T24" fmla="*/ 30 w 261"/>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11"/>
                    <a:gd name="T41" fmla="*/ 261 w 261"/>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11">
                      <a:moveTo>
                        <a:pt x="1" y="0"/>
                      </a:moveTo>
                      <a:lnTo>
                        <a:pt x="0" y="11"/>
                      </a:lnTo>
                      <a:lnTo>
                        <a:pt x="89" y="11"/>
                      </a:lnTo>
                      <a:lnTo>
                        <a:pt x="87" y="0"/>
                      </a:lnTo>
                      <a:lnTo>
                        <a:pt x="1" y="0"/>
                      </a:lnTo>
                      <a:close/>
                      <a:moveTo>
                        <a:pt x="90" y="0"/>
                      </a:moveTo>
                      <a:lnTo>
                        <a:pt x="90" y="11"/>
                      </a:lnTo>
                      <a:lnTo>
                        <a:pt x="259" y="11"/>
                      </a:lnTo>
                      <a:lnTo>
                        <a:pt x="261" y="0"/>
                      </a:lnTo>
                      <a:lnTo>
                        <a:pt x="174" y="0"/>
                      </a:lnTo>
                      <a:lnTo>
                        <a:pt x="173" y="2"/>
                      </a:lnTo>
                      <a:lnTo>
                        <a:pt x="173" y="0"/>
                      </a:lnTo>
                      <a:lnTo>
                        <a:pt x="90"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7" name="Freeform 92"/>
                <p:cNvSpPr>
                  <a:spLocks noEditPoints="1"/>
                </p:cNvSpPr>
                <p:nvPr/>
              </p:nvSpPr>
              <p:spPr bwMode="auto">
                <a:xfrm>
                  <a:off x="3174" y="838"/>
                  <a:ext cx="87" cy="3"/>
                </a:xfrm>
                <a:custGeom>
                  <a:avLst/>
                  <a:gdLst>
                    <a:gd name="T0" fmla="*/ 0 w 261"/>
                    <a:gd name="T1" fmla="*/ 0 h 9"/>
                    <a:gd name="T2" fmla="*/ 0 w 261"/>
                    <a:gd name="T3" fmla="*/ 3 h 9"/>
                    <a:gd name="T4" fmla="*/ 29 w 261"/>
                    <a:gd name="T5" fmla="*/ 3 h 9"/>
                    <a:gd name="T6" fmla="*/ 29 w 261"/>
                    <a:gd name="T7" fmla="*/ 0 h 9"/>
                    <a:gd name="T8" fmla="*/ 0 w 261"/>
                    <a:gd name="T9" fmla="*/ 0 h 9"/>
                    <a:gd name="T10" fmla="*/ 30 w 261"/>
                    <a:gd name="T11" fmla="*/ 0 h 9"/>
                    <a:gd name="T12" fmla="*/ 30 w 261"/>
                    <a:gd name="T13" fmla="*/ 3 h 9"/>
                    <a:gd name="T14" fmla="*/ 86 w 261"/>
                    <a:gd name="T15" fmla="*/ 3 h 9"/>
                    <a:gd name="T16" fmla="*/ 87 w 261"/>
                    <a:gd name="T17" fmla="*/ 0 h 9"/>
                    <a:gd name="T18" fmla="*/ 58 w 261"/>
                    <a:gd name="T19" fmla="*/ 0 h 9"/>
                    <a:gd name="T20" fmla="*/ 58 w 261"/>
                    <a:gd name="T21" fmla="*/ 2 h 9"/>
                    <a:gd name="T22" fmla="*/ 58 w 261"/>
                    <a:gd name="T23" fmla="*/ 0 h 9"/>
                    <a:gd name="T24" fmla="*/ 30 w 261"/>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9"/>
                    <a:gd name="T41" fmla="*/ 261 w 261"/>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9">
                      <a:moveTo>
                        <a:pt x="1" y="0"/>
                      </a:moveTo>
                      <a:lnTo>
                        <a:pt x="0" y="9"/>
                      </a:lnTo>
                      <a:lnTo>
                        <a:pt x="88" y="9"/>
                      </a:lnTo>
                      <a:lnTo>
                        <a:pt x="86" y="0"/>
                      </a:lnTo>
                      <a:lnTo>
                        <a:pt x="1" y="0"/>
                      </a:lnTo>
                      <a:close/>
                      <a:moveTo>
                        <a:pt x="90" y="0"/>
                      </a:moveTo>
                      <a:lnTo>
                        <a:pt x="90" y="9"/>
                      </a:lnTo>
                      <a:lnTo>
                        <a:pt x="259" y="9"/>
                      </a:lnTo>
                      <a:lnTo>
                        <a:pt x="261" y="0"/>
                      </a:lnTo>
                      <a:lnTo>
                        <a:pt x="174" y="0"/>
                      </a:lnTo>
                      <a:lnTo>
                        <a:pt x="173" y="6"/>
                      </a:lnTo>
                      <a:lnTo>
                        <a:pt x="173" y="0"/>
                      </a:lnTo>
                      <a:lnTo>
                        <a:pt x="9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8" name="Freeform 93"/>
                <p:cNvSpPr>
                  <a:spLocks noEditPoints="1"/>
                </p:cNvSpPr>
                <p:nvPr/>
              </p:nvSpPr>
              <p:spPr bwMode="auto">
                <a:xfrm>
                  <a:off x="3175" y="836"/>
                  <a:ext cx="86" cy="4"/>
                </a:xfrm>
                <a:custGeom>
                  <a:avLst/>
                  <a:gdLst>
                    <a:gd name="T0" fmla="*/ 0 w 260"/>
                    <a:gd name="T1" fmla="*/ 0 h 10"/>
                    <a:gd name="T2" fmla="*/ 0 w 260"/>
                    <a:gd name="T3" fmla="*/ 4 h 10"/>
                    <a:gd name="T4" fmla="*/ 28 w 260"/>
                    <a:gd name="T5" fmla="*/ 4 h 10"/>
                    <a:gd name="T6" fmla="*/ 28 w 260"/>
                    <a:gd name="T7" fmla="*/ 0 h 10"/>
                    <a:gd name="T8" fmla="*/ 0 w 260"/>
                    <a:gd name="T9" fmla="*/ 0 h 10"/>
                    <a:gd name="T10" fmla="*/ 29 w 260"/>
                    <a:gd name="T11" fmla="*/ 0 h 10"/>
                    <a:gd name="T12" fmla="*/ 29 w 260"/>
                    <a:gd name="T13" fmla="*/ 4 h 10"/>
                    <a:gd name="T14" fmla="*/ 57 w 260"/>
                    <a:gd name="T15" fmla="*/ 4 h 10"/>
                    <a:gd name="T16" fmla="*/ 56 w 260"/>
                    <a:gd name="T17" fmla="*/ 0 h 10"/>
                    <a:gd name="T18" fmla="*/ 29 w 260"/>
                    <a:gd name="T19" fmla="*/ 0 h 10"/>
                    <a:gd name="T20" fmla="*/ 58 w 260"/>
                    <a:gd name="T21" fmla="*/ 0 h 10"/>
                    <a:gd name="T22" fmla="*/ 57 w 260"/>
                    <a:gd name="T23" fmla="*/ 4 h 10"/>
                    <a:gd name="T24" fmla="*/ 86 w 260"/>
                    <a:gd name="T25" fmla="*/ 4 h 10"/>
                    <a:gd name="T26" fmla="*/ 86 w 260"/>
                    <a:gd name="T27" fmla="*/ 0 h 10"/>
                    <a:gd name="T28" fmla="*/ 58 w 26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0"/>
                    <a:gd name="T47" fmla="*/ 260 w 26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0">
                      <a:moveTo>
                        <a:pt x="0" y="0"/>
                      </a:moveTo>
                      <a:lnTo>
                        <a:pt x="0" y="10"/>
                      </a:lnTo>
                      <a:lnTo>
                        <a:pt x="86" y="10"/>
                      </a:lnTo>
                      <a:lnTo>
                        <a:pt x="84" y="0"/>
                      </a:lnTo>
                      <a:lnTo>
                        <a:pt x="0" y="0"/>
                      </a:lnTo>
                      <a:close/>
                      <a:moveTo>
                        <a:pt x="89" y="0"/>
                      </a:moveTo>
                      <a:lnTo>
                        <a:pt x="89" y="10"/>
                      </a:lnTo>
                      <a:lnTo>
                        <a:pt x="172" y="10"/>
                      </a:lnTo>
                      <a:lnTo>
                        <a:pt x="170" y="0"/>
                      </a:lnTo>
                      <a:lnTo>
                        <a:pt x="89" y="0"/>
                      </a:lnTo>
                      <a:close/>
                      <a:moveTo>
                        <a:pt x="174" y="0"/>
                      </a:moveTo>
                      <a:lnTo>
                        <a:pt x="173" y="10"/>
                      </a:lnTo>
                      <a:lnTo>
                        <a:pt x="260" y="10"/>
                      </a:lnTo>
                      <a:lnTo>
                        <a:pt x="260" y="0"/>
                      </a:lnTo>
                      <a:lnTo>
                        <a:pt x="174"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49" name="Freeform 94"/>
                <p:cNvSpPr>
                  <a:spLocks noEditPoints="1"/>
                </p:cNvSpPr>
                <p:nvPr/>
              </p:nvSpPr>
              <p:spPr bwMode="auto">
                <a:xfrm>
                  <a:off x="3175" y="835"/>
                  <a:ext cx="86" cy="3"/>
                </a:xfrm>
                <a:custGeom>
                  <a:avLst/>
                  <a:gdLst>
                    <a:gd name="T0" fmla="*/ 0 w 260"/>
                    <a:gd name="T1" fmla="*/ 0 h 11"/>
                    <a:gd name="T2" fmla="*/ 0 w 260"/>
                    <a:gd name="T3" fmla="*/ 3 h 11"/>
                    <a:gd name="T4" fmla="*/ 28 w 260"/>
                    <a:gd name="T5" fmla="*/ 3 h 11"/>
                    <a:gd name="T6" fmla="*/ 27 w 260"/>
                    <a:gd name="T7" fmla="*/ 0 h 11"/>
                    <a:gd name="T8" fmla="*/ 0 w 260"/>
                    <a:gd name="T9" fmla="*/ 0 h 11"/>
                    <a:gd name="T10" fmla="*/ 30 w 260"/>
                    <a:gd name="T11" fmla="*/ 0 h 11"/>
                    <a:gd name="T12" fmla="*/ 29 w 260"/>
                    <a:gd name="T13" fmla="*/ 3 h 11"/>
                    <a:gd name="T14" fmla="*/ 57 w 260"/>
                    <a:gd name="T15" fmla="*/ 3 h 11"/>
                    <a:gd name="T16" fmla="*/ 56 w 260"/>
                    <a:gd name="T17" fmla="*/ 0 h 11"/>
                    <a:gd name="T18" fmla="*/ 30 w 260"/>
                    <a:gd name="T19" fmla="*/ 0 h 11"/>
                    <a:gd name="T20" fmla="*/ 58 w 260"/>
                    <a:gd name="T21" fmla="*/ 0 h 11"/>
                    <a:gd name="T22" fmla="*/ 57 w 260"/>
                    <a:gd name="T23" fmla="*/ 3 h 11"/>
                    <a:gd name="T24" fmla="*/ 86 w 260"/>
                    <a:gd name="T25" fmla="*/ 3 h 11"/>
                    <a:gd name="T26" fmla="*/ 86 w 260"/>
                    <a:gd name="T27" fmla="*/ 0 h 11"/>
                    <a:gd name="T28" fmla="*/ 58 w 260"/>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1"/>
                    <a:gd name="T47" fmla="*/ 260 w 26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1">
                      <a:moveTo>
                        <a:pt x="0" y="0"/>
                      </a:moveTo>
                      <a:lnTo>
                        <a:pt x="0" y="11"/>
                      </a:lnTo>
                      <a:lnTo>
                        <a:pt x="85" y="11"/>
                      </a:lnTo>
                      <a:lnTo>
                        <a:pt x="83" y="0"/>
                      </a:lnTo>
                      <a:lnTo>
                        <a:pt x="0" y="0"/>
                      </a:lnTo>
                      <a:close/>
                      <a:moveTo>
                        <a:pt x="90" y="0"/>
                      </a:moveTo>
                      <a:lnTo>
                        <a:pt x="89" y="11"/>
                      </a:lnTo>
                      <a:lnTo>
                        <a:pt x="172" y="11"/>
                      </a:lnTo>
                      <a:lnTo>
                        <a:pt x="169" y="0"/>
                      </a:lnTo>
                      <a:lnTo>
                        <a:pt x="90" y="0"/>
                      </a:lnTo>
                      <a:close/>
                      <a:moveTo>
                        <a:pt x="174" y="0"/>
                      </a:moveTo>
                      <a:lnTo>
                        <a:pt x="173" y="11"/>
                      </a:lnTo>
                      <a:lnTo>
                        <a:pt x="260" y="11"/>
                      </a:lnTo>
                      <a:lnTo>
                        <a:pt x="260" y="0"/>
                      </a:lnTo>
                      <a:lnTo>
                        <a:pt x="17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0" name="Freeform 95"/>
                <p:cNvSpPr>
                  <a:spLocks noEditPoints="1"/>
                </p:cNvSpPr>
                <p:nvPr/>
              </p:nvSpPr>
              <p:spPr bwMode="auto">
                <a:xfrm>
                  <a:off x="3175" y="833"/>
                  <a:ext cx="86" cy="3"/>
                </a:xfrm>
                <a:custGeom>
                  <a:avLst/>
                  <a:gdLst>
                    <a:gd name="T0" fmla="*/ 0 w 260"/>
                    <a:gd name="T1" fmla="*/ 0 h 9"/>
                    <a:gd name="T2" fmla="*/ 0 w 260"/>
                    <a:gd name="T3" fmla="*/ 3 h 9"/>
                    <a:gd name="T4" fmla="*/ 28 w 260"/>
                    <a:gd name="T5" fmla="*/ 3 h 9"/>
                    <a:gd name="T6" fmla="*/ 27 w 260"/>
                    <a:gd name="T7" fmla="*/ 0 h 9"/>
                    <a:gd name="T8" fmla="*/ 0 w 260"/>
                    <a:gd name="T9" fmla="*/ 0 h 9"/>
                    <a:gd name="T10" fmla="*/ 30 w 260"/>
                    <a:gd name="T11" fmla="*/ 0 h 9"/>
                    <a:gd name="T12" fmla="*/ 29 w 260"/>
                    <a:gd name="T13" fmla="*/ 3 h 9"/>
                    <a:gd name="T14" fmla="*/ 56 w 260"/>
                    <a:gd name="T15" fmla="*/ 3 h 9"/>
                    <a:gd name="T16" fmla="*/ 56 w 260"/>
                    <a:gd name="T17" fmla="*/ 0 h 9"/>
                    <a:gd name="T18" fmla="*/ 30 w 260"/>
                    <a:gd name="T19" fmla="*/ 0 h 9"/>
                    <a:gd name="T20" fmla="*/ 58 w 260"/>
                    <a:gd name="T21" fmla="*/ 0 h 9"/>
                    <a:gd name="T22" fmla="*/ 58 w 260"/>
                    <a:gd name="T23" fmla="*/ 3 h 9"/>
                    <a:gd name="T24" fmla="*/ 86 w 260"/>
                    <a:gd name="T25" fmla="*/ 3 h 9"/>
                    <a:gd name="T26" fmla="*/ 86 w 260"/>
                    <a:gd name="T27" fmla="*/ 0 h 9"/>
                    <a:gd name="T28" fmla="*/ 58 w 260"/>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9"/>
                    <a:gd name="T47" fmla="*/ 260 w 260"/>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9">
                      <a:moveTo>
                        <a:pt x="0" y="0"/>
                      </a:moveTo>
                      <a:lnTo>
                        <a:pt x="0" y="9"/>
                      </a:lnTo>
                      <a:lnTo>
                        <a:pt x="84" y="9"/>
                      </a:lnTo>
                      <a:lnTo>
                        <a:pt x="81" y="0"/>
                      </a:lnTo>
                      <a:lnTo>
                        <a:pt x="0" y="0"/>
                      </a:lnTo>
                      <a:close/>
                      <a:moveTo>
                        <a:pt x="90" y="0"/>
                      </a:moveTo>
                      <a:lnTo>
                        <a:pt x="89" y="9"/>
                      </a:lnTo>
                      <a:lnTo>
                        <a:pt x="170" y="9"/>
                      </a:lnTo>
                      <a:lnTo>
                        <a:pt x="168" y="0"/>
                      </a:lnTo>
                      <a:lnTo>
                        <a:pt x="90" y="0"/>
                      </a:lnTo>
                      <a:close/>
                      <a:moveTo>
                        <a:pt x="175" y="0"/>
                      </a:moveTo>
                      <a:lnTo>
                        <a:pt x="174" y="9"/>
                      </a:lnTo>
                      <a:lnTo>
                        <a:pt x="260" y="9"/>
                      </a:lnTo>
                      <a:lnTo>
                        <a:pt x="260" y="0"/>
                      </a:lnTo>
                      <a:lnTo>
                        <a:pt x="175"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1" name="Freeform 96"/>
                <p:cNvSpPr>
                  <a:spLocks noEditPoints="1"/>
                </p:cNvSpPr>
                <p:nvPr/>
              </p:nvSpPr>
              <p:spPr bwMode="auto">
                <a:xfrm>
                  <a:off x="3175" y="831"/>
                  <a:ext cx="86" cy="4"/>
                </a:xfrm>
                <a:custGeom>
                  <a:avLst/>
                  <a:gdLst>
                    <a:gd name="T0" fmla="*/ 0 w 260"/>
                    <a:gd name="T1" fmla="*/ 0 h 10"/>
                    <a:gd name="T2" fmla="*/ 0 w 260"/>
                    <a:gd name="T3" fmla="*/ 4 h 10"/>
                    <a:gd name="T4" fmla="*/ 27 w 260"/>
                    <a:gd name="T5" fmla="*/ 4 h 10"/>
                    <a:gd name="T6" fmla="*/ 26 w 260"/>
                    <a:gd name="T7" fmla="*/ 0 h 10"/>
                    <a:gd name="T8" fmla="*/ 0 w 260"/>
                    <a:gd name="T9" fmla="*/ 0 h 10"/>
                    <a:gd name="T10" fmla="*/ 30 w 260"/>
                    <a:gd name="T11" fmla="*/ 0 h 10"/>
                    <a:gd name="T12" fmla="*/ 30 w 260"/>
                    <a:gd name="T13" fmla="*/ 4 h 10"/>
                    <a:gd name="T14" fmla="*/ 56 w 260"/>
                    <a:gd name="T15" fmla="*/ 4 h 10"/>
                    <a:gd name="T16" fmla="*/ 55 w 260"/>
                    <a:gd name="T17" fmla="*/ 0 h 10"/>
                    <a:gd name="T18" fmla="*/ 30 w 260"/>
                    <a:gd name="T19" fmla="*/ 0 h 10"/>
                    <a:gd name="T20" fmla="*/ 58 w 260"/>
                    <a:gd name="T21" fmla="*/ 0 h 10"/>
                    <a:gd name="T22" fmla="*/ 58 w 260"/>
                    <a:gd name="T23" fmla="*/ 4 h 10"/>
                    <a:gd name="T24" fmla="*/ 86 w 260"/>
                    <a:gd name="T25" fmla="*/ 4 h 10"/>
                    <a:gd name="T26" fmla="*/ 86 w 260"/>
                    <a:gd name="T27" fmla="*/ 0 h 10"/>
                    <a:gd name="T28" fmla="*/ 58 w 26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0"/>
                    <a:gd name="T47" fmla="*/ 260 w 26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0">
                      <a:moveTo>
                        <a:pt x="0" y="0"/>
                      </a:moveTo>
                      <a:lnTo>
                        <a:pt x="0" y="10"/>
                      </a:lnTo>
                      <a:lnTo>
                        <a:pt x="83" y="10"/>
                      </a:lnTo>
                      <a:lnTo>
                        <a:pt x="80" y="0"/>
                      </a:lnTo>
                      <a:lnTo>
                        <a:pt x="0" y="0"/>
                      </a:lnTo>
                      <a:close/>
                      <a:moveTo>
                        <a:pt x="90" y="0"/>
                      </a:moveTo>
                      <a:lnTo>
                        <a:pt x="90" y="10"/>
                      </a:lnTo>
                      <a:lnTo>
                        <a:pt x="169" y="10"/>
                      </a:lnTo>
                      <a:lnTo>
                        <a:pt x="167" y="0"/>
                      </a:lnTo>
                      <a:lnTo>
                        <a:pt x="90" y="0"/>
                      </a:lnTo>
                      <a:close/>
                      <a:moveTo>
                        <a:pt x="175" y="0"/>
                      </a:moveTo>
                      <a:lnTo>
                        <a:pt x="174" y="10"/>
                      </a:lnTo>
                      <a:lnTo>
                        <a:pt x="260" y="10"/>
                      </a:lnTo>
                      <a:lnTo>
                        <a:pt x="260" y="0"/>
                      </a:lnTo>
                      <a:lnTo>
                        <a:pt x="175"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2" name="Freeform 97"/>
                <p:cNvSpPr>
                  <a:spLocks noEditPoints="1"/>
                </p:cNvSpPr>
                <p:nvPr/>
              </p:nvSpPr>
              <p:spPr bwMode="auto">
                <a:xfrm>
                  <a:off x="3175" y="830"/>
                  <a:ext cx="86" cy="3"/>
                </a:xfrm>
                <a:custGeom>
                  <a:avLst/>
                  <a:gdLst>
                    <a:gd name="T0" fmla="*/ 0 w 260"/>
                    <a:gd name="T1" fmla="*/ 0 h 11"/>
                    <a:gd name="T2" fmla="*/ 0 w 260"/>
                    <a:gd name="T3" fmla="*/ 3 h 11"/>
                    <a:gd name="T4" fmla="*/ 27 w 260"/>
                    <a:gd name="T5" fmla="*/ 3 h 11"/>
                    <a:gd name="T6" fmla="*/ 26 w 260"/>
                    <a:gd name="T7" fmla="*/ 0 h 11"/>
                    <a:gd name="T8" fmla="*/ 0 w 260"/>
                    <a:gd name="T9" fmla="*/ 0 h 11"/>
                    <a:gd name="T10" fmla="*/ 30 w 260"/>
                    <a:gd name="T11" fmla="*/ 0 h 11"/>
                    <a:gd name="T12" fmla="*/ 30 w 260"/>
                    <a:gd name="T13" fmla="*/ 3 h 11"/>
                    <a:gd name="T14" fmla="*/ 56 w 260"/>
                    <a:gd name="T15" fmla="*/ 3 h 11"/>
                    <a:gd name="T16" fmla="*/ 55 w 260"/>
                    <a:gd name="T17" fmla="*/ 0 h 11"/>
                    <a:gd name="T18" fmla="*/ 30 w 260"/>
                    <a:gd name="T19" fmla="*/ 0 h 11"/>
                    <a:gd name="T20" fmla="*/ 58 w 260"/>
                    <a:gd name="T21" fmla="*/ 0 h 11"/>
                    <a:gd name="T22" fmla="*/ 58 w 260"/>
                    <a:gd name="T23" fmla="*/ 3 h 11"/>
                    <a:gd name="T24" fmla="*/ 86 w 260"/>
                    <a:gd name="T25" fmla="*/ 3 h 11"/>
                    <a:gd name="T26" fmla="*/ 86 w 260"/>
                    <a:gd name="T27" fmla="*/ 0 h 11"/>
                    <a:gd name="T28" fmla="*/ 58 w 260"/>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1"/>
                    <a:gd name="T47" fmla="*/ 260 w 26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1">
                      <a:moveTo>
                        <a:pt x="0" y="0"/>
                      </a:moveTo>
                      <a:lnTo>
                        <a:pt x="0" y="11"/>
                      </a:lnTo>
                      <a:lnTo>
                        <a:pt x="81" y="11"/>
                      </a:lnTo>
                      <a:lnTo>
                        <a:pt x="79" y="0"/>
                      </a:lnTo>
                      <a:lnTo>
                        <a:pt x="0" y="0"/>
                      </a:lnTo>
                      <a:close/>
                      <a:moveTo>
                        <a:pt x="90" y="0"/>
                      </a:moveTo>
                      <a:lnTo>
                        <a:pt x="90" y="11"/>
                      </a:lnTo>
                      <a:lnTo>
                        <a:pt x="168" y="11"/>
                      </a:lnTo>
                      <a:lnTo>
                        <a:pt x="166" y="0"/>
                      </a:lnTo>
                      <a:lnTo>
                        <a:pt x="90" y="0"/>
                      </a:lnTo>
                      <a:close/>
                      <a:moveTo>
                        <a:pt x="176" y="0"/>
                      </a:moveTo>
                      <a:lnTo>
                        <a:pt x="175" y="11"/>
                      </a:lnTo>
                      <a:lnTo>
                        <a:pt x="260" y="11"/>
                      </a:lnTo>
                      <a:lnTo>
                        <a:pt x="260" y="0"/>
                      </a:lnTo>
                      <a:lnTo>
                        <a:pt x="176"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3" name="Freeform 98"/>
                <p:cNvSpPr>
                  <a:spLocks noEditPoints="1"/>
                </p:cNvSpPr>
                <p:nvPr/>
              </p:nvSpPr>
              <p:spPr bwMode="auto">
                <a:xfrm>
                  <a:off x="3175" y="828"/>
                  <a:ext cx="86" cy="3"/>
                </a:xfrm>
                <a:custGeom>
                  <a:avLst/>
                  <a:gdLst>
                    <a:gd name="T0" fmla="*/ 0 w 260"/>
                    <a:gd name="T1" fmla="*/ 3 h 9"/>
                    <a:gd name="T2" fmla="*/ 0 w 260"/>
                    <a:gd name="T3" fmla="*/ 1 h 9"/>
                    <a:gd name="T4" fmla="*/ 13 w 260"/>
                    <a:gd name="T5" fmla="*/ 0 h 9"/>
                    <a:gd name="T6" fmla="*/ 26 w 260"/>
                    <a:gd name="T7" fmla="*/ 0 h 9"/>
                    <a:gd name="T8" fmla="*/ 26 w 260"/>
                    <a:gd name="T9" fmla="*/ 3 h 9"/>
                    <a:gd name="T10" fmla="*/ 0 w 260"/>
                    <a:gd name="T11" fmla="*/ 3 h 9"/>
                    <a:gd name="T12" fmla="*/ 30 w 260"/>
                    <a:gd name="T13" fmla="*/ 0 h 9"/>
                    <a:gd name="T14" fmla="*/ 30 w 260"/>
                    <a:gd name="T15" fmla="*/ 3 h 9"/>
                    <a:gd name="T16" fmla="*/ 55 w 260"/>
                    <a:gd name="T17" fmla="*/ 3 h 9"/>
                    <a:gd name="T18" fmla="*/ 55 w 260"/>
                    <a:gd name="T19" fmla="*/ 0 h 9"/>
                    <a:gd name="T20" fmla="*/ 30 w 260"/>
                    <a:gd name="T21" fmla="*/ 0 h 9"/>
                    <a:gd name="T22" fmla="*/ 58 w 260"/>
                    <a:gd name="T23" fmla="*/ 0 h 9"/>
                    <a:gd name="T24" fmla="*/ 58 w 260"/>
                    <a:gd name="T25" fmla="*/ 3 h 9"/>
                    <a:gd name="T26" fmla="*/ 86 w 260"/>
                    <a:gd name="T27" fmla="*/ 3 h 9"/>
                    <a:gd name="T28" fmla="*/ 86 w 260"/>
                    <a:gd name="T29" fmla="*/ 0 h 9"/>
                    <a:gd name="T30" fmla="*/ 58 w 260"/>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0"/>
                    <a:gd name="T49" fmla="*/ 0 h 9"/>
                    <a:gd name="T50" fmla="*/ 260 w 260"/>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0" h="9">
                      <a:moveTo>
                        <a:pt x="0" y="9"/>
                      </a:moveTo>
                      <a:lnTo>
                        <a:pt x="0" y="2"/>
                      </a:lnTo>
                      <a:lnTo>
                        <a:pt x="40" y="0"/>
                      </a:lnTo>
                      <a:lnTo>
                        <a:pt x="78" y="0"/>
                      </a:lnTo>
                      <a:lnTo>
                        <a:pt x="80" y="9"/>
                      </a:lnTo>
                      <a:lnTo>
                        <a:pt x="0" y="9"/>
                      </a:lnTo>
                      <a:close/>
                      <a:moveTo>
                        <a:pt x="90" y="0"/>
                      </a:moveTo>
                      <a:lnTo>
                        <a:pt x="90" y="9"/>
                      </a:lnTo>
                      <a:lnTo>
                        <a:pt x="167" y="9"/>
                      </a:lnTo>
                      <a:lnTo>
                        <a:pt x="166" y="0"/>
                      </a:lnTo>
                      <a:lnTo>
                        <a:pt x="90" y="0"/>
                      </a:lnTo>
                      <a:close/>
                      <a:moveTo>
                        <a:pt x="176" y="0"/>
                      </a:moveTo>
                      <a:lnTo>
                        <a:pt x="175" y="9"/>
                      </a:lnTo>
                      <a:lnTo>
                        <a:pt x="260" y="9"/>
                      </a:lnTo>
                      <a:lnTo>
                        <a:pt x="260" y="0"/>
                      </a:lnTo>
                      <a:lnTo>
                        <a:pt x="176"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4" name="Freeform 99"/>
                <p:cNvSpPr>
                  <a:spLocks noEditPoints="1"/>
                </p:cNvSpPr>
                <p:nvPr/>
              </p:nvSpPr>
              <p:spPr bwMode="auto">
                <a:xfrm>
                  <a:off x="3175" y="828"/>
                  <a:ext cx="86" cy="2"/>
                </a:xfrm>
                <a:custGeom>
                  <a:avLst/>
                  <a:gdLst>
                    <a:gd name="T0" fmla="*/ 0 w 260"/>
                    <a:gd name="T1" fmla="*/ 2 h 4"/>
                    <a:gd name="T2" fmla="*/ 0 w 260"/>
                    <a:gd name="T3" fmla="*/ 1 h 4"/>
                    <a:gd name="T4" fmla="*/ 25 w 260"/>
                    <a:gd name="T5" fmla="*/ 0 h 4"/>
                    <a:gd name="T6" fmla="*/ 26 w 260"/>
                    <a:gd name="T7" fmla="*/ 2 h 4"/>
                    <a:gd name="T8" fmla="*/ 0 w 260"/>
                    <a:gd name="T9" fmla="*/ 2 h 4"/>
                    <a:gd name="T10" fmla="*/ 30 w 260"/>
                    <a:gd name="T11" fmla="*/ 2 h 4"/>
                    <a:gd name="T12" fmla="*/ 30 w 260"/>
                    <a:gd name="T13" fmla="*/ 0 h 4"/>
                    <a:gd name="T14" fmla="*/ 55 w 260"/>
                    <a:gd name="T15" fmla="*/ 0 h 4"/>
                    <a:gd name="T16" fmla="*/ 55 w 260"/>
                    <a:gd name="T17" fmla="*/ 2 h 4"/>
                    <a:gd name="T18" fmla="*/ 30 w 260"/>
                    <a:gd name="T19" fmla="*/ 2 h 4"/>
                    <a:gd name="T20" fmla="*/ 58 w 260"/>
                    <a:gd name="T21" fmla="*/ 2 h 4"/>
                    <a:gd name="T22" fmla="*/ 58 w 260"/>
                    <a:gd name="T23" fmla="*/ 0 h 4"/>
                    <a:gd name="T24" fmla="*/ 86 w 260"/>
                    <a:gd name="T25" fmla="*/ 0 h 4"/>
                    <a:gd name="T26" fmla="*/ 86 w 260"/>
                    <a:gd name="T27" fmla="*/ 2 h 4"/>
                    <a:gd name="T28" fmla="*/ 58 w 260"/>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4"/>
                    <a:gd name="T47" fmla="*/ 260 w 26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4">
                      <a:moveTo>
                        <a:pt x="0" y="4"/>
                      </a:moveTo>
                      <a:lnTo>
                        <a:pt x="0" y="2"/>
                      </a:lnTo>
                      <a:lnTo>
                        <a:pt x="77" y="0"/>
                      </a:lnTo>
                      <a:lnTo>
                        <a:pt x="79" y="4"/>
                      </a:lnTo>
                      <a:lnTo>
                        <a:pt x="0" y="4"/>
                      </a:lnTo>
                      <a:close/>
                      <a:moveTo>
                        <a:pt x="90" y="4"/>
                      </a:moveTo>
                      <a:lnTo>
                        <a:pt x="90" y="0"/>
                      </a:lnTo>
                      <a:lnTo>
                        <a:pt x="165" y="0"/>
                      </a:lnTo>
                      <a:lnTo>
                        <a:pt x="166" y="4"/>
                      </a:lnTo>
                      <a:lnTo>
                        <a:pt x="90" y="4"/>
                      </a:lnTo>
                      <a:close/>
                      <a:moveTo>
                        <a:pt x="176" y="4"/>
                      </a:moveTo>
                      <a:lnTo>
                        <a:pt x="176" y="0"/>
                      </a:lnTo>
                      <a:lnTo>
                        <a:pt x="260" y="0"/>
                      </a:lnTo>
                      <a:lnTo>
                        <a:pt x="260" y="4"/>
                      </a:lnTo>
                      <a:lnTo>
                        <a:pt x="176"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5" name="Freeform 100"/>
                <p:cNvSpPr>
                  <a:spLocks noEditPoints="1"/>
                </p:cNvSpPr>
                <p:nvPr/>
              </p:nvSpPr>
              <p:spPr bwMode="auto">
                <a:xfrm>
                  <a:off x="3188" y="828"/>
                  <a:ext cx="73" cy="1"/>
                </a:xfrm>
                <a:custGeom>
                  <a:avLst/>
                  <a:gdLst>
                    <a:gd name="T0" fmla="*/ 0 w 220"/>
                    <a:gd name="T1" fmla="*/ 0 h 1"/>
                    <a:gd name="T2" fmla="*/ 12 w 220"/>
                    <a:gd name="T3" fmla="*/ 0 h 1"/>
                    <a:gd name="T4" fmla="*/ 13 w 220"/>
                    <a:gd name="T5" fmla="*/ 0 h 1"/>
                    <a:gd name="T6" fmla="*/ 0 w 220"/>
                    <a:gd name="T7" fmla="*/ 0 h 1"/>
                    <a:gd name="T8" fmla="*/ 17 w 220"/>
                    <a:gd name="T9" fmla="*/ 0 h 1"/>
                    <a:gd name="T10" fmla="*/ 17 w 220"/>
                    <a:gd name="T11" fmla="*/ 0 h 1"/>
                    <a:gd name="T12" fmla="*/ 41 w 220"/>
                    <a:gd name="T13" fmla="*/ 0 h 1"/>
                    <a:gd name="T14" fmla="*/ 42 w 220"/>
                    <a:gd name="T15" fmla="*/ 0 h 1"/>
                    <a:gd name="T16" fmla="*/ 17 w 220"/>
                    <a:gd name="T17" fmla="*/ 0 h 1"/>
                    <a:gd name="T18" fmla="*/ 45 w 220"/>
                    <a:gd name="T19" fmla="*/ 0 h 1"/>
                    <a:gd name="T20" fmla="*/ 45 w 220"/>
                    <a:gd name="T21" fmla="*/ 0 h 1"/>
                    <a:gd name="T22" fmla="*/ 73 w 220"/>
                    <a:gd name="T23" fmla="*/ 0 h 1"/>
                    <a:gd name="T24" fmla="*/ 73 w 220"/>
                    <a:gd name="T25" fmla="*/ 0 h 1"/>
                    <a:gd name="T26" fmla="*/ 45 w 220"/>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1"/>
                    <a:gd name="T44" fmla="*/ 220 w 220"/>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1">
                      <a:moveTo>
                        <a:pt x="0" y="0"/>
                      </a:moveTo>
                      <a:lnTo>
                        <a:pt x="37" y="0"/>
                      </a:lnTo>
                      <a:lnTo>
                        <a:pt x="38" y="0"/>
                      </a:lnTo>
                      <a:lnTo>
                        <a:pt x="0" y="0"/>
                      </a:lnTo>
                      <a:close/>
                      <a:moveTo>
                        <a:pt x="50" y="0"/>
                      </a:moveTo>
                      <a:lnTo>
                        <a:pt x="50" y="0"/>
                      </a:lnTo>
                      <a:lnTo>
                        <a:pt x="125" y="0"/>
                      </a:lnTo>
                      <a:lnTo>
                        <a:pt x="126" y="0"/>
                      </a:lnTo>
                      <a:lnTo>
                        <a:pt x="50" y="0"/>
                      </a:lnTo>
                      <a:close/>
                      <a:moveTo>
                        <a:pt x="136" y="0"/>
                      </a:moveTo>
                      <a:lnTo>
                        <a:pt x="136" y="0"/>
                      </a:lnTo>
                      <a:lnTo>
                        <a:pt x="220" y="0"/>
                      </a:lnTo>
                      <a:lnTo>
                        <a:pt x="136"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6" name="Freeform 101"/>
                <p:cNvSpPr>
                  <a:spLocks/>
                </p:cNvSpPr>
                <p:nvPr/>
              </p:nvSpPr>
              <p:spPr bwMode="auto">
                <a:xfrm>
                  <a:off x="3177" y="865"/>
                  <a:ext cx="84" cy="2"/>
                </a:xfrm>
                <a:custGeom>
                  <a:avLst/>
                  <a:gdLst>
                    <a:gd name="T0" fmla="*/ 1 w 250"/>
                    <a:gd name="T1" fmla="*/ 0 h 4"/>
                    <a:gd name="T2" fmla="*/ 0 w 250"/>
                    <a:gd name="T3" fmla="*/ 1 h 4"/>
                    <a:gd name="T4" fmla="*/ 84 w 250"/>
                    <a:gd name="T5" fmla="*/ 2 h 4"/>
                    <a:gd name="T6" fmla="*/ 84 w 250"/>
                    <a:gd name="T7" fmla="*/ 0 h 4"/>
                    <a:gd name="T8" fmla="*/ 1 w 250"/>
                    <a:gd name="T9" fmla="*/ 0 h 4"/>
                    <a:gd name="T10" fmla="*/ 0 60000 65536"/>
                    <a:gd name="T11" fmla="*/ 0 60000 65536"/>
                    <a:gd name="T12" fmla="*/ 0 60000 65536"/>
                    <a:gd name="T13" fmla="*/ 0 60000 65536"/>
                    <a:gd name="T14" fmla="*/ 0 60000 65536"/>
                    <a:gd name="T15" fmla="*/ 0 w 250"/>
                    <a:gd name="T16" fmla="*/ 0 h 4"/>
                    <a:gd name="T17" fmla="*/ 250 w 250"/>
                    <a:gd name="T18" fmla="*/ 4 h 4"/>
                  </a:gdLst>
                  <a:ahLst/>
                  <a:cxnLst>
                    <a:cxn ang="T10">
                      <a:pos x="T0" y="T1"/>
                    </a:cxn>
                    <a:cxn ang="T11">
                      <a:pos x="T2" y="T3"/>
                    </a:cxn>
                    <a:cxn ang="T12">
                      <a:pos x="T4" y="T5"/>
                    </a:cxn>
                    <a:cxn ang="T13">
                      <a:pos x="T6" y="T7"/>
                    </a:cxn>
                    <a:cxn ang="T14">
                      <a:pos x="T8" y="T9"/>
                    </a:cxn>
                  </a:cxnLst>
                  <a:rect l="T15" t="T16" r="T17" b="T18"/>
                  <a:pathLst>
                    <a:path w="250" h="4">
                      <a:moveTo>
                        <a:pt x="2" y="0"/>
                      </a:moveTo>
                      <a:lnTo>
                        <a:pt x="0" y="2"/>
                      </a:lnTo>
                      <a:lnTo>
                        <a:pt x="249" y="4"/>
                      </a:lnTo>
                      <a:lnTo>
                        <a:pt x="250" y="0"/>
                      </a:lnTo>
                      <a:lnTo>
                        <a:pt x="2"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7" name="Freeform 102"/>
                <p:cNvSpPr>
                  <a:spLocks/>
                </p:cNvSpPr>
                <p:nvPr/>
              </p:nvSpPr>
              <p:spPr bwMode="auto">
                <a:xfrm>
                  <a:off x="3177" y="864"/>
                  <a:ext cx="84" cy="3"/>
                </a:xfrm>
                <a:custGeom>
                  <a:avLst/>
                  <a:gdLst>
                    <a:gd name="T0" fmla="*/ 1 w 250"/>
                    <a:gd name="T1" fmla="*/ 0 h 8"/>
                    <a:gd name="T2" fmla="*/ 0 w 250"/>
                    <a:gd name="T3" fmla="*/ 2 h 8"/>
                    <a:gd name="T4" fmla="*/ 84 w 250"/>
                    <a:gd name="T5" fmla="*/ 3 h 8"/>
                    <a:gd name="T6" fmla="*/ 84 w 250"/>
                    <a:gd name="T7" fmla="*/ 0 h 8"/>
                    <a:gd name="T8" fmla="*/ 1 w 250"/>
                    <a:gd name="T9" fmla="*/ 0 h 8"/>
                    <a:gd name="T10" fmla="*/ 0 60000 65536"/>
                    <a:gd name="T11" fmla="*/ 0 60000 65536"/>
                    <a:gd name="T12" fmla="*/ 0 60000 65536"/>
                    <a:gd name="T13" fmla="*/ 0 60000 65536"/>
                    <a:gd name="T14" fmla="*/ 0 60000 65536"/>
                    <a:gd name="T15" fmla="*/ 0 w 250"/>
                    <a:gd name="T16" fmla="*/ 0 h 8"/>
                    <a:gd name="T17" fmla="*/ 250 w 250"/>
                    <a:gd name="T18" fmla="*/ 8 h 8"/>
                  </a:gdLst>
                  <a:ahLst/>
                  <a:cxnLst>
                    <a:cxn ang="T10">
                      <a:pos x="T0" y="T1"/>
                    </a:cxn>
                    <a:cxn ang="T11">
                      <a:pos x="T2" y="T3"/>
                    </a:cxn>
                    <a:cxn ang="T12">
                      <a:pos x="T4" y="T5"/>
                    </a:cxn>
                    <a:cxn ang="T13">
                      <a:pos x="T6" y="T7"/>
                    </a:cxn>
                    <a:cxn ang="T14">
                      <a:pos x="T8" y="T9"/>
                    </a:cxn>
                  </a:cxnLst>
                  <a:rect l="T15" t="T16" r="T17" b="T18"/>
                  <a:pathLst>
                    <a:path w="250" h="8">
                      <a:moveTo>
                        <a:pt x="2" y="0"/>
                      </a:moveTo>
                      <a:lnTo>
                        <a:pt x="0" y="6"/>
                      </a:lnTo>
                      <a:lnTo>
                        <a:pt x="249" y="8"/>
                      </a:lnTo>
                      <a:lnTo>
                        <a:pt x="250" y="0"/>
                      </a:lnTo>
                      <a:lnTo>
                        <a:pt x="2"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58" name="Rectangle 103"/>
                <p:cNvSpPr>
                  <a:spLocks noChangeArrowheads="1"/>
                </p:cNvSpPr>
                <p:nvPr/>
              </p:nvSpPr>
              <p:spPr bwMode="auto">
                <a:xfrm>
                  <a:off x="3178" y="862"/>
                  <a:ext cx="83" cy="3"/>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59" name="Rectangle 104"/>
                <p:cNvSpPr>
                  <a:spLocks noChangeArrowheads="1"/>
                </p:cNvSpPr>
                <p:nvPr/>
              </p:nvSpPr>
              <p:spPr bwMode="auto">
                <a:xfrm>
                  <a:off x="3178" y="860"/>
                  <a:ext cx="83" cy="4"/>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460" name="Freeform 105"/>
                <p:cNvSpPr>
                  <a:spLocks/>
                </p:cNvSpPr>
                <p:nvPr/>
              </p:nvSpPr>
              <p:spPr bwMode="auto">
                <a:xfrm>
                  <a:off x="3178" y="859"/>
                  <a:ext cx="83" cy="3"/>
                </a:xfrm>
                <a:custGeom>
                  <a:avLst/>
                  <a:gdLst>
                    <a:gd name="T0" fmla="*/ 0 w 248"/>
                    <a:gd name="T1" fmla="*/ 0 h 9"/>
                    <a:gd name="T2" fmla="*/ 0 w 248"/>
                    <a:gd name="T3" fmla="*/ 3 h 9"/>
                    <a:gd name="T4" fmla="*/ 83 w 248"/>
                    <a:gd name="T5" fmla="*/ 3 h 9"/>
                    <a:gd name="T6" fmla="*/ 83 w 248"/>
                    <a:gd name="T7" fmla="*/ 0 h 9"/>
                    <a:gd name="T8" fmla="*/ 0 w 248"/>
                    <a:gd name="T9" fmla="*/ 0 h 9"/>
                    <a:gd name="T10" fmla="*/ 0 60000 65536"/>
                    <a:gd name="T11" fmla="*/ 0 60000 65536"/>
                    <a:gd name="T12" fmla="*/ 0 60000 65536"/>
                    <a:gd name="T13" fmla="*/ 0 60000 65536"/>
                    <a:gd name="T14" fmla="*/ 0 60000 65536"/>
                    <a:gd name="T15" fmla="*/ 0 w 248"/>
                    <a:gd name="T16" fmla="*/ 0 h 9"/>
                    <a:gd name="T17" fmla="*/ 248 w 248"/>
                    <a:gd name="T18" fmla="*/ 9 h 9"/>
                  </a:gdLst>
                  <a:ahLst/>
                  <a:cxnLst>
                    <a:cxn ang="T10">
                      <a:pos x="T0" y="T1"/>
                    </a:cxn>
                    <a:cxn ang="T11">
                      <a:pos x="T2" y="T3"/>
                    </a:cxn>
                    <a:cxn ang="T12">
                      <a:pos x="T4" y="T5"/>
                    </a:cxn>
                    <a:cxn ang="T13">
                      <a:pos x="T6" y="T7"/>
                    </a:cxn>
                    <a:cxn ang="T14">
                      <a:pos x="T8" y="T9"/>
                    </a:cxn>
                  </a:cxnLst>
                  <a:rect l="T15" t="T16" r="T17" b="T18"/>
                  <a:pathLst>
                    <a:path w="248" h="9">
                      <a:moveTo>
                        <a:pt x="1" y="0"/>
                      </a:moveTo>
                      <a:lnTo>
                        <a:pt x="0" y="9"/>
                      </a:lnTo>
                      <a:lnTo>
                        <a:pt x="248" y="9"/>
                      </a:lnTo>
                      <a:lnTo>
                        <a:pt x="248"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1" name="Freeform 106"/>
                <p:cNvSpPr>
                  <a:spLocks/>
                </p:cNvSpPr>
                <p:nvPr/>
              </p:nvSpPr>
              <p:spPr bwMode="auto">
                <a:xfrm>
                  <a:off x="3178" y="857"/>
                  <a:ext cx="83" cy="3"/>
                </a:xfrm>
                <a:custGeom>
                  <a:avLst/>
                  <a:gdLst>
                    <a:gd name="T0" fmla="*/ 0 w 248"/>
                    <a:gd name="T1" fmla="*/ 0 h 10"/>
                    <a:gd name="T2" fmla="*/ 0 w 248"/>
                    <a:gd name="T3" fmla="*/ 3 h 10"/>
                    <a:gd name="T4" fmla="*/ 83 w 248"/>
                    <a:gd name="T5" fmla="*/ 3 h 10"/>
                    <a:gd name="T6" fmla="*/ 83 w 248"/>
                    <a:gd name="T7" fmla="*/ 0 h 10"/>
                    <a:gd name="T8" fmla="*/ 28 w 248"/>
                    <a:gd name="T9" fmla="*/ 0 h 10"/>
                    <a:gd name="T10" fmla="*/ 0 w 248"/>
                    <a:gd name="T11" fmla="*/ 0 h 10"/>
                    <a:gd name="T12" fmla="*/ 0 60000 65536"/>
                    <a:gd name="T13" fmla="*/ 0 60000 65536"/>
                    <a:gd name="T14" fmla="*/ 0 60000 65536"/>
                    <a:gd name="T15" fmla="*/ 0 60000 65536"/>
                    <a:gd name="T16" fmla="*/ 0 60000 65536"/>
                    <a:gd name="T17" fmla="*/ 0 60000 65536"/>
                    <a:gd name="T18" fmla="*/ 0 w 248"/>
                    <a:gd name="T19" fmla="*/ 0 h 10"/>
                    <a:gd name="T20" fmla="*/ 248 w 248"/>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48" h="10">
                      <a:moveTo>
                        <a:pt x="1" y="0"/>
                      </a:moveTo>
                      <a:lnTo>
                        <a:pt x="0" y="10"/>
                      </a:lnTo>
                      <a:lnTo>
                        <a:pt x="248" y="10"/>
                      </a:lnTo>
                      <a:lnTo>
                        <a:pt x="248" y="0"/>
                      </a:lnTo>
                      <a:lnTo>
                        <a:pt x="84"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2" name="Freeform 107"/>
                <p:cNvSpPr>
                  <a:spLocks/>
                </p:cNvSpPr>
                <p:nvPr/>
              </p:nvSpPr>
              <p:spPr bwMode="auto">
                <a:xfrm>
                  <a:off x="3178" y="855"/>
                  <a:ext cx="83" cy="4"/>
                </a:xfrm>
                <a:custGeom>
                  <a:avLst/>
                  <a:gdLst>
                    <a:gd name="T0" fmla="*/ 0 w 247"/>
                    <a:gd name="T1" fmla="*/ 0 h 11"/>
                    <a:gd name="T2" fmla="*/ 0 w 247"/>
                    <a:gd name="T3" fmla="*/ 4 h 11"/>
                    <a:gd name="T4" fmla="*/ 83 w 247"/>
                    <a:gd name="T5" fmla="*/ 4 h 11"/>
                    <a:gd name="T6" fmla="*/ 83 w 247"/>
                    <a:gd name="T7" fmla="*/ 0 h 11"/>
                    <a:gd name="T8" fmla="*/ 28 w 247"/>
                    <a:gd name="T9" fmla="*/ 0 h 11"/>
                    <a:gd name="T10" fmla="*/ 28 w 247"/>
                    <a:gd name="T11" fmla="*/ 2 h 11"/>
                    <a:gd name="T12" fmla="*/ 28 w 247"/>
                    <a:gd name="T13" fmla="*/ 0 h 11"/>
                    <a:gd name="T14" fmla="*/ 0 w 247"/>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247"/>
                    <a:gd name="T25" fmla="*/ 0 h 11"/>
                    <a:gd name="T26" fmla="*/ 247 w 247"/>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7" h="11">
                      <a:moveTo>
                        <a:pt x="0" y="0"/>
                      </a:moveTo>
                      <a:lnTo>
                        <a:pt x="0" y="11"/>
                      </a:lnTo>
                      <a:lnTo>
                        <a:pt x="247" y="11"/>
                      </a:lnTo>
                      <a:lnTo>
                        <a:pt x="247" y="0"/>
                      </a:lnTo>
                      <a:lnTo>
                        <a:pt x="84" y="0"/>
                      </a:lnTo>
                      <a:lnTo>
                        <a:pt x="83" y="6"/>
                      </a:lnTo>
                      <a:lnTo>
                        <a:pt x="83"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3" name="Freeform 108"/>
                <p:cNvSpPr>
                  <a:spLocks noEditPoints="1"/>
                </p:cNvSpPr>
                <p:nvPr/>
              </p:nvSpPr>
              <p:spPr bwMode="auto">
                <a:xfrm>
                  <a:off x="3178" y="854"/>
                  <a:ext cx="83" cy="3"/>
                </a:xfrm>
                <a:custGeom>
                  <a:avLst/>
                  <a:gdLst>
                    <a:gd name="T0" fmla="*/ 0 w 249"/>
                    <a:gd name="T1" fmla="*/ 0 h 11"/>
                    <a:gd name="T2" fmla="*/ 0 w 249"/>
                    <a:gd name="T3" fmla="*/ 3 h 11"/>
                    <a:gd name="T4" fmla="*/ 28 w 249"/>
                    <a:gd name="T5" fmla="*/ 3 h 11"/>
                    <a:gd name="T6" fmla="*/ 27 w 249"/>
                    <a:gd name="T7" fmla="*/ 0 h 11"/>
                    <a:gd name="T8" fmla="*/ 0 w 249"/>
                    <a:gd name="T9" fmla="*/ 0 h 11"/>
                    <a:gd name="T10" fmla="*/ 28 w 249"/>
                    <a:gd name="T11" fmla="*/ 0 h 11"/>
                    <a:gd name="T12" fmla="*/ 28 w 249"/>
                    <a:gd name="T13" fmla="*/ 3 h 11"/>
                    <a:gd name="T14" fmla="*/ 82 w 249"/>
                    <a:gd name="T15" fmla="*/ 3 h 11"/>
                    <a:gd name="T16" fmla="*/ 83 w 249"/>
                    <a:gd name="T17" fmla="*/ 0 h 11"/>
                    <a:gd name="T18" fmla="*/ 28 w 24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9"/>
                    <a:gd name="T31" fmla="*/ 0 h 11"/>
                    <a:gd name="T32" fmla="*/ 249 w 24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9" h="11">
                      <a:moveTo>
                        <a:pt x="0" y="0"/>
                      </a:moveTo>
                      <a:lnTo>
                        <a:pt x="0" y="10"/>
                      </a:lnTo>
                      <a:lnTo>
                        <a:pt x="83" y="11"/>
                      </a:lnTo>
                      <a:lnTo>
                        <a:pt x="82" y="0"/>
                      </a:lnTo>
                      <a:lnTo>
                        <a:pt x="0" y="0"/>
                      </a:lnTo>
                      <a:close/>
                      <a:moveTo>
                        <a:pt x="84" y="0"/>
                      </a:moveTo>
                      <a:lnTo>
                        <a:pt x="83" y="10"/>
                      </a:lnTo>
                      <a:lnTo>
                        <a:pt x="247" y="10"/>
                      </a:lnTo>
                      <a:lnTo>
                        <a:pt x="249" y="0"/>
                      </a:lnTo>
                      <a:lnTo>
                        <a:pt x="8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4" name="Freeform 109"/>
                <p:cNvSpPr>
                  <a:spLocks noEditPoints="1"/>
                </p:cNvSpPr>
                <p:nvPr/>
              </p:nvSpPr>
              <p:spPr bwMode="auto">
                <a:xfrm>
                  <a:off x="3178" y="852"/>
                  <a:ext cx="83" cy="3"/>
                </a:xfrm>
                <a:custGeom>
                  <a:avLst/>
                  <a:gdLst>
                    <a:gd name="T0" fmla="*/ 0 w 249"/>
                    <a:gd name="T1" fmla="*/ 0 h 10"/>
                    <a:gd name="T2" fmla="*/ 0 w 249"/>
                    <a:gd name="T3" fmla="*/ 3 h 10"/>
                    <a:gd name="T4" fmla="*/ 28 w 249"/>
                    <a:gd name="T5" fmla="*/ 3 h 10"/>
                    <a:gd name="T6" fmla="*/ 27 w 249"/>
                    <a:gd name="T7" fmla="*/ 0 h 10"/>
                    <a:gd name="T8" fmla="*/ 0 w 249"/>
                    <a:gd name="T9" fmla="*/ 0 h 10"/>
                    <a:gd name="T10" fmla="*/ 28 w 249"/>
                    <a:gd name="T11" fmla="*/ 0 h 10"/>
                    <a:gd name="T12" fmla="*/ 28 w 249"/>
                    <a:gd name="T13" fmla="*/ 3 h 10"/>
                    <a:gd name="T14" fmla="*/ 82 w 249"/>
                    <a:gd name="T15" fmla="*/ 3 h 10"/>
                    <a:gd name="T16" fmla="*/ 83 w 249"/>
                    <a:gd name="T17" fmla="*/ 0 h 10"/>
                    <a:gd name="T18" fmla="*/ 55 w 249"/>
                    <a:gd name="T19" fmla="*/ 0 h 10"/>
                    <a:gd name="T20" fmla="*/ 55 w 249"/>
                    <a:gd name="T21" fmla="*/ 1 h 10"/>
                    <a:gd name="T22" fmla="*/ 55 w 249"/>
                    <a:gd name="T23" fmla="*/ 0 h 10"/>
                    <a:gd name="T24" fmla="*/ 28 w 249"/>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9"/>
                    <a:gd name="T40" fmla="*/ 0 h 10"/>
                    <a:gd name="T41" fmla="*/ 249 w 24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9" h="10">
                      <a:moveTo>
                        <a:pt x="1" y="0"/>
                      </a:moveTo>
                      <a:lnTo>
                        <a:pt x="0" y="10"/>
                      </a:lnTo>
                      <a:lnTo>
                        <a:pt x="83" y="10"/>
                      </a:lnTo>
                      <a:lnTo>
                        <a:pt x="81" y="0"/>
                      </a:lnTo>
                      <a:lnTo>
                        <a:pt x="1" y="0"/>
                      </a:lnTo>
                      <a:close/>
                      <a:moveTo>
                        <a:pt x="84" y="0"/>
                      </a:moveTo>
                      <a:lnTo>
                        <a:pt x="84" y="10"/>
                      </a:lnTo>
                      <a:lnTo>
                        <a:pt x="247" y="10"/>
                      </a:lnTo>
                      <a:lnTo>
                        <a:pt x="249" y="0"/>
                      </a:lnTo>
                      <a:lnTo>
                        <a:pt x="166" y="0"/>
                      </a:lnTo>
                      <a:lnTo>
                        <a:pt x="165" y="4"/>
                      </a:lnTo>
                      <a:lnTo>
                        <a:pt x="165" y="0"/>
                      </a:lnTo>
                      <a:lnTo>
                        <a:pt x="8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5" name="Freeform 110"/>
                <p:cNvSpPr>
                  <a:spLocks noEditPoints="1"/>
                </p:cNvSpPr>
                <p:nvPr/>
              </p:nvSpPr>
              <p:spPr bwMode="auto">
                <a:xfrm>
                  <a:off x="3178" y="850"/>
                  <a:ext cx="83" cy="4"/>
                </a:xfrm>
                <a:custGeom>
                  <a:avLst/>
                  <a:gdLst>
                    <a:gd name="T0" fmla="*/ 0 w 249"/>
                    <a:gd name="T1" fmla="*/ 0 h 10"/>
                    <a:gd name="T2" fmla="*/ 0 w 249"/>
                    <a:gd name="T3" fmla="*/ 4 h 10"/>
                    <a:gd name="T4" fmla="*/ 27 w 249"/>
                    <a:gd name="T5" fmla="*/ 4 h 10"/>
                    <a:gd name="T6" fmla="*/ 27 w 249"/>
                    <a:gd name="T7" fmla="*/ 0 h 10"/>
                    <a:gd name="T8" fmla="*/ 0 w 249"/>
                    <a:gd name="T9" fmla="*/ 0 h 10"/>
                    <a:gd name="T10" fmla="*/ 28 w 249"/>
                    <a:gd name="T11" fmla="*/ 0 h 10"/>
                    <a:gd name="T12" fmla="*/ 28 w 249"/>
                    <a:gd name="T13" fmla="*/ 4 h 10"/>
                    <a:gd name="T14" fmla="*/ 83 w 249"/>
                    <a:gd name="T15" fmla="*/ 4 h 10"/>
                    <a:gd name="T16" fmla="*/ 83 w 249"/>
                    <a:gd name="T17" fmla="*/ 0 h 10"/>
                    <a:gd name="T18" fmla="*/ 56 w 249"/>
                    <a:gd name="T19" fmla="*/ 0 h 10"/>
                    <a:gd name="T20" fmla="*/ 55 w 249"/>
                    <a:gd name="T21" fmla="*/ 4 h 10"/>
                    <a:gd name="T22" fmla="*/ 55 w 249"/>
                    <a:gd name="T23" fmla="*/ 0 h 10"/>
                    <a:gd name="T24" fmla="*/ 28 w 249"/>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9"/>
                    <a:gd name="T40" fmla="*/ 0 h 10"/>
                    <a:gd name="T41" fmla="*/ 249 w 24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9" h="10">
                      <a:moveTo>
                        <a:pt x="1" y="0"/>
                      </a:moveTo>
                      <a:lnTo>
                        <a:pt x="0" y="10"/>
                      </a:lnTo>
                      <a:lnTo>
                        <a:pt x="82" y="10"/>
                      </a:lnTo>
                      <a:lnTo>
                        <a:pt x="80" y="0"/>
                      </a:lnTo>
                      <a:lnTo>
                        <a:pt x="1" y="0"/>
                      </a:lnTo>
                      <a:close/>
                      <a:moveTo>
                        <a:pt x="84" y="0"/>
                      </a:moveTo>
                      <a:lnTo>
                        <a:pt x="84" y="10"/>
                      </a:lnTo>
                      <a:lnTo>
                        <a:pt x="249" y="10"/>
                      </a:lnTo>
                      <a:lnTo>
                        <a:pt x="249" y="0"/>
                      </a:lnTo>
                      <a:lnTo>
                        <a:pt x="167" y="0"/>
                      </a:lnTo>
                      <a:lnTo>
                        <a:pt x="165" y="9"/>
                      </a:lnTo>
                      <a:lnTo>
                        <a:pt x="164" y="0"/>
                      </a:lnTo>
                      <a:lnTo>
                        <a:pt x="8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6" name="Freeform 111"/>
                <p:cNvSpPr>
                  <a:spLocks noEditPoints="1"/>
                </p:cNvSpPr>
                <p:nvPr/>
              </p:nvSpPr>
              <p:spPr bwMode="auto">
                <a:xfrm>
                  <a:off x="3179" y="849"/>
                  <a:ext cx="82" cy="3"/>
                </a:xfrm>
                <a:custGeom>
                  <a:avLst/>
                  <a:gdLst>
                    <a:gd name="T0" fmla="*/ 0 w 248"/>
                    <a:gd name="T1" fmla="*/ 0 h 10"/>
                    <a:gd name="T2" fmla="*/ 0 w 248"/>
                    <a:gd name="T3" fmla="*/ 3 h 10"/>
                    <a:gd name="T4" fmla="*/ 26 w 248"/>
                    <a:gd name="T5" fmla="*/ 3 h 10"/>
                    <a:gd name="T6" fmla="*/ 26 w 248"/>
                    <a:gd name="T7" fmla="*/ 0 h 10"/>
                    <a:gd name="T8" fmla="*/ 0 w 248"/>
                    <a:gd name="T9" fmla="*/ 0 h 10"/>
                    <a:gd name="T10" fmla="*/ 28 w 248"/>
                    <a:gd name="T11" fmla="*/ 0 h 10"/>
                    <a:gd name="T12" fmla="*/ 27 w 248"/>
                    <a:gd name="T13" fmla="*/ 3 h 10"/>
                    <a:gd name="T14" fmla="*/ 54 w 248"/>
                    <a:gd name="T15" fmla="*/ 3 h 10"/>
                    <a:gd name="T16" fmla="*/ 54 w 248"/>
                    <a:gd name="T17" fmla="*/ 0 h 10"/>
                    <a:gd name="T18" fmla="*/ 28 w 248"/>
                    <a:gd name="T19" fmla="*/ 0 h 10"/>
                    <a:gd name="T20" fmla="*/ 55 w 248"/>
                    <a:gd name="T21" fmla="*/ 0 h 10"/>
                    <a:gd name="T22" fmla="*/ 55 w 248"/>
                    <a:gd name="T23" fmla="*/ 3 h 10"/>
                    <a:gd name="T24" fmla="*/ 82 w 248"/>
                    <a:gd name="T25" fmla="*/ 3 h 10"/>
                    <a:gd name="T26" fmla="*/ 82 w 248"/>
                    <a:gd name="T27" fmla="*/ 0 h 10"/>
                    <a:gd name="T28" fmla="*/ 55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0" y="0"/>
                      </a:moveTo>
                      <a:lnTo>
                        <a:pt x="0" y="10"/>
                      </a:lnTo>
                      <a:lnTo>
                        <a:pt x="80" y="10"/>
                      </a:lnTo>
                      <a:lnTo>
                        <a:pt x="78" y="0"/>
                      </a:lnTo>
                      <a:lnTo>
                        <a:pt x="0" y="0"/>
                      </a:lnTo>
                      <a:close/>
                      <a:moveTo>
                        <a:pt x="84" y="0"/>
                      </a:moveTo>
                      <a:lnTo>
                        <a:pt x="83" y="10"/>
                      </a:lnTo>
                      <a:lnTo>
                        <a:pt x="164" y="10"/>
                      </a:lnTo>
                      <a:lnTo>
                        <a:pt x="162" y="0"/>
                      </a:lnTo>
                      <a:lnTo>
                        <a:pt x="84" y="0"/>
                      </a:lnTo>
                      <a:close/>
                      <a:moveTo>
                        <a:pt x="167" y="0"/>
                      </a:moveTo>
                      <a:lnTo>
                        <a:pt x="165" y="10"/>
                      </a:lnTo>
                      <a:lnTo>
                        <a:pt x="248" y="10"/>
                      </a:lnTo>
                      <a:lnTo>
                        <a:pt x="248" y="0"/>
                      </a:lnTo>
                      <a:lnTo>
                        <a:pt x="167"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7" name="Freeform 112"/>
                <p:cNvSpPr>
                  <a:spLocks noEditPoints="1"/>
                </p:cNvSpPr>
                <p:nvPr/>
              </p:nvSpPr>
              <p:spPr bwMode="auto">
                <a:xfrm>
                  <a:off x="3179" y="847"/>
                  <a:ext cx="82" cy="3"/>
                </a:xfrm>
                <a:custGeom>
                  <a:avLst/>
                  <a:gdLst>
                    <a:gd name="T0" fmla="*/ 0 w 248"/>
                    <a:gd name="T1" fmla="*/ 0 h 10"/>
                    <a:gd name="T2" fmla="*/ 0 w 248"/>
                    <a:gd name="T3" fmla="*/ 3 h 10"/>
                    <a:gd name="T4" fmla="*/ 26 w 248"/>
                    <a:gd name="T5" fmla="*/ 3 h 10"/>
                    <a:gd name="T6" fmla="*/ 26 w 248"/>
                    <a:gd name="T7" fmla="*/ 0 h 10"/>
                    <a:gd name="T8" fmla="*/ 0 w 248"/>
                    <a:gd name="T9" fmla="*/ 0 h 10"/>
                    <a:gd name="T10" fmla="*/ 28 w 248"/>
                    <a:gd name="T11" fmla="*/ 0 h 10"/>
                    <a:gd name="T12" fmla="*/ 27 w 248"/>
                    <a:gd name="T13" fmla="*/ 3 h 10"/>
                    <a:gd name="T14" fmla="*/ 54 w 248"/>
                    <a:gd name="T15" fmla="*/ 3 h 10"/>
                    <a:gd name="T16" fmla="*/ 54 w 248"/>
                    <a:gd name="T17" fmla="*/ 0 h 10"/>
                    <a:gd name="T18" fmla="*/ 28 w 248"/>
                    <a:gd name="T19" fmla="*/ 0 h 10"/>
                    <a:gd name="T20" fmla="*/ 55 w 248"/>
                    <a:gd name="T21" fmla="*/ 0 h 10"/>
                    <a:gd name="T22" fmla="*/ 55 w 248"/>
                    <a:gd name="T23" fmla="*/ 3 h 10"/>
                    <a:gd name="T24" fmla="*/ 82 w 248"/>
                    <a:gd name="T25" fmla="*/ 3 h 10"/>
                    <a:gd name="T26" fmla="*/ 82 w 248"/>
                    <a:gd name="T27" fmla="*/ 0 h 10"/>
                    <a:gd name="T28" fmla="*/ 55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0" y="0"/>
                      </a:moveTo>
                      <a:lnTo>
                        <a:pt x="0" y="10"/>
                      </a:lnTo>
                      <a:lnTo>
                        <a:pt x="79" y="10"/>
                      </a:lnTo>
                      <a:lnTo>
                        <a:pt x="78" y="0"/>
                      </a:lnTo>
                      <a:lnTo>
                        <a:pt x="0" y="0"/>
                      </a:lnTo>
                      <a:close/>
                      <a:moveTo>
                        <a:pt x="84" y="0"/>
                      </a:moveTo>
                      <a:lnTo>
                        <a:pt x="83" y="10"/>
                      </a:lnTo>
                      <a:lnTo>
                        <a:pt x="163" y="10"/>
                      </a:lnTo>
                      <a:lnTo>
                        <a:pt x="162" y="0"/>
                      </a:lnTo>
                      <a:lnTo>
                        <a:pt x="84" y="0"/>
                      </a:lnTo>
                      <a:close/>
                      <a:moveTo>
                        <a:pt x="167" y="0"/>
                      </a:moveTo>
                      <a:lnTo>
                        <a:pt x="166" y="10"/>
                      </a:lnTo>
                      <a:lnTo>
                        <a:pt x="248" y="10"/>
                      </a:lnTo>
                      <a:lnTo>
                        <a:pt x="248" y="0"/>
                      </a:lnTo>
                      <a:lnTo>
                        <a:pt x="167"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8" name="Freeform 113"/>
                <p:cNvSpPr>
                  <a:spLocks noEditPoints="1"/>
                </p:cNvSpPr>
                <p:nvPr/>
              </p:nvSpPr>
              <p:spPr bwMode="auto">
                <a:xfrm>
                  <a:off x="3179" y="845"/>
                  <a:ext cx="82" cy="4"/>
                </a:xfrm>
                <a:custGeom>
                  <a:avLst/>
                  <a:gdLst>
                    <a:gd name="T0" fmla="*/ 0 w 248"/>
                    <a:gd name="T1" fmla="*/ 0 h 10"/>
                    <a:gd name="T2" fmla="*/ 0 w 248"/>
                    <a:gd name="T3" fmla="*/ 4 h 10"/>
                    <a:gd name="T4" fmla="*/ 26 w 248"/>
                    <a:gd name="T5" fmla="*/ 4 h 10"/>
                    <a:gd name="T6" fmla="*/ 25 w 248"/>
                    <a:gd name="T7" fmla="*/ 0 h 10"/>
                    <a:gd name="T8" fmla="*/ 0 w 248"/>
                    <a:gd name="T9" fmla="*/ 0 h 10"/>
                    <a:gd name="T10" fmla="*/ 28 w 248"/>
                    <a:gd name="T11" fmla="*/ 0 h 10"/>
                    <a:gd name="T12" fmla="*/ 28 w 248"/>
                    <a:gd name="T13" fmla="*/ 4 h 10"/>
                    <a:gd name="T14" fmla="*/ 54 w 248"/>
                    <a:gd name="T15" fmla="*/ 4 h 10"/>
                    <a:gd name="T16" fmla="*/ 53 w 248"/>
                    <a:gd name="T17" fmla="*/ 0 h 10"/>
                    <a:gd name="T18" fmla="*/ 28 w 248"/>
                    <a:gd name="T19" fmla="*/ 0 h 10"/>
                    <a:gd name="T20" fmla="*/ 56 w 248"/>
                    <a:gd name="T21" fmla="*/ 0 h 10"/>
                    <a:gd name="T22" fmla="*/ 55 w 248"/>
                    <a:gd name="T23" fmla="*/ 4 h 10"/>
                    <a:gd name="T24" fmla="*/ 82 w 248"/>
                    <a:gd name="T25" fmla="*/ 4 h 10"/>
                    <a:gd name="T26" fmla="*/ 82 w 248"/>
                    <a:gd name="T27" fmla="*/ 0 h 10"/>
                    <a:gd name="T28" fmla="*/ 56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1" y="0"/>
                      </a:moveTo>
                      <a:lnTo>
                        <a:pt x="0" y="10"/>
                      </a:lnTo>
                      <a:lnTo>
                        <a:pt x="78" y="10"/>
                      </a:lnTo>
                      <a:lnTo>
                        <a:pt x="77" y="0"/>
                      </a:lnTo>
                      <a:lnTo>
                        <a:pt x="1" y="0"/>
                      </a:lnTo>
                      <a:close/>
                      <a:moveTo>
                        <a:pt x="84" y="0"/>
                      </a:moveTo>
                      <a:lnTo>
                        <a:pt x="84" y="10"/>
                      </a:lnTo>
                      <a:lnTo>
                        <a:pt x="162" y="10"/>
                      </a:lnTo>
                      <a:lnTo>
                        <a:pt x="161" y="0"/>
                      </a:lnTo>
                      <a:lnTo>
                        <a:pt x="84" y="0"/>
                      </a:lnTo>
                      <a:close/>
                      <a:moveTo>
                        <a:pt x="168" y="0"/>
                      </a:moveTo>
                      <a:lnTo>
                        <a:pt x="167" y="10"/>
                      </a:lnTo>
                      <a:lnTo>
                        <a:pt x="248" y="10"/>
                      </a:lnTo>
                      <a:lnTo>
                        <a:pt x="248" y="0"/>
                      </a:lnTo>
                      <a:lnTo>
                        <a:pt x="168"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69" name="Freeform 114"/>
                <p:cNvSpPr>
                  <a:spLocks noEditPoints="1"/>
                </p:cNvSpPr>
                <p:nvPr/>
              </p:nvSpPr>
              <p:spPr bwMode="auto">
                <a:xfrm>
                  <a:off x="3179" y="844"/>
                  <a:ext cx="82" cy="3"/>
                </a:xfrm>
                <a:custGeom>
                  <a:avLst/>
                  <a:gdLst>
                    <a:gd name="T0" fmla="*/ 0 w 248"/>
                    <a:gd name="T1" fmla="*/ 0 h 10"/>
                    <a:gd name="T2" fmla="*/ 0 w 248"/>
                    <a:gd name="T3" fmla="*/ 3 h 10"/>
                    <a:gd name="T4" fmla="*/ 26 w 248"/>
                    <a:gd name="T5" fmla="*/ 3 h 10"/>
                    <a:gd name="T6" fmla="*/ 25 w 248"/>
                    <a:gd name="T7" fmla="*/ 0 h 10"/>
                    <a:gd name="T8" fmla="*/ 0 w 248"/>
                    <a:gd name="T9" fmla="*/ 0 h 10"/>
                    <a:gd name="T10" fmla="*/ 28 w 248"/>
                    <a:gd name="T11" fmla="*/ 0 h 10"/>
                    <a:gd name="T12" fmla="*/ 28 w 248"/>
                    <a:gd name="T13" fmla="*/ 3 h 10"/>
                    <a:gd name="T14" fmla="*/ 54 w 248"/>
                    <a:gd name="T15" fmla="*/ 3 h 10"/>
                    <a:gd name="T16" fmla="*/ 53 w 248"/>
                    <a:gd name="T17" fmla="*/ 0 h 10"/>
                    <a:gd name="T18" fmla="*/ 28 w 248"/>
                    <a:gd name="T19" fmla="*/ 0 h 10"/>
                    <a:gd name="T20" fmla="*/ 56 w 248"/>
                    <a:gd name="T21" fmla="*/ 0 h 10"/>
                    <a:gd name="T22" fmla="*/ 55 w 248"/>
                    <a:gd name="T23" fmla="*/ 3 h 10"/>
                    <a:gd name="T24" fmla="*/ 82 w 248"/>
                    <a:gd name="T25" fmla="*/ 3 h 10"/>
                    <a:gd name="T26" fmla="*/ 82 w 248"/>
                    <a:gd name="T27" fmla="*/ 0 h 10"/>
                    <a:gd name="T28" fmla="*/ 56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1" y="0"/>
                      </a:moveTo>
                      <a:lnTo>
                        <a:pt x="0" y="10"/>
                      </a:lnTo>
                      <a:lnTo>
                        <a:pt x="78" y="10"/>
                      </a:lnTo>
                      <a:lnTo>
                        <a:pt x="76" y="0"/>
                      </a:lnTo>
                      <a:lnTo>
                        <a:pt x="1" y="0"/>
                      </a:lnTo>
                      <a:close/>
                      <a:moveTo>
                        <a:pt x="84" y="0"/>
                      </a:moveTo>
                      <a:lnTo>
                        <a:pt x="84" y="10"/>
                      </a:lnTo>
                      <a:lnTo>
                        <a:pt x="162" y="10"/>
                      </a:lnTo>
                      <a:lnTo>
                        <a:pt x="160" y="0"/>
                      </a:lnTo>
                      <a:lnTo>
                        <a:pt x="84" y="0"/>
                      </a:lnTo>
                      <a:close/>
                      <a:moveTo>
                        <a:pt x="169" y="0"/>
                      </a:moveTo>
                      <a:lnTo>
                        <a:pt x="167" y="10"/>
                      </a:lnTo>
                      <a:lnTo>
                        <a:pt x="248" y="10"/>
                      </a:lnTo>
                      <a:lnTo>
                        <a:pt x="248" y="0"/>
                      </a:lnTo>
                      <a:lnTo>
                        <a:pt x="1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0" name="Freeform 115"/>
                <p:cNvSpPr>
                  <a:spLocks noEditPoints="1"/>
                </p:cNvSpPr>
                <p:nvPr/>
              </p:nvSpPr>
              <p:spPr bwMode="auto">
                <a:xfrm>
                  <a:off x="3179" y="842"/>
                  <a:ext cx="82" cy="3"/>
                </a:xfrm>
                <a:custGeom>
                  <a:avLst/>
                  <a:gdLst>
                    <a:gd name="T0" fmla="*/ 0 w 247"/>
                    <a:gd name="T1" fmla="*/ 0 h 10"/>
                    <a:gd name="T2" fmla="*/ 0 w 247"/>
                    <a:gd name="T3" fmla="*/ 3 h 10"/>
                    <a:gd name="T4" fmla="*/ 25 w 247"/>
                    <a:gd name="T5" fmla="*/ 3 h 10"/>
                    <a:gd name="T6" fmla="*/ 25 w 247"/>
                    <a:gd name="T7" fmla="*/ 0 h 10"/>
                    <a:gd name="T8" fmla="*/ 0 w 247"/>
                    <a:gd name="T9" fmla="*/ 0 h 10"/>
                    <a:gd name="T10" fmla="*/ 28 w 247"/>
                    <a:gd name="T11" fmla="*/ 0 h 10"/>
                    <a:gd name="T12" fmla="*/ 28 w 247"/>
                    <a:gd name="T13" fmla="*/ 3 h 10"/>
                    <a:gd name="T14" fmla="*/ 53 w 247"/>
                    <a:gd name="T15" fmla="*/ 3 h 10"/>
                    <a:gd name="T16" fmla="*/ 52 w 247"/>
                    <a:gd name="T17" fmla="*/ 0 h 10"/>
                    <a:gd name="T18" fmla="*/ 28 w 247"/>
                    <a:gd name="T19" fmla="*/ 0 h 10"/>
                    <a:gd name="T20" fmla="*/ 56 w 247"/>
                    <a:gd name="T21" fmla="*/ 0 h 10"/>
                    <a:gd name="T22" fmla="*/ 55 w 247"/>
                    <a:gd name="T23" fmla="*/ 3 h 10"/>
                    <a:gd name="T24" fmla="*/ 82 w 247"/>
                    <a:gd name="T25" fmla="*/ 3 h 10"/>
                    <a:gd name="T26" fmla="*/ 82 w 247"/>
                    <a:gd name="T27" fmla="*/ 0 h 10"/>
                    <a:gd name="T28" fmla="*/ 56 w 247"/>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10"/>
                    <a:gd name="T47" fmla="*/ 247 w 24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10">
                      <a:moveTo>
                        <a:pt x="0" y="0"/>
                      </a:moveTo>
                      <a:lnTo>
                        <a:pt x="0" y="10"/>
                      </a:lnTo>
                      <a:lnTo>
                        <a:pt x="76" y="10"/>
                      </a:lnTo>
                      <a:lnTo>
                        <a:pt x="74" y="0"/>
                      </a:lnTo>
                      <a:lnTo>
                        <a:pt x="0" y="0"/>
                      </a:lnTo>
                      <a:close/>
                      <a:moveTo>
                        <a:pt x="83" y="0"/>
                      </a:moveTo>
                      <a:lnTo>
                        <a:pt x="83" y="10"/>
                      </a:lnTo>
                      <a:lnTo>
                        <a:pt x="160" y="10"/>
                      </a:lnTo>
                      <a:lnTo>
                        <a:pt x="157" y="0"/>
                      </a:lnTo>
                      <a:lnTo>
                        <a:pt x="83" y="0"/>
                      </a:lnTo>
                      <a:close/>
                      <a:moveTo>
                        <a:pt x="169" y="0"/>
                      </a:moveTo>
                      <a:lnTo>
                        <a:pt x="167" y="10"/>
                      </a:lnTo>
                      <a:lnTo>
                        <a:pt x="247" y="10"/>
                      </a:lnTo>
                      <a:lnTo>
                        <a:pt x="247" y="0"/>
                      </a:lnTo>
                      <a:lnTo>
                        <a:pt x="169"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1" name="Freeform 116"/>
                <p:cNvSpPr>
                  <a:spLocks noEditPoints="1"/>
                </p:cNvSpPr>
                <p:nvPr/>
              </p:nvSpPr>
              <p:spPr bwMode="auto">
                <a:xfrm>
                  <a:off x="3179" y="840"/>
                  <a:ext cx="82" cy="4"/>
                </a:xfrm>
                <a:custGeom>
                  <a:avLst/>
                  <a:gdLst>
                    <a:gd name="T0" fmla="*/ 0 w 247"/>
                    <a:gd name="T1" fmla="*/ 4 h 10"/>
                    <a:gd name="T2" fmla="*/ 0 w 247"/>
                    <a:gd name="T3" fmla="*/ 1 h 10"/>
                    <a:gd name="T4" fmla="*/ 24 w 247"/>
                    <a:gd name="T5" fmla="*/ 1 h 10"/>
                    <a:gd name="T6" fmla="*/ 25 w 247"/>
                    <a:gd name="T7" fmla="*/ 4 h 10"/>
                    <a:gd name="T8" fmla="*/ 0 w 247"/>
                    <a:gd name="T9" fmla="*/ 4 h 10"/>
                    <a:gd name="T10" fmla="*/ 28 w 247"/>
                    <a:gd name="T11" fmla="*/ 4 h 10"/>
                    <a:gd name="T12" fmla="*/ 28 w 247"/>
                    <a:gd name="T13" fmla="*/ 1 h 10"/>
                    <a:gd name="T14" fmla="*/ 52 w 247"/>
                    <a:gd name="T15" fmla="*/ 1 h 10"/>
                    <a:gd name="T16" fmla="*/ 53 w 247"/>
                    <a:gd name="T17" fmla="*/ 4 h 10"/>
                    <a:gd name="T18" fmla="*/ 28 w 247"/>
                    <a:gd name="T19" fmla="*/ 4 h 10"/>
                    <a:gd name="T20" fmla="*/ 56 w 247"/>
                    <a:gd name="T21" fmla="*/ 0 h 10"/>
                    <a:gd name="T22" fmla="*/ 56 w 247"/>
                    <a:gd name="T23" fmla="*/ 4 h 10"/>
                    <a:gd name="T24" fmla="*/ 82 w 247"/>
                    <a:gd name="T25" fmla="*/ 4 h 10"/>
                    <a:gd name="T26" fmla="*/ 82 w 247"/>
                    <a:gd name="T27" fmla="*/ 1 h 10"/>
                    <a:gd name="T28" fmla="*/ 69 w 247"/>
                    <a:gd name="T29" fmla="*/ 0 h 10"/>
                    <a:gd name="T30" fmla="*/ 56 w 247"/>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7"/>
                    <a:gd name="T49" fmla="*/ 0 h 10"/>
                    <a:gd name="T50" fmla="*/ 247 w 247"/>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7" h="10">
                      <a:moveTo>
                        <a:pt x="0" y="10"/>
                      </a:moveTo>
                      <a:lnTo>
                        <a:pt x="0" y="2"/>
                      </a:lnTo>
                      <a:lnTo>
                        <a:pt x="73" y="2"/>
                      </a:lnTo>
                      <a:lnTo>
                        <a:pt x="75" y="10"/>
                      </a:lnTo>
                      <a:lnTo>
                        <a:pt x="0" y="10"/>
                      </a:lnTo>
                      <a:close/>
                      <a:moveTo>
                        <a:pt x="83" y="10"/>
                      </a:moveTo>
                      <a:lnTo>
                        <a:pt x="83" y="2"/>
                      </a:lnTo>
                      <a:lnTo>
                        <a:pt x="156" y="2"/>
                      </a:lnTo>
                      <a:lnTo>
                        <a:pt x="159" y="10"/>
                      </a:lnTo>
                      <a:lnTo>
                        <a:pt x="83" y="10"/>
                      </a:lnTo>
                      <a:close/>
                      <a:moveTo>
                        <a:pt x="169" y="0"/>
                      </a:moveTo>
                      <a:lnTo>
                        <a:pt x="168" y="10"/>
                      </a:lnTo>
                      <a:lnTo>
                        <a:pt x="247" y="10"/>
                      </a:lnTo>
                      <a:lnTo>
                        <a:pt x="247" y="2"/>
                      </a:lnTo>
                      <a:lnTo>
                        <a:pt x="208" y="0"/>
                      </a:lnTo>
                      <a:lnTo>
                        <a:pt x="169"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2" name="Freeform 117"/>
                <p:cNvSpPr>
                  <a:spLocks noEditPoints="1"/>
                </p:cNvSpPr>
                <p:nvPr/>
              </p:nvSpPr>
              <p:spPr bwMode="auto">
                <a:xfrm>
                  <a:off x="3179" y="840"/>
                  <a:ext cx="82" cy="2"/>
                </a:xfrm>
                <a:custGeom>
                  <a:avLst/>
                  <a:gdLst>
                    <a:gd name="T0" fmla="*/ 0 w 247"/>
                    <a:gd name="T1" fmla="*/ 2 h 5"/>
                    <a:gd name="T2" fmla="*/ 0 w 247"/>
                    <a:gd name="T3" fmla="*/ 1 h 5"/>
                    <a:gd name="T4" fmla="*/ 24 w 247"/>
                    <a:gd name="T5" fmla="*/ 1 h 5"/>
                    <a:gd name="T6" fmla="*/ 25 w 247"/>
                    <a:gd name="T7" fmla="*/ 2 h 5"/>
                    <a:gd name="T8" fmla="*/ 0 w 247"/>
                    <a:gd name="T9" fmla="*/ 2 h 5"/>
                    <a:gd name="T10" fmla="*/ 28 w 247"/>
                    <a:gd name="T11" fmla="*/ 2 h 5"/>
                    <a:gd name="T12" fmla="*/ 28 w 247"/>
                    <a:gd name="T13" fmla="*/ 1 h 5"/>
                    <a:gd name="T14" fmla="*/ 52 w 247"/>
                    <a:gd name="T15" fmla="*/ 1 h 5"/>
                    <a:gd name="T16" fmla="*/ 52 w 247"/>
                    <a:gd name="T17" fmla="*/ 2 h 5"/>
                    <a:gd name="T18" fmla="*/ 28 w 247"/>
                    <a:gd name="T19" fmla="*/ 2 h 5"/>
                    <a:gd name="T20" fmla="*/ 56 w 247"/>
                    <a:gd name="T21" fmla="*/ 2 h 5"/>
                    <a:gd name="T22" fmla="*/ 56 w 247"/>
                    <a:gd name="T23" fmla="*/ 0 h 5"/>
                    <a:gd name="T24" fmla="*/ 82 w 247"/>
                    <a:gd name="T25" fmla="*/ 1 h 5"/>
                    <a:gd name="T26" fmla="*/ 82 w 247"/>
                    <a:gd name="T27" fmla="*/ 2 h 5"/>
                    <a:gd name="T28" fmla="*/ 56 w 247"/>
                    <a:gd name="T29" fmla="*/ 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5"/>
                    <a:gd name="T47" fmla="*/ 247 w 247"/>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5">
                      <a:moveTo>
                        <a:pt x="0" y="5"/>
                      </a:moveTo>
                      <a:lnTo>
                        <a:pt x="0" y="2"/>
                      </a:lnTo>
                      <a:lnTo>
                        <a:pt x="73" y="2"/>
                      </a:lnTo>
                      <a:lnTo>
                        <a:pt x="74" y="5"/>
                      </a:lnTo>
                      <a:lnTo>
                        <a:pt x="0" y="5"/>
                      </a:lnTo>
                      <a:close/>
                      <a:moveTo>
                        <a:pt x="83" y="5"/>
                      </a:moveTo>
                      <a:lnTo>
                        <a:pt x="83" y="2"/>
                      </a:lnTo>
                      <a:lnTo>
                        <a:pt x="156" y="2"/>
                      </a:lnTo>
                      <a:lnTo>
                        <a:pt x="157" y="5"/>
                      </a:lnTo>
                      <a:lnTo>
                        <a:pt x="83" y="5"/>
                      </a:lnTo>
                      <a:close/>
                      <a:moveTo>
                        <a:pt x="169" y="5"/>
                      </a:moveTo>
                      <a:lnTo>
                        <a:pt x="169" y="0"/>
                      </a:lnTo>
                      <a:lnTo>
                        <a:pt x="247" y="2"/>
                      </a:lnTo>
                      <a:lnTo>
                        <a:pt x="247" y="5"/>
                      </a:lnTo>
                      <a:lnTo>
                        <a:pt x="169"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3" name="Freeform 118"/>
                <p:cNvSpPr>
                  <a:spLocks/>
                </p:cNvSpPr>
                <p:nvPr/>
              </p:nvSpPr>
              <p:spPr bwMode="auto">
                <a:xfrm>
                  <a:off x="3235" y="840"/>
                  <a:ext cx="13" cy="1"/>
                </a:xfrm>
                <a:custGeom>
                  <a:avLst/>
                  <a:gdLst>
                    <a:gd name="T0" fmla="*/ 0 w 39"/>
                    <a:gd name="T1" fmla="*/ 0 h 1"/>
                    <a:gd name="T2" fmla="*/ 0 w 39"/>
                    <a:gd name="T3" fmla="*/ 0 h 1"/>
                    <a:gd name="T4" fmla="*/ 13 w 39"/>
                    <a:gd name="T5" fmla="*/ 0 h 1"/>
                    <a:gd name="T6" fmla="*/ 0 w 39"/>
                    <a:gd name="T7" fmla="*/ 0 h 1"/>
                    <a:gd name="T8" fmla="*/ 0 60000 65536"/>
                    <a:gd name="T9" fmla="*/ 0 60000 65536"/>
                    <a:gd name="T10" fmla="*/ 0 60000 65536"/>
                    <a:gd name="T11" fmla="*/ 0 60000 65536"/>
                    <a:gd name="T12" fmla="*/ 0 w 39"/>
                    <a:gd name="T13" fmla="*/ 0 h 1"/>
                    <a:gd name="T14" fmla="*/ 39 w 39"/>
                    <a:gd name="T15" fmla="*/ 1 h 1"/>
                  </a:gdLst>
                  <a:ahLst/>
                  <a:cxnLst>
                    <a:cxn ang="T8">
                      <a:pos x="T0" y="T1"/>
                    </a:cxn>
                    <a:cxn ang="T9">
                      <a:pos x="T2" y="T3"/>
                    </a:cxn>
                    <a:cxn ang="T10">
                      <a:pos x="T4" y="T5"/>
                    </a:cxn>
                    <a:cxn ang="T11">
                      <a:pos x="T6" y="T7"/>
                    </a:cxn>
                  </a:cxnLst>
                  <a:rect l="T12" t="T13" r="T14" b="T15"/>
                  <a:pathLst>
                    <a:path w="39" h="1">
                      <a:moveTo>
                        <a:pt x="0" y="0"/>
                      </a:moveTo>
                      <a:lnTo>
                        <a:pt x="0" y="0"/>
                      </a:lnTo>
                      <a:lnTo>
                        <a:pt x="39"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4" name="Freeform 119"/>
                <p:cNvSpPr>
                  <a:spLocks/>
                </p:cNvSpPr>
                <p:nvPr/>
              </p:nvSpPr>
              <p:spPr bwMode="auto">
                <a:xfrm>
                  <a:off x="3286" y="843"/>
                  <a:ext cx="57" cy="1"/>
                </a:xfrm>
                <a:custGeom>
                  <a:avLst/>
                  <a:gdLst>
                    <a:gd name="T0" fmla="*/ 0 w 171"/>
                    <a:gd name="T1" fmla="*/ 0 h 2"/>
                    <a:gd name="T2" fmla="*/ 0 w 171"/>
                    <a:gd name="T3" fmla="*/ 1 h 2"/>
                    <a:gd name="T4" fmla="*/ 57 w 171"/>
                    <a:gd name="T5" fmla="*/ 0 h 2"/>
                    <a:gd name="T6" fmla="*/ 0 w 171"/>
                    <a:gd name="T7" fmla="*/ 0 h 2"/>
                    <a:gd name="T8" fmla="*/ 0 60000 65536"/>
                    <a:gd name="T9" fmla="*/ 0 60000 65536"/>
                    <a:gd name="T10" fmla="*/ 0 60000 65536"/>
                    <a:gd name="T11" fmla="*/ 0 60000 65536"/>
                    <a:gd name="T12" fmla="*/ 0 w 171"/>
                    <a:gd name="T13" fmla="*/ 0 h 2"/>
                    <a:gd name="T14" fmla="*/ 171 w 171"/>
                    <a:gd name="T15" fmla="*/ 2 h 2"/>
                  </a:gdLst>
                  <a:ahLst/>
                  <a:cxnLst>
                    <a:cxn ang="T8">
                      <a:pos x="T0" y="T1"/>
                    </a:cxn>
                    <a:cxn ang="T9">
                      <a:pos x="T2" y="T3"/>
                    </a:cxn>
                    <a:cxn ang="T10">
                      <a:pos x="T4" y="T5"/>
                    </a:cxn>
                    <a:cxn ang="T11">
                      <a:pos x="T6" y="T7"/>
                    </a:cxn>
                  </a:cxnLst>
                  <a:rect l="T12" t="T13" r="T14" b="T15"/>
                  <a:pathLst>
                    <a:path w="171" h="2">
                      <a:moveTo>
                        <a:pt x="0" y="0"/>
                      </a:moveTo>
                      <a:lnTo>
                        <a:pt x="0" y="2"/>
                      </a:lnTo>
                      <a:lnTo>
                        <a:pt x="171"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5" name="Freeform 120"/>
                <p:cNvSpPr>
                  <a:spLocks/>
                </p:cNvSpPr>
                <p:nvPr/>
              </p:nvSpPr>
              <p:spPr bwMode="auto">
                <a:xfrm>
                  <a:off x="3286" y="841"/>
                  <a:ext cx="114" cy="3"/>
                </a:xfrm>
                <a:custGeom>
                  <a:avLst/>
                  <a:gdLst>
                    <a:gd name="T0" fmla="*/ 0 w 341"/>
                    <a:gd name="T1" fmla="*/ 0 h 8"/>
                    <a:gd name="T2" fmla="*/ 0 w 341"/>
                    <a:gd name="T3" fmla="*/ 3 h 8"/>
                    <a:gd name="T4" fmla="*/ 114 w 341"/>
                    <a:gd name="T5" fmla="*/ 2 h 8"/>
                    <a:gd name="T6" fmla="*/ 114 w 341"/>
                    <a:gd name="T7" fmla="*/ 0 h 8"/>
                    <a:gd name="T8" fmla="*/ 0 w 341"/>
                    <a:gd name="T9" fmla="*/ 0 h 8"/>
                    <a:gd name="T10" fmla="*/ 0 60000 65536"/>
                    <a:gd name="T11" fmla="*/ 0 60000 65536"/>
                    <a:gd name="T12" fmla="*/ 0 60000 65536"/>
                    <a:gd name="T13" fmla="*/ 0 60000 65536"/>
                    <a:gd name="T14" fmla="*/ 0 60000 65536"/>
                    <a:gd name="T15" fmla="*/ 0 w 341"/>
                    <a:gd name="T16" fmla="*/ 0 h 8"/>
                    <a:gd name="T17" fmla="*/ 341 w 341"/>
                    <a:gd name="T18" fmla="*/ 8 h 8"/>
                  </a:gdLst>
                  <a:ahLst/>
                  <a:cxnLst>
                    <a:cxn ang="T10">
                      <a:pos x="T0" y="T1"/>
                    </a:cxn>
                    <a:cxn ang="T11">
                      <a:pos x="T2" y="T3"/>
                    </a:cxn>
                    <a:cxn ang="T12">
                      <a:pos x="T4" y="T5"/>
                    </a:cxn>
                    <a:cxn ang="T13">
                      <a:pos x="T6" y="T7"/>
                    </a:cxn>
                    <a:cxn ang="T14">
                      <a:pos x="T8" y="T9"/>
                    </a:cxn>
                  </a:cxnLst>
                  <a:rect l="T15" t="T16" r="T17" b="T18"/>
                  <a:pathLst>
                    <a:path w="341" h="8">
                      <a:moveTo>
                        <a:pt x="0" y="0"/>
                      </a:moveTo>
                      <a:lnTo>
                        <a:pt x="0" y="8"/>
                      </a:lnTo>
                      <a:lnTo>
                        <a:pt x="341" y="6"/>
                      </a:lnTo>
                      <a:lnTo>
                        <a:pt x="341"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6" name="Freeform 121"/>
                <p:cNvSpPr>
                  <a:spLocks/>
                </p:cNvSpPr>
                <p:nvPr/>
              </p:nvSpPr>
              <p:spPr bwMode="auto">
                <a:xfrm>
                  <a:off x="3286" y="840"/>
                  <a:ext cx="114" cy="3"/>
                </a:xfrm>
                <a:custGeom>
                  <a:avLst/>
                  <a:gdLst>
                    <a:gd name="T0" fmla="*/ 0 w 341"/>
                    <a:gd name="T1" fmla="*/ 0 h 11"/>
                    <a:gd name="T2" fmla="*/ 0 w 341"/>
                    <a:gd name="T3" fmla="*/ 3 h 11"/>
                    <a:gd name="T4" fmla="*/ 57 w 341"/>
                    <a:gd name="T5" fmla="*/ 3 h 11"/>
                    <a:gd name="T6" fmla="*/ 114 w 341"/>
                    <a:gd name="T7" fmla="*/ 3 h 11"/>
                    <a:gd name="T8" fmla="*/ 114 w 341"/>
                    <a:gd name="T9" fmla="*/ 0 h 11"/>
                    <a:gd name="T10" fmla="*/ 0 w 341"/>
                    <a:gd name="T11" fmla="*/ 0 h 11"/>
                    <a:gd name="T12" fmla="*/ 0 60000 65536"/>
                    <a:gd name="T13" fmla="*/ 0 60000 65536"/>
                    <a:gd name="T14" fmla="*/ 0 60000 65536"/>
                    <a:gd name="T15" fmla="*/ 0 60000 65536"/>
                    <a:gd name="T16" fmla="*/ 0 60000 65536"/>
                    <a:gd name="T17" fmla="*/ 0 60000 65536"/>
                    <a:gd name="T18" fmla="*/ 0 w 341"/>
                    <a:gd name="T19" fmla="*/ 0 h 11"/>
                    <a:gd name="T20" fmla="*/ 341 w 34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41" h="11">
                      <a:moveTo>
                        <a:pt x="0" y="0"/>
                      </a:moveTo>
                      <a:lnTo>
                        <a:pt x="0" y="11"/>
                      </a:lnTo>
                      <a:lnTo>
                        <a:pt x="171" y="11"/>
                      </a:lnTo>
                      <a:lnTo>
                        <a:pt x="341" y="11"/>
                      </a:lnTo>
                      <a:lnTo>
                        <a:pt x="340"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7" name="Freeform 122"/>
                <p:cNvSpPr>
                  <a:spLocks/>
                </p:cNvSpPr>
                <p:nvPr/>
              </p:nvSpPr>
              <p:spPr bwMode="auto">
                <a:xfrm>
                  <a:off x="3286" y="838"/>
                  <a:ext cx="114" cy="3"/>
                </a:xfrm>
                <a:custGeom>
                  <a:avLst/>
                  <a:gdLst>
                    <a:gd name="T0" fmla="*/ 0 w 341"/>
                    <a:gd name="T1" fmla="*/ 0 h 9"/>
                    <a:gd name="T2" fmla="*/ 0 w 341"/>
                    <a:gd name="T3" fmla="*/ 3 h 9"/>
                    <a:gd name="T4" fmla="*/ 114 w 341"/>
                    <a:gd name="T5" fmla="*/ 3 h 9"/>
                    <a:gd name="T6" fmla="*/ 114 w 341"/>
                    <a:gd name="T7" fmla="*/ 0 h 9"/>
                    <a:gd name="T8" fmla="*/ 0 w 341"/>
                    <a:gd name="T9" fmla="*/ 0 h 9"/>
                    <a:gd name="T10" fmla="*/ 0 60000 65536"/>
                    <a:gd name="T11" fmla="*/ 0 60000 65536"/>
                    <a:gd name="T12" fmla="*/ 0 60000 65536"/>
                    <a:gd name="T13" fmla="*/ 0 60000 65536"/>
                    <a:gd name="T14" fmla="*/ 0 60000 65536"/>
                    <a:gd name="T15" fmla="*/ 0 w 341"/>
                    <a:gd name="T16" fmla="*/ 0 h 9"/>
                    <a:gd name="T17" fmla="*/ 341 w 341"/>
                    <a:gd name="T18" fmla="*/ 9 h 9"/>
                  </a:gdLst>
                  <a:ahLst/>
                  <a:cxnLst>
                    <a:cxn ang="T10">
                      <a:pos x="T0" y="T1"/>
                    </a:cxn>
                    <a:cxn ang="T11">
                      <a:pos x="T2" y="T3"/>
                    </a:cxn>
                    <a:cxn ang="T12">
                      <a:pos x="T4" y="T5"/>
                    </a:cxn>
                    <a:cxn ang="T13">
                      <a:pos x="T6" y="T7"/>
                    </a:cxn>
                    <a:cxn ang="T14">
                      <a:pos x="T8" y="T9"/>
                    </a:cxn>
                  </a:cxnLst>
                  <a:rect l="T15" t="T16" r="T17" b="T18"/>
                  <a:pathLst>
                    <a:path w="341" h="9">
                      <a:moveTo>
                        <a:pt x="0" y="0"/>
                      </a:moveTo>
                      <a:lnTo>
                        <a:pt x="0" y="9"/>
                      </a:lnTo>
                      <a:lnTo>
                        <a:pt x="341" y="9"/>
                      </a:lnTo>
                      <a:lnTo>
                        <a:pt x="340"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8" name="Freeform 123"/>
                <p:cNvSpPr>
                  <a:spLocks/>
                </p:cNvSpPr>
                <p:nvPr/>
              </p:nvSpPr>
              <p:spPr bwMode="auto">
                <a:xfrm>
                  <a:off x="3286" y="836"/>
                  <a:ext cx="114" cy="4"/>
                </a:xfrm>
                <a:custGeom>
                  <a:avLst/>
                  <a:gdLst>
                    <a:gd name="T0" fmla="*/ 0 w 340"/>
                    <a:gd name="T1" fmla="*/ 0 h 10"/>
                    <a:gd name="T2" fmla="*/ 0 w 340"/>
                    <a:gd name="T3" fmla="*/ 4 h 10"/>
                    <a:gd name="T4" fmla="*/ 114 w 340"/>
                    <a:gd name="T5" fmla="*/ 4 h 10"/>
                    <a:gd name="T6" fmla="*/ 114 w 340"/>
                    <a:gd name="T7" fmla="*/ 0 h 10"/>
                    <a:gd name="T8" fmla="*/ 0 w 340"/>
                    <a:gd name="T9" fmla="*/ 0 h 10"/>
                    <a:gd name="T10" fmla="*/ 0 60000 65536"/>
                    <a:gd name="T11" fmla="*/ 0 60000 65536"/>
                    <a:gd name="T12" fmla="*/ 0 60000 65536"/>
                    <a:gd name="T13" fmla="*/ 0 60000 65536"/>
                    <a:gd name="T14" fmla="*/ 0 60000 65536"/>
                    <a:gd name="T15" fmla="*/ 0 w 340"/>
                    <a:gd name="T16" fmla="*/ 0 h 10"/>
                    <a:gd name="T17" fmla="*/ 340 w 340"/>
                    <a:gd name="T18" fmla="*/ 10 h 10"/>
                  </a:gdLst>
                  <a:ahLst/>
                  <a:cxnLst>
                    <a:cxn ang="T10">
                      <a:pos x="T0" y="T1"/>
                    </a:cxn>
                    <a:cxn ang="T11">
                      <a:pos x="T2" y="T3"/>
                    </a:cxn>
                    <a:cxn ang="T12">
                      <a:pos x="T4" y="T5"/>
                    </a:cxn>
                    <a:cxn ang="T13">
                      <a:pos x="T6" y="T7"/>
                    </a:cxn>
                    <a:cxn ang="T14">
                      <a:pos x="T8" y="T9"/>
                    </a:cxn>
                  </a:cxnLst>
                  <a:rect l="T15" t="T16" r="T17" b="T18"/>
                  <a:pathLst>
                    <a:path w="340" h="10">
                      <a:moveTo>
                        <a:pt x="0" y="0"/>
                      </a:moveTo>
                      <a:lnTo>
                        <a:pt x="0" y="10"/>
                      </a:lnTo>
                      <a:lnTo>
                        <a:pt x="340" y="10"/>
                      </a:lnTo>
                      <a:lnTo>
                        <a:pt x="339"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79" name="Freeform 124"/>
                <p:cNvSpPr>
                  <a:spLocks/>
                </p:cNvSpPr>
                <p:nvPr/>
              </p:nvSpPr>
              <p:spPr bwMode="auto">
                <a:xfrm>
                  <a:off x="3286" y="835"/>
                  <a:ext cx="114" cy="3"/>
                </a:xfrm>
                <a:custGeom>
                  <a:avLst/>
                  <a:gdLst>
                    <a:gd name="T0" fmla="*/ 0 w 340"/>
                    <a:gd name="T1" fmla="*/ 0 h 10"/>
                    <a:gd name="T2" fmla="*/ 0 w 340"/>
                    <a:gd name="T3" fmla="*/ 3 h 10"/>
                    <a:gd name="T4" fmla="*/ 114 w 340"/>
                    <a:gd name="T5" fmla="*/ 3 h 10"/>
                    <a:gd name="T6" fmla="*/ 113 w 340"/>
                    <a:gd name="T7" fmla="*/ 0 h 10"/>
                    <a:gd name="T8" fmla="*/ 28 w 340"/>
                    <a:gd name="T9" fmla="*/ 0 h 10"/>
                    <a:gd name="T10" fmla="*/ 28 w 340"/>
                    <a:gd name="T11" fmla="*/ 1 h 10"/>
                    <a:gd name="T12" fmla="*/ 28 w 340"/>
                    <a:gd name="T13" fmla="*/ 0 h 10"/>
                    <a:gd name="T14" fmla="*/ 0 w 340"/>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0"/>
                    <a:gd name="T25" fmla="*/ 0 h 10"/>
                    <a:gd name="T26" fmla="*/ 340 w 340"/>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 h="10">
                      <a:moveTo>
                        <a:pt x="0" y="0"/>
                      </a:moveTo>
                      <a:lnTo>
                        <a:pt x="0" y="10"/>
                      </a:lnTo>
                      <a:lnTo>
                        <a:pt x="340" y="10"/>
                      </a:lnTo>
                      <a:lnTo>
                        <a:pt x="338" y="0"/>
                      </a:lnTo>
                      <a:lnTo>
                        <a:pt x="84" y="0"/>
                      </a:lnTo>
                      <a:lnTo>
                        <a:pt x="83" y="3"/>
                      </a:lnTo>
                      <a:lnTo>
                        <a:pt x="83"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0" name="Freeform 125"/>
                <p:cNvSpPr>
                  <a:spLocks/>
                </p:cNvSpPr>
                <p:nvPr/>
              </p:nvSpPr>
              <p:spPr bwMode="auto">
                <a:xfrm>
                  <a:off x="3286" y="833"/>
                  <a:ext cx="113" cy="3"/>
                </a:xfrm>
                <a:custGeom>
                  <a:avLst/>
                  <a:gdLst>
                    <a:gd name="T0" fmla="*/ 0 w 339"/>
                    <a:gd name="T1" fmla="*/ 0 h 9"/>
                    <a:gd name="T2" fmla="*/ 0 w 339"/>
                    <a:gd name="T3" fmla="*/ 3 h 9"/>
                    <a:gd name="T4" fmla="*/ 113 w 339"/>
                    <a:gd name="T5" fmla="*/ 3 h 9"/>
                    <a:gd name="T6" fmla="*/ 112 w 339"/>
                    <a:gd name="T7" fmla="*/ 0 h 9"/>
                    <a:gd name="T8" fmla="*/ 86 w 339"/>
                    <a:gd name="T9" fmla="*/ 0 h 9"/>
                    <a:gd name="T10" fmla="*/ 86 w 339"/>
                    <a:gd name="T11" fmla="*/ 1 h 9"/>
                    <a:gd name="T12" fmla="*/ 86 w 339"/>
                    <a:gd name="T13" fmla="*/ 0 h 9"/>
                    <a:gd name="T14" fmla="*/ 59 w 339"/>
                    <a:gd name="T15" fmla="*/ 0 h 9"/>
                    <a:gd name="T16" fmla="*/ 59 w 339"/>
                    <a:gd name="T17" fmla="*/ 1 h 9"/>
                    <a:gd name="T18" fmla="*/ 59 w 339"/>
                    <a:gd name="T19" fmla="*/ 0 h 9"/>
                    <a:gd name="T20" fmla="*/ 28 w 339"/>
                    <a:gd name="T21" fmla="*/ 0 h 9"/>
                    <a:gd name="T22" fmla="*/ 28 w 339"/>
                    <a:gd name="T23" fmla="*/ 3 h 9"/>
                    <a:gd name="T24" fmla="*/ 28 w 339"/>
                    <a:gd name="T25" fmla="*/ 0 h 9"/>
                    <a:gd name="T26" fmla="*/ 0 w 339"/>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9"/>
                    <a:gd name="T43" fmla="*/ 0 h 9"/>
                    <a:gd name="T44" fmla="*/ 339 w 3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9" h="9">
                      <a:moveTo>
                        <a:pt x="0" y="0"/>
                      </a:moveTo>
                      <a:lnTo>
                        <a:pt x="0" y="9"/>
                      </a:lnTo>
                      <a:lnTo>
                        <a:pt x="339" y="9"/>
                      </a:lnTo>
                      <a:lnTo>
                        <a:pt x="336" y="0"/>
                      </a:lnTo>
                      <a:lnTo>
                        <a:pt x="258" y="0"/>
                      </a:lnTo>
                      <a:lnTo>
                        <a:pt x="257" y="2"/>
                      </a:lnTo>
                      <a:lnTo>
                        <a:pt x="257" y="0"/>
                      </a:lnTo>
                      <a:lnTo>
                        <a:pt x="177" y="0"/>
                      </a:lnTo>
                      <a:lnTo>
                        <a:pt x="176" y="2"/>
                      </a:lnTo>
                      <a:lnTo>
                        <a:pt x="176" y="0"/>
                      </a:lnTo>
                      <a:lnTo>
                        <a:pt x="84" y="0"/>
                      </a:lnTo>
                      <a:lnTo>
                        <a:pt x="83" y="8"/>
                      </a:lnTo>
                      <a:lnTo>
                        <a:pt x="83"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1" name="Freeform 126"/>
                <p:cNvSpPr>
                  <a:spLocks noEditPoints="1"/>
                </p:cNvSpPr>
                <p:nvPr/>
              </p:nvSpPr>
              <p:spPr bwMode="auto">
                <a:xfrm>
                  <a:off x="3286" y="831"/>
                  <a:ext cx="113" cy="4"/>
                </a:xfrm>
                <a:custGeom>
                  <a:avLst/>
                  <a:gdLst>
                    <a:gd name="T0" fmla="*/ 0 w 338"/>
                    <a:gd name="T1" fmla="*/ 0 h 11"/>
                    <a:gd name="T2" fmla="*/ 0 w 338"/>
                    <a:gd name="T3" fmla="*/ 4 h 11"/>
                    <a:gd name="T4" fmla="*/ 28 w 338"/>
                    <a:gd name="T5" fmla="*/ 4 h 11"/>
                    <a:gd name="T6" fmla="*/ 27 w 338"/>
                    <a:gd name="T7" fmla="*/ 0 h 11"/>
                    <a:gd name="T8" fmla="*/ 0 w 338"/>
                    <a:gd name="T9" fmla="*/ 0 h 11"/>
                    <a:gd name="T10" fmla="*/ 28 w 338"/>
                    <a:gd name="T11" fmla="*/ 0 h 11"/>
                    <a:gd name="T12" fmla="*/ 28 w 338"/>
                    <a:gd name="T13" fmla="*/ 4 h 11"/>
                    <a:gd name="T14" fmla="*/ 113 w 338"/>
                    <a:gd name="T15" fmla="*/ 4 h 11"/>
                    <a:gd name="T16" fmla="*/ 112 w 338"/>
                    <a:gd name="T17" fmla="*/ 0 h 11"/>
                    <a:gd name="T18" fmla="*/ 86 w 338"/>
                    <a:gd name="T19" fmla="*/ 0 h 11"/>
                    <a:gd name="T20" fmla="*/ 86 w 338"/>
                    <a:gd name="T21" fmla="*/ 3 h 11"/>
                    <a:gd name="T22" fmla="*/ 86 w 338"/>
                    <a:gd name="T23" fmla="*/ 0 h 11"/>
                    <a:gd name="T24" fmla="*/ 59 w 338"/>
                    <a:gd name="T25" fmla="*/ 0 h 11"/>
                    <a:gd name="T26" fmla="*/ 59 w 338"/>
                    <a:gd name="T27" fmla="*/ 3 h 11"/>
                    <a:gd name="T28" fmla="*/ 58 w 338"/>
                    <a:gd name="T29" fmla="*/ 0 h 11"/>
                    <a:gd name="T30" fmla="*/ 28 w 338"/>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8"/>
                    <a:gd name="T49" fmla="*/ 0 h 11"/>
                    <a:gd name="T50" fmla="*/ 338 w 338"/>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8" h="11">
                      <a:moveTo>
                        <a:pt x="0" y="0"/>
                      </a:moveTo>
                      <a:lnTo>
                        <a:pt x="0" y="11"/>
                      </a:lnTo>
                      <a:lnTo>
                        <a:pt x="83" y="11"/>
                      </a:lnTo>
                      <a:lnTo>
                        <a:pt x="82" y="0"/>
                      </a:lnTo>
                      <a:lnTo>
                        <a:pt x="0" y="0"/>
                      </a:lnTo>
                      <a:close/>
                      <a:moveTo>
                        <a:pt x="85" y="0"/>
                      </a:moveTo>
                      <a:lnTo>
                        <a:pt x="84" y="11"/>
                      </a:lnTo>
                      <a:lnTo>
                        <a:pt x="338" y="11"/>
                      </a:lnTo>
                      <a:lnTo>
                        <a:pt x="336" y="0"/>
                      </a:lnTo>
                      <a:lnTo>
                        <a:pt x="258" y="0"/>
                      </a:lnTo>
                      <a:lnTo>
                        <a:pt x="257" y="8"/>
                      </a:lnTo>
                      <a:lnTo>
                        <a:pt x="256" y="0"/>
                      </a:lnTo>
                      <a:lnTo>
                        <a:pt x="177" y="0"/>
                      </a:lnTo>
                      <a:lnTo>
                        <a:pt x="176" y="8"/>
                      </a:lnTo>
                      <a:lnTo>
                        <a:pt x="174" y="0"/>
                      </a:lnTo>
                      <a:lnTo>
                        <a:pt x="85"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2" name="Freeform 127"/>
                <p:cNvSpPr>
                  <a:spLocks noEditPoints="1"/>
                </p:cNvSpPr>
                <p:nvPr/>
              </p:nvSpPr>
              <p:spPr bwMode="auto">
                <a:xfrm>
                  <a:off x="3286" y="830"/>
                  <a:ext cx="112" cy="3"/>
                </a:xfrm>
                <a:custGeom>
                  <a:avLst/>
                  <a:gdLst>
                    <a:gd name="T0" fmla="*/ 0 w 336"/>
                    <a:gd name="T1" fmla="*/ 0 h 10"/>
                    <a:gd name="T2" fmla="*/ 0 w 336"/>
                    <a:gd name="T3" fmla="*/ 3 h 10"/>
                    <a:gd name="T4" fmla="*/ 28 w 336"/>
                    <a:gd name="T5" fmla="*/ 3 h 10"/>
                    <a:gd name="T6" fmla="*/ 27 w 336"/>
                    <a:gd name="T7" fmla="*/ 0 h 10"/>
                    <a:gd name="T8" fmla="*/ 0 w 336"/>
                    <a:gd name="T9" fmla="*/ 0 h 10"/>
                    <a:gd name="T10" fmla="*/ 29 w 336"/>
                    <a:gd name="T11" fmla="*/ 0 h 10"/>
                    <a:gd name="T12" fmla="*/ 28 w 336"/>
                    <a:gd name="T13" fmla="*/ 3 h 10"/>
                    <a:gd name="T14" fmla="*/ 59 w 336"/>
                    <a:gd name="T15" fmla="*/ 3 h 10"/>
                    <a:gd name="T16" fmla="*/ 58 w 336"/>
                    <a:gd name="T17" fmla="*/ 0 h 10"/>
                    <a:gd name="T18" fmla="*/ 29 w 336"/>
                    <a:gd name="T19" fmla="*/ 0 h 10"/>
                    <a:gd name="T20" fmla="*/ 59 w 336"/>
                    <a:gd name="T21" fmla="*/ 0 h 10"/>
                    <a:gd name="T22" fmla="*/ 59 w 336"/>
                    <a:gd name="T23" fmla="*/ 3 h 10"/>
                    <a:gd name="T24" fmla="*/ 86 w 336"/>
                    <a:gd name="T25" fmla="*/ 3 h 10"/>
                    <a:gd name="T26" fmla="*/ 85 w 336"/>
                    <a:gd name="T27" fmla="*/ 0 h 10"/>
                    <a:gd name="T28" fmla="*/ 59 w 336"/>
                    <a:gd name="T29" fmla="*/ 0 h 10"/>
                    <a:gd name="T30" fmla="*/ 86 w 336"/>
                    <a:gd name="T31" fmla="*/ 0 h 10"/>
                    <a:gd name="T32" fmla="*/ 86 w 336"/>
                    <a:gd name="T33" fmla="*/ 3 h 10"/>
                    <a:gd name="T34" fmla="*/ 112 w 336"/>
                    <a:gd name="T35" fmla="*/ 3 h 10"/>
                    <a:gd name="T36" fmla="*/ 112 w 336"/>
                    <a:gd name="T37" fmla="*/ 0 h 10"/>
                    <a:gd name="T38" fmla="*/ 86 w 33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10"/>
                    <a:gd name="T62" fmla="*/ 336 w 33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10">
                      <a:moveTo>
                        <a:pt x="0" y="0"/>
                      </a:moveTo>
                      <a:lnTo>
                        <a:pt x="0" y="10"/>
                      </a:lnTo>
                      <a:lnTo>
                        <a:pt x="83" y="10"/>
                      </a:lnTo>
                      <a:lnTo>
                        <a:pt x="81" y="0"/>
                      </a:lnTo>
                      <a:lnTo>
                        <a:pt x="0" y="0"/>
                      </a:lnTo>
                      <a:close/>
                      <a:moveTo>
                        <a:pt x="87" y="0"/>
                      </a:moveTo>
                      <a:lnTo>
                        <a:pt x="84" y="10"/>
                      </a:lnTo>
                      <a:lnTo>
                        <a:pt x="176" y="10"/>
                      </a:lnTo>
                      <a:lnTo>
                        <a:pt x="173" y="0"/>
                      </a:lnTo>
                      <a:lnTo>
                        <a:pt x="87" y="0"/>
                      </a:lnTo>
                      <a:close/>
                      <a:moveTo>
                        <a:pt x="178" y="0"/>
                      </a:moveTo>
                      <a:lnTo>
                        <a:pt x="177" y="10"/>
                      </a:lnTo>
                      <a:lnTo>
                        <a:pt x="257" y="10"/>
                      </a:lnTo>
                      <a:lnTo>
                        <a:pt x="255" y="0"/>
                      </a:lnTo>
                      <a:lnTo>
                        <a:pt x="178" y="0"/>
                      </a:lnTo>
                      <a:close/>
                      <a:moveTo>
                        <a:pt x="258" y="0"/>
                      </a:moveTo>
                      <a:lnTo>
                        <a:pt x="258" y="10"/>
                      </a:lnTo>
                      <a:lnTo>
                        <a:pt x="336" y="10"/>
                      </a:lnTo>
                      <a:lnTo>
                        <a:pt x="335" y="0"/>
                      </a:lnTo>
                      <a:lnTo>
                        <a:pt x="258"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3" name="Freeform 128"/>
                <p:cNvSpPr>
                  <a:spLocks noEditPoints="1"/>
                </p:cNvSpPr>
                <p:nvPr/>
              </p:nvSpPr>
              <p:spPr bwMode="auto">
                <a:xfrm>
                  <a:off x="3286" y="828"/>
                  <a:ext cx="112" cy="3"/>
                </a:xfrm>
                <a:custGeom>
                  <a:avLst/>
                  <a:gdLst>
                    <a:gd name="T0" fmla="*/ 0 w 336"/>
                    <a:gd name="T1" fmla="*/ 0 h 9"/>
                    <a:gd name="T2" fmla="*/ 0 w 336"/>
                    <a:gd name="T3" fmla="*/ 3 h 9"/>
                    <a:gd name="T4" fmla="*/ 27 w 336"/>
                    <a:gd name="T5" fmla="*/ 3 h 9"/>
                    <a:gd name="T6" fmla="*/ 27 w 336"/>
                    <a:gd name="T7" fmla="*/ 0 h 9"/>
                    <a:gd name="T8" fmla="*/ 0 w 336"/>
                    <a:gd name="T9" fmla="*/ 0 h 9"/>
                    <a:gd name="T10" fmla="*/ 29 w 336"/>
                    <a:gd name="T11" fmla="*/ 0 h 9"/>
                    <a:gd name="T12" fmla="*/ 28 w 336"/>
                    <a:gd name="T13" fmla="*/ 3 h 9"/>
                    <a:gd name="T14" fmla="*/ 58 w 336"/>
                    <a:gd name="T15" fmla="*/ 3 h 9"/>
                    <a:gd name="T16" fmla="*/ 57 w 336"/>
                    <a:gd name="T17" fmla="*/ 0 h 9"/>
                    <a:gd name="T18" fmla="*/ 29 w 336"/>
                    <a:gd name="T19" fmla="*/ 0 h 9"/>
                    <a:gd name="T20" fmla="*/ 59 w 336"/>
                    <a:gd name="T21" fmla="*/ 0 h 9"/>
                    <a:gd name="T22" fmla="*/ 59 w 336"/>
                    <a:gd name="T23" fmla="*/ 3 h 9"/>
                    <a:gd name="T24" fmla="*/ 85 w 336"/>
                    <a:gd name="T25" fmla="*/ 3 h 9"/>
                    <a:gd name="T26" fmla="*/ 85 w 336"/>
                    <a:gd name="T27" fmla="*/ 0 h 9"/>
                    <a:gd name="T28" fmla="*/ 59 w 336"/>
                    <a:gd name="T29" fmla="*/ 0 h 9"/>
                    <a:gd name="T30" fmla="*/ 86 w 336"/>
                    <a:gd name="T31" fmla="*/ 0 h 9"/>
                    <a:gd name="T32" fmla="*/ 86 w 336"/>
                    <a:gd name="T33" fmla="*/ 3 h 9"/>
                    <a:gd name="T34" fmla="*/ 112 w 336"/>
                    <a:gd name="T35" fmla="*/ 3 h 9"/>
                    <a:gd name="T36" fmla="*/ 111 w 336"/>
                    <a:gd name="T37" fmla="*/ 0 h 9"/>
                    <a:gd name="T38" fmla="*/ 86 w 336"/>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9"/>
                    <a:gd name="T62" fmla="*/ 336 w 336"/>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9">
                      <a:moveTo>
                        <a:pt x="0" y="0"/>
                      </a:moveTo>
                      <a:lnTo>
                        <a:pt x="0" y="9"/>
                      </a:lnTo>
                      <a:lnTo>
                        <a:pt x="82" y="9"/>
                      </a:lnTo>
                      <a:lnTo>
                        <a:pt x="81" y="0"/>
                      </a:lnTo>
                      <a:lnTo>
                        <a:pt x="0" y="0"/>
                      </a:lnTo>
                      <a:close/>
                      <a:moveTo>
                        <a:pt x="87" y="0"/>
                      </a:moveTo>
                      <a:lnTo>
                        <a:pt x="85" y="9"/>
                      </a:lnTo>
                      <a:lnTo>
                        <a:pt x="174" y="9"/>
                      </a:lnTo>
                      <a:lnTo>
                        <a:pt x="172" y="0"/>
                      </a:lnTo>
                      <a:lnTo>
                        <a:pt x="87" y="0"/>
                      </a:lnTo>
                      <a:close/>
                      <a:moveTo>
                        <a:pt x="178" y="0"/>
                      </a:moveTo>
                      <a:lnTo>
                        <a:pt x="177" y="9"/>
                      </a:lnTo>
                      <a:lnTo>
                        <a:pt x="256" y="9"/>
                      </a:lnTo>
                      <a:lnTo>
                        <a:pt x="254" y="0"/>
                      </a:lnTo>
                      <a:lnTo>
                        <a:pt x="178" y="0"/>
                      </a:lnTo>
                      <a:close/>
                      <a:moveTo>
                        <a:pt x="259" y="0"/>
                      </a:moveTo>
                      <a:lnTo>
                        <a:pt x="258" y="9"/>
                      </a:lnTo>
                      <a:lnTo>
                        <a:pt x="336" y="9"/>
                      </a:lnTo>
                      <a:lnTo>
                        <a:pt x="334" y="0"/>
                      </a:lnTo>
                      <a:lnTo>
                        <a:pt x="259"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4" name="Freeform 129"/>
                <p:cNvSpPr>
                  <a:spLocks noEditPoints="1"/>
                </p:cNvSpPr>
                <p:nvPr/>
              </p:nvSpPr>
              <p:spPr bwMode="auto">
                <a:xfrm>
                  <a:off x="3286" y="827"/>
                  <a:ext cx="112" cy="3"/>
                </a:xfrm>
                <a:custGeom>
                  <a:avLst/>
                  <a:gdLst>
                    <a:gd name="T0" fmla="*/ 0 w 335"/>
                    <a:gd name="T1" fmla="*/ 0 h 10"/>
                    <a:gd name="T2" fmla="*/ 0 w 335"/>
                    <a:gd name="T3" fmla="*/ 3 h 10"/>
                    <a:gd name="T4" fmla="*/ 27 w 335"/>
                    <a:gd name="T5" fmla="*/ 3 h 10"/>
                    <a:gd name="T6" fmla="*/ 27 w 335"/>
                    <a:gd name="T7" fmla="*/ 0 h 10"/>
                    <a:gd name="T8" fmla="*/ 0 w 335"/>
                    <a:gd name="T9" fmla="*/ 0 h 10"/>
                    <a:gd name="T10" fmla="*/ 29 w 335"/>
                    <a:gd name="T11" fmla="*/ 0 h 10"/>
                    <a:gd name="T12" fmla="*/ 29 w 335"/>
                    <a:gd name="T13" fmla="*/ 3 h 10"/>
                    <a:gd name="T14" fmla="*/ 58 w 335"/>
                    <a:gd name="T15" fmla="*/ 3 h 10"/>
                    <a:gd name="T16" fmla="*/ 57 w 335"/>
                    <a:gd name="T17" fmla="*/ 0 h 10"/>
                    <a:gd name="T18" fmla="*/ 29 w 335"/>
                    <a:gd name="T19" fmla="*/ 0 h 10"/>
                    <a:gd name="T20" fmla="*/ 60 w 335"/>
                    <a:gd name="T21" fmla="*/ 0 h 10"/>
                    <a:gd name="T22" fmla="*/ 60 w 335"/>
                    <a:gd name="T23" fmla="*/ 3 h 10"/>
                    <a:gd name="T24" fmla="*/ 85 w 335"/>
                    <a:gd name="T25" fmla="*/ 3 h 10"/>
                    <a:gd name="T26" fmla="*/ 85 w 335"/>
                    <a:gd name="T27" fmla="*/ 0 h 10"/>
                    <a:gd name="T28" fmla="*/ 60 w 335"/>
                    <a:gd name="T29" fmla="*/ 0 h 10"/>
                    <a:gd name="T30" fmla="*/ 87 w 335"/>
                    <a:gd name="T31" fmla="*/ 0 h 10"/>
                    <a:gd name="T32" fmla="*/ 86 w 335"/>
                    <a:gd name="T33" fmla="*/ 3 h 10"/>
                    <a:gd name="T34" fmla="*/ 112 w 335"/>
                    <a:gd name="T35" fmla="*/ 3 h 10"/>
                    <a:gd name="T36" fmla="*/ 112 w 335"/>
                    <a:gd name="T37" fmla="*/ 0 h 10"/>
                    <a:gd name="T38" fmla="*/ 87 w 335"/>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5"/>
                    <a:gd name="T61" fmla="*/ 0 h 10"/>
                    <a:gd name="T62" fmla="*/ 335 w 335"/>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5" h="10">
                      <a:moveTo>
                        <a:pt x="0" y="0"/>
                      </a:moveTo>
                      <a:lnTo>
                        <a:pt x="0" y="10"/>
                      </a:lnTo>
                      <a:lnTo>
                        <a:pt x="81" y="10"/>
                      </a:lnTo>
                      <a:lnTo>
                        <a:pt x="80" y="0"/>
                      </a:lnTo>
                      <a:lnTo>
                        <a:pt x="0" y="0"/>
                      </a:lnTo>
                      <a:close/>
                      <a:moveTo>
                        <a:pt x="88" y="0"/>
                      </a:moveTo>
                      <a:lnTo>
                        <a:pt x="87" y="10"/>
                      </a:lnTo>
                      <a:lnTo>
                        <a:pt x="173" y="10"/>
                      </a:lnTo>
                      <a:lnTo>
                        <a:pt x="171" y="0"/>
                      </a:lnTo>
                      <a:lnTo>
                        <a:pt x="88" y="0"/>
                      </a:lnTo>
                      <a:close/>
                      <a:moveTo>
                        <a:pt x="178" y="0"/>
                      </a:moveTo>
                      <a:lnTo>
                        <a:pt x="178" y="10"/>
                      </a:lnTo>
                      <a:lnTo>
                        <a:pt x="255" y="10"/>
                      </a:lnTo>
                      <a:lnTo>
                        <a:pt x="253" y="0"/>
                      </a:lnTo>
                      <a:lnTo>
                        <a:pt x="178" y="0"/>
                      </a:lnTo>
                      <a:close/>
                      <a:moveTo>
                        <a:pt x="259" y="0"/>
                      </a:moveTo>
                      <a:lnTo>
                        <a:pt x="258" y="10"/>
                      </a:lnTo>
                      <a:lnTo>
                        <a:pt x="335" y="10"/>
                      </a:lnTo>
                      <a:lnTo>
                        <a:pt x="334" y="0"/>
                      </a:lnTo>
                      <a:lnTo>
                        <a:pt x="259"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5" name="Freeform 130"/>
                <p:cNvSpPr>
                  <a:spLocks noEditPoints="1"/>
                </p:cNvSpPr>
                <p:nvPr/>
              </p:nvSpPr>
              <p:spPr bwMode="auto">
                <a:xfrm>
                  <a:off x="3286" y="825"/>
                  <a:ext cx="112" cy="3"/>
                </a:xfrm>
                <a:custGeom>
                  <a:avLst/>
                  <a:gdLst>
                    <a:gd name="T0" fmla="*/ 0 w 334"/>
                    <a:gd name="T1" fmla="*/ 0 h 10"/>
                    <a:gd name="T2" fmla="*/ 0 w 334"/>
                    <a:gd name="T3" fmla="*/ 3 h 10"/>
                    <a:gd name="T4" fmla="*/ 27 w 334"/>
                    <a:gd name="T5" fmla="*/ 3 h 10"/>
                    <a:gd name="T6" fmla="*/ 27 w 334"/>
                    <a:gd name="T7" fmla="*/ 0 h 10"/>
                    <a:gd name="T8" fmla="*/ 0 w 334"/>
                    <a:gd name="T9" fmla="*/ 0 h 10"/>
                    <a:gd name="T10" fmla="*/ 30 w 334"/>
                    <a:gd name="T11" fmla="*/ 0 h 10"/>
                    <a:gd name="T12" fmla="*/ 29 w 334"/>
                    <a:gd name="T13" fmla="*/ 3 h 10"/>
                    <a:gd name="T14" fmla="*/ 58 w 334"/>
                    <a:gd name="T15" fmla="*/ 3 h 10"/>
                    <a:gd name="T16" fmla="*/ 57 w 334"/>
                    <a:gd name="T17" fmla="*/ 0 h 10"/>
                    <a:gd name="T18" fmla="*/ 30 w 334"/>
                    <a:gd name="T19" fmla="*/ 0 h 10"/>
                    <a:gd name="T20" fmla="*/ 60 w 334"/>
                    <a:gd name="T21" fmla="*/ 0 h 10"/>
                    <a:gd name="T22" fmla="*/ 60 w 334"/>
                    <a:gd name="T23" fmla="*/ 3 h 10"/>
                    <a:gd name="T24" fmla="*/ 85 w 334"/>
                    <a:gd name="T25" fmla="*/ 3 h 10"/>
                    <a:gd name="T26" fmla="*/ 84 w 334"/>
                    <a:gd name="T27" fmla="*/ 0 h 10"/>
                    <a:gd name="T28" fmla="*/ 60 w 334"/>
                    <a:gd name="T29" fmla="*/ 0 h 10"/>
                    <a:gd name="T30" fmla="*/ 87 w 334"/>
                    <a:gd name="T31" fmla="*/ 0 h 10"/>
                    <a:gd name="T32" fmla="*/ 87 w 334"/>
                    <a:gd name="T33" fmla="*/ 3 h 10"/>
                    <a:gd name="T34" fmla="*/ 112 w 334"/>
                    <a:gd name="T35" fmla="*/ 3 h 10"/>
                    <a:gd name="T36" fmla="*/ 112 w 334"/>
                    <a:gd name="T37" fmla="*/ 0 h 10"/>
                    <a:gd name="T38" fmla="*/ 87 w 33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
                    <a:gd name="T61" fmla="*/ 0 h 10"/>
                    <a:gd name="T62" fmla="*/ 334 w 33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 h="10">
                      <a:moveTo>
                        <a:pt x="0" y="0"/>
                      </a:moveTo>
                      <a:lnTo>
                        <a:pt x="0" y="10"/>
                      </a:lnTo>
                      <a:lnTo>
                        <a:pt x="81" y="10"/>
                      </a:lnTo>
                      <a:lnTo>
                        <a:pt x="80" y="0"/>
                      </a:lnTo>
                      <a:lnTo>
                        <a:pt x="0" y="0"/>
                      </a:lnTo>
                      <a:close/>
                      <a:moveTo>
                        <a:pt x="88" y="0"/>
                      </a:moveTo>
                      <a:lnTo>
                        <a:pt x="87" y="10"/>
                      </a:lnTo>
                      <a:lnTo>
                        <a:pt x="172" y="10"/>
                      </a:lnTo>
                      <a:lnTo>
                        <a:pt x="169" y="0"/>
                      </a:lnTo>
                      <a:lnTo>
                        <a:pt x="88" y="0"/>
                      </a:lnTo>
                      <a:close/>
                      <a:moveTo>
                        <a:pt x="179" y="0"/>
                      </a:moveTo>
                      <a:lnTo>
                        <a:pt x="178" y="10"/>
                      </a:lnTo>
                      <a:lnTo>
                        <a:pt x="254" y="10"/>
                      </a:lnTo>
                      <a:lnTo>
                        <a:pt x="251" y="0"/>
                      </a:lnTo>
                      <a:lnTo>
                        <a:pt x="179" y="0"/>
                      </a:lnTo>
                      <a:close/>
                      <a:moveTo>
                        <a:pt x="260" y="0"/>
                      </a:moveTo>
                      <a:lnTo>
                        <a:pt x="259" y="10"/>
                      </a:lnTo>
                      <a:lnTo>
                        <a:pt x="334" y="10"/>
                      </a:lnTo>
                      <a:lnTo>
                        <a:pt x="333" y="0"/>
                      </a:lnTo>
                      <a:lnTo>
                        <a:pt x="260"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6" name="Freeform 131"/>
                <p:cNvSpPr>
                  <a:spLocks noEditPoints="1"/>
                </p:cNvSpPr>
                <p:nvPr/>
              </p:nvSpPr>
              <p:spPr bwMode="auto">
                <a:xfrm>
                  <a:off x="3286" y="823"/>
                  <a:ext cx="112" cy="4"/>
                </a:xfrm>
                <a:custGeom>
                  <a:avLst/>
                  <a:gdLst>
                    <a:gd name="T0" fmla="*/ 0 w 334"/>
                    <a:gd name="T1" fmla="*/ 0 h 10"/>
                    <a:gd name="T2" fmla="*/ 0 w 334"/>
                    <a:gd name="T3" fmla="*/ 4 h 10"/>
                    <a:gd name="T4" fmla="*/ 27 w 334"/>
                    <a:gd name="T5" fmla="*/ 4 h 10"/>
                    <a:gd name="T6" fmla="*/ 26 w 334"/>
                    <a:gd name="T7" fmla="*/ 0 h 10"/>
                    <a:gd name="T8" fmla="*/ 0 w 334"/>
                    <a:gd name="T9" fmla="*/ 0 h 10"/>
                    <a:gd name="T10" fmla="*/ 30 w 334"/>
                    <a:gd name="T11" fmla="*/ 0 h 10"/>
                    <a:gd name="T12" fmla="*/ 30 w 334"/>
                    <a:gd name="T13" fmla="*/ 4 h 10"/>
                    <a:gd name="T14" fmla="*/ 57 w 334"/>
                    <a:gd name="T15" fmla="*/ 4 h 10"/>
                    <a:gd name="T16" fmla="*/ 56 w 334"/>
                    <a:gd name="T17" fmla="*/ 0 h 10"/>
                    <a:gd name="T18" fmla="*/ 30 w 334"/>
                    <a:gd name="T19" fmla="*/ 0 h 10"/>
                    <a:gd name="T20" fmla="*/ 60 w 334"/>
                    <a:gd name="T21" fmla="*/ 0 h 10"/>
                    <a:gd name="T22" fmla="*/ 60 w 334"/>
                    <a:gd name="T23" fmla="*/ 4 h 10"/>
                    <a:gd name="T24" fmla="*/ 85 w 334"/>
                    <a:gd name="T25" fmla="*/ 4 h 10"/>
                    <a:gd name="T26" fmla="*/ 84 w 334"/>
                    <a:gd name="T27" fmla="*/ 0 h 10"/>
                    <a:gd name="T28" fmla="*/ 60 w 334"/>
                    <a:gd name="T29" fmla="*/ 0 h 10"/>
                    <a:gd name="T30" fmla="*/ 87 w 334"/>
                    <a:gd name="T31" fmla="*/ 0 h 10"/>
                    <a:gd name="T32" fmla="*/ 87 w 334"/>
                    <a:gd name="T33" fmla="*/ 4 h 10"/>
                    <a:gd name="T34" fmla="*/ 112 w 334"/>
                    <a:gd name="T35" fmla="*/ 4 h 10"/>
                    <a:gd name="T36" fmla="*/ 111 w 334"/>
                    <a:gd name="T37" fmla="*/ 0 h 10"/>
                    <a:gd name="T38" fmla="*/ 87 w 33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
                    <a:gd name="T61" fmla="*/ 0 h 10"/>
                    <a:gd name="T62" fmla="*/ 334 w 33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 h="10">
                      <a:moveTo>
                        <a:pt x="0" y="0"/>
                      </a:moveTo>
                      <a:lnTo>
                        <a:pt x="0" y="10"/>
                      </a:lnTo>
                      <a:lnTo>
                        <a:pt x="80" y="10"/>
                      </a:lnTo>
                      <a:lnTo>
                        <a:pt x="79" y="0"/>
                      </a:lnTo>
                      <a:lnTo>
                        <a:pt x="0" y="0"/>
                      </a:lnTo>
                      <a:close/>
                      <a:moveTo>
                        <a:pt x="89" y="0"/>
                      </a:moveTo>
                      <a:lnTo>
                        <a:pt x="88" y="10"/>
                      </a:lnTo>
                      <a:lnTo>
                        <a:pt x="171" y="10"/>
                      </a:lnTo>
                      <a:lnTo>
                        <a:pt x="168" y="0"/>
                      </a:lnTo>
                      <a:lnTo>
                        <a:pt x="89" y="0"/>
                      </a:lnTo>
                      <a:close/>
                      <a:moveTo>
                        <a:pt x="179" y="0"/>
                      </a:moveTo>
                      <a:lnTo>
                        <a:pt x="178" y="10"/>
                      </a:lnTo>
                      <a:lnTo>
                        <a:pt x="253" y="10"/>
                      </a:lnTo>
                      <a:lnTo>
                        <a:pt x="250" y="0"/>
                      </a:lnTo>
                      <a:lnTo>
                        <a:pt x="179" y="0"/>
                      </a:lnTo>
                      <a:close/>
                      <a:moveTo>
                        <a:pt x="260" y="0"/>
                      </a:moveTo>
                      <a:lnTo>
                        <a:pt x="259" y="10"/>
                      </a:lnTo>
                      <a:lnTo>
                        <a:pt x="334" y="10"/>
                      </a:lnTo>
                      <a:lnTo>
                        <a:pt x="332" y="0"/>
                      </a:lnTo>
                      <a:lnTo>
                        <a:pt x="260"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7" name="Freeform 132"/>
                <p:cNvSpPr>
                  <a:spLocks noEditPoints="1"/>
                </p:cNvSpPr>
                <p:nvPr/>
              </p:nvSpPr>
              <p:spPr bwMode="auto">
                <a:xfrm>
                  <a:off x="3286" y="822"/>
                  <a:ext cx="111" cy="3"/>
                </a:xfrm>
                <a:custGeom>
                  <a:avLst/>
                  <a:gdLst>
                    <a:gd name="T0" fmla="*/ 0 w 333"/>
                    <a:gd name="T1" fmla="*/ 0 h 9"/>
                    <a:gd name="T2" fmla="*/ 0 w 333"/>
                    <a:gd name="T3" fmla="*/ 3 h 9"/>
                    <a:gd name="T4" fmla="*/ 27 w 333"/>
                    <a:gd name="T5" fmla="*/ 3 h 9"/>
                    <a:gd name="T6" fmla="*/ 26 w 333"/>
                    <a:gd name="T7" fmla="*/ 0 h 9"/>
                    <a:gd name="T8" fmla="*/ 0 w 333"/>
                    <a:gd name="T9" fmla="*/ 0 h 9"/>
                    <a:gd name="T10" fmla="*/ 30 w 333"/>
                    <a:gd name="T11" fmla="*/ 0 h 9"/>
                    <a:gd name="T12" fmla="*/ 29 w 333"/>
                    <a:gd name="T13" fmla="*/ 3 h 9"/>
                    <a:gd name="T14" fmla="*/ 56 w 333"/>
                    <a:gd name="T15" fmla="*/ 3 h 9"/>
                    <a:gd name="T16" fmla="*/ 56 w 333"/>
                    <a:gd name="T17" fmla="*/ 0 h 9"/>
                    <a:gd name="T18" fmla="*/ 30 w 333"/>
                    <a:gd name="T19" fmla="*/ 0 h 9"/>
                    <a:gd name="T20" fmla="*/ 60 w 333"/>
                    <a:gd name="T21" fmla="*/ 0 h 9"/>
                    <a:gd name="T22" fmla="*/ 60 w 333"/>
                    <a:gd name="T23" fmla="*/ 3 h 9"/>
                    <a:gd name="T24" fmla="*/ 84 w 333"/>
                    <a:gd name="T25" fmla="*/ 3 h 9"/>
                    <a:gd name="T26" fmla="*/ 83 w 333"/>
                    <a:gd name="T27" fmla="*/ 0 h 9"/>
                    <a:gd name="T28" fmla="*/ 60 w 333"/>
                    <a:gd name="T29" fmla="*/ 0 h 9"/>
                    <a:gd name="T30" fmla="*/ 87 w 333"/>
                    <a:gd name="T31" fmla="*/ 0 h 9"/>
                    <a:gd name="T32" fmla="*/ 87 w 333"/>
                    <a:gd name="T33" fmla="*/ 3 h 9"/>
                    <a:gd name="T34" fmla="*/ 111 w 333"/>
                    <a:gd name="T35" fmla="*/ 3 h 9"/>
                    <a:gd name="T36" fmla="*/ 111 w 333"/>
                    <a:gd name="T37" fmla="*/ 0 h 9"/>
                    <a:gd name="T38" fmla="*/ 87 w 3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9"/>
                    <a:gd name="T62" fmla="*/ 333 w 3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9">
                      <a:moveTo>
                        <a:pt x="0" y="0"/>
                      </a:moveTo>
                      <a:lnTo>
                        <a:pt x="0" y="9"/>
                      </a:lnTo>
                      <a:lnTo>
                        <a:pt x="80" y="9"/>
                      </a:lnTo>
                      <a:lnTo>
                        <a:pt x="78" y="0"/>
                      </a:lnTo>
                      <a:lnTo>
                        <a:pt x="0" y="0"/>
                      </a:lnTo>
                      <a:close/>
                      <a:moveTo>
                        <a:pt x="90" y="0"/>
                      </a:moveTo>
                      <a:lnTo>
                        <a:pt x="88" y="9"/>
                      </a:lnTo>
                      <a:lnTo>
                        <a:pt x="169" y="9"/>
                      </a:lnTo>
                      <a:lnTo>
                        <a:pt x="167" y="0"/>
                      </a:lnTo>
                      <a:lnTo>
                        <a:pt x="90" y="0"/>
                      </a:lnTo>
                      <a:close/>
                      <a:moveTo>
                        <a:pt x="180" y="0"/>
                      </a:moveTo>
                      <a:lnTo>
                        <a:pt x="179" y="9"/>
                      </a:lnTo>
                      <a:lnTo>
                        <a:pt x="251" y="9"/>
                      </a:lnTo>
                      <a:lnTo>
                        <a:pt x="248" y="0"/>
                      </a:lnTo>
                      <a:lnTo>
                        <a:pt x="180" y="0"/>
                      </a:lnTo>
                      <a:close/>
                      <a:moveTo>
                        <a:pt x="261" y="0"/>
                      </a:moveTo>
                      <a:lnTo>
                        <a:pt x="260" y="9"/>
                      </a:lnTo>
                      <a:lnTo>
                        <a:pt x="333" y="9"/>
                      </a:lnTo>
                      <a:lnTo>
                        <a:pt x="332" y="0"/>
                      </a:lnTo>
                      <a:lnTo>
                        <a:pt x="261"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8" name="Freeform 133"/>
                <p:cNvSpPr>
                  <a:spLocks noEditPoints="1"/>
                </p:cNvSpPr>
                <p:nvPr/>
              </p:nvSpPr>
              <p:spPr bwMode="auto">
                <a:xfrm>
                  <a:off x="3286" y="820"/>
                  <a:ext cx="111" cy="3"/>
                </a:xfrm>
                <a:custGeom>
                  <a:avLst/>
                  <a:gdLst>
                    <a:gd name="T0" fmla="*/ 0 w 332"/>
                    <a:gd name="T1" fmla="*/ 0 h 10"/>
                    <a:gd name="T2" fmla="*/ 0 w 332"/>
                    <a:gd name="T3" fmla="*/ 3 h 10"/>
                    <a:gd name="T4" fmla="*/ 26 w 332"/>
                    <a:gd name="T5" fmla="*/ 3 h 10"/>
                    <a:gd name="T6" fmla="*/ 26 w 332"/>
                    <a:gd name="T7" fmla="*/ 0 h 10"/>
                    <a:gd name="T8" fmla="*/ 0 w 332"/>
                    <a:gd name="T9" fmla="*/ 0 h 10"/>
                    <a:gd name="T10" fmla="*/ 30 w 332"/>
                    <a:gd name="T11" fmla="*/ 0 h 10"/>
                    <a:gd name="T12" fmla="*/ 30 w 332"/>
                    <a:gd name="T13" fmla="*/ 3 h 10"/>
                    <a:gd name="T14" fmla="*/ 56 w 332"/>
                    <a:gd name="T15" fmla="*/ 3 h 10"/>
                    <a:gd name="T16" fmla="*/ 55 w 332"/>
                    <a:gd name="T17" fmla="*/ 0 h 10"/>
                    <a:gd name="T18" fmla="*/ 30 w 332"/>
                    <a:gd name="T19" fmla="*/ 0 h 10"/>
                    <a:gd name="T20" fmla="*/ 60 w 332"/>
                    <a:gd name="T21" fmla="*/ 0 h 10"/>
                    <a:gd name="T22" fmla="*/ 60 w 332"/>
                    <a:gd name="T23" fmla="*/ 3 h 10"/>
                    <a:gd name="T24" fmla="*/ 84 w 332"/>
                    <a:gd name="T25" fmla="*/ 3 h 10"/>
                    <a:gd name="T26" fmla="*/ 83 w 332"/>
                    <a:gd name="T27" fmla="*/ 0 h 10"/>
                    <a:gd name="T28" fmla="*/ 60 w 332"/>
                    <a:gd name="T29" fmla="*/ 0 h 10"/>
                    <a:gd name="T30" fmla="*/ 87 w 332"/>
                    <a:gd name="T31" fmla="*/ 0 h 10"/>
                    <a:gd name="T32" fmla="*/ 87 w 332"/>
                    <a:gd name="T33" fmla="*/ 3 h 10"/>
                    <a:gd name="T34" fmla="*/ 111 w 332"/>
                    <a:gd name="T35" fmla="*/ 3 h 10"/>
                    <a:gd name="T36" fmla="*/ 111 w 332"/>
                    <a:gd name="T37" fmla="*/ 0 h 10"/>
                    <a:gd name="T38" fmla="*/ 87 w 332"/>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2"/>
                    <a:gd name="T61" fmla="*/ 0 h 10"/>
                    <a:gd name="T62" fmla="*/ 332 w 332"/>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2" h="10">
                      <a:moveTo>
                        <a:pt x="0" y="0"/>
                      </a:moveTo>
                      <a:lnTo>
                        <a:pt x="0" y="10"/>
                      </a:lnTo>
                      <a:lnTo>
                        <a:pt x="79" y="10"/>
                      </a:lnTo>
                      <a:lnTo>
                        <a:pt x="78" y="0"/>
                      </a:lnTo>
                      <a:lnTo>
                        <a:pt x="0" y="0"/>
                      </a:lnTo>
                      <a:close/>
                      <a:moveTo>
                        <a:pt x="90" y="0"/>
                      </a:moveTo>
                      <a:lnTo>
                        <a:pt x="89" y="10"/>
                      </a:lnTo>
                      <a:lnTo>
                        <a:pt x="168" y="10"/>
                      </a:lnTo>
                      <a:lnTo>
                        <a:pt x="166" y="0"/>
                      </a:lnTo>
                      <a:lnTo>
                        <a:pt x="90" y="0"/>
                      </a:lnTo>
                      <a:close/>
                      <a:moveTo>
                        <a:pt x="180" y="0"/>
                      </a:moveTo>
                      <a:lnTo>
                        <a:pt x="179" y="10"/>
                      </a:lnTo>
                      <a:lnTo>
                        <a:pt x="250" y="10"/>
                      </a:lnTo>
                      <a:lnTo>
                        <a:pt x="247" y="0"/>
                      </a:lnTo>
                      <a:lnTo>
                        <a:pt x="180" y="0"/>
                      </a:lnTo>
                      <a:close/>
                      <a:moveTo>
                        <a:pt x="261" y="0"/>
                      </a:moveTo>
                      <a:lnTo>
                        <a:pt x="260" y="10"/>
                      </a:lnTo>
                      <a:lnTo>
                        <a:pt x="332" y="10"/>
                      </a:lnTo>
                      <a:lnTo>
                        <a:pt x="331" y="0"/>
                      </a:lnTo>
                      <a:lnTo>
                        <a:pt x="261"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89" name="Freeform 134"/>
                <p:cNvSpPr>
                  <a:spLocks noEditPoints="1"/>
                </p:cNvSpPr>
                <p:nvPr/>
              </p:nvSpPr>
              <p:spPr bwMode="auto">
                <a:xfrm>
                  <a:off x="3286" y="819"/>
                  <a:ext cx="111" cy="3"/>
                </a:xfrm>
                <a:custGeom>
                  <a:avLst/>
                  <a:gdLst>
                    <a:gd name="T0" fmla="*/ 0 w 332"/>
                    <a:gd name="T1" fmla="*/ 3 h 10"/>
                    <a:gd name="T2" fmla="*/ 0 w 332"/>
                    <a:gd name="T3" fmla="*/ 1 h 10"/>
                    <a:gd name="T4" fmla="*/ 26 w 332"/>
                    <a:gd name="T5" fmla="*/ 1 h 10"/>
                    <a:gd name="T6" fmla="*/ 26 w 332"/>
                    <a:gd name="T7" fmla="*/ 3 h 10"/>
                    <a:gd name="T8" fmla="*/ 0 w 332"/>
                    <a:gd name="T9" fmla="*/ 3 h 10"/>
                    <a:gd name="T10" fmla="*/ 30 w 332"/>
                    <a:gd name="T11" fmla="*/ 3 h 10"/>
                    <a:gd name="T12" fmla="*/ 30 w 332"/>
                    <a:gd name="T13" fmla="*/ 1 h 10"/>
                    <a:gd name="T14" fmla="*/ 55 w 332"/>
                    <a:gd name="T15" fmla="*/ 1 h 10"/>
                    <a:gd name="T16" fmla="*/ 56 w 332"/>
                    <a:gd name="T17" fmla="*/ 3 h 10"/>
                    <a:gd name="T18" fmla="*/ 30 w 332"/>
                    <a:gd name="T19" fmla="*/ 3 h 10"/>
                    <a:gd name="T20" fmla="*/ 60 w 332"/>
                    <a:gd name="T21" fmla="*/ 3 h 10"/>
                    <a:gd name="T22" fmla="*/ 60 w 332"/>
                    <a:gd name="T23" fmla="*/ 1 h 10"/>
                    <a:gd name="T24" fmla="*/ 82 w 332"/>
                    <a:gd name="T25" fmla="*/ 1 h 10"/>
                    <a:gd name="T26" fmla="*/ 83 w 332"/>
                    <a:gd name="T27" fmla="*/ 3 h 10"/>
                    <a:gd name="T28" fmla="*/ 60 w 332"/>
                    <a:gd name="T29" fmla="*/ 3 h 10"/>
                    <a:gd name="T30" fmla="*/ 87 w 332"/>
                    <a:gd name="T31" fmla="*/ 0 h 10"/>
                    <a:gd name="T32" fmla="*/ 87 w 332"/>
                    <a:gd name="T33" fmla="*/ 3 h 10"/>
                    <a:gd name="T34" fmla="*/ 111 w 332"/>
                    <a:gd name="T35" fmla="*/ 3 h 10"/>
                    <a:gd name="T36" fmla="*/ 110 w 332"/>
                    <a:gd name="T37" fmla="*/ 1 h 10"/>
                    <a:gd name="T38" fmla="*/ 99 w 332"/>
                    <a:gd name="T39" fmla="*/ 0 h 10"/>
                    <a:gd name="T40" fmla="*/ 87 w 332"/>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2"/>
                    <a:gd name="T64" fmla="*/ 0 h 10"/>
                    <a:gd name="T65" fmla="*/ 332 w 332"/>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2" h="10">
                      <a:moveTo>
                        <a:pt x="0" y="10"/>
                      </a:moveTo>
                      <a:lnTo>
                        <a:pt x="0" y="3"/>
                      </a:lnTo>
                      <a:lnTo>
                        <a:pt x="77" y="3"/>
                      </a:lnTo>
                      <a:lnTo>
                        <a:pt x="78" y="10"/>
                      </a:lnTo>
                      <a:lnTo>
                        <a:pt x="0" y="10"/>
                      </a:lnTo>
                      <a:close/>
                      <a:moveTo>
                        <a:pt x="90" y="10"/>
                      </a:moveTo>
                      <a:lnTo>
                        <a:pt x="90" y="3"/>
                      </a:lnTo>
                      <a:lnTo>
                        <a:pt x="165" y="3"/>
                      </a:lnTo>
                      <a:lnTo>
                        <a:pt x="167" y="10"/>
                      </a:lnTo>
                      <a:lnTo>
                        <a:pt x="90" y="10"/>
                      </a:lnTo>
                      <a:close/>
                      <a:moveTo>
                        <a:pt x="180" y="10"/>
                      </a:moveTo>
                      <a:lnTo>
                        <a:pt x="180" y="3"/>
                      </a:lnTo>
                      <a:lnTo>
                        <a:pt x="246" y="3"/>
                      </a:lnTo>
                      <a:lnTo>
                        <a:pt x="248" y="10"/>
                      </a:lnTo>
                      <a:lnTo>
                        <a:pt x="180" y="10"/>
                      </a:lnTo>
                      <a:close/>
                      <a:moveTo>
                        <a:pt x="261" y="0"/>
                      </a:moveTo>
                      <a:lnTo>
                        <a:pt x="261" y="10"/>
                      </a:lnTo>
                      <a:lnTo>
                        <a:pt x="332" y="10"/>
                      </a:lnTo>
                      <a:lnTo>
                        <a:pt x="330" y="3"/>
                      </a:lnTo>
                      <a:lnTo>
                        <a:pt x="296" y="0"/>
                      </a:lnTo>
                      <a:lnTo>
                        <a:pt x="261"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0" name="Freeform 135"/>
                <p:cNvSpPr>
                  <a:spLocks noEditPoints="1"/>
                </p:cNvSpPr>
                <p:nvPr/>
              </p:nvSpPr>
              <p:spPr bwMode="auto">
                <a:xfrm>
                  <a:off x="3286" y="818"/>
                  <a:ext cx="111" cy="2"/>
                </a:xfrm>
                <a:custGeom>
                  <a:avLst/>
                  <a:gdLst>
                    <a:gd name="T0" fmla="*/ 0 w 331"/>
                    <a:gd name="T1" fmla="*/ 2 h 5"/>
                    <a:gd name="T2" fmla="*/ 0 w 331"/>
                    <a:gd name="T3" fmla="*/ 2 h 5"/>
                    <a:gd name="T4" fmla="*/ 26 w 331"/>
                    <a:gd name="T5" fmla="*/ 2 h 5"/>
                    <a:gd name="T6" fmla="*/ 26 w 331"/>
                    <a:gd name="T7" fmla="*/ 2 h 5"/>
                    <a:gd name="T8" fmla="*/ 0 w 331"/>
                    <a:gd name="T9" fmla="*/ 2 h 5"/>
                    <a:gd name="T10" fmla="*/ 30 w 331"/>
                    <a:gd name="T11" fmla="*/ 2 h 5"/>
                    <a:gd name="T12" fmla="*/ 30 w 331"/>
                    <a:gd name="T13" fmla="*/ 2 h 5"/>
                    <a:gd name="T14" fmla="*/ 55 w 331"/>
                    <a:gd name="T15" fmla="*/ 2 h 5"/>
                    <a:gd name="T16" fmla="*/ 56 w 331"/>
                    <a:gd name="T17" fmla="*/ 2 h 5"/>
                    <a:gd name="T18" fmla="*/ 30 w 331"/>
                    <a:gd name="T19" fmla="*/ 2 h 5"/>
                    <a:gd name="T20" fmla="*/ 60 w 331"/>
                    <a:gd name="T21" fmla="*/ 2 h 5"/>
                    <a:gd name="T22" fmla="*/ 60 w 331"/>
                    <a:gd name="T23" fmla="*/ 2 h 5"/>
                    <a:gd name="T24" fmla="*/ 82 w 331"/>
                    <a:gd name="T25" fmla="*/ 2 h 5"/>
                    <a:gd name="T26" fmla="*/ 83 w 331"/>
                    <a:gd name="T27" fmla="*/ 2 h 5"/>
                    <a:gd name="T28" fmla="*/ 60 w 331"/>
                    <a:gd name="T29" fmla="*/ 2 h 5"/>
                    <a:gd name="T30" fmla="*/ 88 w 331"/>
                    <a:gd name="T31" fmla="*/ 2 h 5"/>
                    <a:gd name="T32" fmla="*/ 88 w 331"/>
                    <a:gd name="T33" fmla="*/ 0 h 5"/>
                    <a:gd name="T34" fmla="*/ 111 w 331"/>
                    <a:gd name="T35" fmla="*/ 2 h 5"/>
                    <a:gd name="T36" fmla="*/ 111 w 331"/>
                    <a:gd name="T37" fmla="*/ 2 h 5"/>
                    <a:gd name="T38" fmla="*/ 88 w 331"/>
                    <a:gd name="T39" fmla="*/ 2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1"/>
                    <a:gd name="T61" fmla="*/ 0 h 5"/>
                    <a:gd name="T62" fmla="*/ 331 w 33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1" h="5">
                      <a:moveTo>
                        <a:pt x="0" y="5"/>
                      </a:moveTo>
                      <a:lnTo>
                        <a:pt x="0" y="4"/>
                      </a:lnTo>
                      <a:lnTo>
                        <a:pt x="77" y="4"/>
                      </a:lnTo>
                      <a:lnTo>
                        <a:pt x="78" y="5"/>
                      </a:lnTo>
                      <a:lnTo>
                        <a:pt x="0" y="5"/>
                      </a:lnTo>
                      <a:close/>
                      <a:moveTo>
                        <a:pt x="90" y="5"/>
                      </a:moveTo>
                      <a:lnTo>
                        <a:pt x="90" y="4"/>
                      </a:lnTo>
                      <a:lnTo>
                        <a:pt x="165" y="4"/>
                      </a:lnTo>
                      <a:lnTo>
                        <a:pt x="166" y="5"/>
                      </a:lnTo>
                      <a:lnTo>
                        <a:pt x="90" y="5"/>
                      </a:lnTo>
                      <a:close/>
                      <a:moveTo>
                        <a:pt x="180" y="5"/>
                      </a:moveTo>
                      <a:lnTo>
                        <a:pt x="180" y="4"/>
                      </a:lnTo>
                      <a:lnTo>
                        <a:pt x="246" y="4"/>
                      </a:lnTo>
                      <a:lnTo>
                        <a:pt x="247" y="5"/>
                      </a:lnTo>
                      <a:lnTo>
                        <a:pt x="180" y="5"/>
                      </a:lnTo>
                      <a:close/>
                      <a:moveTo>
                        <a:pt x="261" y="5"/>
                      </a:moveTo>
                      <a:lnTo>
                        <a:pt x="261" y="0"/>
                      </a:lnTo>
                      <a:lnTo>
                        <a:pt x="330" y="4"/>
                      </a:lnTo>
                      <a:lnTo>
                        <a:pt x="331" y="5"/>
                      </a:lnTo>
                      <a:lnTo>
                        <a:pt x="261"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1" name="Freeform 136"/>
                <p:cNvSpPr>
                  <a:spLocks/>
                </p:cNvSpPr>
                <p:nvPr/>
              </p:nvSpPr>
              <p:spPr bwMode="auto">
                <a:xfrm>
                  <a:off x="3373" y="818"/>
                  <a:ext cx="12" cy="1"/>
                </a:xfrm>
                <a:custGeom>
                  <a:avLst/>
                  <a:gdLst>
                    <a:gd name="T0" fmla="*/ 0 w 35"/>
                    <a:gd name="T1" fmla="*/ 1 h 1"/>
                    <a:gd name="T2" fmla="*/ 0 w 35"/>
                    <a:gd name="T3" fmla="*/ 0 h 1"/>
                    <a:gd name="T4" fmla="*/ 12 w 35"/>
                    <a:gd name="T5" fmla="*/ 1 h 1"/>
                    <a:gd name="T6" fmla="*/ 0 w 35"/>
                    <a:gd name="T7" fmla="*/ 1 h 1"/>
                    <a:gd name="T8" fmla="*/ 0 60000 65536"/>
                    <a:gd name="T9" fmla="*/ 0 60000 65536"/>
                    <a:gd name="T10" fmla="*/ 0 60000 65536"/>
                    <a:gd name="T11" fmla="*/ 0 60000 65536"/>
                    <a:gd name="T12" fmla="*/ 0 w 35"/>
                    <a:gd name="T13" fmla="*/ 0 h 1"/>
                    <a:gd name="T14" fmla="*/ 35 w 35"/>
                    <a:gd name="T15" fmla="*/ 1 h 1"/>
                  </a:gdLst>
                  <a:ahLst/>
                  <a:cxnLst>
                    <a:cxn ang="T8">
                      <a:pos x="T0" y="T1"/>
                    </a:cxn>
                    <a:cxn ang="T9">
                      <a:pos x="T2" y="T3"/>
                    </a:cxn>
                    <a:cxn ang="T10">
                      <a:pos x="T4" y="T5"/>
                    </a:cxn>
                    <a:cxn ang="T11">
                      <a:pos x="T6" y="T7"/>
                    </a:cxn>
                  </a:cxnLst>
                  <a:rect l="T12" t="T13" r="T14" b="T15"/>
                  <a:pathLst>
                    <a:path w="35" h="1">
                      <a:moveTo>
                        <a:pt x="0" y="1"/>
                      </a:moveTo>
                      <a:lnTo>
                        <a:pt x="0" y="0"/>
                      </a:lnTo>
                      <a:lnTo>
                        <a:pt x="35"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2" name="Freeform 137"/>
                <p:cNvSpPr>
                  <a:spLocks/>
                </p:cNvSpPr>
                <p:nvPr/>
              </p:nvSpPr>
              <p:spPr bwMode="auto">
                <a:xfrm>
                  <a:off x="3292" y="857"/>
                  <a:ext cx="59" cy="1"/>
                </a:xfrm>
                <a:custGeom>
                  <a:avLst/>
                  <a:gdLst>
                    <a:gd name="T0" fmla="*/ 0 w 176"/>
                    <a:gd name="T1" fmla="*/ 0 h 2"/>
                    <a:gd name="T2" fmla="*/ 0 w 176"/>
                    <a:gd name="T3" fmla="*/ 1 h 2"/>
                    <a:gd name="T4" fmla="*/ 59 w 176"/>
                    <a:gd name="T5" fmla="*/ 0 h 2"/>
                    <a:gd name="T6" fmla="*/ 0 w 176"/>
                    <a:gd name="T7" fmla="*/ 0 h 2"/>
                    <a:gd name="T8" fmla="*/ 0 60000 65536"/>
                    <a:gd name="T9" fmla="*/ 0 60000 65536"/>
                    <a:gd name="T10" fmla="*/ 0 60000 65536"/>
                    <a:gd name="T11" fmla="*/ 0 60000 65536"/>
                    <a:gd name="T12" fmla="*/ 0 w 176"/>
                    <a:gd name="T13" fmla="*/ 0 h 2"/>
                    <a:gd name="T14" fmla="*/ 176 w 176"/>
                    <a:gd name="T15" fmla="*/ 2 h 2"/>
                  </a:gdLst>
                  <a:ahLst/>
                  <a:cxnLst>
                    <a:cxn ang="T8">
                      <a:pos x="T0" y="T1"/>
                    </a:cxn>
                    <a:cxn ang="T9">
                      <a:pos x="T2" y="T3"/>
                    </a:cxn>
                    <a:cxn ang="T10">
                      <a:pos x="T4" y="T5"/>
                    </a:cxn>
                    <a:cxn ang="T11">
                      <a:pos x="T6" y="T7"/>
                    </a:cxn>
                  </a:cxnLst>
                  <a:rect l="T12" t="T13" r="T14" b="T15"/>
                  <a:pathLst>
                    <a:path w="176" h="2">
                      <a:moveTo>
                        <a:pt x="0" y="0"/>
                      </a:moveTo>
                      <a:lnTo>
                        <a:pt x="0" y="2"/>
                      </a:lnTo>
                      <a:lnTo>
                        <a:pt x="176"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3" name="Freeform 138"/>
                <p:cNvSpPr>
                  <a:spLocks/>
                </p:cNvSpPr>
                <p:nvPr/>
              </p:nvSpPr>
              <p:spPr bwMode="auto">
                <a:xfrm>
                  <a:off x="3292" y="855"/>
                  <a:ext cx="116" cy="2"/>
                </a:xfrm>
                <a:custGeom>
                  <a:avLst/>
                  <a:gdLst>
                    <a:gd name="T0" fmla="*/ 0 w 349"/>
                    <a:gd name="T1" fmla="*/ 0 h 7"/>
                    <a:gd name="T2" fmla="*/ 0 w 349"/>
                    <a:gd name="T3" fmla="*/ 2 h 7"/>
                    <a:gd name="T4" fmla="*/ 116 w 349"/>
                    <a:gd name="T5" fmla="*/ 1 h 7"/>
                    <a:gd name="T6" fmla="*/ 116 w 349"/>
                    <a:gd name="T7" fmla="*/ 0 h 7"/>
                    <a:gd name="T8" fmla="*/ 0 w 349"/>
                    <a:gd name="T9" fmla="*/ 0 h 7"/>
                    <a:gd name="T10" fmla="*/ 0 60000 65536"/>
                    <a:gd name="T11" fmla="*/ 0 60000 65536"/>
                    <a:gd name="T12" fmla="*/ 0 60000 65536"/>
                    <a:gd name="T13" fmla="*/ 0 60000 65536"/>
                    <a:gd name="T14" fmla="*/ 0 60000 65536"/>
                    <a:gd name="T15" fmla="*/ 0 w 349"/>
                    <a:gd name="T16" fmla="*/ 0 h 7"/>
                    <a:gd name="T17" fmla="*/ 349 w 349"/>
                    <a:gd name="T18" fmla="*/ 7 h 7"/>
                  </a:gdLst>
                  <a:ahLst/>
                  <a:cxnLst>
                    <a:cxn ang="T10">
                      <a:pos x="T0" y="T1"/>
                    </a:cxn>
                    <a:cxn ang="T11">
                      <a:pos x="T2" y="T3"/>
                    </a:cxn>
                    <a:cxn ang="T12">
                      <a:pos x="T4" y="T5"/>
                    </a:cxn>
                    <a:cxn ang="T13">
                      <a:pos x="T6" y="T7"/>
                    </a:cxn>
                    <a:cxn ang="T14">
                      <a:pos x="T8" y="T9"/>
                    </a:cxn>
                  </a:cxnLst>
                  <a:rect l="T15" t="T16" r="T17" b="T18"/>
                  <a:pathLst>
                    <a:path w="349" h="7">
                      <a:moveTo>
                        <a:pt x="0" y="0"/>
                      </a:moveTo>
                      <a:lnTo>
                        <a:pt x="0" y="7"/>
                      </a:lnTo>
                      <a:lnTo>
                        <a:pt x="349" y="5"/>
                      </a:lnTo>
                      <a:lnTo>
                        <a:pt x="349"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4" name="Freeform 139"/>
                <p:cNvSpPr>
                  <a:spLocks/>
                </p:cNvSpPr>
                <p:nvPr/>
              </p:nvSpPr>
              <p:spPr bwMode="auto">
                <a:xfrm>
                  <a:off x="3292" y="853"/>
                  <a:ext cx="116" cy="4"/>
                </a:xfrm>
                <a:custGeom>
                  <a:avLst/>
                  <a:gdLst>
                    <a:gd name="T0" fmla="*/ 0 w 349"/>
                    <a:gd name="T1" fmla="*/ 0 h 10"/>
                    <a:gd name="T2" fmla="*/ 0 w 349"/>
                    <a:gd name="T3" fmla="*/ 4 h 10"/>
                    <a:gd name="T4" fmla="*/ 58 w 349"/>
                    <a:gd name="T5" fmla="*/ 4 h 10"/>
                    <a:gd name="T6" fmla="*/ 116 w 349"/>
                    <a:gd name="T7" fmla="*/ 4 h 10"/>
                    <a:gd name="T8" fmla="*/ 116 w 349"/>
                    <a:gd name="T9" fmla="*/ 0 h 10"/>
                    <a:gd name="T10" fmla="*/ 0 w 349"/>
                    <a:gd name="T11" fmla="*/ 0 h 10"/>
                    <a:gd name="T12" fmla="*/ 0 60000 65536"/>
                    <a:gd name="T13" fmla="*/ 0 60000 65536"/>
                    <a:gd name="T14" fmla="*/ 0 60000 65536"/>
                    <a:gd name="T15" fmla="*/ 0 60000 65536"/>
                    <a:gd name="T16" fmla="*/ 0 60000 65536"/>
                    <a:gd name="T17" fmla="*/ 0 60000 65536"/>
                    <a:gd name="T18" fmla="*/ 0 w 349"/>
                    <a:gd name="T19" fmla="*/ 0 h 10"/>
                    <a:gd name="T20" fmla="*/ 349 w 34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349" h="10">
                      <a:moveTo>
                        <a:pt x="0" y="0"/>
                      </a:moveTo>
                      <a:lnTo>
                        <a:pt x="0" y="10"/>
                      </a:lnTo>
                      <a:lnTo>
                        <a:pt x="176" y="10"/>
                      </a:lnTo>
                      <a:lnTo>
                        <a:pt x="349" y="10"/>
                      </a:lnTo>
                      <a:lnTo>
                        <a:pt x="349"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5" name="Freeform 140"/>
                <p:cNvSpPr>
                  <a:spLocks/>
                </p:cNvSpPr>
                <p:nvPr/>
              </p:nvSpPr>
              <p:spPr bwMode="auto">
                <a:xfrm>
                  <a:off x="3292" y="852"/>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6" name="Freeform 141"/>
                <p:cNvSpPr>
                  <a:spLocks/>
                </p:cNvSpPr>
                <p:nvPr/>
              </p:nvSpPr>
              <p:spPr bwMode="auto">
                <a:xfrm>
                  <a:off x="3292" y="850"/>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7" name="Freeform 142"/>
                <p:cNvSpPr>
                  <a:spLocks/>
                </p:cNvSpPr>
                <p:nvPr/>
              </p:nvSpPr>
              <p:spPr bwMode="auto">
                <a:xfrm>
                  <a:off x="3292" y="848"/>
                  <a:ext cx="116" cy="4"/>
                </a:xfrm>
                <a:custGeom>
                  <a:avLst/>
                  <a:gdLst>
                    <a:gd name="T0" fmla="*/ 0 w 348"/>
                    <a:gd name="T1" fmla="*/ 0 h 10"/>
                    <a:gd name="T2" fmla="*/ 0 w 348"/>
                    <a:gd name="T3" fmla="*/ 4 h 10"/>
                    <a:gd name="T4" fmla="*/ 116 w 348"/>
                    <a:gd name="T5" fmla="*/ 4 h 10"/>
                    <a:gd name="T6" fmla="*/ 116 w 348"/>
                    <a:gd name="T7" fmla="*/ 0 h 10"/>
                    <a:gd name="T8" fmla="*/ 29 w 348"/>
                    <a:gd name="T9" fmla="*/ 0 h 10"/>
                    <a:gd name="T10" fmla="*/ 29 w 348"/>
                    <a:gd name="T11" fmla="*/ 1 h 10"/>
                    <a:gd name="T12" fmla="*/ 29 w 348"/>
                    <a:gd name="T13" fmla="*/ 0 h 10"/>
                    <a:gd name="T14" fmla="*/ 0 w 348"/>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8"/>
                    <a:gd name="T25" fmla="*/ 0 h 10"/>
                    <a:gd name="T26" fmla="*/ 348 w 34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8" h="10">
                      <a:moveTo>
                        <a:pt x="0" y="0"/>
                      </a:moveTo>
                      <a:lnTo>
                        <a:pt x="0" y="10"/>
                      </a:lnTo>
                      <a:lnTo>
                        <a:pt x="348" y="10"/>
                      </a:lnTo>
                      <a:lnTo>
                        <a:pt x="347" y="0"/>
                      </a:lnTo>
                      <a:lnTo>
                        <a:pt x="87" y="0"/>
                      </a:lnTo>
                      <a:lnTo>
                        <a:pt x="86" y="2"/>
                      </a:lnTo>
                      <a:lnTo>
                        <a:pt x="86"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8" name="Freeform 143"/>
                <p:cNvSpPr>
                  <a:spLocks/>
                </p:cNvSpPr>
                <p:nvPr/>
              </p:nvSpPr>
              <p:spPr bwMode="auto">
                <a:xfrm>
                  <a:off x="3292" y="847"/>
                  <a:ext cx="116" cy="3"/>
                </a:xfrm>
                <a:custGeom>
                  <a:avLst/>
                  <a:gdLst>
                    <a:gd name="T0" fmla="*/ 0 w 348"/>
                    <a:gd name="T1" fmla="*/ 0 h 10"/>
                    <a:gd name="T2" fmla="*/ 0 w 348"/>
                    <a:gd name="T3" fmla="*/ 3 h 10"/>
                    <a:gd name="T4" fmla="*/ 116 w 348"/>
                    <a:gd name="T5" fmla="*/ 3 h 10"/>
                    <a:gd name="T6" fmla="*/ 116 w 348"/>
                    <a:gd name="T7" fmla="*/ 0 h 10"/>
                    <a:gd name="T8" fmla="*/ 29 w 348"/>
                    <a:gd name="T9" fmla="*/ 0 h 10"/>
                    <a:gd name="T10" fmla="*/ 29 w 348"/>
                    <a:gd name="T11" fmla="*/ 2 h 10"/>
                    <a:gd name="T12" fmla="*/ 29 w 348"/>
                    <a:gd name="T13" fmla="*/ 0 h 10"/>
                    <a:gd name="T14" fmla="*/ 0 w 348"/>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8"/>
                    <a:gd name="T25" fmla="*/ 0 h 10"/>
                    <a:gd name="T26" fmla="*/ 348 w 34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8" h="10">
                      <a:moveTo>
                        <a:pt x="0" y="0"/>
                      </a:moveTo>
                      <a:lnTo>
                        <a:pt x="0" y="10"/>
                      </a:lnTo>
                      <a:lnTo>
                        <a:pt x="348" y="10"/>
                      </a:lnTo>
                      <a:lnTo>
                        <a:pt x="347" y="0"/>
                      </a:lnTo>
                      <a:lnTo>
                        <a:pt x="87" y="0"/>
                      </a:lnTo>
                      <a:lnTo>
                        <a:pt x="86" y="7"/>
                      </a:lnTo>
                      <a:lnTo>
                        <a:pt x="86"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499" name="Freeform 144"/>
                <p:cNvSpPr>
                  <a:spLocks noEditPoints="1"/>
                </p:cNvSpPr>
                <p:nvPr/>
              </p:nvSpPr>
              <p:spPr bwMode="auto">
                <a:xfrm>
                  <a:off x="3292" y="845"/>
                  <a:ext cx="116" cy="3"/>
                </a:xfrm>
                <a:custGeom>
                  <a:avLst/>
                  <a:gdLst>
                    <a:gd name="T0" fmla="*/ 0 w 347"/>
                    <a:gd name="T1" fmla="*/ 0 h 10"/>
                    <a:gd name="T2" fmla="*/ 0 w 347"/>
                    <a:gd name="T3" fmla="*/ 3 h 10"/>
                    <a:gd name="T4" fmla="*/ 29 w 347"/>
                    <a:gd name="T5" fmla="*/ 3 h 10"/>
                    <a:gd name="T6" fmla="*/ 28 w 347"/>
                    <a:gd name="T7" fmla="*/ 0 h 10"/>
                    <a:gd name="T8" fmla="*/ 0 w 347"/>
                    <a:gd name="T9" fmla="*/ 0 h 10"/>
                    <a:gd name="T10" fmla="*/ 29 w 347"/>
                    <a:gd name="T11" fmla="*/ 0 h 10"/>
                    <a:gd name="T12" fmla="*/ 29 w 347"/>
                    <a:gd name="T13" fmla="*/ 3 h 10"/>
                    <a:gd name="T14" fmla="*/ 116 w 347"/>
                    <a:gd name="T15" fmla="*/ 3 h 10"/>
                    <a:gd name="T16" fmla="*/ 116 w 347"/>
                    <a:gd name="T17" fmla="*/ 0 h 10"/>
                    <a:gd name="T18" fmla="*/ 89 w 347"/>
                    <a:gd name="T19" fmla="*/ 0 h 10"/>
                    <a:gd name="T20" fmla="*/ 88 w 347"/>
                    <a:gd name="T21" fmla="*/ 2 h 10"/>
                    <a:gd name="T22" fmla="*/ 88 w 347"/>
                    <a:gd name="T23" fmla="*/ 0 h 10"/>
                    <a:gd name="T24" fmla="*/ 61 w 347"/>
                    <a:gd name="T25" fmla="*/ 0 h 10"/>
                    <a:gd name="T26" fmla="*/ 61 w 347"/>
                    <a:gd name="T27" fmla="*/ 2 h 10"/>
                    <a:gd name="T28" fmla="*/ 61 w 347"/>
                    <a:gd name="T29" fmla="*/ 0 h 10"/>
                    <a:gd name="T30" fmla="*/ 29 w 347"/>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7"/>
                    <a:gd name="T49" fmla="*/ 0 h 10"/>
                    <a:gd name="T50" fmla="*/ 347 w 347"/>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7" h="10">
                      <a:moveTo>
                        <a:pt x="0" y="0"/>
                      </a:moveTo>
                      <a:lnTo>
                        <a:pt x="0" y="10"/>
                      </a:lnTo>
                      <a:lnTo>
                        <a:pt x="86" y="10"/>
                      </a:lnTo>
                      <a:lnTo>
                        <a:pt x="85" y="0"/>
                      </a:lnTo>
                      <a:lnTo>
                        <a:pt x="0" y="0"/>
                      </a:lnTo>
                      <a:close/>
                      <a:moveTo>
                        <a:pt x="88" y="0"/>
                      </a:moveTo>
                      <a:lnTo>
                        <a:pt x="87" y="10"/>
                      </a:lnTo>
                      <a:lnTo>
                        <a:pt x="347" y="10"/>
                      </a:lnTo>
                      <a:lnTo>
                        <a:pt x="347" y="0"/>
                      </a:lnTo>
                      <a:lnTo>
                        <a:pt x="265" y="0"/>
                      </a:lnTo>
                      <a:lnTo>
                        <a:pt x="264" y="5"/>
                      </a:lnTo>
                      <a:lnTo>
                        <a:pt x="263" y="0"/>
                      </a:lnTo>
                      <a:lnTo>
                        <a:pt x="183" y="0"/>
                      </a:lnTo>
                      <a:lnTo>
                        <a:pt x="182" y="5"/>
                      </a:lnTo>
                      <a:lnTo>
                        <a:pt x="181" y="0"/>
                      </a:lnTo>
                      <a:lnTo>
                        <a:pt x="88"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0" name="Freeform 145"/>
                <p:cNvSpPr>
                  <a:spLocks noEditPoints="1"/>
                </p:cNvSpPr>
                <p:nvPr/>
              </p:nvSpPr>
              <p:spPr bwMode="auto">
                <a:xfrm>
                  <a:off x="3292" y="843"/>
                  <a:ext cx="116" cy="4"/>
                </a:xfrm>
                <a:custGeom>
                  <a:avLst/>
                  <a:gdLst>
                    <a:gd name="T0" fmla="*/ 0 w 348"/>
                    <a:gd name="T1" fmla="*/ 0 h 10"/>
                    <a:gd name="T2" fmla="*/ 0 w 348"/>
                    <a:gd name="T3" fmla="*/ 4 h 10"/>
                    <a:gd name="T4" fmla="*/ 29 w 348"/>
                    <a:gd name="T5" fmla="*/ 4 h 10"/>
                    <a:gd name="T6" fmla="*/ 28 w 348"/>
                    <a:gd name="T7" fmla="*/ 0 h 10"/>
                    <a:gd name="T8" fmla="*/ 0 w 348"/>
                    <a:gd name="T9" fmla="*/ 0 h 10"/>
                    <a:gd name="T10" fmla="*/ 30 w 348"/>
                    <a:gd name="T11" fmla="*/ 0 h 10"/>
                    <a:gd name="T12" fmla="*/ 29 w 348"/>
                    <a:gd name="T13" fmla="*/ 4 h 10"/>
                    <a:gd name="T14" fmla="*/ 116 w 348"/>
                    <a:gd name="T15" fmla="*/ 4 h 10"/>
                    <a:gd name="T16" fmla="*/ 116 w 348"/>
                    <a:gd name="T17" fmla="*/ 0 h 10"/>
                    <a:gd name="T18" fmla="*/ 89 w 348"/>
                    <a:gd name="T19" fmla="*/ 0 h 10"/>
                    <a:gd name="T20" fmla="*/ 88 w 348"/>
                    <a:gd name="T21" fmla="*/ 4 h 10"/>
                    <a:gd name="T22" fmla="*/ 88 w 348"/>
                    <a:gd name="T23" fmla="*/ 0 h 10"/>
                    <a:gd name="T24" fmla="*/ 61 w 348"/>
                    <a:gd name="T25" fmla="*/ 0 h 10"/>
                    <a:gd name="T26" fmla="*/ 61 w 348"/>
                    <a:gd name="T27" fmla="*/ 4 h 10"/>
                    <a:gd name="T28" fmla="*/ 60 w 348"/>
                    <a:gd name="T29" fmla="*/ 0 h 10"/>
                    <a:gd name="T30" fmla="*/ 30 w 348"/>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8"/>
                    <a:gd name="T49" fmla="*/ 0 h 10"/>
                    <a:gd name="T50" fmla="*/ 348 w 348"/>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8" h="10">
                      <a:moveTo>
                        <a:pt x="0" y="0"/>
                      </a:moveTo>
                      <a:lnTo>
                        <a:pt x="1" y="10"/>
                      </a:lnTo>
                      <a:lnTo>
                        <a:pt x="87" y="10"/>
                      </a:lnTo>
                      <a:lnTo>
                        <a:pt x="84" y="0"/>
                      </a:lnTo>
                      <a:lnTo>
                        <a:pt x="0" y="0"/>
                      </a:lnTo>
                      <a:close/>
                      <a:moveTo>
                        <a:pt x="89" y="0"/>
                      </a:moveTo>
                      <a:lnTo>
                        <a:pt x="88" y="10"/>
                      </a:lnTo>
                      <a:lnTo>
                        <a:pt x="348" y="10"/>
                      </a:lnTo>
                      <a:lnTo>
                        <a:pt x="347" y="0"/>
                      </a:lnTo>
                      <a:lnTo>
                        <a:pt x="266" y="0"/>
                      </a:lnTo>
                      <a:lnTo>
                        <a:pt x="265" y="10"/>
                      </a:lnTo>
                      <a:lnTo>
                        <a:pt x="263" y="0"/>
                      </a:lnTo>
                      <a:lnTo>
                        <a:pt x="184" y="0"/>
                      </a:lnTo>
                      <a:lnTo>
                        <a:pt x="183" y="10"/>
                      </a:lnTo>
                      <a:lnTo>
                        <a:pt x="181" y="0"/>
                      </a:lnTo>
                      <a:lnTo>
                        <a:pt x="89"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1" name="Freeform 146"/>
                <p:cNvSpPr>
                  <a:spLocks noEditPoints="1"/>
                </p:cNvSpPr>
                <p:nvPr/>
              </p:nvSpPr>
              <p:spPr bwMode="auto">
                <a:xfrm>
                  <a:off x="3292" y="842"/>
                  <a:ext cx="116" cy="3"/>
                </a:xfrm>
                <a:custGeom>
                  <a:avLst/>
                  <a:gdLst>
                    <a:gd name="T0" fmla="*/ 0 w 348"/>
                    <a:gd name="T1" fmla="*/ 0 h 10"/>
                    <a:gd name="T2" fmla="*/ 0 w 348"/>
                    <a:gd name="T3" fmla="*/ 3 h 10"/>
                    <a:gd name="T4" fmla="*/ 29 w 348"/>
                    <a:gd name="T5" fmla="*/ 3 h 10"/>
                    <a:gd name="T6" fmla="*/ 28 w 348"/>
                    <a:gd name="T7" fmla="*/ 0 h 10"/>
                    <a:gd name="T8" fmla="*/ 0 w 348"/>
                    <a:gd name="T9" fmla="*/ 0 h 10"/>
                    <a:gd name="T10" fmla="*/ 30 w 348"/>
                    <a:gd name="T11" fmla="*/ 0 h 10"/>
                    <a:gd name="T12" fmla="*/ 30 w 348"/>
                    <a:gd name="T13" fmla="*/ 3 h 10"/>
                    <a:gd name="T14" fmla="*/ 61 w 348"/>
                    <a:gd name="T15" fmla="*/ 3 h 10"/>
                    <a:gd name="T16" fmla="*/ 60 w 348"/>
                    <a:gd name="T17" fmla="*/ 0 h 10"/>
                    <a:gd name="T18" fmla="*/ 30 w 348"/>
                    <a:gd name="T19" fmla="*/ 0 h 10"/>
                    <a:gd name="T20" fmla="*/ 61 w 348"/>
                    <a:gd name="T21" fmla="*/ 0 h 10"/>
                    <a:gd name="T22" fmla="*/ 61 w 348"/>
                    <a:gd name="T23" fmla="*/ 3 h 10"/>
                    <a:gd name="T24" fmla="*/ 88 w 348"/>
                    <a:gd name="T25" fmla="*/ 3 h 10"/>
                    <a:gd name="T26" fmla="*/ 87 w 348"/>
                    <a:gd name="T27" fmla="*/ 0 h 10"/>
                    <a:gd name="T28" fmla="*/ 61 w 348"/>
                    <a:gd name="T29" fmla="*/ 0 h 10"/>
                    <a:gd name="T30" fmla="*/ 89 w 348"/>
                    <a:gd name="T31" fmla="*/ 0 h 10"/>
                    <a:gd name="T32" fmla="*/ 89 w 348"/>
                    <a:gd name="T33" fmla="*/ 3 h 10"/>
                    <a:gd name="T34" fmla="*/ 116 w 348"/>
                    <a:gd name="T35" fmla="*/ 3 h 10"/>
                    <a:gd name="T36" fmla="*/ 116 w 348"/>
                    <a:gd name="T37" fmla="*/ 0 h 10"/>
                    <a:gd name="T38" fmla="*/ 89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6" y="10"/>
                      </a:lnTo>
                      <a:lnTo>
                        <a:pt x="83" y="0"/>
                      </a:lnTo>
                      <a:lnTo>
                        <a:pt x="0" y="0"/>
                      </a:lnTo>
                      <a:close/>
                      <a:moveTo>
                        <a:pt x="90" y="0"/>
                      </a:moveTo>
                      <a:lnTo>
                        <a:pt x="89" y="10"/>
                      </a:lnTo>
                      <a:lnTo>
                        <a:pt x="182" y="10"/>
                      </a:lnTo>
                      <a:lnTo>
                        <a:pt x="180" y="0"/>
                      </a:lnTo>
                      <a:lnTo>
                        <a:pt x="90" y="0"/>
                      </a:lnTo>
                      <a:close/>
                      <a:moveTo>
                        <a:pt x="184" y="0"/>
                      </a:moveTo>
                      <a:lnTo>
                        <a:pt x="184" y="10"/>
                      </a:lnTo>
                      <a:lnTo>
                        <a:pt x="264" y="10"/>
                      </a:lnTo>
                      <a:lnTo>
                        <a:pt x="261" y="0"/>
                      </a:lnTo>
                      <a:lnTo>
                        <a:pt x="184" y="0"/>
                      </a:lnTo>
                      <a:close/>
                      <a:moveTo>
                        <a:pt x="267" y="0"/>
                      </a:moveTo>
                      <a:lnTo>
                        <a:pt x="266" y="10"/>
                      </a:lnTo>
                      <a:lnTo>
                        <a:pt x="348" y="10"/>
                      </a:lnTo>
                      <a:lnTo>
                        <a:pt x="347" y="0"/>
                      </a:lnTo>
                      <a:lnTo>
                        <a:pt x="267"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2" name="Freeform 147"/>
                <p:cNvSpPr>
                  <a:spLocks noEditPoints="1"/>
                </p:cNvSpPr>
                <p:nvPr/>
              </p:nvSpPr>
              <p:spPr bwMode="auto">
                <a:xfrm>
                  <a:off x="3292" y="840"/>
                  <a:ext cx="115" cy="3"/>
                </a:xfrm>
                <a:custGeom>
                  <a:avLst/>
                  <a:gdLst>
                    <a:gd name="T0" fmla="*/ 0 w 347"/>
                    <a:gd name="T1" fmla="*/ 0 h 10"/>
                    <a:gd name="T2" fmla="*/ 0 w 347"/>
                    <a:gd name="T3" fmla="*/ 3 h 10"/>
                    <a:gd name="T4" fmla="*/ 28 w 347"/>
                    <a:gd name="T5" fmla="*/ 3 h 10"/>
                    <a:gd name="T6" fmla="*/ 27 w 347"/>
                    <a:gd name="T7" fmla="*/ 0 h 10"/>
                    <a:gd name="T8" fmla="*/ 0 w 347"/>
                    <a:gd name="T9" fmla="*/ 0 h 10"/>
                    <a:gd name="T10" fmla="*/ 30 w 347"/>
                    <a:gd name="T11" fmla="*/ 0 h 10"/>
                    <a:gd name="T12" fmla="*/ 29 w 347"/>
                    <a:gd name="T13" fmla="*/ 3 h 10"/>
                    <a:gd name="T14" fmla="*/ 60 w 347"/>
                    <a:gd name="T15" fmla="*/ 3 h 10"/>
                    <a:gd name="T16" fmla="*/ 59 w 347"/>
                    <a:gd name="T17" fmla="*/ 0 h 10"/>
                    <a:gd name="T18" fmla="*/ 30 w 347"/>
                    <a:gd name="T19" fmla="*/ 0 h 10"/>
                    <a:gd name="T20" fmla="*/ 61 w 347"/>
                    <a:gd name="T21" fmla="*/ 0 h 10"/>
                    <a:gd name="T22" fmla="*/ 61 w 347"/>
                    <a:gd name="T23" fmla="*/ 3 h 10"/>
                    <a:gd name="T24" fmla="*/ 87 w 347"/>
                    <a:gd name="T25" fmla="*/ 3 h 10"/>
                    <a:gd name="T26" fmla="*/ 86 w 347"/>
                    <a:gd name="T27" fmla="*/ 0 h 10"/>
                    <a:gd name="T28" fmla="*/ 61 w 347"/>
                    <a:gd name="T29" fmla="*/ 0 h 10"/>
                    <a:gd name="T30" fmla="*/ 88 w 347"/>
                    <a:gd name="T31" fmla="*/ 0 h 10"/>
                    <a:gd name="T32" fmla="*/ 88 w 347"/>
                    <a:gd name="T33" fmla="*/ 3 h 10"/>
                    <a:gd name="T34" fmla="*/ 115 w 347"/>
                    <a:gd name="T35" fmla="*/ 3 h 10"/>
                    <a:gd name="T36" fmla="*/ 115 w 347"/>
                    <a:gd name="T37" fmla="*/ 0 h 10"/>
                    <a:gd name="T38" fmla="*/ 88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4" y="10"/>
                      </a:lnTo>
                      <a:lnTo>
                        <a:pt x="82" y="0"/>
                      </a:lnTo>
                      <a:lnTo>
                        <a:pt x="0" y="0"/>
                      </a:lnTo>
                      <a:close/>
                      <a:moveTo>
                        <a:pt x="91" y="0"/>
                      </a:moveTo>
                      <a:lnTo>
                        <a:pt x="89" y="10"/>
                      </a:lnTo>
                      <a:lnTo>
                        <a:pt x="181" y="10"/>
                      </a:lnTo>
                      <a:lnTo>
                        <a:pt x="178" y="0"/>
                      </a:lnTo>
                      <a:lnTo>
                        <a:pt x="91" y="0"/>
                      </a:lnTo>
                      <a:close/>
                      <a:moveTo>
                        <a:pt x="184" y="0"/>
                      </a:moveTo>
                      <a:lnTo>
                        <a:pt x="184" y="10"/>
                      </a:lnTo>
                      <a:lnTo>
                        <a:pt x="263" y="10"/>
                      </a:lnTo>
                      <a:lnTo>
                        <a:pt x="260" y="0"/>
                      </a:lnTo>
                      <a:lnTo>
                        <a:pt x="184" y="0"/>
                      </a:lnTo>
                      <a:close/>
                      <a:moveTo>
                        <a:pt x="267" y="0"/>
                      </a:moveTo>
                      <a:lnTo>
                        <a:pt x="266" y="10"/>
                      </a:lnTo>
                      <a:lnTo>
                        <a:pt x="347" y="10"/>
                      </a:lnTo>
                      <a:lnTo>
                        <a:pt x="346" y="0"/>
                      </a:lnTo>
                      <a:lnTo>
                        <a:pt x="267"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3" name="Freeform 148"/>
                <p:cNvSpPr>
                  <a:spLocks noEditPoints="1"/>
                </p:cNvSpPr>
                <p:nvPr/>
              </p:nvSpPr>
              <p:spPr bwMode="auto">
                <a:xfrm>
                  <a:off x="3292" y="838"/>
                  <a:ext cx="115" cy="4"/>
                </a:xfrm>
                <a:custGeom>
                  <a:avLst/>
                  <a:gdLst>
                    <a:gd name="T0" fmla="*/ 0 w 347"/>
                    <a:gd name="T1" fmla="*/ 0 h 10"/>
                    <a:gd name="T2" fmla="*/ 0 w 347"/>
                    <a:gd name="T3" fmla="*/ 4 h 10"/>
                    <a:gd name="T4" fmla="*/ 28 w 347"/>
                    <a:gd name="T5" fmla="*/ 4 h 10"/>
                    <a:gd name="T6" fmla="*/ 27 w 347"/>
                    <a:gd name="T7" fmla="*/ 0 h 10"/>
                    <a:gd name="T8" fmla="*/ 0 w 347"/>
                    <a:gd name="T9" fmla="*/ 0 h 10"/>
                    <a:gd name="T10" fmla="*/ 30 w 347"/>
                    <a:gd name="T11" fmla="*/ 0 h 10"/>
                    <a:gd name="T12" fmla="*/ 30 w 347"/>
                    <a:gd name="T13" fmla="*/ 4 h 10"/>
                    <a:gd name="T14" fmla="*/ 60 w 347"/>
                    <a:gd name="T15" fmla="*/ 4 h 10"/>
                    <a:gd name="T16" fmla="*/ 59 w 347"/>
                    <a:gd name="T17" fmla="*/ 0 h 10"/>
                    <a:gd name="T18" fmla="*/ 30 w 347"/>
                    <a:gd name="T19" fmla="*/ 0 h 10"/>
                    <a:gd name="T20" fmla="*/ 61 w 347"/>
                    <a:gd name="T21" fmla="*/ 0 h 10"/>
                    <a:gd name="T22" fmla="*/ 61 w 347"/>
                    <a:gd name="T23" fmla="*/ 4 h 10"/>
                    <a:gd name="T24" fmla="*/ 86 w 347"/>
                    <a:gd name="T25" fmla="*/ 4 h 10"/>
                    <a:gd name="T26" fmla="*/ 86 w 347"/>
                    <a:gd name="T27" fmla="*/ 0 h 10"/>
                    <a:gd name="T28" fmla="*/ 61 w 347"/>
                    <a:gd name="T29" fmla="*/ 0 h 10"/>
                    <a:gd name="T30" fmla="*/ 89 w 347"/>
                    <a:gd name="T31" fmla="*/ 0 h 10"/>
                    <a:gd name="T32" fmla="*/ 88 w 347"/>
                    <a:gd name="T33" fmla="*/ 4 h 10"/>
                    <a:gd name="T34" fmla="*/ 115 w 347"/>
                    <a:gd name="T35" fmla="*/ 4 h 10"/>
                    <a:gd name="T36" fmla="*/ 115 w 347"/>
                    <a:gd name="T37" fmla="*/ 0 h 10"/>
                    <a:gd name="T38" fmla="*/ 89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3" y="10"/>
                      </a:lnTo>
                      <a:lnTo>
                        <a:pt x="81" y="0"/>
                      </a:lnTo>
                      <a:lnTo>
                        <a:pt x="0" y="0"/>
                      </a:lnTo>
                      <a:close/>
                      <a:moveTo>
                        <a:pt x="91" y="0"/>
                      </a:moveTo>
                      <a:lnTo>
                        <a:pt x="90" y="10"/>
                      </a:lnTo>
                      <a:lnTo>
                        <a:pt x="180" y="10"/>
                      </a:lnTo>
                      <a:lnTo>
                        <a:pt x="177" y="0"/>
                      </a:lnTo>
                      <a:lnTo>
                        <a:pt x="91" y="0"/>
                      </a:lnTo>
                      <a:close/>
                      <a:moveTo>
                        <a:pt x="185" y="0"/>
                      </a:moveTo>
                      <a:lnTo>
                        <a:pt x="184" y="10"/>
                      </a:lnTo>
                      <a:lnTo>
                        <a:pt x="261" y="10"/>
                      </a:lnTo>
                      <a:lnTo>
                        <a:pt x="259" y="0"/>
                      </a:lnTo>
                      <a:lnTo>
                        <a:pt x="185" y="0"/>
                      </a:lnTo>
                      <a:close/>
                      <a:moveTo>
                        <a:pt x="268" y="0"/>
                      </a:moveTo>
                      <a:lnTo>
                        <a:pt x="267" y="10"/>
                      </a:lnTo>
                      <a:lnTo>
                        <a:pt x="347" y="10"/>
                      </a:lnTo>
                      <a:lnTo>
                        <a:pt x="346" y="0"/>
                      </a:lnTo>
                      <a:lnTo>
                        <a:pt x="268"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4" name="Freeform 149"/>
                <p:cNvSpPr>
                  <a:spLocks noEditPoints="1"/>
                </p:cNvSpPr>
                <p:nvPr/>
              </p:nvSpPr>
              <p:spPr bwMode="auto">
                <a:xfrm>
                  <a:off x="3292" y="837"/>
                  <a:ext cx="115" cy="3"/>
                </a:xfrm>
                <a:custGeom>
                  <a:avLst/>
                  <a:gdLst>
                    <a:gd name="T0" fmla="*/ 0 w 346"/>
                    <a:gd name="T1" fmla="*/ 0 h 10"/>
                    <a:gd name="T2" fmla="*/ 0 w 346"/>
                    <a:gd name="T3" fmla="*/ 3 h 10"/>
                    <a:gd name="T4" fmla="*/ 27 w 346"/>
                    <a:gd name="T5" fmla="*/ 3 h 10"/>
                    <a:gd name="T6" fmla="*/ 27 w 346"/>
                    <a:gd name="T7" fmla="*/ 0 h 10"/>
                    <a:gd name="T8" fmla="*/ 0 w 346"/>
                    <a:gd name="T9" fmla="*/ 0 h 10"/>
                    <a:gd name="T10" fmla="*/ 31 w 346"/>
                    <a:gd name="T11" fmla="*/ 0 h 10"/>
                    <a:gd name="T12" fmla="*/ 30 w 346"/>
                    <a:gd name="T13" fmla="*/ 3 h 10"/>
                    <a:gd name="T14" fmla="*/ 59 w 346"/>
                    <a:gd name="T15" fmla="*/ 3 h 10"/>
                    <a:gd name="T16" fmla="*/ 58 w 346"/>
                    <a:gd name="T17" fmla="*/ 0 h 10"/>
                    <a:gd name="T18" fmla="*/ 31 w 346"/>
                    <a:gd name="T19" fmla="*/ 0 h 10"/>
                    <a:gd name="T20" fmla="*/ 61 w 346"/>
                    <a:gd name="T21" fmla="*/ 0 h 10"/>
                    <a:gd name="T22" fmla="*/ 61 w 346"/>
                    <a:gd name="T23" fmla="*/ 3 h 10"/>
                    <a:gd name="T24" fmla="*/ 86 w 346"/>
                    <a:gd name="T25" fmla="*/ 3 h 10"/>
                    <a:gd name="T26" fmla="*/ 86 w 346"/>
                    <a:gd name="T27" fmla="*/ 0 h 10"/>
                    <a:gd name="T28" fmla="*/ 61 w 346"/>
                    <a:gd name="T29" fmla="*/ 0 h 10"/>
                    <a:gd name="T30" fmla="*/ 89 w 346"/>
                    <a:gd name="T31" fmla="*/ 0 h 10"/>
                    <a:gd name="T32" fmla="*/ 89 w 346"/>
                    <a:gd name="T33" fmla="*/ 3 h 10"/>
                    <a:gd name="T34" fmla="*/ 115 w 346"/>
                    <a:gd name="T35" fmla="*/ 3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2" y="10"/>
                      </a:lnTo>
                      <a:lnTo>
                        <a:pt x="81" y="0"/>
                      </a:lnTo>
                      <a:lnTo>
                        <a:pt x="0" y="0"/>
                      </a:lnTo>
                      <a:close/>
                      <a:moveTo>
                        <a:pt x="92" y="0"/>
                      </a:moveTo>
                      <a:lnTo>
                        <a:pt x="91" y="10"/>
                      </a:lnTo>
                      <a:lnTo>
                        <a:pt x="178" y="10"/>
                      </a:lnTo>
                      <a:lnTo>
                        <a:pt x="175" y="0"/>
                      </a:lnTo>
                      <a:lnTo>
                        <a:pt x="92" y="0"/>
                      </a:lnTo>
                      <a:close/>
                      <a:moveTo>
                        <a:pt x="185" y="0"/>
                      </a:moveTo>
                      <a:lnTo>
                        <a:pt x="184" y="10"/>
                      </a:lnTo>
                      <a:lnTo>
                        <a:pt x="260" y="10"/>
                      </a:lnTo>
                      <a:lnTo>
                        <a:pt x="258" y="0"/>
                      </a:lnTo>
                      <a:lnTo>
                        <a:pt x="185" y="0"/>
                      </a:lnTo>
                      <a:close/>
                      <a:moveTo>
                        <a:pt x="268" y="0"/>
                      </a:moveTo>
                      <a:lnTo>
                        <a:pt x="267" y="10"/>
                      </a:lnTo>
                      <a:lnTo>
                        <a:pt x="346" y="10"/>
                      </a:lnTo>
                      <a:lnTo>
                        <a:pt x="346" y="0"/>
                      </a:lnTo>
                      <a:lnTo>
                        <a:pt x="268"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5" name="Freeform 150"/>
                <p:cNvSpPr>
                  <a:spLocks noEditPoints="1"/>
                </p:cNvSpPr>
                <p:nvPr/>
              </p:nvSpPr>
              <p:spPr bwMode="auto">
                <a:xfrm>
                  <a:off x="3292" y="835"/>
                  <a:ext cx="115" cy="3"/>
                </a:xfrm>
                <a:custGeom>
                  <a:avLst/>
                  <a:gdLst>
                    <a:gd name="T0" fmla="*/ 0 w 346"/>
                    <a:gd name="T1" fmla="*/ 0 h 10"/>
                    <a:gd name="T2" fmla="*/ 0 w 346"/>
                    <a:gd name="T3" fmla="*/ 3 h 10"/>
                    <a:gd name="T4" fmla="*/ 27 w 346"/>
                    <a:gd name="T5" fmla="*/ 3 h 10"/>
                    <a:gd name="T6" fmla="*/ 27 w 346"/>
                    <a:gd name="T7" fmla="*/ 0 h 10"/>
                    <a:gd name="T8" fmla="*/ 0 w 346"/>
                    <a:gd name="T9" fmla="*/ 0 h 10"/>
                    <a:gd name="T10" fmla="*/ 31 w 346"/>
                    <a:gd name="T11" fmla="*/ 0 h 10"/>
                    <a:gd name="T12" fmla="*/ 30 w 346"/>
                    <a:gd name="T13" fmla="*/ 3 h 10"/>
                    <a:gd name="T14" fmla="*/ 59 w 346"/>
                    <a:gd name="T15" fmla="*/ 3 h 10"/>
                    <a:gd name="T16" fmla="*/ 57 w 346"/>
                    <a:gd name="T17" fmla="*/ 0 h 10"/>
                    <a:gd name="T18" fmla="*/ 31 w 346"/>
                    <a:gd name="T19" fmla="*/ 0 h 10"/>
                    <a:gd name="T20" fmla="*/ 61 w 346"/>
                    <a:gd name="T21" fmla="*/ 0 h 10"/>
                    <a:gd name="T22" fmla="*/ 61 w 346"/>
                    <a:gd name="T23" fmla="*/ 3 h 10"/>
                    <a:gd name="T24" fmla="*/ 86 w 346"/>
                    <a:gd name="T25" fmla="*/ 3 h 10"/>
                    <a:gd name="T26" fmla="*/ 85 w 346"/>
                    <a:gd name="T27" fmla="*/ 0 h 10"/>
                    <a:gd name="T28" fmla="*/ 61 w 346"/>
                    <a:gd name="T29" fmla="*/ 0 h 10"/>
                    <a:gd name="T30" fmla="*/ 89 w 346"/>
                    <a:gd name="T31" fmla="*/ 0 h 10"/>
                    <a:gd name="T32" fmla="*/ 89 w 346"/>
                    <a:gd name="T33" fmla="*/ 3 h 10"/>
                    <a:gd name="T34" fmla="*/ 115 w 346"/>
                    <a:gd name="T35" fmla="*/ 3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1" y="10"/>
                      </a:lnTo>
                      <a:lnTo>
                        <a:pt x="80" y="0"/>
                      </a:lnTo>
                      <a:lnTo>
                        <a:pt x="0" y="0"/>
                      </a:lnTo>
                      <a:close/>
                      <a:moveTo>
                        <a:pt x="92" y="0"/>
                      </a:moveTo>
                      <a:lnTo>
                        <a:pt x="91" y="10"/>
                      </a:lnTo>
                      <a:lnTo>
                        <a:pt x="177" y="10"/>
                      </a:lnTo>
                      <a:lnTo>
                        <a:pt x="173" y="0"/>
                      </a:lnTo>
                      <a:lnTo>
                        <a:pt x="92" y="0"/>
                      </a:lnTo>
                      <a:close/>
                      <a:moveTo>
                        <a:pt x="185" y="0"/>
                      </a:moveTo>
                      <a:lnTo>
                        <a:pt x="185" y="10"/>
                      </a:lnTo>
                      <a:lnTo>
                        <a:pt x="259" y="10"/>
                      </a:lnTo>
                      <a:lnTo>
                        <a:pt x="256" y="0"/>
                      </a:lnTo>
                      <a:lnTo>
                        <a:pt x="185" y="0"/>
                      </a:lnTo>
                      <a:close/>
                      <a:moveTo>
                        <a:pt x="269" y="0"/>
                      </a:moveTo>
                      <a:lnTo>
                        <a:pt x="268" y="10"/>
                      </a:lnTo>
                      <a:lnTo>
                        <a:pt x="346" y="10"/>
                      </a:lnTo>
                      <a:lnTo>
                        <a:pt x="345" y="0"/>
                      </a:lnTo>
                      <a:lnTo>
                        <a:pt x="2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6" name="Freeform 151"/>
                <p:cNvSpPr>
                  <a:spLocks noEditPoints="1"/>
                </p:cNvSpPr>
                <p:nvPr/>
              </p:nvSpPr>
              <p:spPr bwMode="auto">
                <a:xfrm>
                  <a:off x="3292" y="833"/>
                  <a:ext cx="115" cy="4"/>
                </a:xfrm>
                <a:custGeom>
                  <a:avLst/>
                  <a:gdLst>
                    <a:gd name="T0" fmla="*/ 0 w 346"/>
                    <a:gd name="T1" fmla="*/ 0 h 10"/>
                    <a:gd name="T2" fmla="*/ 0 w 346"/>
                    <a:gd name="T3" fmla="*/ 4 h 10"/>
                    <a:gd name="T4" fmla="*/ 27 w 346"/>
                    <a:gd name="T5" fmla="*/ 4 h 10"/>
                    <a:gd name="T6" fmla="*/ 26 w 346"/>
                    <a:gd name="T7" fmla="*/ 0 h 10"/>
                    <a:gd name="T8" fmla="*/ 0 w 346"/>
                    <a:gd name="T9" fmla="*/ 0 h 10"/>
                    <a:gd name="T10" fmla="*/ 31 w 346"/>
                    <a:gd name="T11" fmla="*/ 0 h 10"/>
                    <a:gd name="T12" fmla="*/ 31 w 346"/>
                    <a:gd name="T13" fmla="*/ 4 h 10"/>
                    <a:gd name="T14" fmla="*/ 58 w 346"/>
                    <a:gd name="T15" fmla="*/ 4 h 10"/>
                    <a:gd name="T16" fmla="*/ 57 w 346"/>
                    <a:gd name="T17" fmla="*/ 0 h 10"/>
                    <a:gd name="T18" fmla="*/ 31 w 346"/>
                    <a:gd name="T19" fmla="*/ 0 h 10"/>
                    <a:gd name="T20" fmla="*/ 61 w 346"/>
                    <a:gd name="T21" fmla="*/ 0 h 10"/>
                    <a:gd name="T22" fmla="*/ 61 w 346"/>
                    <a:gd name="T23" fmla="*/ 4 h 10"/>
                    <a:gd name="T24" fmla="*/ 86 w 346"/>
                    <a:gd name="T25" fmla="*/ 4 h 10"/>
                    <a:gd name="T26" fmla="*/ 85 w 346"/>
                    <a:gd name="T27" fmla="*/ 0 h 10"/>
                    <a:gd name="T28" fmla="*/ 61 w 346"/>
                    <a:gd name="T29" fmla="*/ 0 h 10"/>
                    <a:gd name="T30" fmla="*/ 89 w 346"/>
                    <a:gd name="T31" fmla="*/ 0 h 10"/>
                    <a:gd name="T32" fmla="*/ 89 w 346"/>
                    <a:gd name="T33" fmla="*/ 4 h 10"/>
                    <a:gd name="T34" fmla="*/ 115 w 346"/>
                    <a:gd name="T35" fmla="*/ 4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1" y="10"/>
                      </a:lnTo>
                      <a:lnTo>
                        <a:pt x="79" y="0"/>
                      </a:lnTo>
                      <a:lnTo>
                        <a:pt x="0" y="0"/>
                      </a:lnTo>
                      <a:close/>
                      <a:moveTo>
                        <a:pt x="93" y="0"/>
                      </a:moveTo>
                      <a:lnTo>
                        <a:pt x="92" y="10"/>
                      </a:lnTo>
                      <a:lnTo>
                        <a:pt x="175" y="10"/>
                      </a:lnTo>
                      <a:lnTo>
                        <a:pt x="171" y="0"/>
                      </a:lnTo>
                      <a:lnTo>
                        <a:pt x="93" y="0"/>
                      </a:lnTo>
                      <a:close/>
                      <a:moveTo>
                        <a:pt x="185" y="0"/>
                      </a:moveTo>
                      <a:lnTo>
                        <a:pt x="185" y="10"/>
                      </a:lnTo>
                      <a:lnTo>
                        <a:pt x="258" y="10"/>
                      </a:lnTo>
                      <a:lnTo>
                        <a:pt x="255" y="0"/>
                      </a:lnTo>
                      <a:lnTo>
                        <a:pt x="185" y="0"/>
                      </a:lnTo>
                      <a:close/>
                      <a:moveTo>
                        <a:pt x="269" y="0"/>
                      </a:moveTo>
                      <a:lnTo>
                        <a:pt x="268" y="10"/>
                      </a:lnTo>
                      <a:lnTo>
                        <a:pt x="346" y="10"/>
                      </a:lnTo>
                      <a:lnTo>
                        <a:pt x="345" y="0"/>
                      </a:lnTo>
                      <a:lnTo>
                        <a:pt x="269"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7" name="Freeform 152"/>
                <p:cNvSpPr>
                  <a:spLocks noEditPoints="1"/>
                </p:cNvSpPr>
                <p:nvPr/>
              </p:nvSpPr>
              <p:spPr bwMode="auto">
                <a:xfrm>
                  <a:off x="3291" y="832"/>
                  <a:ext cx="116" cy="3"/>
                </a:xfrm>
                <a:custGeom>
                  <a:avLst/>
                  <a:gdLst>
                    <a:gd name="T0" fmla="*/ 0 w 346"/>
                    <a:gd name="T1" fmla="*/ 3 h 10"/>
                    <a:gd name="T2" fmla="*/ 0 w 346"/>
                    <a:gd name="T3" fmla="*/ 2 h 10"/>
                    <a:gd name="T4" fmla="*/ 26 w 346"/>
                    <a:gd name="T5" fmla="*/ 1 h 10"/>
                    <a:gd name="T6" fmla="*/ 27 w 346"/>
                    <a:gd name="T7" fmla="*/ 3 h 10"/>
                    <a:gd name="T8" fmla="*/ 0 w 346"/>
                    <a:gd name="T9" fmla="*/ 3 h 10"/>
                    <a:gd name="T10" fmla="*/ 31 w 346"/>
                    <a:gd name="T11" fmla="*/ 3 h 10"/>
                    <a:gd name="T12" fmla="*/ 32 w 346"/>
                    <a:gd name="T13" fmla="*/ 1 h 10"/>
                    <a:gd name="T14" fmla="*/ 57 w 346"/>
                    <a:gd name="T15" fmla="*/ 1 h 10"/>
                    <a:gd name="T16" fmla="*/ 58 w 346"/>
                    <a:gd name="T17" fmla="*/ 3 h 10"/>
                    <a:gd name="T18" fmla="*/ 31 w 346"/>
                    <a:gd name="T19" fmla="*/ 3 h 10"/>
                    <a:gd name="T20" fmla="*/ 62 w 346"/>
                    <a:gd name="T21" fmla="*/ 3 h 10"/>
                    <a:gd name="T22" fmla="*/ 62 w 346"/>
                    <a:gd name="T23" fmla="*/ 1 h 10"/>
                    <a:gd name="T24" fmla="*/ 85 w 346"/>
                    <a:gd name="T25" fmla="*/ 1 h 10"/>
                    <a:gd name="T26" fmla="*/ 86 w 346"/>
                    <a:gd name="T27" fmla="*/ 3 h 10"/>
                    <a:gd name="T28" fmla="*/ 62 w 346"/>
                    <a:gd name="T29" fmla="*/ 3 h 10"/>
                    <a:gd name="T30" fmla="*/ 91 w 346"/>
                    <a:gd name="T31" fmla="*/ 0 h 10"/>
                    <a:gd name="T32" fmla="*/ 91 w 346"/>
                    <a:gd name="T33" fmla="*/ 3 h 10"/>
                    <a:gd name="T34" fmla="*/ 116 w 346"/>
                    <a:gd name="T35" fmla="*/ 3 h 10"/>
                    <a:gd name="T36" fmla="*/ 116 w 346"/>
                    <a:gd name="T37" fmla="*/ 1 h 10"/>
                    <a:gd name="T38" fmla="*/ 103 w 346"/>
                    <a:gd name="T39" fmla="*/ 0 h 10"/>
                    <a:gd name="T40" fmla="*/ 91 w 346"/>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6"/>
                    <a:gd name="T64" fmla="*/ 0 h 10"/>
                    <a:gd name="T65" fmla="*/ 346 w 346"/>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6" h="10">
                      <a:moveTo>
                        <a:pt x="1" y="10"/>
                      </a:moveTo>
                      <a:lnTo>
                        <a:pt x="0" y="5"/>
                      </a:lnTo>
                      <a:lnTo>
                        <a:pt x="79" y="3"/>
                      </a:lnTo>
                      <a:lnTo>
                        <a:pt x="81" y="10"/>
                      </a:lnTo>
                      <a:lnTo>
                        <a:pt x="1" y="10"/>
                      </a:lnTo>
                      <a:close/>
                      <a:moveTo>
                        <a:pt x="93" y="10"/>
                      </a:moveTo>
                      <a:lnTo>
                        <a:pt x="94" y="3"/>
                      </a:lnTo>
                      <a:lnTo>
                        <a:pt x="171" y="3"/>
                      </a:lnTo>
                      <a:lnTo>
                        <a:pt x="174" y="10"/>
                      </a:lnTo>
                      <a:lnTo>
                        <a:pt x="93" y="10"/>
                      </a:lnTo>
                      <a:close/>
                      <a:moveTo>
                        <a:pt x="186" y="10"/>
                      </a:moveTo>
                      <a:lnTo>
                        <a:pt x="186" y="3"/>
                      </a:lnTo>
                      <a:lnTo>
                        <a:pt x="255" y="3"/>
                      </a:lnTo>
                      <a:lnTo>
                        <a:pt x="257" y="10"/>
                      </a:lnTo>
                      <a:lnTo>
                        <a:pt x="186" y="10"/>
                      </a:lnTo>
                      <a:close/>
                      <a:moveTo>
                        <a:pt x="270" y="0"/>
                      </a:moveTo>
                      <a:lnTo>
                        <a:pt x="270" y="10"/>
                      </a:lnTo>
                      <a:lnTo>
                        <a:pt x="346" y="10"/>
                      </a:lnTo>
                      <a:lnTo>
                        <a:pt x="345" y="3"/>
                      </a:lnTo>
                      <a:lnTo>
                        <a:pt x="308" y="0"/>
                      </a:lnTo>
                      <a:lnTo>
                        <a:pt x="270"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8" name="Freeform 153"/>
                <p:cNvSpPr>
                  <a:spLocks noEditPoints="1"/>
                </p:cNvSpPr>
                <p:nvPr/>
              </p:nvSpPr>
              <p:spPr bwMode="auto">
                <a:xfrm>
                  <a:off x="3291" y="832"/>
                  <a:ext cx="116" cy="1"/>
                </a:xfrm>
                <a:custGeom>
                  <a:avLst/>
                  <a:gdLst>
                    <a:gd name="T0" fmla="*/ 0 w 346"/>
                    <a:gd name="T1" fmla="*/ 1 h 5"/>
                    <a:gd name="T2" fmla="*/ 0 w 346"/>
                    <a:gd name="T3" fmla="*/ 1 h 5"/>
                    <a:gd name="T4" fmla="*/ 26 w 346"/>
                    <a:gd name="T5" fmla="*/ 1 h 5"/>
                    <a:gd name="T6" fmla="*/ 27 w 346"/>
                    <a:gd name="T7" fmla="*/ 1 h 5"/>
                    <a:gd name="T8" fmla="*/ 0 w 346"/>
                    <a:gd name="T9" fmla="*/ 1 h 5"/>
                    <a:gd name="T10" fmla="*/ 32 w 346"/>
                    <a:gd name="T11" fmla="*/ 1 h 5"/>
                    <a:gd name="T12" fmla="*/ 32 w 346"/>
                    <a:gd name="T13" fmla="*/ 1 h 5"/>
                    <a:gd name="T14" fmla="*/ 57 w 346"/>
                    <a:gd name="T15" fmla="*/ 1 h 5"/>
                    <a:gd name="T16" fmla="*/ 58 w 346"/>
                    <a:gd name="T17" fmla="*/ 1 h 5"/>
                    <a:gd name="T18" fmla="*/ 32 w 346"/>
                    <a:gd name="T19" fmla="*/ 1 h 5"/>
                    <a:gd name="T20" fmla="*/ 62 w 346"/>
                    <a:gd name="T21" fmla="*/ 1 h 5"/>
                    <a:gd name="T22" fmla="*/ 62 w 346"/>
                    <a:gd name="T23" fmla="*/ 1 h 5"/>
                    <a:gd name="T24" fmla="*/ 85 w 346"/>
                    <a:gd name="T25" fmla="*/ 1 h 5"/>
                    <a:gd name="T26" fmla="*/ 86 w 346"/>
                    <a:gd name="T27" fmla="*/ 1 h 5"/>
                    <a:gd name="T28" fmla="*/ 62 w 346"/>
                    <a:gd name="T29" fmla="*/ 1 h 5"/>
                    <a:gd name="T30" fmla="*/ 91 w 346"/>
                    <a:gd name="T31" fmla="*/ 1 h 5"/>
                    <a:gd name="T32" fmla="*/ 91 w 346"/>
                    <a:gd name="T33" fmla="*/ 0 h 5"/>
                    <a:gd name="T34" fmla="*/ 116 w 346"/>
                    <a:gd name="T35" fmla="*/ 1 h 5"/>
                    <a:gd name="T36" fmla="*/ 116 w 346"/>
                    <a:gd name="T37" fmla="*/ 1 h 5"/>
                    <a:gd name="T38" fmla="*/ 91 w 346"/>
                    <a:gd name="T39" fmla="*/ 1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5"/>
                    <a:gd name="T62" fmla="*/ 346 w 346"/>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5">
                      <a:moveTo>
                        <a:pt x="1" y="5"/>
                      </a:moveTo>
                      <a:lnTo>
                        <a:pt x="0" y="5"/>
                      </a:lnTo>
                      <a:lnTo>
                        <a:pt x="79" y="3"/>
                      </a:lnTo>
                      <a:lnTo>
                        <a:pt x="80" y="5"/>
                      </a:lnTo>
                      <a:lnTo>
                        <a:pt x="1" y="5"/>
                      </a:lnTo>
                      <a:close/>
                      <a:moveTo>
                        <a:pt x="94" y="5"/>
                      </a:moveTo>
                      <a:lnTo>
                        <a:pt x="94" y="3"/>
                      </a:lnTo>
                      <a:lnTo>
                        <a:pt x="171" y="3"/>
                      </a:lnTo>
                      <a:lnTo>
                        <a:pt x="172" y="5"/>
                      </a:lnTo>
                      <a:lnTo>
                        <a:pt x="94" y="5"/>
                      </a:lnTo>
                      <a:close/>
                      <a:moveTo>
                        <a:pt x="186" y="5"/>
                      </a:moveTo>
                      <a:lnTo>
                        <a:pt x="186" y="3"/>
                      </a:lnTo>
                      <a:lnTo>
                        <a:pt x="255" y="3"/>
                      </a:lnTo>
                      <a:lnTo>
                        <a:pt x="256" y="5"/>
                      </a:lnTo>
                      <a:lnTo>
                        <a:pt x="186" y="5"/>
                      </a:lnTo>
                      <a:close/>
                      <a:moveTo>
                        <a:pt x="270" y="5"/>
                      </a:moveTo>
                      <a:lnTo>
                        <a:pt x="270" y="0"/>
                      </a:lnTo>
                      <a:lnTo>
                        <a:pt x="345" y="3"/>
                      </a:lnTo>
                      <a:lnTo>
                        <a:pt x="346" y="5"/>
                      </a:lnTo>
                      <a:lnTo>
                        <a:pt x="270"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09" name="Freeform 154"/>
                <p:cNvSpPr>
                  <a:spLocks/>
                </p:cNvSpPr>
                <p:nvPr/>
              </p:nvSpPr>
              <p:spPr bwMode="auto">
                <a:xfrm>
                  <a:off x="3381" y="832"/>
                  <a:ext cx="13" cy="1"/>
                </a:xfrm>
                <a:custGeom>
                  <a:avLst/>
                  <a:gdLst>
                    <a:gd name="T0" fmla="*/ 0 w 38"/>
                    <a:gd name="T1" fmla="*/ 0 h 1"/>
                    <a:gd name="T2" fmla="*/ 0 w 38"/>
                    <a:gd name="T3" fmla="*/ 0 h 1"/>
                    <a:gd name="T4" fmla="*/ 13 w 38"/>
                    <a:gd name="T5" fmla="*/ 0 h 1"/>
                    <a:gd name="T6" fmla="*/ 0 w 38"/>
                    <a:gd name="T7" fmla="*/ 0 h 1"/>
                    <a:gd name="T8" fmla="*/ 0 60000 65536"/>
                    <a:gd name="T9" fmla="*/ 0 60000 65536"/>
                    <a:gd name="T10" fmla="*/ 0 60000 65536"/>
                    <a:gd name="T11" fmla="*/ 0 60000 65536"/>
                    <a:gd name="T12" fmla="*/ 0 w 38"/>
                    <a:gd name="T13" fmla="*/ 0 h 1"/>
                    <a:gd name="T14" fmla="*/ 38 w 38"/>
                    <a:gd name="T15" fmla="*/ 1 h 1"/>
                  </a:gdLst>
                  <a:ahLst/>
                  <a:cxnLst>
                    <a:cxn ang="T8">
                      <a:pos x="T0" y="T1"/>
                    </a:cxn>
                    <a:cxn ang="T9">
                      <a:pos x="T2" y="T3"/>
                    </a:cxn>
                    <a:cxn ang="T10">
                      <a:pos x="T4" y="T5"/>
                    </a:cxn>
                    <a:cxn ang="T11">
                      <a:pos x="T6" y="T7"/>
                    </a:cxn>
                  </a:cxnLst>
                  <a:rect l="T12" t="T13" r="T14" b="T15"/>
                  <a:pathLst>
                    <a:path w="38" h="1">
                      <a:moveTo>
                        <a:pt x="0" y="0"/>
                      </a:moveTo>
                      <a:lnTo>
                        <a:pt x="0" y="0"/>
                      </a:lnTo>
                      <a:lnTo>
                        <a:pt x="38"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0" name="Freeform 155"/>
                <p:cNvSpPr>
                  <a:spLocks/>
                </p:cNvSpPr>
                <p:nvPr/>
              </p:nvSpPr>
              <p:spPr bwMode="auto">
                <a:xfrm>
                  <a:off x="3297" y="872"/>
                  <a:ext cx="59" cy="1"/>
                </a:xfrm>
                <a:custGeom>
                  <a:avLst/>
                  <a:gdLst>
                    <a:gd name="T0" fmla="*/ 0 w 178"/>
                    <a:gd name="T1" fmla="*/ 0 h 3"/>
                    <a:gd name="T2" fmla="*/ 0 w 178"/>
                    <a:gd name="T3" fmla="*/ 1 h 3"/>
                    <a:gd name="T4" fmla="*/ 59 w 178"/>
                    <a:gd name="T5" fmla="*/ 0 h 3"/>
                    <a:gd name="T6" fmla="*/ 0 w 178"/>
                    <a:gd name="T7" fmla="*/ 0 h 3"/>
                    <a:gd name="T8" fmla="*/ 0 60000 65536"/>
                    <a:gd name="T9" fmla="*/ 0 60000 65536"/>
                    <a:gd name="T10" fmla="*/ 0 60000 65536"/>
                    <a:gd name="T11" fmla="*/ 0 60000 65536"/>
                    <a:gd name="T12" fmla="*/ 0 w 178"/>
                    <a:gd name="T13" fmla="*/ 0 h 3"/>
                    <a:gd name="T14" fmla="*/ 178 w 178"/>
                    <a:gd name="T15" fmla="*/ 3 h 3"/>
                  </a:gdLst>
                  <a:ahLst/>
                  <a:cxnLst>
                    <a:cxn ang="T8">
                      <a:pos x="T0" y="T1"/>
                    </a:cxn>
                    <a:cxn ang="T9">
                      <a:pos x="T2" y="T3"/>
                    </a:cxn>
                    <a:cxn ang="T10">
                      <a:pos x="T4" y="T5"/>
                    </a:cxn>
                    <a:cxn ang="T11">
                      <a:pos x="T6" y="T7"/>
                    </a:cxn>
                  </a:cxnLst>
                  <a:rect l="T12" t="T13" r="T14" b="T15"/>
                  <a:pathLst>
                    <a:path w="178" h="3">
                      <a:moveTo>
                        <a:pt x="0" y="0"/>
                      </a:moveTo>
                      <a:lnTo>
                        <a:pt x="0" y="3"/>
                      </a:lnTo>
                      <a:lnTo>
                        <a:pt x="178"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1" name="Freeform 156"/>
                <p:cNvSpPr>
                  <a:spLocks/>
                </p:cNvSpPr>
                <p:nvPr/>
              </p:nvSpPr>
              <p:spPr bwMode="auto">
                <a:xfrm>
                  <a:off x="3297" y="870"/>
                  <a:ext cx="118" cy="3"/>
                </a:xfrm>
                <a:custGeom>
                  <a:avLst/>
                  <a:gdLst>
                    <a:gd name="T0" fmla="*/ 0 w 354"/>
                    <a:gd name="T1" fmla="*/ 0 h 8"/>
                    <a:gd name="T2" fmla="*/ 0 w 354"/>
                    <a:gd name="T3" fmla="*/ 3 h 8"/>
                    <a:gd name="T4" fmla="*/ 118 w 354"/>
                    <a:gd name="T5" fmla="*/ 2 h 8"/>
                    <a:gd name="T6" fmla="*/ 118 w 354"/>
                    <a:gd name="T7" fmla="*/ 0 h 8"/>
                    <a:gd name="T8" fmla="*/ 0 w 354"/>
                    <a:gd name="T9" fmla="*/ 0 h 8"/>
                    <a:gd name="T10" fmla="*/ 0 60000 65536"/>
                    <a:gd name="T11" fmla="*/ 0 60000 65536"/>
                    <a:gd name="T12" fmla="*/ 0 60000 65536"/>
                    <a:gd name="T13" fmla="*/ 0 60000 65536"/>
                    <a:gd name="T14" fmla="*/ 0 60000 65536"/>
                    <a:gd name="T15" fmla="*/ 0 w 354"/>
                    <a:gd name="T16" fmla="*/ 0 h 8"/>
                    <a:gd name="T17" fmla="*/ 354 w 354"/>
                    <a:gd name="T18" fmla="*/ 8 h 8"/>
                  </a:gdLst>
                  <a:ahLst/>
                  <a:cxnLst>
                    <a:cxn ang="T10">
                      <a:pos x="T0" y="T1"/>
                    </a:cxn>
                    <a:cxn ang="T11">
                      <a:pos x="T2" y="T3"/>
                    </a:cxn>
                    <a:cxn ang="T12">
                      <a:pos x="T4" y="T5"/>
                    </a:cxn>
                    <a:cxn ang="T13">
                      <a:pos x="T6" y="T7"/>
                    </a:cxn>
                    <a:cxn ang="T14">
                      <a:pos x="T8" y="T9"/>
                    </a:cxn>
                  </a:cxnLst>
                  <a:rect l="T15" t="T16" r="T17" b="T18"/>
                  <a:pathLst>
                    <a:path w="354" h="8">
                      <a:moveTo>
                        <a:pt x="0" y="0"/>
                      </a:moveTo>
                      <a:lnTo>
                        <a:pt x="0" y="8"/>
                      </a:lnTo>
                      <a:lnTo>
                        <a:pt x="354" y="4"/>
                      </a:lnTo>
                      <a:lnTo>
                        <a:pt x="354"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2" name="Freeform 157"/>
                <p:cNvSpPr>
                  <a:spLocks/>
                </p:cNvSpPr>
                <p:nvPr/>
              </p:nvSpPr>
              <p:spPr bwMode="auto">
                <a:xfrm>
                  <a:off x="3297" y="868"/>
                  <a:ext cx="118" cy="4"/>
                </a:xfrm>
                <a:custGeom>
                  <a:avLst/>
                  <a:gdLst>
                    <a:gd name="T0" fmla="*/ 0 w 354"/>
                    <a:gd name="T1" fmla="*/ 0 h 11"/>
                    <a:gd name="T2" fmla="*/ 0 w 354"/>
                    <a:gd name="T3" fmla="*/ 4 h 11"/>
                    <a:gd name="T4" fmla="*/ 59 w 354"/>
                    <a:gd name="T5" fmla="*/ 4 h 11"/>
                    <a:gd name="T6" fmla="*/ 118 w 354"/>
                    <a:gd name="T7" fmla="*/ 4 h 11"/>
                    <a:gd name="T8" fmla="*/ 118 w 354"/>
                    <a:gd name="T9" fmla="*/ 0 h 11"/>
                    <a:gd name="T10" fmla="*/ 0 w 354"/>
                    <a:gd name="T11" fmla="*/ 0 h 11"/>
                    <a:gd name="T12" fmla="*/ 0 60000 65536"/>
                    <a:gd name="T13" fmla="*/ 0 60000 65536"/>
                    <a:gd name="T14" fmla="*/ 0 60000 65536"/>
                    <a:gd name="T15" fmla="*/ 0 60000 65536"/>
                    <a:gd name="T16" fmla="*/ 0 60000 65536"/>
                    <a:gd name="T17" fmla="*/ 0 60000 65536"/>
                    <a:gd name="T18" fmla="*/ 0 w 354"/>
                    <a:gd name="T19" fmla="*/ 0 h 11"/>
                    <a:gd name="T20" fmla="*/ 354 w 35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54" h="11">
                      <a:moveTo>
                        <a:pt x="0" y="0"/>
                      </a:moveTo>
                      <a:lnTo>
                        <a:pt x="0" y="11"/>
                      </a:lnTo>
                      <a:lnTo>
                        <a:pt x="178" y="11"/>
                      </a:lnTo>
                      <a:lnTo>
                        <a:pt x="354" y="10"/>
                      </a:lnTo>
                      <a:lnTo>
                        <a:pt x="354"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3" name="Freeform 158"/>
                <p:cNvSpPr>
                  <a:spLocks/>
                </p:cNvSpPr>
                <p:nvPr/>
              </p:nvSpPr>
              <p:spPr bwMode="auto">
                <a:xfrm>
                  <a:off x="3297" y="867"/>
                  <a:ext cx="118" cy="3"/>
                </a:xfrm>
                <a:custGeom>
                  <a:avLst/>
                  <a:gdLst>
                    <a:gd name="T0" fmla="*/ 0 w 354"/>
                    <a:gd name="T1" fmla="*/ 0 h 10"/>
                    <a:gd name="T2" fmla="*/ 0 w 354"/>
                    <a:gd name="T3" fmla="*/ 3 h 10"/>
                    <a:gd name="T4" fmla="*/ 118 w 354"/>
                    <a:gd name="T5" fmla="*/ 3 h 10"/>
                    <a:gd name="T6" fmla="*/ 118 w 354"/>
                    <a:gd name="T7" fmla="*/ 0 h 10"/>
                    <a:gd name="T8" fmla="*/ 0 w 354"/>
                    <a:gd name="T9" fmla="*/ 0 h 10"/>
                    <a:gd name="T10" fmla="*/ 0 60000 65536"/>
                    <a:gd name="T11" fmla="*/ 0 60000 65536"/>
                    <a:gd name="T12" fmla="*/ 0 60000 65536"/>
                    <a:gd name="T13" fmla="*/ 0 60000 65536"/>
                    <a:gd name="T14" fmla="*/ 0 60000 65536"/>
                    <a:gd name="T15" fmla="*/ 0 w 354"/>
                    <a:gd name="T16" fmla="*/ 0 h 10"/>
                    <a:gd name="T17" fmla="*/ 354 w 354"/>
                    <a:gd name="T18" fmla="*/ 10 h 10"/>
                  </a:gdLst>
                  <a:ahLst/>
                  <a:cxnLst>
                    <a:cxn ang="T10">
                      <a:pos x="T0" y="T1"/>
                    </a:cxn>
                    <a:cxn ang="T11">
                      <a:pos x="T2" y="T3"/>
                    </a:cxn>
                    <a:cxn ang="T12">
                      <a:pos x="T4" y="T5"/>
                    </a:cxn>
                    <a:cxn ang="T13">
                      <a:pos x="T6" y="T7"/>
                    </a:cxn>
                    <a:cxn ang="T14">
                      <a:pos x="T8" y="T9"/>
                    </a:cxn>
                  </a:cxnLst>
                  <a:rect l="T15" t="T16" r="T17" b="T18"/>
                  <a:pathLst>
                    <a:path w="354" h="10">
                      <a:moveTo>
                        <a:pt x="0" y="0"/>
                      </a:moveTo>
                      <a:lnTo>
                        <a:pt x="0" y="10"/>
                      </a:lnTo>
                      <a:lnTo>
                        <a:pt x="354" y="10"/>
                      </a:lnTo>
                      <a:lnTo>
                        <a:pt x="353"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4" name="Freeform 159"/>
                <p:cNvSpPr>
                  <a:spLocks/>
                </p:cNvSpPr>
                <p:nvPr/>
              </p:nvSpPr>
              <p:spPr bwMode="auto">
                <a:xfrm>
                  <a:off x="3297" y="865"/>
                  <a:ext cx="118" cy="3"/>
                </a:xfrm>
                <a:custGeom>
                  <a:avLst/>
                  <a:gdLst>
                    <a:gd name="T0" fmla="*/ 0 w 354"/>
                    <a:gd name="T1" fmla="*/ 0 h 9"/>
                    <a:gd name="T2" fmla="*/ 0 w 354"/>
                    <a:gd name="T3" fmla="*/ 3 h 9"/>
                    <a:gd name="T4" fmla="*/ 118 w 354"/>
                    <a:gd name="T5" fmla="*/ 3 h 9"/>
                    <a:gd name="T6" fmla="*/ 117 w 354"/>
                    <a:gd name="T7" fmla="*/ 0 h 9"/>
                    <a:gd name="T8" fmla="*/ 0 w 354"/>
                    <a:gd name="T9" fmla="*/ 0 h 9"/>
                    <a:gd name="T10" fmla="*/ 0 60000 65536"/>
                    <a:gd name="T11" fmla="*/ 0 60000 65536"/>
                    <a:gd name="T12" fmla="*/ 0 60000 65536"/>
                    <a:gd name="T13" fmla="*/ 0 60000 65536"/>
                    <a:gd name="T14" fmla="*/ 0 60000 65536"/>
                    <a:gd name="T15" fmla="*/ 0 w 354"/>
                    <a:gd name="T16" fmla="*/ 0 h 9"/>
                    <a:gd name="T17" fmla="*/ 354 w 354"/>
                    <a:gd name="T18" fmla="*/ 9 h 9"/>
                  </a:gdLst>
                  <a:ahLst/>
                  <a:cxnLst>
                    <a:cxn ang="T10">
                      <a:pos x="T0" y="T1"/>
                    </a:cxn>
                    <a:cxn ang="T11">
                      <a:pos x="T2" y="T3"/>
                    </a:cxn>
                    <a:cxn ang="T12">
                      <a:pos x="T4" y="T5"/>
                    </a:cxn>
                    <a:cxn ang="T13">
                      <a:pos x="T6" y="T7"/>
                    </a:cxn>
                    <a:cxn ang="T14">
                      <a:pos x="T8" y="T9"/>
                    </a:cxn>
                  </a:cxnLst>
                  <a:rect l="T15" t="T16" r="T17" b="T18"/>
                  <a:pathLst>
                    <a:path w="354" h="9">
                      <a:moveTo>
                        <a:pt x="0" y="0"/>
                      </a:moveTo>
                      <a:lnTo>
                        <a:pt x="0" y="9"/>
                      </a:lnTo>
                      <a:lnTo>
                        <a:pt x="354" y="9"/>
                      </a:lnTo>
                      <a:lnTo>
                        <a:pt x="352"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5" name="Freeform 160"/>
                <p:cNvSpPr>
                  <a:spLocks/>
                </p:cNvSpPr>
                <p:nvPr/>
              </p:nvSpPr>
              <p:spPr bwMode="auto">
                <a:xfrm>
                  <a:off x="3297" y="863"/>
                  <a:ext cx="118" cy="4"/>
                </a:xfrm>
                <a:custGeom>
                  <a:avLst/>
                  <a:gdLst>
                    <a:gd name="T0" fmla="*/ 0 w 353"/>
                    <a:gd name="T1" fmla="*/ 0 h 11"/>
                    <a:gd name="T2" fmla="*/ 0 w 353"/>
                    <a:gd name="T3" fmla="*/ 4 h 11"/>
                    <a:gd name="T4" fmla="*/ 118 w 353"/>
                    <a:gd name="T5" fmla="*/ 4 h 11"/>
                    <a:gd name="T6" fmla="*/ 118 w 353"/>
                    <a:gd name="T7" fmla="*/ 0 h 11"/>
                    <a:gd name="T8" fmla="*/ 30 w 353"/>
                    <a:gd name="T9" fmla="*/ 0 h 11"/>
                    <a:gd name="T10" fmla="*/ 29 w 353"/>
                    <a:gd name="T11" fmla="*/ 1 h 11"/>
                    <a:gd name="T12" fmla="*/ 29 w 353"/>
                    <a:gd name="T13" fmla="*/ 0 h 11"/>
                    <a:gd name="T14" fmla="*/ 0 w 353"/>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353"/>
                    <a:gd name="T25" fmla="*/ 0 h 11"/>
                    <a:gd name="T26" fmla="*/ 353 w 35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3" h="11">
                      <a:moveTo>
                        <a:pt x="0" y="0"/>
                      </a:moveTo>
                      <a:lnTo>
                        <a:pt x="0" y="11"/>
                      </a:lnTo>
                      <a:lnTo>
                        <a:pt x="353" y="11"/>
                      </a:lnTo>
                      <a:lnTo>
                        <a:pt x="352" y="0"/>
                      </a:lnTo>
                      <a:lnTo>
                        <a:pt x="89" y="0"/>
                      </a:lnTo>
                      <a:lnTo>
                        <a:pt x="88" y="4"/>
                      </a:lnTo>
                      <a:lnTo>
                        <a:pt x="88"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6" name="Freeform 161"/>
                <p:cNvSpPr>
                  <a:spLocks/>
                </p:cNvSpPr>
                <p:nvPr/>
              </p:nvSpPr>
              <p:spPr bwMode="auto">
                <a:xfrm>
                  <a:off x="3297" y="862"/>
                  <a:ext cx="117" cy="3"/>
                </a:xfrm>
                <a:custGeom>
                  <a:avLst/>
                  <a:gdLst>
                    <a:gd name="T0" fmla="*/ 0 w 352"/>
                    <a:gd name="T1" fmla="*/ 0 h 10"/>
                    <a:gd name="T2" fmla="*/ 0 w 352"/>
                    <a:gd name="T3" fmla="*/ 3 h 10"/>
                    <a:gd name="T4" fmla="*/ 117 w 352"/>
                    <a:gd name="T5" fmla="*/ 3 h 10"/>
                    <a:gd name="T6" fmla="*/ 117 w 352"/>
                    <a:gd name="T7" fmla="*/ 0 h 10"/>
                    <a:gd name="T8" fmla="*/ 30 w 352"/>
                    <a:gd name="T9" fmla="*/ 0 h 10"/>
                    <a:gd name="T10" fmla="*/ 29 w 352"/>
                    <a:gd name="T11" fmla="*/ 2 h 10"/>
                    <a:gd name="T12" fmla="*/ 29 w 352"/>
                    <a:gd name="T13" fmla="*/ 0 h 10"/>
                    <a:gd name="T14" fmla="*/ 0 w 352"/>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10"/>
                    <a:gd name="T26" fmla="*/ 352 w 35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10">
                      <a:moveTo>
                        <a:pt x="0" y="0"/>
                      </a:moveTo>
                      <a:lnTo>
                        <a:pt x="0" y="10"/>
                      </a:lnTo>
                      <a:lnTo>
                        <a:pt x="352" y="10"/>
                      </a:lnTo>
                      <a:lnTo>
                        <a:pt x="351" y="0"/>
                      </a:lnTo>
                      <a:lnTo>
                        <a:pt x="89" y="0"/>
                      </a:lnTo>
                      <a:lnTo>
                        <a:pt x="88" y="8"/>
                      </a:lnTo>
                      <a:lnTo>
                        <a:pt x="8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7" name="Freeform 162"/>
                <p:cNvSpPr>
                  <a:spLocks noEditPoints="1"/>
                </p:cNvSpPr>
                <p:nvPr/>
              </p:nvSpPr>
              <p:spPr bwMode="auto">
                <a:xfrm>
                  <a:off x="3297" y="860"/>
                  <a:ext cx="117" cy="3"/>
                </a:xfrm>
                <a:custGeom>
                  <a:avLst/>
                  <a:gdLst>
                    <a:gd name="T0" fmla="*/ 0 w 352"/>
                    <a:gd name="T1" fmla="*/ 0 h 9"/>
                    <a:gd name="T2" fmla="*/ 0 w 352"/>
                    <a:gd name="T3" fmla="*/ 3 h 9"/>
                    <a:gd name="T4" fmla="*/ 29 w 352"/>
                    <a:gd name="T5" fmla="*/ 3 h 9"/>
                    <a:gd name="T6" fmla="*/ 29 w 352"/>
                    <a:gd name="T7" fmla="*/ 0 h 9"/>
                    <a:gd name="T8" fmla="*/ 0 w 352"/>
                    <a:gd name="T9" fmla="*/ 0 h 9"/>
                    <a:gd name="T10" fmla="*/ 30 w 352"/>
                    <a:gd name="T11" fmla="*/ 0 h 9"/>
                    <a:gd name="T12" fmla="*/ 30 w 352"/>
                    <a:gd name="T13" fmla="*/ 3 h 9"/>
                    <a:gd name="T14" fmla="*/ 117 w 352"/>
                    <a:gd name="T15" fmla="*/ 3 h 9"/>
                    <a:gd name="T16" fmla="*/ 117 w 352"/>
                    <a:gd name="T17" fmla="*/ 0 h 9"/>
                    <a:gd name="T18" fmla="*/ 89 w 352"/>
                    <a:gd name="T19" fmla="*/ 0 h 9"/>
                    <a:gd name="T20" fmla="*/ 89 w 352"/>
                    <a:gd name="T21" fmla="*/ 1 h 9"/>
                    <a:gd name="T22" fmla="*/ 89 w 352"/>
                    <a:gd name="T23" fmla="*/ 0 h 9"/>
                    <a:gd name="T24" fmla="*/ 61 w 352"/>
                    <a:gd name="T25" fmla="*/ 0 h 9"/>
                    <a:gd name="T26" fmla="*/ 61 w 352"/>
                    <a:gd name="T27" fmla="*/ 1 h 9"/>
                    <a:gd name="T28" fmla="*/ 61 w 352"/>
                    <a:gd name="T29" fmla="*/ 0 h 9"/>
                    <a:gd name="T30" fmla="*/ 30 w 352"/>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2"/>
                    <a:gd name="T49" fmla="*/ 0 h 9"/>
                    <a:gd name="T50" fmla="*/ 352 w 352"/>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2" h="9">
                      <a:moveTo>
                        <a:pt x="0" y="0"/>
                      </a:moveTo>
                      <a:lnTo>
                        <a:pt x="0" y="9"/>
                      </a:lnTo>
                      <a:lnTo>
                        <a:pt x="88" y="9"/>
                      </a:lnTo>
                      <a:lnTo>
                        <a:pt x="87" y="0"/>
                      </a:lnTo>
                      <a:lnTo>
                        <a:pt x="0" y="0"/>
                      </a:lnTo>
                      <a:close/>
                      <a:moveTo>
                        <a:pt x="90" y="0"/>
                      </a:moveTo>
                      <a:lnTo>
                        <a:pt x="89" y="9"/>
                      </a:lnTo>
                      <a:lnTo>
                        <a:pt x="352" y="9"/>
                      </a:lnTo>
                      <a:lnTo>
                        <a:pt x="351" y="0"/>
                      </a:lnTo>
                      <a:lnTo>
                        <a:pt x="269" y="0"/>
                      </a:lnTo>
                      <a:lnTo>
                        <a:pt x="268" y="4"/>
                      </a:lnTo>
                      <a:lnTo>
                        <a:pt x="268" y="0"/>
                      </a:lnTo>
                      <a:lnTo>
                        <a:pt x="185" y="0"/>
                      </a:lnTo>
                      <a:lnTo>
                        <a:pt x="184" y="4"/>
                      </a:lnTo>
                      <a:lnTo>
                        <a:pt x="184" y="0"/>
                      </a:lnTo>
                      <a:lnTo>
                        <a:pt x="9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8" name="Freeform 163"/>
                <p:cNvSpPr>
                  <a:spLocks noEditPoints="1"/>
                </p:cNvSpPr>
                <p:nvPr/>
              </p:nvSpPr>
              <p:spPr bwMode="auto">
                <a:xfrm>
                  <a:off x="3297" y="859"/>
                  <a:ext cx="117" cy="3"/>
                </a:xfrm>
                <a:custGeom>
                  <a:avLst/>
                  <a:gdLst>
                    <a:gd name="T0" fmla="*/ 0 w 351"/>
                    <a:gd name="T1" fmla="*/ 0 h 10"/>
                    <a:gd name="T2" fmla="*/ 0 w 351"/>
                    <a:gd name="T3" fmla="*/ 3 h 10"/>
                    <a:gd name="T4" fmla="*/ 29 w 351"/>
                    <a:gd name="T5" fmla="*/ 3 h 10"/>
                    <a:gd name="T6" fmla="*/ 29 w 351"/>
                    <a:gd name="T7" fmla="*/ 0 h 10"/>
                    <a:gd name="T8" fmla="*/ 0 w 351"/>
                    <a:gd name="T9" fmla="*/ 0 h 10"/>
                    <a:gd name="T10" fmla="*/ 30 w 351"/>
                    <a:gd name="T11" fmla="*/ 0 h 10"/>
                    <a:gd name="T12" fmla="*/ 30 w 351"/>
                    <a:gd name="T13" fmla="*/ 3 h 10"/>
                    <a:gd name="T14" fmla="*/ 117 w 351"/>
                    <a:gd name="T15" fmla="*/ 3 h 10"/>
                    <a:gd name="T16" fmla="*/ 117 w 351"/>
                    <a:gd name="T17" fmla="*/ 0 h 10"/>
                    <a:gd name="T18" fmla="*/ 90 w 351"/>
                    <a:gd name="T19" fmla="*/ 0 h 10"/>
                    <a:gd name="T20" fmla="*/ 89 w 351"/>
                    <a:gd name="T21" fmla="*/ 3 h 10"/>
                    <a:gd name="T22" fmla="*/ 89 w 351"/>
                    <a:gd name="T23" fmla="*/ 0 h 10"/>
                    <a:gd name="T24" fmla="*/ 62 w 351"/>
                    <a:gd name="T25" fmla="*/ 0 h 10"/>
                    <a:gd name="T26" fmla="*/ 61 w 351"/>
                    <a:gd name="T27" fmla="*/ 3 h 10"/>
                    <a:gd name="T28" fmla="*/ 61 w 351"/>
                    <a:gd name="T29" fmla="*/ 0 h 10"/>
                    <a:gd name="T30" fmla="*/ 30 w 351"/>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1"/>
                    <a:gd name="T49" fmla="*/ 0 h 10"/>
                    <a:gd name="T50" fmla="*/ 351 w 351"/>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1" h="10">
                      <a:moveTo>
                        <a:pt x="0" y="0"/>
                      </a:moveTo>
                      <a:lnTo>
                        <a:pt x="0" y="10"/>
                      </a:lnTo>
                      <a:lnTo>
                        <a:pt x="88" y="10"/>
                      </a:lnTo>
                      <a:lnTo>
                        <a:pt x="86" y="0"/>
                      </a:lnTo>
                      <a:lnTo>
                        <a:pt x="0" y="0"/>
                      </a:lnTo>
                      <a:close/>
                      <a:moveTo>
                        <a:pt x="91" y="0"/>
                      </a:moveTo>
                      <a:lnTo>
                        <a:pt x="89" y="10"/>
                      </a:lnTo>
                      <a:lnTo>
                        <a:pt x="351" y="10"/>
                      </a:lnTo>
                      <a:lnTo>
                        <a:pt x="350" y="0"/>
                      </a:lnTo>
                      <a:lnTo>
                        <a:pt x="270" y="0"/>
                      </a:lnTo>
                      <a:lnTo>
                        <a:pt x="268" y="9"/>
                      </a:lnTo>
                      <a:lnTo>
                        <a:pt x="266" y="0"/>
                      </a:lnTo>
                      <a:lnTo>
                        <a:pt x="185" y="0"/>
                      </a:lnTo>
                      <a:lnTo>
                        <a:pt x="184" y="9"/>
                      </a:lnTo>
                      <a:lnTo>
                        <a:pt x="182" y="0"/>
                      </a:lnTo>
                      <a:lnTo>
                        <a:pt x="91"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19" name="Freeform 164"/>
                <p:cNvSpPr>
                  <a:spLocks noEditPoints="1"/>
                </p:cNvSpPr>
                <p:nvPr/>
              </p:nvSpPr>
              <p:spPr bwMode="auto">
                <a:xfrm>
                  <a:off x="3297" y="857"/>
                  <a:ext cx="117" cy="3"/>
                </a:xfrm>
                <a:custGeom>
                  <a:avLst/>
                  <a:gdLst>
                    <a:gd name="T0" fmla="*/ 0 w 351"/>
                    <a:gd name="T1" fmla="*/ 0 h 10"/>
                    <a:gd name="T2" fmla="*/ 0 w 351"/>
                    <a:gd name="T3" fmla="*/ 3 h 10"/>
                    <a:gd name="T4" fmla="*/ 29 w 351"/>
                    <a:gd name="T5" fmla="*/ 3 h 10"/>
                    <a:gd name="T6" fmla="*/ 29 w 351"/>
                    <a:gd name="T7" fmla="*/ 0 h 10"/>
                    <a:gd name="T8" fmla="*/ 0 w 351"/>
                    <a:gd name="T9" fmla="*/ 0 h 10"/>
                    <a:gd name="T10" fmla="*/ 30 w 351"/>
                    <a:gd name="T11" fmla="*/ 0 h 10"/>
                    <a:gd name="T12" fmla="*/ 30 w 351"/>
                    <a:gd name="T13" fmla="*/ 3 h 10"/>
                    <a:gd name="T14" fmla="*/ 61 w 351"/>
                    <a:gd name="T15" fmla="*/ 3 h 10"/>
                    <a:gd name="T16" fmla="*/ 60 w 351"/>
                    <a:gd name="T17" fmla="*/ 0 h 10"/>
                    <a:gd name="T18" fmla="*/ 30 w 351"/>
                    <a:gd name="T19" fmla="*/ 0 h 10"/>
                    <a:gd name="T20" fmla="*/ 62 w 351"/>
                    <a:gd name="T21" fmla="*/ 0 h 10"/>
                    <a:gd name="T22" fmla="*/ 62 w 351"/>
                    <a:gd name="T23" fmla="*/ 3 h 10"/>
                    <a:gd name="T24" fmla="*/ 89 w 351"/>
                    <a:gd name="T25" fmla="*/ 3 h 10"/>
                    <a:gd name="T26" fmla="*/ 88 w 351"/>
                    <a:gd name="T27" fmla="*/ 0 h 10"/>
                    <a:gd name="T28" fmla="*/ 62 w 351"/>
                    <a:gd name="T29" fmla="*/ 0 h 10"/>
                    <a:gd name="T30" fmla="*/ 90 w 351"/>
                    <a:gd name="T31" fmla="*/ 0 h 10"/>
                    <a:gd name="T32" fmla="*/ 90 w 351"/>
                    <a:gd name="T33" fmla="*/ 3 h 10"/>
                    <a:gd name="T34" fmla="*/ 117 w 351"/>
                    <a:gd name="T35" fmla="*/ 3 h 10"/>
                    <a:gd name="T36" fmla="*/ 117 w 351"/>
                    <a:gd name="T37" fmla="*/ 0 h 10"/>
                    <a:gd name="T38" fmla="*/ 90 w 351"/>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1"/>
                    <a:gd name="T61" fmla="*/ 0 h 10"/>
                    <a:gd name="T62" fmla="*/ 351 w 351"/>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1" h="10">
                      <a:moveTo>
                        <a:pt x="0" y="0"/>
                      </a:moveTo>
                      <a:lnTo>
                        <a:pt x="0" y="10"/>
                      </a:lnTo>
                      <a:lnTo>
                        <a:pt x="87" y="10"/>
                      </a:lnTo>
                      <a:lnTo>
                        <a:pt x="86" y="0"/>
                      </a:lnTo>
                      <a:lnTo>
                        <a:pt x="0" y="0"/>
                      </a:lnTo>
                      <a:close/>
                      <a:moveTo>
                        <a:pt x="91" y="0"/>
                      </a:moveTo>
                      <a:lnTo>
                        <a:pt x="90" y="10"/>
                      </a:lnTo>
                      <a:lnTo>
                        <a:pt x="184" y="10"/>
                      </a:lnTo>
                      <a:lnTo>
                        <a:pt x="181" y="0"/>
                      </a:lnTo>
                      <a:lnTo>
                        <a:pt x="91" y="0"/>
                      </a:lnTo>
                      <a:close/>
                      <a:moveTo>
                        <a:pt x="185" y="0"/>
                      </a:moveTo>
                      <a:lnTo>
                        <a:pt x="185" y="10"/>
                      </a:lnTo>
                      <a:lnTo>
                        <a:pt x="268" y="10"/>
                      </a:lnTo>
                      <a:lnTo>
                        <a:pt x="265" y="0"/>
                      </a:lnTo>
                      <a:lnTo>
                        <a:pt x="185" y="0"/>
                      </a:lnTo>
                      <a:close/>
                      <a:moveTo>
                        <a:pt x="270" y="0"/>
                      </a:moveTo>
                      <a:lnTo>
                        <a:pt x="269" y="10"/>
                      </a:lnTo>
                      <a:lnTo>
                        <a:pt x="351" y="10"/>
                      </a:lnTo>
                      <a:lnTo>
                        <a:pt x="350" y="0"/>
                      </a:lnTo>
                      <a:lnTo>
                        <a:pt x="27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0" name="Freeform 165"/>
                <p:cNvSpPr>
                  <a:spLocks noEditPoints="1"/>
                </p:cNvSpPr>
                <p:nvPr/>
              </p:nvSpPr>
              <p:spPr bwMode="auto">
                <a:xfrm>
                  <a:off x="3297" y="855"/>
                  <a:ext cx="117" cy="4"/>
                </a:xfrm>
                <a:custGeom>
                  <a:avLst/>
                  <a:gdLst>
                    <a:gd name="T0" fmla="*/ 0 w 350"/>
                    <a:gd name="T1" fmla="*/ 0 h 10"/>
                    <a:gd name="T2" fmla="*/ 0 w 350"/>
                    <a:gd name="T3" fmla="*/ 4 h 10"/>
                    <a:gd name="T4" fmla="*/ 29 w 350"/>
                    <a:gd name="T5" fmla="*/ 4 h 10"/>
                    <a:gd name="T6" fmla="*/ 28 w 350"/>
                    <a:gd name="T7" fmla="*/ 0 h 10"/>
                    <a:gd name="T8" fmla="*/ 0 w 350"/>
                    <a:gd name="T9" fmla="*/ 0 h 10"/>
                    <a:gd name="T10" fmla="*/ 31 w 350"/>
                    <a:gd name="T11" fmla="*/ 0 h 10"/>
                    <a:gd name="T12" fmla="*/ 30 w 350"/>
                    <a:gd name="T13" fmla="*/ 4 h 10"/>
                    <a:gd name="T14" fmla="*/ 61 w 350"/>
                    <a:gd name="T15" fmla="*/ 4 h 10"/>
                    <a:gd name="T16" fmla="*/ 60 w 350"/>
                    <a:gd name="T17" fmla="*/ 0 h 10"/>
                    <a:gd name="T18" fmla="*/ 31 w 350"/>
                    <a:gd name="T19" fmla="*/ 0 h 10"/>
                    <a:gd name="T20" fmla="*/ 62 w 350"/>
                    <a:gd name="T21" fmla="*/ 0 h 10"/>
                    <a:gd name="T22" fmla="*/ 62 w 350"/>
                    <a:gd name="T23" fmla="*/ 4 h 10"/>
                    <a:gd name="T24" fmla="*/ 89 w 350"/>
                    <a:gd name="T25" fmla="*/ 4 h 10"/>
                    <a:gd name="T26" fmla="*/ 88 w 350"/>
                    <a:gd name="T27" fmla="*/ 0 h 10"/>
                    <a:gd name="T28" fmla="*/ 62 w 350"/>
                    <a:gd name="T29" fmla="*/ 0 h 10"/>
                    <a:gd name="T30" fmla="*/ 91 w 350"/>
                    <a:gd name="T31" fmla="*/ 0 h 10"/>
                    <a:gd name="T32" fmla="*/ 90 w 350"/>
                    <a:gd name="T33" fmla="*/ 4 h 10"/>
                    <a:gd name="T34" fmla="*/ 117 w 350"/>
                    <a:gd name="T35" fmla="*/ 4 h 10"/>
                    <a:gd name="T36" fmla="*/ 116 w 350"/>
                    <a:gd name="T37" fmla="*/ 0 h 10"/>
                    <a:gd name="T38" fmla="*/ 91 w 350"/>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0"/>
                    <a:gd name="T61" fmla="*/ 0 h 10"/>
                    <a:gd name="T62" fmla="*/ 350 w 3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0" h="10">
                      <a:moveTo>
                        <a:pt x="0" y="0"/>
                      </a:moveTo>
                      <a:lnTo>
                        <a:pt x="0" y="10"/>
                      </a:lnTo>
                      <a:lnTo>
                        <a:pt x="86" y="10"/>
                      </a:lnTo>
                      <a:lnTo>
                        <a:pt x="85" y="0"/>
                      </a:lnTo>
                      <a:lnTo>
                        <a:pt x="0" y="0"/>
                      </a:lnTo>
                      <a:close/>
                      <a:moveTo>
                        <a:pt x="92" y="0"/>
                      </a:moveTo>
                      <a:lnTo>
                        <a:pt x="91" y="10"/>
                      </a:lnTo>
                      <a:lnTo>
                        <a:pt x="182" y="10"/>
                      </a:lnTo>
                      <a:lnTo>
                        <a:pt x="179" y="0"/>
                      </a:lnTo>
                      <a:lnTo>
                        <a:pt x="92" y="0"/>
                      </a:lnTo>
                      <a:close/>
                      <a:moveTo>
                        <a:pt x="185" y="0"/>
                      </a:moveTo>
                      <a:lnTo>
                        <a:pt x="185" y="10"/>
                      </a:lnTo>
                      <a:lnTo>
                        <a:pt x="266" y="10"/>
                      </a:lnTo>
                      <a:lnTo>
                        <a:pt x="263" y="0"/>
                      </a:lnTo>
                      <a:lnTo>
                        <a:pt x="185" y="0"/>
                      </a:lnTo>
                      <a:close/>
                      <a:moveTo>
                        <a:pt x="271" y="0"/>
                      </a:moveTo>
                      <a:lnTo>
                        <a:pt x="270" y="10"/>
                      </a:lnTo>
                      <a:lnTo>
                        <a:pt x="350" y="10"/>
                      </a:lnTo>
                      <a:lnTo>
                        <a:pt x="348" y="0"/>
                      </a:lnTo>
                      <a:lnTo>
                        <a:pt x="271"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1" name="Freeform 166"/>
                <p:cNvSpPr>
                  <a:spLocks noEditPoints="1"/>
                </p:cNvSpPr>
                <p:nvPr/>
              </p:nvSpPr>
              <p:spPr bwMode="auto">
                <a:xfrm>
                  <a:off x="3297" y="854"/>
                  <a:ext cx="117" cy="3"/>
                </a:xfrm>
                <a:custGeom>
                  <a:avLst/>
                  <a:gdLst>
                    <a:gd name="T0" fmla="*/ 0 w 350"/>
                    <a:gd name="T1" fmla="*/ 0 h 10"/>
                    <a:gd name="T2" fmla="*/ 0 w 350"/>
                    <a:gd name="T3" fmla="*/ 3 h 10"/>
                    <a:gd name="T4" fmla="*/ 29 w 350"/>
                    <a:gd name="T5" fmla="*/ 3 h 10"/>
                    <a:gd name="T6" fmla="*/ 28 w 350"/>
                    <a:gd name="T7" fmla="*/ 0 h 10"/>
                    <a:gd name="T8" fmla="*/ 0 w 350"/>
                    <a:gd name="T9" fmla="*/ 0 h 10"/>
                    <a:gd name="T10" fmla="*/ 31 w 350"/>
                    <a:gd name="T11" fmla="*/ 0 h 10"/>
                    <a:gd name="T12" fmla="*/ 30 w 350"/>
                    <a:gd name="T13" fmla="*/ 3 h 10"/>
                    <a:gd name="T14" fmla="*/ 61 w 350"/>
                    <a:gd name="T15" fmla="*/ 3 h 10"/>
                    <a:gd name="T16" fmla="*/ 60 w 350"/>
                    <a:gd name="T17" fmla="*/ 0 h 10"/>
                    <a:gd name="T18" fmla="*/ 31 w 350"/>
                    <a:gd name="T19" fmla="*/ 0 h 10"/>
                    <a:gd name="T20" fmla="*/ 62 w 350"/>
                    <a:gd name="T21" fmla="*/ 0 h 10"/>
                    <a:gd name="T22" fmla="*/ 62 w 350"/>
                    <a:gd name="T23" fmla="*/ 3 h 10"/>
                    <a:gd name="T24" fmla="*/ 89 w 350"/>
                    <a:gd name="T25" fmla="*/ 3 h 10"/>
                    <a:gd name="T26" fmla="*/ 88 w 350"/>
                    <a:gd name="T27" fmla="*/ 0 h 10"/>
                    <a:gd name="T28" fmla="*/ 62 w 350"/>
                    <a:gd name="T29" fmla="*/ 0 h 10"/>
                    <a:gd name="T30" fmla="*/ 91 w 350"/>
                    <a:gd name="T31" fmla="*/ 0 h 10"/>
                    <a:gd name="T32" fmla="*/ 90 w 350"/>
                    <a:gd name="T33" fmla="*/ 3 h 10"/>
                    <a:gd name="T34" fmla="*/ 117 w 350"/>
                    <a:gd name="T35" fmla="*/ 3 h 10"/>
                    <a:gd name="T36" fmla="*/ 116 w 350"/>
                    <a:gd name="T37" fmla="*/ 0 h 10"/>
                    <a:gd name="T38" fmla="*/ 91 w 350"/>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0"/>
                    <a:gd name="T61" fmla="*/ 0 h 10"/>
                    <a:gd name="T62" fmla="*/ 350 w 3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0" h="10">
                      <a:moveTo>
                        <a:pt x="0" y="0"/>
                      </a:moveTo>
                      <a:lnTo>
                        <a:pt x="0" y="10"/>
                      </a:lnTo>
                      <a:lnTo>
                        <a:pt x="86" y="10"/>
                      </a:lnTo>
                      <a:lnTo>
                        <a:pt x="85" y="0"/>
                      </a:lnTo>
                      <a:lnTo>
                        <a:pt x="0" y="0"/>
                      </a:lnTo>
                      <a:close/>
                      <a:moveTo>
                        <a:pt x="92" y="0"/>
                      </a:moveTo>
                      <a:lnTo>
                        <a:pt x="91" y="10"/>
                      </a:lnTo>
                      <a:lnTo>
                        <a:pt x="181" y="10"/>
                      </a:lnTo>
                      <a:lnTo>
                        <a:pt x="178" y="0"/>
                      </a:lnTo>
                      <a:lnTo>
                        <a:pt x="92" y="0"/>
                      </a:lnTo>
                      <a:close/>
                      <a:moveTo>
                        <a:pt x="186" y="0"/>
                      </a:moveTo>
                      <a:lnTo>
                        <a:pt x="185" y="10"/>
                      </a:lnTo>
                      <a:lnTo>
                        <a:pt x="265" y="10"/>
                      </a:lnTo>
                      <a:lnTo>
                        <a:pt x="262" y="0"/>
                      </a:lnTo>
                      <a:lnTo>
                        <a:pt x="186" y="0"/>
                      </a:lnTo>
                      <a:close/>
                      <a:moveTo>
                        <a:pt x="272" y="0"/>
                      </a:moveTo>
                      <a:lnTo>
                        <a:pt x="270" y="10"/>
                      </a:lnTo>
                      <a:lnTo>
                        <a:pt x="350" y="10"/>
                      </a:lnTo>
                      <a:lnTo>
                        <a:pt x="348" y="0"/>
                      </a:lnTo>
                      <a:lnTo>
                        <a:pt x="272"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2" name="Freeform 167"/>
                <p:cNvSpPr>
                  <a:spLocks noEditPoints="1"/>
                </p:cNvSpPr>
                <p:nvPr/>
              </p:nvSpPr>
              <p:spPr bwMode="auto">
                <a:xfrm>
                  <a:off x="3297" y="852"/>
                  <a:ext cx="116" cy="3"/>
                </a:xfrm>
                <a:custGeom>
                  <a:avLst/>
                  <a:gdLst>
                    <a:gd name="T0" fmla="*/ 0 w 348"/>
                    <a:gd name="T1" fmla="*/ 0 h 10"/>
                    <a:gd name="T2" fmla="*/ 0 w 348"/>
                    <a:gd name="T3" fmla="*/ 3 h 10"/>
                    <a:gd name="T4" fmla="*/ 28 w 348"/>
                    <a:gd name="T5" fmla="*/ 3 h 10"/>
                    <a:gd name="T6" fmla="*/ 28 w 348"/>
                    <a:gd name="T7" fmla="*/ 0 h 10"/>
                    <a:gd name="T8" fmla="*/ 0 w 348"/>
                    <a:gd name="T9" fmla="*/ 0 h 10"/>
                    <a:gd name="T10" fmla="*/ 31 w 348"/>
                    <a:gd name="T11" fmla="*/ 0 h 10"/>
                    <a:gd name="T12" fmla="*/ 31 w 348"/>
                    <a:gd name="T13" fmla="*/ 3 h 10"/>
                    <a:gd name="T14" fmla="*/ 60 w 348"/>
                    <a:gd name="T15" fmla="*/ 3 h 10"/>
                    <a:gd name="T16" fmla="*/ 59 w 348"/>
                    <a:gd name="T17" fmla="*/ 0 h 10"/>
                    <a:gd name="T18" fmla="*/ 31 w 348"/>
                    <a:gd name="T19" fmla="*/ 0 h 10"/>
                    <a:gd name="T20" fmla="*/ 62 w 348"/>
                    <a:gd name="T21" fmla="*/ 0 h 10"/>
                    <a:gd name="T22" fmla="*/ 62 w 348"/>
                    <a:gd name="T23" fmla="*/ 3 h 10"/>
                    <a:gd name="T24" fmla="*/ 88 w 348"/>
                    <a:gd name="T25" fmla="*/ 3 h 10"/>
                    <a:gd name="T26" fmla="*/ 87 w 348"/>
                    <a:gd name="T27" fmla="*/ 0 h 10"/>
                    <a:gd name="T28" fmla="*/ 62 w 348"/>
                    <a:gd name="T29" fmla="*/ 0 h 10"/>
                    <a:gd name="T30" fmla="*/ 91 w 348"/>
                    <a:gd name="T31" fmla="*/ 0 h 10"/>
                    <a:gd name="T32" fmla="*/ 90 w 348"/>
                    <a:gd name="T33" fmla="*/ 3 h 10"/>
                    <a:gd name="T34" fmla="*/ 116 w 348"/>
                    <a:gd name="T35" fmla="*/ 3 h 10"/>
                    <a:gd name="T36" fmla="*/ 116 w 348"/>
                    <a:gd name="T37" fmla="*/ 0 h 10"/>
                    <a:gd name="T38" fmla="*/ 91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5" y="10"/>
                      </a:lnTo>
                      <a:lnTo>
                        <a:pt x="83" y="0"/>
                      </a:lnTo>
                      <a:lnTo>
                        <a:pt x="0" y="0"/>
                      </a:lnTo>
                      <a:close/>
                      <a:moveTo>
                        <a:pt x="93" y="0"/>
                      </a:moveTo>
                      <a:lnTo>
                        <a:pt x="92" y="10"/>
                      </a:lnTo>
                      <a:lnTo>
                        <a:pt x="179" y="10"/>
                      </a:lnTo>
                      <a:lnTo>
                        <a:pt x="177" y="0"/>
                      </a:lnTo>
                      <a:lnTo>
                        <a:pt x="93" y="0"/>
                      </a:lnTo>
                      <a:close/>
                      <a:moveTo>
                        <a:pt x="186" y="0"/>
                      </a:moveTo>
                      <a:lnTo>
                        <a:pt x="185" y="10"/>
                      </a:lnTo>
                      <a:lnTo>
                        <a:pt x="263" y="10"/>
                      </a:lnTo>
                      <a:lnTo>
                        <a:pt x="260" y="0"/>
                      </a:lnTo>
                      <a:lnTo>
                        <a:pt x="186" y="0"/>
                      </a:lnTo>
                      <a:close/>
                      <a:moveTo>
                        <a:pt x="272" y="0"/>
                      </a:moveTo>
                      <a:lnTo>
                        <a:pt x="271" y="10"/>
                      </a:lnTo>
                      <a:lnTo>
                        <a:pt x="348" y="10"/>
                      </a:lnTo>
                      <a:lnTo>
                        <a:pt x="347" y="0"/>
                      </a:lnTo>
                      <a:lnTo>
                        <a:pt x="272"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3" name="Freeform 168"/>
                <p:cNvSpPr>
                  <a:spLocks noEditPoints="1"/>
                </p:cNvSpPr>
                <p:nvPr/>
              </p:nvSpPr>
              <p:spPr bwMode="auto">
                <a:xfrm>
                  <a:off x="3297" y="850"/>
                  <a:ext cx="116" cy="4"/>
                </a:xfrm>
                <a:custGeom>
                  <a:avLst/>
                  <a:gdLst>
                    <a:gd name="T0" fmla="*/ 0 w 348"/>
                    <a:gd name="T1" fmla="*/ 0 h 10"/>
                    <a:gd name="T2" fmla="*/ 0 w 348"/>
                    <a:gd name="T3" fmla="*/ 4 h 10"/>
                    <a:gd name="T4" fmla="*/ 28 w 348"/>
                    <a:gd name="T5" fmla="*/ 4 h 10"/>
                    <a:gd name="T6" fmla="*/ 28 w 348"/>
                    <a:gd name="T7" fmla="*/ 0 h 10"/>
                    <a:gd name="T8" fmla="*/ 0 w 348"/>
                    <a:gd name="T9" fmla="*/ 0 h 10"/>
                    <a:gd name="T10" fmla="*/ 31 w 348"/>
                    <a:gd name="T11" fmla="*/ 0 h 10"/>
                    <a:gd name="T12" fmla="*/ 31 w 348"/>
                    <a:gd name="T13" fmla="*/ 4 h 10"/>
                    <a:gd name="T14" fmla="*/ 59 w 348"/>
                    <a:gd name="T15" fmla="*/ 4 h 10"/>
                    <a:gd name="T16" fmla="*/ 58 w 348"/>
                    <a:gd name="T17" fmla="*/ 0 h 10"/>
                    <a:gd name="T18" fmla="*/ 31 w 348"/>
                    <a:gd name="T19" fmla="*/ 0 h 10"/>
                    <a:gd name="T20" fmla="*/ 62 w 348"/>
                    <a:gd name="T21" fmla="*/ 0 h 10"/>
                    <a:gd name="T22" fmla="*/ 62 w 348"/>
                    <a:gd name="T23" fmla="*/ 4 h 10"/>
                    <a:gd name="T24" fmla="*/ 87 w 348"/>
                    <a:gd name="T25" fmla="*/ 4 h 10"/>
                    <a:gd name="T26" fmla="*/ 86 w 348"/>
                    <a:gd name="T27" fmla="*/ 0 h 10"/>
                    <a:gd name="T28" fmla="*/ 62 w 348"/>
                    <a:gd name="T29" fmla="*/ 0 h 10"/>
                    <a:gd name="T30" fmla="*/ 91 w 348"/>
                    <a:gd name="T31" fmla="*/ 0 h 10"/>
                    <a:gd name="T32" fmla="*/ 91 w 348"/>
                    <a:gd name="T33" fmla="*/ 4 h 10"/>
                    <a:gd name="T34" fmla="*/ 116 w 348"/>
                    <a:gd name="T35" fmla="*/ 4 h 10"/>
                    <a:gd name="T36" fmla="*/ 116 w 348"/>
                    <a:gd name="T37" fmla="*/ 0 h 10"/>
                    <a:gd name="T38" fmla="*/ 91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5" y="10"/>
                      </a:lnTo>
                      <a:lnTo>
                        <a:pt x="83" y="0"/>
                      </a:lnTo>
                      <a:lnTo>
                        <a:pt x="0" y="0"/>
                      </a:lnTo>
                      <a:close/>
                      <a:moveTo>
                        <a:pt x="93" y="0"/>
                      </a:moveTo>
                      <a:lnTo>
                        <a:pt x="92" y="10"/>
                      </a:lnTo>
                      <a:lnTo>
                        <a:pt x="178" y="10"/>
                      </a:lnTo>
                      <a:lnTo>
                        <a:pt x="175" y="0"/>
                      </a:lnTo>
                      <a:lnTo>
                        <a:pt x="93" y="0"/>
                      </a:lnTo>
                      <a:close/>
                      <a:moveTo>
                        <a:pt x="186" y="0"/>
                      </a:moveTo>
                      <a:lnTo>
                        <a:pt x="186" y="10"/>
                      </a:lnTo>
                      <a:lnTo>
                        <a:pt x="262" y="10"/>
                      </a:lnTo>
                      <a:lnTo>
                        <a:pt x="258" y="0"/>
                      </a:lnTo>
                      <a:lnTo>
                        <a:pt x="186" y="0"/>
                      </a:lnTo>
                      <a:close/>
                      <a:moveTo>
                        <a:pt x="273" y="0"/>
                      </a:moveTo>
                      <a:lnTo>
                        <a:pt x="272" y="10"/>
                      </a:lnTo>
                      <a:lnTo>
                        <a:pt x="348" y="10"/>
                      </a:lnTo>
                      <a:lnTo>
                        <a:pt x="347" y="0"/>
                      </a:lnTo>
                      <a:lnTo>
                        <a:pt x="273"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4" name="Freeform 169"/>
                <p:cNvSpPr>
                  <a:spLocks noEditPoints="1"/>
                </p:cNvSpPr>
                <p:nvPr/>
              </p:nvSpPr>
              <p:spPr bwMode="auto">
                <a:xfrm>
                  <a:off x="3297" y="849"/>
                  <a:ext cx="116" cy="3"/>
                </a:xfrm>
                <a:custGeom>
                  <a:avLst/>
                  <a:gdLst>
                    <a:gd name="T0" fmla="*/ 0 w 347"/>
                    <a:gd name="T1" fmla="*/ 0 h 10"/>
                    <a:gd name="T2" fmla="*/ 0 w 347"/>
                    <a:gd name="T3" fmla="*/ 3 h 10"/>
                    <a:gd name="T4" fmla="*/ 28 w 347"/>
                    <a:gd name="T5" fmla="*/ 3 h 10"/>
                    <a:gd name="T6" fmla="*/ 27 w 347"/>
                    <a:gd name="T7" fmla="*/ 0 h 10"/>
                    <a:gd name="T8" fmla="*/ 0 w 347"/>
                    <a:gd name="T9" fmla="*/ 0 h 10"/>
                    <a:gd name="T10" fmla="*/ 31 w 347"/>
                    <a:gd name="T11" fmla="*/ 0 h 10"/>
                    <a:gd name="T12" fmla="*/ 31 w 347"/>
                    <a:gd name="T13" fmla="*/ 3 h 10"/>
                    <a:gd name="T14" fmla="*/ 59 w 347"/>
                    <a:gd name="T15" fmla="*/ 3 h 10"/>
                    <a:gd name="T16" fmla="*/ 58 w 347"/>
                    <a:gd name="T17" fmla="*/ 0 h 10"/>
                    <a:gd name="T18" fmla="*/ 31 w 347"/>
                    <a:gd name="T19" fmla="*/ 0 h 10"/>
                    <a:gd name="T20" fmla="*/ 62 w 347"/>
                    <a:gd name="T21" fmla="*/ 0 h 10"/>
                    <a:gd name="T22" fmla="*/ 62 w 347"/>
                    <a:gd name="T23" fmla="*/ 3 h 10"/>
                    <a:gd name="T24" fmla="*/ 87 w 347"/>
                    <a:gd name="T25" fmla="*/ 3 h 10"/>
                    <a:gd name="T26" fmla="*/ 86 w 347"/>
                    <a:gd name="T27" fmla="*/ 0 h 10"/>
                    <a:gd name="T28" fmla="*/ 62 w 347"/>
                    <a:gd name="T29" fmla="*/ 0 h 10"/>
                    <a:gd name="T30" fmla="*/ 92 w 347"/>
                    <a:gd name="T31" fmla="*/ 0 h 10"/>
                    <a:gd name="T32" fmla="*/ 91 w 347"/>
                    <a:gd name="T33" fmla="*/ 3 h 10"/>
                    <a:gd name="T34" fmla="*/ 116 w 347"/>
                    <a:gd name="T35" fmla="*/ 3 h 10"/>
                    <a:gd name="T36" fmla="*/ 116 w 347"/>
                    <a:gd name="T37" fmla="*/ 0 h 10"/>
                    <a:gd name="T38" fmla="*/ 92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3" y="10"/>
                      </a:lnTo>
                      <a:lnTo>
                        <a:pt x="82" y="0"/>
                      </a:lnTo>
                      <a:lnTo>
                        <a:pt x="0" y="0"/>
                      </a:lnTo>
                      <a:close/>
                      <a:moveTo>
                        <a:pt x="94" y="0"/>
                      </a:moveTo>
                      <a:lnTo>
                        <a:pt x="93" y="10"/>
                      </a:lnTo>
                      <a:lnTo>
                        <a:pt x="177" y="10"/>
                      </a:lnTo>
                      <a:lnTo>
                        <a:pt x="174" y="0"/>
                      </a:lnTo>
                      <a:lnTo>
                        <a:pt x="94" y="0"/>
                      </a:lnTo>
                      <a:close/>
                      <a:moveTo>
                        <a:pt x="186" y="0"/>
                      </a:moveTo>
                      <a:lnTo>
                        <a:pt x="186" y="10"/>
                      </a:lnTo>
                      <a:lnTo>
                        <a:pt x="260" y="10"/>
                      </a:lnTo>
                      <a:lnTo>
                        <a:pt x="257" y="0"/>
                      </a:lnTo>
                      <a:lnTo>
                        <a:pt x="186" y="0"/>
                      </a:lnTo>
                      <a:close/>
                      <a:moveTo>
                        <a:pt x="274" y="0"/>
                      </a:moveTo>
                      <a:lnTo>
                        <a:pt x="272" y="10"/>
                      </a:lnTo>
                      <a:lnTo>
                        <a:pt x="347" y="10"/>
                      </a:lnTo>
                      <a:lnTo>
                        <a:pt x="346" y="0"/>
                      </a:lnTo>
                      <a:lnTo>
                        <a:pt x="274"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5" name="Freeform 170"/>
                <p:cNvSpPr>
                  <a:spLocks noEditPoints="1"/>
                </p:cNvSpPr>
                <p:nvPr/>
              </p:nvSpPr>
              <p:spPr bwMode="auto">
                <a:xfrm>
                  <a:off x="3297" y="847"/>
                  <a:ext cx="116" cy="3"/>
                </a:xfrm>
                <a:custGeom>
                  <a:avLst/>
                  <a:gdLst>
                    <a:gd name="T0" fmla="*/ 0 w 347"/>
                    <a:gd name="T1" fmla="*/ 3 h 10"/>
                    <a:gd name="T2" fmla="*/ 0 w 347"/>
                    <a:gd name="T3" fmla="*/ 1 h 10"/>
                    <a:gd name="T4" fmla="*/ 27 w 347"/>
                    <a:gd name="T5" fmla="*/ 0 h 10"/>
                    <a:gd name="T6" fmla="*/ 28 w 347"/>
                    <a:gd name="T7" fmla="*/ 3 h 10"/>
                    <a:gd name="T8" fmla="*/ 0 w 347"/>
                    <a:gd name="T9" fmla="*/ 3 h 10"/>
                    <a:gd name="T10" fmla="*/ 31 w 347"/>
                    <a:gd name="T11" fmla="*/ 3 h 10"/>
                    <a:gd name="T12" fmla="*/ 31 w 347"/>
                    <a:gd name="T13" fmla="*/ 0 h 10"/>
                    <a:gd name="T14" fmla="*/ 57 w 347"/>
                    <a:gd name="T15" fmla="*/ 0 h 10"/>
                    <a:gd name="T16" fmla="*/ 59 w 347"/>
                    <a:gd name="T17" fmla="*/ 3 h 10"/>
                    <a:gd name="T18" fmla="*/ 31 w 347"/>
                    <a:gd name="T19" fmla="*/ 3 h 10"/>
                    <a:gd name="T20" fmla="*/ 62 w 347"/>
                    <a:gd name="T21" fmla="*/ 3 h 10"/>
                    <a:gd name="T22" fmla="*/ 62 w 347"/>
                    <a:gd name="T23" fmla="*/ 0 h 10"/>
                    <a:gd name="T24" fmla="*/ 85 w 347"/>
                    <a:gd name="T25" fmla="*/ 0 h 10"/>
                    <a:gd name="T26" fmla="*/ 86 w 347"/>
                    <a:gd name="T27" fmla="*/ 3 h 10"/>
                    <a:gd name="T28" fmla="*/ 62 w 347"/>
                    <a:gd name="T29" fmla="*/ 3 h 10"/>
                    <a:gd name="T30" fmla="*/ 92 w 347"/>
                    <a:gd name="T31" fmla="*/ 0 h 10"/>
                    <a:gd name="T32" fmla="*/ 91 w 347"/>
                    <a:gd name="T33" fmla="*/ 3 h 10"/>
                    <a:gd name="T34" fmla="*/ 116 w 347"/>
                    <a:gd name="T35" fmla="*/ 3 h 10"/>
                    <a:gd name="T36" fmla="*/ 115 w 347"/>
                    <a:gd name="T37" fmla="*/ 0 h 10"/>
                    <a:gd name="T38" fmla="*/ 115 w 347"/>
                    <a:gd name="T39" fmla="*/ 0 h 10"/>
                    <a:gd name="T40" fmla="*/ 92 w 347"/>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7"/>
                    <a:gd name="T64" fmla="*/ 0 h 10"/>
                    <a:gd name="T65" fmla="*/ 347 w 347"/>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7" h="10">
                      <a:moveTo>
                        <a:pt x="0" y="10"/>
                      </a:moveTo>
                      <a:lnTo>
                        <a:pt x="0" y="4"/>
                      </a:lnTo>
                      <a:lnTo>
                        <a:pt x="81" y="1"/>
                      </a:lnTo>
                      <a:lnTo>
                        <a:pt x="83" y="10"/>
                      </a:lnTo>
                      <a:lnTo>
                        <a:pt x="0" y="10"/>
                      </a:lnTo>
                      <a:close/>
                      <a:moveTo>
                        <a:pt x="93" y="10"/>
                      </a:moveTo>
                      <a:lnTo>
                        <a:pt x="94" y="1"/>
                      </a:lnTo>
                      <a:lnTo>
                        <a:pt x="171" y="1"/>
                      </a:lnTo>
                      <a:lnTo>
                        <a:pt x="175" y="10"/>
                      </a:lnTo>
                      <a:lnTo>
                        <a:pt x="93" y="10"/>
                      </a:lnTo>
                      <a:close/>
                      <a:moveTo>
                        <a:pt x="186" y="10"/>
                      </a:moveTo>
                      <a:lnTo>
                        <a:pt x="186" y="1"/>
                      </a:lnTo>
                      <a:lnTo>
                        <a:pt x="255" y="1"/>
                      </a:lnTo>
                      <a:lnTo>
                        <a:pt x="258" y="10"/>
                      </a:lnTo>
                      <a:lnTo>
                        <a:pt x="186" y="10"/>
                      </a:lnTo>
                      <a:close/>
                      <a:moveTo>
                        <a:pt x="274" y="0"/>
                      </a:moveTo>
                      <a:lnTo>
                        <a:pt x="273" y="10"/>
                      </a:lnTo>
                      <a:lnTo>
                        <a:pt x="347" y="10"/>
                      </a:lnTo>
                      <a:lnTo>
                        <a:pt x="345" y="1"/>
                      </a:lnTo>
                      <a:lnTo>
                        <a:pt x="345" y="0"/>
                      </a:lnTo>
                      <a:lnTo>
                        <a:pt x="274"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6" name="Freeform 171"/>
                <p:cNvSpPr>
                  <a:spLocks noEditPoints="1"/>
                </p:cNvSpPr>
                <p:nvPr/>
              </p:nvSpPr>
              <p:spPr bwMode="auto">
                <a:xfrm>
                  <a:off x="3297" y="847"/>
                  <a:ext cx="115" cy="2"/>
                </a:xfrm>
                <a:custGeom>
                  <a:avLst/>
                  <a:gdLst>
                    <a:gd name="T0" fmla="*/ 0 w 346"/>
                    <a:gd name="T1" fmla="*/ 2 h 6"/>
                    <a:gd name="T2" fmla="*/ 0 w 346"/>
                    <a:gd name="T3" fmla="*/ 2 h 6"/>
                    <a:gd name="T4" fmla="*/ 27 w 346"/>
                    <a:gd name="T5" fmla="*/ 1 h 6"/>
                    <a:gd name="T6" fmla="*/ 27 w 346"/>
                    <a:gd name="T7" fmla="*/ 2 h 6"/>
                    <a:gd name="T8" fmla="*/ 0 w 346"/>
                    <a:gd name="T9" fmla="*/ 2 h 6"/>
                    <a:gd name="T10" fmla="*/ 31 w 346"/>
                    <a:gd name="T11" fmla="*/ 2 h 6"/>
                    <a:gd name="T12" fmla="*/ 31 w 346"/>
                    <a:gd name="T13" fmla="*/ 1 h 6"/>
                    <a:gd name="T14" fmla="*/ 57 w 346"/>
                    <a:gd name="T15" fmla="*/ 1 h 6"/>
                    <a:gd name="T16" fmla="*/ 58 w 346"/>
                    <a:gd name="T17" fmla="*/ 2 h 6"/>
                    <a:gd name="T18" fmla="*/ 31 w 346"/>
                    <a:gd name="T19" fmla="*/ 2 h 6"/>
                    <a:gd name="T20" fmla="*/ 62 w 346"/>
                    <a:gd name="T21" fmla="*/ 2 h 6"/>
                    <a:gd name="T22" fmla="*/ 62 w 346"/>
                    <a:gd name="T23" fmla="*/ 1 h 6"/>
                    <a:gd name="T24" fmla="*/ 85 w 346"/>
                    <a:gd name="T25" fmla="*/ 1 h 6"/>
                    <a:gd name="T26" fmla="*/ 85 w 346"/>
                    <a:gd name="T27" fmla="*/ 2 h 6"/>
                    <a:gd name="T28" fmla="*/ 62 w 346"/>
                    <a:gd name="T29" fmla="*/ 2 h 6"/>
                    <a:gd name="T30" fmla="*/ 91 w 346"/>
                    <a:gd name="T31" fmla="*/ 2 h 6"/>
                    <a:gd name="T32" fmla="*/ 91 w 346"/>
                    <a:gd name="T33" fmla="*/ 0 h 6"/>
                    <a:gd name="T34" fmla="*/ 115 w 346"/>
                    <a:gd name="T35" fmla="*/ 1 h 6"/>
                    <a:gd name="T36" fmla="*/ 115 w 346"/>
                    <a:gd name="T37" fmla="*/ 2 h 6"/>
                    <a:gd name="T38" fmla="*/ 91 w 346"/>
                    <a:gd name="T39" fmla="*/ 2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6"/>
                    <a:gd name="T62" fmla="*/ 346 w 346"/>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6">
                      <a:moveTo>
                        <a:pt x="0" y="6"/>
                      </a:moveTo>
                      <a:lnTo>
                        <a:pt x="0" y="5"/>
                      </a:lnTo>
                      <a:lnTo>
                        <a:pt x="81" y="2"/>
                      </a:lnTo>
                      <a:lnTo>
                        <a:pt x="82" y="6"/>
                      </a:lnTo>
                      <a:lnTo>
                        <a:pt x="0" y="6"/>
                      </a:lnTo>
                      <a:close/>
                      <a:moveTo>
                        <a:pt x="94" y="6"/>
                      </a:moveTo>
                      <a:lnTo>
                        <a:pt x="94" y="2"/>
                      </a:lnTo>
                      <a:lnTo>
                        <a:pt x="171" y="2"/>
                      </a:lnTo>
                      <a:lnTo>
                        <a:pt x="174" y="6"/>
                      </a:lnTo>
                      <a:lnTo>
                        <a:pt x="94" y="6"/>
                      </a:lnTo>
                      <a:close/>
                      <a:moveTo>
                        <a:pt x="186" y="6"/>
                      </a:moveTo>
                      <a:lnTo>
                        <a:pt x="186" y="2"/>
                      </a:lnTo>
                      <a:lnTo>
                        <a:pt x="255" y="2"/>
                      </a:lnTo>
                      <a:lnTo>
                        <a:pt x="257" y="6"/>
                      </a:lnTo>
                      <a:lnTo>
                        <a:pt x="186" y="6"/>
                      </a:lnTo>
                      <a:close/>
                      <a:moveTo>
                        <a:pt x="274" y="6"/>
                      </a:moveTo>
                      <a:lnTo>
                        <a:pt x="274" y="0"/>
                      </a:lnTo>
                      <a:lnTo>
                        <a:pt x="345" y="2"/>
                      </a:lnTo>
                      <a:lnTo>
                        <a:pt x="346" y="6"/>
                      </a:lnTo>
                      <a:lnTo>
                        <a:pt x="274"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7" name="Freeform 172"/>
                <p:cNvSpPr>
                  <a:spLocks/>
                </p:cNvSpPr>
                <p:nvPr/>
              </p:nvSpPr>
              <p:spPr bwMode="auto">
                <a:xfrm>
                  <a:off x="3388" y="847"/>
                  <a:ext cx="24" cy="1"/>
                </a:xfrm>
                <a:custGeom>
                  <a:avLst/>
                  <a:gdLst>
                    <a:gd name="T0" fmla="*/ 0 w 71"/>
                    <a:gd name="T1" fmla="*/ 1 h 1"/>
                    <a:gd name="T2" fmla="*/ 0 w 71"/>
                    <a:gd name="T3" fmla="*/ 0 h 1"/>
                    <a:gd name="T4" fmla="*/ 24 w 71"/>
                    <a:gd name="T5" fmla="*/ 1 h 1"/>
                    <a:gd name="T6" fmla="*/ 0 w 71"/>
                    <a:gd name="T7" fmla="*/ 1 h 1"/>
                    <a:gd name="T8" fmla="*/ 0 60000 65536"/>
                    <a:gd name="T9" fmla="*/ 0 60000 65536"/>
                    <a:gd name="T10" fmla="*/ 0 60000 65536"/>
                    <a:gd name="T11" fmla="*/ 0 60000 65536"/>
                    <a:gd name="T12" fmla="*/ 0 w 71"/>
                    <a:gd name="T13" fmla="*/ 0 h 1"/>
                    <a:gd name="T14" fmla="*/ 71 w 71"/>
                    <a:gd name="T15" fmla="*/ 1 h 1"/>
                  </a:gdLst>
                  <a:ahLst/>
                  <a:cxnLst>
                    <a:cxn ang="T8">
                      <a:pos x="T0" y="T1"/>
                    </a:cxn>
                    <a:cxn ang="T9">
                      <a:pos x="T2" y="T3"/>
                    </a:cxn>
                    <a:cxn ang="T10">
                      <a:pos x="T4" y="T5"/>
                    </a:cxn>
                    <a:cxn ang="T11">
                      <a:pos x="T6" y="T7"/>
                    </a:cxn>
                  </a:cxnLst>
                  <a:rect l="T12" t="T13" r="T14" b="T15"/>
                  <a:pathLst>
                    <a:path w="71" h="1">
                      <a:moveTo>
                        <a:pt x="0" y="1"/>
                      </a:moveTo>
                      <a:lnTo>
                        <a:pt x="0" y="0"/>
                      </a:lnTo>
                      <a:lnTo>
                        <a:pt x="71"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8" name="Freeform 173"/>
                <p:cNvSpPr>
                  <a:spLocks/>
                </p:cNvSpPr>
                <p:nvPr/>
              </p:nvSpPr>
              <p:spPr bwMode="auto">
                <a:xfrm>
                  <a:off x="3306" y="888"/>
                  <a:ext cx="59" cy="1"/>
                </a:xfrm>
                <a:custGeom>
                  <a:avLst/>
                  <a:gdLst>
                    <a:gd name="T0" fmla="*/ 0 w 177"/>
                    <a:gd name="T1" fmla="*/ 0 h 2"/>
                    <a:gd name="T2" fmla="*/ 0 w 177"/>
                    <a:gd name="T3" fmla="*/ 1 h 2"/>
                    <a:gd name="T4" fmla="*/ 59 w 177"/>
                    <a:gd name="T5" fmla="*/ 0 h 2"/>
                    <a:gd name="T6" fmla="*/ 0 w 177"/>
                    <a:gd name="T7" fmla="*/ 0 h 2"/>
                    <a:gd name="T8" fmla="*/ 0 60000 65536"/>
                    <a:gd name="T9" fmla="*/ 0 60000 65536"/>
                    <a:gd name="T10" fmla="*/ 0 60000 65536"/>
                    <a:gd name="T11" fmla="*/ 0 60000 65536"/>
                    <a:gd name="T12" fmla="*/ 0 w 177"/>
                    <a:gd name="T13" fmla="*/ 0 h 2"/>
                    <a:gd name="T14" fmla="*/ 177 w 177"/>
                    <a:gd name="T15" fmla="*/ 2 h 2"/>
                  </a:gdLst>
                  <a:ahLst/>
                  <a:cxnLst>
                    <a:cxn ang="T8">
                      <a:pos x="T0" y="T1"/>
                    </a:cxn>
                    <a:cxn ang="T9">
                      <a:pos x="T2" y="T3"/>
                    </a:cxn>
                    <a:cxn ang="T10">
                      <a:pos x="T4" y="T5"/>
                    </a:cxn>
                    <a:cxn ang="T11">
                      <a:pos x="T6" y="T7"/>
                    </a:cxn>
                  </a:cxnLst>
                  <a:rect l="T12" t="T13" r="T14" b="T15"/>
                  <a:pathLst>
                    <a:path w="177" h="2">
                      <a:moveTo>
                        <a:pt x="0" y="0"/>
                      </a:moveTo>
                      <a:lnTo>
                        <a:pt x="0" y="2"/>
                      </a:lnTo>
                      <a:lnTo>
                        <a:pt x="177"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29" name="Freeform 174"/>
                <p:cNvSpPr>
                  <a:spLocks/>
                </p:cNvSpPr>
                <p:nvPr/>
              </p:nvSpPr>
              <p:spPr bwMode="auto">
                <a:xfrm>
                  <a:off x="3306" y="886"/>
                  <a:ext cx="117" cy="3"/>
                </a:xfrm>
                <a:custGeom>
                  <a:avLst/>
                  <a:gdLst>
                    <a:gd name="T0" fmla="*/ 0 w 351"/>
                    <a:gd name="T1" fmla="*/ 0 h 7"/>
                    <a:gd name="T2" fmla="*/ 0 w 351"/>
                    <a:gd name="T3" fmla="*/ 3 h 7"/>
                    <a:gd name="T4" fmla="*/ 117 w 351"/>
                    <a:gd name="T5" fmla="*/ 2 h 7"/>
                    <a:gd name="T6" fmla="*/ 117 w 351"/>
                    <a:gd name="T7" fmla="*/ 0 h 7"/>
                    <a:gd name="T8" fmla="*/ 0 w 351"/>
                    <a:gd name="T9" fmla="*/ 0 h 7"/>
                    <a:gd name="T10" fmla="*/ 0 60000 65536"/>
                    <a:gd name="T11" fmla="*/ 0 60000 65536"/>
                    <a:gd name="T12" fmla="*/ 0 60000 65536"/>
                    <a:gd name="T13" fmla="*/ 0 60000 65536"/>
                    <a:gd name="T14" fmla="*/ 0 60000 65536"/>
                    <a:gd name="T15" fmla="*/ 0 w 351"/>
                    <a:gd name="T16" fmla="*/ 0 h 7"/>
                    <a:gd name="T17" fmla="*/ 351 w 351"/>
                    <a:gd name="T18" fmla="*/ 7 h 7"/>
                  </a:gdLst>
                  <a:ahLst/>
                  <a:cxnLst>
                    <a:cxn ang="T10">
                      <a:pos x="T0" y="T1"/>
                    </a:cxn>
                    <a:cxn ang="T11">
                      <a:pos x="T2" y="T3"/>
                    </a:cxn>
                    <a:cxn ang="T12">
                      <a:pos x="T4" y="T5"/>
                    </a:cxn>
                    <a:cxn ang="T13">
                      <a:pos x="T6" y="T7"/>
                    </a:cxn>
                    <a:cxn ang="T14">
                      <a:pos x="T8" y="T9"/>
                    </a:cxn>
                  </a:cxnLst>
                  <a:rect l="T15" t="T16" r="T17" b="T18"/>
                  <a:pathLst>
                    <a:path w="351" h="7">
                      <a:moveTo>
                        <a:pt x="0" y="0"/>
                      </a:moveTo>
                      <a:lnTo>
                        <a:pt x="0" y="7"/>
                      </a:lnTo>
                      <a:lnTo>
                        <a:pt x="351" y="5"/>
                      </a:lnTo>
                      <a:lnTo>
                        <a:pt x="351"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0" name="Freeform 175"/>
                <p:cNvSpPr>
                  <a:spLocks/>
                </p:cNvSpPr>
                <p:nvPr/>
              </p:nvSpPr>
              <p:spPr bwMode="auto">
                <a:xfrm>
                  <a:off x="3306" y="884"/>
                  <a:ext cx="117" cy="4"/>
                </a:xfrm>
                <a:custGeom>
                  <a:avLst/>
                  <a:gdLst>
                    <a:gd name="T0" fmla="*/ 0 w 351"/>
                    <a:gd name="T1" fmla="*/ 0 h 11"/>
                    <a:gd name="T2" fmla="*/ 0 w 351"/>
                    <a:gd name="T3" fmla="*/ 4 h 11"/>
                    <a:gd name="T4" fmla="*/ 59 w 351"/>
                    <a:gd name="T5" fmla="*/ 4 h 11"/>
                    <a:gd name="T6" fmla="*/ 117 w 351"/>
                    <a:gd name="T7" fmla="*/ 4 h 11"/>
                    <a:gd name="T8" fmla="*/ 117 w 351"/>
                    <a:gd name="T9" fmla="*/ 0 h 11"/>
                    <a:gd name="T10" fmla="*/ 0 w 351"/>
                    <a:gd name="T11" fmla="*/ 0 h 11"/>
                    <a:gd name="T12" fmla="*/ 0 60000 65536"/>
                    <a:gd name="T13" fmla="*/ 0 60000 65536"/>
                    <a:gd name="T14" fmla="*/ 0 60000 65536"/>
                    <a:gd name="T15" fmla="*/ 0 60000 65536"/>
                    <a:gd name="T16" fmla="*/ 0 60000 65536"/>
                    <a:gd name="T17" fmla="*/ 0 60000 65536"/>
                    <a:gd name="T18" fmla="*/ 0 w 351"/>
                    <a:gd name="T19" fmla="*/ 0 h 11"/>
                    <a:gd name="T20" fmla="*/ 351 w 35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51" h="11">
                      <a:moveTo>
                        <a:pt x="0" y="0"/>
                      </a:moveTo>
                      <a:lnTo>
                        <a:pt x="0" y="11"/>
                      </a:lnTo>
                      <a:lnTo>
                        <a:pt x="177" y="11"/>
                      </a:lnTo>
                      <a:lnTo>
                        <a:pt x="351" y="11"/>
                      </a:lnTo>
                      <a:lnTo>
                        <a:pt x="350"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1" name="Freeform 176"/>
                <p:cNvSpPr>
                  <a:spLocks/>
                </p:cNvSpPr>
                <p:nvPr/>
              </p:nvSpPr>
              <p:spPr bwMode="auto">
                <a:xfrm>
                  <a:off x="3306" y="883"/>
                  <a:ext cx="117" cy="3"/>
                </a:xfrm>
                <a:custGeom>
                  <a:avLst/>
                  <a:gdLst>
                    <a:gd name="T0" fmla="*/ 0 w 351"/>
                    <a:gd name="T1" fmla="*/ 0 h 10"/>
                    <a:gd name="T2" fmla="*/ 0 w 351"/>
                    <a:gd name="T3" fmla="*/ 3 h 10"/>
                    <a:gd name="T4" fmla="*/ 117 w 351"/>
                    <a:gd name="T5" fmla="*/ 3 h 10"/>
                    <a:gd name="T6" fmla="*/ 117 w 351"/>
                    <a:gd name="T7" fmla="*/ 0 h 10"/>
                    <a:gd name="T8" fmla="*/ 0 w 351"/>
                    <a:gd name="T9" fmla="*/ 0 h 10"/>
                    <a:gd name="T10" fmla="*/ 0 60000 65536"/>
                    <a:gd name="T11" fmla="*/ 0 60000 65536"/>
                    <a:gd name="T12" fmla="*/ 0 60000 65536"/>
                    <a:gd name="T13" fmla="*/ 0 60000 65536"/>
                    <a:gd name="T14" fmla="*/ 0 60000 65536"/>
                    <a:gd name="T15" fmla="*/ 0 w 351"/>
                    <a:gd name="T16" fmla="*/ 0 h 10"/>
                    <a:gd name="T17" fmla="*/ 351 w 351"/>
                    <a:gd name="T18" fmla="*/ 10 h 10"/>
                  </a:gdLst>
                  <a:ahLst/>
                  <a:cxnLst>
                    <a:cxn ang="T10">
                      <a:pos x="T0" y="T1"/>
                    </a:cxn>
                    <a:cxn ang="T11">
                      <a:pos x="T2" y="T3"/>
                    </a:cxn>
                    <a:cxn ang="T12">
                      <a:pos x="T4" y="T5"/>
                    </a:cxn>
                    <a:cxn ang="T13">
                      <a:pos x="T6" y="T7"/>
                    </a:cxn>
                    <a:cxn ang="T14">
                      <a:pos x="T8" y="T9"/>
                    </a:cxn>
                  </a:cxnLst>
                  <a:rect l="T15" t="T16" r="T17" b="T18"/>
                  <a:pathLst>
                    <a:path w="351" h="10">
                      <a:moveTo>
                        <a:pt x="0" y="0"/>
                      </a:moveTo>
                      <a:lnTo>
                        <a:pt x="0" y="10"/>
                      </a:lnTo>
                      <a:lnTo>
                        <a:pt x="351" y="10"/>
                      </a:lnTo>
                      <a:lnTo>
                        <a:pt x="350"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2" name="Freeform 177"/>
                <p:cNvSpPr>
                  <a:spLocks/>
                </p:cNvSpPr>
                <p:nvPr/>
              </p:nvSpPr>
              <p:spPr bwMode="auto">
                <a:xfrm>
                  <a:off x="3306" y="881"/>
                  <a:ext cx="116" cy="3"/>
                </a:xfrm>
                <a:custGeom>
                  <a:avLst/>
                  <a:gdLst>
                    <a:gd name="T0" fmla="*/ 0 w 350"/>
                    <a:gd name="T1" fmla="*/ 0 h 9"/>
                    <a:gd name="T2" fmla="*/ 0 w 350"/>
                    <a:gd name="T3" fmla="*/ 3 h 9"/>
                    <a:gd name="T4" fmla="*/ 116 w 350"/>
                    <a:gd name="T5" fmla="*/ 3 h 9"/>
                    <a:gd name="T6" fmla="*/ 116 w 350"/>
                    <a:gd name="T7" fmla="*/ 0 h 9"/>
                    <a:gd name="T8" fmla="*/ 0 w 350"/>
                    <a:gd name="T9" fmla="*/ 0 h 9"/>
                    <a:gd name="T10" fmla="*/ 0 60000 65536"/>
                    <a:gd name="T11" fmla="*/ 0 60000 65536"/>
                    <a:gd name="T12" fmla="*/ 0 60000 65536"/>
                    <a:gd name="T13" fmla="*/ 0 60000 65536"/>
                    <a:gd name="T14" fmla="*/ 0 60000 65536"/>
                    <a:gd name="T15" fmla="*/ 0 w 350"/>
                    <a:gd name="T16" fmla="*/ 0 h 9"/>
                    <a:gd name="T17" fmla="*/ 350 w 350"/>
                    <a:gd name="T18" fmla="*/ 9 h 9"/>
                  </a:gdLst>
                  <a:ahLst/>
                  <a:cxnLst>
                    <a:cxn ang="T10">
                      <a:pos x="T0" y="T1"/>
                    </a:cxn>
                    <a:cxn ang="T11">
                      <a:pos x="T2" y="T3"/>
                    </a:cxn>
                    <a:cxn ang="T12">
                      <a:pos x="T4" y="T5"/>
                    </a:cxn>
                    <a:cxn ang="T13">
                      <a:pos x="T6" y="T7"/>
                    </a:cxn>
                    <a:cxn ang="T14">
                      <a:pos x="T8" y="T9"/>
                    </a:cxn>
                  </a:cxnLst>
                  <a:rect l="T15" t="T16" r="T17" b="T18"/>
                  <a:pathLst>
                    <a:path w="350" h="9">
                      <a:moveTo>
                        <a:pt x="0" y="0"/>
                      </a:moveTo>
                      <a:lnTo>
                        <a:pt x="0" y="9"/>
                      </a:lnTo>
                      <a:lnTo>
                        <a:pt x="350" y="9"/>
                      </a:lnTo>
                      <a:lnTo>
                        <a:pt x="349"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3" name="Freeform 178"/>
                <p:cNvSpPr>
                  <a:spLocks/>
                </p:cNvSpPr>
                <p:nvPr/>
              </p:nvSpPr>
              <p:spPr bwMode="auto">
                <a:xfrm>
                  <a:off x="3306" y="880"/>
                  <a:ext cx="116" cy="3"/>
                </a:xfrm>
                <a:custGeom>
                  <a:avLst/>
                  <a:gdLst>
                    <a:gd name="T0" fmla="*/ 0 w 350"/>
                    <a:gd name="T1" fmla="*/ 0 h 9"/>
                    <a:gd name="T2" fmla="*/ 0 w 350"/>
                    <a:gd name="T3" fmla="*/ 3 h 9"/>
                    <a:gd name="T4" fmla="*/ 116 w 350"/>
                    <a:gd name="T5" fmla="*/ 3 h 9"/>
                    <a:gd name="T6" fmla="*/ 116 w 350"/>
                    <a:gd name="T7" fmla="*/ 0 h 9"/>
                    <a:gd name="T8" fmla="*/ 0 w 350"/>
                    <a:gd name="T9" fmla="*/ 0 h 9"/>
                    <a:gd name="T10" fmla="*/ 0 60000 65536"/>
                    <a:gd name="T11" fmla="*/ 0 60000 65536"/>
                    <a:gd name="T12" fmla="*/ 0 60000 65536"/>
                    <a:gd name="T13" fmla="*/ 0 60000 65536"/>
                    <a:gd name="T14" fmla="*/ 0 60000 65536"/>
                    <a:gd name="T15" fmla="*/ 0 w 350"/>
                    <a:gd name="T16" fmla="*/ 0 h 9"/>
                    <a:gd name="T17" fmla="*/ 350 w 350"/>
                    <a:gd name="T18" fmla="*/ 9 h 9"/>
                  </a:gdLst>
                  <a:ahLst/>
                  <a:cxnLst>
                    <a:cxn ang="T10">
                      <a:pos x="T0" y="T1"/>
                    </a:cxn>
                    <a:cxn ang="T11">
                      <a:pos x="T2" y="T3"/>
                    </a:cxn>
                    <a:cxn ang="T12">
                      <a:pos x="T4" y="T5"/>
                    </a:cxn>
                    <a:cxn ang="T13">
                      <a:pos x="T6" y="T7"/>
                    </a:cxn>
                    <a:cxn ang="T14">
                      <a:pos x="T8" y="T9"/>
                    </a:cxn>
                  </a:cxnLst>
                  <a:rect l="T15" t="T16" r="T17" b="T18"/>
                  <a:pathLst>
                    <a:path w="350" h="9">
                      <a:moveTo>
                        <a:pt x="0" y="0"/>
                      </a:moveTo>
                      <a:lnTo>
                        <a:pt x="0" y="9"/>
                      </a:lnTo>
                      <a:lnTo>
                        <a:pt x="350" y="9"/>
                      </a:lnTo>
                      <a:lnTo>
                        <a:pt x="349"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4" name="Freeform 179"/>
                <p:cNvSpPr>
                  <a:spLocks/>
                </p:cNvSpPr>
                <p:nvPr/>
              </p:nvSpPr>
              <p:spPr bwMode="auto">
                <a:xfrm>
                  <a:off x="3306" y="878"/>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5" name="Freeform 180"/>
                <p:cNvSpPr>
                  <a:spLocks/>
                </p:cNvSpPr>
                <p:nvPr/>
              </p:nvSpPr>
              <p:spPr bwMode="auto">
                <a:xfrm>
                  <a:off x="3306" y="876"/>
                  <a:ext cx="116" cy="4"/>
                </a:xfrm>
                <a:custGeom>
                  <a:avLst/>
                  <a:gdLst>
                    <a:gd name="T0" fmla="*/ 0 w 349"/>
                    <a:gd name="T1" fmla="*/ 0 h 11"/>
                    <a:gd name="T2" fmla="*/ 0 w 349"/>
                    <a:gd name="T3" fmla="*/ 4 h 11"/>
                    <a:gd name="T4" fmla="*/ 116 w 349"/>
                    <a:gd name="T5" fmla="*/ 4 h 11"/>
                    <a:gd name="T6" fmla="*/ 116 w 349"/>
                    <a:gd name="T7" fmla="*/ 0 h 11"/>
                    <a:gd name="T8" fmla="*/ 89 w 349"/>
                    <a:gd name="T9" fmla="*/ 0 h 11"/>
                    <a:gd name="T10" fmla="*/ 88 w 349"/>
                    <a:gd name="T11" fmla="*/ 2 h 11"/>
                    <a:gd name="T12" fmla="*/ 88 w 349"/>
                    <a:gd name="T13" fmla="*/ 0 h 11"/>
                    <a:gd name="T14" fmla="*/ 61 w 349"/>
                    <a:gd name="T15" fmla="*/ 0 h 11"/>
                    <a:gd name="T16" fmla="*/ 60 w 349"/>
                    <a:gd name="T17" fmla="*/ 2 h 11"/>
                    <a:gd name="T18" fmla="*/ 60 w 349"/>
                    <a:gd name="T19" fmla="*/ 0 h 11"/>
                    <a:gd name="T20" fmla="*/ 0 w 349"/>
                    <a:gd name="T21" fmla="*/ 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9"/>
                    <a:gd name="T34" fmla="*/ 0 h 11"/>
                    <a:gd name="T35" fmla="*/ 349 w 349"/>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9" h="11">
                      <a:moveTo>
                        <a:pt x="0" y="0"/>
                      </a:moveTo>
                      <a:lnTo>
                        <a:pt x="0" y="11"/>
                      </a:lnTo>
                      <a:lnTo>
                        <a:pt x="349" y="11"/>
                      </a:lnTo>
                      <a:lnTo>
                        <a:pt x="348" y="0"/>
                      </a:lnTo>
                      <a:lnTo>
                        <a:pt x="267" y="0"/>
                      </a:lnTo>
                      <a:lnTo>
                        <a:pt x="266" y="5"/>
                      </a:lnTo>
                      <a:lnTo>
                        <a:pt x="265" y="0"/>
                      </a:lnTo>
                      <a:lnTo>
                        <a:pt x="183" y="0"/>
                      </a:lnTo>
                      <a:lnTo>
                        <a:pt x="182" y="5"/>
                      </a:lnTo>
                      <a:lnTo>
                        <a:pt x="181" y="0"/>
                      </a:lnTo>
                      <a:lnTo>
                        <a:pt x="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6" name="Freeform 181"/>
                <p:cNvSpPr>
                  <a:spLocks/>
                </p:cNvSpPr>
                <p:nvPr/>
              </p:nvSpPr>
              <p:spPr bwMode="auto">
                <a:xfrm>
                  <a:off x="3306" y="875"/>
                  <a:ext cx="116" cy="3"/>
                </a:xfrm>
                <a:custGeom>
                  <a:avLst/>
                  <a:gdLst>
                    <a:gd name="T0" fmla="*/ 0 w 348"/>
                    <a:gd name="T1" fmla="*/ 0 h 9"/>
                    <a:gd name="T2" fmla="*/ 0 w 348"/>
                    <a:gd name="T3" fmla="*/ 3 h 9"/>
                    <a:gd name="T4" fmla="*/ 116 w 348"/>
                    <a:gd name="T5" fmla="*/ 3 h 9"/>
                    <a:gd name="T6" fmla="*/ 116 w 348"/>
                    <a:gd name="T7" fmla="*/ 0 h 9"/>
                    <a:gd name="T8" fmla="*/ 89 w 348"/>
                    <a:gd name="T9" fmla="*/ 0 h 9"/>
                    <a:gd name="T10" fmla="*/ 89 w 348"/>
                    <a:gd name="T11" fmla="*/ 3 h 9"/>
                    <a:gd name="T12" fmla="*/ 88 w 348"/>
                    <a:gd name="T13" fmla="*/ 0 h 9"/>
                    <a:gd name="T14" fmla="*/ 61 w 348"/>
                    <a:gd name="T15" fmla="*/ 0 h 9"/>
                    <a:gd name="T16" fmla="*/ 61 w 348"/>
                    <a:gd name="T17" fmla="*/ 3 h 9"/>
                    <a:gd name="T18" fmla="*/ 60 w 348"/>
                    <a:gd name="T19" fmla="*/ 0 h 9"/>
                    <a:gd name="T20" fmla="*/ 0 w 348"/>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8"/>
                    <a:gd name="T34" fmla="*/ 0 h 9"/>
                    <a:gd name="T35" fmla="*/ 348 w 348"/>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8" h="9">
                      <a:moveTo>
                        <a:pt x="0" y="0"/>
                      </a:moveTo>
                      <a:lnTo>
                        <a:pt x="0" y="9"/>
                      </a:lnTo>
                      <a:lnTo>
                        <a:pt x="348" y="9"/>
                      </a:lnTo>
                      <a:lnTo>
                        <a:pt x="347" y="0"/>
                      </a:lnTo>
                      <a:lnTo>
                        <a:pt x="267" y="0"/>
                      </a:lnTo>
                      <a:lnTo>
                        <a:pt x="266" y="9"/>
                      </a:lnTo>
                      <a:lnTo>
                        <a:pt x="263" y="0"/>
                      </a:lnTo>
                      <a:lnTo>
                        <a:pt x="183" y="0"/>
                      </a:lnTo>
                      <a:lnTo>
                        <a:pt x="182" y="9"/>
                      </a:lnTo>
                      <a:lnTo>
                        <a:pt x="180" y="0"/>
                      </a:lnTo>
                      <a:lnTo>
                        <a:pt x="0"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7" name="Freeform 182"/>
                <p:cNvSpPr>
                  <a:spLocks noEditPoints="1"/>
                </p:cNvSpPr>
                <p:nvPr/>
              </p:nvSpPr>
              <p:spPr bwMode="auto">
                <a:xfrm>
                  <a:off x="3306" y="873"/>
                  <a:ext cx="116" cy="3"/>
                </a:xfrm>
                <a:custGeom>
                  <a:avLst/>
                  <a:gdLst>
                    <a:gd name="T0" fmla="*/ 0 w 348"/>
                    <a:gd name="T1" fmla="*/ 0 h 10"/>
                    <a:gd name="T2" fmla="*/ 0 w 348"/>
                    <a:gd name="T3" fmla="*/ 3 h 10"/>
                    <a:gd name="T4" fmla="*/ 60 w 348"/>
                    <a:gd name="T5" fmla="*/ 3 h 10"/>
                    <a:gd name="T6" fmla="*/ 60 w 348"/>
                    <a:gd name="T7" fmla="*/ 0 h 10"/>
                    <a:gd name="T8" fmla="*/ 0 w 348"/>
                    <a:gd name="T9" fmla="*/ 0 h 10"/>
                    <a:gd name="T10" fmla="*/ 61 w 348"/>
                    <a:gd name="T11" fmla="*/ 0 h 10"/>
                    <a:gd name="T12" fmla="*/ 61 w 348"/>
                    <a:gd name="T13" fmla="*/ 3 h 10"/>
                    <a:gd name="T14" fmla="*/ 88 w 348"/>
                    <a:gd name="T15" fmla="*/ 3 h 10"/>
                    <a:gd name="T16" fmla="*/ 87 w 348"/>
                    <a:gd name="T17" fmla="*/ 0 h 10"/>
                    <a:gd name="T18" fmla="*/ 61 w 348"/>
                    <a:gd name="T19" fmla="*/ 0 h 10"/>
                    <a:gd name="T20" fmla="*/ 89 w 348"/>
                    <a:gd name="T21" fmla="*/ 0 h 10"/>
                    <a:gd name="T22" fmla="*/ 89 w 348"/>
                    <a:gd name="T23" fmla="*/ 3 h 10"/>
                    <a:gd name="T24" fmla="*/ 116 w 348"/>
                    <a:gd name="T25" fmla="*/ 3 h 10"/>
                    <a:gd name="T26" fmla="*/ 116 w 348"/>
                    <a:gd name="T27" fmla="*/ 0 h 10"/>
                    <a:gd name="T28" fmla="*/ 89 w 3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8"/>
                    <a:gd name="T46" fmla="*/ 0 h 10"/>
                    <a:gd name="T47" fmla="*/ 348 w 3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8" h="10">
                      <a:moveTo>
                        <a:pt x="0" y="0"/>
                      </a:moveTo>
                      <a:lnTo>
                        <a:pt x="0" y="10"/>
                      </a:lnTo>
                      <a:lnTo>
                        <a:pt x="181" y="10"/>
                      </a:lnTo>
                      <a:lnTo>
                        <a:pt x="179" y="0"/>
                      </a:lnTo>
                      <a:lnTo>
                        <a:pt x="0" y="0"/>
                      </a:lnTo>
                      <a:close/>
                      <a:moveTo>
                        <a:pt x="183" y="0"/>
                      </a:moveTo>
                      <a:lnTo>
                        <a:pt x="183" y="10"/>
                      </a:lnTo>
                      <a:lnTo>
                        <a:pt x="265" y="10"/>
                      </a:lnTo>
                      <a:lnTo>
                        <a:pt x="262" y="0"/>
                      </a:lnTo>
                      <a:lnTo>
                        <a:pt x="183" y="0"/>
                      </a:lnTo>
                      <a:close/>
                      <a:moveTo>
                        <a:pt x="268" y="0"/>
                      </a:moveTo>
                      <a:lnTo>
                        <a:pt x="267" y="10"/>
                      </a:lnTo>
                      <a:lnTo>
                        <a:pt x="348" y="10"/>
                      </a:lnTo>
                      <a:lnTo>
                        <a:pt x="347" y="0"/>
                      </a:lnTo>
                      <a:lnTo>
                        <a:pt x="268"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8" name="Freeform 183"/>
                <p:cNvSpPr>
                  <a:spLocks noEditPoints="1"/>
                </p:cNvSpPr>
                <p:nvPr/>
              </p:nvSpPr>
              <p:spPr bwMode="auto">
                <a:xfrm>
                  <a:off x="3306" y="872"/>
                  <a:ext cx="115" cy="3"/>
                </a:xfrm>
                <a:custGeom>
                  <a:avLst/>
                  <a:gdLst>
                    <a:gd name="T0" fmla="*/ 0 w 347"/>
                    <a:gd name="T1" fmla="*/ 0 h 10"/>
                    <a:gd name="T2" fmla="*/ 0 w 347"/>
                    <a:gd name="T3" fmla="*/ 3 h 10"/>
                    <a:gd name="T4" fmla="*/ 60 w 347"/>
                    <a:gd name="T5" fmla="*/ 3 h 10"/>
                    <a:gd name="T6" fmla="*/ 59 w 347"/>
                    <a:gd name="T7" fmla="*/ 0 h 10"/>
                    <a:gd name="T8" fmla="*/ 0 w 347"/>
                    <a:gd name="T9" fmla="*/ 0 h 10"/>
                    <a:gd name="T10" fmla="*/ 61 w 347"/>
                    <a:gd name="T11" fmla="*/ 0 h 10"/>
                    <a:gd name="T12" fmla="*/ 61 w 347"/>
                    <a:gd name="T13" fmla="*/ 3 h 10"/>
                    <a:gd name="T14" fmla="*/ 87 w 347"/>
                    <a:gd name="T15" fmla="*/ 3 h 10"/>
                    <a:gd name="T16" fmla="*/ 86 w 347"/>
                    <a:gd name="T17" fmla="*/ 0 h 10"/>
                    <a:gd name="T18" fmla="*/ 61 w 347"/>
                    <a:gd name="T19" fmla="*/ 0 h 10"/>
                    <a:gd name="T20" fmla="*/ 89 w 347"/>
                    <a:gd name="T21" fmla="*/ 0 h 10"/>
                    <a:gd name="T22" fmla="*/ 88 w 347"/>
                    <a:gd name="T23" fmla="*/ 3 h 10"/>
                    <a:gd name="T24" fmla="*/ 115 w 347"/>
                    <a:gd name="T25" fmla="*/ 3 h 10"/>
                    <a:gd name="T26" fmla="*/ 115 w 347"/>
                    <a:gd name="T27" fmla="*/ 0 h 10"/>
                    <a:gd name="T28" fmla="*/ 89 w 347"/>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10"/>
                    <a:gd name="T47" fmla="*/ 347 w 34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10">
                      <a:moveTo>
                        <a:pt x="0" y="0"/>
                      </a:moveTo>
                      <a:lnTo>
                        <a:pt x="0" y="10"/>
                      </a:lnTo>
                      <a:lnTo>
                        <a:pt x="180" y="10"/>
                      </a:lnTo>
                      <a:lnTo>
                        <a:pt x="178" y="0"/>
                      </a:lnTo>
                      <a:lnTo>
                        <a:pt x="0" y="0"/>
                      </a:lnTo>
                      <a:close/>
                      <a:moveTo>
                        <a:pt x="183" y="0"/>
                      </a:moveTo>
                      <a:lnTo>
                        <a:pt x="183" y="10"/>
                      </a:lnTo>
                      <a:lnTo>
                        <a:pt x="263" y="10"/>
                      </a:lnTo>
                      <a:lnTo>
                        <a:pt x="261" y="0"/>
                      </a:lnTo>
                      <a:lnTo>
                        <a:pt x="183" y="0"/>
                      </a:lnTo>
                      <a:close/>
                      <a:moveTo>
                        <a:pt x="268" y="0"/>
                      </a:moveTo>
                      <a:lnTo>
                        <a:pt x="267" y="10"/>
                      </a:lnTo>
                      <a:lnTo>
                        <a:pt x="347" y="10"/>
                      </a:lnTo>
                      <a:lnTo>
                        <a:pt x="346" y="0"/>
                      </a:lnTo>
                      <a:lnTo>
                        <a:pt x="268"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39" name="Freeform 184"/>
                <p:cNvSpPr>
                  <a:spLocks noEditPoints="1"/>
                </p:cNvSpPr>
                <p:nvPr/>
              </p:nvSpPr>
              <p:spPr bwMode="auto">
                <a:xfrm>
                  <a:off x="3306" y="870"/>
                  <a:ext cx="115" cy="3"/>
                </a:xfrm>
                <a:custGeom>
                  <a:avLst/>
                  <a:gdLst>
                    <a:gd name="T0" fmla="*/ 0 w 347"/>
                    <a:gd name="T1" fmla="*/ 0 h 9"/>
                    <a:gd name="T2" fmla="*/ 0 w 347"/>
                    <a:gd name="T3" fmla="*/ 3 h 9"/>
                    <a:gd name="T4" fmla="*/ 59 w 347"/>
                    <a:gd name="T5" fmla="*/ 3 h 9"/>
                    <a:gd name="T6" fmla="*/ 59 w 347"/>
                    <a:gd name="T7" fmla="*/ 0 h 9"/>
                    <a:gd name="T8" fmla="*/ 0 w 347"/>
                    <a:gd name="T9" fmla="*/ 0 h 9"/>
                    <a:gd name="T10" fmla="*/ 61 w 347"/>
                    <a:gd name="T11" fmla="*/ 0 h 9"/>
                    <a:gd name="T12" fmla="*/ 61 w 347"/>
                    <a:gd name="T13" fmla="*/ 3 h 9"/>
                    <a:gd name="T14" fmla="*/ 87 w 347"/>
                    <a:gd name="T15" fmla="*/ 3 h 9"/>
                    <a:gd name="T16" fmla="*/ 86 w 347"/>
                    <a:gd name="T17" fmla="*/ 0 h 9"/>
                    <a:gd name="T18" fmla="*/ 61 w 347"/>
                    <a:gd name="T19" fmla="*/ 0 h 9"/>
                    <a:gd name="T20" fmla="*/ 89 w 347"/>
                    <a:gd name="T21" fmla="*/ 0 h 9"/>
                    <a:gd name="T22" fmla="*/ 89 w 347"/>
                    <a:gd name="T23" fmla="*/ 3 h 9"/>
                    <a:gd name="T24" fmla="*/ 115 w 347"/>
                    <a:gd name="T25" fmla="*/ 3 h 9"/>
                    <a:gd name="T26" fmla="*/ 114 w 347"/>
                    <a:gd name="T27" fmla="*/ 0 h 9"/>
                    <a:gd name="T28" fmla="*/ 89 w 34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9"/>
                    <a:gd name="T47" fmla="*/ 347 w 34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9">
                      <a:moveTo>
                        <a:pt x="0" y="0"/>
                      </a:moveTo>
                      <a:lnTo>
                        <a:pt x="0" y="9"/>
                      </a:lnTo>
                      <a:lnTo>
                        <a:pt x="179" y="9"/>
                      </a:lnTo>
                      <a:lnTo>
                        <a:pt x="177" y="0"/>
                      </a:lnTo>
                      <a:lnTo>
                        <a:pt x="0" y="0"/>
                      </a:lnTo>
                      <a:close/>
                      <a:moveTo>
                        <a:pt x="184" y="0"/>
                      </a:moveTo>
                      <a:lnTo>
                        <a:pt x="183" y="9"/>
                      </a:lnTo>
                      <a:lnTo>
                        <a:pt x="262" y="9"/>
                      </a:lnTo>
                      <a:lnTo>
                        <a:pt x="260" y="0"/>
                      </a:lnTo>
                      <a:lnTo>
                        <a:pt x="184" y="0"/>
                      </a:lnTo>
                      <a:close/>
                      <a:moveTo>
                        <a:pt x="269" y="0"/>
                      </a:moveTo>
                      <a:lnTo>
                        <a:pt x="268" y="9"/>
                      </a:lnTo>
                      <a:lnTo>
                        <a:pt x="347" y="9"/>
                      </a:lnTo>
                      <a:lnTo>
                        <a:pt x="345" y="0"/>
                      </a:lnTo>
                      <a:lnTo>
                        <a:pt x="269"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0" name="Freeform 185"/>
                <p:cNvSpPr>
                  <a:spLocks noEditPoints="1"/>
                </p:cNvSpPr>
                <p:nvPr/>
              </p:nvSpPr>
              <p:spPr bwMode="auto">
                <a:xfrm>
                  <a:off x="3306" y="868"/>
                  <a:ext cx="115" cy="4"/>
                </a:xfrm>
                <a:custGeom>
                  <a:avLst/>
                  <a:gdLst>
                    <a:gd name="T0" fmla="*/ 0 w 346"/>
                    <a:gd name="T1" fmla="*/ 0 h 11"/>
                    <a:gd name="T2" fmla="*/ 0 w 346"/>
                    <a:gd name="T3" fmla="*/ 4 h 11"/>
                    <a:gd name="T4" fmla="*/ 59 w 346"/>
                    <a:gd name="T5" fmla="*/ 4 h 11"/>
                    <a:gd name="T6" fmla="*/ 58 w 346"/>
                    <a:gd name="T7" fmla="*/ 0 h 11"/>
                    <a:gd name="T8" fmla="*/ 0 w 346"/>
                    <a:gd name="T9" fmla="*/ 0 h 11"/>
                    <a:gd name="T10" fmla="*/ 61 w 346"/>
                    <a:gd name="T11" fmla="*/ 0 h 11"/>
                    <a:gd name="T12" fmla="*/ 61 w 346"/>
                    <a:gd name="T13" fmla="*/ 4 h 11"/>
                    <a:gd name="T14" fmla="*/ 87 w 346"/>
                    <a:gd name="T15" fmla="*/ 4 h 11"/>
                    <a:gd name="T16" fmla="*/ 86 w 346"/>
                    <a:gd name="T17" fmla="*/ 0 h 11"/>
                    <a:gd name="T18" fmla="*/ 61 w 346"/>
                    <a:gd name="T19" fmla="*/ 0 h 11"/>
                    <a:gd name="T20" fmla="*/ 89 w 346"/>
                    <a:gd name="T21" fmla="*/ 0 h 11"/>
                    <a:gd name="T22" fmla="*/ 89 w 346"/>
                    <a:gd name="T23" fmla="*/ 4 h 11"/>
                    <a:gd name="T24" fmla="*/ 115 w 346"/>
                    <a:gd name="T25" fmla="*/ 4 h 11"/>
                    <a:gd name="T26" fmla="*/ 115 w 346"/>
                    <a:gd name="T27" fmla="*/ 0 h 11"/>
                    <a:gd name="T28" fmla="*/ 89 w 346"/>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6"/>
                    <a:gd name="T46" fmla="*/ 0 h 11"/>
                    <a:gd name="T47" fmla="*/ 346 w 346"/>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6" h="11">
                      <a:moveTo>
                        <a:pt x="0" y="0"/>
                      </a:moveTo>
                      <a:lnTo>
                        <a:pt x="0" y="11"/>
                      </a:lnTo>
                      <a:lnTo>
                        <a:pt x="178" y="11"/>
                      </a:lnTo>
                      <a:lnTo>
                        <a:pt x="174" y="0"/>
                      </a:lnTo>
                      <a:lnTo>
                        <a:pt x="0" y="0"/>
                      </a:lnTo>
                      <a:close/>
                      <a:moveTo>
                        <a:pt x="184" y="0"/>
                      </a:moveTo>
                      <a:lnTo>
                        <a:pt x="183" y="11"/>
                      </a:lnTo>
                      <a:lnTo>
                        <a:pt x="261" y="11"/>
                      </a:lnTo>
                      <a:lnTo>
                        <a:pt x="258" y="0"/>
                      </a:lnTo>
                      <a:lnTo>
                        <a:pt x="184" y="0"/>
                      </a:lnTo>
                      <a:close/>
                      <a:moveTo>
                        <a:pt x="269" y="0"/>
                      </a:moveTo>
                      <a:lnTo>
                        <a:pt x="268" y="11"/>
                      </a:lnTo>
                      <a:lnTo>
                        <a:pt x="346" y="11"/>
                      </a:lnTo>
                      <a:lnTo>
                        <a:pt x="345" y="0"/>
                      </a:lnTo>
                      <a:lnTo>
                        <a:pt x="269"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1" name="Freeform 186"/>
                <p:cNvSpPr>
                  <a:spLocks noEditPoints="1"/>
                </p:cNvSpPr>
                <p:nvPr/>
              </p:nvSpPr>
              <p:spPr bwMode="auto">
                <a:xfrm>
                  <a:off x="3306" y="867"/>
                  <a:ext cx="115" cy="3"/>
                </a:xfrm>
                <a:custGeom>
                  <a:avLst/>
                  <a:gdLst>
                    <a:gd name="T0" fmla="*/ 0 w 345"/>
                    <a:gd name="T1" fmla="*/ 0 h 10"/>
                    <a:gd name="T2" fmla="*/ 0 w 345"/>
                    <a:gd name="T3" fmla="*/ 3 h 10"/>
                    <a:gd name="T4" fmla="*/ 59 w 345"/>
                    <a:gd name="T5" fmla="*/ 3 h 10"/>
                    <a:gd name="T6" fmla="*/ 58 w 345"/>
                    <a:gd name="T7" fmla="*/ 0 h 10"/>
                    <a:gd name="T8" fmla="*/ 0 w 345"/>
                    <a:gd name="T9" fmla="*/ 0 h 10"/>
                    <a:gd name="T10" fmla="*/ 61 w 345"/>
                    <a:gd name="T11" fmla="*/ 0 h 10"/>
                    <a:gd name="T12" fmla="*/ 61 w 345"/>
                    <a:gd name="T13" fmla="*/ 3 h 10"/>
                    <a:gd name="T14" fmla="*/ 87 w 345"/>
                    <a:gd name="T15" fmla="*/ 3 h 10"/>
                    <a:gd name="T16" fmla="*/ 86 w 345"/>
                    <a:gd name="T17" fmla="*/ 0 h 10"/>
                    <a:gd name="T18" fmla="*/ 61 w 345"/>
                    <a:gd name="T19" fmla="*/ 0 h 10"/>
                    <a:gd name="T20" fmla="*/ 90 w 345"/>
                    <a:gd name="T21" fmla="*/ 0 h 10"/>
                    <a:gd name="T22" fmla="*/ 90 w 345"/>
                    <a:gd name="T23" fmla="*/ 3 h 10"/>
                    <a:gd name="T24" fmla="*/ 115 w 345"/>
                    <a:gd name="T25" fmla="*/ 3 h 10"/>
                    <a:gd name="T26" fmla="*/ 115 w 345"/>
                    <a:gd name="T27" fmla="*/ 0 h 10"/>
                    <a:gd name="T28" fmla="*/ 90 w 345"/>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5"/>
                    <a:gd name="T46" fmla="*/ 0 h 10"/>
                    <a:gd name="T47" fmla="*/ 345 w 345"/>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5" h="10">
                      <a:moveTo>
                        <a:pt x="0" y="0"/>
                      </a:moveTo>
                      <a:lnTo>
                        <a:pt x="0" y="10"/>
                      </a:lnTo>
                      <a:lnTo>
                        <a:pt x="177" y="10"/>
                      </a:lnTo>
                      <a:lnTo>
                        <a:pt x="173" y="0"/>
                      </a:lnTo>
                      <a:lnTo>
                        <a:pt x="0" y="0"/>
                      </a:lnTo>
                      <a:close/>
                      <a:moveTo>
                        <a:pt x="184" y="0"/>
                      </a:moveTo>
                      <a:lnTo>
                        <a:pt x="184" y="10"/>
                      </a:lnTo>
                      <a:lnTo>
                        <a:pt x="260" y="10"/>
                      </a:lnTo>
                      <a:lnTo>
                        <a:pt x="257" y="0"/>
                      </a:lnTo>
                      <a:lnTo>
                        <a:pt x="184" y="0"/>
                      </a:lnTo>
                      <a:close/>
                      <a:moveTo>
                        <a:pt x="269" y="0"/>
                      </a:moveTo>
                      <a:lnTo>
                        <a:pt x="269" y="10"/>
                      </a:lnTo>
                      <a:lnTo>
                        <a:pt x="345" y="10"/>
                      </a:lnTo>
                      <a:lnTo>
                        <a:pt x="344" y="0"/>
                      </a:lnTo>
                      <a:lnTo>
                        <a:pt x="2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2" name="Freeform 187"/>
                <p:cNvSpPr>
                  <a:spLocks noEditPoints="1"/>
                </p:cNvSpPr>
                <p:nvPr/>
              </p:nvSpPr>
              <p:spPr bwMode="auto">
                <a:xfrm>
                  <a:off x="3306" y="865"/>
                  <a:ext cx="115" cy="3"/>
                </a:xfrm>
                <a:custGeom>
                  <a:avLst/>
                  <a:gdLst>
                    <a:gd name="T0" fmla="*/ 0 w 345"/>
                    <a:gd name="T1" fmla="*/ 0 h 9"/>
                    <a:gd name="T2" fmla="*/ 0 w 345"/>
                    <a:gd name="T3" fmla="*/ 3 h 9"/>
                    <a:gd name="T4" fmla="*/ 58 w 345"/>
                    <a:gd name="T5" fmla="*/ 3 h 9"/>
                    <a:gd name="T6" fmla="*/ 57 w 345"/>
                    <a:gd name="T7" fmla="*/ 0 h 9"/>
                    <a:gd name="T8" fmla="*/ 0 w 345"/>
                    <a:gd name="T9" fmla="*/ 0 h 9"/>
                    <a:gd name="T10" fmla="*/ 61 w 345"/>
                    <a:gd name="T11" fmla="*/ 0 h 9"/>
                    <a:gd name="T12" fmla="*/ 61 w 345"/>
                    <a:gd name="T13" fmla="*/ 3 h 9"/>
                    <a:gd name="T14" fmla="*/ 86 w 345"/>
                    <a:gd name="T15" fmla="*/ 3 h 9"/>
                    <a:gd name="T16" fmla="*/ 85 w 345"/>
                    <a:gd name="T17" fmla="*/ 0 h 9"/>
                    <a:gd name="T18" fmla="*/ 61 w 345"/>
                    <a:gd name="T19" fmla="*/ 0 h 9"/>
                    <a:gd name="T20" fmla="*/ 90 w 345"/>
                    <a:gd name="T21" fmla="*/ 0 h 9"/>
                    <a:gd name="T22" fmla="*/ 90 w 345"/>
                    <a:gd name="T23" fmla="*/ 3 h 9"/>
                    <a:gd name="T24" fmla="*/ 115 w 345"/>
                    <a:gd name="T25" fmla="*/ 3 h 9"/>
                    <a:gd name="T26" fmla="*/ 115 w 345"/>
                    <a:gd name="T27" fmla="*/ 0 h 9"/>
                    <a:gd name="T28" fmla="*/ 90 w 345"/>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5"/>
                    <a:gd name="T46" fmla="*/ 0 h 9"/>
                    <a:gd name="T47" fmla="*/ 345 w 345"/>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5" h="9">
                      <a:moveTo>
                        <a:pt x="0" y="0"/>
                      </a:moveTo>
                      <a:lnTo>
                        <a:pt x="0" y="9"/>
                      </a:lnTo>
                      <a:lnTo>
                        <a:pt x="174" y="9"/>
                      </a:lnTo>
                      <a:lnTo>
                        <a:pt x="172" y="0"/>
                      </a:lnTo>
                      <a:lnTo>
                        <a:pt x="0" y="0"/>
                      </a:lnTo>
                      <a:close/>
                      <a:moveTo>
                        <a:pt x="184" y="0"/>
                      </a:moveTo>
                      <a:lnTo>
                        <a:pt x="184" y="9"/>
                      </a:lnTo>
                      <a:lnTo>
                        <a:pt x="258" y="9"/>
                      </a:lnTo>
                      <a:lnTo>
                        <a:pt x="256" y="0"/>
                      </a:lnTo>
                      <a:lnTo>
                        <a:pt x="184" y="0"/>
                      </a:lnTo>
                      <a:close/>
                      <a:moveTo>
                        <a:pt x="270" y="0"/>
                      </a:moveTo>
                      <a:lnTo>
                        <a:pt x="269" y="9"/>
                      </a:lnTo>
                      <a:lnTo>
                        <a:pt x="345" y="9"/>
                      </a:lnTo>
                      <a:lnTo>
                        <a:pt x="344" y="0"/>
                      </a:lnTo>
                      <a:lnTo>
                        <a:pt x="270"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3" name="Freeform 188"/>
                <p:cNvSpPr>
                  <a:spLocks noEditPoints="1"/>
                </p:cNvSpPr>
                <p:nvPr/>
              </p:nvSpPr>
              <p:spPr bwMode="auto">
                <a:xfrm>
                  <a:off x="3306" y="863"/>
                  <a:ext cx="114" cy="4"/>
                </a:xfrm>
                <a:custGeom>
                  <a:avLst/>
                  <a:gdLst>
                    <a:gd name="T0" fmla="*/ 0 w 344"/>
                    <a:gd name="T1" fmla="*/ 4 h 10"/>
                    <a:gd name="T2" fmla="*/ 0 w 344"/>
                    <a:gd name="T3" fmla="*/ 2 h 10"/>
                    <a:gd name="T4" fmla="*/ 6 w 344"/>
                    <a:gd name="T5" fmla="*/ 2 h 10"/>
                    <a:gd name="T6" fmla="*/ 11 w 344"/>
                    <a:gd name="T7" fmla="*/ 2 h 10"/>
                    <a:gd name="T8" fmla="*/ 15 w 344"/>
                    <a:gd name="T9" fmla="*/ 2 h 10"/>
                    <a:gd name="T10" fmla="*/ 19 w 344"/>
                    <a:gd name="T11" fmla="*/ 2 h 10"/>
                    <a:gd name="T12" fmla="*/ 22 w 344"/>
                    <a:gd name="T13" fmla="*/ 2 h 10"/>
                    <a:gd name="T14" fmla="*/ 24 w 344"/>
                    <a:gd name="T15" fmla="*/ 2 h 10"/>
                    <a:gd name="T16" fmla="*/ 26 w 344"/>
                    <a:gd name="T17" fmla="*/ 2 h 10"/>
                    <a:gd name="T18" fmla="*/ 28 w 344"/>
                    <a:gd name="T19" fmla="*/ 2 h 10"/>
                    <a:gd name="T20" fmla="*/ 30 w 344"/>
                    <a:gd name="T21" fmla="*/ 2 h 10"/>
                    <a:gd name="T22" fmla="*/ 32 w 344"/>
                    <a:gd name="T23" fmla="*/ 2 h 10"/>
                    <a:gd name="T24" fmla="*/ 35 w 344"/>
                    <a:gd name="T25" fmla="*/ 2 h 10"/>
                    <a:gd name="T26" fmla="*/ 38 w 344"/>
                    <a:gd name="T27" fmla="*/ 2 h 10"/>
                    <a:gd name="T28" fmla="*/ 41 w 344"/>
                    <a:gd name="T29" fmla="*/ 2 h 10"/>
                    <a:gd name="T30" fmla="*/ 46 w 344"/>
                    <a:gd name="T31" fmla="*/ 2 h 10"/>
                    <a:gd name="T32" fmla="*/ 51 w 344"/>
                    <a:gd name="T33" fmla="*/ 2 h 10"/>
                    <a:gd name="T34" fmla="*/ 57 w 344"/>
                    <a:gd name="T35" fmla="*/ 2 h 10"/>
                    <a:gd name="T36" fmla="*/ 57 w 344"/>
                    <a:gd name="T37" fmla="*/ 4 h 10"/>
                    <a:gd name="T38" fmla="*/ 0 w 344"/>
                    <a:gd name="T39" fmla="*/ 4 h 10"/>
                    <a:gd name="T40" fmla="*/ 61 w 344"/>
                    <a:gd name="T41" fmla="*/ 4 h 10"/>
                    <a:gd name="T42" fmla="*/ 61 w 344"/>
                    <a:gd name="T43" fmla="*/ 2 h 10"/>
                    <a:gd name="T44" fmla="*/ 85 w 344"/>
                    <a:gd name="T45" fmla="*/ 2 h 10"/>
                    <a:gd name="T46" fmla="*/ 85 w 344"/>
                    <a:gd name="T47" fmla="*/ 4 h 10"/>
                    <a:gd name="T48" fmla="*/ 61 w 344"/>
                    <a:gd name="T49" fmla="*/ 4 h 10"/>
                    <a:gd name="T50" fmla="*/ 89 w 344"/>
                    <a:gd name="T51" fmla="*/ 0 h 10"/>
                    <a:gd name="T52" fmla="*/ 89 w 344"/>
                    <a:gd name="T53" fmla="*/ 4 h 10"/>
                    <a:gd name="T54" fmla="*/ 114 w 344"/>
                    <a:gd name="T55" fmla="*/ 4 h 10"/>
                    <a:gd name="T56" fmla="*/ 114 w 344"/>
                    <a:gd name="T57" fmla="*/ 2 h 10"/>
                    <a:gd name="T58" fmla="*/ 101 w 344"/>
                    <a:gd name="T59" fmla="*/ 0 h 10"/>
                    <a:gd name="T60" fmla="*/ 89 w 344"/>
                    <a:gd name="T61" fmla="*/ 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4"/>
                    <a:gd name="T94" fmla="*/ 0 h 10"/>
                    <a:gd name="T95" fmla="*/ 344 w 344"/>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4" h="10">
                      <a:moveTo>
                        <a:pt x="0" y="10"/>
                      </a:moveTo>
                      <a:lnTo>
                        <a:pt x="0" y="4"/>
                      </a:lnTo>
                      <a:lnTo>
                        <a:pt x="18" y="4"/>
                      </a:lnTo>
                      <a:lnTo>
                        <a:pt x="33" y="4"/>
                      </a:lnTo>
                      <a:lnTo>
                        <a:pt x="46" y="4"/>
                      </a:lnTo>
                      <a:lnTo>
                        <a:pt x="56" y="4"/>
                      </a:lnTo>
                      <a:lnTo>
                        <a:pt x="65" y="4"/>
                      </a:lnTo>
                      <a:lnTo>
                        <a:pt x="72" y="4"/>
                      </a:lnTo>
                      <a:lnTo>
                        <a:pt x="79" y="4"/>
                      </a:lnTo>
                      <a:lnTo>
                        <a:pt x="85" y="4"/>
                      </a:lnTo>
                      <a:lnTo>
                        <a:pt x="92" y="4"/>
                      </a:lnTo>
                      <a:lnTo>
                        <a:pt x="98" y="4"/>
                      </a:lnTo>
                      <a:lnTo>
                        <a:pt x="106" y="4"/>
                      </a:lnTo>
                      <a:lnTo>
                        <a:pt x="114" y="4"/>
                      </a:lnTo>
                      <a:lnTo>
                        <a:pt x="125" y="4"/>
                      </a:lnTo>
                      <a:lnTo>
                        <a:pt x="138" y="4"/>
                      </a:lnTo>
                      <a:lnTo>
                        <a:pt x="153" y="4"/>
                      </a:lnTo>
                      <a:lnTo>
                        <a:pt x="171" y="4"/>
                      </a:lnTo>
                      <a:lnTo>
                        <a:pt x="173" y="10"/>
                      </a:lnTo>
                      <a:lnTo>
                        <a:pt x="0" y="10"/>
                      </a:lnTo>
                      <a:close/>
                      <a:moveTo>
                        <a:pt x="184" y="10"/>
                      </a:moveTo>
                      <a:lnTo>
                        <a:pt x="184" y="4"/>
                      </a:lnTo>
                      <a:lnTo>
                        <a:pt x="255" y="4"/>
                      </a:lnTo>
                      <a:lnTo>
                        <a:pt x="257" y="10"/>
                      </a:lnTo>
                      <a:lnTo>
                        <a:pt x="184" y="10"/>
                      </a:lnTo>
                      <a:close/>
                      <a:moveTo>
                        <a:pt x="270" y="0"/>
                      </a:moveTo>
                      <a:lnTo>
                        <a:pt x="269" y="10"/>
                      </a:lnTo>
                      <a:lnTo>
                        <a:pt x="344" y="10"/>
                      </a:lnTo>
                      <a:lnTo>
                        <a:pt x="343" y="4"/>
                      </a:lnTo>
                      <a:lnTo>
                        <a:pt x="306" y="0"/>
                      </a:lnTo>
                      <a:lnTo>
                        <a:pt x="270"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4" name="Freeform 189"/>
                <p:cNvSpPr>
                  <a:spLocks noEditPoints="1"/>
                </p:cNvSpPr>
                <p:nvPr/>
              </p:nvSpPr>
              <p:spPr bwMode="auto">
                <a:xfrm>
                  <a:off x="3306" y="863"/>
                  <a:ext cx="114" cy="2"/>
                </a:xfrm>
                <a:custGeom>
                  <a:avLst/>
                  <a:gdLst>
                    <a:gd name="T0" fmla="*/ 0 w 344"/>
                    <a:gd name="T1" fmla="*/ 2 h 6"/>
                    <a:gd name="T2" fmla="*/ 0 w 344"/>
                    <a:gd name="T3" fmla="*/ 2 h 6"/>
                    <a:gd name="T4" fmla="*/ 6 w 344"/>
                    <a:gd name="T5" fmla="*/ 2 h 6"/>
                    <a:gd name="T6" fmla="*/ 11 w 344"/>
                    <a:gd name="T7" fmla="*/ 2 h 6"/>
                    <a:gd name="T8" fmla="*/ 15 w 344"/>
                    <a:gd name="T9" fmla="*/ 2 h 6"/>
                    <a:gd name="T10" fmla="*/ 19 w 344"/>
                    <a:gd name="T11" fmla="*/ 2 h 6"/>
                    <a:gd name="T12" fmla="*/ 22 w 344"/>
                    <a:gd name="T13" fmla="*/ 2 h 6"/>
                    <a:gd name="T14" fmla="*/ 24 w 344"/>
                    <a:gd name="T15" fmla="*/ 2 h 6"/>
                    <a:gd name="T16" fmla="*/ 26 w 344"/>
                    <a:gd name="T17" fmla="*/ 2 h 6"/>
                    <a:gd name="T18" fmla="*/ 28 w 344"/>
                    <a:gd name="T19" fmla="*/ 2 h 6"/>
                    <a:gd name="T20" fmla="*/ 30 w 344"/>
                    <a:gd name="T21" fmla="*/ 2 h 6"/>
                    <a:gd name="T22" fmla="*/ 32 w 344"/>
                    <a:gd name="T23" fmla="*/ 2 h 6"/>
                    <a:gd name="T24" fmla="*/ 35 w 344"/>
                    <a:gd name="T25" fmla="*/ 2 h 6"/>
                    <a:gd name="T26" fmla="*/ 38 w 344"/>
                    <a:gd name="T27" fmla="*/ 2 h 6"/>
                    <a:gd name="T28" fmla="*/ 41 w 344"/>
                    <a:gd name="T29" fmla="*/ 2 h 6"/>
                    <a:gd name="T30" fmla="*/ 46 w 344"/>
                    <a:gd name="T31" fmla="*/ 2 h 6"/>
                    <a:gd name="T32" fmla="*/ 51 w 344"/>
                    <a:gd name="T33" fmla="*/ 2 h 6"/>
                    <a:gd name="T34" fmla="*/ 57 w 344"/>
                    <a:gd name="T35" fmla="*/ 2 h 6"/>
                    <a:gd name="T36" fmla="*/ 57 w 344"/>
                    <a:gd name="T37" fmla="*/ 2 h 6"/>
                    <a:gd name="T38" fmla="*/ 0 w 344"/>
                    <a:gd name="T39" fmla="*/ 2 h 6"/>
                    <a:gd name="T40" fmla="*/ 61 w 344"/>
                    <a:gd name="T41" fmla="*/ 2 h 6"/>
                    <a:gd name="T42" fmla="*/ 61 w 344"/>
                    <a:gd name="T43" fmla="*/ 2 h 6"/>
                    <a:gd name="T44" fmla="*/ 85 w 344"/>
                    <a:gd name="T45" fmla="*/ 2 h 6"/>
                    <a:gd name="T46" fmla="*/ 85 w 344"/>
                    <a:gd name="T47" fmla="*/ 2 h 6"/>
                    <a:gd name="T48" fmla="*/ 61 w 344"/>
                    <a:gd name="T49" fmla="*/ 2 h 6"/>
                    <a:gd name="T50" fmla="*/ 89 w 344"/>
                    <a:gd name="T51" fmla="*/ 2 h 6"/>
                    <a:gd name="T52" fmla="*/ 89 w 344"/>
                    <a:gd name="T53" fmla="*/ 0 h 6"/>
                    <a:gd name="T54" fmla="*/ 114 w 344"/>
                    <a:gd name="T55" fmla="*/ 2 h 6"/>
                    <a:gd name="T56" fmla="*/ 114 w 344"/>
                    <a:gd name="T57" fmla="*/ 2 h 6"/>
                    <a:gd name="T58" fmla="*/ 89 w 344"/>
                    <a:gd name="T59" fmla="*/ 2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4"/>
                    <a:gd name="T91" fmla="*/ 0 h 6"/>
                    <a:gd name="T92" fmla="*/ 344 w 344"/>
                    <a:gd name="T93" fmla="*/ 6 h 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4" h="6">
                      <a:moveTo>
                        <a:pt x="0" y="6"/>
                      </a:moveTo>
                      <a:lnTo>
                        <a:pt x="0" y="5"/>
                      </a:lnTo>
                      <a:lnTo>
                        <a:pt x="18" y="5"/>
                      </a:lnTo>
                      <a:lnTo>
                        <a:pt x="33" y="5"/>
                      </a:lnTo>
                      <a:lnTo>
                        <a:pt x="46" y="5"/>
                      </a:lnTo>
                      <a:lnTo>
                        <a:pt x="56" y="5"/>
                      </a:lnTo>
                      <a:lnTo>
                        <a:pt x="65" y="5"/>
                      </a:lnTo>
                      <a:lnTo>
                        <a:pt x="72" y="5"/>
                      </a:lnTo>
                      <a:lnTo>
                        <a:pt x="79" y="5"/>
                      </a:lnTo>
                      <a:lnTo>
                        <a:pt x="85" y="5"/>
                      </a:lnTo>
                      <a:lnTo>
                        <a:pt x="92" y="5"/>
                      </a:lnTo>
                      <a:lnTo>
                        <a:pt x="98" y="5"/>
                      </a:lnTo>
                      <a:lnTo>
                        <a:pt x="106" y="5"/>
                      </a:lnTo>
                      <a:lnTo>
                        <a:pt x="114" y="5"/>
                      </a:lnTo>
                      <a:lnTo>
                        <a:pt x="125" y="5"/>
                      </a:lnTo>
                      <a:lnTo>
                        <a:pt x="138" y="5"/>
                      </a:lnTo>
                      <a:lnTo>
                        <a:pt x="153" y="5"/>
                      </a:lnTo>
                      <a:lnTo>
                        <a:pt x="171" y="5"/>
                      </a:lnTo>
                      <a:lnTo>
                        <a:pt x="172" y="6"/>
                      </a:lnTo>
                      <a:lnTo>
                        <a:pt x="0" y="6"/>
                      </a:lnTo>
                      <a:close/>
                      <a:moveTo>
                        <a:pt x="184" y="6"/>
                      </a:moveTo>
                      <a:lnTo>
                        <a:pt x="184" y="5"/>
                      </a:lnTo>
                      <a:lnTo>
                        <a:pt x="255" y="5"/>
                      </a:lnTo>
                      <a:lnTo>
                        <a:pt x="256" y="6"/>
                      </a:lnTo>
                      <a:lnTo>
                        <a:pt x="184" y="6"/>
                      </a:lnTo>
                      <a:close/>
                      <a:moveTo>
                        <a:pt x="270" y="6"/>
                      </a:moveTo>
                      <a:lnTo>
                        <a:pt x="270" y="0"/>
                      </a:lnTo>
                      <a:lnTo>
                        <a:pt x="343" y="5"/>
                      </a:lnTo>
                      <a:lnTo>
                        <a:pt x="344" y="6"/>
                      </a:lnTo>
                      <a:lnTo>
                        <a:pt x="270"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5" name="Freeform 190"/>
                <p:cNvSpPr>
                  <a:spLocks/>
                </p:cNvSpPr>
                <p:nvPr/>
              </p:nvSpPr>
              <p:spPr bwMode="auto">
                <a:xfrm>
                  <a:off x="3396" y="863"/>
                  <a:ext cx="12" cy="1"/>
                </a:xfrm>
                <a:custGeom>
                  <a:avLst/>
                  <a:gdLst>
                    <a:gd name="T0" fmla="*/ 0 w 36"/>
                    <a:gd name="T1" fmla="*/ 1 h 1"/>
                    <a:gd name="T2" fmla="*/ 0 w 36"/>
                    <a:gd name="T3" fmla="*/ 0 h 1"/>
                    <a:gd name="T4" fmla="*/ 12 w 36"/>
                    <a:gd name="T5" fmla="*/ 1 h 1"/>
                    <a:gd name="T6" fmla="*/ 0 w 36"/>
                    <a:gd name="T7" fmla="*/ 1 h 1"/>
                    <a:gd name="T8" fmla="*/ 0 60000 65536"/>
                    <a:gd name="T9" fmla="*/ 0 60000 65536"/>
                    <a:gd name="T10" fmla="*/ 0 60000 65536"/>
                    <a:gd name="T11" fmla="*/ 0 60000 65536"/>
                    <a:gd name="T12" fmla="*/ 0 w 36"/>
                    <a:gd name="T13" fmla="*/ 0 h 1"/>
                    <a:gd name="T14" fmla="*/ 36 w 36"/>
                    <a:gd name="T15" fmla="*/ 1 h 1"/>
                  </a:gdLst>
                  <a:ahLst/>
                  <a:cxnLst>
                    <a:cxn ang="T8">
                      <a:pos x="T0" y="T1"/>
                    </a:cxn>
                    <a:cxn ang="T9">
                      <a:pos x="T2" y="T3"/>
                    </a:cxn>
                    <a:cxn ang="T10">
                      <a:pos x="T4" y="T5"/>
                    </a:cxn>
                    <a:cxn ang="T11">
                      <a:pos x="T6" y="T7"/>
                    </a:cxn>
                  </a:cxnLst>
                  <a:rect l="T12" t="T13" r="T14" b="T15"/>
                  <a:pathLst>
                    <a:path w="36" h="1">
                      <a:moveTo>
                        <a:pt x="0" y="1"/>
                      </a:moveTo>
                      <a:lnTo>
                        <a:pt x="0" y="0"/>
                      </a:lnTo>
                      <a:lnTo>
                        <a:pt x="36"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6" name="Freeform 191"/>
                <p:cNvSpPr>
                  <a:spLocks/>
                </p:cNvSpPr>
                <p:nvPr/>
              </p:nvSpPr>
              <p:spPr bwMode="auto">
                <a:xfrm>
                  <a:off x="3206" y="877"/>
                  <a:ext cx="32" cy="2"/>
                </a:xfrm>
                <a:custGeom>
                  <a:avLst/>
                  <a:gdLst>
                    <a:gd name="T0" fmla="*/ 0 w 95"/>
                    <a:gd name="T1" fmla="*/ 0 h 4"/>
                    <a:gd name="T2" fmla="*/ 0 w 95"/>
                    <a:gd name="T3" fmla="*/ 2 h 4"/>
                    <a:gd name="T4" fmla="*/ 32 w 95"/>
                    <a:gd name="T5" fmla="*/ 2 h 4"/>
                    <a:gd name="T6" fmla="*/ 32 w 95"/>
                    <a:gd name="T7" fmla="*/ 0 h 4"/>
                    <a:gd name="T8" fmla="*/ 0 w 95"/>
                    <a:gd name="T9" fmla="*/ 0 h 4"/>
                    <a:gd name="T10" fmla="*/ 0 60000 65536"/>
                    <a:gd name="T11" fmla="*/ 0 60000 65536"/>
                    <a:gd name="T12" fmla="*/ 0 60000 65536"/>
                    <a:gd name="T13" fmla="*/ 0 60000 65536"/>
                    <a:gd name="T14" fmla="*/ 0 60000 65536"/>
                    <a:gd name="T15" fmla="*/ 0 w 95"/>
                    <a:gd name="T16" fmla="*/ 0 h 4"/>
                    <a:gd name="T17" fmla="*/ 95 w 95"/>
                    <a:gd name="T18" fmla="*/ 4 h 4"/>
                  </a:gdLst>
                  <a:ahLst/>
                  <a:cxnLst>
                    <a:cxn ang="T10">
                      <a:pos x="T0" y="T1"/>
                    </a:cxn>
                    <a:cxn ang="T11">
                      <a:pos x="T2" y="T3"/>
                    </a:cxn>
                    <a:cxn ang="T12">
                      <a:pos x="T4" y="T5"/>
                    </a:cxn>
                    <a:cxn ang="T13">
                      <a:pos x="T6" y="T7"/>
                    </a:cxn>
                    <a:cxn ang="T14">
                      <a:pos x="T8" y="T9"/>
                    </a:cxn>
                  </a:cxnLst>
                  <a:rect l="T15" t="T16" r="T17" b="T18"/>
                  <a:pathLst>
                    <a:path w="95" h="4">
                      <a:moveTo>
                        <a:pt x="1" y="0"/>
                      </a:moveTo>
                      <a:lnTo>
                        <a:pt x="0" y="4"/>
                      </a:lnTo>
                      <a:lnTo>
                        <a:pt x="95" y="4"/>
                      </a:lnTo>
                      <a:lnTo>
                        <a:pt x="95" y="0"/>
                      </a:lnTo>
                      <a:lnTo>
                        <a:pt x="1"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7" name="Freeform 192"/>
                <p:cNvSpPr>
                  <a:spLocks/>
                </p:cNvSpPr>
                <p:nvPr/>
              </p:nvSpPr>
              <p:spPr bwMode="auto">
                <a:xfrm>
                  <a:off x="3206" y="876"/>
                  <a:ext cx="32" cy="3"/>
                </a:xfrm>
                <a:custGeom>
                  <a:avLst/>
                  <a:gdLst>
                    <a:gd name="T0" fmla="*/ 0 w 95"/>
                    <a:gd name="T1" fmla="*/ 0 h 8"/>
                    <a:gd name="T2" fmla="*/ 0 w 95"/>
                    <a:gd name="T3" fmla="*/ 3 h 8"/>
                    <a:gd name="T4" fmla="*/ 32 w 95"/>
                    <a:gd name="T5" fmla="*/ 3 h 8"/>
                    <a:gd name="T6" fmla="*/ 32 w 95"/>
                    <a:gd name="T7" fmla="*/ 0 h 8"/>
                    <a:gd name="T8" fmla="*/ 0 w 95"/>
                    <a:gd name="T9" fmla="*/ 0 h 8"/>
                    <a:gd name="T10" fmla="*/ 0 60000 65536"/>
                    <a:gd name="T11" fmla="*/ 0 60000 65536"/>
                    <a:gd name="T12" fmla="*/ 0 60000 65536"/>
                    <a:gd name="T13" fmla="*/ 0 60000 65536"/>
                    <a:gd name="T14" fmla="*/ 0 60000 65536"/>
                    <a:gd name="T15" fmla="*/ 0 w 95"/>
                    <a:gd name="T16" fmla="*/ 0 h 8"/>
                    <a:gd name="T17" fmla="*/ 95 w 95"/>
                    <a:gd name="T18" fmla="*/ 8 h 8"/>
                  </a:gdLst>
                  <a:ahLst/>
                  <a:cxnLst>
                    <a:cxn ang="T10">
                      <a:pos x="T0" y="T1"/>
                    </a:cxn>
                    <a:cxn ang="T11">
                      <a:pos x="T2" y="T3"/>
                    </a:cxn>
                    <a:cxn ang="T12">
                      <a:pos x="T4" y="T5"/>
                    </a:cxn>
                    <a:cxn ang="T13">
                      <a:pos x="T6" y="T7"/>
                    </a:cxn>
                    <a:cxn ang="T14">
                      <a:pos x="T8" y="T9"/>
                    </a:cxn>
                  </a:cxnLst>
                  <a:rect l="T15" t="T16" r="T17" b="T18"/>
                  <a:pathLst>
                    <a:path w="95" h="8">
                      <a:moveTo>
                        <a:pt x="1" y="0"/>
                      </a:moveTo>
                      <a:lnTo>
                        <a:pt x="0" y="8"/>
                      </a:lnTo>
                      <a:lnTo>
                        <a:pt x="95" y="8"/>
                      </a:lnTo>
                      <a:lnTo>
                        <a:pt x="95"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8" name="Freeform 193"/>
                <p:cNvSpPr>
                  <a:spLocks/>
                </p:cNvSpPr>
                <p:nvPr/>
              </p:nvSpPr>
              <p:spPr bwMode="auto">
                <a:xfrm>
                  <a:off x="3206" y="874"/>
                  <a:ext cx="32" cy="3"/>
                </a:xfrm>
                <a:custGeom>
                  <a:avLst/>
                  <a:gdLst>
                    <a:gd name="T0" fmla="*/ 0 w 94"/>
                    <a:gd name="T1" fmla="*/ 0 h 9"/>
                    <a:gd name="T2" fmla="*/ 0 w 94"/>
                    <a:gd name="T3" fmla="*/ 3 h 9"/>
                    <a:gd name="T4" fmla="*/ 32 w 94"/>
                    <a:gd name="T5" fmla="*/ 3 h 9"/>
                    <a:gd name="T6" fmla="*/ 32 w 94"/>
                    <a:gd name="T7" fmla="*/ 0 h 9"/>
                    <a:gd name="T8" fmla="*/ 0 w 94"/>
                    <a:gd name="T9" fmla="*/ 0 h 9"/>
                    <a:gd name="T10" fmla="*/ 0 60000 65536"/>
                    <a:gd name="T11" fmla="*/ 0 60000 65536"/>
                    <a:gd name="T12" fmla="*/ 0 60000 65536"/>
                    <a:gd name="T13" fmla="*/ 0 60000 65536"/>
                    <a:gd name="T14" fmla="*/ 0 60000 65536"/>
                    <a:gd name="T15" fmla="*/ 0 w 94"/>
                    <a:gd name="T16" fmla="*/ 0 h 9"/>
                    <a:gd name="T17" fmla="*/ 94 w 94"/>
                    <a:gd name="T18" fmla="*/ 9 h 9"/>
                  </a:gdLst>
                  <a:ahLst/>
                  <a:cxnLst>
                    <a:cxn ang="T10">
                      <a:pos x="T0" y="T1"/>
                    </a:cxn>
                    <a:cxn ang="T11">
                      <a:pos x="T2" y="T3"/>
                    </a:cxn>
                    <a:cxn ang="T12">
                      <a:pos x="T4" y="T5"/>
                    </a:cxn>
                    <a:cxn ang="T13">
                      <a:pos x="T6" y="T7"/>
                    </a:cxn>
                    <a:cxn ang="T14">
                      <a:pos x="T8" y="T9"/>
                    </a:cxn>
                  </a:cxnLst>
                  <a:rect l="T15" t="T16" r="T17" b="T18"/>
                  <a:pathLst>
                    <a:path w="94" h="9">
                      <a:moveTo>
                        <a:pt x="0" y="0"/>
                      </a:moveTo>
                      <a:lnTo>
                        <a:pt x="0" y="9"/>
                      </a:lnTo>
                      <a:lnTo>
                        <a:pt x="94" y="9"/>
                      </a:lnTo>
                      <a:lnTo>
                        <a:pt x="93"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49" name="Freeform 194"/>
                <p:cNvSpPr>
                  <a:spLocks/>
                </p:cNvSpPr>
                <p:nvPr/>
              </p:nvSpPr>
              <p:spPr bwMode="auto">
                <a:xfrm>
                  <a:off x="3206" y="872"/>
                  <a:ext cx="32" cy="4"/>
                </a:xfrm>
                <a:custGeom>
                  <a:avLst/>
                  <a:gdLst>
                    <a:gd name="T0" fmla="*/ 0 w 94"/>
                    <a:gd name="T1" fmla="*/ 0 h 11"/>
                    <a:gd name="T2" fmla="*/ 0 w 94"/>
                    <a:gd name="T3" fmla="*/ 4 h 11"/>
                    <a:gd name="T4" fmla="*/ 32 w 94"/>
                    <a:gd name="T5" fmla="*/ 4 h 11"/>
                    <a:gd name="T6" fmla="*/ 31 w 94"/>
                    <a:gd name="T7" fmla="*/ 0 h 11"/>
                    <a:gd name="T8" fmla="*/ 0 w 94"/>
                    <a:gd name="T9" fmla="*/ 0 h 11"/>
                    <a:gd name="T10" fmla="*/ 0 60000 65536"/>
                    <a:gd name="T11" fmla="*/ 0 60000 65536"/>
                    <a:gd name="T12" fmla="*/ 0 60000 65536"/>
                    <a:gd name="T13" fmla="*/ 0 60000 65536"/>
                    <a:gd name="T14" fmla="*/ 0 60000 65536"/>
                    <a:gd name="T15" fmla="*/ 0 w 94"/>
                    <a:gd name="T16" fmla="*/ 0 h 11"/>
                    <a:gd name="T17" fmla="*/ 94 w 94"/>
                    <a:gd name="T18" fmla="*/ 11 h 11"/>
                  </a:gdLst>
                  <a:ahLst/>
                  <a:cxnLst>
                    <a:cxn ang="T10">
                      <a:pos x="T0" y="T1"/>
                    </a:cxn>
                    <a:cxn ang="T11">
                      <a:pos x="T2" y="T3"/>
                    </a:cxn>
                    <a:cxn ang="T12">
                      <a:pos x="T4" y="T5"/>
                    </a:cxn>
                    <a:cxn ang="T13">
                      <a:pos x="T6" y="T7"/>
                    </a:cxn>
                    <a:cxn ang="T14">
                      <a:pos x="T8" y="T9"/>
                    </a:cxn>
                  </a:cxnLst>
                  <a:rect l="T15" t="T16" r="T17" b="T18"/>
                  <a:pathLst>
                    <a:path w="94" h="11">
                      <a:moveTo>
                        <a:pt x="0" y="0"/>
                      </a:moveTo>
                      <a:lnTo>
                        <a:pt x="0" y="11"/>
                      </a:lnTo>
                      <a:lnTo>
                        <a:pt x="94" y="11"/>
                      </a:lnTo>
                      <a:lnTo>
                        <a:pt x="92"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0" name="Freeform 195"/>
                <p:cNvSpPr>
                  <a:spLocks/>
                </p:cNvSpPr>
                <p:nvPr/>
              </p:nvSpPr>
              <p:spPr bwMode="auto">
                <a:xfrm>
                  <a:off x="3206" y="871"/>
                  <a:ext cx="31" cy="3"/>
                </a:xfrm>
                <a:custGeom>
                  <a:avLst/>
                  <a:gdLst>
                    <a:gd name="T0" fmla="*/ 0 w 93"/>
                    <a:gd name="T1" fmla="*/ 0 h 10"/>
                    <a:gd name="T2" fmla="*/ 0 w 93"/>
                    <a:gd name="T3" fmla="*/ 3 h 10"/>
                    <a:gd name="T4" fmla="*/ 31 w 93"/>
                    <a:gd name="T5" fmla="*/ 3 h 10"/>
                    <a:gd name="T6" fmla="*/ 31 w 93"/>
                    <a:gd name="T7" fmla="*/ 0 h 10"/>
                    <a:gd name="T8" fmla="*/ 0 w 93"/>
                    <a:gd name="T9" fmla="*/ 0 h 10"/>
                    <a:gd name="T10" fmla="*/ 0 60000 65536"/>
                    <a:gd name="T11" fmla="*/ 0 60000 65536"/>
                    <a:gd name="T12" fmla="*/ 0 60000 65536"/>
                    <a:gd name="T13" fmla="*/ 0 60000 65536"/>
                    <a:gd name="T14" fmla="*/ 0 60000 65536"/>
                    <a:gd name="T15" fmla="*/ 0 w 93"/>
                    <a:gd name="T16" fmla="*/ 0 h 10"/>
                    <a:gd name="T17" fmla="*/ 93 w 93"/>
                    <a:gd name="T18" fmla="*/ 10 h 10"/>
                  </a:gdLst>
                  <a:ahLst/>
                  <a:cxnLst>
                    <a:cxn ang="T10">
                      <a:pos x="T0" y="T1"/>
                    </a:cxn>
                    <a:cxn ang="T11">
                      <a:pos x="T2" y="T3"/>
                    </a:cxn>
                    <a:cxn ang="T12">
                      <a:pos x="T4" y="T5"/>
                    </a:cxn>
                    <a:cxn ang="T13">
                      <a:pos x="T6" y="T7"/>
                    </a:cxn>
                    <a:cxn ang="T14">
                      <a:pos x="T8" y="T9"/>
                    </a:cxn>
                  </a:cxnLst>
                  <a:rect l="T15" t="T16" r="T17" b="T18"/>
                  <a:pathLst>
                    <a:path w="93" h="10">
                      <a:moveTo>
                        <a:pt x="1" y="0"/>
                      </a:moveTo>
                      <a:lnTo>
                        <a:pt x="0" y="10"/>
                      </a:lnTo>
                      <a:lnTo>
                        <a:pt x="93" y="10"/>
                      </a:lnTo>
                      <a:lnTo>
                        <a:pt x="92"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1" name="Freeform 196"/>
                <p:cNvSpPr>
                  <a:spLocks/>
                </p:cNvSpPr>
                <p:nvPr/>
              </p:nvSpPr>
              <p:spPr bwMode="auto">
                <a:xfrm>
                  <a:off x="3206" y="869"/>
                  <a:ext cx="31" cy="3"/>
                </a:xfrm>
                <a:custGeom>
                  <a:avLst/>
                  <a:gdLst>
                    <a:gd name="T0" fmla="*/ 0 w 92"/>
                    <a:gd name="T1" fmla="*/ 0 h 9"/>
                    <a:gd name="T2" fmla="*/ 0 w 92"/>
                    <a:gd name="T3" fmla="*/ 3 h 9"/>
                    <a:gd name="T4" fmla="*/ 31 w 92"/>
                    <a:gd name="T5" fmla="*/ 3 h 9"/>
                    <a:gd name="T6" fmla="*/ 30 w 92"/>
                    <a:gd name="T7" fmla="*/ 0 h 9"/>
                    <a:gd name="T8" fmla="*/ 0 w 92"/>
                    <a:gd name="T9" fmla="*/ 0 h 9"/>
                    <a:gd name="T10" fmla="*/ 0 60000 65536"/>
                    <a:gd name="T11" fmla="*/ 0 60000 65536"/>
                    <a:gd name="T12" fmla="*/ 0 60000 65536"/>
                    <a:gd name="T13" fmla="*/ 0 60000 65536"/>
                    <a:gd name="T14" fmla="*/ 0 60000 65536"/>
                    <a:gd name="T15" fmla="*/ 0 w 92"/>
                    <a:gd name="T16" fmla="*/ 0 h 9"/>
                    <a:gd name="T17" fmla="*/ 92 w 92"/>
                    <a:gd name="T18" fmla="*/ 9 h 9"/>
                  </a:gdLst>
                  <a:ahLst/>
                  <a:cxnLst>
                    <a:cxn ang="T10">
                      <a:pos x="T0" y="T1"/>
                    </a:cxn>
                    <a:cxn ang="T11">
                      <a:pos x="T2" y="T3"/>
                    </a:cxn>
                    <a:cxn ang="T12">
                      <a:pos x="T4" y="T5"/>
                    </a:cxn>
                    <a:cxn ang="T13">
                      <a:pos x="T6" y="T7"/>
                    </a:cxn>
                    <a:cxn ang="T14">
                      <a:pos x="T8" y="T9"/>
                    </a:cxn>
                  </a:cxnLst>
                  <a:rect l="T15" t="T16" r="T17" b="T18"/>
                  <a:pathLst>
                    <a:path w="92" h="9">
                      <a:moveTo>
                        <a:pt x="1" y="0"/>
                      </a:moveTo>
                      <a:lnTo>
                        <a:pt x="0" y="9"/>
                      </a:lnTo>
                      <a:lnTo>
                        <a:pt x="92" y="9"/>
                      </a:lnTo>
                      <a:lnTo>
                        <a:pt x="90"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2" name="Freeform 197"/>
                <p:cNvSpPr>
                  <a:spLocks/>
                </p:cNvSpPr>
                <p:nvPr/>
              </p:nvSpPr>
              <p:spPr bwMode="auto">
                <a:xfrm>
                  <a:off x="3207" y="867"/>
                  <a:ext cx="30" cy="4"/>
                </a:xfrm>
                <a:custGeom>
                  <a:avLst/>
                  <a:gdLst>
                    <a:gd name="T0" fmla="*/ 0 w 91"/>
                    <a:gd name="T1" fmla="*/ 0 h 11"/>
                    <a:gd name="T2" fmla="*/ 0 w 91"/>
                    <a:gd name="T3" fmla="*/ 4 h 11"/>
                    <a:gd name="T4" fmla="*/ 30 w 91"/>
                    <a:gd name="T5" fmla="*/ 4 h 11"/>
                    <a:gd name="T6" fmla="*/ 29 w 91"/>
                    <a:gd name="T7" fmla="*/ 0 h 11"/>
                    <a:gd name="T8" fmla="*/ 0 w 91"/>
                    <a:gd name="T9" fmla="*/ 0 h 11"/>
                    <a:gd name="T10" fmla="*/ 0 60000 65536"/>
                    <a:gd name="T11" fmla="*/ 0 60000 65536"/>
                    <a:gd name="T12" fmla="*/ 0 60000 65536"/>
                    <a:gd name="T13" fmla="*/ 0 60000 65536"/>
                    <a:gd name="T14" fmla="*/ 0 60000 65536"/>
                    <a:gd name="T15" fmla="*/ 0 w 91"/>
                    <a:gd name="T16" fmla="*/ 0 h 11"/>
                    <a:gd name="T17" fmla="*/ 91 w 91"/>
                    <a:gd name="T18" fmla="*/ 11 h 11"/>
                  </a:gdLst>
                  <a:ahLst/>
                  <a:cxnLst>
                    <a:cxn ang="T10">
                      <a:pos x="T0" y="T1"/>
                    </a:cxn>
                    <a:cxn ang="T11">
                      <a:pos x="T2" y="T3"/>
                    </a:cxn>
                    <a:cxn ang="T12">
                      <a:pos x="T4" y="T5"/>
                    </a:cxn>
                    <a:cxn ang="T13">
                      <a:pos x="T6" y="T7"/>
                    </a:cxn>
                    <a:cxn ang="T14">
                      <a:pos x="T8" y="T9"/>
                    </a:cxn>
                  </a:cxnLst>
                  <a:rect l="T15" t="T16" r="T17" b="T18"/>
                  <a:pathLst>
                    <a:path w="91" h="11">
                      <a:moveTo>
                        <a:pt x="0" y="0"/>
                      </a:moveTo>
                      <a:lnTo>
                        <a:pt x="0" y="11"/>
                      </a:lnTo>
                      <a:lnTo>
                        <a:pt x="91" y="11"/>
                      </a:lnTo>
                      <a:lnTo>
                        <a:pt x="8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3" name="Freeform 198"/>
                <p:cNvSpPr>
                  <a:spLocks/>
                </p:cNvSpPr>
                <p:nvPr/>
              </p:nvSpPr>
              <p:spPr bwMode="auto">
                <a:xfrm>
                  <a:off x="3207" y="866"/>
                  <a:ext cx="29" cy="3"/>
                </a:xfrm>
                <a:custGeom>
                  <a:avLst/>
                  <a:gdLst>
                    <a:gd name="T0" fmla="*/ 1 w 89"/>
                    <a:gd name="T1" fmla="*/ 0 h 11"/>
                    <a:gd name="T2" fmla="*/ 0 w 89"/>
                    <a:gd name="T3" fmla="*/ 3 h 11"/>
                    <a:gd name="T4" fmla="*/ 29 w 89"/>
                    <a:gd name="T5" fmla="*/ 3 h 11"/>
                    <a:gd name="T6" fmla="*/ 29 w 89"/>
                    <a:gd name="T7" fmla="*/ 0 h 11"/>
                    <a:gd name="T8" fmla="*/ 1 w 89"/>
                    <a:gd name="T9" fmla="*/ 0 h 11"/>
                    <a:gd name="T10" fmla="*/ 0 60000 65536"/>
                    <a:gd name="T11" fmla="*/ 0 60000 65536"/>
                    <a:gd name="T12" fmla="*/ 0 60000 65536"/>
                    <a:gd name="T13" fmla="*/ 0 60000 65536"/>
                    <a:gd name="T14" fmla="*/ 0 60000 65536"/>
                    <a:gd name="T15" fmla="*/ 0 w 89"/>
                    <a:gd name="T16" fmla="*/ 0 h 11"/>
                    <a:gd name="T17" fmla="*/ 89 w 89"/>
                    <a:gd name="T18" fmla="*/ 11 h 11"/>
                  </a:gdLst>
                  <a:ahLst/>
                  <a:cxnLst>
                    <a:cxn ang="T10">
                      <a:pos x="T0" y="T1"/>
                    </a:cxn>
                    <a:cxn ang="T11">
                      <a:pos x="T2" y="T3"/>
                    </a:cxn>
                    <a:cxn ang="T12">
                      <a:pos x="T4" y="T5"/>
                    </a:cxn>
                    <a:cxn ang="T13">
                      <a:pos x="T6" y="T7"/>
                    </a:cxn>
                    <a:cxn ang="T14">
                      <a:pos x="T8" y="T9"/>
                    </a:cxn>
                  </a:cxnLst>
                  <a:rect l="T15" t="T16" r="T17" b="T18"/>
                  <a:pathLst>
                    <a:path w="89" h="11">
                      <a:moveTo>
                        <a:pt x="2" y="0"/>
                      </a:moveTo>
                      <a:lnTo>
                        <a:pt x="0" y="11"/>
                      </a:lnTo>
                      <a:lnTo>
                        <a:pt x="89" y="11"/>
                      </a:lnTo>
                      <a:lnTo>
                        <a:pt x="88" y="0"/>
                      </a:lnTo>
                      <a:lnTo>
                        <a:pt x="2"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4" name="Freeform 199"/>
                <p:cNvSpPr>
                  <a:spLocks/>
                </p:cNvSpPr>
                <p:nvPr/>
              </p:nvSpPr>
              <p:spPr bwMode="auto">
                <a:xfrm>
                  <a:off x="3207" y="864"/>
                  <a:ext cx="29" cy="3"/>
                </a:xfrm>
                <a:custGeom>
                  <a:avLst/>
                  <a:gdLst>
                    <a:gd name="T0" fmla="*/ 1 w 88"/>
                    <a:gd name="T1" fmla="*/ 0 h 9"/>
                    <a:gd name="T2" fmla="*/ 0 w 88"/>
                    <a:gd name="T3" fmla="*/ 3 h 9"/>
                    <a:gd name="T4" fmla="*/ 29 w 88"/>
                    <a:gd name="T5" fmla="*/ 3 h 9"/>
                    <a:gd name="T6" fmla="*/ 29 w 88"/>
                    <a:gd name="T7" fmla="*/ 0 h 9"/>
                    <a:gd name="T8" fmla="*/ 1 w 88"/>
                    <a:gd name="T9" fmla="*/ 0 h 9"/>
                    <a:gd name="T10" fmla="*/ 0 60000 65536"/>
                    <a:gd name="T11" fmla="*/ 0 60000 65536"/>
                    <a:gd name="T12" fmla="*/ 0 60000 65536"/>
                    <a:gd name="T13" fmla="*/ 0 60000 65536"/>
                    <a:gd name="T14" fmla="*/ 0 60000 65536"/>
                    <a:gd name="T15" fmla="*/ 0 w 88"/>
                    <a:gd name="T16" fmla="*/ 0 h 9"/>
                    <a:gd name="T17" fmla="*/ 88 w 88"/>
                    <a:gd name="T18" fmla="*/ 9 h 9"/>
                  </a:gdLst>
                  <a:ahLst/>
                  <a:cxnLst>
                    <a:cxn ang="T10">
                      <a:pos x="T0" y="T1"/>
                    </a:cxn>
                    <a:cxn ang="T11">
                      <a:pos x="T2" y="T3"/>
                    </a:cxn>
                    <a:cxn ang="T12">
                      <a:pos x="T4" y="T5"/>
                    </a:cxn>
                    <a:cxn ang="T13">
                      <a:pos x="T6" y="T7"/>
                    </a:cxn>
                    <a:cxn ang="T14">
                      <a:pos x="T8" y="T9"/>
                    </a:cxn>
                  </a:cxnLst>
                  <a:rect l="T15" t="T16" r="T17" b="T18"/>
                  <a:pathLst>
                    <a:path w="88" h="9">
                      <a:moveTo>
                        <a:pt x="2" y="0"/>
                      </a:moveTo>
                      <a:lnTo>
                        <a:pt x="0" y="9"/>
                      </a:lnTo>
                      <a:lnTo>
                        <a:pt x="88" y="9"/>
                      </a:lnTo>
                      <a:lnTo>
                        <a:pt x="87" y="0"/>
                      </a:lnTo>
                      <a:lnTo>
                        <a:pt x="2"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5" name="Freeform 200"/>
                <p:cNvSpPr>
                  <a:spLocks/>
                </p:cNvSpPr>
                <p:nvPr/>
              </p:nvSpPr>
              <p:spPr bwMode="auto">
                <a:xfrm>
                  <a:off x="3207" y="862"/>
                  <a:ext cx="29" cy="4"/>
                </a:xfrm>
                <a:custGeom>
                  <a:avLst/>
                  <a:gdLst>
                    <a:gd name="T0" fmla="*/ 0 w 86"/>
                    <a:gd name="T1" fmla="*/ 0 h 10"/>
                    <a:gd name="T2" fmla="*/ 0 w 86"/>
                    <a:gd name="T3" fmla="*/ 4 h 10"/>
                    <a:gd name="T4" fmla="*/ 29 w 86"/>
                    <a:gd name="T5" fmla="*/ 4 h 10"/>
                    <a:gd name="T6" fmla="*/ 28 w 86"/>
                    <a:gd name="T7" fmla="*/ 0 h 10"/>
                    <a:gd name="T8" fmla="*/ 0 w 86"/>
                    <a:gd name="T9" fmla="*/ 0 h 10"/>
                    <a:gd name="T10" fmla="*/ 0 60000 65536"/>
                    <a:gd name="T11" fmla="*/ 0 60000 65536"/>
                    <a:gd name="T12" fmla="*/ 0 60000 65536"/>
                    <a:gd name="T13" fmla="*/ 0 60000 65536"/>
                    <a:gd name="T14" fmla="*/ 0 60000 65536"/>
                    <a:gd name="T15" fmla="*/ 0 w 86"/>
                    <a:gd name="T16" fmla="*/ 0 h 10"/>
                    <a:gd name="T17" fmla="*/ 86 w 86"/>
                    <a:gd name="T18" fmla="*/ 10 h 10"/>
                  </a:gdLst>
                  <a:ahLst/>
                  <a:cxnLst>
                    <a:cxn ang="T10">
                      <a:pos x="T0" y="T1"/>
                    </a:cxn>
                    <a:cxn ang="T11">
                      <a:pos x="T2" y="T3"/>
                    </a:cxn>
                    <a:cxn ang="T12">
                      <a:pos x="T4" y="T5"/>
                    </a:cxn>
                    <a:cxn ang="T13">
                      <a:pos x="T6" y="T7"/>
                    </a:cxn>
                    <a:cxn ang="T14">
                      <a:pos x="T8" y="T9"/>
                    </a:cxn>
                  </a:cxnLst>
                  <a:rect l="T15" t="T16" r="T17" b="T18"/>
                  <a:pathLst>
                    <a:path w="86" h="10">
                      <a:moveTo>
                        <a:pt x="0" y="0"/>
                      </a:moveTo>
                      <a:lnTo>
                        <a:pt x="0" y="10"/>
                      </a:lnTo>
                      <a:lnTo>
                        <a:pt x="86" y="10"/>
                      </a:lnTo>
                      <a:lnTo>
                        <a:pt x="84" y="0"/>
                      </a:lnTo>
                      <a:lnTo>
                        <a:pt x="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6" name="Freeform 201"/>
                <p:cNvSpPr>
                  <a:spLocks/>
                </p:cNvSpPr>
                <p:nvPr/>
              </p:nvSpPr>
              <p:spPr bwMode="auto">
                <a:xfrm>
                  <a:off x="3207" y="861"/>
                  <a:ext cx="29" cy="3"/>
                </a:xfrm>
                <a:custGeom>
                  <a:avLst/>
                  <a:gdLst>
                    <a:gd name="T0" fmla="*/ 0 w 85"/>
                    <a:gd name="T1" fmla="*/ 0 h 11"/>
                    <a:gd name="T2" fmla="*/ 0 w 85"/>
                    <a:gd name="T3" fmla="*/ 3 h 11"/>
                    <a:gd name="T4" fmla="*/ 29 w 85"/>
                    <a:gd name="T5" fmla="*/ 3 h 11"/>
                    <a:gd name="T6" fmla="*/ 29 w 85"/>
                    <a:gd name="T7" fmla="*/ 0 h 11"/>
                    <a:gd name="T8" fmla="*/ 0 w 85"/>
                    <a:gd name="T9" fmla="*/ 0 h 11"/>
                    <a:gd name="T10" fmla="*/ 0 60000 65536"/>
                    <a:gd name="T11" fmla="*/ 0 60000 65536"/>
                    <a:gd name="T12" fmla="*/ 0 60000 65536"/>
                    <a:gd name="T13" fmla="*/ 0 60000 65536"/>
                    <a:gd name="T14" fmla="*/ 0 60000 65536"/>
                    <a:gd name="T15" fmla="*/ 0 w 85"/>
                    <a:gd name="T16" fmla="*/ 0 h 11"/>
                    <a:gd name="T17" fmla="*/ 85 w 85"/>
                    <a:gd name="T18" fmla="*/ 11 h 11"/>
                  </a:gdLst>
                  <a:ahLst/>
                  <a:cxnLst>
                    <a:cxn ang="T10">
                      <a:pos x="T0" y="T1"/>
                    </a:cxn>
                    <a:cxn ang="T11">
                      <a:pos x="T2" y="T3"/>
                    </a:cxn>
                    <a:cxn ang="T12">
                      <a:pos x="T4" y="T5"/>
                    </a:cxn>
                    <a:cxn ang="T13">
                      <a:pos x="T6" y="T7"/>
                    </a:cxn>
                    <a:cxn ang="T14">
                      <a:pos x="T8" y="T9"/>
                    </a:cxn>
                  </a:cxnLst>
                  <a:rect l="T15" t="T16" r="T17" b="T18"/>
                  <a:pathLst>
                    <a:path w="85" h="11">
                      <a:moveTo>
                        <a:pt x="0" y="0"/>
                      </a:moveTo>
                      <a:lnTo>
                        <a:pt x="0" y="11"/>
                      </a:lnTo>
                      <a:lnTo>
                        <a:pt x="85" y="11"/>
                      </a:lnTo>
                      <a:lnTo>
                        <a:pt x="84" y="0"/>
                      </a:lnTo>
                      <a:lnTo>
                        <a:pt x="0"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7" name="Freeform 202"/>
                <p:cNvSpPr>
                  <a:spLocks/>
                </p:cNvSpPr>
                <p:nvPr/>
              </p:nvSpPr>
              <p:spPr bwMode="auto">
                <a:xfrm>
                  <a:off x="3207" y="859"/>
                  <a:ext cx="28" cy="3"/>
                </a:xfrm>
                <a:custGeom>
                  <a:avLst/>
                  <a:gdLst>
                    <a:gd name="T0" fmla="*/ 0 w 84"/>
                    <a:gd name="T1" fmla="*/ 0 h 9"/>
                    <a:gd name="T2" fmla="*/ 0 w 84"/>
                    <a:gd name="T3" fmla="*/ 3 h 9"/>
                    <a:gd name="T4" fmla="*/ 28 w 84"/>
                    <a:gd name="T5" fmla="*/ 3 h 9"/>
                    <a:gd name="T6" fmla="*/ 28 w 84"/>
                    <a:gd name="T7" fmla="*/ 0 h 9"/>
                    <a:gd name="T8" fmla="*/ 0 w 84"/>
                    <a:gd name="T9" fmla="*/ 0 h 9"/>
                    <a:gd name="T10" fmla="*/ 0 60000 65536"/>
                    <a:gd name="T11" fmla="*/ 0 60000 65536"/>
                    <a:gd name="T12" fmla="*/ 0 60000 65536"/>
                    <a:gd name="T13" fmla="*/ 0 60000 65536"/>
                    <a:gd name="T14" fmla="*/ 0 60000 65536"/>
                    <a:gd name="T15" fmla="*/ 0 w 84"/>
                    <a:gd name="T16" fmla="*/ 0 h 9"/>
                    <a:gd name="T17" fmla="*/ 84 w 84"/>
                    <a:gd name="T18" fmla="*/ 9 h 9"/>
                  </a:gdLst>
                  <a:ahLst/>
                  <a:cxnLst>
                    <a:cxn ang="T10">
                      <a:pos x="T0" y="T1"/>
                    </a:cxn>
                    <a:cxn ang="T11">
                      <a:pos x="T2" y="T3"/>
                    </a:cxn>
                    <a:cxn ang="T12">
                      <a:pos x="T4" y="T5"/>
                    </a:cxn>
                    <a:cxn ang="T13">
                      <a:pos x="T6" y="T7"/>
                    </a:cxn>
                    <a:cxn ang="T14">
                      <a:pos x="T8" y="T9"/>
                    </a:cxn>
                  </a:cxnLst>
                  <a:rect l="T15" t="T16" r="T17" b="T18"/>
                  <a:pathLst>
                    <a:path w="84" h="9">
                      <a:moveTo>
                        <a:pt x="1" y="0"/>
                      </a:moveTo>
                      <a:lnTo>
                        <a:pt x="0" y="9"/>
                      </a:lnTo>
                      <a:lnTo>
                        <a:pt x="84" y="9"/>
                      </a:lnTo>
                      <a:lnTo>
                        <a:pt x="83" y="0"/>
                      </a:lnTo>
                      <a:lnTo>
                        <a:pt x="1"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8" name="Freeform 203"/>
                <p:cNvSpPr>
                  <a:spLocks/>
                </p:cNvSpPr>
                <p:nvPr/>
              </p:nvSpPr>
              <p:spPr bwMode="auto">
                <a:xfrm>
                  <a:off x="3207" y="857"/>
                  <a:ext cx="28" cy="4"/>
                </a:xfrm>
                <a:custGeom>
                  <a:avLst/>
                  <a:gdLst>
                    <a:gd name="T0" fmla="*/ 0 w 84"/>
                    <a:gd name="T1" fmla="*/ 0 h 10"/>
                    <a:gd name="T2" fmla="*/ 0 w 84"/>
                    <a:gd name="T3" fmla="*/ 4 h 10"/>
                    <a:gd name="T4" fmla="*/ 28 w 84"/>
                    <a:gd name="T5" fmla="*/ 4 h 10"/>
                    <a:gd name="T6" fmla="*/ 28 w 84"/>
                    <a:gd name="T7" fmla="*/ 0 h 10"/>
                    <a:gd name="T8" fmla="*/ 0 w 84"/>
                    <a:gd name="T9" fmla="*/ 0 h 10"/>
                    <a:gd name="T10" fmla="*/ 0 60000 65536"/>
                    <a:gd name="T11" fmla="*/ 0 60000 65536"/>
                    <a:gd name="T12" fmla="*/ 0 60000 65536"/>
                    <a:gd name="T13" fmla="*/ 0 60000 65536"/>
                    <a:gd name="T14" fmla="*/ 0 60000 65536"/>
                    <a:gd name="T15" fmla="*/ 0 w 84"/>
                    <a:gd name="T16" fmla="*/ 0 h 10"/>
                    <a:gd name="T17" fmla="*/ 84 w 84"/>
                    <a:gd name="T18" fmla="*/ 10 h 10"/>
                  </a:gdLst>
                  <a:ahLst/>
                  <a:cxnLst>
                    <a:cxn ang="T10">
                      <a:pos x="T0" y="T1"/>
                    </a:cxn>
                    <a:cxn ang="T11">
                      <a:pos x="T2" y="T3"/>
                    </a:cxn>
                    <a:cxn ang="T12">
                      <a:pos x="T4" y="T5"/>
                    </a:cxn>
                    <a:cxn ang="T13">
                      <a:pos x="T6" y="T7"/>
                    </a:cxn>
                    <a:cxn ang="T14">
                      <a:pos x="T8" y="T9"/>
                    </a:cxn>
                  </a:cxnLst>
                  <a:rect l="T15" t="T16" r="T17" b="T18"/>
                  <a:pathLst>
                    <a:path w="84" h="10">
                      <a:moveTo>
                        <a:pt x="1" y="0"/>
                      </a:moveTo>
                      <a:lnTo>
                        <a:pt x="0" y="10"/>
                      </a:lnTo>
                      <a:lnTo>
                        <a:pt x="84" y="10"/>
                      </a:lnTo>
                      <a:lnTo>
                        <a:pt x="83" y="0"/>
                      </a:lnTo>
                      <a:lnTo>
                        <a:pt x="1"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59" name="Freeform 204"/>
                <p:cNvSpPr>
                  <a:spLocks/>
                </p:cNvSpPr>
                <p:nvPr/>
              </p:nvSpPr>
              <p:spPr bwMode="auto">
                <a:xfrm>
                  <a:off x="3208" y="856"/>
                  <a:ext cx="27" cy="3"/>
                </a:xfrm>
                <a:custGeom>
                  <a:avLst/>
                  <a:gdLst>
                    <a:gd name="T0" fmla="*/ 0 w 82"/>
                    <a:gd name="T1" fmla="*/ 0 h 11"/>
                    <a:gd name="T2" fmla="*/ 0 w 82"/>
                    <a:gd name="T3" fmla="*/ 3 h 11"/>
                    <a:gd name="T4" fmla="*/ 27 w 82"/>
                    <a:gd name="T5" fmla="*/ 3 h 11"/>
                    <a:gd name="T6" fmla="*/ 27 w 82"/>
                    <a:gd name="T7" fmla="*/ 0 h 11"/>
                    <a:gd name="T8" fmla="*/ 0 w 82"/>
                    <a:gd name="T9" fmla="*/ 0 h 11"/>
                    <a:gd name="T10" fmla="*/ 0 60000 65536"/>
                    <a:gd name="T11" fmla="*/ 0 60000 65536"/>
                    <a:gd name="T12" fmla="*/ 0 60000 65536"/>
                    <a:gd name="T13" fmla="*/ 0 60000 65536"/>
                    <a:gd name="T14" fmla="*/ 0 60000 65536"/>
                    <a:gd name="T15" fmla="*/ 0 w 82"/>
                    <a:gd name="T16" fmla="*/ 0 h 11"/>
                    <a:gd name="T17" fmla="*/ 82 w 82"/>
                    <a:gd name="T18" fmla="*/ 11 h 11"/>
                  </a:gdLst>
                  <a:ahLst/>
                  <a:cxnLst>
                    <a:cxn ang="T10">
                      <a:pos x="T0" y="T1"/>
                    </a:cxn>
                    <a:cxn ang="T11">
                      <a:pos x="T2" y="T3"/>
                    </a:cxn>
                    <a:cxn ang="T12">
                      <a:pos x="T4" y="T5"/>
                    </a:cxn>
                    <a:cxn ang="T13">
                      <a:pos x="T6" y="T7"/>
                    </a:cxn>
                    <a:cxn ang="T14">
                      <a:pos x="T8" y="T9"/>
                    </a:cxn>
                  </a:cxnLst>
                  <a:rect l="T15" t="T16" r="T17" b="T18"/>
                  <a:pathLst>
                    <a:path w="82" h="11">
                      <a:moveTo>
                        <a:pt x="0" y="0"/>
                      </a:moveTo>
                      <a:lnTo>
                        <a:pt x="0" y="11"/>
                      </a:lnTo>
                      <a:lnTo>
                        <a:pt x="82" y="11"/>
                      </a:lnTo>
                      <a:lnTo>
                        <a:pt x="81" y="0"/>
                      </a:lnTo>
                      <a:lnTo>
                        <a:pt x="0"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0" name="Freeform 205"/>
                <p:cNvSpPr>
                  <a:spLocks/>
                </p:cNvSpPr>
                <p:nvPr/>
              </p:nvSpPr>
              <p:spPr bwMode="auto">
                <a:xfrm>
                  <a:off x="3208" y="854"/>
                  <a:ext cx="27" cy="3"/>
                </a:xfrm>
                <a:custGeom>
                  <a:avLst/>
                  <a:gdLst>
                    <a:gd name="T0" fmla="*/ 0 w 82"/>
                    <a:gd name="T1" fmla="*/ 0 h 9"/>
                    <a:gd name="T2" fmla="*/ 0 w 82"/>
                    <a:gd name="T3" fmla="*/ 3 h 9"/>
                    <a:gd name="T4" fmla="*/ 27 w 82"/>
                    <a:gd name="T5" fmla="*/ 3 h 9"/>
                    <a:gd name="T6" fmla="*/ 26 w 82"/>
                    <a:gd name="T7" fmla="*/ 0 h 9"/>
                    <a:gd name="T8" fmla="*/ 0 w 82"/>
                    <a:gd name="T9" fmla="*/ 0 h 9"/>
                    <a:gd name="T10" fmla="*/ 0 60000 65536"/>
                    <a:gd name="T11" fmla="*/ 0 60000 65536"/>
                    <a:gd name="T12" fmla="*/ 0 60000 65536"/>
                    <a:gd name="T13" fmla="*/ 0 60000 65536"/>
                    <a:gd name="T14" fmla="*/ 0 60000 65536"/>
                    <a:gd name="T15" fmla="*/ 0 w 82"/>
                    <a:gd name="T16" fmla="*/ 0 h 9"/>
                    <a:gd name="T17" fmla="*/ 82 w 82"/>
                    <a:gd name="T18" fmla="*/ 9 h 9"/>
                  </a:gdLst>
                  <a:ahLst/>
                  <a:cxnLst>
                    <a:cxn ang="T10">
                      <a:pos x="T0" y="T1"/>
                    </a:cxn>
                    <a:cxn ang="T11">
                      <a:pos x="T2" y="T3"/>
                    </a:cxn>
                    <a:cxn ang="T12">
                      <a:pos x="T4" y="T5"/>
                    </a:cxn>
                    <a:cxn ang="T13">
                      <a:pos x="T6" y="T7"/>
                    </a:cxn>
                    <a:cxn ang="T14">
                      <a:pos x="T8" y="T9"/>
                    </a:cxn>
                  </a:cxnLst>
                  <a:rect l="T15" t="T16" r="T17" b="T18"/>
                  <a:pathLst>
                    <a:path w="82" h="9">
                      <a:moveTo>
                        <a:pt x="0" y="0"/>
                      </a:moveTo>
                      <a:lnTo>
                        <a:pt x="0" y="9"/>
                      </a:lnTo>
                      <a:lnTo>
                        <a:pt x="82" y="9"/>
                      </a:lnTo>
                      <a:lnTo>
                        <a:pt x="80" y="0"/>
                      </a:lnTo>
                      <a:lnTo>
                        <a:pt x="0"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1" name="Freeform 206"/>
                <p:cNvSpPr>
                  <a:spLocks/>
                </p:cNvSpPr>
                <p:nvPr/>
              </p:nvSpPr>
              <p:spPr bwMode="auto">
                <a:xfrm>
                  <a:off x="3208" y="852"/>
                  <a:ext cx="27" cy="4"/>
                </a:xfrm>
                <a:custGeom>
                  <a:avLst/>
                  <a:gdLst>
                    <a:gd name="T0" fmla="*/ 0 w 81"/>
                    <a:gd name="T1" fmla="*/ 4 h 10"/>
                    <a:gd name="T2" fmla="*/ 0 w 81"/>
                    <a:gd name="T3" fmla="*/ 1 h 10"/>
                    <a:gd name="T4" fmla="*/ 13 w 81"/>
                    <a:gd name="T5" fmla="*/ 0 h 10"/>
                    <a:gd name="T6" fmla="*/ 27 w 81"/>
                    <a:gd name="T7" fmla="*/ 0 h 10"/>
                    <a:gd name="T8" fmla="*/ 27 w 81"/>
                    <a:gd name="T9" fmla="*/ 4 h 10"/>
                    <a:gd name="T10" fmla="*/ 0 w 81"/>
                    <a:gd name="T11" fmla="*/ 4 h 10"/>
                    <a:gd name="T12" fmla="*/ 0 60000 65536"/>
                    <a:gd name="T13" fmla="*/ 0 60000 65536"/>
                    <a:gd name="T14" fmla="*/ 0 60000 65536"/>
                    <a:gd name="T15" fmla="*/ 0 60000 65536"/>
                    <a:gd name="T16" fmla="*/ 0 60000 65536"/>
                    <a:gd name="T17" fmla="*/ 0 60000 65536"/>
                    <a:gd name="T18" fmla="*/ 0 w 81"/>
                    <a:gd name="T19" fmla="*/ 0 h 10"/>
                    <a:gd name="T20" fmla="*/ 81 w 8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1" h="10">
                      <a:moveTo>
                        <a:pt x="0" y="10"/>
                      </a:moveTo>
                      <a:lnTo>
                        <a:pt x="0" y="3"/>
                      </a:lnTo>
                      <a:lnTo>
                        <a:pt x="40" y="0"/>
                      </a:lnTo>
                      <a:lnTo>
                        <a:pt x="80" y="0"/>
                      </a:lnTo>
                      <a:lnTo>
                        <a:pt x="81" y="10"/>
                      </a:lnTo>
                      <a:lnTo>
                        <a:pt x="0" y="1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2" name="Freeform 207"/>
                <p:cNvSpPr>
                  <a:spLocks/>
                </p:cNvSpPr>
                <p:nvPr/>
              </p:nvSpPr>
              <p:spPr bwMode="auto">
                <a:xfrm>
                  <a:off x="3208" y="852"/>
                  <a:ext cx="26" cy="2"/>
                </a:xfrm>
                <a:custGeom>
                  <a:avLst/>
                  <a:gdLst>
                    <a:gd name="T0" fmla="*/ 0 w 80"/>
                    <a:gd name="T1" fmla="*/ 2 h 6"/>
                    <a:gd name="T2" fmla="*/ 0 w 80"/>
                    <a:gd name="T3" fmla="*/ 1 h 6"/>
                    <a:gd name="T4" fmla="*/ 26 w 80"/>
                    <a:gd name="T5" fmla="*/ 0 h 6"/>
                    <a:gd name="T6" fmla="*/ 26 w 80"/>
                    <a:gd name="T7" fmla="*/ 2 h 6"/>
                    <a:gd name="T8" fmla="*/ 0 w 80"/>
                    <a:gd name="T9" fmla="*/ 2 h 6"/>
                    <a:gd name="T10" fmla="*/ 0 60000 65536"/>
                    <a:gd name="T11" fmla="*/ 0 60000 65536"/>
                    <a:gd name="T12" fmla="*/ 0 60000 65536"/>
                    <a:gd name="T13" fmla="*/ 0 60000 65536"/>
                    <a:gd name="T14" fmla="*/ 0 60000 65536"/>
                    <a:gd name="T15" fmla="*/ 0 w 80"/>
                    <a:gd name="T16" fmla="*/ 0 h 6"/>
                    <a:gd name="T17" fmla="*/ 80 w 80"/>
                    <a:gd name="T18" fmla="*/ 6 h 6"/>
                  </a:gdLst>
                  <a:ahLst/>
                  <a:cxnLst>
                    <a:cxn ang="T10">
                      <a:pos x="T0" y="T1"/>
                    </a:cxn>
                    <a:cxn ang="T11">
                      <a:pos x="T2" y="T3"/>
                    </a:cxn>
                    <a:cxn ang="T12">
                      <a:pos x="T4" y="T5"/>
                    </a:cxn>
                    <a:cxn ang="T13">
                      <a:pos x="T6" y="T7"/>
                    </a:cxn>
                    <a:cxn ang="T14">
                      <a:pos x="T8" y="T9"/>
                    </a:cxn>
                  </a:cxnLst>
                  <a:rect l="T15" t="T16" r="T17" b="T18"/>
                  <a:pathLst>
                    <a:path w="80" h="6">
                      <a:moveTo>
                        <a:pt x="0" y="6"/>
                      </a:moveTo>
                      <a:lnTo>
                        <a:pt x="0" y="3"/>
                      </a:lnTo>
                      <a:lnTo>
                        <a:pt x="79" y="0"/>
                      </a:lnTo>
                      <a:lnTo>
                        <a:pt x="80" y="6"/>
                      </a:lnTo>
                      <a:lnTo>
                        <a:pt x="0"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3" name="Freeform 208"/>
                <p:cNvSpPr>
                  <a:spLocks/>
                </p:cNvSpPr>
                <p:nvPr/>
              </p:nvSpPr>
              <p:spPr bwMode="auto">
                <a:xfrm>
                  <a:off x="3221" y="852"/>
                  <a:ext cx="13" cy="1"/>
                </a:xfrm>
                <a:custGeom>
                  <a:avLst/>
                  <a:gdLst>
                    <a:gd name="T0" fmla="*/ 0 w 40"/>
                    <a:gd name="T1" fmla="*/ 0 h 1"/>
                    <a:gd name="T2" fmla="*/ 13 w 40"/>
                    <a:gd name="T3" fmla="*/ 0 h 1"/>
                    <a:gd name="T4" fmla="*/ 13 w 40"/>
                    <a:gd name="T5" fmla="*/ 0 h 1"/>
                    <a:gd name="T6" fmla="*/ 0 w 40"/>
                    <a:gd name="T7" fmla="*/ 0 h 1"/>
                    <a:gd name="T8" fmla="*/ 0 60000 65536"/>
                    <a:gd name="T9" fmla="*/ 0 60000 65536"/>
                    <a:gd name="T10" fmla="*/ 0 60000 65536"/>
                    <a:gd name="T11" fmla="*/ 0 60000 65536"/>
                    <a:gd name="T12" fmla="*/ 0 w 40"/>
                    <a:gd name="T13" fmla="*/ 0 h 1"/>
                    <a:gd name="T14" fmla="*/ 40 w 40"/>
                    <a:gd name="T15" fmla="*/ 1 h 1"/>
                  </a:gdLst>
                  <a:ahLst/>
                  <a:cxnLst>
                    <a:cxn ang="T8">
                      <a:pos x="T0" y="T1"/>
                    </a:cxn>
                    <a:cxn ang="T9">
                      <a:pos x="T2" y="T3"/>
                    </a:cxn>
                    <a:cxn ang="T10">
                      <a:pos x="T4" y="T5"/>
                    </a:cxn>
                    <a:cxn ang="T11">
                      <a:pos x="T6" y="T7"/>
                    </a:cxn>
                  </a:cxnLst>
                  <a:rect l="T12" t="T13" r="T14" b="T15"/>
                  <a:pathLst>
                    <a:path w="40" h="1">
                      <a:moveTo>
                        <a:pt x="0" y="0"/>
                      </a:moveTo>
                      <a:lnTo>
                        <a:pt x="39" y="0"/>
                      </a:lnTo>
                      <a:lnTo>
                        <a:pt x="40"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4" name="Freeform 209"/>
                <p:cNvSpPr>
                  <a:spLocks/>
                </p:cNvSpPr>
                <p:nvPr/>
              </p:nvSpPr>
              <p:spPr bwMode="auto">
                <a:xfrm>
                  <a:off x="3186" y="888"/>
                  <a:ext cx="83" cy="1"/>
                </a:xfrm>
                <a:custGeom>
                  <a:avLst/>
                  <a:gdLst>
                    <a:gd name="T0" fmla="*/ 83 w 247"/>
                    <a:gd name="T1" fmla="*/ 0 h 3"/>
                    <a:gd name="T2" fmla="*/ 83 w 247"/>
                    <a:gd name="T3" fmla="*/ 1 h 3"/>
                    <a:gd name="T4" fmla="*/ 0 w 247"/>
                    <a:gd name="T5" fmla="*/ 0 h 3"/>
                    <a:gd name="T6" fmla="*/ 83 w 247"/>
                    <a:gd name="T7" fmla="*/ 0 h 3"/>
                    <a:gd name="T8" fmla="*/ 0 60000 65536"/>
                    <a:gd name="T9" fmla="*/ 0 60000 65536"/>
                    <a:gd name="T10" fmla="*/ 0 60000 65536"/>
                    <a:gd name="T11" fmla="*/ 0 60000 65536"/>
                    <a:gd name="T12" fmla="*/ 0 w 247"/>
                    <a:gd name="T13" fmla="*/ 0 h 3"/>
                    <a:gd name="T14" fmla="*/ 247 w 247"/>
                    <a:gd name="T15" fmla="*/ 3 h 3"/>
                  </a:gdLst>
                  <a:ahLst/>
                  <a:cxnLst>
                    <a:cxn ang="T8">
                      <a:pos x="T0" y="T1"/>
                    </a:cxn>
                    <a:cxn ang="T9">
                      <a:pos x="T2" y="T3"/>
                    </a:cxn>
                    <a:cxn ang="T10">
                      <a:pos x="T4" y="T5"/>
                    </a:cxn>
                    <a:cxn ang="T11">
                      <a:pos x="T6" y="T7"/>
                    </a:cxn>
                  </a:cxnLst>
                  <a:rect l="T12" t="T13" r="T14" b="T15"/>
                  <a:pathLst>
                    <a:path w="247" h="3">
                      <a:moveTo>
                        <a:pt x="247" y="0"/>
                      </a:moveTo>
                      <a:lnTo>
                        <a:pt x="246" y="3"/>
                      </a:lnTo>
                      <a:lnTo>
                        <a:pt x="0" y="0"/>
                      </a:lnTo>
                      <a:lnTo>
                        <a:pt x="247"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5" name="Freeform 210"/>
                <p:cNvSpPr>
                  <a:spLocks/>
                </p:cNvSpPr>
                <p:nvPr/>
              </p:nvSpPr>
              <p:spPr bwMode="auto">
                <a:xfrm>
                  <a:off x="3186" y="887"/>
                  <a:ext cx="83" cy="2"/>
                </a:xfrm>
                <a:custGeom>
                  <a:avLst/>
                  <a:gdLst>
                    <a:gd name="T0" fmla="*/ 0 w 248"/>
                    <a:gd name="T1" fmla="*/ 0 h 8"/>
                    <a:gd name="T2" fmla="*/ 0 w 248"/>
                    <a:gd name="T3" fmla="*/ 1 h 8"/>
                    <a:gd name="T4" fmla="*/ 83 w 248"/>
                    <a:gd name="T5" fmla="*/ 2 h 8"/>
                    <a:gd name="T6" fmla="*/ 83 w 248"/>
                    <a:gd name="T7" fmla="*/ 0 h 8"/>
                    <a:gd name="T8" fmla="*/ 0 w 248"/>
                    <a:gd name="T9" fmla="*/ 0 h 8"/>
                    <a:gd name="T10" fmla="*/ 0 60000 65536"/>
                    <a:gd name="T11" fmla="*/ 0 60000 65536"/>
                    <a:gd name="T12" fmla="*/ 0 60000 65536"/>
                    <a:gd name="T13" fmla="*/ 0 60000 65536"/>
                    <a:gd name="T14" fmla="*/ 0 60000 65536"/>
                    <a:gd name="T15" fmla="*/ 0 w 248"/>
                    <a:gd name="T16" fmla="*/ 0 h 8"/>
                    <a:gd name="T17" fmla="*/ 248 w 248"/>
                    <a:gd name="T18" fmla="*/ 8 h 8"/>
                  </a:gdLst>
                  <a:ahLst/>
                  <a:cxnLst>
                    <a:cxn ang="T10">
                      <a:pos x="T0" y="T1"/>
                    </a:cxn>
                    <a:cxn ang="T11">
                      <a:pos x="T2" y="T3"/>
                    </a:cxn>
                    <a:cxn ang="T12">
                      <a:pos x="T4" y="T5"/>
                    </a:cxn>
                    <a:cxn ang="T13">
                      <a:pos x="T6" y="T7"/>
                    </a:cxn>
                    <a:cxn ang="T14">
                      <a:pos x="T8" y="T9"/>
                    </a:cxn>
                  </a:cxnLst>
                  <a:rect l="T15" t="T16" r="T17" b="T18"/>
                  <a:pathLst>
                    <a:path w="248" h="8">
                      <a:moveTo>
                        <a:pt x="1" y="0"/>
                      </a:moveTo>
                      <a:lnTo>
                        <a:pt x="0" y="6"/>
                      </a:lnTo>
                      <a:lnTo>
                        <a:pt x="247" y="8"/>
                      </a:lnTo>
                      <a:lnTo>
                        <a:pt x="248"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566" name="Rectangle 211"/>
                <p:cNvSpPr>
                  <a:spLocks noChangeArrowheads="1"/>
                </p:cNvSpPr>
                <p:nvPr/>
              </p:nvSpPr>
              <p:spPr bwMode="auto">
                <a:xfrm>
                  <a:off x="3186" y="885"/>
                  <a:ext cx="83" cy="3"/>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567" name="Rectangle 212"/>
                <p:cNvSpPr>
                  <a:spLocks noChangeArrowheads="1"/>
                </p:cNvSpPr>
                <p:nvPr/>
              </p:nvSpPr>
              <p:spPr bwMode="auto">
                <a:xfrm>
                  <a:off x="3186" y="883"/>
                  <a:ext cx="83" cy="4"/>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sp>
            <p:nvSpPr>
              <p:cNvPr id="184293" name="Freeform 213"/>
              <p:cNvSpPr>
                <a:spLocks/>
              </p:cNvSpPr>
              <p:nvPr/>
            </p:nvSpPr>
            <p:spPr bwMode="auto">
              <a:xfrm>
                <a:off x="3186" y="882"/>
                <a:ext cx="83" cy="3"/>
              </a:xfrm>
              <a:custGeom>
                <a:avLst/>
                <a:gdLst>
                  <a:gd name="T0" fmla="*/ 0 w 247"/>
                  <a:gd name="T1" fmla="*/ 0 h 10"/>
                  <a:gd name="T2" fmla="*/ 0 w 247"/>
                  <a:gd name="T3" fmla="*/ 3 h 10"/>
                  <a:gd name="T4" fmla="*/ 83 w 247"/>
                  <a:gd name="T5" fmla="*/ 3 h 10"/>
                  <a:gd name="T6" fmla="*/ 83 w 247"/>
                  <a:gd name="T7" fmla="*/ 0 h 10"/>
                  <a:gd name="T8" fmla="*/ 0 w 247"/>
                  <a:gd name="T9" fmla="*/ 0 h 10"/>
                  <a:gd name="T10" fmla="*/ 0 60000 65536"/>
                  <a:gd name="T11" fmla="*/ 0 60000 65536"/>
                  <a:gd name="T12" fmla="*/ 0 60000 65536"/>
                  <a:gd name="T13" fmla="*/ 0 60000 65536"/>
                  <a:gd name="T14" fmla="*/ 0 60000 65536"/>
                  <a:gd name="T15" fmla="*/ 0 w 247"/>
                  <a:gd name="T16" fmla="*/ 0 h 10"/>
                  <a:gd name="T17" fmla="*/ 247 w 247"/>
                  <a:gd name="T18" fmla="*/ 10 h 10"/>
                </a:gdLst>
                <a:ahLst/>
                <a:cxnLst>
                  <a:cxn ang="T10">
                    <a:pos x="T0" y="T1"/>
                  </a:cxn>
                  <a:cxn ang="T11">
                    <a:pos x="T2" y="T3"/>
                  </a:cxn>
                  <a:cxn ang="T12">
                    <a:pos x="T4" y="T5"/>
                  </a:cxn>
                  <a:cxn ang="T13">
                    <a:pos x="T6" y="T7"/>
                  </a:cxn>
                  <a:cxn ang="T14">
                    <a:pos x="T8" y="T9"/>
                  </a:cxn>
                </a:cxnLst>
                <a:rect l="T15" t="T16" r="T17" b="T18"/>
                <a:pathLst>
                  <a:path w="247" h="10">
                    <a:moveTo>
                      <a:pt x="1" y="0"/>
                    </a:moveTo>
                    <a:lnTo>
                      <a:pt x="0" y="10"/>
                    </a:lnTo>
                    <a:lnTo>
                      <a:pt x="247" y="10"/>
                    </a:lnTo>
                    <a:lnTo>
                      <a:pt x="247"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4" name="Freeform 214"/>
              <p:cNvSpPr>
                <a:spLocks/>
              </p:cNvSpPr>
              <p:nvPr/>
            </p:nvSpPr>
            <p:spPr bwMode="auto">
              <a:xfrm>
                <a:off x="3186" y="880"/>
                <a:ext cx="83" cy="3"/>
              </a:xfrm>
              <a:custGeom>
                <a:avLst/>
                <a:gdLst>
                  <a:gd name="T0" fmla="*/ 0 w 247"/>
                  <a:gd name="T1" fmla="*/ 0 h 10"/>
                  <a:gd name="T2" fmla="*/ 0 w 247"/>
                  <a:gd name="T3" fmla="*/ 3 h 10"/>
                  <a:gd name="T4" fmla="*/ 83 w 247"/>
                  <a:gd name="T5" fmla="*/ 3 h 10"/>
                  <a:gd name="T6" fmla="*/ 83 w 247"/>
                  <a:gd name="T7" fmla="*/ 0 h 10"/>
                  <a:gd name="T8" fmla="*/ 29 w 247"/>
                  <a:gd name="T9" fmla="*/ 0 h 10"/>
                  <a:gd name="T10" fmla="*/ 0 w 247"/>
                  <a:gd name="T11" fmla="*/ 0 h 10"/>
                  <a:gd name="T12" fmla="*/ 0 60000 65536"/>
                  <a:gd name="T13" fmla="*/ 0 60000 65536"/>
                  <a:gd name="T14" fmla="*/ 0 60000 65536"/>
                  <a:gd name="T15" fmla="*/ 0 60000 65536"/>
                  <a:gd name="T16" fmla="*/ 0 60000 65536"/>
                  <a:gd name="T17" fmla="*/ 0 60000 65536"/>
                  <a:gd name="T18" fmla="*/ 0 w 247"/>
                  <a:gd name="T19" fmla="*/ 0 h 10"/>
                  <a:gd name="T20" fmla="*/ 247 w 247"/>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47" h="10">
                    <a:moveTo>
                      <a:pt x="1" y="0"/>
                    </a:moveTo>
                    <a:lnTo>
                      <a:pt x="0" y="10"/>
                    </a:lnTo>
                    <a:lnTo>
                      <a:pt x="247" y="10"/>
                    </a:lnTo>
                    <a:lnTo>
                      <a:pt x="247" y="0"/>
                    </a:lnTo>
                    <a:lnTo>
                      <a:pt x="85"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5" name="Freeform 215"/>
              <p:cNvSpPr>
                <a:spLocks/>
              </p:cNvSpPr>
              <p:nvPr/>
            </p:nvSpPr>
            <p:spPr bwMode="auto">
              <a:xfrm>
                <a:off x="3187" y="878"/>
                <a:ext cx="82" cy="4"/>
              </a:xfrm>
              <a:custGeom>
                <a:avLst/>
                <a:gdLst>
                  <a:gd name="T0" fmla="*/ 0 w 246"/>
                  <a:gd name="T1" fmla="*/ 0 h 10"/>
                  <a:gd name="T2" fmla="*/ 0 w 246"/>
                  <a:gd name="T3" fmla="*/ 4 h 10"/>
                  <a:gd name="T4" fmla="*/ 82 w 246"/>
                  <a:gd name="T5" fmla="*/ 4 h 10"/>
                  <a:gd name="T6" fmla="*/ 82 w 246"/>
                  <a:gd name="T7" fmla="*/ 0 h 10"/>
                  <a:gd name="T8" fmla="*/ 28 w 246"/>
                  <a:gd name="T9" fmla="*/ 0 h 10"/>
                  <a:gd name="T10" fmla="*/ 28 w 246"/>
                  <a:gd name="T11" fmla="*/ 2 h 10"/>
                  <a:gd name="T12" fmla="*/ 28 w 246"/>
                  <a:gd name="T13" fmla="*/ 0 h 10"/>
                  <a:gd name="T14" fmla="*/ 0 w 246"/>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10"/>
                  <a:gd name="T26" fmla="*/ 246 w 24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10">
                    <a:moveTo>
                      <a:pt x="0" y="0"/>
                    </a:moveTo>
                    <a:lnTo>
                      <a:pt x="0" y="10"/>
                    </a:lnTo>
                    <a:lnTo>
                      <a:pt x="246" y="10"/>
                    </a:lnTo>
                    <a:lnTo>
                      <a:pt x="246" y="0"/>
                    </a:lnTo>
                    <a:lnTo>
                      <a:pt x="84" y="0"/>
                    </a:lnTo>
                    <a:lnTo>
                      <a:pt x="84" y="6"/>
                    </a:lnTo>
                    <a:lnTo>
                      <a:pt x="84"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6" name="Freeform 216"/>
              <p:cNvSpPr>
                <a:spLocks noEditPoints="1"/>
              </p:cNvSpPr>
              <p:nvPr/>
            </p:nvSpPr>
            <p:spPr bwMode="auto">
              <a:xfrm>
                <a:off x="3187" y="877"/>
                <a:ext cx="82" cy="3"/>
              </a:xfrm>
              <a:custGeom>
                <a:avLst/>
                <a:gdLst>
                  <a:gd name="T0" fmla="*/ 0 w 247"/>
                  <a:gd name="T1" fmla="*/ 0 h 11"/>
                  <a:gd name="T2" fmla="*/ 0 w 247"/>
                  <a:gd name="T3" fmla="*/ 3 h 11"/>
                  <a:gd name="T4" fmla="*/ 28 w 247"/>
                  <a:gd name="T5" fmla="*/ 3 h 11"/>
                  <a:gd name="T6" fmla="*/ 27 w 247"/>
                  <a:gd name="T7" fmla="*/ 0 h 11"/>
                  <a:gd name="T8" fmla="*/ 0 w 247"/>
                  <a:gd name="T9" fmla="*/ 0 h 11"/>
                  <a:gd name="T10" fmla="*/ 28 w 247"/>
                  <a:gd name="T11" fmla="*/ 0 h 11"/>
                  <a:gd name="T12" fmla="*/ 28 w 247"/>
                  <a:gd name="T13" fmla="*/ 3 h 11"/>
                  <a:gd name="T14" fmla="*/ 82 w 247"/>
                  <a:gd name="T15" fmla="*/ 3 h 11"/>
                  <a:gd name="T16" fmla="*/ 82 w 247"/>
                  <a:gd name="T17" fmla="*/ 0 h 11"/>
                  <a:gd name="T18" fmla="*/ 28 w 24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11"/>
                  <a:gd name="T32" fmla="*/ 247 w 24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11">
                    <a:moveTo>
                      <a:pt x="0" y="0"/>
                    </a:moveTo>
                    <a:lnTo>
                      <a:pt x="0" y="10"/>
                    </a:lnTo>
                    <a:lnTo>
                      <a:pt x="84" y="11"/>
                    </a:lnTo>
                    <a:lnTo>
                      <a:pt x="82" y="0"/>
                    </a:lnTo>
                    <a:lnTo>
                      <a:pt x="0" y="0"/>
                    </a:lnTo>
                    <a:close/>
                    <a:moveTo>
                      <a:pt x="84" y="0"/>
                    </a:moveTo>
                    <a:lnTo>
                      <a:pt x="84" y="10"/>
                    </a:lnTo>
                    <a:lnTo>
                      <a:pt x="246" y="10"/>
                    </a:lnTo>
                    <a:lnTo>
                      <a:pt x="247" y="0"/>
                    </a:lnTo>
                    <a:lnTo>
                      <a:pt x="8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7" name="Freeform 217"/>
              <p:cNvSpPr>
                <a:spLocks noEditPoints="1"/>
              </p:cNvSpPr>
              <p:nvPr/>
            </p:nvSpPr>
            <p:spPr bwMode="auto">
              <a:xfrm>
                <a:off x="3187" y="875"/>
                <a:ext cx="82" cy="3"/>
              </a:xfrm>
              <a:custGeom>
                <a:avLst/>
                <a:gdLst>
                  <a:gd name="T0" fmla="*/ 0 w 247"/>
                  <a:gd name="T1" fmla="*/ 0 h 10"/>
                  <a:gd name="T2" fmla="*/ 0 w 247"/>
                  <a:gd name="T3" fmla="*/ 3 h 10"/>
                  <a:gd name="T4" fmla="*/ 28 w 247"/>
                  <a:gd name="T5" fmla="*/ 3 h 10"/>
                  <a:gd name="T6" fmla="*/ 27 w 247"/>
                  <a:gd name="T7" fmla="*/ 0 h 10"/>
                  <a:gd name="T8" fmla="*/ 0 w 247"/>
                  <a:gd name="T9" fmla="*/ 0 h 10"/>
                  <a:gd name="T10" fmla="*/ 28 w 247"/>
                  <a:gd name="T11" fmla="*/ 0 h 10"/>
                  <a:gd name="T12" fmla="*/ 28 w 247"/>
                  <a:gd name="T13" fmla="*/ 3 h 10"/>
                  <a:gd name="T14" fmla="*/ 82 w 247"/>
                  <a:gd name="T15" fmla="*/ 3 h 10"/>
                  <a:gd name="T16" fmla="*/ 82 w 247"/>
                  <a:gd name="T17" fmla="*/ 0 h 10"/>
                  <a:gd name="T18" fmla="*/ 55 w 247"/>
                  <a:gd name="T19" fmla="*/ 0 h 10"/>
                  <a:gd name="T20" fmla="*/ 54 w 247"/>
                  <a:gd name="T21" fmla="*/ 1 h 10"/>
                  <a:gd name="T22" fmla="*/ 54 w 247"/>
                  <a:gd name="T23" fmla="*/ 0 h 10"/>
                  <a:gd name="T24" fmla="*/ 28 w 24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7"/>
                  <a:gd name="T40" fmla="*/ 0 h 10"/>
                  <a:gd name="T41" fmla="*/ 247 w 24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7" h="10">
                    <a:moveTo>
                      <a:pt x="1" y="0"/>
                    </a:moveTo>
                    <a:lnTo>
                      <a:pt x="0" y="10"/>
                    </a:lnTo>
                    <a:lnTo>
                      <a:pt x="84" y="10"/>
                    </a:lnTo>
                    <a:lnTo>
                      <a:pt x="81" y="0"/>
                    </a:lnTo>
                    <a:lnTo>
                      <a:pt x="1" y="0"/>
                    </a:lnTo>
                    <a:close/>
                    <a:moveTo>
                      <a:pt x="84" y="0"/>
                    </a:moveTo>
                    <a:lnTo>
                      <a:pt x="84" y="10"/>
                    </a:lnTo>
                    <a:lnTo>
                      <a:pt x="246" y="10"/>
                    </a:lnTo>
                    <a:lnTo>
                      <a:pt x="247" y="0"/>
                    </a:lnTo>
                    <a:lnTo>
                      <a:pt x="165" y="0"/>
                    </a:lnTo>
                    <a:lnTo>
                      <a:pt x="163" y="3"/>
                    </a:lnTo>
                    <a:lnTo>
                      <a:pt x="163" y="0"/>
                    </a:lnTo>
                    <a:lnTo>
                      <a:pt x="8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8" name="Freeform 218"/>
              <p:cNvSpPr>
                <a:spLocks noEditPoints="1"/>
              </p:cNvSpPr>
              <p:nvPr/>
            </p:nvSpPr>
            <p:spPr bwMode="auto">
              <a:xfrm>
                <a:off x="3187" y="873"/>
                <a:ext cx="82" cy="4"/>
              </a:xfrm>
              <a:custGeom>
                <a:avLst/>
                <a:gdLst>
                  <a:gd name="T0" fmla="*/ 0 w 247"/>
                  <a:gd name="T1" fmla="*/ 0 h 10"/>
                  <a:gd name="T2" fmla="*/ 0 w 247"/>
                  <a:gd name="T3" fmla="*/ 4 h 10"/>
                  <a:gd name="T4" fmla="*/ 27 w 247"/>
                  <a:gd name="T5" fmla="*/ 4 h 10"/>
                  <a:gd name="T6" fmla="*/ 27 w 247"/>
                  <a:gd name="T7" fmla="*/ 0 h 10"/>
                  <a:gd name="T8" fmla="*/ 0 w 247"/>
                  <a:gd name="T9" fmla="*/ 0 h 10"/>
                  <a:gd name="T10" fmla="*/ 28 w 247"/>
                  <a:gd name="T11" fmla="*/ 0 h 10"/>
                  <a:gd name="T12" fmla="*/ 28 w 247"/>
                  <a:gd name="T13" fmla="*/ 4 h 10"/>
                  <a:gd name="T14" fmla="*/ 82 w 247"/>
                  <a:gd name="T15" fmla="*/ 4 h 10"/>
                  <a:gd name="T16" fmla="*/ 82 w 247"/>
                  <a:gd name="T17" fmla="*/ 0 h 10"/>
                  <a:gd name="T18" fmla="*/ 55 w 247"/>
                  <a:gd name="T19" fmla="*/ 0 h 10"/>
                  <a:gd name="T20" fmla="*/ 54 w 247"/>
                  <a:gd name="T21" fmla="*/ 3 h 10"/>
                  <a:gd name="T22" fmla="*/ 54 w 247"/>
                  <a:gd name="T23" fmla="*/ 0 h 10"/>
                  <a:gd name="T24" fmla="*/ 28 w 24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7"/>
                  <a:gd name="T40" fmla="*/ 0 h 10"/>
                  <a:gd name="T41" fmla="*/ 247 w 24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7" h="10">
                    <a:moveTo>
                      <a:pt x="1" y="0"/>
                    </a:moveTo>
                    <a:lnTo>
                      <a:pt x="0" y="10"/>
                    </a:lnTo>
                    <a:lnTo>
                      <a:pt x="82" y="10"/>
                    </a:lnTo>
                    <a:lnTo>
                      <a:pt x="80" y="0"/>
                    </a:lnTo>
                    <a:lnTo>
                      <a:pt x="1" y="0"/>
                    </a:lnTo>
                    <a:close/>
                    <a:moveTo>
                      <a:pt x="84" y="0"/>
                    </a:moveTo>
                    <a:lnTo>
                      <a:pt x="84" y="10"/>
                    </a:lnTo>
                    <a:lnTo>
                      <a:pt x="247" y="10"/>
                    </a:lnTo>
                    <a:lnTo>
                      <a:pt x="247" y="0"/>
                    </a:lnTo>
                    <a:lnTo>
                      <a:pt x="166" y="0"/>
                    </a:lnTo>
                    <a:lnTo>
                      <a:pt x="163" y="8"/>
                    </a:lnTo>
                    <a:lnTo>
                      <a:pt x="162" y="0"/>
                    </a:lnTo>
                    <a:lnTo>
                      <a:pt x="8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99" name="Freeform 219"/>
              <p:cNvSpPr>
                <a:spLocks noEditPoints="1"/>
              </p:cNvSpPr>
              <p:nvPr/>
            </p:nvSpPr>
            <p:spPr bwMode="auto">
              <a:xfrm>
                <a:off x="3187" y="872"/>
                <a:ext cx="82" cy="3"/>
              </a:xfrm>
              <a:custGeom>
                <a:avLst/>
                <a:gdLst>
                  <a:gd name="T0" fmla="*/ 0 w 246"/>
                  <a:gd name="T1" fmla="*/ 0 h 10"/>
                  <a:gd name="T2" fmla="*/ 0 w 246"/>
                  <a:gd name="T3" fmla="*/ 3 h 10"/>
                  <a:gd name="T4" fmla="*/ 27 w 246"/>
                  <a:gd name="T5" fmla="*/ 3 h 10"/>
                  <a:gd name="T6" fmla="*/ 26 w 246"/>
                  <a:gd name="T7" fmla="*/ 0 h 10"/>
                  <a:gd name="T8" fmla="*/ 0 w 246"/>
                  <a:gd name="T9" fmla="*/ 0 h 10"/>
                  <a:gd name="T10" fmla="*/ 28 w 246"/>
                  <a:gd name="T11" fmla="*/ 0 h 10"/>
                  <a:gd name="T12" fmla="*/ 28 w 246"/>
                  <a:gd name="T13" fmla="*/ 3 h 10"/>
                  <a:gd name="T14" fmla="*/ 54 w 246"/>
                  <a:gd name="T15" fmla="*/ 3 h 10"/>
                  <a:gd name="T16" fmla="*/ 53 w 246"/>
                  <a:gd name="T17" fmla="*/ 0 h 10"/>
                  <a:gd name="T18" fmla="*/ 28 w 246"/>
                  <a:gd name="T19" fmla="*/ 0 h 10"/>
                  <a:gd name="T20" fmla="*/ 55 w 246"/>
                  <a:gd name="T21" fmla="*/ 0 h 10"/>
                  <a:gd name="T22" fmla="*/ 55 w 246"/>
                  <a:gd name="T23" fmla="*/ 3 h 10"/>
                  <a:gd name="T24" fmla="*/ 82 w 246"/>
                  <a:gd name="T25" fmla="*/ 3 h 10"/>
                  <a:gd name="T26" fmla="*/ 82 w 246"/>
                  <a:gd name="T27" fmla="*/ 0 h 10"/>
                  <a:gd name="T28" fmla="*/ 55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0" y="0"/>
                    </a:moveTo>
                    <a:lnTo>
                      <a:pt x="0" y="10"/>
                    </a:lnTo>
                    <a:lnTo>
                      <a:pt x="80" y="10"/>
                    </a:lnTo>
                    <a:lnTo>
                      <a:pt x="78" y="0"/>
                    </a:lnTo>
                    <a:lnTo>
                      <a:pt x="0" y="0"/>
                    </a:lnTo>
                    <a:close/>
                    <a:moveTo>
                      <a:pt x="83" y="0"/>
                    </a:moveTo>
                    <a:lnTo>
                      <a:pt x="83" y="10"/>
                    </a:lnTo>
                    <a:lnTo>
                      <a:pt x="162" y="10"/>
                    </a:lnTo>
                    <a:lnTo>
                      <a:pt x="160" y="0"/>
                    </a:lnTo>
                    <a:lnTo>
                      <a:pt x="83" y="0"/>
                    </a:lnTo>
                    <a:close/>
                    <a:moveTo>
                      <a:pt x="165" y="0"/>
                    </a:moveTo>
                    <a:lnTo>
                      <a:pt x="164" y="10"/>
                    </a:lnTo>
                    <a:lnTo>
                      <a:pt x="246" y="10"/>
                    </a:lnTo>
                    <a:lnTo>
                      <a:pt x="246" y="0"/>
                    </a:lnTo>
                    <a:lnTo>
                      <a:pt x="165"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0" name="Freeform 220"/>
              <p:cNvSpPr>
                <a:spLocks noEditPoints="1"/>
              </p:cNvSpPr>
              <p:nvPr/>
            </p:nvSpPr>
            <p:spPr bwMode="auto">
              <a:xfrm>
                <a:off x="3187" y="870"/>
                <a:ext cx="82" cy="3"/>
              </a:xfrm>
              <a:custGeom>
                <a:avLst/>
                <a:gdLst>
                  <a:gd name="T0" fmla="*/ 1 w 246"/>
                  <a:gd name="T1" fmla="*/ 0 h 10"/>
                  <a:gd name="T2" fmla="*/ 0 w 246"/>
                  <a:gd name="T3" fmla="*/ 3 h 10"/>
                  <a:gd name="T4" fmla="*/ 26 w 246"/>
                  <a:gd name="T5" fmla="*/ 3 h 10"/>
                  <a:gd name="T6" fmla="*/ 26 w 246"/>
                  <a:gd name="T7" fmla="*/ 0 h 10"/>
                  <a:gd name="T8" fmla="*/ 1 w 246"/>
                  <a:gd name="T9" fmla="*/ 0 h 10"/>
                  <a:gd name="T10" fmla="*/ 28 w 246"/>
                  <a:gd name="T11" fmla="*/ 0 h 10"/>
                  <a:gd name="T12" fmla="*/ 28 w 246"/>
                  <a:gd name="T13" fmla="*/ 3 h 10"/>
                  <a:gd name="T14" fmla="*/ 54 w 246"/>
                  <a:gd name="T15" fmla="*/ 3 h 10"/>
                  <a:gd name="T16" fmla="*/ 53 w 246"/>
                  <a:gd name="T17" fmla="*/ 0 h 10"/>
                  <a:gd name="T18" fmla="*/ 28 w 246"/>
                  <a:gd name="T19" fmla="*/ 0 h 10"/>
                  <a:gd name="T20" fmla="*/ 55 w 246"/>
                  <a:gd name="T21" fmla="*/ 0 h 10"/>
                  <a:gd name="T22" fmla="*/ 55 w 246"/>
                  <a:gd name="T23" fmla="*/ 3 h 10"/>
                  <a:gd name="T24" fmla="*/ 82 w 246"/>
                  <a:gd name="T25" fmla="*/ 3 h 10"/>
                  <a:gd name="T26" fmla="*/ 82 w 246"/>
                  <a:gd name="T27" fmla="*/ 0 h 10"/>
                  <a:gd name="T28" fmla="*/ 55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2" y="0"/>
                    </a:moveTo>
                    <a:lnTo>
                      <a:pt x="0" y="10"/>
                    </a:lnTo>
                    <a:lnTo>
                      <a:pt x="79" y="10"/>
                    </a:lnTo>
                    <a:lnTo>
                      <a:pt x="77" y="0"/>
                    </a:lnTo>
                    <a:lnTo>
                      <a:pt x="2" y="0"/>
                    </a:lnTo>
                    <a:close/>
                    <a:moveTo>
                      <a:pt x="83" y="0"/>
                    </a:moveTo>
                    <a:lnTo>
                      <a:pt x="83" y="10"/>
                    </a:lnTo>
                    <a:lnTo>
                      <a:pt x="161" y="10"/>
                    </a:lnTo>
                    <a:lnTo>
                      <a:pt x="159" y="0"/>
                    </a:lnTo>
                    <a:lnTo>
                      <a:pt x="83" y="0"/>
                    </a:lnTo>
                    <a:close/>
                    <a:moveTo>
                      <a:pt x="166" y="0"/>
                    </a:moveTo>
                    <a:lnTo>
                      <a:pt x="165" y="10"/>
                    </a:lnTo>
                    <a:lnTo>
                      <a:pt x="246" y="10"/>
                    </a:lnTo>
                    <a:lnTo>
                      <a:pt x="246" y="0"/>
                    </a:lnTo>
                    <a:lnTo>
                      <a:pt x="166"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1" name="Freeform 221"/>
              <p:cNvSpPr>
                <a:spLocks noEditPoints="1"/>
              </p:cNvSpPr>
              <p:nvPr/>
            </p:nvSpPr>
            <p:spPr bwMode="auto">
              <a:xfrm>
                <a:off x="3187" y="868"/>
                <a:ext cx="82" cy="4"/>
              </a:xfrm>
              <a:custGeom>
                <a:avLst/>
                <a:gdLst>
                  <a:gd name="T0" fmla="*/ 1 w 246"/>
                  <a:gd name="T1" fmla="*/ 0 h 10"/>
                  <a:gd name="T2" fmla="*/ 0 w 246"/>
                  <a:gd name="T3" fmla="*/ 4 h 10"/>
                  <a:gd name="T4" fmla="*/ 26 w 246"/>
                  <a:gd name="T5" fmla="*/ 4 h 10"/>
                  <a:gd name="T6" fmla="*/ 25 w 246"/>
                  <a:gd name="T7" fmla="*/ 0 h 10"/>
                  <a:gd name="T8" fmla="*/ 1 w 246"/>
                  <a:gd name="T9" fmla="*/ 0 h 10"/>
                  <a:gd name="T10" fmla="*/ 28 w 246"/>
                  <a:gd name="T11" fmla="*/ 0 h 10"/>
                  <a:gd name="T12" fmla="*/ 28 w 246"/>
                  <a:gd name="T13" fmla="*/ 4 h 10"/>
                  <a:gd name="T14" fmla="*/ 53 w 246"/>
                  <a:gd name="T15" fmla="*/ 4 h 10"/>
                  <a:gd name="T16" fmla="*/ 53 w 246"/>
                  <a:gd name="T17" fmla="*/ 0 h 10"/>
                  <a:gd name="T18" fmla="*/ 28 w 246"/>
                  <a:gd name="T19" fmla="*/ 0 h 10"/>
                  <a:gd name="T20" fmla="*/ 56 w 246"/>
                  <a:gd name="T21" fmla="*/ 0 h 10"/>
                  <a:gd name="T22" fmla="*/ 55 w 246"/>
                  <a:gd name="T23" fmla="*/ 4 h 10"/>
                  <a:gd name="T24" fmla="*/ 82 w 246"/>
                  <a:gd name="T25" fmla="*/ 4 h 10"/>
                  <a:gd name="T26" fmla="*/ 82 w 246"/>
                  <a:gd name="T27" fmla="*/ 0 h 10"/>
                  <a:gd name="T28" fmla="*/ 56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2" y="0"/>
                    </a:moveTo>
                    <a:lnTo>
                      <a:pt x="0" y="10"/>
                    </a:lnTo>
                    <a:lnTo>
                      <a:pt x="78" y="10"/>
                    </a:lnTo>
                    <a:lnTo>
                      <a:pt x="76" y="0"/>
                    </a:lnTo>
                    <a:lnTo>
                      <a:pt x="2" y="0"/>
                    </a:lnTo>
                    <a:close/>
                    <a:moveTo>
                      <a:pt x="83" y="0"/>
                    </a:moveTo>
                    <a:lnTo>
                      <a:pt x="83" y="10"/>
                    </a:lnTo>
                    <a:lnTo>
                      <a:pt x="160" y="10"/>
                    </a:lnTo>
                    <a:lnTo>
                      <a:pt x="159" y="0"/>
                    </a:lnTo>
                    <a:lnTo>
                      <a:pt x="83" y="0"/>
                    </a:lnTo>
                    <a:close/>
                    <a:moveTo>
                      <a:pt x="167" y="0"/>
                    </a:moveTo>
                    <a:lnTo>
                      <a:pt x="165" y="10"/>
                    </a:lnTo>
                    <a:lnTo>
                      <a:pt x="246" y="10"/>
                    </a:lnTo>
                    <a:lnTo>
                      <a:pt x="246" y="0"/>
                    </a:lnTo>
                    <a:lnTo>
                      <a:pt x="167"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2" name="Freeform 222"/>
              <p:cNvSpPr>
                <a:spLocks noEditPoints="1"/>
              </p:cNvSpPr>
              <p:nvPr/>
            </p:nvSpPr>
            <p:spPr bwMode="auto">
              <a:xfrm>
                <a:off x="3188" y="867"/>
                <a:ext cx="81" cy="3"/>
              </a:xfrm>
              <a:custGeom>
                <a:avLst/>
                <a:gdLst>
                  <a:gd name="T0" fmla="*/ 0 w 244"/>
                  <a:gd name="T1" fmla="*/ 0 h 10"/>
                  <a:gd name="T2" fmla="*/ 0 w 244"/>
                  <a:gd name="T3" fmla="*/ 3 h 10"/>
                  <a:gd name="T4" fmla="*/ 25 w 244"/>
                  <a:gd name="T5" fmla="*/ 3 h 10"/>
                  <a:gd name="T6" fmla="*/ 24 w 244"/>
                  <a:gd name="T7" fmla="*/ 0 h 10"/>
                  <a:gd name="T8" fmla="*/ 0 w 244"/>
                  <a:gd name="T9" fmla="*/ 0 h 10"/>
                  <a:gd name="T10" fmla="*/ 27 w 244"/>
                  <a:gd name="T11" fmla="*/ 0 h 10"/>
                  <a:gd name="T12" fmla="*/ 27 w 244"/>
                  <a:gd name="T13" fmla="*/ 3 h 10"/>
                  <a:gd name="T14" fmla="*/ 52 w 244"/>
                  <a:gd name="T15" fmla="*/ 3 h 10"/>
                  <a:gd name="T16" fmla="*/ 52 w 244"/>
                  <a:gd name="T17" fmla="*/ 0 h 10"/>
                  <a:gd name="T18" fmla="*/ 27 w 244"/>
                  <a:gd name="T19" fmla="*/ 0 h 10"/>
                  <a:gd name="T20" fmla="*/ 55 w 244"/>
                  <a:gd name="T21" fmla="*/ 0 h 10"/>
                  <a:gd name="T22" fmla="*/ 54 w 244"/>
                  <a:gd name="T23" fmla="*/ 3 h 10"/>
                  <a:gd name="T24" fmla="*/ 81 w 244"/>
                  <a:gd name="T25" fmla="*/ 3 h 10"/>
                  <a:gd name="T26" fmla="*/ 81 w 244"/>
                  <a:gd name="T27" fmla="*/ 0 h 10"/>
                  <a:gd name="T28" fmla="*/ 55 w 24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0"/>
                  <a:gd name="T47" fmla="*/ 244 w 24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0">
                    <a:moveTo>
                      <a:pt x="0" y="0"/>
                    </a:moveTo>
                    <a:lnTo>
                      <a:pt x="0" y="10"/>
                    </a:lnTo>
                    <a:lnTo>
                      <a:pt x="75" y="10"/>
                    </a:lnTo>
                    <a:lnTo>
                      <a:pt x="72" y="0"/>
                    </a:lnTo>
                    <a:lnTo>
                      <a:pt x="0" y="0"/>
                    </a:lnTo>
                    <a:close/>
                    <a:moveTo>
                      <a:pt x="81" y="0"/>
                    </a:moveTo>
                    <a:lnTo>
                      <a:pt x="81" y="10"/>
                    </a:lnTo>
                    <a:lnTo>
                      <a:pt x="157" y="10"/>
                    </a:lnTo>
                    <a:lnTo>
                      <a:pt x="156" y="0"/>
                    </a:lnTo>
                    <a:lnTo>
                      <a:pt x="81" y="0"/>
                    </a:lnTo>
                    <a:close/>
                    <a:moveTo>
                      <a:pt x="166" y="0"/>
                    </a:moveTo>
                    <a:lnTo>
                      <a:pt x="164" y="10"/>
                    </a:lnTo>
                    <a:lnTo>
                      <a:pt x="244" y="10"/>
                    </a:lnTo>
                    <a:lnTo>
                      <a:pt x="244" y="0"/>
                    </a:lnTo>
                    <a:lnTo>
                      <a:pt x="166"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3" name="Freeform 223"/>
              <p:cNvSpPr>
                <a:spLocks noEditPoints="1"/>
              </p:cNvSpPr>
              <p:nvPr/>
            </p:nvSpPr>
            <p:spPr bwMode="auto">
              <a:xfrm>
                <a:off x="3188" y="865"/>
                <a:ext cx="81" cy="3"/>
              </a:xfrm>
              <a:custGeom>
                <a:avLst/>
                <a:gdLst>
                  <a:gd name="T0" fmla="*/ 0 w 244"/>
                  <a:gd name="T1" fmla="*/ 0 h 10"/>
                  <a:gd name="T2" fmla="*/ 0 w 244"/>
                  <a:gd name="T3" fmla="*/ 3 h 10"/>
                  <a:gd name="T4" fmla="*/ 25 w 244"/>
                  <a:gd name="T5" fmla="*/ 3 h 10"/>
                  <a:gd name="T6" fmla="*/ 24 w 244"/>
                  <a:gd name="T7" fmla="*/ 0 h 10"/>
                  <a:gd name="T8" fmla="*/ 0 w 244"/>
                  <a:gd name="T9" fmla="*/ 0 h 10"/>
                  <a:gd name="T10" fmla="*/ 27 w 244"/>
                  <a:gd name="T11" fmla="*/ 0 h 10"/>
                  <a:gd name="T12" fmla="*/ 27 w 244"/>
                  <a:gd name="T13" fmla="*/ 3 h 10"/>
                  <a:gd name="T14" fmla="*/ 52 w 244"/>
                  <a:gd name="T15" fmla="*/ 3 h 10"/>
                  <a:gd name="T16" fmla="*/ 51 w 244"/>
                  <a:gd name="T17" fmla="*/ 0 h 10"/>
                  <a:gd name="T18" fmla="*/ 27 w 244"/>
                  <a:gd name="T19" fmla="*/ 0 h 10"/>
                  <a:gd name="T20" fmla="*/ 55 w 244"/>
                  <a:gd name="T21" fmla="*/ 0 h 10"/>
                  <a:gd name="T22" fmla="*/ 55 w 244"/>
                  <a:gd name="T23" fmla="*/ 3 h 10"/>
                  <a:gd name="T24" fmla="*/ 81 w 244"/>
                  <a:gd name="T25" fmla="*/ 3 h 10"/>
                  <a:gd name="T26" fmla="*/ 81 w 244"/>
                  <a:gd name="T27" fmla="*/ 0 h 10"/>
                  <a:gd name="T28" fmla="*/ 55 w 24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0"/>
                  <a:gd name="T47" fmla="*/ 244 w 24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0">
                    <a:moveTo>
                      <a:pt x="0" y="0"/>
                    </a:moveTo>
                    <a:lnTo>
                      <a:pt x="0" y="10"/>
                    </a:lnTo>
                    <a:lnTo>
                      <a:pt x="74" y="10"/>
                    </a:lnTo>
                    <a:lnTo>
                      <a:pt x="71" y="0"/>
                    </a:lnTo>
                    <a:lnTo>
                      <a:pt x="0" y="0"/>
                    </a:lnTo>
                    <a:close/>
                    <a:moveTo>
                      <a:pt x="81" y="0"/>
                    </a:moveTo>
                    <a:lnTo>
                      <a:pt x="81" y="10"/>
                    </a:lnTo>
                    <a:lnTo>
                      <a:pt x="157" y="10"/>
                    </a:lnTo>
                    <a:lnTo>
                      <a:pt x="155" y="0"/>
                    </a:lnTo>
                    <a:lnTo>
                      <a:pt x="81" y="0"/>
                    </a:lnTo>
                    <a:close/>
                    <a:moveTo>
                      <a:pt x="167" y="0"/>
                    </a:moveTo>
                    <a:lnTo>
                      <a:pt x="165" y="10"/>
                    </a:lnTo>
                    <a:lnTo>
                      <a:pt x="244" y="10"/>
                    </a:lnTo>
                    <a:lnTo>
                      <a:pt x="244" y="0"/>
                    </a:lnTo>
                    <a:lnTo>
                      <a:pt x="167"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4" name="Freeform 224"/>
              <p:cNvSpPr>
                <a:spLocks noEditPoints="1"/>
              </p:cNvSpPr>
              <p:nvPr/>
            </p:nvSpPr>
            <p:spPr bwMode="auto">
              <a:xfrm>
                <a:off x="3188" y="863"/>
                <a:ext cx="81" cy="4"/>
              </a:xfrm>
              <a:custGeom>
                <a:avLst/>
                <a:gdLst>
                  <a:gd name="T0" fmla="*/ 0 w 244"/>
                  <a:gd name="T1" fmla="*/ 4 h 10"/>
                  <a:gd name="T2" fmla="*/ 0 w 244"/>
                  <a:gd name="T3" fmla="*/ 2 h 10"/>
                  <a:gd name="T4" fmla="*/ 23 w 244"/>
                  <a:gd name="T5" fmla="*/ 2 h 10"/>
                  <a:gd name="T6" fmla="*/ 24 w 244"/>
                  <a:gd name="T7" fmla="*/ 4 h 10"/>
                  <a:gd name="T8" fmla="*/ 0 w 244"/>
                  <a:gd name="T9" fmla="*/ 4 h 10"/>
                  <a:gd name="T10" fmla="*/ 27 w 244"/>
                  <a:gd name="T11" fmla="*/ 4 h 10"/>
                  <a:gd name="T12" fmla="*/ 27 w 244"/>
                  <a:gd name="T13" fmla="*/ 2 h 10"/>
                  <a:gd name="T14" fmla="*/ 51 w 244"/>
                  <a:gd name="T15" fmla="*/ 2 h 10"/>
                  <a:gd name="T16" fmla="*/ 52 w 244"/>
                  <a:gd name="T17" fmla="*/ 4 h 10"/>
                  <a:gd name="T18" fmla="*/ 27 w 244"/>
                  <a:gd name="T19" fmla="*/ 4 h 10"/>
                  <a:gd name="T20" fmla="*/ 55 w 244"/>
                  <a:gd name="T21" fmla="*/ 0 h 10"/>
                  <a:gd name="T22" fmla="*/ 55 w 244"/>
                  <a:gd name="T23" fmla="*/ 4 h 10"/>
                  <a:gd name="T24" fmla="*/ 81 w 244"/>
                  <a:gd name="T25" fmla="*/ 4 h 10"/>
                  <a:gd name="T26" fmla="*/ 81 w 244"/>
                  <a:gd name="T27" fmla="*/ 2 h 10"/>
                  <a:gd name="T28" fmla="*/ 68 w 244"/>
                  <a:gd name="T29" fmla="*/ 0 h 10"/>
                  <a:gd name="T30" fmla="*/ 55 w 244"/>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
                  <a:gd name="T49" fmla="*/ 0 h 10"/>
                  <a:gd name="T50" fmla="*/ 244 w 24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 h="10">
                    <a:moveTo>
                      <a:pt x="0" y="10"/>
                    </a:moveTo>
                    <a:lnTo>
                      <a:pt x="0" y="4"/>
                    </a:lnTo>
                    <a:lnTo>
                      <a:pt x="70" y="4"/>
                    </a:lnTo>
                    <a:lnTo>
                      <a:pt x="72" y="10"/>
                    </a:lnTo>
                    <a:lnTo>
                      <a:pt x="0" y="10"/>
                    </a:lnTo>
                    <a:close/>
                    <a:moveTo>
                      <a:pt x="81" y="10"/>
                    </a:moveTo>
                    <a:lnTo>
                      <a:pt x="81" y="4"/>
                    </a:lnTo>
                    <a:lnTo>
                      <a:pt x="154" y="4"/>
                    </a:lnTo>
                    <a:lnTo>
                      <a:pt x="156" y="10"/>
                    </a:lnTo>
                    <a:lnTo>
                      <a:pt x="81" y="10"/>
                    </a:lnTo>
                    <a:close/>
                    <a:moveTo>
                      <a:pt x="167" y="0"/>
                    </a:moveTo>
                    <a:lnTo>
                      <a:pt x="166" y="10"/>
                    </a:lnTo>
                    <a:lnTo>
                      <a:pt x="244" y="10"/>
                    </a:lnTo>
                    <a:lnTo>
                      <a:pt x="244" y="4"/>
                    </a:lnTo>
                    <a:lnTo>
                      <a:pt x="205" y="0"/>
                    </a:lnTo>
                    <a:lnTo>
                      <a:pt x="167"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5" name="Freeform 225"/>
              <p:cNvSpPr>
                <a:spLocks noEditPoints="1"/>
              </p:cNvSpPr>
              <p:nvPr/>
            </p:nvSpPr>
            <p:spPr bwMode="auto">
              <a:xfrm>
                <a:off x="3188" y="863"/>
                <a:ext cx="81" cy="2"/>
              </a:xfrm>
              <a:custGeom>
                <a:avLst/>
                <a:gdLst>
                  <a:gd name="T0" fmla="*/ 0 w 244"/>
                  <a:gd name="T1" fmla="*/ 2 h 6"/>
                  <a:gd name="T2" fmla="*/ 0 w 244"/>
                  <a:gd name="T3" fmla="*/ 2 h 6"/>
                  <a:gd name="T4" fmla="*/ 23 w 244"/>
                  <a:gd name="T5" fmla="*/ 2 h 6"/>
                  <a:gd name="T6" fmla="*/ 24 w 244"/>
                  <a:gd name="T7" fmla="*/ 2 h 6"/>
                  <a:gd name="T8" fmla="*/ 0 w 244"/>
                  <a:gd name="T9" fmla="*/ 2 h 6"/>
                  <a:gd name="T10" fmla="*/ 27 w 244"/>
                  <a:gd name="T11" fmla="*/ 2 h 6"/>
                  <a:gd name="T12" fmla="*/ 27 w 244"/>
                  <a:gd name="T13" fmla="*/ 2 h 6"/>
                  <a:gd name="T14" fmla="*/ 51 w 244"/>
                  <a:gd name="T15" fmla="*/ 2 h 6"/>
                  <a:gd name="T16" fmla="*/ 51 w 244"/>
                  <a:gd name="T17" fmla="*/ 2 h 6"/>
                  <a:gd name="T18" fmla="*/ 27 w 244"/>
                  <a:gd name="T19" fmla="*/ 2 h 6"/>
                  <a:gd name="T20" fmla="*/ 55 w 244"/>
                  <a:gd name="T21" fmla="*/ 2 h 6"/>
                  <a:gd name="T22" fmla="*/ 55 w 244"/>
                  <a:gd name="T23" fmla="*/ 0 h 6"/>
                  <a:gd name="T24" fmla="*/ 81 w 244"/>
                  <a:gd name="T25" fmla="*/ 2 h 6"/>
                  <a:gd name="T26" fmla="*/ 81 w 244"/>
                  <a:gd name="T27" fmla="*/ 2 h 6"/>
                  <a:gd name="T28" fmla="*/ 55 w 244"/>
                  <a:gd name="T29" fmla="*/ 2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6"/>
                  <a:gd name="T47" fmla="*/ 244 w 244"/>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6">
                    <a:moveTo>
                      <a:pt x="0" y="6"/>
                    </a:moveTo>
                    <a:lnTo>
                      <a:pt x="0" y="5"/>
                    </a:lnTo>
                    <a:lnTo>
                      <a:pt x="70" y="5"/>
                    </a:lnTo>
                    <a:lnTo>
                      <a:pt x="71" y="6"/>
                    </a:lnTo>
                    <a:lnTo>
                      <a:pt x="0" y="6"/>
                    </a:lnTo>
                    <a:close/>
                    <a:moveTo>
                      <a:pt x="81" y="6"/>
                    </a:moveTo>
                    <a:lnTo>
                      <a:pt x="81" y="5"/>
                    </a:lnTo>
                    <a:lnTo>
                      <a:pt x="154" y="5"/>
                    </a:lnTo>
                    <a:lnTo>
                      <a:pt x="155" y="6"/>
                    </a:lnTo>
                    <a:lnTo>
                      <a:pt x="81" y="6"/>
                    </a:lnTo>
                    <a:close/>
                    <a:moveTo>
                      <a:pt x="167" y="6"/>
                    </a:moveTo>
                    <a:lnTo>
                      <a:pt x="167" y="0"/>
                    </a:lnTo>
                    <a:lnTo>
                      <a:pt x="244" y="5"/>
                    </a:lnTo>
                    <a:lnTo>
                      <a:pt x="244" y="6"/>
                    </a:lnTo>
                    <a:lnTo>
                      <a:pt x="167"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6" name="Freeform 226"/>
              <p:cNvSpPr>
                <a:spLocks/>
              </p:cNvSpPr>
              <p:nvPr/>
            </p:nvSpPr>
            <p:spPr bwMode="auto">
              <a:xfrm>
                <a:off x="3243" y="863"/>
                <a:ext cx="13" cy="1"/>
              </a:xfrm>
              <a:custGeom>
                <a:avLst/>
                <a:gdLst>
                  <a:gd name="T0" fmla="*/ 0 w 38"/>
                  <a:gd name="T1" fmla="*/ 1 h 1"/>
                  <a:gd name="T2" fmla="*/ 0 w 38"/>
                  <a:gd name="T3" fmla="*/ 0 h 1"/>
                  <a:gd name="T4" fmla="*/ 13 w 38"/>
                  <a:gd name="T5" fmla="*/ 1 h 1"/>
                  <a:gd name="T6" fmla="*/ 0 w 38"/>
                  <a:gd name="T7" fmla="*/ 1 h 1"/>
                  <a:gd name="T8" fmla="*/ 0 60000 65536"/>
                  <a:gd name="T9" fmla="*/ 0 60000 65536"/>
                  <a:gd name="T10" fmla="*/ 0 60000 65536"/>
                  <a:gd name="T11" fmla="*/ 0 60000 65536"/>
                  <a:gd name="T12" fmla="*/ 0 w 38"/>
                  <a:gd name="T13" fmla="*/ 0 h 1"/>
                  <a:gd name="T14" fmla="*/ 38 w 38"/>
                  <a:gd name="T15" fmla="*/ 1 h 1"/>
                </a:gdLst>
                <a:ahLst/>
                <a:cxnLst>
                  <a:cxn ang="T8">
                    <a:pos x="T0" y="T1"/>
                  </a:cxn>
                  <a:cxn ang="T9">
                    <a:pos x="T2" y="T3"/>
                  </a:cxn>
                  <a:cxn ang="T10">
                    <a:pos x="T4" y="T5"/>
                  </a:cxn>
                  <a:cxn ang="T11">
                    <a:pos x="T6" y="T7"/>
                  </a:cxn>
                </a:cxnLst>
                <a:rect l="T12" t="T13" r="T14" b="T15"/>
                <a:pathLst>
                  <a:path w="38" h="1">
                    <a:moveTo>
                      <a:pt x="0" y="1"/>
                    </a:moveTo>
                    <a:lnTo>
                      <a:pt x="0" y="0"/>
                    </a:lnTo>
                    <a:lnTo>
                      <a:pt x="38"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7" name="Freeform 227"/>
              <p:cNvSpPr>
                <a:spLocks/>
              </p:cNvSpPr>
              <p:nvPr/>
            </p:nvSpPr>
            <p:spPr bwMode="auto">
              <a:xfrm>
                <a:off x="2773" y="881"/>
                <a:ext cx="380" cy="1"/>
              </a:xfrm>
              <a:custGeom>
                <a:avLst/>
                <a:gdLst>
                  <a:gd name="T0" fmla="*/ 0 w 1140"/>
                  <a:gd name="T1" fmla="*/ 1 h 3"/>
                  <a:gd name="T2" fmla="*/ 380 w 1140"/>
                  <a:gd name="T3" fmla="*/ 1 h 3"/>
                  <a:gd name="T4" fmla="*/ 380 w 1140"/>
                  <a:gd name="T5" fmla="*/ 0 h 3"/>
                  <a:gd name="T6" fmla="*/ 0 w 1140"/>
                  <a:gd name="T7" fmla="*/ 0 h 3"/>
                  <a:gd name="T8" fmla="*/ 0 w 1140"/>
                  <a:gd name="T9" fmla="*/ 1 h 3"/>
                  <a:gd name="T10" fmla="*/ 0 60000 65536"/>
                  <a:gd name="T11" fmla="*/ 0 60000 65536"/>
                  <a:gd name="T12" fmla="*/ 0 60000 65536"/>
                  <a:gd name="T13" fmla="*/ 0 60000 65536"/>
                  <a:gd name="T14" fmla="*/ 0 60000 65536"/>
                  <a:gd name="T15" fmla="*/ 0 w 1140"/>
                  <a:gd name="T16" fmla="*/ 0 h 3"/>
                  <a:gd name="T17" fmla="*/ 1140 w 1140"/>
                  <a:gd name="T18" fmla="*/ 3 h 3"/>
                </a:gdLst>
                <a:ahLst/>
                <a:cxnLst>
                  <a:cxn ang="T10">
                    <a:pos x="T0" y="T1"/>
                  </a:cxn>
                  <a:cxn ang="T11">
                    <a:pos x="T2" y="T3"/>
                  </a:cxn>
                  <a:cxn ang="T12">
                    <a:pos x="T4" y="T5"/>
                  </a:cxn>
                  <a:cxn ang="T13">
                    <a:pos x="T6" y="T7"/>
                  </a:cxn>
                  <a:cxn ang="T14">
                    <a:pos x="T8" y="T9"/>
                  </a:cxn>
                </a:cxnLst>
                <a:rect l="T15" t="T16" r="T17" b="T18"/>
                <a:pathLst>
                  <a:path w="1140" h="3">
                    <a:moveTo>
                      <a:pt x="0" y="3"/>
                    </a:moveTo>
                    <a:lnTo>
                      <a:pt x="1140" y="3"/>
                    </a:lnTo>
                    <a:lnTo>
                      <a:pt x="1140" y="0"/>
                    </a:lnTo>
                    <a:lnTo>
                      <a:pt x="1" y="0"/>
                    </a:lnTo>
                    <a:lnTo>
                      <a:pt x="0"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8" name="Freeform 228"/>
              <p:cNvSpPr>
                <a:spLocks/>
              </p:cNvSpPr>
              <p:nvPr/>
            </p:nvSpPr>
            <p:spPr bwMode="auto">
              <a:xfrm>
                <a:off x="2773" y="880"/>
                <a:ext cx="380" cy="2"/>
              </a:xfrm>
              <a:custGeom>
                <a:avLst/>
                <a:gdLst>
                  <a:gd name="T0" fmla="*/ 0 w 1140"/>
                  <a:gd name="T1" fmla="*/ 2 h 7"/>
                  <a:gd name="T2" fmla="*/ 380 w 1140"/>
                  <a:gd name="T3" fmla="*/ 2 h 7"/>
                  <a:gd name="T4" fmla="*/ 380 w 1140"/>
                  <a:gd name="T5" fmla="*/ 0 h 7"/>
                  <a:gd name="T6" fmla="*/ 0 w 1140"/>
                  <a:gd name="T7" fmla="*/ 0 h 7"/>
                  <a:gd name="T8" fmla="*/ 0 w 1140"/>
                  <a:gd name="T9" fmla="*/ 2 h 7"/>
                  <a:gd name="T10" fmla="*/ 0 60000 65536"/>
                  <a:gd name="T11" fmla="*/ 0 60000 65536"/>
                  <a:gd name="T12" fmla="*/ 0 60000 65536"/>
                  <a:gd name="T13" fmla="*/ 0 60000 65536"/>
                  <a:gd name="T14" fmla="*/ 0 60000 65536"/>
                  <a:gd name="T15" fmla="*/ 0 w 1140"/>
                  <a:gd name="T16" fmla="*/ 0 h 7"/>
                  <a:gd name="T17" fmla="*/ 1140 w 1140"/>
                  <a:gd name="T18" fmla="*/ 7 h 7"/>
                </a:gdLst>
                <a:ahLst/>
                <a:cxnLst>
                  <a:cxn ang="T10">
                    <a:pos x="T0" y="T1"/>
                  </a:cxn>
                  <a:cxn ang="T11">
                    <a:pos x="T2" y="T3"/>
                  </a:cxn>
                  <a:cxn ang="T12">
                    <a:pos x="T4" y="T5"/>
                  </a:cxn>
                  <a:cxn ang="T13">
                    <a:pos x="T6" y="T7"/>
                  </a:cxn>
                  <a:cxn ang="T14">
                    <a:pos x="T8" y="T9"/>
                  </a:cxn>
                </a:cxnLst>
                <a:rect l="T15" t="T16" r="T17" b="T18"/>
                <a:pathLst>
                  <a:path w="1140" h="7">
                    <a:moveTo>
                      <a:pt x="0" y="7"/>
                    </a:moveTo>
                    <a:lnTo>
                      <a:pt x="1140" y="7"/>
                    </a:lnTo>
                    <a:lnTo>
                      <a:pt x="1140" y="0"/>
                    </a:lnTo>
                    <a:lnTo>
                      <a:pt x="1" y="0"/>
                    </a:lnTo>
                    <a:lnTo>
                      <a:pt x="0" y="7"/>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09" name="Freeform 229"/>
              <p:cNvSpPr>
                <a:spLocks/>
              </p:cNvSpPr>
              <p:nvPr/>
            </p:nvSpPr>
            <p:spPr bwMode="auto">
              <a:xfrm>
                <a:off x="2774" y="878"/>
                <a:ext cx="379" cy="3"/>
              </a:xfrm>
              <a:custGeom>
                <a:avLst/>
                <a:gdLst>
                  <a:gd name="T0" fmla="*/ 378 w 1139"/>
                  <a:gd name="T1" fmla="*/ 0 h 9"/>
                  <a:gd name="T2" fmla="*/ 379 w 1139"/>
                  <a:gd name="T3" fmla="*/ 3 h 9"/>
                  <a:gd name="T4" fmla="*/ 0 w 1139"/>
                  <a:gd name="T5" fmla="*/ 3 h 9"/>
                  <a:gd name="T6" fmla="*/ 0 w 1139"/>
                  <a:gd name="T7" fmla="*/ 0 h 9"/>
                  <a:gd name="T8" fmla="*/ 378 w 1139"/>
                  <a:gd name="T9" fmla="*/ 0 h 9"/>
                  <a:gd name="T10" fmla="*/ 0 60000 65536"/>
                  <a:gd name="T11" fmla="*/ 0 60000 65536"/>
                  <a:gd name="T12" fmla="*/ 0 60000 65536"/>
                  <a:gd name="T13" fmla="*/ 0 60000 65536"/>
                  <a:gd name="T14" fmla="*/ 0 60000 65536"/>
                  <a:gd name="T15" fmla="*/ 0 w 1139"/>
                  <a:gd name="T16" fmla="*/ 0 h 9"/>
                  <a:gd name="T17" fmla="*/ 1139 w 1139"/>
                  <a:gd name="T18" fmla="*/ 9 h 9"/>
                </a:gdLst>
                <a:ahLst/>
                <a:cxnLst>
                  <a:cxn ang="T10">
                    <a:pos x="T0" y="T1"/>
                  </a:cxn>
                  <a:cxn ang="T11">
                    <a:pos x="T2" y="T3"/>
                  </a:cxn>
                  <a:cxn ang="T12">
                    <a:pos x="T4" y="T5"/>
                  </a:cxn>
                  <a:cxn ang="T13">
                    <a:pos x="T6" y="T7"/>
                  </a:cxn>
                  <a:cxn ang="T14">
                    <a:pos x="T8" y="T9"/>
                  </a:cxn>
                </a:cxnLst>
                <a:rect l="T15" t="T16" r="T17" b="T18"/>
                <a:pathLst>
                  <a:path w="1139" h="9">
                    <a:moveTo>
                      <a:pt x="1137" y="0"/>
                    </a:moveTo>
                    <a:lnTo>
                      <a:pt x="1139" y="9"/>
                    </a:lnTo>
                    <a:lnTo>
                      <a:pt x="0" y="9"/>
                    </a:lnTo>
                    <a:lnTo>
                      <a:pt x="1" y="0"/>
                    </a:lnTo>
                    <a:lnTo>
                      <a:pt x="1137"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0" name="Freeform 230"/>
              <p:cNvSpPr>
                <a:spLocks/>
              </p:cNvSpPr>
              <p:nvPr/>
            </p:nvSpPr>
            <p:spPr bwMode="auto">
              <a:xfrm>
                <a:off x="2774" y="877"/>
                <a:ext cx="379" cy="3"/>
              </a:xfrm>
              <a:custGeom>
                <a:avLst/>
                <a:gdLst>
                  <a:gd name="T0" fmla="*/ 378 w 1139"/>
                  <a:gd name="T1" fmla="*/ 0 h 10"/>
                  <a:gd name="T2" fmla="*/ 379 w 1139"/>
                  <a:gd name="T3" fmla="*/ 3 h 10"/>
                  <a:gd name="T4" fmla="*/ 0 w 1139"/>
                  <a:gd name="T5" fmla="*/ 3 h 10"/>
                  <a:gd name="T6" fmla="*/ 0 w 1139"/>
                  <a:gd name="T7" fmla="*/ 0 h 10"/>
                  <a:gd name="T8" fmla="*/ 378 w 1139"/>
                  <a:gd name="T9" fmla="*/ 0 h 10"/>
                  <a:gd name="T10" fmla="*/ 0 60000 65536"/>
                  <a:gd name="T11" fmla="*/ 0 60000 65536"/>
                  <a:gd name="T12" fmla="*/ 0 60000 65536"/>
                  <a:gd name="T13" fmla="*/ 0 60000 65536"/>
                  <a:gd name="T14" fmla="*/ 0 60000 65536"/>
                  <a:gd name="T15" fmla="*/ 0 w 1139"/>
                  <a:gd name="T16" fmla="*/ 0 h 10"/>
                  <a:gd name="T17" fmla="*/ 1139 w 1139"/>
                  <a:gd name="T18" fmla="*/ 10 h 10"/>
                </a:gdLst>
                <a:ahLst/>
                <a:cxnLst>
                  <a:cxn ang="T10">
                    <a:pos x="T0" y="T1"/>
                  </a:cxn>
                  <a:cxn ang="T11">
                    <a:pos x="T2" y="T3"/>
                  </a:cxn>
                  <a:cxn ang="T12">
                    <a:pos x="T4" y="T5"/>
                  </a:cxn>
                  <a:cxn ang="T13">
                    <a:pos x="T6" y="T7"/>
                  </a:cxn>
                  <a:cxn ang="T14">
                    <a:pos x="T8" y="T9"/>
                  </a:cxn>
                </a:cxnLst>
                <a:rect l="T15" t="T16" r="T17" b="T18"/>
                <a:pathLst>
                  <a:path w="1139" h="10">
                    <a:moveTo>
                      <a:pt x="1137" y="0"/>
                    </a:moveTo>
                    <a:lnTo>
                      <a:pt x="1139" y="10"/>
                    </a:lnTo>
                    <a:lnTo>
                      <a:pt x="0" y="10"/>
                    </a:lnTo>
                    <a:lnTo>
                      <a:pt x="1" y="0"/>
                    </a:lnTo>
                    <a:lnTo>
                      <a:pt x="1137"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1" name="Freeform 231"/>
              <p:cNvSpPr>
                <a:spLocks/>
              </p:cNvSpPr>
              <p:nvPr/>
            </p:nvSpPr>
            <p:spPr bwMode="auto">
              <a:xfrm>
                <a:off x="2774" y="875"/>
                <a:ext cx="379" cy="3"/>
              </a:xfrm>
              <a:custGeom>
                <a:avLst/>
                <a:gdLst>
                  <a:gd name="T0" fmla="*/ 379 w 1136"/>
                  <a:gd name="T1" fmla="*/ 0 h 9"/>
                  <a:gd name="T2" fmla="*/ 379 w 1136"/>
                  <a:gd name="T3" fmla="*/ 3 h 9"/>
                  <a:gd name="T4" fmla="*/ 0 w 1136"/>
                  <a:gd name="T5" fmla="*/ 3 h 9"/>
                  <a:gd name="T6" fmla="*/ 0 w 1136"/>
                  <a:gd name="T7" fmla="*/ 0 h 9"/>
                  <a:gd name="T8" fmla="*/ 379 w 1136"/>
                  <a:gd name="T9" fmla="*/ 0 h 9"/>
                  <a:gd name="T10" fmla="*/ 0 60000 65536"/>
                  <a:gd name="T11" fmla="*/ 0 60000 65536"/>
                  <a:gd name="T12" fmla="*/ 0 60000 65536"/>
                  <a:gd name="T13" fmla="*/ 0 60000 65536"/>
                  <a:gd name="T14" fmla="*/ 0 60000 65536"/>
                  <a:gd name="T15" fmla="*/ 0 w 1136"/>
                  <a:gd name="T16" fmla="*/ 0 h 9"/>
                  <a:gd name="T17" fmla="*/ 1136 w 1136"/>
                  <a:gd name="T18" fmla="*/ 9 h 9"/>
                </a:gdLst>
                <a:ahLst/>
                <a:cxnLst>
                  <a:cxn ang="T10">
                    <a:pos x="T0" y="T1"/>
                  </a:cxn>
                  <a:cxn ang="T11">
                    <a:pos x="T2" y="T3"/>
                  </a:cxn>
                  <a:cxn ang="T12">
                    <a:pos x="T4" y="T5"/>
                  </a:cxn>
                  <a:cxn ang="T13">
                    <a:pos x="T6" y="T7"/>
                  </a:cxn>
                  <a:cxn ang="T14">
                    <a:pos x="T8" y="T9"/>
                  </a:cxn>
                </a:cxnLst>
                <a:rect l="T15" t="T16" r="T17" b="T18"/>
                <a:pathLst>
                  <a:path w="1136" h="9">
                    <a:moveTo>
                      <a:pt x="1135" y="0"/>
                    </a:moveTo>
                    <a:lnTo>
                      <a:pt x="1136" y="9"/>
                    </a:lnTo>
                    <a:lnTo>
                      <a:pt x="0" y="9"/>
                    </a:lnTo>
                    <a:lnTo>
                      <a:pt x="1" y="0"/>
                    </a:lnTo>
                    <a:lnTo>
                      <a:pt x="1135"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2" name="Freeform 232"/>
              <p:cNvSpPr>
                <a:spLocks/>
              </p:cNvSpPr>
              <p:nvPr/>
            </p:nvSpPr>
            <p:spPr bwMode="auto">
              <a:xfrm>
                <a:off x="2774" y="874"/>
                <a:ext cx="379" cy="3"/>
              </a:xfrm>
              <a:custGeom>
                <a:avLst/>
                <a:gdLst>
                  <a:gd name="T0" fmla="*/ 379 w 1136"/>
                  <a:gd name="T1" fmla="*/ 0 h 9"/>
                  <a:gd name="T2" fmla="*/ 379 w 1136"/>
                  <a:gd name="T3" fmla="*/ 3 h 9"/>
                  <a:gd name="T4" fmla="*/ 0 w 1136"/>
                  <a:gd name="T5" fmla="*/ 3 h 9"/>
                  <a:gd name="T6" fmla="*/ 0 w 1136"/>
                  <a:gd name="T7" fmla="*/ 0 h 9"/>
                  <a:gd name="T8" fmla="*/ 53 w 1136"/>
                  <a:gd name="T9" fmla="*/ 0 h 9"/>
                  <a:gd name="T10" fmla="*/ 53 w 1136"/>
                  <a:gd name="T11" fmla="*/ 2 h 9"/>
                  <a:gd name="T12" fmla="*/ 53 w 1136"/>
                  <a:gd name="T13" fmla="*/ 0 h 9"/>
                  <a:gd name="T14" fmla="*/ 129 w 1136"/>
                  <a:gd name="T15" fmla="*/ 0 h 9"/>
                  <a:gd name="T16" fmla="*/ 129 w 1136"/>
                  <a:gd name="T17" fmla="*/ 2 h 9"/>
                  <a:gd name="T18" fmla="*/ 129 w 1136"/>
                  <a:gd name="T19" fmla="*/ 0 h 9"/>
                  <a:gd name="T20" fmla="*/ 207 w 1136"/>
                  <a:gd name="T21" fmla="*/ 0 h 9"/>
                  <a:gd name="T22" fmla="*/ 207 w 1136"/>
                  <a:gd name="T23" fmla="*/ 2 h 9"/>
                  <a:gd name="T24" fmla="*/ 208 w 1136"/>
                  <a:gd name="T25" fmla="*/ 0 h 9"/>
                  <a:gd name="T26" fmla="*/ 234 w 1136"/>
                  <a:gd name="T27" fmla="*/ 0 h 9"/>
                  <a:gd name="T28" fmla="*/ 234 w 1136"/>
                  <a:gd name="T29" fmla="*/ 2 h 9"/>
                  <a:gd name="T30" fmla="*/ 234 w 1136"/>
                  <a:gd name="T31" fmla="*/ 0 h 9"/>
                  <a:gd name="T32" fmla="*/ 379 w 113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6"/>
                  <a:gd name="T52" fmla="*/ 0 h 9"/>
                  <a:gd name="T53" fmla="*/ 1136 w 113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6" h="9">
                    <a:moveTo>
                      <a:pt x="1135" y="0"/>
                    </a:moveTo>
                    <a:lnTo>
                      <a:pt x="1136" y="9"/>
                    </a:lnTo>
                    <a:lnTo>
                      <a:pt x="0" y="9"/>
                    </a:lnTo>
                    <a:lnTo>
                      <a:pt x="1" y="0"/>
                    </a:lnTo>
                    <a:lnTo>
                      <a:pt x="159" y="0"/>
                    </a:lnTo>
                    <a:lnTo>
                      <a:pt x="159" y="5"/>
                    </a:lnTo>
                    <a:lnTo>
                      <a:pt x="160" y="0"/>
                    </a:lnTo>
                    <a:lnTo>
                      <a:pt x="387" y="0"/>
                    </a:lnTo>
                    <a:lnTo>
                      <a:pt x="387" y="5"/>
                    </a:lnTo>
                    <a:lnTo>
                      <a:pt x="388" y="0"/>
                    </a:lnTo>
                    <a:lnTo>
                      <a:pt x="620" y="0"/>
                    </a:lnTo>
                    <a:lnTo>
                      <a:pt x="620" y="5"/>
                    </a:lnTo>
                    <a:lnTo>
                      <a:pt x="622" y="0"/>
                    </a:lnTo>
                    <a:lnTo>
                      <a:pt x="700" y="0"/>
                    </a:lnTo>
                    <a:lnTo>
                      <a:pt x="700" y="5"/>
                    </a:lnTo>
                    <a:lnTo>
                      <a:pt x="701" y="0"/>
                    </a:lnTo>
                    <a:lnTo>
                      <a:pt x="1135"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3" name="Freeform 233"/>
              <p:cNvSpPr>
                <a:spLocks/>
              </p:cNvSpPr>
              <p:nvPr/>
            </p:nvSpPr>
            <p:spPr bwMode="auto">
              <a:xfrm>
                <a:off x="2774" y="872"/>
                <a:ext cx="378" cy="3"/>
              </a:xfrm>
              <a:custGeom>
                <a:avLst/>
                <a:gdLst>
                  <a:gd name="T0" fmla="*/ 378 w 1134"/>
                  <a:gd name="T1" fmla="*/ 0 h 10"/>
                  <a:gd name="T2" fmla="*/ 378 w 1134"/>
                  <a:gd name="T3" fmla="*/ 3 h 10"/>
                  <a:gd name="T4" fmla="*/ 0 w 1134"/>
                  <a:gd name="T5" fmla="*/ 3 h 10"/>
                  <a:gd name="T6" fmla="*/ 1 w 1134"/>
                  <a:gd name="T7" fmla="*/ 0 h 10"/>
                  <a:gd name="T8" fmla="*/ 52 w 1134"/>
                  <a:gd name="T9" fmla="*/ 0 h 10"/>
                  <a:gd name="T10" fmla="*/ 53 w 1134"/>
                  <a:gd name="T11" fmla="*/ 3 h 10"/>
                  <a:gd name="T12" fmla="*/ 53 w 1134"/>
                  <a:gd name="T13" fmla="*/ 0 h 10"/>
                  <a:gd name="T14" fmla="*/ 78 w 1134"/>
                  <a:gd name="T15" fmla="*/ 0 h 10"/>
                  <a:gd name="T16" fmla="*/ 78 w 1134"/>
                  <a:gd name="T17" fmla="*/ 2 h 10"/>
                  <a:gd name="T18" fmla="*/ 79 w 1134"/>
                  <a:gd name="T19" fmla="*/ 0 h 10"/>
                  <a:gd name="T20" fmla="*/ 100 w 1134"/>
                  <a:gd name="T21" fmla="*/ 0 h 10"/>
                  <a:gd name="T22" fmla="*/ 100 w 1134"/>
                  <a:gd name="T23" fmla="*/ 2 h 10"/>
                  <a:gd name="T24" fmla="*/ 101 w 1134"/>
                  <a:gd name="T25" fmla="*/ 0 h 10"/>
                  <a:gd name="T26" fmla="*/ 128 w 1134"/>
                  <a:gd name="T27" fmla="*/ 0 h 10"/>
                  <a:gd name="T28" fmla="*/ 129 w 1134"/>
                  <a:gd name="T29" fmla="*/ 3 h 10"/>
                  <a:gd name="T30" fmla="*/ 130 w 1134"/>
                  <a:gd name="T31" fmla="*/ 0 h 10"/>
                  <a:gd name="T32" fmla="*/ 154 w 1134"/>
                  <a:gd name="T33" fmla="*/ 0 h 10"/>
                  <a:gd name="T34" fmla="*/ 154 w 1134"/>
                  <a:gd name="T35" fmla="*/ 1 h 10"/>
                  <a:gd name="T36" fmla="*/ 155 w 1134"/>
                  <a:gd name="T37" fmla="*/ 0 h 10"/>
                  <a:gd name="T38" fmla="*/ 206 w 1134"/>
                  <a:gd name="T39" fmla="*/ 0 h 10"/>
                  <a:gd name="T40" fmla="*/ 206 w 1134"/>
                  <a:gd name="T41" fmla="*/ 3 h 10"/>
                  <a:gd name="T42" fmla="*/ 207 w 1134"/>
                  <a:gd name="T43" fmla="*/ 0 h 10"/>
                  <a:gd name="T44" fmla="*/ 233 w 1134"/>
                  <a:gd name="T45" fmla="*/ 0 h 10"/>
                  <a:gd name="T46" fmla="*/ 233 w 1134"/>
                  <a:gd name="T47" fmla="*/ 3 h 10"/>
                  <a:gd name="T48" fmla="*/ 234 w 1134"/>
                  <a:gd name="T49" fmla="*/ 0 h 10"/>
                  <a:gd name="T50" fmla="*/ 259 w 1134"/>
                  <a:gd name="T51" fmla="*/ 0 h 10"/>
                  <a:gd name="T52" fmla="*/ 259 w 1134"/>
                  <a:gd name="T53" fmla="*/ 1 h 10"/>
                  <a:gd name="T54" fmla="*/ 260 w 1134"/>
                  <a:gd name="T55" fmla="*/ 0 h 10"/>
                  <a:gd name="T56" fmla="*/ 306 w 1134"/>
                  <a:gd name="T57" fmla="*/ 0 h 10"/>
                  <a:gd name="T58" fmla="*/ 306 w 1134"/>
                  <a:gd name="T59" fmla="*/ 1 h 10"/>
                  <a:gd name="T60" fmla="*/ 306 w 1134"/>
                  <a:gd name="T61" fmla="*/ 0 h 10"/>
                  <a:gd name="T62" fmla="*/ 378 w 1134"/>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34"/>
                  <a:gd name="T97" fmla="*/ 0 h 10"/>
                  <a:gd name="T98" fmla="*/ 1134 w 1134"/>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34" h="10">
                    <a:moveTo>
                      <a:pt x="1133" y="0"/>
                    </a:moveTo>
                    <a:lnTo>
                      <a:pt x="1134" y="10"/>
                    </a:lnTo>
                    <a:lnTo>
                      <a:pt x="0" y="10"/>
                    </a:lnTo>
                    <a:lnTo>
                      <a:pt x="2" y="0"/>
                    </a:lnTo>
                    <a:lnTo>
                      <a:pt x="157" y="0"/>
                    </a:lnTo>
                    <a:lnTo>
                      <a:pt x="158" y="10"/>
                    </a:lnTo>
                    <a:lnTo>
                      <a:pt x="160" y="0"/>
                    </a:lnTo>
                    <a:lnTo>
                      <a:pt x="235" y="0"/>
                    </a:lnTo>
                    <a:lnTo>
                      <a:pt x="235" y="5"/>
                    </a:lnTo>
                    <a:lnTo>
                      <a:pt x="236" y="0"/>
                    </a:lnTo>
                    <a:lnTo>
                      <a:pt x="300" y="0"/>
                    </a:lnTo>
                    <a:lnTo>
                      <a:pt x="300" y="5"/>
                    </a:lnTo>
                    <a:lnTo>
                      <a:pt x="302" y="0"/>
                    </a:lnTo>
                    <a:lnTo>
                      <a:pt x="385" y="0"/>
                    </a:lnTo>
                    <a:lnTo>
                      <a:pt x="386" y="10"/>
                    </a:lnTo>
                    <a:lnTo>
                      <a:pt x="389" y="0"/>
                    </a:lnTo>
                    <a:lnTo>
                      <a:pt x="463" y="0"/>
                    </a:lnTo>
                    <a:lnTo>
                      <a:pt x="463" y="3"/>
                    </a:lnTo>
                    <a:lnTo>
                      <a:pt x="464" y="0"/>
                    </a:lnTo>
                    <a:lnTo>
                      <a:pt x="619" y="0"/>
                    </a:lnTo>
                    <a:lnTo>
                      <a:pt x="619" y="10"/>
                    </a:lnTo>
                    <a:lnTo>
                      <a:pt x="622" y="0"/>
                    </a:lnTo>
                    <a:lnTo>
                      <a:pt x="699" y="0"/>
                    </a:lnTo>
                    <a:lnTo>
                      <a:pt x="699" y="10"/>
                    </a:lnTo>
                    <a:lnTo>
                      <a:pt x="701" y="0"/>
                    </a:lnTo>
                    <a:lnTo>
                      <a:pt x="778" y="0"/>
                    </a:lnTo>
                    <a:lnTo>
                      <a:pt x="778" y="3"/>
                    </a:lnTo>
                    <a:lnTo>
                      <a:pt x="779" y="0"/>
                    </a:lnTo>
                    <a:lnTo>
                      <a:pt x="918" y="0"/>
                    </a:lnTo>
                    <a:lnTo>
                      <a:pt x="918" y="3"/>
                    </a:lnTo>
                    <a:lnTo>
                      <a:pt x="919" y="0"/>
                    </a:lnTo>
                    <a:lnTo>
                      <a:pt x="1133"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4" name="Freeform 234"/>
              <p:cNvSpPr>
                <a:spLocks noEditPoints="1"/>
              </p:cNvSpPr>
              <p:nvPr/>
            </p:nvSpPr>
            <p:spPr bwMode="auto">
              <a:xfrm>
                <a:off x="2774" y="871"/>
                <a:ext cx="378" cy="3"/>
              </a:xfrm>
              <a:custGeom>
                <a:avLst/>
                <a:gdLst>
                  <a:gd name="T0" fmla="*/ 377 w 1134"/>
                  <a:gd name="T1" fmla="*/ 0 h 9"/>
                  <a:gd name="T2" fmla="*/ 378 w 1134"/>
                  <a:gd name="T3" fmla="*/ 3 h 9"/>
                  <a:gd name="T4" fmla="*/ 233 w 1134"/>
                  <a:gd name="T5" fmla="*/ 3 h 9"/>
                  <a:gd name="T6" fmla="*/ 234 w 1134"/>
                  <a:gd name="T7" fmla="*/ 0 h 9"/>
                  <a:gd name="T8" fmla="*/ 259 w 1134"/>
                  <a:gd name="T9" fmla="*/ 0 h 9"/>
                  <a:gd name="T10" fmla="*/ 259 w 1134"/>
                  <a:gd name="T11" fmla="*/ 2 h 9"/>
                  <a:gd name="T12" fmla="*/ 260 w 1134"/>
                  <a:gd name="T13" fmla="*/ 0 h 9"/>
                  <a:gd name="T14" fmla="*/ 283 w 1134"/>
                  <a:gd name="T15" fmla="*/ 0 h 9"/>
                  <a:gd name="T16" fmla="*/ 283 w 1134"/>
                  <a:gd name="T17" fmla="*/ 1 h 9"/>
                  <a:gd name="T18" fmla="*/ 283 w 1134"/>
                  <a:gd name="T19" fmla="*/ 0 h 9"/>
                  <a:gd name="T20" fmla="*/ 306 w 1134"/>
                  <a:gd name="T21" fmla="*/ 0 h 9"/>
                  <a:gd name="T22" fmla="*/ 306 w 1134"/>
                  <a:gd name="T23" fmla="*/ 2 h 9"/>
                  <a:gd name="T24" fmla="*/ 306 w 1134"/>
                  <a:gd name="T25" fmla="*/ 0 h 9"/>
                  <a:gd name="T26" fmla="*/ 377 w 1134"/>
                  <a:gd name="T27" fmla="*/ 0 h 9"/>
                  <a:gd name="T28" fmla="*/ 233 w 1134"/>
                  <a:gd name="T29" fmla="*/ 0 h 9"/>
                  <a:gd name="T30" fmla="*/ 233 w 1134"/>
                  <a:gd name="T31" fmla="*/ 3 h 9"/>
                  <a:gd name="T32" fmla="*/ 207 w 1134"/>
                  <a:gd name="T33" fmla="*/ 3 h 9"/>
                  <a:gd name="T34" fmla="*/ 208 w 1134"/>
                  <a:gd name="T35" fmla="*/ 0 h 9"/>
                  <a:gd name="T36" fmla="*/ 233 w 1134"/>
                  <a:gd name="T37" fmla="*/ 0 h 9"/>
                  <a:gd name="T38" fmla="*/ 206 w 1134"/>
                  <a:gd name="T39" fmla="*/ 0 h 9"/>
                  <a:gd name="T40" fmla="*/ 206 w 1134"/>
                  <a:gd name="T41" fmla="*/ 3 h 9"/>
                  <a:gd name="T42" fmla="*/ 129 w 1134"/>
                  <a:gd name="T43" fmla="*/ 3 h 9"/>
                  <a:gd name="T44" fmla="*/ 130 w 1134"/>
                  <a:gd name="T45" fmla="*/ 0 h 9"/>
                  <a:gd name="T46" fmla="*/ 154 w 1134"/>
                  <a:gd name="T47" fmla="*/ 0 h 9"/>
                  <a:gd name="T48" fmla="*/ 154 w 1134"/>
                  <a:gd name="T49" fmla="*/ 2 h 9"/>
                  <a:gd name="T50" fmla="*/ 155 w 1134"/>
                  <a:gd name="T51" fmla="*/ 0 h 9"/>
                  <a:gd name="T52" fmla="*/ 182 w 1134"/>
                  <a:gd name="T53" fmla="*/ 0 h 9"/>
                  <a:gd name="T54" fmla="*/ 182 w 1134"/>
                  <a:gd name="T55" fmla="*/ 1 h 9"/>
                  <a:gd name="T56" fmla="*/ 183 w 1134"/>
                  <a:gd name="T57" fmla="*/ 0 h 9"/>
                  <a:gd name="T58" fmla="*/ 206 w 1134"/>
                  <a:gd name="T59" fmla="*/ 0 h 9"/>
                  <a:gd name="T60" fmla="*/ 128 w 1134"/>
                  <a:gd name="T61" fmla="*/ 0 h 9"/>
                  <a:gd name="T62" fmla="*/ 129 w 1134"/>
                  <a:gd name="T63" fmla="*/ 3 h 9"/>
                  <a:gd name="T64" fmla="*/ 53 w 1134"/>
                  <a:gd name="T65" fmla="*/ 3 h 9"/>
                  <a:gd name="T66" fmla="*/ 54 w 1134"/>
                  <a:gd name="T67" fmla="*/ 0 h 9"/>
                  <a:gd name="T68" fmla="*/ 78 w 1134"/>
                  <a:gd name="T69" fmla="*/ 0 h 9"/>
                  <a:gd name="T70" fmla="*/ 78 w 1134"/>
                  <a:gd name="T71" fmla="*/ 3 h 9"/>
                  <a:gd name="T72" fmla="*/ 79 w 1134"/>
                  <a:gd name="T73" fmla="*/ 0 h 9"/>
                  <a:gd name="T74" fmla="*/ 100 w 1134"/>
                  <a:gd name="T75" fmla="*/ 0 h 9"/>
                  <a:gd name="T76" fmla="*/ 100 w 1134"/>
                  <a:gd name="T77" fmla="*/ 3 h 9"/>
                  <a:gd name="T78" fmla="*/ 101 w 1134"/>
                  <a:gd name="T79" fmla="*/ 0 h 9"/>
                  <a:gd name="T80" fmla="*/ 128 w 1134"/>
                  <a:gd name="T81" fmla="*/ 0 h 9"/>
                  <a:gd name="T82" fmla="*/ 52 w 1134"/>
                  <a:gd name="T83" fmla="*/ 0 h 9"/>
                  <a:gd name="T84" fmla="*/ 53 w 1134"/>
                  <a:gd name="T85" fmla="*/ 3 h 9"/>
                  <a:gd name="T86" fmla="*/ 0 w 1134"/>
                  <a:gd name="T87" fmla="*/ 3 h 9"/>
                  <a:gd name="T88" fmla="*/ 1 w 1134"/>
                  <a:gd name="T89" fmla="*/ 0 h 9"/>
                  <a:gd name="T90" fmla="*/ 52 w 1134"/>
                  <a:gd name="T91" fmla="*/ 0 h 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34"/>
                  <a:gd name="T139" fmla="*/ 0 h 9"/>
                  <a:gd name="T140" fmla="*/ 1134 w 1134"/>
                  <a:gd name="T141" fmla="*/ 9 h 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34" h="9">
                    <a:moveTo>
                      <a:pt x="1132" y="0"/>
                    </a:moveTo>
                    <a:lnTo>
                      <a:pt x="1134" y="9"/>
                    </a:lnTo>
                    <a:lnTo>
                      <a:pt x="700" y="9"/>
                    </a:lnTo>
                    <a:lnTo>
                      <a:pt x="702" y="0"/>
                    </a:lnTo>
                    <a:lnTo>
                      <a:pt x="777" y="0"/>
                    </a:lnTo>
                    <a:lnTo>
                      <a:pt x="778" y="7"/>
                    </a:lnTo>
                    <a:lnTo>
                      <a:pt x="779" y="0"/>
                    </a:lnTo>
                    <a:lnTo>
                      <a:pt x="849" y="0"/>
                    </a:lnTo>
                    <a:lnTo>
                      <a:pt x="849" y="3"/>
                    </a:lnTo>
                    <a:lnTo>
                      <a:pt x="850" y="0"/>
                    </a:lnTo>
                    <a:lnTo>
                      <a:pt x="917" y="0"/>
                    </a:lnTo>
                    <a:lnTo>
                      <a:pt x="918" y="7"/>
                    </a:lnTo>
                    <a:lnTo>
                      <a:pt x="919" y="0"/>
                    </a:lnTo>
                    <a:lnTo>
                      <a:pt x="1132" y="0"/>
                    </a:lnTo>
                    <a:close/>
                    <a:moveTo>
                      <a:pt x="699" y="0"/>
                    </a:moveTo>
                    <a:lnTo>
                      <a:pt x="699" y="9"/>
                    </a:lnTo>
                    <a:lnTo>
                      <a:pt x="621" y="9"/>
                    </a:lnTo>
                    <a:lnTo>
                      <a:pt x="623" y="0"/>
                    </a:lnTo>
                    <a:lnTo>
                      <a:pt x="699" y="0"/>
                    </a:lnTo>
                    <a:close/>
                    <a:moveTo>
                      <a:pt x="618" y="0"/>
                    </a:moveTo>
                    <a:lnTo>
                      <a:pt x="619" y="9"/>
                    </a:lnTo>
                    <a:lnTo>
                      <a:pt x="387" y="9"/>
                    </a:lnTo>
                    <a:lnTo>
                      <a:pt x="390" y="0"/>
                    </a:lnTo>
                    <a:lnTo>
                      <a:pt x="463" y="0"/>
                    </a:lnTo>
                    <a:lnTo>
                      <a:pt x="463" y="7"/>
                    </a:lnTo>
                    <a:lnTo>
                      <a:pt x="464" y="0"/>
                    </a:lnTo>
                    <a:lnTo>
                      <a:pt x="547" y="0"/>
                    </a:lnTo>
                    <a:lnTo>
                      <a:pt x="547" y="3"/>
                    </a:lnTo>
                    <a:lnTo>
                      <a:pt x="548" y="0"/>
                    </a:lnTo>
                    <a:lnTo>
                      <a:pt x="618" y="0"/>
                    </a:lnTo>
                    <a:close/>
                    <a:moveTo>
                      <a:pt x="383" y="0"/>
                    </a:moveTo>
                    <a:lnTo>
                      <a:pt x="386" y="9"/>
                    </a:lnTo>
                    <a:lnTo>
                      <a:pt x="159" y="9"/>
                    </a:lnTo>
                    <a:lnTo>
                      <a:pt x="161" y="0"/>
                    </a:lnTo>
                    <a:lnTo>
                      <a:pt x="234" y="0"/>
                    </a:lnTo>
                    <a:lnTo>
                      <a:pt x="235" y="9"/>
                    </a:lnTo>
                    <a:lnTo>
                      <a:pt x="238" y="0"/>
                    </a:lnTo>
                    <a:lnTo>
                      <a:pt x="300" y="0"/>
                    </a:lnTo>
                    <a:lnTo>
                      <a:pt x="300" y="9"/>
                    </a:lnTo>
                    <a:lnTo>
                      <a:pt x="303" y="0"/>
                    </a:lnTo>
                    <a:lnTo>
                      <a:pt x="383" y="0"/>
                    </a:lnTo>
                    <a:close/>
                    <a:moveTo>
                      <a:pt x="157" y="0"/>
                    </a:moveTo>
                    <a:lnTo>
                      <a:pt x="158" y="9"/>
                    </a:lnTo>
                    <a:lnTo>
                      <a:pt x="0" y="9"/>
                    </a:lnTo>
                    <a:lnTo>
                      <a:pt x="2" y="0"/>
                    </a:lnTo>
                    <a:lnTo>
                      <a:pt x="157"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5" name="Freeform 235"/>
              <p:cNvSpPr>
                <a:spLocks noEditPoints="1"/>
              </p:cNvSpPr>
              <p:nvPr/>
            </p:nvSpPr>
            <p:spPr bwMode="auto">
              <a:xfrm>
                <a:off x="2775" y="869"/>
                <a:ext cx="377" cy="3"/>
              </a:xfrm>
              <a:custGeom>
                <a:avLst/>
                <a:gdLst>
                  <a:gd name="T0" fmla="*/ 377 w 1131"/>
                  <a:gd name="T1" fmla="*/ 0 h 8"/>
                  <a:gd name="T2" fmla="*/ 377 w 1131"/>
                  <a:gd name="T3" fmla="*/ 3 h 8"/>
                  <a:gd name="T4" fmla="*/ 306 w 1131"/>
                  <a:gd name="T5" fmla="*/ 3 h 8"/>
                  <a:gd name="T6" fmla="*/ 306 w 1131"/>
                  <a:gd name="T7" fmla="*/ 0 h 8"/>
                  <a:gd name="T8" fmla="*/ 377 w 1131"/>
                  <a:gd name="T9" fmla="*/ 0 h 8"/>
                  <a:gd name="T10" fmla="*/ 304 w 1131"/>
                  <a:gd name="T11" fmla="*/ 0 h 8"/>
                  <a:gd name="T12" fmla="*/ 305 w 1131"/>
                  <a:gd name="T13" fmla="*/ 3 h 8"/>
                  <a:gd name="T14" fmla="*/ 259 w 1131"/>
                  <a:gd name="T15" fmla="*/ 3 h 8"/>
                  <a:gd name="T16" fmla="*/ 259 w 1131"/>
                  <a:gd name="T17" fmla="*/ 0 h 8"/>
                  <a:gd name="T18" fmla="*/ 282 w 1131"/>
                  <a:gd name="T19" fmla="*/ 0 h 8"/>
                  <a:gd name="T20" fmla="*/ 282 w 1131"/>
                  <a:gd name="T21" fmla="*/ 3 h 8"/>
                  <a:gd name="T22" fmla="*/ 283 w 1131"/>
                  <a:gd name="T23" fmla="*/ 0 h 8"/>
                  <a:gd name="T24" fmla="*/ 304 w 1131"/>
                  <a:gd name="T25" fmla="*/ 0 h 8"/>
                  <a:gd name="T26" fmla="*/ 258 w 1131"/>
                  <a:gd name="T27" fmla="*/ 0 h 8"/>
                  <a:gd name="T28" fmla="*/ 259 w 1131"/>
                  <a:gd name="T29" fmla="*/ 3 h 8"/>
                  <a:gd name="T30" fmla="*/ 233 w 1131"/>
                  <a:gd name="T31" fmla="*/ 3 h 8"/>
                  <a:gd name="T32" fmla="*/ 233 w 1131"/>
                  <a:gd name="T33" fmla="*/ 0 h 8"/>
                  <a:gd name="T34" fmla="*/ 258 w 1131"/>
                  <a:gd name="T35" fmla="*/ 0 h 8"/>
                  <a:gd name="T36" fmla="*/ 232 w 1131"/>
                  <a:gd name="T37" fmla="*/ 0 h 8"/>
                  <a:gd name="T38" fmla="*/ 232 w 1131"/>
                  <a:gd name="T39" fmla="*/ 3 h 8"/>
                  <a:gd name="T40" fmla="*/ 207 w 1131"/>
                  <a:gd name="T41" fmla="*/ 3 h 8"/>
                  <a:gd name="T42" fmla="*/ 207 w 1131"/>
                  <a:gd name="T43" fmla="*/ 0 h 8"/>
                  <a:gd name="T44" fmla="*/ 232 w 1131"/>
                  <a:gd name="T45" fmla="*/ 0 h 8"/>
                  <a:gd name="T46" fmla="*/ 205 w 1131"/>
                  <a:gd name="T47" fmla="*/ 0 h 8"/>
                  <a:gd name="T48" fmla="*/ 206 w 1131"/>
                  <a:gd name="T49" fmla="*/ 3 h 8"/>
                  <a:gd name="T50" fmla="*/ 154 w 1131"/>
                  <a:gd name="T51" fmla="*/ 3 h 8"/>
                  <a:gd name="T52" fmla="*/ 154 w 1131"/>
                  <a:gd name="T53" fmla="*/ 0 h 8"/>
                  <a:gd name="T54" fmla="*/ 181 w 1131"/>
                  <a:gd name="T55" fmla="*/ 0 h 8"/>
                  <a:gd name="T56" fmla="*/ 182 w 1131"/>
                  <a:gd name="T57" fmla="*/ 3 h 8"/>
                  <a:gd name="T58" fmla="*/ 182 w 1131"/>
                  <a:gd name="T59" fmla="*/ 0 h 8"/>
                  <a:gd name="T60" fmla="*/ 205 w 1131"/>
                  <a:gd name="T61" fmla="*/ 0 h 8"/>
                  <a:gd name="T62" fmla="*/ 153 w 1131"/>
                  <a:gd name="T63" fmla="*/ 0 h 8"/>
                  <a:gd name="T64" fmla="*/ 154 w 1131"/>
                  <a:gd name="T65" fmla="*/ 3 h 8"/>
                  <a:gd name="T66" fmla="*/ 129 w 1131"/>
                  <a:gd name="T67" fmla="*/ 3 h 8"/>
                  <a:gd name="T68" fmla="*/ 130 w 1131"/>
                  <a:gd name="T69" fmla="*/ 0 h 8"/>
                  <a:gd name="T70" fmla="*/ 153 w 1131"/>
                  <a:gd name="T71" fmla="*/ 0 h 8"/>
                  <a:gd name="T72" fmla="*/ 127 w 1131"/>
                  <a:gd name="T73" fmla="*/ 0 h 8"/>
                  <a:gd name="T74" fmla="*/ 128 w 1131"/>
                  <a:gd name="T75" fmla="*/ 3 h 8"/>
                  <a:gd name="T76" fmla="*/ 100 w 1131"/>
                  <a:gd name="T77" fmla="*/ 3 h 8"/>
                  <a:gd name="T78" fmla="*/ 101 w 1131"/>
                  <a:gd name="T79" fmla="*/ 0 h 8"/>
                  <a:gd name="T80" fmla="*/ 127 w 1131"/>
                  <a:gd name="T81" fmla="*/ 0 h 8"/>
                  <a:gd name="T82" fmla="*/ 99 w 1131"/>
                  <a:gd name="T83" fmla="*/ 0 h 8"/>
                  <a:gd name="T84" fmla="*/ 99 w 1131"/>
                  <a:gd name="T85" fmla="*/ 3 h 8"/>
                  <a:gd name="T86" fmla="*/ 78 w 1131"/>
                  <a:gd name="T87" fmla="*/ 3 h 8"/>
                  <a:gd name="T88" fmla="*/ 79 w 1131"/>
                  <a:gd name="T89" fmla="*/ 0 h 8"/>
                  <a:gd name="T90" fmla="*/ 99 w 1131"/>
                  <a:gd name="T91" fmla="*/ 0 h 8"/>
                  <a:gd name="T92" fmla="*/ 77 w 1131"/>
                  <a:gd name="T93" fmla="*/ 0 h 8"/>
                  <a:gd name="T94" fmla="*/ 78 w 1131"/>
                  <a:gd name="T95" fmla="*/ 3 h 8"/>
                  <a:gd name="T96" fmla="*/ 53 w 1131"/>
                  <a:gd name="T97" fmla="*/ 3 h 8"/>
                  <a:gd name="T98" fmla="*/ 53 w 1131"/>
                  <a:gd name="T99" fmla="*/ 0 h 8"/>
                  <a:gd name="T100" fmla="*/ 77 w 1131"/>
                  <a:gd name="T101" fmla="*/ 0 h 8"/>
                  <a:gd name="T102" fmla="*/ 51 w 1131"/>
                  <a:gd name="T103" fmla="*/ 0 h 8"/>
                  <a:gd name="T104" fmla="*/ 52 w 1131"/>
                  <a:gd name="T105" fmla="*/ 3 h 8"/>
                  <a:gd name="T106" fmla="*/ 0 w 1131"/>
                  <a:gd name="T107" fmla="*/ 3 h 8"/>
                  <a:gd name="T108" fmla="*/ 0 w 1131"/>
                  <a:gd name="T109" fmla="*/ 0 h 8"/>
                  <a:gd name="T110" fmla="*/ 51 w 1131"/>
                  <a:gd name="T111" fmla="*/ 0 h 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31"/>
                  <a:gd name="T169" fmla="*/ 0 h 8"/>
                  <a:gd name="T170" fmla="*/ 1131 w 1131"/>
                  <a:gd name="T171" fmla="*/ 8 h 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31" h="8">
                    <a:moveTo>
                      <a:pt x="1130" y="0"/>
                    </a:moveTo>
                    <a:lnTo>
                      <a:pt x="1131" y="8"/>
                    </a:lnTo>
                    <a:lnTo>
                      <a:pt x="917" y="8"/>
                    </a:lnTo>
                    <a:lnTo>
                      <a:pt x="918" y="0"/>
                    </a:lnTo>
                    <a:lnTo>
                      <a:pt x="1130" y="0"/>
                    </a:lnTo>
                    <a:close/>
                    <a:moveTo>
                      <a:pt x="912" y="0"/>
                    </a:moveTo>
                    <a:lnTo>
                      <a:pt x="916" y="8"/>
                    </a:lnTo>
                    <a:lnTo>
                      <a:pt x="777" y="8"/>
                    </a:lnTo>
                    <a:lnTo>
                      <a:pt x="778" y="0"/>
                    </a:lnTo>
                    <a:lnTo>
                      <a:pt x="847" y="0"/>
                    </a:lnTo>
                    <a:lnTo>
                      <a:pt x="847" y="7"/>
                    </a:lnTo>
                    <a:lnTo>
                      <a:pt x="849" y="0"/>
                    </a:lnTo>
                    <a:lnTo>
                      <a:pt x="912" y="0"/>
                    </a:lnTo>
                    <a:close/>
                    <a:moveTo>
                      <a:pt x="774" y="0"/>
                    </a:moveTo>
                    <a:lnTo>
                      <a:pt x="776" y="8"/>
                    </a:lnTo>
                    <a:lnTo>
                      <a:pt x="699" y="8"/>
                    </a:lnTo>
                    <a:lnTo>
                      <a:pt x="700" y="0"/>
                    </a:lnTo>
                    <a:lnTo>
                      <a:pt x="774" y="0"/>
                    </a:lnTo>
                    <a:close/>
                    <a:moveTo>
                      <a:pt x="697" y="0"/>
                    </a:moveTo>
                    <a:lnTo>
                      <a:pt x="697" y="8"/>
                    </a:lnTo>
                    <a:lnTo>
                      <a:pt x="620" y="8"/>
                    </a:lnTo>
                    <a:lnTo>
                      <a:pt x="621" y="0"/>
                    </a:lnTo>
                    <a:lnTo>
                      <a:pt x="697" y="0"/>
                    </a:lnTo>
                    <a:close/>
                    <a:moveTo>
                      <a:pt x="616" y="0"/>
                    </a:moveTo>
                    <a:lnTo>
                      <a:pt x="617" y="8"/>
                    </a:lnTo>
                    <a:lnTo>
                      <a:pt x="462" y="8"/>
                    </a:lnTo>
                    <a:lnTo>
                      <a:pt x="463" y="0"/>
                    </a:lnTo>
                    <a:lnTo>
                      <a:pt x="543" y="0"/>
                    </a:lnTo>
                    <a:lnTo>
                      <a:pt x="545" y="7"/>
                    </a:lnTo>
                    <a:lnTo>
                      <a:pt x="546" y="0"/>
                    </a:lnTo>
                    <a:lnTo>
                      <a:pt x="616" y="0"/>
                    </a:lnTo>
                    <a:close/>
                    <a:moveTo>
                      <a:pt x="460" y="0"/>
                    </a:moveTo>
                    <a:lnTo>
                      <a:pt x="461" y="8"/>
                    </a:lnTo>
                    <a:lnTo>
                      <a:pt x="387" y="8"/>
                    </a:lnTo>
                    <a:lnTo>
                      <a:pt x="389" y="0"/>
                    </a:lnTo>
                    <a:lnTo>
                      <a:pt x="460" y="0"/>
                    </a:lnTo>
                    <a:close/>
                    <a:moveTo>
                      <a:pt x="380" y="0"/>
                    </a:moveTo>
                    <a:lnTo>
                      <a:pt x="383" y="8"/>
                    </a:lnTo>
                    <a:lnTo>
                      <a:pt x="300" y="8"/>
                    </a:lnTo>
                    <a:lnTo>
                      <a:pt x="302" y="0"/>
                    </a:lnTo>
                    <a:lnTo>
                      <a:pt x="380" y="0"/>
                    </a:lnTo>
                    <a:close/>
                    <a:moveTo>
                      <a:pt x="298" y="0"/>
                    </a:moveTo>
                    <a:lnTo>
                      <a:pt x="298" y="8"/>
                    </a:lnTo>
                    <a:lnTo>
                      <a:pt x="234" y="8"/>
                    </a:lnTo>
                    <a:lnTo>
                      <a:pt x="236" y="0"/>
                    </a:lnTo>
                    <a:lnTo>
                      <a:pt x="298" y="0"/>
                    </a:lnTo>
                    <a:close/>
                    <a:moveTo>
                      <a:pt x="231" y="0"/>
                    </a:moveTo>
                    <a:lnTo>
                      <a:pt x="233" y="8"/>
                    </a:lnTo>
                    <a:lnTo>
                      <a:pt x="158" y="8"/>
                    </a:lnTo>
                    <a:lnTo>
                      <a:pt x="159" y="0"/>
                    </a:lnTo>
                    <a:lnTo>
                      <a:pt x="231" y="0"/>
                    </a:lnTo>
                    <a:close/>
                    <a:moveTo>
                      <a:pt x="154" y="0"/>
                    </a:moveTo>
                    <a:lnTo>
                      <a:pt x="155" y="8"/>
                    </a:lnTo>
                    <a:lnTo>
                      <a:pt x="0" y="8"/>
                    </a:lnTo>
                    <a:lnTo>
                      <a:pt x="1" y="0"/>
                    </a:lnTo>
                    <a:lnTo>
                      <a:pt x="15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6" name="Freeform 236"/>
              <p:cNvSpPr>
                <a:spLocks noEditPoints="1"/>
              </p:cNvSpPr>
              <p:nvPr/>
            </p:nvSpPr>
            <p:spPr bwMode="auto">
              <a:xfrm>
                <a:off x="2775" y="867"/>
                <a:ext cx="377" cy="4"/>
              </a:xfrm>
              <a:custGeom>
                <a:avLst/>
                <a:gdLst>
                  <a:gd name="T0" fmla="*/ 377 w 1130"/>
                  <a:gd name="T1" fmla="*/ 0 h 10"/>
                  <a:gd name="T2" fmla="*/ 377 w 1130"/>
                  <a:gd name="T3" fmla="*/ 4 h 10"/>
                  <a:gd name="T4" fmla="*/ 306 w 1130"/>
                  <a:gd name="T5" fmla="*/ 4 h 10"/>
                  <a:gd name="T6" fmla="*/ 306 w 1130"/>
                  <a:gd name="T7" fmla="*/ 0 h 10"/>
                  <a:gd name="T8" fmla="*/ 377 w 1130"/>
                  <a:gd name="T9" fmla="*/ 0 h 10"/>
                  <a:gd name="T10" fmla="*/ 304 w 1130"/>
                  <a:gd name="T11" fmla="*/ 0 h 10"/>
                  <a:gd name="T12" fmla="*/ 305 w 1130"/>
                  <a:gd name="T13" fmla="*/ 4 h 10"/>
                  <a:gd name="T14" fmla="*/ 283 w 1130"/>
                  <a:gd name="T15" fmla="*/ 4 h 10"/>
                  <a:gd name="T16" fmla="*/ 283 w 1130"/>
                  <a:gd name="T17" fmla="*/ 0 h 10"/>
                  <a:gd name="T18" fmla="*/ 304 w 1130"/>
                  <a:gd name="T19" fmla="*/ 0 h 10"/>
                  <a:gd name="T20" fmla="*/ 283 w 1130"/>
                  <a:gd name="T21" fmla="*/ 0 h 10"/>
                  <a:gd name="T22" fmla="*/ 283 w 1130"/>
                  <a:gd name="T23" fmla="*/ 4 h 10"/>
                  <a:gd name="T24" fmla="*/ 259 w 1130"/>
                  <a:gd name="T25" fmla="*/ 4 h 10"/>
                  <a:gd name="T26" fmla="*/ 260 w 1130"/>
                  <a:gd name="T27" fmla="*/ 0 h 10"/>
                  <a:gd name="T28" fmla="*/ 283 w 1130"/>
                  <a:gd name="T29" fmla="*/ 0 h 10"/>
                  <a:gd name="T30" fmla="*/ 258 w 1130"/>
                  <a:gd name="T31" fmla="*/ 0 h 10"/>
                  <a:gd name="T32" fmla="*/ 259 w 1130"/>
                  <a:gd name="T33" fmla="*/ 4 h 10"/>
                  <a:gd name="T34" fmla="*/ 234 w 1130"/>
                  <a:gd name="T35" fmla="*/ 4 h 10"/>
                  <a:gd name="T36" fmla="*/ 234 w 1130"/>
                  <a:gd name="T37" fmla="*/ 0 h 10"/>
                  <a:gd name="T38" fmla="*/ 258 w 1130"/>
                  <a:gd name="T39" fmla="*/ 0 h 10"/>
                  <a:gd name="T40" fmla="*/ 233 w 1130"/>
                  <a:gd name="T41" fmla="*/ 0 h 10"/>
                  <a:gd name="T42" fmla="*/ 233 w 1130"/>
                  <a:gd name="T43" fmla="*/ 4 h 10"/>
                  <a:gd name="T44" fmla="*/ 207 w 1130"/>
                  <a:gd name="T45" fmla="*/ 4 h 10"/>
                  <a:gd name="T46" fmla="*/ 208 w 1130"/>
                  <a:gd name="T47" fmla="*/ 0 h 10"/>
                  <a:gd name="T48" fmla="*/ 233 w 1130"/>
                  <a:gd name="T49" fmla="*/ 0 h 10"/>
                  <a:gd name="T50" fmla="*/ 206 w 1130"/>
                  <a:gd name="T51" fmla="*/ 0 h 10"/>
                  <a:gd name="T52" fmla="*/ 206 w 1130"/>
                  <a:gd name="T53" fmla="*/ 4 h 10"/>
                  <a:gd name="T54" fmla="*/ 182 w 1130"/>
                  <a:gd name="T55" fmla="*/ 4 h 10"/>
                  <a:gd name="T56" fmla="*/ 182 w 1130"/>
                  <a:gd name="T57" fmla="*/ 0 h 10"/>
                  <a:gd name="T58" fmla="*/ 206 w 1130"/>
                  <a:gd name="T59" fmla="*/ 0 h 10"/>
                  <a:gd name="T60" fmla="*/ 181 w 1130"/>
                  <a:gd name="T61" fmla="*/ 0 h 10"/>
                  <a:gd name="T62" fmla="*/ 182 w 1130"/>
                  <a:gd name="T63" fmla="*/ 4 h 10"/>
                  <a:gd name="T64" fmla="*/ 154 w 1130"/>
                  <a:gd name="T65" fmla="*/ 4 h 10"/>
                  <a:gd name="T66" fmla="*/ 155 w 1130"/>
                  <a:gd name="T67" fmla="*/ 0 h 10"/>
                  <a:gd name="T68" fmla="*/ 181 w 1130"/>
                  <a:gd name="T69" fmla="*/ 0 h 10"/>
                  <a:gd name="T70" fmla="*/ 153 w 1130"/>
                  <a:gd name="T71" fmla="*/ 0 h 10"/>
                  <a:gd name="T72" fmla="*/ 154 w 1130"/>
                  <a:gd name="T73" fmla="*/ 4 h 10"/>
                  <a:gd name="T74" fmla="*/ 129 w 1130"/>
                  <a:gd name="T75" fmla="*/ 4 h 10"/>
                  <a:gd name="T76" fmla="*/ 130 w 1130"/>
                  <a:gd name="T77" fmla="*/ 0 h 10"/>
                  <a:gd name="T78" fmla="*/ 153 w 1130"/>
                  <a:gd name="T79" fmla="*/ 0 h 10"/>
                  <a:gd name="T80" fmla="*/ 126 w 1130"/>
                  <a:gd name="T81" fmla="*/ 0 h 10"/>
                  <a:gd name="T82" fmla="*/ 127 w 1130"/>
                  <a:gd name="T83" fmla="*/ 4 h 10"/>
                  <a:gd name="T84" fmla="*/ 100 w 1130"/>
                  <a:gd name="T85" fmla="*/ 4 h 10"/>
                  <a:gd name="T86" fmla="*/ 101 w 1130"/>
                  <a:gd name="T87" fmla="*/ 0 h 10"/>
                  <a:gd name="T88" fmla="*/ 126 w 1130"/>
                  <a:gd name="T89" fmla="*/ 0 h 10"/>
                  <a:gd name="T90" fmla="*/ 99 w 1130"/>
                  <a:gd name="T91" fmla="*/ 0 h 10"/>
                  <a:gd name="T92" fmla="*/ 99 w 1130"/>
                  <a:gd name="T93" fmla="*/ 4 h 10"/>
                  <a:gd name="T94" fmla="*/ 79 w 1130"/>
                  <a:gd name="T95" fmla="*/ 4 h 10"/>
                  <a:gd name="T96" fmla="*/ 79 w 1130"/>
                  <a:gd name="T97" fmla="*/ 0 h 10"/>
                  <a:gd name="T98" fmla="*/ 99 w 1130"/>
                  <a:gd name="T99" fmla="*/ 0 h 10"/>
                  <a:gd name="T100" fmla="*/ 77 w 1130"/>
                  <a:gd name="T101" fmla="*/ 0 h 10"/>
                  <a:gd name="T102" fmla="*/ 77 w 1130"/>
                  <a:gd name="T103" fmla="*/ 4 h 10"/>
                  <a:gd name="T104" fmla="*/ 53 w 1130"/>
                  <a:gd name="T105" fmla="*/ 4 h 10"/>
                  <a:gd name="T106" fmla="*/ 53 w 1130"/>
                  <a:gd name="T107" fmla="*/ 0 h 10"/>
                  <a:gd name="T108" fmla="*/ 77 w 1130"/>
                  <a:gd name="T109" fmla="*/ 0 h 10"/>
                  <a:gd name="T110" fmla="*/ 51 w 1130"/>
                  <a:gd name="T111" fmla="*/ 0 h 10"/>
                  <a:gd name="T112" fmla="*/ 52 w 1130"/>
                  <a:gd name="T113" fmla="*/ 4 h 10"/>
                  <a:gd name="T114" fmla="*/ 0 w 1130"/>
                  <a:gd name="T115" fmla="*/ 4 h 10"/>
                  <a:gd name="T116" fmla="*/ 0 w 1130"/>
                  <a:gd name="T117" fmla="*/ 0 h 10"/>
                  <a:gd name="T118" fmla="*/ 51 w 1130"/>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30"/>
                  <a:gd name="T181" fmla="*/ 0 h 10"/>
                  <a:gd name="T182" fmla="*/ 1130 w 1130"/>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30" h="10">
                    <a:moveTo>
                      <a:pt x="1129" y="0"/>
                    </a:moveTo>
                    <a:lnTo>
                      <a:pt x="1130" y="10"/>
                    </a:lnTo>
                    <a:lnTo>
                      <a:pt x="917" y="10"/>
                    </a:lnTo>
                    <a:lnTo>
                      <a:pt x="918" y="0"/>
                    </a:lnTo>
                    <a:lnTo>
                      <a:pt x="1129" y="0"/>
                    </a:lnTo>
                    <a:close/>
                    <a:moveTo>
                      <a:pt x="911" y="0"/>
                    </a:moveTo>
                    <a:lnTo>
                      <a:pt x="915" y="10"/>
                    </a:lnTo>
                    <a:lnTo>
                      <a:pt x="848" y="10"/>
                    </a:lnTo>
                    <a:lnTo>
                      <a:pt x="849" y="0"/>
                    </a:lnTo>
                    <a:lnTo>
                      <a:pt x="911" y="0"/>
                    </a:lnTo>
                    <a:close/>
                    <a:moveTo>
                      <a:pt x="847" y="0"/>
                    </a:moveTo>
                    <a:lnTo>
                      <a:pt x="847" y="10"/>
                    </a:lnTo>
                    <a:lnTo>
                      <a:pt x="777" y="10"/>
                    </a:lnTo>
                    <a:lnTo>
                      <a:pt x="779" y="0"/>
                    </a:lnTo>
                    <a:lnTo>
                      <a:pt x="847" y="0"/>
                    </a:lnTo>
                    <a:close/>
                    <a:moveTo>
                      <a:pt x="773" y="0"/>
                    </a:moveTo>
                    <a:lnTo>
                      <a:pt x="775" y="10"/>
                    </a:lnTo>
                    <a:lnTo>
                      <a:pt x="700" y="10"/>
                    </a:lnTo>
                    <a:lnTo>
                      <a:pt x="701" y="0"/>
                    </a:lnTo>
                    <a:lnTo>
                      <a:pt x="773" y="0"/>
                    </a:lnTo>
                    <a:close/>
                    <a:moveTo>
                      <a:pt x="697" y="0"/>
                    </a:moveTo>
                    <a:lnTo>
                      <a:pt x="697" y="10"/>
                    </a:lnTo>
                    <a:lnTo>
                      <a:pt x="621" y="10"/>
                    </a:lnTo>
                    <a:lnTo>
                      <a:pt x="622" y="0"/>
                    </a:lnTo>
                    <a:lnTo>
                      <a:pt x="697" y="0"/>
                    </a:lnTo>
                    <a:close/>
                    <a:moveTo>
                      <a:pt x="616" y="0"/>
                    </a:moveTo>
                    <a:lnTo>
                      <a:pt x="616" y="10"/>
                    </a:lnTo>
                    <a:lnTo>
                      <a:pt x="546" y="10"/>
                    </a:lnTo>
                    <a:lnTo>
                      <a:pt x="547" y="0"/>
                    </a:lnTo>
                    <a:lnTo>
                      <a:pt x="616" y="0"/>
                    </a:lnTo>
                    <a:close/>
                    <a:moveTo>
                      <a:pt x="543" y="0"/>
                    </a:moveTo>
                    <a:lnTo>
                      <a:pt x="545" y="10"/>
                    </a:lnTo>
                    <a:lnTo>
                      <a:pt x="462" y="10"/>
                    </a:lnTo>
                    <a:lnTo>
                      <a:pt x="464" y="0"/>
                    </a:lnTo>
                    <a:lnTo>
                      <a:pt x="543" y="0"/>
                    </a:lnTo>
                    <a:close/>
                    <a:moveTo>
                      <a:pt x="459" y="0"/>
                    </a:moveTo>
                    <a:lnTo>
                      <a:pt x="461" y="10"/>
                    </a:lnTo>
                    <a:lnTo>
                      <a:pt x="388" y="10"/>
                    </a:lnTo>
                    <a:lnTo>
                      <a:pt x="390" y="0"/>
                    </a:lnTo>
                    <a:lnTo>
                      <a:pt x="459" y="0"/>
                    </a:lnTo>
                    <a:close/>
                    <a:moveTo>
                      <a:pt x="379" y="0"/>
                    </a:moveTo>
                    <a:lnTo>
                      <a:pt x="381" y="10"/>
                    </a:lnTo>
                    <a:lnTo>
                      <a:pt x="301" y="10"/>
                    </a:lnTo>
                    <a:lnTo>
                      <a:pt x="303" y="0"/>
                    </a:lnTo>
                    <a:lnTo>
                      <a:pt x="379" y="0"/>
                    </a:lnTo>
                    <a:close/>
                    <a:moveTo>
                      <a:pt x="298" y="0"/>
                    </a:moveTo>
                    <a:lnTo>
                      <a:pt x="298" y="10"/>
                    </a:lnTo>
                    <a:lnTo>
                      <a:pt x="236" y="10"/>
                    </a:lnTo>
                    <a:lnTo>
                      <a:pt x="237" y="0"/>
                    </a:lnTo>
                    <a:lnTo>
                      <a:pt x="298" y="0"/>
                    </a:lnTo>
                    <a:close/>
                    <a:moveTo>
                      <a:pt x="230" y="0"/>
                    </a:moveTo>
                    <a:lnTo>
                      <a:pt x="232" y="10"/>
                    </a:lnTo>
                    <a:lnTo>
                      <a:pt x="159" y="10"/>
                    </a:lnTo>
                    <a:lnTo>
                      <a:pt x="160" y="0"/>
                    </a:lnTo>
                    <a:lnTo>
                      <a:pt x="230" y="0"/>
                    </a:lnTo>
                    <a:close/>
                    <a:moveTo>
                      <a:pt x="154" y="0"/>
                    </a:moveTo>
                    <a:lnTo>
                      <a:pt x="155" y="10"/>
                    </a:lnTo>
                    <a:lnTo>
                      <a:pt x="0" y="10"/>
                    </a:lnTo>
                    <a:lnTo>
                      <a:pt x="1" y="0"/>
                    </a:lnTo>
                    <a:lnTo>
                      <a:pt x="15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7" name="Freeform 237"/>
              <p:cNvSpPr>
                <a:spLocks noEditPoints="1"/>
              </p:cNvSpPr>
              <p:nvPr/>
            </p:nvSpPr>
            <p:spPr bwMode="auto">
              <a:xfrm>
                <a:off x="2775" y="866"/>
                <a:ext cx="377" cy="3"/>
              </a:xfrm>
              <a:custGeom>
                <a:avLst/>
                <a:gdLst>
                  <a:gd name="T0" fmla="*/ 377 w 1129"/>
                  <a:gd name="T1" fmla="*/ 0 h 10"/>
                  <a:gd name="T2" fmla="*/ 377 w 1129"/>
                  <a:gd name="T3" fmla="*/ 3 h 10"/>
                  <a:gd name="T4" fmla="*/ 306 w 1129"/>
                  <a:gd name="T5" fmla="*/ 3 h 10"/>
                  <a:gd name="T6" fmla="*/ 307 w 1129"/>
                  <a:gd name="T7" fmla="*/ 0 h 10"/>
                  <a:gd name="T8" fmla="*/ 377 w 1129"/>
                  <a:gd name="T9" fmla="*/ 0 h 10"/>
                  <a:gd name="T10" fmla="*/ 303 w 1129"/>
                  <a:gd name="T11" fmla="*/ 0 h 10"/>
                  <a:gd name="T12" fmla="*/ 304 w 1129"/>
                  <a:gd name="T13" fmla="*/ 3 h 10"/>
                  <a:gd name="T14" fmla="*/ 283 w 1129"/>
                  <a:gd name="T15" fmla="*/ 3 h 10"/>
                  <a:gd name="T16" fmla="*/ 284 w 1129"/>
                  <a:gd name="T17" fmla="*/ 0 h 10"/>
                  <a:gd name="T18" fmla="*/ 303 w 1129"/>
                  <a:gd name="T19" fmla="*/ 0 h 10"/>
                  <a:gd name="T20" fmla="*/ 282 w 1129"/>
                  <a:gd name="T21" fmla="*/ 0 h 10"/>
                  <a:gd name="T22" fmla="*/ 282 w 1129"/>
                  <a:gd name="T23" fmla="*/ 3 h 10"/>
                  <a:gd name="T24" fmla="*/ 259 w 1129"/>
                  <a:gd name="T25" fmla="*/ 3 h 10"/>
                  <a:gd name="T26" fmla="*/ 260 w 1129"/>
                  <a:gd name="T27" fmla="*/ 0 h 10"/>
                  <a:gd name="T28" fmla="*/ 282 w 1129"/>
                  <a:gd name="T29" fmla="*/ 0 h 10"/>
                  <a:gd name="T30" fmla="*/ 257 w 1129"/>
                  <a:gd name="T31" fmla="*/ 0 h 10"/>
                  <a:gd name="T32" fmla="*/ 258 w 1129"/>
                  <a:gd name="T33" fmla="*/ 3 h 10"/>
                  <a:gd name="T34" fmla="*/ 233 w 1129"/>
                  <a:gd name="T35" fmla="*/ 3 h 10"/>
                  <a:gd name="T36" fmla="*/ 234 w 1129"/>
                  <a:gd name="T37" fmla="*/ 0 h 10"/>
                  <a:gd name="T38" fmla="*/ 257 w 1129"/>
                  <a:gd name="T39" fmla="*/ 0 h 10"/>
                  <a:gd name="T40" fmla="*/ 232 w 1129"/>
                  <a:gd name="T41" fmla="*/ 0 h 10"/>
                  <a:gd name="T42" fmla="*/ 232 w 1129"/>
                  <a:gd name="T43" fmla="*/ 3 h 10"/>
                  <a:gd name="T44" fmla="*/ 207 w 1129"/>
                  <a:gd name="T45" fmla="*/ 3 h 10"/>
                  <a:gd name="T46" fmla="*/ 208 w 1129"/>
                  <a:gd name="T47" fmla="*/ 0 h 10"/>
                  <a:gd name="T48" fmla="*/ 232 w 1129"/>
                  <a:gd name="T49" fmla="*/ 0 h 10"/>
                  <a:gd name="T50" fmla="*/ 205 w 1129"/>
                  <a:gd name="T51" fmla="*/ 0 h 10"/>
                  <a:gd name="T52" fmla="*/ 205 w 1129"/>
                  <a:gd name="T53" fmla="*/ 3 h 10"/>
                  <a:gd name="T54" fmla="*/ 182 w 1129"/>
                  <a:gd name="T55" fmla="*/ 3 h 10"/>
                  <a:gd name="T56" fmla="*/ 182 w 1129"/>
                  <a:gd name="T57" fmla="*/ 0 h 10"/>
                  <a:gd name="T58" fmla="*/ 205 w 1129"/>
                  <a:gd name="T59" fmla="*/ 0 h 10"/>
                  <a:gd name="T60" fmla="*/ 181 w 1129"/>
                  <a:gd name="T61" fmla="*/ 0 h 10"/>
                  <a:gd name="T62" fmla="*/ 181 w 1129"/>
                  <a:gd name="T63" fmla="*/ 3 h 10"/>
                  <a:gd name="T64" fmla="*/ 154 w 1129"/>
                  <a:gd name="T65" fmla="*/ 3 h 10"/>
                  <a:gd name="T66" fmla="*/ 155 w 1129"/>
                  <a:gd name="T67" fmla="*/ 0 h 10"/>
                  <a:gd name="T68" fmla="*/ 181 w 1129"/>
                  <a:gd name="T69" fmla="*/ 0 h 10"/>
                  <a:gd name="T70" fmla="*/ 153 w 1129"/>
                  <a:gd name="T71" fmla="*/ 0 h 10"/>
                  <a:gd name="T72" fmla="*/ 153 w 1129"/>
                  <a:gd name="T73" fmla="*/ 3 h 10"/>
                  <a:gd name="T74" fmla="*/ 130 w 1129"/>
                  <a:gd name="T75" fmla="*/ 3 h 10"/>
                  <a:gd name="T76" fmla="*/ 130 w 1129"/>
                  <a:gd name="T77" fmla="*/ 0 h 10"/>
                  <a:gd name="T78" fmla="*/ 153 w 1129"/>
                  <a:gd name="T79" fmla="*/ 0 h 10"/>
                  <a:gd name="T80" fmla="*/ 126 w 1129"/>
                  <a:gd name="T81" fmla="*/ 0 h 10"/>
                  <a:gd name="T82" fmla="*/ 127 w 1129"/>
                  <a:gd name="T83" fmla="*/ 3 h 10"/>
                  <a:gd name="T84" fmla="*/ 101 w 1129"/>
                  <a:gd name="T85" fmla="*/ 3 h 10"/>
                  <a:gd name="T86" fmla="*/ 101 w 1129"/>
                  <a:gd name="T87" fmla="*/ 0 h 10"/>
                  <a:gd name="T88" fmla="*/ 126 w 1129"/>
                  <a:gd name="T89" fmla="*/ 0 h 10"/>
                  <a:gd name="T90" fmla="*/ 99 w 1129"/>
                  <a:gd name="T91" fmla="*/ 0 h 10"/>
                  <a:gd name="T92" fmla="*/ 99 w 1129"/>
                  <a:gd name="T93" fmla="*/ 3 h 10"/>
                  <a:gd name="T94" fmla="*/ 78 w 1129"/>
                  <a:gd name="T95" fmla="*/ 3 h 10"/>
                  <a:gd name="T96" fmla="*/ 79 w 1129"/>
                  <a:gd name="T97" fmla="*/ 0 h 10"/>
                  <a:gd name="T98" fmla="*/ 99 w 1129"/>
                  <a:gd name="T99" fmla="*/ 0 h 10"/>
                  <a:gd name="T100" fmla="*/ 76 w 1129"/>
                  <a:gd name="T101" fmla="*/ 0 h 10"/>
                  <a:gd name="T102" fmla="*/ 77 w 1129"/>
                  <a:gd name="T103" fmla="*/ 3 h 10"/>
                  <a:gd name="T104" fmla="*/ 53 w 1129"/>
                  <a:gd name="T105" fmla="*/ 3 h 10"/>
                  <a:gd name="T106" fmla="*/ 54 w 1129"/>
                  <a:gd name="T107" fmla="*/ 0 h 10"/>
                  <a:gd name="T108" fmla="*/ 76 w 1129"/>
                  <a:gd name="T109" fmla="*/ 0 h 10"/>
                  <a:gd name="T110" fmla="*/ 51 w 1129"/>
                  <a:gd name="T111" fmla="*/ 0 h 10"/>
                  <a:gd name="T112" fmla="*/ 51 w 1129"/>
                  <a:gd name="T113" fmla="*/ 3 h 10"/>
                  <a:gd name="T114" fmla="*/ 0 w 1129"/>
                  <a:gd name="T115" fmla="*/ 3 h 10"/>
                  <a:gd name="T116" fmla="*/ 0 w 1129"/>
                  <a:gd name="T117" fmla="*/ 0 h 10"/>
                  <a:gd name="T118" fmla="*/ 51 w 1129"/>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9"/>
                  <a:gd name="T181" fmla="*/ 0 h 10"/>
                  <a:gd name="T182" fmla="*/ 1129 w 1129"/>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9" h="10">
                    <a:moveTo>
                      <a:pt x="1128" y="0"/>
                    </a:moveTo>
                    <a:lnTo>
                      <a:pt x="1129" y="10"/>
                    </a:lnTo>
                    <a:lnTo>
                      <a:pt x="917" y="10"/>
                    </a:lnTo>
                    <a:lnTo>
                      <a:pt x="918" y="0"/>
                    </a:lnTo>
                    <a:lnTo>
                      <a:pt x="1128" y="0"/>
                    </a:lnTo>
                    <a:close/>
                    <a:moveTo>
                      <a:pt x="908" y="0"/>
                    </a:moveTo>
                    <a:lnTo>
                      <a:pt x="911" y="10"/>
                    </a:lnTo>
                    <a:lnTo>
                      <a:pt x="848" y="10"/>
                    </a:lnTo>
                    <a:lnTo>
                      <a:pt x="849" y="0"/>
                    </a:lnTo>
                    <a:lnTo>
                      <a:pt x="908" y="0"/>
                    </a:lnTo>
                    <a:close/>
                    <a:moveTo>
                      <a:pt x="846" y="0"/>
                    </a:moveTo>
                    <a:lnTo>
                      <a:pt x="846" y="10"/>
                    </a:lnTo>
                    <a:lnTo>
                      <a:pt x="777" y="10"/>
                    </a:lnTo>
                    <a:lnTo>
                      <a:pt x="780" y="0"/>
                    </a:lnTo>
                    <a:lnTo>
                      <a:pt x="846" y="0"/>
                    </a:lnTo>
                    <a:close/>
                    <a:moveTo>
                      <a:pt x="771" y="0"/>
                    </a:moveTo>
                    <a:lnTo>
                      <a:pt x="773" y="10"/>
                    </a:lnTo>
                    <a:lnTo>
                      <a:pt x="699" y="10"/>
                    </a:lnTo>
                    <a:lnTo>
                      <a:pt x="701" y="0"/>
                    </a:lnTo>
                    <a:lnTo>
                      <a:pt x="771" y="0"/>
                    </a:lnTo>
                    <a:close/>
                    <a:moveTo>
                      <a:pt x="695" y="0"/>
                    </a:moveTo>
                    <a:lnTo>
                      <a:pt x="696" y="10"/>
                    </a:lnTo>
                    <a:lnTo>
                      <a:pt x="620" y="10"/>
                    </a:lnTo>
                    <a:lnTo>
                      <a:pt x="622" y="0"/>
                    </a:lnTo>
                    <a:lnTo>
                      <a:pt x="695" y="0"/>
                    </a:lnTo>
                    <a:close/>
                    <a:moveTo>
                      <a:pt x="614" y="0"/>
                    </a:moveTo>
                    <a:lnTo>
                      <a:pt x="615" y="10"/>
                    </a:lnTo>
                    <a:lnTo>
                      <a:pt x="545" y="10"/>
                    </a:lnTo>
                    <a:lnTo>
                      <a:pt x="546" y="0"/>
                    </a:lnTo>
                    <a:lnTo>
                      <a:pt x="614" y="0"/>
                    </a:lnTo>
                    <a:close/>
                    <a:moveTo>
                      <a:pt x="541" y="0"/>
                    </a:moveTo>
                    <a:lnTo>
                      <a:pt x="542" y="10"/>
                    </a:lnTo>
                    <a:lnTo>
                      <a:pt x="462" y="10"/>
                    </a:lnTo>
                    <a:lnTo>
                      <a:pt x="464" y="0"/>
                    </a:lnTo>
                    <a:lnTo>
                      <a:pt x="541" y="0"/>
                    </a:lnTo>
                    <a:close/>
                    <a:moveTo>
                      <a:pt x="457" y="0"/>
                    </a:moveTo>
                    <a:lnTo>
                      <a:pt x="459" y="10"/>
                    </a:lnTo>
                    <a:lnTo>
                      <a:pt x="388" y="10"/>
                    </a:lnTo>
                    <a:lnTo>
                      <a:pt x="390" y="0"/>
                    </a:lnTo>
                    <a:lnTo>
                      <a:pt x="457" y="0"/>
                    </a:lnTo>
                    <a:close/>
                    <a:moveTo>
                      <a:pt x="377" y="0"/>
                    </a:moveTo>
                    <a:lnTo>
                      <a:pt x="379" y="10"/>
                    </a:lnTo>
                    <a:lnTo>
                      <a:pt x="301" y="10"/>
                    </a:lnTo>
                    <a:lnTo>
                      <a:pt x="303" y="0"/>
                    </a:lnTo>
                    <a:lnTo>
                      <a:pt x="377" y="0"/>
                    </a:lnTo>
                    <a:close/>
                    <a:moveTo>
                      <a:pt x="296" y="0"/>
                    </a:moveTo>
                    <a:lnTo>
                      <a:pt x="297" y="10"/>
                    </a:lnTo>
                    <a:lnTo>
                      <a:pt x="235" y="10"/>
                    </a:lnTo>
                    <a:lnTo>
                      <a:pt x="237" y="0"/>
                    </a:lnTo>
                    <a:lnTo>
                      <a:pt x="296" y="0"/>
                    </a:lnTo>
                    <a:close/>
                    <a:moveTo>
                      <a:pt x="228" y="0"/>
                    </a:moveTo>
                    <a:lnTo>
                      <a:pt x="230" y="10"/>
                    </a:lnTo>
                    <a:lnTo>
                      <a:pt x="158" y="10"/>
                    </a:lnTo>
                    <a:lnTo>
                      <a:pt x="161" y="0"/>
                    </a:lnTo>
                    <a:lnTo>
                      <a:pt x="228" y="0"/>
                    </a:lnTo>
                    <a:close/>
                    <a:moveTo>
                      <a:pt x="152" y="0"/>
                    </a:moveTo>
                    <a:lnTo>
                      <a:pt x="153" y="10"/>
                    </a:lnTo>
                    <a:lnTo>
                      <a:pt x="0" y="10"/>
                    </a:lnTo>
                    <a:lnTo>
                      <a:pt x="1" y="0"/>
                    </a:lnTo>
                    <a:lnTo>
                      <a:pt x="152"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8" name="Freeform 238"/>
              <p:cNvSpPr>
                <a:spLocks noEditPoints="1"/>
              </p:cNvSpPr>
              <p:nvPr/>
            </p:nvSpPr>
            <p:spPr bwMode="auto">
              <a:xfrm>
                <a:off x="2775" y="865"/>
                <a:ext cx="376" cy="2"/>
              </a:xfrm>
              <a:custGeom>
                <a:avLst/>
                <a:gdLst>
                  <a:gd name="T0" fmla="*/ 376 w 1128"/>
                  <a:gd name="T1" fmla="*/ 0 h 8"/>
                  <a:gd name="T2" fmla="*/ 376 w 1128"/>
                  <a:gd name="T3" fmla="*/ 2 h 8"/>
                  <a:gd name="T4" fmla="*/ 306 w 1128"/>
                  <a:gd name="T5" fmla="*/ 2 h 8"/>
                  <a:gd name="T6" fmla="*/ 306 w 1128"/>
                  <a:gd name="T7" fmla="*/ 0 h 8"/>
                  <a:gd name="T8" fmla="*/ 376 w 1128"/>
                  <a:gd name="T9" fmla="*/ 0 h 8"/>
                  <a:gd name="T10" fmla="*/ 302 w 1128"/>
                  <a:gd name="T11" fmla="*/ 0 h 8"/>
                  <a:gd name="T12" fmla="*/ 303 w 1128"/>
                  <a:gd name="T13" fmla="*/ 2 h 8"/>
                  <a:gd name="T14" fmla="*/ 283 w 1128"/>
                  <a:gd name="T15" fmla="*/ 2 h 8"/>
                  <a:gd name="T16" fmla="*/ 283 w 1128"/>
                  <a:gd name="T17" fmla="*/ 0 h 8"/>
                  <a:gd name="T18" fmla="*/ 302 w 1128"/>
                  <a:gd name="T19" fmla="*/ 0 h 8"/>
                  <a:gd name="T20" fmla="*/ 282 w 1128"/>
                  <a:gd name="T21" fmla="*/ 0 h 8"/>
                  <a:gd name="T22" fmla="*/ 282 w 1128"/>
                  <a:gd name="T23" fmla="*/ 2 h 8"/>
                  <a:gd name="T24" fmla="*/ 259 w 1128"/>
                  <a:gd name="T25" fmla="*/ 2 h 8"/>
                  <a:gd name="T26" fmla="*/ 260 w 1128"/>
                  <a:gd name="T27" fmla="*/ 0 h 8"/>
                  <a:gd name="T28" fmla="*/ 282 w 1128"/>
                  <a:gd name="T29" fmla="*/ 0 h 8"/>
                  <a:gd name="T30" fmla="*/ 256 w 1128"/>
                  <a:gd name="T31" fmla="*/ 0 h 8"/>
                  <a:gd name="T32" fmla="*/ 257 w 1128"/>
                  <a:gd name="T33" fmla="*/ 2 h 8"/>
                  <a:gd name="T34" fmla="*/ 233 w 1128"/>
                  <a:gd name="T35" fmla="*/ 2 h 8"/>
                  <a:gd name="T36" fmla="*/ 234 w 1128"/>
                  <a:gd name="T37" fmla="*/ 0 h 8"/>
                  <a:gd name="T38" fmla="*/ 256 w 1128"/>
                  <a:gd name="T39" fmla="*/ 0 h 8"/>
                  <a:gd name="T40" fmla="*/ 232 w 1128"/>
                  <a:gd name="T41" fmla="*/ 0 h 8"/>
                  <a:gd name="T42" fmla="*/ 232 w 1128"/>
                  <a:gd name="T43" fmla="*/ 2 h 8"/>
                  <a:gd name="T44" fmla="*/ 207 w 1128"/>
                  <a:gd name="T45" fmla="*/ 2 h 8"/>
                  <a:gd name="T46" fmla="*/ 208 w 1128"/>
                  <a:gd name="T47" fmla="*/ 0 h 8"/>
                  <a:gd name="T48" fmla="*/ 232 w 1128"/>
                  <a:gd name="T49" fmla="*/ 0 h 8"/>
                  <a:gd name="T50" fmla="*/ 205 w 1128"/>
                  <a:gd name="T51" fmla="*/ 0 h 8"/>
                  <a:gd name="T52" fmla="*/ 205 w 1128"/>
                  <a:gd name="T53" fmla="*/ 2 h 8"/>
                  <a:gd name="T54" fmla="*/ 182 w 1128"/>
                  <a:gd name="T55" fmla="*/ 2 h 8"/>
                  <a:gd name="T56" fmla="*/ 182 w 1128"/>
                  <a:gd name="T57" fmla="*/ 0 h 8"/>
                  <a:gd name="T58" fmla="*/ 205 w 1128"/>
                  <a:gd name="T59" fmla="*/ 0 h 8"/>
                  <a:gd name="T60" fmla="*/ 180 w 1128"/>
                  <a:gd name="T61" fmla="*/ 0 h 8"/>
                  <a:gd name="T62" fmla="*/ 181 w 1128"/>
                  <a:gd name="T63" fmla="*/ 2 h 8"/>
                  <a:gd name="T64" fmla="*/ 154 w 1128"/>
                  <a:gd name="T65" fmla="*/ 2 h 8"/>
                  <a:gd name="T66" fmla="*/ 155 w 1128"/>
                  <a:gd name="T67" fmla="*/ 0 h 8"/>
                  <a:gd name="T68" fmla="*/ 180 w 1128"/>
                  <a:gd name="T69" fmla="*/ 0 h 8"/>
                  <a:gd name="T70" fmla="*/ 152 w 1128"/>
                  <a:gd name="T71" fmla="*/ 0 h 8"/>
                  <a:gd name="T72" fmla="*/ 153 w 1128"/>
                  <a:gd name="T73" fmla="*/ 2 h 8"/>
                  <a:gd name="T74" fmla="*/ 130 w 1128"/>
                  <a:gd name="T75" fmla="*/ 2 h 8"/>
                  <a:gd name="T76" fmla="*/ 130 w 1128"/>
                  <a:gd name="T77" fmla="*/ 0 h 8"/>
                  <a:gd name="T78" fmla="*/ 152 w 1128"/>
                  <a:gd name="T79" fmla="*/ 0 h 8"/>
                  <a:gd name="T80" fmla="*/ 125 w 1128"/>
                  <a:gd name="T81" fmla="*/ 0 h 8"/>
                  <a:gd name="T82" fmla="*/ 126 w 1128"/>
                  <a:gd name="T83" fmla="*/ 2 h 8"/>
                  <a:gd name="T84" fmla="*/ 101 w 1128"/>
                  <a:gd name="T85" fmla="*/ 2 h 8"/>
                  <a:gd name="T86" fmla="*/ 101 w 1128"/>
                  <a:gd name="T87" fmla="*/ 0 h 8"/>
                  <a:gd name="T88" fmla="*/ 125 w 1128"/>
                  <a:gd name="T89" fmla="*/ 0 h 8"/>
                  <a:gd name="T90" fmla="*/ 99 w 1128"/>
                  <a:gd name="T91" fmla="*/ 0 h 8"/>
                  <a:gd name="T92" fmla="*/ 99 w 1128"/>
                  <a:gd name="T93" fmla="*/ 2 h 8"/>
                  <a:gd name="T94" fmla="*/ 79 w 1128"/>
                  <a:gd name="T95" fmla="*/ 2 h 8"/>
                  <a:gd name="T96" fmla="*/ 79 w 1128"/>
                  <a:gd name="T97" fmla="*/ 0 h 8"/>
                  <a:gd name="T98" fmla="*/ 99 w 1128"/>
                  <a:gd name="T99" fmla="*/ 0 h 8"/>
                  <a:gd name="T100" fmla="*/ 76 w 1128"/>
                  <a:gd name="T101" fmla="*/ 0 h 8"/>
                  <a:gd name="T102" fmla="*/ 76 w 1128"/>
                  <a:gd name="T103" fmla="*/ 2 h 8"/>
                  <a:gd name="T104" fmla="*/ 53 w 1128"/>
                  <a:gd name="T105" fmla="*/ 2 h 8"/>
                  <a:gd name="T106" fmla="*/ 54 w 1128"/>
                  <a:gd name="T107" fmla="*/ 0 h 8"/>
                  <a:gd name="T108" fmla="*/ 76 w 1128"/>
                  <a:gd name="T109" fmla="*/ 0 h 8"/>
                  <a:gd name="T110" fmla="*/ 51 w 1128"/>
                  <a:gd name="T111" fmla="*/ 0 h 8"/>
                  <a:gd name="T112" fmla="*/ 51 w 1128"/>
                  <a:gd name="T113" fmla="*/ 2 h 8"/>
                  <a:gd name="T114" fmla="*/ 0 w 1128"/>
                  <a:gd name="T115" fmla="*/ 2 h 8"/>
                  <a:gd name="T116" fmla="*/ 0 w 1128"/>
                  <a:gd name="T117" fmla="*/ 0 h 8"/>
                  <a:gd name="T118" fmla="*/ 51 w 1128"/>
                  <a:gd name="T119" fmla="*/ 0 h 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8"/>
                  <a:gd name="T181" fmla="*/ 0 h 8"/>
                  <a:gd name="T182" fmla="*/ 1128 w 1128"/>
                  <a:gd name="T183" fmla="*/ 8 h 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8" h="8">
                    <a:moveTo>
                      <a:pt x="1127" y="0"/>
                    </a:moveTo>
                    <a:lnTo>
                      <a:pt x="1128" y="8"/>
                    </a:lnTo>
                    <a:lnTo>
                      <a:pt x="917" y="8"/>
                    </a:lnTo>
                    <a:lnTo>
                      <a:pt x="918" y="0"/>
                    </a:lnTo>
                    <a:lnTo>
                      <a:pt x="1127" y="0"/>
                    </a:lnTo>
                    <a:close/>
                    <a:moveTo>
                      <a:pt x="907" y="0"/>
                    </a:moveTo>
                    <a:lnTo>
                      <a:pt x="910" y="8"/>
                    </a:lnTo>
                    <a:lnTo>
                      <a:pt x="848" y="8"/>
                    </a:lnTo>
                    <a:lnTo>
                      <a:pt x="850" y="0"/>
                    </a:lnTo>
                    <a:lnTo>
                      <a:pt x="907" y="0"/>
                    </a:lnTo>
                    <a:close/>
                    <a:moveTo>
                      <a:pt x="845" y="0"/>
                    </a:moveTo>
                    <a:lnTo>
                      <a:pt x="846" y="8"/>
                    </a:lnTo>
                    <a:lnTo>
                      <a:pt x="778" y="8"/>
                    </a:lnTo>
                    <a:lnTo>
                      <a:pt x="780" y="0"/>
                    </a:lnTo>
                    <a:lnTo>
                      <a:pt x="845" y="0"/>
                    </a:lnTo>
                    <a:close/>
                    <a:moveTo>
                      <a:pt x="769" y="0"/>
                    </a:moveTo>
                    <a:lnTo>
                      <a:pt x="772" y="8"/>
                    </a:lnTo>
                    <a:lnTo>
                      <a:pt x="700" y="8"/>
                    </a:lnTo>
                    <a:lnTo>
                      <a:pt x="701" y="0"/>
                    </a:lnTo>
                    <a:lnTo>
                      <a:pt x="769" y="0"/>
                    </a:lnTo>
                    <a:close/>
                    <a:moveTo>
                      <a:pt x="695" y="0"/>
                    </a:moveTo>
                    <a:lnTo>
                      <a:pt x="696" y="8"/>
                    </a:lnTo>
                    <a:lnTo>
                      <a:pt x="621" y="8"/>
                    </a:lnTo>
                    <a:lnTo>
                      <a:pt x="623" y="0"/>
                    </a:lnTo>
                    <a:lnTo>
                      <a:pt x="695" y="0"/>
                    </a:lnTo>
                    <a:close/>
                    <a:moveTo>
                      <a:pt x="614" y="0"/>
                    </a:moveTo>
                    <a:lnTo>
                      <a:pt x="615" y="8"/>
                    </a:lnTo>
                    <a:lnTo>
                      <a:pt x="546" y="8"/>
                    </a:lnTo>
                    <a:lnTo>
                      <a:pt x="547" y="0"/>
                    </a:lnTo>
                    <a:lnTo>
                      <a:pt x="614" y="0"/>
                    </a:lnTo>
                    <a:close/>
                    <a:moveTo>
                      <a:pt x="540" y="0"/>
                    </a:moveTo>
                    <a:lnTo>
                      <a:pt x="542" y="8"/>
                    </a:lnTo>
                    <a:lnTo>
                      <a:pt x="463" y="8"/>
                    </a:lnTo>
                    <a:lnTo>
                      <a:pt x="464" y="0"/>
                    </a:lnTo>
                    <a:lnTo>
                      <a:pt x="540" y="0"/>
                    </a:lnTo>
                    <a:close/>
                    <a:moveTo>
                      <a:pt x="457" y="0"/>
                    </a:moveTo>
                    <a:lnTo>
                      <a:pt x="458" y="8"/>
                    </a:lnTo>
                    <a:lnTo>
                      <a:pt x="389" y="8"/>
                    </a:lnTo>
                    <a:lnTo>
                      <a:pt x="391" y="0"/>
                    </a:lnTo>
                    <a:lnTo>
                      <a:pt x="457" y="0"/>
                    </a:lnTo>
                    <a:close/>
                    <a:moveTo>
                      <a:pt x="376" y="0"/>
                    </a:moveTo>
                    <a:lnTo>
                      <a:pt x="378" y="8"/>
                    </a:lnTo>
                    <a:lnTo>
                      <a:pt x="302" y="8"/>
                    </a:lnTo>
                    <a:lnTo>
                      <a:pt x="304" y="0"/>
                    </a:lnTo>
                    <a:lnTo>
                      <a:pt x="376" y="0"/>
                    </a:lnTo>
                    <a:close/>
                    <a:moveTo>
                      <a:pt x="296" y="0"/>
                    </a:moveTo>
                    <a:lnTo>
                      <a:pt x="297" y="8"/>
                    </a:lnTo>
                    <a:lnTo>
                      <a:pt x="236" y="8"/>
                    </a:lnTo>
                    <a:lnTo>
                      <a:pt x="237" y="0"/>
                    </a:lnTo>
                    <a:lnTo>
                      <a:pt x="296" y="0"/>
                    </a:lnTo>
                    <a:close/>
                    <a:moveTo>
                      <a:pt x="228" y="0"/>
                    </a:moveTo>
                    <a:lnTo>
                      <a:pt x="229" y="8"/>
                    </a:lnTo>
                    <a:lnTo>
                      <a:pt x="159" y="8"/>
                    </a:lnTo>
                    <a:lnTo>
                      <a:pt x="162" y="0"/>
                    </a:lnTo>
                    <a:lnTo>
                      <a:pt x="228" y="0"/>
                    </a:lnTo>
                    <a:close/>
                    <a:moveTo>
                      <a:pt x="152" y="0"/>
                    </a:moveTo>
                    <a:lnTo>
                      <a:pt x="153" y="8"/>
                    </a:lnTo>
                    <a:lnTo>
                      <a:pt x="0" y="8"/>
                    </a:lnTo>
                    <a:lnTo>
                      <a:pt x="1" y="0"/>
                    </a:lnTo>
                    <a:lnTo>
                      <a:pt x="152"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19" name="Freeform 239"/>
              <p:cNvSpPr>
                <a:spLocks noEditPoints="1"/>
              </p:cNvSpPr>
              <p:nvPr/>
            </p:nvSpPr>
            <p:spPr bwMode="auto">
              <a:xfrm>
                <a:off x="2776" y="863"/>
                <a:ext cx="375" cy="3"/>
              </a:xfrm>
              <a:custGeom>
                <a:avLst/>
                <a:gdLst>
                  <a:gd name="T0" fmla="*/ 375 w 1127"/>
                  <a:gd name="T1" fmla="*/ 0 h 10"/>
                  <a:gd name="T2" fmla="*/ 375 w 1127"/>
                  <a:gd name="T3" fmla="*/ 3 h 10"/>
                  <a:gd name="T4" fmla="*/ 305 w 1127"/>
                  <a:gd name="T5" fmla="*/ 3 h 10"/>
                  <a:gd name="T6" fmla="*/ 305 w 1127"/>
                  <a:gd name="T7" fmla="*/ 0 h 10"/>
                  <a:gd name="T8" fmla="*/ 375 w 1127"/>
                  <a:gd name="T9" fmla="*/ 0 h 10"/>
                  <a:gd name="T10" fmla="*/ 301 w 1127"/>
                  <a:gd name="T11" fmla="*/ 0 h 10"/>
                  <a:gd name="T12" fmla="*/ 302 w 1127"/>
                  <a:gd name="T13" fmla="*/ 3 h 10"/>
                  <a:gd name="T14" fmla="*/ 282 w 1127"/>
                  <a:gd name="T15" fmla="*/ 3 h 10"/>
                  <a:gd name="T16" fmla="*/ 283 w 1127"/>
                  <a:gd name="T17" fmla="*/ 0 h 10"/>
                  <a:gd name="T18" fmla="*/ 301 w 1127"/>
                  <a:gd name="T19" fmla="*/ 0 h 10"/>
                  <a:gd name="T20" fmla="*/ 281 w 1127"/>
                  <a:gd name="T21" fmla="*/ 0 h 10"/>
                  <a:gd name="T22" fmla="*/ 281 w 1127"/>
                  <a:gd name="T23" fmla="*/ 3 h 10"/>
                  <a:gd name="T24" fmla="*/ 259 w 1127"/>
                  <a:gd name="T25" fmla="*/ 3 h 10"/>
                  <a:gd name="T26" fmla="*/ 260 w 1127"/>
                  <a:gd name="T27" fmla="*/ 0 h 10"/>
                  <a:gd name="T28" fmla="*/ 281 w 1127"/>
                  <a:gd name="T29" fmla="*/ 0 h 10"/>
                  <a:gd name="T30" fmla="*/ 255 w 1127"/>
                  <a:gd name="T31" fmla="*/ 0 h 10"/>
                  <a:gd name="T32" fmla="*/ 256 w 1127"/>
                  <a:gd name="T33" fmla="*/ 3 h 10"/>
                  <a:gd name="T34" fmla="*/ 233 w 1127"/>
                  <a:gd name="T35" fmla="*/ 3 h 10"/>
                  <a:gd name="T36" fmla="*/ 233 w 1127"/>
                  <a:gd name="T37" fmla="*/ 0 h 10"/>
                  <a:gd name="T38" fmla="*/ 255 w 1127"/>
                  <a:gd name="T39" fmla="*/ 0 h 10"/>
                  <a:gd name="T40" fmla="*/ 231 w 1127"/>
                  <a:gd name="T41" fmla="*/ 0 h 10"/>
                  <a:gd name="T42" fmla="*/ 231 w 1127"/>
                  <a:gd name="T43" fmla="*/ 3 h 10"/>
                  <a:gd name="T44" fmla="*/ 207 w 1127"/>
                  <a:gd name="T45" fmla="*/ 3 h 10"/>
                  <a:gd name="T46" fmla="*/ 207 w 1127"/>
                  <a:gd name="T47" fmla="*/ 0 h 10"/>
                  <a:gd name="T48" fmla="*/ 231 w 1127"/>
                  <a:gd name="T49" fmla="*/ 0 h 10"/>
                  <a:gd name="T50" fmla="*/ 204 w 1127"/>
                  <a:gd name="T51" fmla="*/ 0 h 10"/>
                  <a:gd name="T52" fmla="*/ 204 w 1127"/>
                  <a:gd name="T53" fmla="*/ 3 h 10"/>
                  <a:gd name="T54" fmla="*/ 181 w 1127"/>
                  <a:gd name="T55" fmla="*/ 3 h 10"/>
                  <a:gd name="T56" fmla="*/ 182 w 1127"/>
                  <a:gd name="T57" fmla="*/ 0 h 10"/>
                  <a:gd name="T58" fmla="*/ 204 w 1127"/>
                  <a:gd name="T59" fmla="*/ 0 h 10"/>
                  <a:gd name="T60" fmla="*/ 179 w 1127"/>
                  <a:gd name="T61" fmla="*/ 0 h 10"/>
                  <a:gd name="T62" fmla="*/ 180 w 1127"/>
                  <a:gd name="T63" fmla="*/ 3 h 10"/>
                  <a:gd name="T64" fmla="*/ 154 w 1127"/>
                  <a:gd name="T65" fmla="*/ 3 h 10"/>
                  <a:gd name="T66" fmla="*/ 154 w 1127"/>
                  <a:gd name="T67" fmla="*/ 0 h 10"/>
                  <a:gd name="T68" fmla="*/ 179 w 1127"/>
                  <a:gd name="T69" fmla="*/ 0 h 10"/>
                  <a:gd name="T70" fmla="*/ 151 w 1127"/>
                  <a:gd name="T71" fmla="*/ 0 h 10"/>
                  <a:gd name="T72" fmla="*/ 152 w 1127"/>
                  <a:gd name="T73" fmla="*/ 3 h 10"/>
                  <a:gd name="T74" fmla="*/ 129 w 1127"/>
                  <a:gd name="T75" fmla="*/ 3 h 10"/>
                  <a:gd name="T76" fmla="*/ 130 w 1127"/>
                  <a:gd name="T77" fmla="*/ 0 h 10"/>
                  <a:gd name="T78" fmla="*/ 151 w 1127"/>
                  <a:gd name="T79" fmla="*/ 0 h 10"/>
                  <a:gd name="T80" fmla="*/ 124 w 1127"/>
                  <a:gd name="T81" fmla="*/ 0 h 10"/>
                  <a:gd name="T82" fmla="*/ 125 w 1127"/>
                  <a:gd name="T83" fmla="*/ 3 h 10"/>
                  <a:gd name="T84" fmla="*/ 100 w 1127"/>
                  <a:gd name="T85" fmla="*/ 3 h 10"/>
                  <a:gd name="T86" fmla="*/ 101 w 1127"/>
                  <a:gd name="T87" fmla="*/ 0 h 10"/>
                  <a:gd name="T88" fmla="*/ 124 w 1127"/>
                  <a:gd name="T89" fmla="*/ 0 h 10"/>
                  <a:gd name="T90" fmla="*/ 98 w 1127"/>
                  <a:gd name="T91" fmla="*/ 0 h 10"/>
                  <a:gd name="T92" fmla="*/ 98 w 1127"/>
                  <a:gd name="T93" fmla="*/ 3 h 10"/>
                  <a:gd name="T94" fmla="*/ 79 w 1127"/>
                  <a:gd name="T95" fmla="*/ 3 h 10"/>
                  <a:gd name="T96" fmla="*/ 79 w 1127"/>
                  <a:gd name="T97" fmla="*/ 0 h 10"/>
                  <a:gd name="T98" fmla="*/ 98 w 1127"/>
                  <a:gd name="T99" fmla="*/ 0 h 10"/>
                  <a:gd name="T100" fmla="*/ 75 w 1127"/>
                  <a:gd name="T101" fmla="*/ 0 h 10"/>
                  <a:gd name="T102" fmla="*/ 76 w 1127"/>
                  <a:gd name="T103" fmla="*/ 3 h 10"/>
                  <a:gd name="T104" fmla="*/ 53 w 1127"/>
                  <a:gd name="T105" fmla="*/ 3 h 10"/>
                  <a:gd name="T106" fmla="*/ 54 w 1127"/>
                  <a:gd name="T107" fmla="*/ 0 h 10"/>
                  <a:gd name="T108" fmla="*/ 75 w 1127"/>
                  <a:gd name="T109" fmla="*/ 0 h 10"/>
                  <a:gd name="T110" fmla="*/ 50 w 1127"/>
                  <a:gd name="T111" fmla="*/ 0 h 10"/>
                  <a:gd name="T112" fmla="*/ 50 w 1127"/>
                  <a:gd name="T113" fmla="*/ 3 h 10"/>
                  <a:gd name="T114" fmla="*/ 0 w 1127"/>
                  <a:gd name="T115" fmla="*/ 3 h 10"/>
                  <a:gd name="T116" fmla="*/ 0 w 1127"/>
                  <a:gd name="T117" fmla="*/ 0 h 10"/>
                  <a:gd name="T118" fmla="*/ 50 w 1127"/>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7"/>
                  <a:gd name="T181" fmla="*/ 0 h 10"/>
                  <a:gd name="T182" fmla="*/ 1127 w 1127"/>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7" h="10">
                    <a:moveTo>
                      <a:pt x="1126" y="0"/>
                    </a:moveTo>
                    <a:lnTo>
                      <a:pt x="1127" y="10"/>
                    </a:lnTo>
                    <a:lnTo>
                      <a:pt x="917" y="10"/>
                    </a:lnTo>
                    <a:lnTo>
                      <a:pt x="917" y="0"/>
                    </a:lnTo>
                    <a:lnTo>
                      <a:pt x="1126" y="0"/>
                    </a:lnTo>
                    <a:close/>
                    <a:moveTo>
                      <a:pt x="905" y="0"/>
                    </a:moveTo>
                    <a:lnTo>
                      <a:pt x="907" y="10"/>
                    </a:lnTo>
                    <a:lnTo>
                      <a:pt x="848" y="10"/>
                    </a:lnTo>
                    <a:lnTo>
                      <a:pt x="850" y="0"/>
                    </a:lnTo>
                    <a:lnTo>
                      <a:pt x="905" y="0"/>
                    </a:lnTo>
                    <a:close/>
                    <a:moveTo>
                      <a:pt x="844" y="0"/>
                    </a:moveTo>
                    <a:lnTo>
                      <a:pt x="845" y="10"/>
                    </a:lnTo>
                    <a:lnTo>
                      <a:pt x="779" y="10"/>
                    </a:lnTo>
                    <a:lnTo>
                      <a:pt x="780" y="0"/>
                    </a:lnTo>
                    <a:lnTo>
                      <a:pt x="844" y="0"/>
                    </a:lnTo>
                    <a:close/>
                    <a:moveTo>
                      <a:pt x="767" y="0"/>
                    </a:moveTo>
                    <a:lnTo>
                      <a:pt x="769" y="10"/>
                    </a:lnTo>
                    <a:lnTo>
                      <a:pt x="700" y="10"/>
                    </a:lnTo>
                    <a:lnTo>
                      <a:pt x="701" y="0"/>
                    </a:lnTo>
                    <a:lnTo>
                      <a:pt x="767" y="0"/>
                    </a:lnTo>
                    <a:close/>
                    <a:moveTo>
                      <a:pt x="694" y="0"/>
                    </a:moveTo>
                    <a:lnTo>
                      <a:pt x="694" y="10"/>
                    </a:lnTo>
                    <a:lnTo>
                      <a:pt x="621" y="10"/>
                    </a:lnTo>
                    <a:lnTo>
                      <a:pt x="623" y="0"/>
                    </a:lnTo>
                    <a:lnTo>
                      <a:pt x="694" y="0"/>
                    </a:lnTo>
                    <a:close/>
                    <a:moveTo>
                      <a:pt x="612" y="0"/>
                    </a:moveTo>
                    <a:lnTo>
                      <a:pt x="613" y="10"/>
                    </a:lnTo>
                    <a:lnTo>
                      <a:pt x="545" y="10"/>
                    </a:lnTo>
                    <a:lnTo>
                      <a:pt x="546" y="0"/>
                    </a:lnTo>
                    <a:lnTo>
                      <a:pt x="612" y="0"/>
                    </a:lnTo>
                    <a:close/>
                    <a:moveTo>
                      <a:pt x="538" y="0"/>
                    </a:moveTo>
                    <a:lnTo>
                      <a:pt x="540" y="10"/>
                    </a:lnTo>
                    <a:lnTo>
                      <a:pt x="463" y="10"/>
                    </a:lnTo>
                    <a:lnTo>
                      <a:pt x="464" y="0"/>
                    </a:lnTo>
                    <a:lnTo>
                      <a:pt x="538" y="0"/>
                    </a:lnTo>
                    <a:close/>
                    <a:moveTo>
                      <a:pt x="455" y="0"/>
                    </a:moveTo>
                    <a:lnTo>
                      <a:pt x="456" y="10"/>
                    </a:lnTo>
                    <a:lnTo>
                      <a:pt x="389" y="10"/>
                    </a:lnTo>
                    <a:lnTo>
                      <a:pt x="392" y="0"/>
                    </a:lnTo>
                    <a:lnTo>
                      <a:pt x="455" y="0"/>
                    </a:lnTo>
                    <a:close/>
                    <a:moveTo>
                      <a:pt x="374" y="0"/>
                    </a:moveTo>
                    <a:lnTo>
                      <a:pt x="376" y="10"/>
                    </a:lnTo>
                    <a:lnTo>
                      <a:pt x="302" y="10"/>
                    </a:lnTo>
                    <a:lnTo>
                      <a:pt x="304" y="0"/>
                    </a:lnTo>
                    <a:lnTo>
                      <a:pt x="374" y="0"/>
                    </a:lnTo>
                    <a:close/>
                    <a:moveTo>
                      <a:pt x="295" y="0"/>
                    </a:moveTo>
                    <a:lnTo>
                      <a:pt x="295" y="10"/>
                    </a:lnTo>
                    <a:lnTo>
                      <a:pt x="236" y="10"/>
                    </a:lnTo>
                    <a:lnTo>
                      <a:pt x="237" y="0"/>
                    </a:lnTo>
                    <a:lnTo>
                      <a:pt x="295" y="0"/>
                    </a:lnTo>
                    <a:close/>
                    <a:moveTo>
                      <a:pt x="226" y="0"/>
                    </a:moveTo>
                    <a:lnTo>
                      <a:pt x="227" y="10"/>
                    </a:lnTo>
                    <a:lnTo>
                      <a:pt x="160" y="10"/>
                    </a:lnTo>
                    <a:lnTo>
                      <a:pt x="162" y="0"/>
                    </a:lnTo>
                    <a:lnTo>
                      <a:pt x="226" y="0"/>
                    </a:lnTo>
                    <a:close/>
                    <a:moveTo>
                      <a:pt x="150" y="0"/>
                    </a:moveTo>
                    <a:lnTo>
                      <a:pt x="151" y="10"/>
                    </a:lnTo>
                    <a:lnTo>
                      <a:pt x="0" y="10"/>
                    </a:lnTo>
                    <a:lnTo>
                      <a:pt x="1" y="0"/>
                    </a:lnTo>
                    <a:lnTo>
                      <a:pt x="150"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0" name="Freeform 240"/>
              <p:cNvSpPr>
                <a:spLocks noEditPoints="1"/>
              </p:cNvSpPr>
              <p:nvPr/>
            </p:nvSpPr>
            <p:spPr bwMode="auto">
              <a:xfrm>
                <a:off x="2776" y="861"/>
                <a:ext cx="375" cy="4"/>
              </a:xfrm>
              <a:custGeom>
                <a:avLst/>
                <a:gdLst>
                  <a:gd name="T0" fmla="*/ 375 w 1126"/>
                  <a:gd name="T1" fmla="*/ 0 h 10"/>
                  <a:gd name="T2" fmla="*/ 375 w 1126"/>
                  <a:gd name="T3" fmla="*/ 4 h 10"/>
                  <a:gd name="T4" fmla="*/ 305 w 1126"/>
                  <a:gd name="T5" fmla="*/ 4 h 10"/>
                  <a:gd name="T6" fmla="*/ 306 w 1126"/>
                  <a:gd name="T7" fmla="*/ 0 h 10"/>
                  <a:gd name="T8" fmla="*/ 375 w 1126"/>
                  <a:gd name="T9" fmla="*/ 0 h 10"/>
                  <a:gd name="T10" fmla="*/ 301 w 1126"/>
                  <a:gd name="T11" fmla="*/ 0 h 10"/>
                  <a:gd name="T12" fmla="*/ 302 w 1126"/>
                  <a:gd name="T13" fmla="*/ 4 h 10"/>
                  <a:gd name="T14" fmla="*/ 283 w 1126"/>
                  <a:gd name="T15" fmla="*/ 4 h 10"/>
                  <a:gd name="T16" fmla="*/ 283 w 1126"/>
                  <a:gd name="T17" fmla="*/ 0 h 10"/>
                  <a:gd name="T18" fmla="*/ 301 w 1126"/>
                  <a:gd name="T19" fmla="*/ 0 h 10"/>
                  <a:gd name="T20" fmla="*/ 281 w 1126"/>
                  <a:gd name="T21" fmla="*/ 0 h 10"/>
                  <a:gd name="T22" fmla="*/ 281 w 1126"/>
                  <a:gd name="T23" fmla="*/ 4 h 10"/>
                  <a:gd name="T24" fmla="*/ 259 w 1126"/>
                  <a:gd name="T25" fmla="*/ 4 h 10"/>
                  <a:gd name="T26" fmla="*/ 260 w 1126"/>
                  <a:gd name="T27" fmla="*/ 0 h 10"/>
                  <a:gd name="T28" fmla="*/ 281 w 1126"/>
                  <a:gd name="T29" fmla="*/ 0 h 10"/>
                  <a:gd name="T30" fmla="*/ 255 w 1126"/>
                  <a:gd name="T31" fmla="*/ 0 h 10"/>
                  <a:gd name="T32" fmla="*/ 256 w 1126"/>
                  <a:gd name="T33" fmla="*/ 4 h 10"/>
                  <a:gd name="T34" fmla="*/ 233 w 1126"/>
                  <a:gd name="T35" fmla="*/ 4 h 10"/>
                  <a:gd name="T36" fmla="*/ 234 w 1126"/>
                  <a:gd name="T37" fmla="*/ 0 h 10"/>
                  <a:gd name="T38" fmla="*/ 255 w 1126"/>
                  <a:gd name="T39" fmla="*/ 0 h 10"/>
                  <a:gd name="T40" fmla="*/ 231 w 1126"/>
                  <a:gd name="T41" fmla="*/ 0 h 10"/>
                  <a:gd name="T42" fmla="*/ 231 w 1126"/>
                  <a:gd name="T43" fmla="*/ 4 h 10"/>
                  <a:gd name="T44" fmla="*/ 207 w 1126"/>
                  <a:gd name="T45" fmla="*/ 4 h 10"/>
                  <a:gd name="T46" fmla="*/ 207 w 1126"/>
                  <a:gd name="T47" fmla="*/ 0 h 10"/>
                  <a:gd name="T48" fmla="*/ 231 w 1126"/>
                  <a:gd name="T49" fmla="*/ 0 h 10"/>
                  <a:gd name="T50" fmla="*/ 204 w 1126"/>
                  <a:gd name="T51" fmla="*/ 0 h 10"/>
                  <a:gd name="T52" fmla="*/ 204 w 1126"/>
                  <a:gd name="T53" fmla="*/ 4 h 10"/>
                  <a:gd name="T54" fmla="*/ 182 w 1126"/>
                  <a:gd name="T55" fmla="*/ 4 h 10"/>
                  <a:gd name="T56" fmla="*/ 182 w 1126"/>
                  <a:gd name="T57" fmla="*/ 0 h 10"/>
                  <a:gd name="T58" fmla="*/ 204 w 1126"/>
                  <a:gd name="T59" fmla="*/ 0 h 10"/>
                  <a:gd name="T60" fmla="*/ 179 w 1126"/>
                  <a:gd name="T61" fmla="*/ 0 h 10"/>
                  <a:gd name="T62" fmla="*/ 180 w 1126"/>
                  <a:gd name="T63" fmla="*/ 4 h 10"/>
                  <a:gd name="T64" fmla="*/ 154 w 1126"/>
                  <a:gd name="T65" fmla="*/ 4 h 10"/>
                  <a:gd name="T66" fmla="*/ 155 w 1126"/>
                  <a:gd name="T67" fmla="*/ 0 h 10"/>
                  <a:gd name="T68" fmla="*/ 179 w 1126"/>
                  <a:gd name="T69" fmla="*/ 0 h 10"/>
                  <a:gd name="T70" fmla="*/ 151 w 1126"/>
                  <a:gd name="T71" fmla="*/ 0 h 10"/>
                  <a:gd name="T72" fmla="*/ 152 w 1126"/>
                  <a:gd name="T73" fmla="*/ 4 h 10"/>
                  <a:gd name="T74" fmla="*/ 130 w 1126"/>
                  <a:gd name="T75" fmla="*/ 4 h 10"/>
                  <a:gd name="T76" fmla="*/ 131 w 1126"/>
                  <a:gd name="T77" fmla="*/ 0 h 10"/>
                  <a:gd name="T78" fmla="*/ 151 w 1126"/>
                  <a:gd name="T79" fmla="*/ 0 h 10"/>
                  <a:gd name="T80" fmla="*/ 124 w 1126"/>
                  <a:gd name="T81" fmla="*/ 0 h 10"/>
                  <a:gd name="T82" fmla="*/ 125 w 1126"/>
                  <a:gd name="T83" fmla="*/ 4 h 10"/>
                  <a:gd name="T84" fmla="*/ 101 w 1126"/>
                  <a:gd name="T85" fmla="*/ 4 h 10"/>
                  <a:gd name="T86" fmla="*/ 102 w 1126"/>
                  <a:gd name="T87" fmla="*/ 0 h 10"/>
                  <a:gd name="T88" fmla="*/ 124 w 1126"/>
                  <a:gd name="T89" fmla="*/ 0 h 10"/>
                  <a:gd name="T90" fmla="*/ 98 w 1126"/>
                  <a:gd name="T91" fmla="*/ 0 h 10"/>
                  <a:gd name="T92" fmla="*/ 98 w 1126"/>
                  <a:gd name="T93" fmla="*/ 4 h 10"/>
                  <a:gd name="T94" fmla="*/ 79 w 1126"/>
                  <a:gd name="T95" fmla="*/ 4 h 10"/>
                  <a:gd name="T96" fmla="*/ 79 w 1126"/>
                  <a:gd name="T97" fmla="*/ 0 h 10"/>
                  <a:gd name="T98" fmla="*/ 98 w 1126"/>
                  <a:gd name="T99" fmla="*/ 0 h 10"/>
                  <a:gd name="T100" fmla="*/ 75 w 1126"/>
                  <a:gd name="T101" fmla="*/ 0 h 10"/>
                  <a:gd name="T102" fmla="*/ 75 w 1126"/>
                  <a:gd name="T103" fmla="*/ 4 h 10"/>
                  <a:gd name="T104" fmla="*/ 54 w 1126"/>
                  <a:gd name="T105" fmla="*/ 4 h 10"/>
                  <a:gd name="T106" fmla="*/ 54 w 1126"/>
                  <a:gd name="T107" fmla="*/ 0 h 10"/>
                  <a:gd name="T108" fmla="*/ 75 w 1126"/>
                  <a:gd name="T109" fmla="*/ 0 h 10"/>
                  <a:gd name="T110" fmla="*/ 50 w 1126"/>
                  <a:gd name="T111" fmla="*/ 0 h 10"/>
                  <a:gd name="T112" fmla="*/ 50 w 1126"/>
                  <a:gd name="T113" fmla="*/ 4 h 10"/>
                  <a:gd name="T114" fmla="*/ 0 w 1126"/>
                  <a:gd name="T115" fmla="*/ 4 h 10"/>
                  <a:gd name="T116" fmla="*/ 0 w 1126"/>
                  <a:gd name="T117" fmla="*/ 0 h 10"/>
                  <a:gd name="T118" fmla="*/ 50 w 1126"/>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
                  <a:gd name="T181" fmla="*/ 0 h 10"/>
                  <a:gd name="T182" fmla="*/ 1126 w 1126"/>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 h="10">
                    <a:moveTo>
                      <a:pt x="1125" y="0"/>
                    </a:moveTo>
                    <a:lnTo>
                      <a:pt x="1126" y="10"/>
                    </a:lnTo>
                    <a:lnTo>
                      <a:pt x="917" y="10"/>
                    </a:lnTo>
                    <a:lnTo>
                      <a:pt x="918" y="0"/>
                    </a:lnTo>
                    <a:lnTo>
                      <a:pt x="1125" y="0"/>
                    </a:lnTo>
                    <a:close/>
                    <a:moveTo>
                      <a:pt x="903" y="0"/>
                    </a:moveTo>
                    <a:lnTo>
                      <a:pt x="906" y="10"/>
                    </a:lnTo>
                    <a:lnTo>
                      <a:pt x="849" y="10"/>
                    </a:lnTo>
                    <a:lnTo>
                      <a:pt x="850" y="0"/>
                    </a:lnTo>
                    <a:lnTo>
                      <a:pt x="903" y="0"/>
                    </a:lnTo>
                    <a:close/>
                    <a:moveTo>
                      <a:pt x="844" y="0"/>
                    </a:moveTo>
                    <a:lnTo>
                      <a:pt x="844" y="10"/>
                    </a:lnTo>
                    <a:lnTo>
                      <a:pt x="779" y="10"/>
                    </a:lnTo>
                    <a:lnTo>
                      <a:pt x="781" y="0"/>
                    </a:lnTo>
                    <a:lnTo>
                      <a:pt x="844" y="0"/>
                    </a:lnTo>
                    <a:close/>
                    <a:moveTo>
                      <a:pt x="766" y="0"/>
                    </a:moveTo>
                    <a:lnTo>
                      <a:pt x="768" y="10"/>
                    </a:lnTo>
                    <a:lnTo>
                      <a:pt x="700" y="10"/>
                    </a:lnTo>
                    <a:lnTo>
                      <a:pt x="702" y="0"/>
                    </a:lnTo>
                    <a:lnTo>
                      <a:pt x="766" y="0"/>
                    </a:lnTo>
                    <a:close/>
                    <a:moveTo>
                      <a:pt x="694" y="0"/>
                    </a:moveTo>
                    <a:lnTo>
                      <a:pt x="694" y="10"/>
                    </a:lnTo>
                    <a:lnTo>
                      <a:pt x="622" y="10"/>
                    </a:lnTo>
                    <a:lnTo>
                      <a:pt x="623" y="0"/>
                    </a:lnTo>
                    <a:lnTo>
                      <a:pt x="694" y="0"/>
                    </a:lnTo>
                    <a:close/>
                    <a:moveTo>
                      <a:pt x="612" y="0"/>
                    </a:moveTo>
                    <a:lnTo>
                      <a:pt x="613" y="10"/>
                    </a:lnTo>
                    <a:lnTo>
                      <a:pt x="546" y="10"/>
                    </a:lnTo>
                    <a:lnTo>
                      <a:pt x="547" y="0"/>
                    </a:lnTo>
                    <a:lnTo>
                      <a:pt x="612" y="0"/>
                    </a:lnTo>
                    <a:close/>
                    <a:moveTo>
                      <a:pt x="538" y="0"/>
                    </a:moveTo>
                    <a:lnTo>
                      <a:pt x="539" y="10"/>
                    </a:lnTo>
                    <a:lnTo>
                      <a:pt x="463" y="10"/>
                    </a:lnTo>
                    <a:lnTo>
                      <a:pt x="465" y="0"/>
                    </a:lnTo>
                    <a:lnTo>
                      <a:pt x="538" y="0"/>
                    </a:lnTo>
                    <a:close/>
                    <a:moveTo>
                      <a:pt x="453" y="0"/>
                    </a:moveTo>
                    <a:lnTo>
                      <a:pt x="456" y="10"/>
                    </a:lnTo>
                    <a:lnTo>
                      <a:pt x="390" y="10"/>
                    </a:lnTo>
                    <a:lnTo>
                      <a:pt x="393" y="0"/>
                    </a:lnTo>
                    <a:lnTo>
                      <a:pt x="453" y="0"/>
                    </a:lnTo>
                    <a:close/>
                    <a:moveTo>
                      <a:pt x="373" y="0"/>
                    </a:moveTo>
                    <a:lnTo>
                      <a:pt x="375" y="10"/>
                    </a:lnTo>
                    <a:lnTo>
                      <a:pt x="303" y="10"/>
                    </a:lnTo>
                    <a:lnTo>
                      <a:pt x="305" y="0"/>
                    </a:lnTo>
                    <a:lnTo>
                      <a:pt x="373" y="0"/>
                    </a:lnTo>
                    <a:close/>
                    <a:moveTo>
                      <a:pt x="295" y="0"/>
                    </a:moveTo>
                    <a:lnTo>
                      <a:pt x="295" y="10"/>
                    </a:lnTo>
                    <a:lnTo>
                      <a:pt x="236" y="10"/>
                    </a:lnTo>
                    <a:lnTo>
                      <a:pt x="238" y="0"/>
                    </a:lnTo>
                    <a:lnTo>
                      <a:pt x="295" y="0"/>
                    </a:lnTo>
                    <a:close/>
                    <a:moveTo>
                      <a:pt x="225" y="0"/>
                    </a:moveTo>
                    <a:lnTo>
                      <a:pt x="226" y="10"/>
                    </a:lnTo>
                    <a:lnTo>
                      <a:pt x="161" y="10"/>
                    </a:lnTo>
                    <a:lnTo>
                      <a:pt x="162" y="0"/>
                    </a:lnTo>
                    <a:lnTo>
                      <a:pt x="225" y="0"/>
                    </a:lnTo>
                    <a:close/>
                    <a:moveTo>
                      <a:pt x="149" y="0"/>
                    </a:moveTo>
                    <a:lnTo>
                      <a:pt x="151" y="10"/>
                    </a:lnTo>
                    <a:lnTo>
                      <a:pt x="0" y="10"/>
                    </a:lnTo>
                    <a:lnTo>
                      <a:pt x="1" y="0"/>
                    </a:lnTo>
                    <a:lnTo>
                      <a:pt x="14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1" name="Freeform 241"/>
              <p:cNvSpPr>
                <a:spLocks noEditPoints="1"/>
              </p:cNvSpPr>
              <p:nvPr/>
            </p:nvSpPr>
            <p:spPr bwMode="auto">
              <a:xfrm>
                <a:off x="2776" y="860"/>
                <a:ext cx="375" cy="3"/>
              </a:xfrm>
              <a:custGeom>
                <a:avLst/>
                <a:gdLst>
                  <a:gd name="T0" fmla="*/ 375 w 1125"/>
                  <a:gd name="T1" fmla="*/ 0 h 8"/>
                  <a:gd name="T2" fmla="*/ 375 w 1125"/>
                  <a:gd name="T3" fmla="*/ 3 h 8"/>
                  <a:gd name="T4" fmla="*/ 305 w 1125"/>
                  <a:gd name="T5" fmla="*/ 3 h 8"/>
                  <a:gd name="T6" fmla="*/ 306 w 1125"/>
                  <a:gd name="T7" fmla="*/ 0 h 8"/>
                  <a:gd name="T8" fmla="*/ 375 w 1125"/>
                  <a:gd name="T9" fmla="*/ 0 h 8"/>
                  <a:gd name="T10" fmla="*/ 300 w 1125"/>
                  <a:gd name="T11" fmla="*/ 0 h 8"/>
                  <a:gd name="T12" fmla="*/ 301 w 1125"/>
                  <a:gd name="T13" fmla="*/ 3 h 8"/>
                  <a:gd name="T14" fmla="*/ 283 w 1125"/>
                  <a:gd name="T15" fmla="*/ 3 h 8"/>
                  <a:gd name="T16" fmla="*/ 283 w 1125"/>
                  <a:gd name="T17" fmla="*/ 0 h 8"/>
                  <a:gd name="T18" fmla="*/ 300 w 1125"/>
                  <a:gd name="T19" fmla="*/ 0 h 8"/>
                  <a:gd name="T20" fmla="*/ 281 w 1125"/>
                  <a:gd name="T21" fmla="*/ 0 h 8"/>
                  <a:gd name="T22" fmla="*/ 281 w 1125"/>
                  <a:gd name="T23" fmla="*/ 3 h 8"/>
                  <a:gd name="T24" fmla="*/ 260 w 1125"/>
                  <a:gd name="T25" fmla="*/ 3 h 8"/>
                  <a:gd name="T26" fmla="*/ 260 w 1125"/>
                  <a:gd name="T27" fmla="*/ 0 h 8"/>
                  <a:gd name="T28" fmla="*/ 281 w 1125"/>
                  <a:gd name="T29" fmla="*/ 0 h 8"/>
                  <a:gd name="T30" fmla="*/ 255 w 1125"/>
                  <a:gd name="T31" fmla="*/ 0 h 8"/>
                  <a:gd name="T32" fmla="*/ 255 w 1125"/>
                  <a:gd name="T33" fmla="*/ 3 h 8"/>
                  <a:gd name="T34" fmla="*/ 233 w 1125"/>
                  <a:gd name="T35" fmla="*/ 3 h 8"/>
                  <a:gd name="T36" fmla="*/ 234 w 1125"/>
                  <a:gd name="T37" fmla="*/ 0 h 8"/>
                  <a:gd name="T38" fmla="*/ 255 w 1125"/>
                  <a:gd name="T39" fmla="*/ 0 h 8"/>
                  <a:gd name="T40" fmla="*/ 231 w 1125"/>
                  <a:gd name="T41" fmla="*/ 0 h 8"/>
                  <a:gd name="T42" fmla="*/ 231 w 1125"/>
                  <a:gd name="T43" fmla="*/ 3 h 8"/>
                  <a:gd name="T44" fmla="*/ 207 w 1125"/>
                  <a:gd name="T45" fmla="*/ 3 h 8"/>
                  <a:gd name="T46" fmla="*/ 208 w 1125"/>
                  <a:gd name="T47" fmla="*/ 0 h 8"/>
                  <a:gd name="T48" fmla="*/ 231 w 1125"/>
                  <a:gd name="T49" fmla="*/ 0 h 8"/>
                  <a:gd name="T50" fmla="*/ 204 w 1125"/>
                  <a:gd name="T51" fmla="*/ 0 h 8"/>
                  <a:gd name="T52" fmla="*/ 204 w 1125"/>
                  <a:gd name="T53" fmla="*/ 3 h 8"/>
                  <a:gd name="T54" fmla="*/ 182 w 1125"/>
                  <a:gd name="T55" fmla="*/ 3 h 8"/>
                  <a:gd name="T56" fmla="*/ 182 w 1125"/>
                  <a:gd name="T57" fmla="*/ 0 h 8"/>
                  <a:gd name="T58" fmla="*/ 204 w 1125"/>
                  <a:gd name="T59" fmla="*/ 0 h 8"/>
                  <a:gd name="T60" fmla="*/ 179 w 1125"/>
                  <a:gd name="T61" fmla="*/ 0 h 8"/>
                  <a:gd name="T62" fmla="*/ 179 w 1125"/>
                  <a:gd name="T63" fmla="*/ 3 h 8"/>
                  <a:gd name="T64" fmla="*/ 154 w 1125"/>
                  <a:gd name="T65" fmla="*/ 3 h 8"/>
                  <a:gd name="T66" fmla="*/ 155 w 1125"/>
                  <a:gd name="T67" fmla="*/ 0 h 8"/>
                  <a:gd name="T68" fmla="*/ 179 w 1125"/>
                  <a:gd name="T69" fmla="*/ 0 h 8"/>
                  <a:gd name="T70" fmla="*/ 151 w 1125"/>
                  <a:gd name="T71" fmla="*/ 0 h 8"/>
                  <a:gd name="T72" fmla="*/ 151 w 1125"/>
                  <a:gd name="T73" fmla="*/ 3 h 8"/>
                  <a:gd name="T74" fmla="*/ 130 w 1125"/>
                  <a:gd name="T75" fmla="*/ 3 h 8"/>
                  <a:gd name="T76" fmla="*/ 131 w 1125"/>
                  <a:gd name="T77" fmla="*/ 0 h 8"/>
                  <a:gd name="T78" fmla="*/ 151 w 1125"/>
                  <a:gd name="T79" fmla="*/ 0 h 8"/>
                  <a:gd name="T80" fmla="*/ 124 w 1125"/>
                  <a:gd name="T81" fmla="*/ 0 h 8"/>
                  <a:gd name="T82" fmla="*/ 124 w 1125"/>
                  <a:gd name="T83" fmla="*/ 3 h 8"/>
                  <a:gd name="T84" fmla="*/ 101 w 1125"/>
                  <a:gd name="T85" fmla="*/ 3 h 8"/>
                  <a:gd name="T86" fmla="*/ 102 w 1125"/>
                  <a:gd name="T87" fmla="*/ 0 h 8"/>
                  <a:gd name="T88" fmla="*/ 124 w 1125"/>
                  <a:gd name="T89" fmla="*/ 0 h 8"/>
                  <a:gd name="T90" fmla="*/ 98 w 1125"/>
                  <a:gd name="T91" fmla="*/ 0 h 8"/>
                  <a:gd name="T92" fmla="*/ 98 w 1125"/>
                  <a:gd name="T93" fmla="*/ 3 h 8"/>
                  <a:gd name="T94" fmla="*/ 79 w 1125"/>
                  <a:gd name="T95" fmla="*/ 3 h 8"/>
                  <a:gd name="T96" fmla="*/ 79 w 1125"/>
                  <a:gd name="T97" fmla="*/ 0 h 8"/>
                  <a:gd name="T98" fmla="*/ 98 w 1125"/>
                  <a:gd name="T99" fmla="*/ 0 h 8"/>
                  <a:gd name="T100" fmla="*/ 74 w 1125"/>
                  <a:gd name="T101" fmla="*/ 0 h 8"/>
                  <a:gd name="T102" fmla="*/ 75 w 1125"/>
                  <a:gd name="T103" fmla="*/ 3 h 8"/>
                  <a:gd name="T104" fmla="*/ 54 w 1125"/>
                  <a:gd name="T105" fmla="*/ 3 h 8"/>
                  <a:gd name="T106" fmla="*/ 54 w 1125"/>
                  <a:gd name="T107" fmla="*/ 0 h 8"/>
                  <a:gd name="T108" fmla="*/ 74 w 1125"/>
                  <a:gd name="T109" fmla="*/ 0 h 8"/>
                  <a:gd name="T110" fmla="*/ 49 w 1125"/>
                  <a:gd name="T111" fmla="*/ 0 h 8"/>
                  <a:gd name="T112" fmla="*/ 50 w 1125"/>
                  <a:gd name="T113" fmla="*/ 3 h 8"/>
                  <a:gd name="T114" fmla="*/ 0 w 1125"/>
                  <a:gd name="T115" fmla="*/ 3 h 8"/>
                  <a:gd name="T116" fmla="*/ 0 w 1125"/>
                  <a:gd name="T117" fmla="*/ 0 h 8"/>
                  <a:gd name="T118" fmla="*/ 49 w 1125"/>
                  <a:gd name="T119" fmla="*/ 0 h 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5"/>
                  <a:gd name="T181" fmla="*/ 0 h 8"/>
                  <a:gd name="T182" fmla="*/ 1125 w 1125"/>
                  <a:gd name="T183" fmla="*/ 8 h 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5" h="8">
                    <a:moveTo>
                      <a:pt x="1124" y="0"/>
                    </a:moveTo>
                    <a:lnTo>
                      <a:pt x="1125" y="8"/>
                    </a:lnTo>
                    <a:lnTo>
                      <a:pt x="916" y="8"/>
                    </a:lnTo>
                    <a:lnTo>
                      <a:pt x="917" y="0"/>
                    </a:lnTo>
                    <a:lnTo>
                      <a:pt x="1124" y="0"/>
                    </a:lnTo>
                    <a:close/>
                    <a:moveTo>
                      <a:pt x="901" y="0"/>
                    </a:moveTo>
                    <a:lnTo>
                      <a:pt x="904" y="8"/>
                    </a:lnTo>
                    <a:lnTo>
                      <a:pt x="849" y="8"/>
                    </a:lnTo>
                    <a:lnTo>
                      <a:pt x="850" y="0"/>
                    </a:lnTo>
                    <a:lnTo>
                      <a:pt x="901" y="0"/>
                    </a:lnTo>
                    <a:close/>
                    <a:moveTo>
                      <a:pt x="843" y="0"/>
                    </a:moveTo>
                    <a:lnTo>
                      <a:pt x="843" y="8"/>
                    </a:lnTo>
                    <a:lnTo>
                      <a:pt x="779" y="8"/>
                    </a:lnTo>
                    <a:lnTo>
                      <a:pt x="780" y="0"/>
                    </a:lnTo>
                    <a:lnTo>
                      <a:pt x="843" y="0"/>
                    </a:lnTo>
                    <a:close/>
                    <a:moveTo>
                      <a:pt x="764" y="0"/>
                    </a:moveTo>
                    <a:lnTo>
                      <a:pt x="766" y="8"/>
                    </a:lnTo>
                    <a:lnTo>
                      <a:pt x="700" y="8"/>
                    </a:lnTo>
                    <a:lnTo>
                      <a:pt x="702" y="0"/>
                    </a:lnTo>
                    <a:lnTo>
                      <a:pt x="764" y="0"/>
                    </a:lnTo>
                    <a:close/>
                    <a:moveTo>
                      <a:pt x="693" y="0"/>
                    </a:moveTo>
                    <a:lnTo>
                      <a:pt x="693" y="8"/>
                    </a:lnTo>
                    <a:lnTo>
                      <a:pt x="622" y="8"/>
                    </a:lnTo>
                    <a:lnTo>
                      <a:pt x="623" y="0"/>
                    </a:lnTo>
                    <a:lnTo>
                      <a:pt x="693" y="0"/>
                    </a:lnTo>
                    <a:close/>
                    <a:moveTo>
                      <a:pt x="611" y="0"/>
                    </a:moveTo>
                    <a:lnTo>
                      <a:pt x="611" y="8"/>
                    </a:lnTo>
                    <a:lnTo>
                      <a:pt x="545" y="8"/>
                    </a:lnTo>
                    <a:lnTo>
                      <a:pt x="546" y="0"/>
                    </a:lnTo>
                    <a:lnTo>
                      <a:pt x="611" y="0"/>
                    </a:lnTo>
                    <a:close/>
                    <a:moveTo>
                      <a:pt x="536" y="0"/>
                    </a:moveTo>
                    <a:lnTo>
                      <a:pt x="537" y="8"/>
                    </a:lnTo>
                    <a:lnTo>
                      <a:pt x="463" y="8"/>
                    </a:lnTo>
                    <a:lnTo>
                      <a:pt x="464" y="0"/>
                    </a:lnTo>
                    <a:lnTo>
                      <a:pt x="536" y="0"/>
                    </a:lnTo>
                    <a:close/>
                    <a:moveTo>
                      <a:pt x="452" y="0"/>
                    </a:moveTo>
                    <a:lnTo>
                      <a:pt x="454" y="8"/>
                    </a:lnTo>
                    <a:lnTo>
                      <a:pt x="391" y="8"/>
                    </a:lnTo>
                    <a:lnTo>
                      <a:pt x="393" y="0"/>
                    </a:lnTo>
                    <a:lnTo>
                      <a:pt x="452" y="0"/>
                    </a:lnTo>
                    <a:close/>
                    <a:moveTo>
                      <a:pt x="371" y="0"/>
                    </a:moveTo>
                    <a:lnTo>
                      <a:pt x="373" y="8"/>
                    </a:lnTo>
                    <a:lnTo>
                      <a:pt x="303" y="8"/>
                    </a:lnTo>
                    <a:lnTo>
                      <a:pt x="306" y="0"/>
                    </a:lnTo>
                    <a:lnTo>
                      <a:pt x="371" y="0"/>
                    </a:lnTo>
                    <a:close/>
                    <a:moveTo>
                      <a:pt x="294" y="0"/>
                    </a:moveTo>
                    <a:lnTo>
                      <a:pt x="294" y="8"/>
                    </a:lnTo>
                    <a:lnTo>
                      <a:pt x="236" y="8"/>
                    </a:lnTo>
                    <a:lnTo>
                      <a:pt x="237" y="0"/>
                    </a:lnTo>
                    <a:lnTo>
                      <a:pt x="294" y="0"/>
                    </a:lnTo>
                    <a:close/>
                    <a:moveTo>
                      <a:pt x="223" y="0"/>
                    </a:moveTo>
                    <a:lnTo>
                      <a:pt x="224" y="8"/>
                    </a:lnTo>
                    <a:lnTo>
                      <a:pt x="161" y="8"/>
                    </a:lnTo>
                    <a:lnTo>
                      <a:pt x="162" y="0"/>
                    </a:lnTo>
                    <a:lnTo>
                      <a:pt x="223" y="0"/>
                    </a:lnTo>
                    <a:close/>
                    <a:moveTo>
                      <a:pt x="148" y="0"/>
                    </a:moveTo>
                    <a:lnTo>
                      <a:pt x="149" y="8"/>
                    </a:lnTo>
                    <a:lnTo>
                      <a:pt x="0" y="8"/>
                    </a:lnTo>
                    <a:lnTo>
                      <a:pt x="1" y="0"/>
                    </a:lnTo>
                    <a:lnTo>
                      <a:pt x="148"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2" name="Freeform 242"/>
              <p:cNvSpPr>
                <a:spLocks noEditPoints="1"/>
              </p:cNvSpPr>
              <p:nvPr/>
            </p:nvSpPr>
            <p:spPr bwMode="auto">
              <a:xfrm>
                <a:off x="2776" y="858"/>
                <a:ext cx="375" cy="3"/>
              </a:xfrm>
              <a:custGeom>
                <a:avLst/>
                <a:gdLst>
                  <a:gd name="T0" fmla="*/ 375 w 1124"/>
                  <a:gd name="T1" fmla="*/ 2 h 10"/>
                  <a:gd name="T2" fmla="*/ 363 w 1124"/>
                  <a:gd name="T3" fmla="*/ 2 h 10"/>
                  <a:gd name="T4" fmla="*/ 353 w 1124"/>
                  <a:gd name="T5" fmla="*/ 2 h 10"/>
                  <a:gd name="T6" fmla="*/ 345 w 1124"/>
                  <a:gd name="T7" fmla="*/ 2 h 10"/>
                  <a:gd name="T8" fmla="*/ 337 w 1124"/>
                  <a:gd name="T9" fmla="*/ 2 h 10"/>
                  <a:gd name="T10" fmla="*/ 330 w 1124"/>
                  <a:gd name="T11" fmla="*/ 2 h 10"/>
                  <a:gd name="T12" fmla="*/ 323 w 1124"/>
                  <a:gd name="T13" fmla="*/ 2 h 10"/>
                  <a:gd name="T14" fmla="*/ 315 w 1124"/>
                  <a:gd name="T15" fmla="*/ 2 h 10"/>
                  <a:gd name="T16" fmla="*/ 306 w 1124"/>
                  <a:gd name="T17" fmla="*/ 2 h 10"/>
                  <a:gd name="T18" fmla="*/ 375 w 1124"/>
                  <a:gd name="T19" fmla="*/ 3 h 10"/>
                  <a:gd name="T20" fmla="*/ 300 w 1124"/>
                  <a:gd name="T21" fmla="*/ 2 h 10"/>
                  <a:gd name="T22" fmla="*/ 283 w 1124"/>
                  <a:gd name="T23" fmla="*/ 3 h 10"/>
                  <a:gd name="T24" fmla="*/ 281 w 1124"/>
                  <a:gd name="T25" fmla="*/ 3 h 10"/>
                  <a:gd name="T26" fmla="*/ 260 w 1124"/>
                  <a:gd name="T27" fmla="*/ 2 h 10"/>
                  <a:gd name="T28" fmla="*/ 281 w 1124"/>
                  <a:gd name="T29" fmla="*/ 3 h 10"/>
                  <a:gd name="T30" fmla="*/ 255 w 1124"/>
                  <a:gd name="T31" fmla="*/ 2 h 10"/>
                  <a:gd name="T32" fmla="*/ 234 w 1124"/>
                  <a:gd name="T33" fmla="*/ 0 h 10"/>
                  <a:gd name="T34" fmla="*/ 255 w 1124"/>
                  <a:gd name="T35" fmla="*/ 3 h 10"/>
                  <a:gd name="T36" fmla="*/ 231 w 1124"/>
                  <a:gd name="T37" fmla="*/ 2 h 10"/>
                  <a:gd name="T38" fmla="*/ 208 w 1124"/>
                  <a:gd name="T39" fmla="*/ 3 h 10"/>
                  <a:gd name="T40" fmla="*/ 204 w 1124"/>
                  <a:gd name="T41" fmla="*/ 3 h 10"/>
                  <a:gd name="T42" fmla="*/ 182 w 1124"/>
                  <a:gd name="T43" fmla="*/ 2 h 10"/>
                  <a:gd name="T44" fmla="*/ 204 w 1124"/>
                  <a:gd name="T45" fmla="*/ 3 h 10"/>
                  <a:gd name="T46" fmla="*/ 178 w 1124"/>
                  <a:gd name="T47" fmla="*/ 2 h 10"/>
                  <a:gd name="T48" fmla="*/ 155 w 1124"/>
                  <a:gd name="T49" fmla="*/ 3 h 10"/>
                  <a:gd name="T50" fmla="*/ 151 w 1124"/>
                  <a:gd name="T51" fmla="*/ 3 h 10"/>
                  <a:gd name="T52" fmla="*/ 131 w 1124"/>
                  <a:gd name="T53" fmla="*/ 2 h 10"/>
                  <a:gd name="T54" fmla="*/ 151 w 1124"/>
                  <a:gd name="T55" fmla="*/ 3 h 10"/>
                  <a:gd name="T56" fmla="*/ 123 w 1124"/>
                  <a:gd name="T57" fmla="*/ 2 h 10"/>
                  <a:gd name="T58" fmla="*/ 101 w 1124"/>
                  <a:gd name="T59" fmla="*/ 3 h 10"/>
                  <a:gd name="T60" fmla="*/ 98 w 1124"/>
                  <a:gd name="T61" fmla="*/ 3 h 10"/>
                  <a:gd name="T62" fmla="*/ 79 w 1124"/>
                  <a:gd name="T63" fmla="*/ 2 h 10"/>
                  <a:gd name="T64" fmla="*/ 98 w 1124"/>
                  <a:gd name="T65" fmla="*/ 3 h 10"/>
                  <a:gd name="T66" fmla="*/ 74 w 1124"/>
                  <a:gd name="T67" fmla="*/ 2 h 10"/>
                  <a:gd name="T68" fmla="*/ 54 w 1124"/>
                  <a:gd name="T69" fmla="*/ 3 h 10"/>
                  <a:gd name="T70" fmla="*/ 49 w 1124"/>
                  <a:gd name="T71" fmla="*/ 3 h 10"/>
                  <a:gd name="T72" fmla="*/ 12 w 1124"/>
                  <a:gd name="T73" fmla="*/ 0 h 10"/>
                  <a:gd name="T74" fmla="*/ 0 w 1124"/>
                  <a:gd name="T75" fmla="*/ 3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24"/>
                  <a:gd name="T115" fmla="*/ 0 h 10"/>
                  <a:gd name="T116" fmla="*/ 1124 w 112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24" h="10">
                    <a:moveTo>
                      <a:pt x="1124" y="10"/>
                    </a:moveTo>
                    <a:lnTo>
                      <a:pt x="1123" y="5"/>
                    </a:lnTo>
                    <a:lnTo>
                      <a:pt x="1105" y="5"/>
                    </a:lnTo>
                    <a:lnTo>
                      <a:pt x="1088" y="5"/>
                    </a:lnTo>
                    <a:lnTo>
                      <a:pt x="1071" y="5"/>
                    </a:lnTo>
                    <a:lnTo>
                      <a:pt x="1058" y="5"/>
                    </a:lnTo>
                    <a:lnTo>
                      <a:pt x="1045" y="5"/>
                    </a:lnTo>
                    <a:lnTo>
                      <a:pt x="1033" y="5"/>
                    </a:lnTo>
                    <a:lnTo>
                      <a:pt x="1021" y="5"/>
                    </a:lnTo>
                    <a:lnTo>
                      <a:pt x="1010" y="5"/>
                    </a:lnTo>
                    <a:lnTo>
                      <a:pt x="1000" y="5"/>
                    </a:lnTo>
                    <a:lnTo>
                      <a:pt x="989" y="5"/>
                    </a:lnTo>
                    <a:lnTo>
                      <a:pt x="979" y="5"/>
                    </a:lnTo>
                    <a:lnTo>
                      <a:pt x="967" y="5"/>
                    </a:lnTo>
                    <a:lnTo>
                      <a:pt x="957" y="5"/>
                    </a:lnTo>
                    <a:lnTo>
                      <a:pt x="944" y="5"/>
                    </a:lnTo>
                    <a:lnTo>
                      <a:pt x="931" y="5"/>
                    </a:lnTo>
                    <a:lnTo>
                      <a:pt x="917" y="5"/>
                    </a:lnTo>
                    <a:lnTo>
                      <a:pt x="917" y="10"/>
                    </a:lnTo>
                    <a:lnTo>
                      <a:pt x="1124" y="10"/>
                    </a:lnTo>
                    <a:close/>
                    <a:moveTo>
                      <a:pt x="902" y="10"/>
                    </a:moveTo>
                    <a:lnTo>
                      <a:pt x="900" y="5"/>
                    </a:lnTo>
                    <a:lnTo>
                      <a:pt x="850" y="5"/>
                    </a:lnTo>
                    <a:lnTo>
                      <a:pt x="849" y="10"/>
                    </a:lnTo>
                    <a:lnTo>
                      <a:pt x="902" y="10"/>
                    </a:lnTo>
                    <a:close/>
                    <a:moveTo>
                      <a:pt x="843" y="10"/>
                    </a:moveTo>
                    <a:lnTo>
                      <a:pt x="842" y="5"/>
                    </a:lnTo>
                    <a:lnTo>
                      <a:pt x="780" y="5"/>
                    </a:lnTo>
                    <a:lnTo>
                      <a:pt x="780" y="10"/>
                    </a:lnTo>
                    <a:lnTo>
                      <a:pt x="843" y="10"/>
                    </a:lnTo>
                    <a:close/>
                    <a:moveTo>
                      <a:pt x="765" y="10"/>
                    </a:moveTo>
                    <a:lnTo>
                      <a:pt x="763" y="5"/>
                    </a:lnTo>
                    <a:lnTo>
                      <a:pt x="717" y="0"/>
                    </a:lnTo>
                    <a:lnTo>
                      <a:pt x="702" y="0"/>
                    </a:lnTo>
                    <a:lnTo>
                      <a:pt x="701" y="10"/>
                    </a:lnTo>
                    <a:lnTo>
                      <a:pt x="765" y="10"/>
                    </a:lnTo>
                    <a:close/>
                    <a:moveTo>
                      <a:pt x="693" y="10"/>
                    </a:moveTo>
                    <a:lnTo>
                      <a:pt x="692" y="5"/>
                    </a:lnTo>
                    <a:lnTo>
                      <a:pt x="623" y="5"/>
                    </a:lnTo>
                    <a:lnTo>
                      <a:pt x="622" y="10"/>
                    </a:lnTo>
                    <a:lnTo>
                      <a:pt x="693" y="10"/>
                    </a:lnTo>
                    <a:close/>
                    <a:moveTo>
                      <a:pt x="611" y="10"/>
                    </a:moveTo>
                    <a:lnTo>
                      <a:pt x="610" y="5"/>
                    </a:lnTo>
                    <a:lnTo>
                      <a:pt x="546" y="5"/>
                    </a:lnTo>
                    <a:lnTo>
                      <a:pt x="546" y="10"/>
                    </a:lnTo>
                    <a:lnTo>
                      <a:pt x="611" y="10"/>
                    </a:lnTo>
                    <a:close/>
                    <a:moveTo>
                      <a:pt x="537" y="10"/>
                    </a:moveTo>
                    <a:lnTo>
                      <a:pt x="535" y="5"/>
                    </a:lnTo>
                    <a:lnTo>
                      <a:pt x="464" y="5"/>
                    </a:lnTo>
                    <a:lnTo>
                      <a:pt x="464" y="10"/>
                    </a:lnTo>
                    <a:lnTo>
                      <a:pt x="537" y="10"/>
                    </a:lnTo>
                    <a:close/>
                    <a:moveTo>
                      <a:pt x="452" y="10"/>
                    </a:moveTo>
                    <a:lnTo>
                      <a:pt x="451" y="5"/>
                    </a:lnTo>
                    <a:lnTo>
                      <a:pt x="393" y="5"/>
                    </a:lnTo>
                    <a:lnTo>
                      <a:pt x="392" y="10"/>
                    </a:lnTo>
                    <a:lnTo>
                      <a:pt x="452" y="10"/>
                    </a:lnTo>
                    <a:close/>
                    <a:moveTo>
                      <a:pt x="372" y="10"/>
                    </a:moveTo>
                    <a:lnTo>
                      <a:pt x="370" y="5"/>
                    </a:lnTo>
                    <a:lnTo>
                      <a:pt x="306" y="5"/>
                    </a:lnTo>
                    <a:lnTo>
                      <a:pt x="304" y="10"/>
                    </a:lnTo>
                    <a:lnTo>
                      <a:pt x="372" y="10"/>
                    </a:lnTo>
                    <a:close/>
                    <a:moveTo>
                      <a:pt x="294" y="10"/>
                    </a:moveTo>
                    <a:lnTo>
                      <a:pt x="293" y="5"/>
                    </a:lnTo>
                    <a:lnTo>
                      <a:pt x="237" y="5"/>
                    </a:lnTo>
                    <a:lnTo>
                      <a:pt x="237" y="10"/>
                    </a:lnTo>
                    <a:lnTo>
                      <a:pt x="294" y="10"/>
                    </a:lnTo>
                    <a:close/>
                    <a:moveTo>
                      <a:pt x="224" y="10"/>
                    </a:moveTo>
                    <a:lnTo>
                      <a:pt x="222" y="5"/>
                    </a:lnTo>
                    <a:lnTo>
                      <a:pt x="162" y="5"/>
                    </a:lnTo>
                    <a:lnTo>
                      <a:pt x="161" y="10"/>
                    </a:lnTo>
                    <a:lnTo>
                      <a:pt x="224" y="10"/>
                    </a:lnTo>
                    <a:close/>
                    <a:moveTo>
                      <a:pt x="148" y="10"/>
                    </a:moveTo>
                    <a:lnTo>
                      <a:pt x="147" y="5"/>
                    </a:lnTo>
                    <a:lnTo>
                      <a:pt x="37" y="0"/>
                    </a:lnTo>
                    <a:lnTo>
                      <a:pt x="1" y="0"/>
                    </a:lnTo>
                    <a:lnTo>
                      <a:pt x="0" y="10"/>
                    </a:lnTo>
                    <a:lnTo>
                      <a:pt x="148" y="1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3" name="Freeform 243"/>
              <p:cNvSpPr>
                <a:spLocks noEditPoints="1"/>
              </p:cNvSpPr>
              <p:nvPr/>
            </p:nvSpPr>
            <p:spPr bwMode="auto">
              <a:xfrm>
                <a:off x="2776" y="858"/>
                <a:ext cx="375" cy="2"/>
              </a:xfrm>
              <a:custGeom>
                <a:avLst/>
                <a:gdLst>
                  <a:gd name="T0" fmla="*/ 375 w 1123"/>
                  <a:gd name="T1" fmla="*/ 2 h 6"/>
                  <a:gd name="T2" fmla="*/ 363 w 1123"/>
                  <a:gd name="T3" fmla="*/ 2 h 6"/>
                  <a:gd name="T4" fmla="*/ 353 w 1123"/>
                  <a:gd name="T5" fmla="*/ 2 h 6"/>
                  <a:gd name="T6" fmla="*/ 345 w 1123"/>
                  <a:gd name="T7" fmla="*/ 2 h 6"/>
                  <a:gd name="T8" fmla="*/ 337 w 1123"/>
                  <a:gd name="T9" fmla="*/ 2 h 6"/>
                  <a:gd name="T10" fmla="*/ 330 w 1123"/>
                  <a:gd name="T11" fmla="*/ 2 h 6"/>
                  <a:gd name="T12" fmla="*/ 323 w 1123"/>
                  <a:gd name="T13" fmla="*/ 2 h 6"/>
                  <a:gd name="T14" fmla="*/ 315 w 1123"/>
                  <a:gd name="T15" fmla="*/ 2 h 6"/>
                  <a:gd name="T16" fmla="*/ 306 w 1123"/>
                  <a:gd name="T17" fmla="*/ 2 h 6"/>
                  <a:gd name="T18" fmla="*/ 375 w 1123"/>
                  <a:gd name="T19" fmla="*/ 2 h 6"/>
                  <a:gd name="T20" fmla="*/ 300 w 1123"/>
                  <a:gd name="T21" fmla="*/ 2 h 6"/>
                  <a:gd name="T22" fmla="*/ 284 w 1123"/>
                  <a:gd name="T23" fmla="*/ 2 h 6"/>
                  <a:gd name="T24" fmla="*/ 281 w 1123"/>
                  <a:gd name="T25" fmla="*/ 2 h 6"/>
                  <a:gd name="T26" fmla="*/ 260 w 1123"/>
                  <a:gd name="T27" fmla="*/ 2 h 6"/>
                  <a:gd name="T28" fmla="*/ 281 w 1123"/>
                  <a:gd name="T29" fmla="*/ 2 h 6"/>
                  <a:gd name="T30" fmla="*/ 254 w 1123"/>
                  <a:gd name="T31" fmla="*/ 2 h 6"/>
                  <a:gd name="T32" fmla="*/ 234 w 1123"/>
                  <a:gd name="T33" fmla="*/ 2 h 6"/>
                  <a:gd name="T34" fmla="*/ 231 w 1123"/>
                  <a:gd name="T35" fmla="*/ 2 h 6"/>
                  <a:gd name="T36" fmla="*/ 208 w 1123"/>
                  <a:gd name="T37" fmla="*/ 2 h 6"/>
                  <a:gd name="T38" fmla="*/ 231 w 1123"/>
                  <a:gd name="T39" fmla="*/ 2 h 6"/>
                  <a:gd name="T40" fmla="*/ 203 w 1123"/>
                  <a:gd name="T41" fmla="*/ 2 h 6"/>
                  <a:gd name="T42" fmla="*/ 182 w 1123"/>
                  <a:gd name="T43" fmla="*/ 2 h 6"/>
                  <a:gd name="T44" fmla="*/ 179 w 1123"/>
                  <a:gd name="T45" fmla="*/ 2 h 6"/>
                  <a:gd name="T46" fmla="*/ 155 w 1123"/>
                  <a:gd name="T47" fmla="*/ 2 h 6"/>
                  <a:gd name="T48" fmla="*/ 179 w 1123"/>
                  <a:gd name="T49" fmla="*/ 2 h 6"/>
                  <a:gd name="T50" fmla="*/ 150 w 1123"/>
                  <a:gd name="T51" fmla="*/ 2 h 6"/>
                  <a:gd name="T52" fmla="*/ 131 w 1123"/>
                  <a:gd name="T53" fmla="*/ 2 h 6"/>
                  <a:gd name="T54" fmla="*/ 124 w 1123"/>
                  <a:gd name="T55" fmla="*/ 2 h 6"/>
                  <a:gd name="T56" fmla="*/ 102 w 1123"/>
                  <a:gd name="T57" fmla="*/ 2 h 6"/>
                  <a:gd name="T58" fmla="*/ 124 w 1123"/>
                  <a:gd name="T59" fmla="*/ 2 h 6"/>
                  <a:gd name="T60" fmla="*/ 98 w 1123"/>
                  <a:gd name="T61" fmla="*/ 2 h 6"/>
                  <a:gd name="T62" fmla="*/ 79 w 1123"/>
                  <a:gd name="T63" fmla="*/ 2 h 6"/>
                  <a:gd name="T64" fmla="*/ 74 w 1123"/>
                  <a:gd name="T65" fmla="*/ 2 h 6"/>
                  <a:gd name="T66" fmla="*/ 54 w 1123"/>
                  <a:gd name="T67" fmla="*/ 2 h 6"/>
                  <a:gd name="T68" fmla="*/ 74 w 1123"/>
                  <a:gd name="T69" fmla="*/ 2 h 6"/>
                  <a:gd name="T70" fmla="*/ 49 w 1123"/>
                  <a:gd name="T71" fmla="*/ 2 h 6"/>
                  <a:gd name="T72" fmla="*/ 0 w 1123"/>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23"/>
                  <a:gd name="T112" fmla="*/ 0 h 6"/>
                  <a:gd name="T113" fmla="*/ 1123 w 1123"/>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23" h="6">
                    <a:moveTo>
                      <a:pt x="1123" y="6"/>
                    </a:moveTo>
                    <a:lnTo>
                      <a:pt x="1122" y="5"/>
                    </a:lnTo>
                    <a:lnTo>
                      <a:pt x="1104" y="5"/>
                    </a:lnTo>
                    <a:lnTo>
                      <a:pt x="1087" y="5"/>
                    </a:lnTo>
                    <a:lnTo>
                      <a:pt x="1070" y="5"/>
                    </a:lnTo>
                    <a:lnTo>
                      <a:pt x="1057" y="5"/>
                    </a:lnTo>
                    <a:lnTo>
                      <a:pt x="1044" y="5"/>
                    </a:lnTo>
                    <a:lnTo>
                      <a:pt x="1032" y="5"/>
                    </a:lnTo>
                    <a:lnTo>
                      <a:pt x="1020" y="5"/>
                    </a:lnTo>
                    <a:lnTo>
                      <a:pt x="1009" y="5"/>
                    </a:lnTo>
                    <a:lnTo>
                      <a:pt x="999" y="5"/>
                    </a:lnTo>
                    <a:lnTo>
                      <a:pt x="988" y="5"/>
                    </a:lnTo>
                    <a:lnTo>
                      <a:pt x="978" y="5"/>
                    </a:lnTo>
                    <a:lnTo>
                      <a:pt x="966" y="5"/>
                    </a:lnTo>
                    <a:lnTo>
                      <a:pt x="956" y="5"/>
                    </a:lnTo>
                    <a:lnTo>
                      <a:pt x="943" y="5"/>
                    </a:lnTo>
                    <a:lnTo>
                      <a:pt x="930" y="5"/>
                    </a:lnTo>
                    <a:lnTo>
                      <a:pt x="916" y="5"/>
                    </a:lnTo>
                    <a:lnTo>
                      <a:pt x="916" y="6"/>
                    </a:lnTo>
                    <a:lnTo>
                      <a:pt x="1123" y="6"/>
                    </a:lnTo>
                    <a:close/>
                    <a:moveTo>
                      <a:pt x="900" y="6"/>
                    </a:moveTo>
                    <a:lnTo>
                      <a:pt x="899" y="5"/>
                    </a:lnTo>
                    <a:lnTo>
                      <a:pt x="849" y="5"/>
                    </a:lnTo>
                    <a:lnTo>
                      <a:pt x="849" y="6"/>
                    </a:lnTo>
                    <a:lnTo>
                      <a:pt x="900" y="6"/>
                    </a:lnTo>
                    <a:close/>
                    <a:moveTo>
                      <a:pt x="842" y="6"/>
                    </a:moveTo>
                    <a:lnTo>
                      <a:pt x="841" y="5"/>
                    </a:lnTo>
                    <a:lnTo>
                      <a:pt x="779" y="5"/>
                    </a:lnTo>
                    <a:lnTo>
                      <a:pt x="779" y="6"/>
                    </a:lnTo>
                    <a:lnTo>
                      <a:pt x="842" y="6"/>
                    </a:lnTo>
                    <a:close/>
                    <a:moveTo>
                      <a:pt x="763" y="6"/>
                    </a:moveTo>
                    <a:lnTo>
                      <a:pt x="762" y="5"/>
                    </a:lnTo>
                    <a:lnTo>
                      <a:pt x="701" y="0"/>
                    </a:lnTo>
                    <a:lnTo>
                      <a:pt x="701" y="6"/>
                    </a:lnTo>
                    <a:lnTo>
                      <a:pt x="763" y="6"/>
                    </a:lnTo>
                    <a:close/>
                    <a:moveTo>
                      <a:pt x="692" y="6"/>
                    </a:moveTo>
                    <a:lnTo>
                      <a:pt x="691" y="5"/>
                    </a:lnTo>
                    <a:lnTo>
                      <a:pt x="622" y="5"/>
                    </a:lnTo>
                    <a:lnTo>
                      <a:pt x="622" y="6"/>
                    </a:lnTo>
                    <a:lnTo>
                      <a:pt x="692" y="6"/>
                    </a:lnTo>
                    <a:close/>
                    <a:moveTo>
                      <a:pt x="610" y="6"/>
                    </a:moveTo>
                    <a:lnTo>
                      <a:pt x="609" y="5"/>
                    </a:lnTo>
                    <a:lnTo>
                      <a:pt x="545" y="5"/>
                    </a:lnTo>
                    <a:lnTo>
                      <a:pt x="545" y="6"/>
                    </a:lnTo>
                    <a:lnTo>
                      <a:pt x="610" y="6"/>
                    </a:lnTo>
                    <a:close/>
                    <a:moveTo>
                      <a:pt x="535" y="6"/>
                    </a:moveTo>
                    <a:lnTo>
                      <a:pt x="534" y="5"/>
                    </a:lnTo>
                    <a:lnTo>
                      <a:pt x="463" y="5"/>
                    </a:lnTo>
                    <a:lnTo>
                      <a:pt x="463" y="6"/>
                    </a:lnTo>
                    <a:lnTo>
                      <a:pt x="535" y="6"/>
                    </a:lnTo>
                    <a:close/>
                    <a:moveTo>
                      <a:pt x="451" y="6"/>
                    </a:moveTo>
                    <a:lnTo>
                      <a:pt x="450" y="5"/>
                    </a:lnTo>
                    <a:lnTo>
                      <a:pt x="392" y="5"/>
                    </a:lnTo>
                    <a:lnTo>
                      <a:pt x="392" y="6"/>
                    </a:lnTo>
                    <a:lnTo>
                      <a:pt x="451" y="6"/>
                    </a:lnTo>
                    <a:close/>
                    <a:moveTo>
                      <a:pt x="370" y="6"/>
                    </a:moveTo>
                    <a:lnTo>
                      <a:pt x="369" y="5"/>
                    </a:lnTo>
                    <a:lnTo>
                      <a:pt x="305" y="5"/>
                    </a:lnTo>
                    <a:lnTo>
                      <a:pt x="305" y="6"/>
                    </a:lnTo>
                    <a:lnTo>
                      <a:pt x="370" y="6"/>
                    </a:lnTo>
                    <a:close/>
                    <a:moveTo>
                      <a:pt x="293" y="6"/>
                    </a:moveTo>
                    <a:lnTo>
                      <a:pt x="292" y="5"/>
                    </a:lnTo>
                    <a:lnTo>
                      <a:pt x="236" y="5"/>
                    </a:lnTo>
                    <a:lnTo>
                      <a:pt x="236" y="6"/>
                    </a:lnTo>
                    <a:lnTo>
                      <a:pt x="293" y="6"/>
                    </a:lnTo>
                    <a:close/>
                    <a:moveTo>
                      <a:pt x="222" y="6"/>
                    </a:moveTo>
                    <a:lnTo>
                      <a:pt x="221" y="5"/>
                    </a:lnTo>
                    <a:lnTo>
                      <a:pt x="161" y="5"/>
                    </a:lnTo>
                    <a:lnTo>
                      <a:pt x="161" y="6"/>
                    </a:lnTo>
                    <a:lnTo>
                      <a:pt x="222" y="6"/>
                    </a:lnTo>
                    <a:close/>
                    <a:moveTo>
                      <a:pt x="147" y="6"/>
                    </a:moveTo>
                    <a:lnTo>
                      <a:pt x="146" y="5"/>
                    </a:lnTo>
                    <a:lnTo>
                      <a:pt x="0" y="0"/>
                    </a:lnTo>
                    <a:lnTo>
                      <a:pt x="0" y="6"/>
                    </a:lnTo>
                    <a:lnTo>
                      <a:pt x="147"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4" name="Freeform 244"/>
              <p:cNvSpPr>
                <a:spLocks noEditPoints="1"/>
              </p:cNvSpPr>
              <p:nvPr/>
            </p:nvSpPr>
            <p:spPr bwMode="auto">
              <a:xfrm>
                <a:off x="2776" y="858"/>
                <a:ext cx="239" cy="1"/>
              </a:xfrm>
              <a:custGeom>
                <a:avLst/>
                <a:gdLst>
                  <a:gd name="T0" fmla="*/ 239 w 716"/>
                  <a:gd name="T1" fmla="*/ 0 h 1"/>
                  <a:gd name="T2" fmla="*/ 234 w 716"/>
                  <a:gd name="T3" fmla="*/ 0 h 1"/>
                  <a:gd name="T4" fmla="*/ 234 w 716"/>
                  <a:gd name="T5" fmla="*/ 0 h 1"/>
                  <a:gd name="T6" fmla="*/ 239 w 716"/>
                  <a:gd name="T7" fmla="*/ 0 h 1"/>
                  <a:gd name="T8" fmla="*/ 12 w 716"/>
                  <a:gd name="T9" fmla="*/ 0 h 1"/>
                  <a:gd name="T10" fmla="*/ 0 w 716"/>
                  <a:gd name="T11" fmla="*/ 0 h 1"/>
                  <a:gd name="T12" fmla="*/ 0 w 716"/>
                  <a:gd name="T13" fmla="*/ 0 h 1"/>
                  <a:gd name="T14" fmla="*/ 12 w 716"/>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16"/>
                  <a:gd name="T25" fmla="*/ 0 h 1"/>
                  <a:gd name="T26" fmla="*/ 716 w 716"/>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6" h="1">
                    <a:moveTo>
                      <a:pt x="716" y="0"/>
                    </a:moveTo>
                    <a:lnTo>
                      <a:pt x="701" y="0"/>
                    </a:lnTo>
                    <a:lnTo>
                      <a:pt x="716" y="0"/>
                    </a:lnTo>
                    <a:close/>
                    <a:moveTo>
                      <a:pt x="36" y="0"/>
                    </a:moveTo>
                    <a:lnTo>
                      <a:pt x="0" y="0"/>
                    </a:lnTo>
                    <a:lnTo>
                      <a:pt x="36"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5" name="Freeform 245"/>
              <p:cNvSpPr>
                <a:spLocks/>
              </p:cNvSpPr>
              <p:nvPr/>
            </p:nvSpPr>
            <p:spPr bwMode="auto">
              <a:xfrm>
                <a:off x="2770" y="891"/>
                <a:ext cx="386" cy="1"/>
              </a:xfrm>
              <a:custGeom>
                <a:avLst/>
                <a:gdLst>
                  <a:gd name="T0" fmla="*/ 0 w 1158"/>
                  <a:gd name="T1" fmla="*/ 1 h 1"/>
                  <a:gd name="T2" fmla="*/ 386 w 1158"/>
                  <a:gd name="T3" fmla="*/ 0 h 1"/>
                  <a:gd name="T4" fmla="*/ 0 w 1158"/>
                  <a:gd name="T5" fmla="*/ 0 h 1"/>
                  <a:gd name="T6" fmla="*/ 0 w 1158"/>
                  <a:gd name="T7" fmla="*/ 1 h 1"/>
                  <a:gd name="T8" fmla="*/ 0 60000 65536"/>
                  <a:gd name="T9" fmla="*/ 0 60000 65536"/>
                  <a:gd name="T10" fmla="*/ 0 60000 65536"/>
                  <a:gd name="T11" fmla="*/ 0 60000 65536"/>
                  <a:gd name="T12" fmla="*/ 0 w 1158"/>
                  <a:gd name="T13" fmla="*/ 0 h 1"/>
                  <a:gd name="T14" fmla="*/ 1158 w 1158"/>
                  <a:gd name="T15" fmla="*/ 1 h 1"/>
                </a:gdLst>
                <a:ahLst/>
                <a:cxnLst>
                  <a:cxn ang="T8">
                    <a:pos x="T0" y="T1"/>
                  </a:cxn>
                  <a:cxn ang="T9">
                    <a:pos x="T2" y="T3"/>
                  </a:cxn>
                  <a:cxn ang="T10">
                    <a:pos x="T4" y="T5"/>
                  </a:cxn>
                  <a:cxn ang="T11">
                    <a:pos x="T6" y="T7"/>
                  </a:cxn>
                </a:cxnLst>
                <a:rect l="T12" t="T13" r="T14" b="T15"/>
                <a:pathLst>
                  <a:path w="1158" h="1">
                    <a:moveTo>
                      <a:pt x="0" y="1"/>
                    </a:moveTo>
                    <a:lnTo>
                      <a:pt x="1158" y="0"/>
                    </a:lnTo>
                    <a:lnTo>
                      <a:pt x="1" y="0"/>
                    </a:lnTo>
                    <a:lnTo>
                      <a:pt x="0" y="1"/>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6" name="Freeform 246"/>
              <p:cNvSpPr>
                <a:spLocks/>
              </p:cNvSpPr>
              <p:nvPr/>
            </p:nvSpPr>
            <p:spPr bwMode="auto">
              <a:xfrm>
                <a:off x="2770" y="890"/>
                <a:ext cx="386" cy="2"/>
              </a:xfrm>
              <a:custGeom>
                <a:avLst/>
                <a:gdLst>
                  <a:gd name="T0" fmla="*/ 386 w 1158"/>
                  <a:gd name="T1" fmla="*/ 2 h 5"/>
                  <a:gd name="T2" fmla="*/ 0 w 1158"/>
                  <a:gd name="T3" fmla="*/ 2 h 5"/>
                  <a:gd name="T4" fmla="*/ 0 w 1158"/>
                  <a:gd name="T5" fmla="*/ 0 h 5"/>
                  <a:gd name="T6" fmla="*/ 386 w 1158"/>
                  <a:gd name="T7" fmla="*/ 0 h 5"/>
                  <a:gd name="T8" fmla="*/ 386 w 1158"/>
                  <a:gd name="T9" fmla="*/ 2 h 5"/>
                  <a:gd name="T10" fmla="*/ 0 60000 65536"/>
                  <a:gd name="T11" fmla="*/ 0 60000 65536"/>
                  <a:gd name="T12" fmla="*/ 0 60000 65536"/>
                  <a:gd name="T13" fmla="*/ 0 60000 65536"/>
                  <a:gd name="T14" fmla="*/ 0 60000 65536"/>
                  <a:gd name="T15" fmla="*/ 0 w 1158"/>
                  <a:gd name="T16" fmla="*/ 0 h 5"/>
                  <a:gd name="T17" fmla="*/ 1158 w 1158"/>
                  <a:gd name="T18" fmla="*/ 5 h 5"/>
                </a:gdLst>
                <a:ahLst/>
                <a:cxnLst>
                  <a:cxn ang="T10">
                    <a:pos x="T0" y="T1"/>
                  </a:cxn>
                  <a:cxn ang="T11">
                    <a:pos x="T2" y="T3"/>
                  </a:cxn>
                  <a:cxn ang="T12">
                    <a:pos x="T4" y="T5"/>
                  </a:cxn>
                  <a:cxn ang="T13">
                    <a:pos x="T6" y="T7"/>
                  </a:cxn>
                  <a:cxn ang="T14">
                    <a:pos x="T8" y="T9"/>
                  </a:cxn>
                </a:cxnLst>
                <a:rect l="T15" t="T16" r="T17" b="T18"/>
                <a:pathLst>
                  <a:path w="1158" h="5">
                    <a:moveTo>
                      <a:pt x="1158" y="5"/>
                    </a:moveTo>
                    <a:lnTo>
                      <a:pt x="0" y="5"/>
                    </a:lnTo>
                    <a:lnTo>
                      <a:pt x="1" y="0"/>
                    </a:lnTo>
                    <a:lnTo>
                      <a:pt x="1158" y="0"/>
                    </a:lnTo>
                    <a:lnTo>
                      <a:pt x="1158" y="5"/>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7" name="Freeform 247"/>
              <p:cNvSpPr>
                <a:spLocks/>
              </p:cNvSpPr>
              <p:nvPr/>
            </p:nvSpPr>
            <p:spPr bwMode="auto">
              <a:xfrm>
                <a:off x="2770" y="888"/>
                <a:ext cx="386" cy="4"/>
              </a:xfrm>
              <a:custGeom>
                <a:avLst/>
                <a:gdLst>
                  <a:gd name="T0" fmla="*/ 0 w 1157"/>
                  <a:gd name="T1" fmla="*/ 0 h 10"/>
                  <a:gd name="T2" fmla="*/ 0 w 1157"/>
                  <a:gd name="T3" fmla="*/ 4 h 10"/>
                  <a:gd name="T4" fmla="*/ 386 w 1157"/>
                  <a:gd name="T5" fmla="*/ 4 h 10"/>
                  <a:gd name="T6" fmla="*/ 386 w 1157"/>
                  <a:gd name="T7" fmla="*/ 0 h 10"/>
                  <a:gd name="T8" fmla="*/ 0 w 1157"/>
                  <a:gd name="T9" fmla="*/ 0 h 10"/>
                  <a:gd name="T10" fmla="*/ 0 60000 65536"/>
                  <a:gd name="T11" fmla="*/ 0 60000 65536"/>
                  <a:gd name="T12" fmla="*/ 0 60000 65536"/>
                  <a:gd name="T13" fmla="*/ 0 60000 65536"/>
                  <a:gd name="T14" fmla="*/ 0 60000 65536"/>
                  <a:gd name="T15" fmla="*/ 0 w 1157"/>
                  <a:gd name="T16" fmla="*/ 0 h 10"/>
                  <a:gd name="T17" fmla="*/ 1157 w 1157"/>
                  <a:gd name="T18" fmla="*/ 10 h 10"/>
                </a:gdLst>
                <a:ahLst/>
                <a:cxnLst>
                  <a:cxn ang="T10">
                    <a:pos x="T0" y="T1"/>
                  </a:cxn>
                  <a:cxn ang="T11">
                    <a:pos x="T2" y="T3"/>
                  </a:cxn>
                  <a:cxn ang="T12">
                    <a:pos x="T4" y="T5"/>
                  </a:cxn>
                  <a:cxn ang="T13">
                    <a:pos x="T6" y="T7"/>
                  </a:cxn>
                  <a:cxn ang="T14">
                    <a:pos x="T8" y="T9"/>
                  </a:cxn>
                </a:cxnLst>
                <a:rect l="T15" t="T16" r="T17" b="T18"/>
                <a:pathLst>
                  <a:path w="1157" h="10">
                    <a:moveTo>
                      <a:pt x="1" y="0"/>
                    </a:moveTo>
                    <a:lnTo>
                      <a:pt x="0" y="9"/>
                    </a:lnTo>
                    <a:lnTo>
                      <a:pt x="1157" y="10"/>
                    </a:lnTo>
                    <a:lnTo>
                      <a:pt x="1156"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8" name="Freeform 248"/>
              <p:cNvSpPr>
                <a:spLocks/>
              </p:cNvSpPr>
              <p:nvPr/>
            </p:nvSpPr>
            <p:spPr bwMode="auto">
              <a:xfrm>
                <a:off x="2770" y="887"/>
                <a:ext cx="386" cy="3"/>
              </a:xfrm>
              <a:custGeom>
                <a:avLst/>
                <a:gdLst>
                  <a:gd name="T0" fmla="*/ 1 w 1157"/>
                  <a:gd name="T1" fmla="*/ 0 h 9"/>
                  <a:gd name="T2" fmla="*/ 0 w 1157"/>
                  <a:gd name="T3" fmla="*/ 3 h 9"/>
                  <a:gd name="T4" fmla="*/ 386 w 1157"/>
                  <a:gd name="T5" fmla="*/ 3 h 9"/>
                  <a:gd name="T6" fmla="*/ 385 w 1157"/>
                  <a:gd name="T7" fmla="*/ 0 h 9"/>
                  <a:gd name="T8" fmla="*/ 1 w 1157"/>
                  <a:gd name="T9" fmla="*/ 0 h 9"/>
                  <a:gd name="T10" fmla="*/ 0 60000 65536"/>
                  <a:gd name="T11" fmla="*/ 0 60000 65536"/>
                  <a:gd name="T12" fmla="*/ 0 60000 65536"/>
                  <a:gd name="T13" fmla="*/ 0 60000 65536"/>
                  <a:gd name="T14" fmla="*/ 0 60000 65536"/>
                  <a:gd name="T15" fmla="*/ 0 w 1157"/>
                  <a:gd name="T16" fmla="*/ 0 h 9"/>
                  <a:gd name="T17" fmla="*/ 1157 w 1157"/>
                  <a:gd name="T18" fmla="*/ 9 h 9"/>
                </a:gdLst>
                <a:ahLst/>
                <a:cxnLst>
                  <a:cxn ang="T10">
                    <a:pos x="T0" y="T1"/>
                  </a:cxn>
                  <a:cxn ang="T11">
                    <a:pos x="T2" y="T3"/>
                  </a:cxn>
                  <a:cxn ang="T12">
                    <a:pos x="T4" y="T5"/>
                  </a:cxn>
                  <a:cxn ang="T13">
                    <a:pos x="T6" y="T7"/>
                  </a:cxn>
                  <a:cxn ang="T14">
                    <a:pos x="T8" y="T9"/>
                  </a:cxn>
                </a:cxnLst>
                <a:rect l="T15" t="T16" r="T17" b="T18"/>
                <a:pathLst>
                  <a:path w="1157" h="9">
                    <a:moveTo>
                      <a:pt x="2" y="0"/>
                    </a:moveTo>
                    <a:lnTo>
                      <a:pt x="0" y="9"/>
                    </a:lnTo>
                    <a:lnTo>
                      <a:pt x="1157" y="9"/>
                    </a:lnTo>
                    <a:lnTo>
                      <a:pt x="1155" y="0"/>
                    </a:lnTo>
                    <a:lnTo>
                      <a:pt x="2"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29" name="Freeform 249"/>
              <p:cNvSpPr>
                <a:spLocks/>
              </p:cNvSpPr>
              <p:nvPr/>
            </p:nvSpPr>
            <p:spPr bwMode="auto">
              <a:xfrm>
                <a:off x="2771" y="886"/>
                <a:ext cx="385" cy="2"/>
              </a:xfrm>
              <a:custGeom>
                <a:avLst/>
                <a:gdLst>
                  <a:gd name="T0" fmla="*/ 1 w 1155"/>
                  <a:gd name="T1" fmla="*/ 0 h 8"/>
                  <a:gd name="T2" fmla="*/ 0 w 1155"/>
                  <a:gd name="T3" fmla="*/ 2 h 8"/>
                  <a:gd name="T4" fmla="*/ 385 w 1155"/>
                  <a:gd name="T5" fmla="*/ 2 h 8"/>
                  <a:gd name="T6" fmla="*/ 385 w 1155"/>
                  <a:gd name="T7" fmla="*/ 0 h 8"/>
                  <a:gd name="T8" fmla="*/ 331 w 1155"/>
                  <a:gd name="T9" fmla="*/ 0 h 8"/>
                  <a:gd name="T10" fmla="*/ 1 w 1155"/>
                  <a:gd name="T11" fmla="*/ 0 h 8"/>
                  <a:gd name="T12" fmla="*/ 0 60000 65536"/>
                  <a:gd name="T13" fmla="*/ 0 60000 65536"/>
                  <a:gd name="T14" fmla="*/ 0 60000 65536"/>
                  <a:gd name="T15" fmla="*/ 0 60000 65536"/>
                  <a:gd name="T16" fmla="*/ 0 60000 65536"/>
                  <a:gd name="T17" fmla="*/ 0 60000 65536"/>
                  <a:gd name="T18" fmla="*/ 0 w 1155"/>
                  <a:gd name="T19" fmla="*/ 0 h 8"/>
                  <a:gd name="T20" fmla="*/ 1155 w 1155"/>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55" h="8">
                    <a:moveTo>
                      <a:pt x="2" y="0"/>
                    </a:moveTo>
                    <a:lnTo>
                      <a:pt x="0" y="8"/>
                    </a:lnTo>
                    <a:lnTo>
                      <a:pt x="1155" y="8"/>
                    </a:lnTo>
                    <a:lnTo>
                      <a:pt x="1154" y="0"/>
                    </a:lnTo>
                    <a:lnTo>
                      <a:pt x="993" y="0"/>
                    </a:lnTo>
                    <a:lnTo>
                      <a:pt x="2"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0" name="Freeform 250"/>
              <p:cNvSpPr>
                <a:spLocks/>
              </p:cNvSpPr>
              <p:nvPr/>
            </p:nvSpPr>
            <p:spPr bwMode="auto">
              <a:xfrm>
                <a:off x="2771" y="884"/>
                <a:ext cx="384" cy="3"/>
              </a:xfrm>
              <a:custGeom>
                <a:avLst/>
                <a:gdLst>
                  <a:gd name="T0" fmla="*/ 0 w 1153"/>
                  <a:gd name="T1" fmla="*/ 0 h 9"/>
                  <a:gd name="T2" fmla="*/ 0 w 1153"/>
                  <a:gd name="T3" fmla="*/ 3 h 9"/>
                  <a:gd name="T4" fmla="*/ 384 w 1153"/>
                  <a:gd name="T5" fmla="*/ 3 h 9"/>
                  <a:gd name="T6" fmla="*/ 384 w 1153"/>
                  <a:gd name="T7" fmla="*/ 0 h 9"/>
                  <a:gd name="T8" fmla="*/ 357 w 1153"/>
                  <a:gd name="T9" fmla="*/ 0 h 9"/>
                  <a:gd name="T10" fmla="*/ 331 w 1153"/>
                  <a:gd name="T11" fmla="*/ 0 h 9"/>
                  <a:gd name="T12" fmla="*/ 330 w 1153"/>
                  <a:gd name="T13" fmla="*/ 2 h 9"/>
                  <a:gd name="T14" fmla="*/ 330 w 1153"/>
                  <a:gd name="T15" fmla="*/ 0 h 9"/>
                  <a:gd name="T16" fmla="*/ 305 w 1153"/>
                  <a:gd name="T17" fmla="*/ 0 h 9"/>
                  <a:gd name="T18" fmla="*/ 305 w 1153"/>
                  <a:gd name="T19" fmla="*/ 1 h 9"/>
                  <a:gd name="T20" fmla="*/ 305 w 1153"/>
                  <a:gd name="T21" fmla="*/ 0 h 9"/>
                  <a:gd name="T22" fmla="*/ 0 w 1153"/>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3"/>
                  <a:gd name="T37" fmla="*/ 0 h 9"/>
                  <a:gd name="T38" fmla="*/ 1153 w 1153"/>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3" h="9">
                    <a:moveTo>
                      <a:pt x="1" y="0"/>
                    </a:moveTo>
                    <a:lnTo>
                      <a:pt x="0" y="9"/>
                    </a:lnTo>
                    <a:lnTo>
                      <a:pt x="1153" y="9"/>
                    </a:lnTo>
                    <a:lnTo>
                      <a:pt x="1152" y="0"/>
                    </a:lnTo>
                    <a:lnTo>
                      <a:pt x="1071" y="0"/>
                    </a:lnTo>
                    <a:lnTo>
                      <a:pt x="993" y="0"/>
                    </a:lnTo>
                    <a:lnTo>
                      <a:pt x="992" y="6"/>
                    </a:lnTo>
                    <a:lnTo>
                      <a:pt x="991" y="0"/>
                    </a:lnTo>
                    <a:lnTo>
                      <a:pt x="916" y="0"/>
                    </a:lnTo>
                    <a:lnTo>
                      <a:pt x="915" y="4"/>
                    </a:lnTo>
                    <a:lnTo>
                      <a:pt x="915"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1" name="Freeform 251"/>
              <p:cNvSpPr>
                <a:spLocks noEditPoints="1"/>
              </p:cNvSpPr>
              <p:nvPr/>
            </p:nvSpPr>
            <p:spPr bwMode="auto">
              <a:xfrm>
                <a:off x="2771" y="883"/>
                <a:ext cx="384" cy="3"/>
              </a:xfrm>
              <a:custGeom>
                <a:avLst/>
                <a:gdLst>
                  <a:gd name="T0" fmla="*/ 0 w 1152"/>
                  <a:gd name="T1" fmla="*/ 0 h 10"/>
                  <a:gd name="T2" fmla="*/ 0 w 1152"/>
                  <a:gd name="T3" fmla="*/ 3 h 10"/>
                  <a:gd name="T4" fmla="*/ 330 w 1152"/>
                  <a:gd name="T5" fmla="*/ 3 h 10"/>
                  <a:gd name="T6" fmla="*/ 330 w 1152"/>
                  <a:gd name="T7" fmla="*/ 0 h 10"/>
                  <a:gd name="T8" fmla="*/ 305 w 1152"/>
                  <a:gd name="T9" fmla="*/ 0 h 10"/>
                  <a:gd name="T10" fmla="*/ 305 w 1152"/>
                  <a:gd name="T11" fmla="*/ 2 h 10"/>
                  <a:gd name="T12" fmla="*/ 304 w 1152"/>
                  <a:gd name="T13" fmla="*/ 0 h 10"/>
                  <a:gd name="T14" fmla="*/ 96 w 1152"/>
                  <a:gd name="T15" fmla="*/ 0 h 10"/>
                  <a:gd name="T16" fmla="*/ 73 w 1152"/>
                  <a:gd name="T17" fmla="*/ 0 h 10"/>
                  <a:gd name="T18" fmla="*/ 73 w 1152"/>
                  <a:gd name="T19" fmla="*/ 1 h 10"/>
                  <a:gd name="T20" fmla="*/ 73 w 1152"/>
                  <a:gd name="T21" fmla="*/ 0 h 10"/>
                  <a:gd name="T22" fmla="*/ 46 w 1152"/>
                  <a:gd name="T23" fmla="*/ 0 h 10"/>
                  <a:gd name="T24" fmla="*/ 0 w 1152"/>
                  <a:gd name="T25" fmla="*/ 0 h 10"/>
                  <a:gd name="T26" fmla="*/ 331 w 1152"/>
                  <a:gd name="T27" fmla="*/ 0 h 10"/>
                  <a:gd name="T28" fmla="*/ 330 w 1152"/>
                  <a:gd name="T29" fmla="*/ 3 h 10"/>
                  <a:gd name="T30" fmla="*/ 384 w 1152"/>
                  <a:gd name="T31" fmla="*/ 3 h 10"/>
                  <a:gd name="T32" fmla="*/ 383 w 1152"/>
                  <a:gd name="T33" fmla="*/ 0 h 10"/>
                  <a:gd name="T34" fmla="*/ 357 w 1152"/>
                  <a:gd name="T35" fmla="*/ 0 h 10"/>
                  <a:gd name="T36" fmla="*/ 357 w 1152"/>
                  <a:gd name="T37" fmla="*/ 2 h 10"/>
                  <a:gd name="T38" fmla="*/ 356 w 1152"/>
                  <a:gd name="T39" fmla="*/ 0 h 10"/>
                  <a:gd name="T40" fmla="*/ 331 w 1152"/>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52"/>
                  <a:gd name="T64" fmla="*/ 0 h 10"/>
                  <a:gd name="T65" fmla="*/ 1152 w 1152"/>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52" h="10">
                    <a:moveTo>
                      <a:pt x="1" y="0"/>
                    </a:moveTo>
                    <a:lnTo>
                      <a:pt x="0" y="9"/>
                    </a:lnTo>
                    <a:lnTo>
                      <a:pt x="991" y="10"/>
                    </a:lnTo>
                    <a:lnTo>
                      <a:pt x="989" y="0"/>
                    </a:lnTo>
                    <a:lnTo>
                      <a:pt x="915" y="0"/>
                    </a:lnTo>
                    <a:lnTo>
                      <a:pt x="914" y="8"/>
                    </a:lnTo>
                    <a:lnTo>
                      <a:pt x="913" y="0"/>
                    </a:lnTo>
                    <a:lnTo>
                      <a:pt x="287" y="0"/>
                    </a:lnTo>
                    <a:lnTo>
                      <a:pt x="220" y="0"/>
                    </a:lnTo>
                    <a:lnTo>
                      <a:pt x="219" y="3"/>
                    </a:lnTo>
                    <a:lnTo>
                      <a:pt x="219" y="0"/>
                    </a:lnTo>
                    <a:lnTo>
                      <a:pt x="137" y="0"/>
                    </a:lnTo>
                    <a:lnTo>
                      <a:pt x="1" y="0"/>
                    </a:lnTo>
                    <a:close/>
                    <a:moveTo>
                      <a:pt x="992" y="0"/>
                    </a:moveTo>
                    <a:lnTo>
                      <a:pt x="991" y="9"/>
                    </a:lnTo>
                    <a:lnTo>
                      <a:pt x="1152" y="9"/>
                    </a:lnTo>
                    <a:lnTo>
                      <a:pt x="1150" y="0"/>
                    </a:lnTo>
                    <a:lnTo>
                      <a:pt x="1072" y="0"/>
                    </a:lnTo>
                    <a:lnTo>
                      <a:pt x="1070" y="5"/>
                    </a:lnTo>
                    <a:lnTo>
                      <a:pt x="1069" y="0"/>
                    </a:lnTo>
                    <a:lnTo>
                      <a:pt x="992"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2" name="Freeform 252"/>
              <p:cNvSpPr>
                <a:spLocks noEditPoints="1"/>
              </p:cNvSpPr>
              <p:nvPr/>
            </p:nvSpPr>
            <p:spPr bwMode="auto">
              <a:xfrm>
                <a:off x="2771" y="881"/>
                <a:ext cx="384" cy="3"/>
              </a:xfrm>
              <a:custGeom>
                <a:avLst/>
                <a:gdLst>
                  <a:gd name="T0" fmla="*/ 1 w 1151"/>
                  <a:gd name="T1" fmla="*/ 0 h 9"/>
                  <a:gd name="T2" fmla="*/ 0 w 1151"/>
                  <a:gd name="T3" fmla="*/ 3 h 9"/>
                  <a:gd name="T4" fmla="*/ 305 w 1151"/>
                  <a:gd name="T5" fmla="*/ 3 h 9"/>
                  <a:gd name="T6" fmla="*/ 304 w 1151"/>
                  <a:gd name="T7" fmla="*/ 0 h 9"/>
                  <a:gd name="T8" fmla="*/ 96 w 1151"/>
                  <a:gd name="T9" fmla="*/ 0 h 9"/>
                  <a:gd name="T10" fmla="*/ 96 w 1151"/>
                  <a:gd name="T11" fmla="*/ 2 h 9"/>
                  <a:gd name="T12" fmla="*/ 95 w 1151"/>
                  <a:gd name="T13" fmla="*/ 0 h 9"/>
                  <a:gd name="T14" fmla="*/ 73 w 1151"/>
                  <a:gd name="T15" fmla="*/ 0 h 9"/>
                  <a:gd name="T16" fmla="*/ 73 w 1151"/>
                  <a:gd name="T17" fmla="*/ 2 h 9"/>
                  <a:gd name="T18" fmla="*/ 73 w 1151"/>
                  <a:gd name="T19" fmla="*/ 0 h 9"/>
                  <a:gd name="T20" fmla="*/ 46 w 1151"/>
                  <a:gd name="T21" fmla="*/ 0 h 9"/>
                  <a:gd name="T22" fmla="*/ 46 w 1151"/>
                  <a:gd name="T23" fmla="*/ 2 h 9"/>
                  <a:gd name="T24" fmla="*/ 45 w 1151"/>
                  <a:gd name="T25" fmla="*/ 0 h 9"/>
                  <a:gd name="T26" fmla="*/ 1 w 1151"/>
                  <a:gd name="T27" fmla="*/ 0 h 9"/>
                  <a:gd name="T28" fmla="*/ 306 w 1151"/>
                  <a:gd name="T29" fmla="*/ 0 h 9"/>
                  <a:gd name="T30" fmla="*/ 305 w 1151"/>
                  <a:gd name="T31" fmla="*/ 3 h 9"/>
                  <a:gd name="T32" fmla="*/ 330 w 1151"/>
                  <a:gd name="T33" fmla="*/ 3 h 9"/>
                  <a:gd name="T34" fmla="*/ 330 w 1151"/>
                  <a:gd name="T35" fmla="*/ 0 h 9"/>
                  <a:gd name="T36" fmla="*/ 306 w 1151"/>
                  <a:gd name="T37" fmla="*/ 0 h 9"/>
                  <a:gd name="T38" fmla="*/ 331 w 1151"/>
                  <a:gd name="T39" fmla="*/ 0 h 9"/>
                  <a:gd name="T40" fmla="*/ 331 w 1151"/>
                  <a:gd name="T41" fmla="*/ 3 h 9"/>
                  <a:gd name="T42" fmla="*/ 357 w 1151"/>
                  <a:gd name="T43" fmla="*/ 3 h 9"/>
                  <a:gd name="T44" fmla="*/ 356 w 1151"/>
                  <a:gd name="T45" fmla="*/ 0 h 9"/>
                  <a:gd name="T46" fmla="*/ 331 w 1151"/>
                  <a:gd name="T47" fmla="*/ 0 h 9"/>
                  <a:gd name="T48" fmla="*/ 358 w 1151"/>
                  <a:gd name="T49" fmla="*/ 0 h 9"/>
                  <a:gd name="T50" fmla="*/ 357 w 1151"/>
                  <a:gd name="T51" fmla="*/ 3 h 9"/>
                  <a:gd name="T52" fmla="*/ 384 w 1151"/>
                  <a:gd name="T53" fmla="*/ 3 h 9"/>
                  <a:gd name="T54" fmla="*/ 384 w 1151"/>
                  <a:gd name="T55" fmla="*/ 0 h 9"/>
                  <a:gd name="T56" fmla="*/ 358 w 1151"/>
                  <a:gd name="T57" fmla="*/ 0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1"/>
                  <a:gd name="T88" fmla="*/ 0 h 9"/>
                  <a:gd name="T89" fmla="*/ 1151 w 1151"/>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1" h="9">
                    <a:moveTo>
                      <a:pt x="2" y="0"/>
                    </a:moveTo>
                    <a:lnTo>
                      <a:pt x="0" y="8"/>
                    </a:lnTo>
                    <a:lnTo>
                      <a:pt x="914" y="8"/>
                    </a:lnTo>
                    <a:lnTo>
                      <a:pt x="912" y="0"/>
                    </a:lnTo>
                    <a:lnTo>
                      <a:pt x="288" y="0"/>
                    </a:lnTo>
                    <a:lnTo>
                      <a:pt x="287" y="5"/>
                    </a:lnTo>
                    <a:lnTo>
                      <a:pt x="286" y="0"/>
                    </a:lnTo>
                    <a:lnTo>
                      <a:pt x="220" y="0"/>
                    </a:lnTo>
                    <a:lnTo>
                      <a:pt x="219" y="7"/>
                    </a:lnTo>
                    <a:lnTo>
                      <a:pt x="218" y="0"/>
                    </a:lnTo>
                    <a:lnTo>
                      <a:pt x="138" y="0"/>
                    </a:lnTo>
                    <a:lnTo>
                      <a:pt x="137" y="5"/>
                    </a:lnTo>
                    <a:lnTo>
                      <a:pt x="136" y="0"/>
                    </a:lnTo>
                    <a:lnTo>
                      <a:pt x="2" y="0"/>
                    </a:lnTo>
                    <a:close/>
                    <a:moveTo>
                      <a:pt x="916" y="0"/>
                    </a:moveTo>
                    <a:lnTo>
                      <a:pt x="915" y="8"/>
                    </a:lnTo>
                    <a:lnTo>
                      <a:pt x="990" y="8"/>
                    </a:lnTo>
                    <a:lnTo>
                      <a:pt x="988" y="0"/>
                    </a:lnTo>
                    <a:lnTo>
                      <a:pt x="916" y="0"/>
                    </a:lnTo>
                    <a:close/>
                    <a:moveTo>
                      <a:pt x="993" y="0"/>
                    </a:moveTo>
                    <a:lnTo>
                      <a:pt x="992" y="8"/>
                    </a:lnTo>
                    <a:lnTo>
                      <a:pt x="1070" y="9"/>
                    </a:lnTo>
                    <a:lnTo>
                      <a:pt x="1068" y="0"/>
                    </a:lnTo>
                    <a:lnTo>
                      <a:pt x="993" y="0"/>
                    </a:lnTo>
                    <a:close/>
                    <a:moveTo>
                      <a:pt x="1073" y="0"/>
                    </a:moveTo>
                    <a:lnTo>
                      <a:pt x="1070" y="8"/>
                    </a:lnTo>
                    <a:lnTo>
                      <a:pt x="1151" y="8"/>
                    </a:lnTo>
                    <a:lnTo>
                      <a:pt x="1150" y="0"/>
                    </a:lnTo>
                    <a:lnTo>
                      <a:pt x="1073"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3" name="Freeform 253"/>
              <p:cNvSpPr>
                <a:spLocks noEditPoints="1"/>
              </p:cNvSpPr>
              <p:nvPr/>
            </p:nvSpPr>
            <p:spPr bwMode="auto">
              <a:xfrm>
                <a:off x="2772" y="880"/>
                <a:ext cx="383" cy="3"/>
              </a:xfrm>
              <a:custGeom>
                <a:avLst/>
                <a:gdLst>
                  <a:gd name="T0" fmla="*/ 0 w 1149"/>
                  <a:gd name="T1" fmla="*/ 0 h 8"/>
                  <a:gd name="T2" fmla="*/ 0 w 1149"/>
                  <a:gd name="T3" fmla="*/ 3 h 8"/>
                  <a:gd name="T4" fmla="*/ 45 w 1149"/>
                  <a:gd name="T5" fmla="*/ 3 h 8"/>
                  <a:gd name="T6" fmla="*/ 45 w 1149"/>
                  <a:gd name="T7" fmla="*/ 0 h 8"/>
                  <a:gd name="T8" fmla="*/ 0 w 1149"/>
                  <a:gd name="T9" fmla="*/ 0 h 8"/>
                  <a:gd name="T10" fmla="*/ 46 w 1149"/>
                  <a:gd name="T11" fmla="*/ 0 h 8"/>
                  <a:gd name="T12" fmla="*/ 45 w 1149"/>
                  <a:gd name="T13" fmla="*/ 3 h 8"/>
                  <a:gd name="T14" fmla="*/ 73 w 1149"/>
                  <a:gd name="T15" fmla="*/ 3 h 8"/>
                  <a:gd name="T16" fmla="*/ 72 w 1149"/>
                  <a:gd name="T17" fmla="*/ 0 h 8"/>
                  <a:gd name="T18" fmla="*/ 46 w 1149"/>
                  <a:gd name="T19" fmla="*/ 0 h 8"/>
                  <a:gd name="T20" fmla="*/ 73 w 1149"/>
                  <a:gd name="T21" fmla="*/ 0 h 8"/>
                  <a:gd name="T22" fmla="*/ 73 w 1149"/>
                  <a:gd name="T23" fmla="*/ 3 h 8"/>
                  <a:gd name="T24" fmla="*/ 95 w 1149"/>
                  <a:gd name="T25" fmla="*/ 3 h 8"/>
                  <a:gd name="T26" fmla="*/ 95 w 1149"/>
                  <a:gd name="T27" fmla="*/ 0 h 8"/>
                  <a:gd name="T28" fmla="*/ 73 w 1149"/>
                  <a:gd name="T29" fmla="*/ 0 h 8"/>
                  <a:gd name="T30" fmla="*/ 96 w 1149"/>
                  <a:gd name="T31" fmla="*/ 0 h 8"/>
                  <a:gd name="T32" fmla="*/ 95 w 1149"/>
                  <a:gd name="T33" fmla="*/ 3 h 8"/>
                  <a:gd name="T34" fmla="*/ 304 w 1149"/>
                  <a:gd name="T35" fmla="*/ 3 h 8"/>
                  <a:gd name="T36" fmla="*/ 304 w 1149"/>
                  <a:gd name="T37" fmla="*/ 0 h 8"/>
                  <a:gd name="T38" fmla="*/ 96 w 1149"/>
                  <a:gd name="T39" fmla="*/ 0 h 8"/>
                  <a:gd name="T40" fmla="*/ 305 w 1149"/>
                  <a:gd name="T41" fmla="*/ 0 h 8"/>
                  <a:gd name="T42" fmla="*/ 305 w 1149"/>
                  <a:gd name="T43" fmla="*/ 3 h 8"/>
                  <a:gd name="T44" fmla="*/ 329 w 1149"/>
                  <a:gd name="T45" fmla="*/ 3 h 8"/>
                  <a:gd name="T46" fmla="*/ 329 w 1149"/>
                  <a:gd name="T47" fmla="*/ 0 h 8"/>
                  <a:gd name="T48" fmla="*/ 305 w 1149"/>
                  <a:gd name="T49" fmla="*/ 0 h 8"/>
                  <a:gd name="T50" fmla="*/ 331 w 1149"/>
                  <a:gd name="T51" fmla="*/ 0 h 8"/>
                  <a:gd name="T52" fmla="*/ 330 w 1149"/>
                  <a:gd name="T53" fmla="*/ 3 h 8"/>
                  <a:gd name="T54" fmla="*/ 356 w 1149"/>
                  <a:gd name="T55" fmla="*/ 3 h 8"/>
                  <a:gd name="T56" fmla="*/ 356 w 1149"/>
                  <a:gd name="T57" fmla="*/ 0 h 8"/>
                  <a:gd name="T58" fmla="*/ 331 w 1149"/>
                  <a:gd name="T59" fmla="*/ 0 h 8"/>
                  <a:gd name="T60" fmla="*/ 358 w 1149"/>
                  <a:gd name="T61" fmla="*/ 0 h 8"/>
                  <a:gd name="T62" fmla="*/ 357 w 1149"/>
                  <a:gd name="T63" fmla="*/ 3 h 8"/>
                  <a:gd name="T64" fmla="*/ 383 w 1149"/>
                  <a:gd name="T65" fmla="*/ 3 h 8"/>
                  <a:gd name="T66" fmla="*/ 383 w 1149"/>
                  <a:gd name="T67" fmla="*/ 0 h 8"/>
                  <a:gd name="T68" fmla="*/ 358 w 1149"/>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8"/>
                  <a:gd name="T107" fmla="*/ 1149 w 1149"/>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8">
                    <a:moveTo>
                      <a:pt x="1" y="0"/>
                    </a:moveTo>
                    <a:lnTo>
                      <a:pt x="0" y="7"/>
                    </a:lnTo>
                    <a:lnTo>
                      <a:pt x="136" y="8"/>
                    </a:lnTo>
                    <a:lnTo>
                      <a:pt x="135" y="0"/>
                    </a:lnTo>
                    <a:lnTo>
                      <a:pt x="1" y="0"/>
                    </a:lnTo>
                    <a:close/>
                    <a:moveTo>
                      <a:pt x="138" y="0"/>
                    </a:moveTo>
                    <a:lnTo>
                      <a:pt x="136" y="7"/>
                    </a:lnTo>
                    <a:lnTo>
                      <a:pt x="218" y="7"/>
                    </a:lnTo>
                    <a:lnTo>
                      <a:pt x="217" y="0"/>
                    </a:lnTo>
                    <a:lnTo>
                      <a:pt x="138" y="0"/>
                    </a:lnTo>
                    <a:close/>
                    <a:moveTo>
                      <a:pt x="219" y="0"/>
                    </a:moveTo>
                    <a:lnTo>
                      <a:pt x="219" y="7"/>
                    </a:lnTo>
                    <a:lnTo>
                      <a:pt x="286" y="8"/>
                    </a:lnTo>
                    <a:lnTo>
                      <a:pt x="284" y="0"/>
                    </a:lnTo>
                    <a:lnTo>
                      <a:pt x="219" y="0"/>
                    </a:lnTo>
                    <a:close/>
                    <a:moveTo>
                      <a:pt x="287" y="0"/>
                    </a:moveTo>
                    <a:lnTo>
                      <a:pt x="286" y="7"/>
                    </a:lnTo>
                    <a:lnTo>
                      <a:pt x="912" y="7"/>
                    </a:lnTo>
                    <a:lnTo>
                      <a:pt x="911" y="0"/>
                    </a:lnTo>
                    <a:lnTo>
                      <a:pt x="287" y="0"/>
                    </a:lnTo>
                    <a:close/>
                    <a:moveTo>
                      <a:pt x="916" y="0"/>
                    </a:moveTo>
                    <a:lnTo>
                      <a:pt x="914" y="7"/>
                    </a:lnTo>
                    <a:lnTo>
                      <a:pt x="988" y="7"/>
                    </a:lnTo>
                    <a:lnTo>
                      <a:pt x="986" y="0"/>
                    </a:lnTo>
                    <a:lnTo>
                      <a:pt x="916" y="0"/>
                    </a:lnTo>
                    <a:close/>
                    <a:moveTo>
                      <a:pt x="992" y="0"/>
                    </a:moveTo>
                    <a:lnTo>
                      <a:pt x="991" y="7"/>
                    </a:lnTo>
                    <a:lnTo>
                      <a:pt x="1068" y="7"/>
                    </a:lnTo>
                    <a:lnTo>
                      <a:pt x="1067" y="0"/>
                    </a:lnTo>
                    <a:lnTo>
                      <a:pt x="992" y="0"/>
                    </a:lnTo>
                    <a:close/>
                    <a:moveTo>
                      <a:pt x="1073" y="0"/>
                    </a:moveTo>
                    <a:lnTo>
                      <a:pt x="1071" y="7"/>
                    </a:lnTo>
                    <a:lnTo>
                      <a:pt x="1149" y="7"/>
                    </a:lnTo>
                    <a:lnTo>
                      <a:pt x="1148" y="0"/>
                    </a:lnTo>
                    <a:lnTo>
                      <a:pt x="1073"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4" name="Freeform 254"/>
              <p:cNvSpPr>
                <a:spLocks noEditPoints="1"/>
              </p:cNvSpPr>
              <p:nvPr/>
            </p:nvSpPr>
            <p:spPr bwMode="auto">
              <a:xfrm>
                <a:off x="2772" y="879"/>
                <a:ext cx="382" cy="2"/>
              </a:xfrm>
              <a:custGeom>
                <a:avLst/>
                <a:gdLst>
                  <a:gd name="T0" fmla="*/ 0 w 1147"/>
                  <a:gd name="T1" fmla="*/ 0 h 8"/>
                  <a:gd name="T2" fmla="*/ 0 w 1147"/>
                  <a:gd name="T3" fmla="*/ 2 h 8"/>
                  <a:gd name="T4" fmla="*/ 45 w 1147"/>
                  <a:gd name="T5" fmla="*/ 2 h 8"/>
                  <a:gd name="T6" fmla="*/ 44 w 1147"/>
                  <a:gd name="T7" fmla="*/ 0 h 8"/>
                  <a:gd name="T8" fmla="*/ 0 w 1147"/>
                  <a:gd name="T9" fmla="*/ 0 h 8"/>
                  <a:gd name="T10" fmla="*/ 46 w 1147"/>
                  <a:gd name="T11" fmla="*/ 0 h 8"/>
                  <a:gd name="T12" fmla="*/ 45 w 1147"/>
                  <a:gd name="T13" fmla="*/ 2 h 8"/>
                  <a:gd name="T14" fmla="*/ 72 w 1147"/>
                  <a:gd name="T15" fmla="*/ 2 h 8"/>
                  <a:gd name="T16" fmla="*/ 72 w 1147"/>
                  <a:gd name="T17" fmla="*/ 0 h 8"/>
                  <a:gd name="T18" fmla="*/ 46 w 1147"/>
                  <a:gd name="T19" fmla="*/ 0 h 8"/>
                  <a:gd name="T20" fmla="*/ 73 w 1147"/>
                  <a:gd name="T21" fmla="*/ 0 h 8"/>
                  <a:gd name="T22" fmla="*/ 73 w 1147"/>
                  <a:gd name="T23" fmla="*/ 2 h 8"/>
                  <a:gd name="T24" fmla="*/ 95 w 1147"/>
                  <a:gd name="T25" fmla="*/ 2 h 8"/>
                  <a:gd name="T26" fmla="*/ 94 w 1147"/>
                  <a:gd name="T27" fmla="*/ 0 h 8"/>
                  <a:gd name="T28" fmla="*/ 73 w 1147"/>
                  <a:gd name="T29" fmla="*/ 0 h 8"/>
                  <a:gd name="T30" fmla="*/ 96 w 1147"/>
                  <a:gd name="T31" fmla="*/ 0 h 8"/>
                  <a:gd name="T32" fmla="*/ 95 w 1147"/>
                  <a:gd name="T33" fmla="*/ 2 h 8"/>
                  <a:gd name="T34" fmla="*/ 303 w 1147"/>
                  <a:gd name="T35" fmla="*/ 2 h 8"/>
                  <a:gd name="T36" fmla="*/ 303 w 1147"/>
                  <a:gd name="T37" fmla="*/ 0 h 8"/>
                  <a:gd name="T38" fmla="*/ 96 w 1147"/>
                  <a:gd name="T39" fmla="*/ 0 h 8"/>
                  <a:gd name="T40" fmla="*/ 305 w 1147"/>
                  <a:gd name="T41" fmla="*/ 0 h 8"/>
                  <a:gd name="T42" fmla="*/ 304 w 1147"/>
                  <a:gd name="T43" fmla="*/ 2 h 8"/>
                  <a:gd name="T44" fmla="*/ 328 w 1147"/>
                  <a:gd name="T45" fmla="*/ 2 h 8"/>
                  <a:gd name="T46" fmla="*/ 328 w 1147"/>
                  <a:gd name="T47" fmla="*/ 0 h 8"/>
                  <a:gd name="T48" fmla="*/ 305 w 1147"/>
                  <a:gd name="T49" fmla="*/ 0 h 8"/>
                  <a:gd name="T50" fmla="*/ 330 w 1147"/>
                  <a:gd name="T51" fmla="*/ 0 h 8"/>
                  <a:gd name="T52" fmla="*/ 330 w 1147"/>
                  <a:gd name="T53" fmla="*/ 2 h 8"/>
                  <a:gd name="T54" fmla="*/ 355 w 1147"/>
                  <a:gd name="T55" fmla="*/ 2 h 8"/>
                  <a:gd name="T56" fmla="*/ 355 w 1147"/>
                  <a:gd name="T57" fmla="*/ 0 h 8"/>
                  <a:gd name="T58" fmla="*/ 330 w 1147"/>
                  <a:gd name="T59" fmla="*/ 0 h 8"/>
                  <a:gd name="T60" fmla="*/ 357 w 1147"/>
                  <a:gd name="T61" fmla="*/ 0 h 8"/>
                  <a:gd name="T62" fmla="*/ 357 w 1147"/>
                  <a:gd name="T63" fmla="*/ 2 h 8"/>
                  <a:gd name="T64" fmla="*/ 382 w 1147"/>
                  <a:gd name="T65" fmla="*/ 2 h 8"/>
                  <a:gd name="T66" fmla="*/ 382 w 1147"/>
                  <a:gd name="T67" fmla="*/ 0 h 8"/>
                  <a:gd name="T68" fmla="*/ 357 w 1147"/>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8"/>
                  <a:gd name="T107" fmla="*/ 1147 w 1147"/>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8">
                    <a:moveTo>
                      <a:pt x="1" y="0"/>
                    </a:moveTo>
                    <a:lnTo>
                      <a:pt x="0" y="8"/>
                    </a:lnTo>
                    <a:lnTo>
                      <a:pt x="134" y="8"/>
                    </a:lnTo>
                    <a:lnTo>
                      <a:pt x="133" y="0"/>
                    </a:lnTo>
                    <a:lnTo>
                      <a:pt x="1" y="0"/>
                    </a:lnTo>
                    <a:close/>
                    <a:moveTo>
                      <a:pt x="138" y="0"/>
                    </a:moveTo>
                    <a:lnTo>
                      <a:pt x="136" y="8"/>
                    </a:lnTo>
                    <a:lnTo>
                      <a:pt x="216" y="8"/>
                    </a:lnTo>
                    <a:lnTo>
                      <a:pt x="215" y="0"/>
                    </a:lnTo>
                    <a:lnTo>
                      <a:pt x="138" y="0"/>
                    </a:lnTo>
                    <a:close/>
                    <a:moveTo>
                      <a:pt x="218" y="0"/>
                    </a:moveTo>
                    <a:lnTo>
                      <a:pt x="218" y="8"/>
                    </a:lnTo>
                    <a:lnTo>
                      <a:pt x="284" y="8"/>
                    </a:lnTo>
                    <a:lnTo>
                      <a:pt x="282" y="0"/>
                    </a:lnTo>
                    <a:lnTo>
                      <a:pt x="218" y="0"/>
                    </a:lnTo>
                    <a:close/>
                    <a:moveTo>
                      <a:pt x="287" y="0"/>
                    </a:moveTo>
                    <a:lnTo>
                      <a:pt x="286" y="8"/>
                    </a:lnTo>
                    <a:lnTo>
                      <a:pt x="910" y="8"/>
                    </a:lnTo>
                    <a:lnTo>
                      <a:pt x="909" y="0"/>
                    </a:lnTo>
                    <a:lnTo>
                      <a:pt x="287" y="0"/>
                    </a:lnTo>
                    <a:close/>
                    <a:moveTo>
                      <a:pt x="915" y="0"/>
                    </a:moveTo>
                    <a:lnTo>
                      <a:pt x="914" y="8"/>
                    </a:lnTo>
                    <a:lnTo>
                      <a:pt x="986" y="8"/>
                    </a:lnTo>
                    <a:lnTo>
                      <a:pt x="984" y="0"/>
                    </a:lnTo>
                    <a:lnTo>
                      <a:pt x="915" y="0"/>
                    </a:lnTo>
                    <a:close/>
                    <a:moveTo>
                      <a:pt x="992" y="0"/>
                    </a:moveTo>
                    <a:lnTo>
                      <a:pt x="991" y="8"/>
                    </a:lnTo>
                    <a:lnTo>
                      <a:pt x="1066" y="8"/>
                    </a:lnTo>
                    <a:lnTo>
                      <a:pt x="1065" y="0"/>
                    </a:lnTo>
                    <a:lnTo>
                      <a:pt x="992" y="0"/>
                    </a:lnTo>
                    <a:close/>
                    <a:moveTo>
                      <a:pt x="1073" y="0"/>
                    </a:moveTo>
                    <a:lnTo>
                      <a:pt x="1071" y="8"/>
                    </a:lnTo>
                    <a:lnTo>
                      <a:pt x="1147" y="8"/>
                    </a:lnTo>
                    <a:lnTo>
                      <a:pt x="1146" y="0"/>
                    </a:lnTo>
                    <a:lnTo>
                      <a:pt x="1073"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5" name="Freeform 255"/>
              <p:cNvSpPr>
                <a:spLocks noEditPoints="1"/>
              </p:cNvSpPr>
              <p:nvPr/>
            </p:nvSpPr>
            <p:spPr bwMode="auto">
              <a:xfrm>
                <a:off x="2772" y="877"/>
                <a:ext cx="382" cy="3"/>
              </a:xfrm>
              <a:custGeom>
                <a:avLst/>
                <a:gdLst>
                  <a:gd name="T0" fmla="*/ 1 w 1147"/>
                  <a:gd name="T1" fmla="*/ 0 h 9"/>
                  <a:gd name="T2" fmla="*/ 0 w 1147"/>
                  <a:gd name="T3" fmla="*/ 3 h 9"/>
                  <a:gd name="T4" fmla="*/ 45 w 1147"/>
                  <a:gd name="T5" fmla="*/ 3 h 9"/>
                  <a:gd name="T6" fmla="*/ 44 w 1147"/>
                  <a:gd name="T7" fmla="*/ 0 h 9"/>
                  <a:gd name="T8" fmla="*/ 1 w 1147"/>
                  <a:gd name="T9" fmla="*/ 0 h 9"/>
                  <a:gd name="T10" fmla="*/ 46 w 1147"/>
                  <a:gd name="T11" fmla="*/ 0 h 9"/>
                  <a:gd name="T12" fmla="*/ 46 w 1147"/>
                  <a:gd name="T13" fmla="*/ 3 h 9"/>
                  <a:gd name="T14" fmla="*/ 72 w 1147"/>
                  <a:gd name="T15" fmla="*/ 3 h 9"/>
                  <a:gd name="T16" fmla="*/ 71 w 1147"/>
                  <a:gd name="T17" fmla="*/ 0 h 9"/>
                  <a:gd name="T18" fmla="*/ 46 w 1147"/>
                  <a:gd name="T19" fmla="*/ 0 h 9"/>
                  <a:gd name="T20" fmla="*/ 73 w 1147"/>
                  <a:gd name="T21" fmla="*/ 0 h 9"/>
                  <a:gd name="T22" fmla="*/ 73 w 1147"/>
                  <a:gd name="T23" fmla="*/ 3 h 9"/>
                  <a:gd name="T24" fmla="*/ 94 w 1147"/>
                  <a:gd name="T25" fmla="*/ 3 h 9"/>
                  <a:gd name="T26" fmla="*/ 94 w 1147"/>
                  <a:gd name="T27" fmla="*/ 0 h 9"/>
                  <a:gd name="T28" fmla="*/ 73 w 1147"/>
                  <a:gd name="T29" fmla="*/ 0 h 9"/>
                  <a:gd name="T30" fmla="*/ 96 w 1147"/>
                  <a:gd name="T31" fmla="*/ 0 h 9"/>
                  <a:gd name="T32" fmla="*/ 95 w 1147"/>
                  <a:gd name="T33" fmla="*/ 3 h 9"/>
                  <a:gd name="T34" fmla="*/ 303 w 1147"/>
                  <a:gd name="T35" fmla="*/ 3 h 9"/>
                  <a:gd name="T36" fmla="*/ 302 w 1147"/>
                  <a:gd name="T37" fmla="*/ 0 h 9"/>
                  <a:gd name="T38" fmla="*/ 96 w 1147"/>
                  <a:gd name="T39" fmla="*/ 0 h 9"/>
                  <a:gd name="T40" fmla="*/ 305 w 1147"/>
                  <a:gd name="T41" fmla="*/ 0 h 9"/>
                  <a:gd name="T42" fmla="*/ 305 w 1147"/>
                  <a:gd name="T43" fmla="*/ 3 h 9"/>
                  <a:gd name="T44" fmla="*/ 328 w 1147"/>
                  <a:gd name="T45" fmla="*/ 3 h 9"/>
                  <a:gd name="T46" fmla="*/ 327 w 1147"/>
                  <a:gd name="T47" fmla="*/ 0 h 9"/>
                  <a:gd name="T48" fmla="*/ 305 w 1147"/>
                  <a:gd name="T49" fmla="*/ 0 h 9"/>
                  <a:gd name="T50" fmla="*/ 330 w 1147"/>
                  <a:gd name="T51" fmla="*/ 0 h 9"/>
                  <a:gd name="T52" fmla="*/ 330 w 1147"/>
                  <a:gd name="T53" fmla="*/ 3 h 9"/>
                  <a:gd name="T54" fmla="*/ 355 w 1147"/>
                  <a:gd name="T55" fmla="*/ 3 h 9"/>
                  <a:gd name="T56" fmla="*/ 354 w 1147"/>
                  <a:gd name="T57" fmla="*/ 0 h 9"/>
                  <a:gd name="T58" fmla="*/ 330 w 1147"/>
                  <a:gd name="T59" fmla="*/ 0 h 9"/>
                  <a:gd name="T60" fmla="*/ 358 w 1147"/>
                  <a:gd name="T61" fmla="*/ 0 h 9"/>
                  <a:gd name="T62" fmla="*/ 357 w 1147"/>
                  <a:gd name="T63" fmla="*/ 3 h 9"/>
                  <a:gd name="T64" fmla="*/ 382 w 1147"/>
                  <a:gd name="T65" fmla="*/ 3 h 9"/>
                  <a:gd name="T66" fmla="*/ 382 w 1147"/>
                  <a:gd name="T67" fmla="*/ 0 h 9"/>
                  <a:gd name="T68" fmla="*/ 358 w 1147"/>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
                  <a:gd name="T107" fmla="*/ 1147 w 114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
                    <a:moveTo>
                      <a:pt x="2" y="0"/>
                    </a:moveTo>
                    <a:lnTo>
                      <a:pt x="0" y="9"/>
                    </a:lnTo>
                    <a:lnTo>
                      <a:pt x="134" y="9"/>
                    </a:lnTo>
                    <a:lnTo>
                      <a:pt x="132" y="0"/>
                    </a:lnTo>
                    <a:lnTo>
                      <a:pt x="2" y="0"/>
                    </a:lnTo>
                    <a:close/>
                    <a:moveTo>
                      <a:pt x="139" y="0"/>
                    </a:moveTo>
                    <a:lnTo>
                      <a:pt x="137" y="9"/>
                    </a:lnTo>
                    <a:lnTo>
                      <a:pt x="216" y="9"/>
                    </a:lnTo>
                    <a:lnTo>
                      <a:pt x="213" y="0"/>
                    </a:lnTo>
                    <a:lnTo>
                      <a:pt x="139" y="0"/>
                    </a:lnTo>
                    <a:close/>
                    <a:moveTo>
                      <a:pt x="219" y="0"/>
                    </a:moveTo>
                    <a:lnTo>
                      <a:pt x="218" y="9"/>
                    </a:lnTo>
                    <a:lnTo>
                      <a:pt x="283" y="9"/>
                    </a:lnTo>
                    <a:lnTo>
                      <a:pt x="281" y="0"/>
                    </a:lnTo>
                    <a:lnTo>
                      <a:pt x="219" y="0"/>
                    </a:lnTo>
                    <a:close/>
                    <a:moveTo>
                      <a:pt x="287" y="0"/>
                    </a:moveTo>
                    <a:lnTo>
                      <a:pt x="286" y="9"/>
                    </a:lnTo>
                    <a:lnTo>
                      <a:pt x="910" y="9"/>
                    </a:lnTo>
                    <a:lnTo>
                      <a:pt x="908" y="0"/>
                    </a:lnTo>
                    <a:lnTo>
                      <a:pt x="287" y="0"/>
                    </a:lnTo>
                    <a:close/>
                    <a:moveTo>
                      <a:pt x="916" y="0"/>
                    </a:moveTo>
                    <a:lnTo>
                      <a:pt x="915" y="9"/>
                    </a:lnTo>
                    <a:lnTo>
                      <a:pt x="985" y="9"/>
                    </a:lnTo>
                    <a:lnTo>
                      <a:pt x="983" y="0"/>
                    </a:lnTo>
                    <a:lnTo>
                      <a:pt x="916" y="0"/>
                    </a:lnTo>
                    <a:close/>
                    <a:moveTo>
                      <a:pt x="992" y="0"/>
                    </a:moveTo>
                    <a:lnTo>
                      <a:pt x="991" y="9"/>
                    </a:lnTo>
                    <a:lnTo>
                      <a:pt x="1066" y="9"/>
                    </a:lnTo>
                    <a:lnTo>
                      <a:pt x="1064" y="0"/>
                    </a:lnTo>
                    <a:lnTo>
                      <a:pt x="992" y="0"/>
                    </a:lnTo>
                    <a:close/>
                    <a:moveTo>
                      <a:pt x="1074" y="0"/>
                    </a:moveTo>
                    <a:lnTo>
                      <a:pt x="1072" y="9"/>
                    </a:lnTo>
                    <a:lnTo>
                      <a:pt x="1147" y="9"/>
                    </a:lnTo>
                    <a:lnTo>
                      <a:pt x="1146" y="0"/>
                    </a:lnTo>
                    <a:lnTo>
                      <a:pt x="1074"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6" name="Freeform 256"/>
              <p:cNvSpPr>
                <a:spLocks noEditPoints="1"/>
              </p:cNvSpPr>
              <p:nvPr/>
            </p:nvSpPr>
            <p:spPr bwMode="auto">
              <a:xfrm>
                <a:off x="2772" y="876"/>
                <a:ext cx="382" cy="3"/>
              </a:xfrm>
              <a:custGeom>
                <a:avLst/>
                <a:gdLst>
                  <a:gd name="T0" fmla="*/ 1 w 1145"/>
                  <a:gd name="T1" fmla="*/ 0 h 8"/>
                  <a:gd name="T2" fmla="*/ 0 w 1145"/>
                  <a:gd name="T3" fmla="*/ 3 h 8"/>
                  <a:gd name="T4" fmla="*/ 44 w 1145"/>
                  <a:gd name="T5" fmla="*/ 3 h 8"/>
                  <a:gd name="T6" fmla="*/ 43 w 1145"/>
                  <a:gd name="T7" fmla="*/ 0 h 8"/>
                  <a:gd name="T8" fmla="*/ 1 w 1145"/>
                  <a:gd name="T9" fmla="*/ 0 h 8"/>
                  <a:gd name="T10" fmla="*/ 47 w 1145"/>
                  <a:gd name="T11" fmla="*/ 0 h 8"/>
                  <a:gd name="T12" fmla="*/ 46 w 1145"/>
                  <a:gd name="T13" fmla="*/ 3 h 8"/>
                  <a:gd name="T14" fmla="*/ 71 w 1145"/>
                  <a:gd name="T15" fmla="*/ 3 h 8"/>
                  <a:gd name="T16" fmla="*/ 70 w 1145"/>
                  <a:gd name="T17" fmla="*/ 0 h 8"/>
                  <a:gd name="T18" fmla="*/ 47 w 1145"/>
                  <a:gd name="T19" fmla="*/ 0 h 8"/>
                  <a:gd name="T20" fmla="*/ 73 w 1145"/>
                  <a:gd name="T21" fmla="*/ 0 h 8"/>
                  <a:gd name="T22" fmla="*/ 72 w 1145"/>
                  <a:gd name="T23" fmla="*/ 3 h 8"/>
                  <a:gd name="T24" fmla="*/ 94 w 1145"/>
                  <a:gd name="T25" fmla="*/ 3 h 8"/>
                  <a:gd name="T26" fmla="*/ 93 w 1145"/>
                  <a:gd name="T27" fmla="*/ 0 h 8"/>
                  <a:gd name="T28" fmla="*/ 73 w 1145"/>
                  <a:gd name="T29" fmla="*/ 0 h 8"/>
                  <a:gd name="T30" fmla="*/ 96 w 1145"/>
                  <a:gd name="T31" fmla="*/ 0 h 8"/>
                  <a:gd name="T32" fmla="*/ 95 w 1145"/>
                  <a:gd name="T33" fmla="*/ 3 h 8"/>
                  <a:gd name="T34" fmla="*/ 303 w 1145"/>
                  <a:gd name="T35" fmla="*/ 3 h 8"/>
                  <a:gd name="T36" fmla="*/ 302 w 1145"/>
                  <a:gd name="T37" fmla="*/ 0 h 8"/>
                  <a:gd name="T38" fmla="*/ 96 w 1145"/>
                  <a:gd name="T39" fmla="*/ 0 h 8"/>
                  <a:gd name="T40" fmla="*/ 305 w 1145"/>
                  <a:gd name="T41" fmla="*/ 0 h 8"/>
                  <a:gd name="T42" fmla="*/ 305 w 1145"/>
                  <a:gd name="T43" fmla="*/ 3 h 8"/>
                  <a:gd name="T44" fmla="*/ 328 w 1145"/>
                  <a:gd name="T45" fmla="*/ 3 h 8"/>
                  <a:gd name="T46" fmla="*/ 327 w 1145"/>
                  <a:gd name="T47" fmla="*/ 0 h 8"/>
                  <a:gd name="T48" fmla="*/ 305 w 1145"/>
                  <a:gd name="T49" fmla="*/ 0 h 8"/>
                  <a:gd name="T50" fmla="*/ 331 w 1145"/>
                  <a:gd name="T51" fmla="*/ 0 h 8"/>
                  <a:gd name="T52" fmla="*/ 331 w 1145"/>
                  <a:gd name="T53" fmla="*/ 3 h 8"/>
                  <a:gd name="T54" fmla="*/ 355 w 1145"/>
                  <a:gd name="T55" fmla="*/ 3 h 8"/>
                  <a:gd name="T56" fmla="*/ 354 w 1145"/>
                  <a:gd name="T57" fmla="*/ 0 h 8"/>
                  <a:gd name="T58" fmla="*/ 331 w 1145"/>
                  <a:gd name="T59" fmla="*/ 0 h 8"/>
                  <a:gd name="T60" fmla="*/ 358 w 1145"/>
                  <a:gd name="T61" fmla="*/ 0 h 8"/>
                  <a:gd name="T62" fmla="*/ 358 w 1145"/>
                  <a:gd name="T63" fmla="*/ 3 h 8"/>
                  <a:gd name="T64" fmla="*/ 382 w 1145"/>
                  <a:gd name="T65" fmla="*/ 3 h 8"/>
                  <a:gd name="T66" fmla="*/ 382 w 1145"/>
                  <a:gd name="T67" fmla="*/ 0 h 8"/>
                  <a:gd name="T68" fmla="*/ 358 w 1145"/>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5"/>
                  <a:gd name="T106" fmla="*/ 0 h 8"/>
                  <a:gd name="T107" fmla="*/ 1145 w 1145"/>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5" h="8">
                    <a:moveTo>
                      <a:pt x="2" y="0"/>
                    </a:moveTo>
                    <a:lnTo>
                      <a:pt x="0" y="8"/>
                    </a:lnTo>
                    <a:lnTo>
                      <a:pt x="132" y="8"/>
                    </a:lnTo>
                    <a:lnTo>
                      <a:pt x="130" y="0"/>
                    </a:lnTo>
                    <a:lnTo>
                      <a:pt x="2" y="0"/>
                    </a:lnTo>
                    <a:close/>
                    <a:moveTo>
                      <a:pt x="140" y="0"/>
                    </a:moveTo>
                    <a:lnTo>
                      <a:pt x="137" y="8"/>
                    </a:lnTo>
                    <a:lnTo>
                      <a:pt x="214" y="8"/>
                    </a:lnTo>
                    <a:lnTo>
                      <a:pt x="211" y="0"/>
                    </a:lnTo>
                    <a:lnTo>
                      <a:pt x="140" y="0"/>
                    </a:lnTo>
                    <a:close/>
                    <a:moveTo>
                      <a:pt x="218" y="0"/>
                    </a:moveTo>
                    <a:lnTo>
                      <a:pt x="217" y="8"/>
                    </a:lnTo>
                    <a:lnTo>
                      <a:pt x="281" y="8"/>
                    </a:lnTo>
                    <a:lnTo>
                      <a:pt x="279" y="0"/>
                    </a:lnTo>
                    <a:lnTo>
                      <a:pt x="218" y="0"/>
                    </a:lnTo>
                    <a:close/>
                    <a:moveTo>
                      <a:pt x="288" y="0"/>
                    </a:moveTo>
                    <a:lnTo>
                      <a:pt x="286" y="8"/>
                    </a:lnTo>
                    <a:lnTo>
                      <a:pt x="908" y="8"/>
                    </a:lnTo>
                    <a:lnTo>
                      <a:pt x="905" y="0"/>
                    </a:lnTo>
                    <a:lnTo>
                      <a:pt x="288" y="0"/>
                    </a:lnTo>
                    <a:close/>
                    <a:moveTo>
                      <a:pt x="915" y="0"/>
                    </a:moveTo>
                    <a:lnTo>
                      <a:pt x="914" y="8"/>
                    </a:lnTo>
                    <a:lnTo>
                      <a:pt x="983" y="8"/>
                    </a:lnTo>
                    <a:lnTo>
                      <a:pt x="981" y="0"/>
                    </a:lnTo>
                    <a:lnTo>
                      <a:pt x="915" y="0"/>
                    </a:lnTo>
                    <a:close/>
                    <a:moveTo>
                      <a:pt x="992" y="0"/>
                    </a:moveTo>
                    <a:lnTo>
                      <a:pt x="991" y="8"/>
                    </a:lnTo>
                    <a:lnTo>
                      <a:pt x="1064" y="8"/>
                    </a:lnTo>
                    <a:lnTo>
                      <a:pt x="1062" y="0"/>
                    </a:lnTo>
                    <a:lnTo>
                      <a:pt x="992" y="0"/>
                    </a:lnTo>
                    <a:close/>
                    <a:moveTo>
                      <a:pt x="1074" y="0"/>
                    </a:moveTo>
                    <a:lnTo>
                      <a:pt x="1072" y="8"/>
                    </a:lnTo>
                    <a:lnTo>
                      <a:pt x="1145" y="8"/>
                    </a:lnTo>
                    <a:lnTo>
                      <a:pt x="1144" y="0"/>
                    </a:lnTo>
                    <a:lnTo>
                      <a:pt x="107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7" name="Freeform 257"/>
              <p:cNvSpPr>
                <a:spLocks noEditPoints="1"/>
              </p:cNvSpPr>
              <p:nvPr/>
            </p:nvSpPr>
            <p:spPr bwMode="auto">
              <a:xfrm>
                <a:off x="2773" y="875"/>
                <a:ext cx="381" cy="2"/>
              </a:xfrm>
              <a:custGeom>
                <a:avLst/>
                <a:gdLst>
                  <a:gd name="T0" fmla="*/ 1 w 1144"/>
                  <a:gd name="T1" fmla="*/ 0 h 8"/>
                  <a:gd name="T2" fmla="*/ 0 w 1144"/>
                  <a:gd name="T3" fmla="*/ 2 h 8"/>
                  <a:gd name="T4" fmla="*/ 43 w 1144"/>
                  <a:gd name="T5" fmla="*/ 2 h 8"/>
                  <a:gd name="T6" fmla="*/ 43 w 1144"/>
                  <a:gd name="T7" fmla="*/ 0 h 8"/>
                  <a:gd name="T8" fmla="*/ 1 w 1144"/>
                  <a:gd name="T9" fmla="*/ 0 h 8"/>
                  <a:gd name="T10" fmla="*/ 46 w 1144"/>
                  <a:gd name="T11" fmla="*/ 0 h 8"/>
                  <a:gd name="T12" fmla="*/ 46 w 1144"/>
                  <a:gd name="T13" fmla="*/ 2 h 8"/>
                  <a:gd name="T14" fmla="*/ 70 w 1144"/>
                  <a:gd name="T15" fmla="*/ 2 h 8"/>
                  <a:gd name="T16" fmla="*/ 70 w 1144"/>
                  <a:gd name="T17" fmla="*/ 0 h 8"/>
                  <a:gd name="T18" fmla="*/ 46 w 1144"/>
                  <a:gd name="T19" fmla="*/ 0 h 8"/>
                  <a:gd name="T20" fmla="*/ 72 w 1144"/>
                  <a:gd name="T21" fmla="*/ 0 h 8"/>
                  <a:gd name="T22" fmla="*/ 72 w 1144"/>
                  <a:gd name="T23" fmla="*/ 2 h 8"/>
                  <a:gd name="T24" fmla="*/ 93 w 1144"/>
                  <a:gd name="T25" fmla="*/ 2 h 8"/>
                  <a:gd name="T26" fmla="*/ 92 w 1144"/>
                  <a:gd name="T27" fmla="*/ 0 h 8"/>
                  <a:gd name="T28" fmla="*/ 72 w 1144"/>
                  <a:gd name="T29" fmla="*/ 0 h 8"/>
                  <a:gd name="T30" fmla="*/ 96 w 1144"/>
                  <a:gd name="T31" fmla="*/ 0 h 8"/>
                  <a:gd name="T32" fmla="*/ 95 w 1144"/>
                  <a:gd name="T33" fmla="*/ 2 h 8"/>
                  <a:gd name="T34" fmla="*/ 302 w 1144"/>
                  <a:gd name="T35" fmla="*/ 2 h 8"/>
                  <a:gd name="T36" fmla="*/ 301 w 1144"/>
                  <a:gd name="T37" fmla="*/ 0 h 8"/>
                  <a:gd name="T38" fmla="*/ 96 w 1144"/>
                  <a:gd name="T39" fmla="*/ 0 h 8"/>
                  <a:gd name="T40" fmla="*/ 305 w 1144"/>
                  <a:gd name="T41" fmla="*/ 0 h 8"/>
                  <a:gd name="T42" fmla="*/ 304 w 1144"/>
                  <a:gd name="T43" fmla="*/ 2 h 8"/>
                  <a:gd name="T44" fmla="*/ 327 w 1144"/>
                  <a:gd name="T45" fmla="*/ 2 h 8"/>
                  <a:gd name="T46" fmla="*/ 326 w 1144"/>
                  <a:gd name="T47" fmla="*/ 0 h 8"/>
                  <a:gd name="T48" fmla="*/ 305 w 1144"/>
                  <a:gd name="T49" fmla="*/ 0 h 8"/>
                  <a:gd name="T50" fmla="*/ 330 w 1144"/>
                  <a:gd name="T51" fmla="*/ 0 h 8"/>
                  <a:gd name="T52" fmla="*/ 330 w 1144"/>
                  <a:gd name="T53" fmla="*/ 2 h 8"/>
                  <a:gd name="T54" fmla="*/ 354 w 1144"/>
                  <a:gd name="T55" fmla="*/ 2 h 8"/>
                  <a:gd name="T56" fmla="*/ 353 w 1144"/>
                  <a:gd name="T57" fmla="*/ 0 h 8"/>
                  <a:gd name="T58" fmla="*/ 330 w 1144"/>
                  <a:gd name="T59" fmla="*/ 0 h 8"/>
                  <a:gd name="T60" fmla="*/ 358 w 1144"/>
                  <a:gd name="T61" fmla="*/ 0 h 8"/>
                  <a:gd name="T62" fmla="*/ 357 w 1144"/>
                  <a:gd name="T63" fmla="*/ 2 h 8"/>
                  <a:gd name="T64" fmla="*/ 381 w 1144"/>
                  <a:gd name="T65" fmla="*/ 2 h 8"/>
                  <a:gd name="T66" fmla="*/ 380 w 1144"/>
                  <a:gd name="T67" fmla="*/ 0 h 8"/>
                  <a:gd name="T68" fmla="*/ 358 w 1144"/>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4"/>
                  <a:gd name="T106" fmla="*/ 0 h 8"/>
                  <a:gd name="T107" fmla="*/ 1144 w 1144"/>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4" h="8">
                    <a:moveTo>
                      <a:pt x="2" y="0"/>
                    </a:moveTo>
                    <a:lnTo>
                      <a:pt x="0" y="8"/>
                    </a:lnTo>
                    <a:lnTo>
                      <a:pt x="130" y="8"/>
                    </a:lnTo>
                    <a:lnTo>
                      <a:pt x="128" y="0"/>
                    </a:lnTo>
                    <a:lnTo>
                      <a:pt x="2" y="0"/>
                    </a:lnTo>
                    <a:close/>
                    <a:moveTo>
                      <a:pt x="139" y="0"/>
                    </a:moveTo>
                    <a:lnTo>
                      <a:pt x="137" y="8"/>
                    </a:lnTo>
                    <a:lnTo>
                      <a:pt x="211" y="8"/>
                    </a:lnTo>
                    <a:lnTo>
                      <a:pt x="210" y="0"/>
                    </a:lnTo>
                    <a:lnTo>
                      <a:pt x="139" y="0"/>
                    </a:lnTo>
                    <a:close/>
                    <a:moveTo>
                      <a:pt x="217" y="0"/>
                    </a:moveTo>
                    <a:lnTo>
                      <a:pt x="217" y="8"/>
                    </a:lnTo>
                    <a:lnTo>
                      <a:pt x="279" y="8"/>
                    </a:lnTo>
                    <a:lnTo>
                      <a:pt x="277" y="0"/>
                    </a:lnTo>
                    <a:lnTo>
                      <a:pt x="217" y="0"/>
                    </a:lnTo>
                    <a:close/>
                    <a:moveTo>
                      <a:pt x="287" y="0"/>
                    </a:moveTo>
                    <a:lnTo>
                      <a:pt x="285" y="8"/>
                    </a:lnTo>
                    <a:lnTo>
                      <a:pt x="906" y="8"/>
                    </a:lnTo>
                    <a:lnTo>
                      <a:pt x="903" y="0"/>
                    </a:lnTo>
                    <a:lnTo>
                      <a:pt x="287" y="0"/>
                    </a:lnTo>
                    <a:close/>
                    <a:moveTo>
                      <a:pt x="915" y="0"/>
                    </a:moveTo>
                    <a:lnTo>
                      <a:pt x="914" y="8"/>
                    </a:lnTo>
                    <a:lnTo>
                      <a:pt x="981" y="8"/>
                    </a:lnTo>
                    <a:lnTo>
                      <a:pt x="978" y="0"/>
                    </a:lnTo>
                    <a:lnTo>
                      <a:pt x="915" y="0"/>
                    </a:lnTo>
                    <a:close/>
                    <a:moveTo>
                      <a:pt x="991" y="0"/>
                    </a:moveTo>
                    <a:lnTo>
                      <a:pt x="990" y="8"/>
                    </a:lnTo>
                    <a:lnTo>
                      <a:pt x="1062" y="8"/>
                    </a:lnTo>
                    <a:lnTo>
                      <a:pt x="1060" y="0"/>
                    </a:lnTo>
                    <a:lnTo>
                      <a:pt x="991" y="0"/>
                    </a:lnTo>
                    <a:close/>
                    <a:moveTo>
                      <a:pt x="1074" y="0"/>
                    </a:moveTo>
                    <a:lnTo>
                      <a:pt x="1072" y="8"/>
                    </a:lnTo>
                    <a:lnTo>
                      <a:pt x="1144" y="8"/>
                    </a:lnTo>
                    <a:lnTo>
                      <a:pt x="1142" y="0"/>
                    </a:lnTo>
                    <a:lnTo>
                      <a:pt x="1074"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8" name="Freeform 258"/>
              <p:cNvSpPr>
                <a:spLocks noEditPoints="1"/>
              </p:cNvSpPr>
              <p:nvPr/>
            </p:nvSpPr>
            <p:spPr bwMode="auto">
              <a:xfrm>
                <a:off x="2773" y="873"/>
                <a:ext cx="381" cy="3"/>
              </a:xfrm>
              <a:custGeom>
                <a:avLst/>
                <a:gdLst>
                  <a:gd name="T0" fmla="*/ 0 w 1142"/>
                  <a:gd name="T1" fmla="*/ 0 h 9"/>
                  <a:gd name="T2" fmla="*/ 0 w 1142"/>
                  <a:gd name="T3" fmla="*/ 3 h 9"/>
                  <a:gd name="T4" fmla="*/ 43 w 1142"/>
                  <a:gd name="T5" fmla="*/ 3 h 9"/>
                  <a:gd name="T6" fmla="*/ 42 w 1142"/>
                  <a:gd name="T7" fmla="*/ 0 h 9"/>
                  <a:gd name="T8" fmla="*/ 0 w 1142"/>
                  <a:gd name="T9" fmla="*/ 0 h 9"/>
                  <a:gd name="T10" fmla="*/ 46 w 1142"/>
                  <a:gd name="T11" fmla="*/ 0 h 9"/>
                  <a:gd name="T12" fmla="*/ 46 w 1142"/>
                  <a:gd name="T13" fmla="*/ 3 h 9"/>
                  <a:gd name="T14" fmla="*/ 70 w 1142"/>
                  <a:gd name="T15" fmla="*/ 3 h 9"/>
                  <a:gd name="T16" fmla="*/ 69 w 1142"/>
                  <a:gd name="T17" fmla="*/ 0 h 9"/>
                  <a:gd name="T18" fmla="*/ 46 w 1142"/>
                  <a:gd name="T19" fmla="*/ 0 h 9"/>
                  <a:gd name="T20" fmla="*/ 72 w 1142"/>
                  <a:gd name="T21" fmla="*/ 0 h 9"/>
                  <a:gd name="T22" fmla="*/ 72 w 1142"/>
                  <a:gd name="T23" fmla="*/ 3 h 9"/>
                  <a:gd name="T24" fmla="*/ 92 w 1142"/>
                  <a:gd name="T25" fmla="*/ 3 h 9"/>
                  <a:gd name="T26" fmla="*/ 92 w 1142"/>
                  <a:gd name="T27" fmla="*/ 0 h 9"/>
                  <a:gd name="T28" fmla="*/ 72 w 1142"/>
                  <a:gd name="T29" fmla="*/ 0 h 9"/>
                  <a:gd name="T30" fmla="*/ 96 w 1142"/>
                  <a:gd name="T31" fmla="*/ 0 h 9"/>
                  <a:gd name="T32" fmla="*/ 95 w 1142"/>
                  <a:gd name="T33" fmla="*/ 3 h 9"/>
                  <a:gd name="T34" fmla="*/ 301 w 1142"/>
                  <a:gd name="T35" fmla="*/ 3 h 9"/>
                  <a:gd name="T36" fmla="*/ 301 w 1142"/>
                  <a:gd name="T37" fmla="*/ 0 h 9"/>
                  <a:gd name="T38" fmla="*/ 96 w 1142"/>
                  <a:gd name="T39" fmla="*/ 0 h 9"/>
                  <a:gd name="T40" fmla="*/ 305 w 1142"/>
                  <a:gd name="T41" fmla="*/ 0 h 9"/>
                  <a:gd name="T42" fmla="*/ 305 w 1142"/>
                  <a:gd name="T43" fmla="*/ 3 h 9"/>
                  <a:gd name="T44" fmla="*/ 327 w 1142"/>
                  <a:gd name="T45" fmla="*/ 3 h 9"/>
                  <a:gd name="T46" fmla="*/ 326 w 1142"/>
                  <a:gd name="T47" fmla="*/ 0 h 9"/>
                  <a:gd name="T48" fmla="*/ 305 w 1142"/>
                  <a:gd name="T49" fmla="*/ 0 h 9"/>
                  <a:gd name="T50" fmla="*/ 330 w 1142"/>
                  <a:gd name="T51" fmla="*/ 0 h 9"/>
                  <a:gd name="T52" fmla="*/ 330 w 1142"/>
                  <a:gd name="T53" fmla="*/ 3 h 9"/>
                  <a:gd name="T54" fmla="*/ 354 w 1142"/>
                  <a:gd name="T55" fmla="*/ 3 h 9"/>
                  <a:gd name="T56" fmla="*/ 353 w 1142"/>
                  <a:gd name="T57" fmla="*/ 0 h 9"/>
                  <a:gd name="T58" fmla="*/ 330 w 1142"/>
                  <a:gd name="T59" fmla="*/ 0 h 9"/>
                  <a:gd name="T60" fmla="*/ 358 w 1142"/>
                  <a:gd name="T61" fmla="*/ 0 h 9"/>
                  <a:gd name="T62" fmla="*/ 358 w 1142"/>
                  <a:gd name="T63" fmla="*/ 3 h 9"/>
                  <a:gd name="T64" fmla="*/ 381 w 1142"/>
                  <a:gd name="T65" fmla="*/ 3 h 9"/>
                  <a:gd name="T66" fmla="*/ 380 w 1142"/>
                  <a:gd name="T67" fmla="*/ 0 h 9"/>
                  <a:gd name="T68" fmla="*/ 358 w 114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2"/>
                  <a:gd name="T106" fmla="*/ 0 h 9"/>
                  <a:gd name="T107" fmla="*/ 1142 w 114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2" h="9">
                    <a:moveTo>
                      <a:pt x="1" y="0"/>
                    </a:moveTo>
                    <a:lnTo>
                      <a:pt x="0" y="9"/>
                    </a:lnTo>
                    <a:lnTo>
                      <a:pt x="128" y="9"/>
                    </a:lnTo>
                    <a:lnTo>
                      <a:pt x="126" y="0"/>
                    </a:lnTo>
                    <a:lnTo>
                      <a:pt x="1" y="0"/>
                    </a:lnTo>
                    <a:close/>
                    <a:moveTo>
                      <a:pt x="139" y="0"/>
                    </a:moveTo>
                    <a:lnTo>
                      <a:pt x="138" y="9"/>
                    </a:lnTo>
                    <a:lnTo>
                      <a:pt x="209" y="9"/>
                    </a:lnTo>
                    <a:lnTo>
                      <a:pt x="208" y="0"/>
                    </a:lnTo>
                    <a:lnTo>
                      <a:pt x="139" y="0"/>
                    </a:lnTo>
                    <a:close/>
                    <a:moveTo>
                      <a:pt x="216" y="0"/>
                    </a:moveTo>
                    <a:lnTo>
                      <a:pt x="216" y="9"/>
                    </a:lnTo>
                    <a:lnTo>
                      <a:pt x="277" y="9"/>
                    </a:lnTo>
                    <a:lnTo>
                      <a:pt x="275" y="0"/>
                    </a:lnTo>
                    <a:lnTo>
                      <a:pt x="216" y="0"/>
                    </a:lnTo>
                    <a:close/>
                    <a:moveTo>
                      <a:pt x="287" y="0"/>
                    </a:moveTo>
                    <a:lnTo>
                      <a:pt x="286" y="9"/>
                    </a:lnTo>
                    <a:lnTo>
                      <a:pt x="903" y="9"/>
                    </a:lnTo>
                    <a:lnTo>
                      <a:pt x="902" y="0"/>
                    </a:lnTo>
                    <a:lnTo>
                      <a:pt x="287" y="0"/>
                    </a:lnTo>
                    <a:close/>
                    <a:moveTo>
                      <a:pt x="915" y="0"/>
                    </a:moveTo>
                    <a:lnTo>
                      <a:pt x="913" y="9"/>
                    </a:lnTo>
                    <a:lnTo>
                      <a:pt x="979" y="9"/>
                    </a:lnTo>
                    <a:lnTo>
                      <a:pt x="976" y="0"/>
                    </a:lnTo>
                    <a:lnTo>
                      <a:pt x="915" y="0"/>
                    </a:lnTo>
                    <a:close/>
                    <a:moveTo>
                      <a:pt x="990" y="0"/>
                    </a:moveTo>
                    <a:lnTo>
                      <a:pt x="990" y="9"/>
                    </a:lnTo>
                    <a:lnTo>
                      <a:pt x="1060" y="9"/>
                    </a:lnTo>
                    <a:lnTo>
                      <a:pt x="1058" y="0"/>
                    </a:lnTo>
                    <a:lnTo>
                      <a:pt x="990" y="0"/>
                    </a:lnTo>
                    <a:close/>
                    <a:moveTo>
                      <a:pt x="1073" y="0"/>
                    </a:moveTo>
                    <a:lnTo>
                      <a:pt x="1072" y="9"/>
                    </a:lnTo>
                    <a:lnTo>
                      <a:pt x="1142" y="9"/>
                    </a:lnTo>
                    <a:lnTo>
                      <a:pt x="1139" y="0"/>
                    </a:lnTo>
                    <a:lnTo>
                      <a:pt x="1073"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39" name="Freeform 259"/>
              <p:cNvSpPr>
                <a:spLocks noEditPoints="1"/>
              </p:cNvSpPr>
              <p:nvPr/>
            </p:nvSpPr>
            <p:spPr bwMode="auto">
              <a:xfrm>
                <a:off x="2773" y="872"/>
                <a:ext cx="380" cy="3"/>
              </a:xfrm>
              <a:custGeom>
                <a:avLst/>
                <a:gdLst>
                  <a:gd name="T0" fmla="*/ 0 w 1140"/>
                  <a:gd name="T1" fmla="*/ 3 h 9"/>
                  <a:gd name="T2" fmla="*/ 0 w 1140"/>
                  <a:gd name="T3" fmla="*/ 1 h 9"/>
                  <a:gd name="T4" fmla="*/ 6 w 1140"/>
                  <a:gd name="T5" fmla="*/ 1 h 9"/>
                  <a:gd name="T6" fmla="*/ 10 w 1140"/>
                  <a:gd name="T7" fmla="*/ 0 h 9"/>
                  <a:gd name="T8" fmla="*/ 14 w 1140"/>
                  <a:gd name="T9" fmla="*/ 0 h 9"/>
                  <a:gd name="T10" fmla="*/ 18 w 1140"/>
                  <a:gd name="T11" fmla="*/ 0 h 9"/>
                  <a:gd name="T12" fmla="*/ 22 w 1140"/>
                  <a:gd name="T13" fmla="*/ 0 h 9"/>
                  <a:gd name="T14" fmla="*/ 25 w 1140"/>
                  <a:gd name="T15" fmla="*/ 0 h 9"/>
                  <a:gd name="T16" fmla="*/ 30 w 1140"/>
                  <a:gd name="T17" fmla="*/ 0 h 9"/>
                  <a:gd name="T18" fmla="*/ 35 w 1140"/>
                  <a:gd name="T19" fmla="*/ 0 h 9"/>
                  <a:gd name="T20" fmla="*/ 41 w 1140"/>
                  <a:gd name="T21" fmla="*/ 0 h 9"/>
                  <a:gd name="T22" fmla="*/ 42 w 1140"/>
                  <a:gd name="T23" fmla="*/ 3 h 9"/>
                  <a:gd name="T24" fmla="*/ 0 w 1140"/>
                  <a:gd name="T25" fmla="*/ 3 h 9"/>
                  <a:gd name="T26" fmla="*/ 46 w 1140"/>
                  <a:gd name="T27" fmla="*/ 3 h 9"/>
                  <a:gd name="T28" fmla="*/ 46 w 1140"/>
                  <a:gd name="T29" fmla="*/ 1 h 9"/>
                  <a:gd name="T30" fmla="*/ 69 w 1140"/>
                  <a:gd name="T31" fmla="*/ 1 h 9"/>
                  <a:gd name="T32" fmla="*/ 69 w 1140"/>
                  <a:gd name="T33" fmla="*/ 3 h 9"/>
                  <a:gd name="T34" fmla="*/ 46 w 1140"/>
                  <a:gd name="T35" fmla="*/ 3 h 9"/>
                  <a:gd name="T36" fmla="*/ 72 w 1140"/>
                  <a:gd name="T37" fmla="*/ 0 h 9"/>
                  <a:gd name="T38" fmla="*/ 72 w 1140"/>
                  <a:gd name="T39" fmla="*/ 3 h 9"/>
                  <a:gd name="T40" fmla="*/ 92 w 1140"/>
                  <a:gd name="T41" fmla="*/ 3 h 9"/>
                  <a:gd name="T42" fmla="*/ 91 w 1140"/>
                  <a:gd name="T43" fmla="*/ 1 h 9"/>
                  <a:gd name="T44" fmla="*/ 77 w 1140"/>
                  <a:gd name="T45" fmla="*/ 0 h 9"/>
                  <a:gd name="T46" fmla="*/ 72 w 1140"/>
                  <a:gd name="T47" fmla="*/ 0 h 9"/>
                  <a:gd name="T48" fmla="*/ 95 w 1140"/>
                  <a:gd name="T49" fmla="*/ 0 h 9"/>
                  <a:gd name="T50" fmla="*/ 95 w 1140"/>
                  <a:gd name="T51" fmla="*/ 3 h 9"/>
                  <a:gd name="T52" fmla="*/ 300 w 1140"/>
                  <a:gd name="T53" fmla="*/ 3 h 9"/>
                  <a:gd name="T54" fmla="*/ 300 w 1140"/>
                  <a:gd name="T55" fmla="*/ 0 h 9"/>
                  <a:gd name="T56" fmla="*/ 95 w 1140"/>
                  <a:gd name="T57" fmla="*/ 0 h 9"/>
                  <a:gd name="T58" fmla="*/ 305 w 1140"/>
                  <a:gd name="T59" fmla="*/ 0 h 9"/>
                  <a:gd name="T60" fmla="*/ 304 w 1140"/>
                  <a:gd name="T61" fmla="*/ 3 h 9"/>
                  <a:gd name="T62" fmla="*/ 325 w 1140"/>
                  <a:gd name="T63" fmla="*/ 3 h 9"/>
                  <a:gd name="T64" fmla="*/ 325 w 1140"/>
                  <a:gd name="T65" fmla="*/ 1 h 9"/>
                  <a:gd name="T66" fmla="*/ 310 w 1140"/>
                  <a:gd name="T67" fmla="*/ 0 h 9"/>
                  <a:gd name="T68" fmla="*/ 305 w 1140"/>
                  <a:gd name="T69" fmla="*/ 0 h 9"/>
                  <a:gd name="T70" fmla="*/ 330 w 1140"/>
                  <a:gd name="T71" fmla="*/ 3 h 9"/>
                  <a:gd name="T72" fmla="*/ 330 w 1140"/>
                  <a:gd name="T73" fmla="*/ 1 h 9"/>
                  <a:gd name="T74" fmla="*/ 352 w 1140"/>
                  <a:gd name="T75" fmla="*/ 1 h 9"/>
                  <a:gd name="T76" fmla="*/ 353 w 1140"/>
                  <a:gd name="T77" fmla="*/ 3 h 9"/>
                  <a:gd name="T78" fmla="*/ 330 w 1140"/>
                  <a:gd name="T79" fmla="*/ 3 h 9"/>
                  <a:gd name="T80" fmla="*/ 358 w 1140"/>
                  <a:gd name="T81" fmla="*/ 0 h 9"/>
                  <a:gd name="T82" fmla="*/ 357 w 1140"/>
                  <a:gd name="T83" fmla="*/ 3 h 9"/>
                  <a:gd name="T84" fmla="*/ 380 w 1140"/>
                  <a:gd name="T85" fmla="*/ 3 h 9"/>
                  <a:gd name="T86" fmla="*/ 379 w 1140"/>
                  <a:gd name="T87" fmla="*/ 0 h 9"/>
                  <a:gd name="T88" fmla="*/ 358 w 1140"/>
                  <a:gd name="T89" fmla="*/ 0 h 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40"/>
                  <a:gd name="T136" fmla="*/ 0 h 9"/>
                  <a:gd name="T137" fmla="*/ 1140 w 1140"/>
                  <a:gd name="T138" fmla="*/ 9 h 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40" h="9">
                    <a:moveTo>
                      <a:pt x="0" y="9"/>
                    </a:moveTo>
                    <a:lnTo>
                      <a:pt x="0" y="4"/>
                    </a:lnTo>
                    <a:lnTo>
                      <a:pt x="17" y="2"/>
                    </a:lnTo>
                    <a:lnTo>
                      <a:pt x="31" y="1"/>
                    </a:lnTo>
                    <a:lnTo>
                      <a:pt x="43" y="1"/>
                    </a:lnTo>
                    <a:lnTo>
                      <a:pt x="54" y="0"/>
                    </a:lnTo>
                    <a:lnTo>
                      <a:pt x="65" y="1"/>
                    </a:lnTo>
                    <a:lnTo>
                      <a:pt x="76" y="1"/>
                    </a:lnTo>
                    <a:lnTo>
                      <a:pt x="89" y="0"/>
                    </a:lnTo>
                    <a:lnTo>
                      <a:pt x="104" y="0"/>
                    </a:lnTo>
                    <a:lnTo>
                      <a:pt x="124" y="0"/>
                    </a:lnTo>
                    <a:lnTo>
                      <a:pt x="126" y="9"/>
                    </a:lnTo>
                    <a:lnTo>
                      <a:pt x="0" y="9"/>
                    </a:lnTo>
                    <a:close/>
                    <a:moveTo>
                      <a:pt x="137" y="9"/>
                    </a:moveTo>
                    <a:lnTo>
                      <a:pt x="138" y="4"/>
                    </a:lnTo>
                    <a:lnTo>
                      <a:pt x="206" y="4"/>
                    </a:lnTo>
                    <a:lnTo>
                      <a:pt x="207" y="9"/>
                    </a:lnTo>
                    <a:lnTo>
                      <a:pt x="137" y="9"/>
                    </a:lnTo>
                    <a:close/>
                    <a:moveTo>
                      <a:pt x="215" y="0"/>
                    </a:moveTo>
                    <a:lnTo>
                      <a:pt x="215" y="9"/>
                    </a:lnTo>
                    <a:lnTo>
                      <a:pt x="275" y="9"/>
                    </a:lnTo>
                    <a:lnTo>
                      <a:pt x="273" y="4"/>
                    </a:lnTo>
                    <a:lnTo>
                      <a:pt x="230" y="0"/>
                    </a:lnTo>
                    <a:lnTo>
                      <a:pt x="215" y="0"/>
                    </a:lnTo>
                    <a:close/>
                    <a:moveTo>
                      <a:pt x="286" y="0"/>
                    </a:moveTo>
                    <a:lnTo>
                      <a:pt x="285" y="9"/>
                    </a:lnTo>
                    <a:lnTo>
                      <a:pt x="901" y="9"/>
                    </a:lnTo>
                    <a:lnTo>
                      <a:pt x="900" y="0"/>
                    </a:lnTo>
                    <a:lnTo>
                      <a:pt x="286" y="0"/>
                    </a:lnTo>
                    <a:close/>
                    <a:moveTo>
                      <a:pt x="914" y="0"/>
                    </a:moveTo>
                    <a:lnTo>
                      <a:pt x="913" y="9"/>
                    </a:lnTo>
                    <a:lnTo>
                      <a:pt x="976" y="9"/>
                    </a:lnTo>
                    <a:lnTo>
                      <a:pt x="974" y="4"/>
                    </a:lnTo>
                    <a:lnTo>
                      <a:pt x="929" y="0"/>
                    </a:lnTo>
                    <a:lnTo>
                      <a:pt x="914" y="0"/>
                    </a:lnTo>
                    <a:close/>
                    <a:moveTo>
                      <a:pt x="989" y="9"/>
                    </a:moveTo>
                    <a:lnTo>
                      <a:pt x="989" y="4"/>
                    </a:lnTo>
                    <a:lnTo>
                      <a:pt x="1056" y="4"/>
                    </a:lnTo>
                    <a:lnTo>
                      <a:pt x="1058" y="9"/>
                    </a:lnTo>
                    <a:lnTo>
                      <a:pt x="989" y="9"/>
                    </a:lnTo>
                    <a:close/>
                    <a:moveTo>
                      <a:pt x="1073" y="0"/>
                    </a:moveTo>
                    <a:lnTo>
                      <a:pt x="1072" y="9"/>
                    </a:lnTo>
                    <a:lnTo>
                      <a:pt x="1140" y="9"/>
                    </a:lnTo>
                    <a:lnTo>
                      <a:pt x="1138" y="0"/>
                    </a:lnTo>
                    <a:lnTo>
                      <a:pt x="1073"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40" name="Freeform 260"/>
              <p:cNvSpPr>
                <a:spLocks noEditPoints="1"/>
              </p:cNvSpPr>
              <p:nvPr/>
            </p:nvSpPr>
            <p:spPr bwMode="auto">
              <a:xfrm>
                <a:off x="2773" y="872"/>
                <a:ext cx="380" cy="1"/>
              </a:xfrm>
              <a:custGeom>
                <a:avLst/>
                <a:gdLst>
                  <a:gd name="T0" fmla="*/ 0 w 1138"/>
                  <a:gd name="T1" fmla="*/ 1 h 4"/>
                  <a:gd name="T2" fmla="*/ 0 w 1138"/>
                  <a:gd name="T3" fmla="*/ 1 h 4"/>
                  <a:gd name="T4" fmla="*/ 6 w 1138"/>
                  <a:gd name="T5" fmla="*/ 1 h 4"/>
                  <a:gd name="T6" fmla="*/ 12 w 1138"/>
                  <a:gd name="T7" fmla="*/ 0 h 4"/>
                  <a:gd name="T8" fmla="*/ 16 w 1138"/>
                  <a:gd name="T9" fmla="*/ 0 h 4"/>
                  <a:gd name="T10" fmla="*/ 20 w 1138"/>
                  <a:gd name="T11" fmla="*/ 0 h 4"/>
                  <a:gd name="T12" fmla="*/ 24 w 1138"/>
                  <a:gd name="T13" fmla="*/ 0 h 4"/>
                  <a:gd name="T14" fmla="*/ 28 w 1138"/>
                  <a:gd name="T15" fmla="*/ 0 h 4"/>
                  <a:gd name="T16" fmla="*/ 34 w 1138"/>
                  <a:gd name="T17" fmla="*/ 0 h 4"/>
                  <a:gd name="T18" fmla="*/ 41 w 1138"/>
                  <a:gd name="T19" fmla="*/ 0 h 4"/>
                  <a:gd name="T20" fmla="*/ 42 w 1138"/>
                  <a:gd name="T21" fmla="*/ 1 h 4"/>
                  <a:gd name="T22" fmla="*/ 0 w 1138"/>
                  <a:gd name="T23" fmla="*/ 1 h 4"/>
                  <a:gd name="T24" fmla="*/ 46 w 1138"/>
                  <a:gd name="T25" fmla="*/ 1 h 4"/>
                  <a:gd name="T26" fmla="*/ 46 w 1138"/>
                  <a:gd name="T27" fmla="*/ 1 h 4"/>
                  <a:gd name="T28" fmla="*/ 69 w 1138"/>
                  <a:gd name="T29" fmla="*/ 1 h 4"/>
                  <a:gd name="T30" fmla="*/ 69 w 1138"/>
                  <a:gd name="T31" fmla="*/ 1 h 4"/>
                  <a:gd name="T32" fmla="*/ 46 w 1138"/>
                  <a:gd name="T33" fmla="*/ 1 h 4"/>
                  <a:gd name="T34" fmla="*/ 72 w 1138"/>
                  <a:gd name="T35" fmla="*/ 1 h 4"/>
                  <a:gd name="T36" fmla="*/ 72 w 1138"/>
                  <a:gd name="T37" fmla="*/ 0 h 4"/>
                  <a:gd name="T38" fmla="*/ 91 w 1138"/>
                  <a:gd name="T39" fmla="*/ 1 h 4"/>
                  <a:gd name="T40" fmla="*/ 91 w 1138"/>
                  <a:gd name="T41" fmla="*/ 1 h 4"/>
                  <a:gd name="T42" fmla="*/ 72 w 1138"/>
                  <a:gd name="T43" fmla="*/ 1 h 4"/>
                  <a:gd name="T44" fmla="*/ 96 w 1138"/>
                  <a:gd name="T45" fmla="*/ 1 h 4"/>
                  <a:gd name="T46" fmla="*/ 96 w 1138"/>
                  <a:gd name="T47" fmla="*/ 0 h 4"/>
                  <a:gd name="T48" fmla="*/ 300 w 1138"/>
                  <a:gd name="T49" fmla="*/ 0 h 4"/>
                  <a:gd name="T50" fmla="*/ 301 w 1138"/>
                  <a:gd name="T51" fmla="*/ 1 h 4"/>
                  <a:gd name="T52" fmla="*/ 96 w 1138"/>
                  <a:gd name="T53" fmla="*/ 1 h 4"/>
                  <a:gd name="T54" fmla="*/ 305 w 1138"/>
                  <a:gd name="T55" fmla="*/ 1 h 4"/>
                  <a:gd name="T56" fmla="*/ 305 w 1138"/>
                  <a:gd name="T57" fmla="*/ 0 h 4"/>
                  <a:gd name="T58" fmla="*/ 325 w 1138"/>
                  <a:gd name="T59" fmla="*/ 1 h 4"/>
                  <a:gd name="T60" fmla="*/ 326 w 1138"/>
                  <a:gd name="T61" fmla="*/ 1 h 4"/>
                  <a:gd name="T62" fmla="*/ 305 w 1138"/>
                  <a:gd name="T63" fmla="*/ 1 h 4"/>
                  <a:gd name="T64" fmla="*/ 330 w 1138"/>
                  <a:gd name="T65" fmla="*/ 1 h 4"/>
                  <a:gd name="T66" fmla="*/ 330 w 1138"/>
                  <a:gd name="T67" fmla="*/ 1 h 4"/>
                  <a:gd name="T68" fmla="*/ 353 w 1138"/>
                  <a:gd name="T69" fmla="*/ 1 h 4"/>
                  <a:gd name="T70" fmla="*/ 353 w 1138"/>
                  <a:gd name="T71" fmla="*/ 1 h 4"/>
                  <a:gd name="T72" fmla="*/ 330 w 1138"/>
                  <a:gd name="T73" fmla="*/ 1 h 4"/>
                  <a:gd name="T74" fmla="*/ 358 w 1138"/>
                  <a:gd name="T75" fmla="*/ 1 h 4"/>
                  <a:gd name="T76" fmla="*/ 358 w 1138"/>
                  <a:gd name="T77" fmla="*/ 0 h 4"/>
                  <a:gd name="T78" fmla="*/ 380 w 1138"/>
                  <a:gd name="T79" fmla="*/ 0 h 4"/>
                  <a:gd name="T80" fmla="*/ 380 w 1138"/>
                  <a:gd name="T81" fmla="*/ 1 h 4"/>
                  <a:gd name="T82" fmla="*/ 358 w 1138"/>
                  <a:gd name="T83" fmla="*/ 1 h 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38"/>
                  <a:gd name="T127" fmla="*/ 0 h 4"/>
                  <a:gd name="T128" fmla="*/ 1138 w 1138"/>
                  <a:gd name="T129" fmla="*/ 4 h 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38" h="4">
                    <a:moveTo>
                      <a:pt x="0" y="4"/>
                    </a:moveTo>
                    <a:lnTo>
                      <a:pt x="0" y="4"/>
                    </a:lnTo>
                    <a:lnTo>
                      <a:pt x="19" y="2"/>
                    </a:lnTo>
                    <a:lnTo>
                      <a:pt x="35" y="1"/>
                    </a:lnTo>
                    <a:lnTo>
                      <a:pt x="47" y="1"/>
                    </a:lnTo>
                    <a:lnTo>
                      <a:pt x="59" y="1"/>
                    </a:lnTo>
                    <a:lnTo>
                      <a:pt x="71" y="1"/>
                    </a:lnTo>
                    <a:lnTo>
                      <a:pt x="85" y="1"/>
                    </a:lnTo>
                    <a:lnTo>
                      <a:pt x="102" y="1"/>
                    </a:lnTo>
                    <a:lnTo>
                      <a:pt x="123" y="0"/>
                    </a:lnTo>
                    <a:lnTo>
                      <a:pt x="125" y="4"/>
                    </a:lnTo>
                    <a:lnTo>
                      <a:pt x="0" y="4"/>
                    </a:lnTo>
                    <a:close/>
                    <a:moveTo>
                      <a:pt x="138" y="4"/>
                    </a:moveTo>
                    <a:lnTo>
                      <a:pt x="138" y="4"/>
                    </a:lnTo>
                    <a:lnTo>
                      <a:pt x="206" y="4"/>
                    </a:lnTo>
                    <a:lnTo>
                      <a:pt x="207" y="4"/>
                    </a:lnTo>
                    <a:lnTo>
                      <a:pt x="138" y="4"/>
                    </a:lnTo>
                    <a:close/>
                    <a:moveTo>
                      <a:pt x="215" y="4"/>
                    </a:moveTo>
                    <a:lnTo>
                      <a:pt x="215" y="0"/>
                    </a:lnTo>
                    <a:lnTo>
                      <a:pt x="273" y="4"/>
                    </a:lnTo>
                    <a:lnTo>
                      <a:pt x="274" y="4"/>
                    </a:lnTo>
                    <a:lnTo>
                      <a:pt x="215" y="4"/>
                    </a:lnTo>
                    <a:close/>
                    <a:moveTo>
                      <a:pt x="286" y="4"/>
                    </a:moveTo>
                    <a:lnTo>
                      <a:pt x="286" y="0"/>
                    </a:lnTo>
                    <a:lnTo>
                      <a:pt x="899" y="0"/>
                    </a:lnTo>
                    <a:lnTo>
                      <a:pt x="901" y="4"/>
                    </a:lnTo>
                    <a:lnTo>
                      <a:pt x="286" y="4"/>
                    </a:lnTo>
                    <a:close/>
                    <a:moveTo>
                      <a:pt x="914" y="4"/>
                    </a:moveTo>
                    <a:lnTo>
                      <a:pt x="914" y="0"/>
                    </a:lnTo>
                    <a:lnTo>
                      <a:pt x="974" y="4"/>
                    </a:lnTo>
                    <a:lnTo>
                      <a:pt x="975" y="4"/>
                    </a:lnTo>
                    <a:lnTo>
                      <a:pt x="914" y="4"/>
                    </a:lnTo>
                    <a:close/>
                    <a:moveTo>
                      <a:pt x="989" y="4"/>
                    </a:moveTo>
                    <a:lnTo>
                      <a:pt x="989" y="4"/>
                    </a:lnTo>
                    <a:lnTo>
                      <a:pt x="1056" y="4"/>
                    </a:lnTo>
                    <a:lnTo>
                      <a:pt x="1057" y="4"/>
                    </a:lnTo>
                    <a:lnTo>
                      <a:pt x="989" y="4"/>
                    </a:lnTo>
                    <a:close/>
                    <a:moveTo>
                      <a:pt x="1072" y="4"/>
                    </a:moveTo>
                    <a:lnTo>
                      <a:pt x="1073" y="0"/>
                    </a:lnTo>
                    <a:lnTo>
                      <a:pt x="1137" y="0"/>
                    </a:lnTo>
                    <a:lnTo>
                      <a:pt x="1138" y="4"/>
                    </a:lnTo>
                    <a:lnTo>
                      <a:pt x="1072" y="4"/>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41" name="Freeform 261"/>
              <p:cNvSpPr>
                <a:spLocks noEditPoints="1"/>
              </p:cNvSpPr>
              <p:nvPr/>
            </p:nvSpPr>
            <p:spPr bwMode="auto">
              <a:xfrm>
                <a:off x="2808" y="872"/>
                <a:ext cx="345" cy="1"/>
              </a:xfrm>
              <a:custGeom>
                <a:avLst/>
                <a:gdLst>
                  <a:gd name="T0" fmla="*/ 0 w 1034"/>
                  <a:gd name="T1" fmla="*/ 0 h 1"/>
                  <a:gd name="T2" fmla="*/ 2 w 1034"/>
                  <a:gd name="T3" fmla="*/ 0 h 1"/>
                  <a:gd name="T4" fmla="*/ 3 w 1034"/>
                  <a:gd name="T5" fmla="*/ 0 h 1"/>
                  <a:gd name="T6" fmla="*/ 5 w 1034"/>
                  <a:gd name="T7" fmla="*/ 0 h 1"/>
                  <a:gd name="T8" fmla="*/ 6 w 1034"/>
                  <a:gd name="T9" fmla="*/ 0 h 1"/>
                  <a:gd name="T10" fmla="*/ 7 w 1034"/>
                  <a:gd name="T11" fmla="*/ 0 h 1"/>
                  <a:gd name="T12" fmla="*/ 0 w 1034"/>
                  <a:gd name="T13" fmla="*/ 0 h 1"/>
                  <a:gd name="T14" fmla="*/ 37 w 1034"/>
                  <a:gd name="T15" fmla="*/ 0 h 1"/>
                  <a:gd name="T16" fmla="*/ 37 w 1034"/>
                  <a:gd name="T17" fmla="*/ 0 h 1"/>
                  <a:gd name="T18" fmla="*/ 42 w 1034"/>
                  <a:gd name="T19" fmla="*/ 0 h 1"/>
                  <a:gd name="T20" fmla="*/ 37 w 1034"/>
                  <a:gd name="T21" fmla="*/ 0 h 1"/>
                  <a:gd name="T22" fmla="*/ 61 w 1034"/>
                  <a:gd name="T23" fmla="*/ 0 h 1"/>
                  <a:gd name="T24" fmla="*/ 61 w 1034"/>
                  <a:gd name="T25" fmla="*/ 0 h 1"/>
                  <a:gd name="T26" fmla="*/ 265 w 1034"/>
                  <a:gd name="T27" fmla="*/ 0 h 1"/>
                  <a:gd name="T28" fmla="*/ 266 w 1034"/>
                  <a:gd name="T29" fmla="*/ 0 h 1"/>
                  <a:gd name="T30" fmla="*/ 61 w 1034"/>
                  <a:gd name="T31" fmla="*/ 0 h 1"/>
                  <a:gd name="T32" fmla="*/ 270 w 1034"/>
                  <a:gd name="T33" fmla="*/ 0 h 1"/>
                  <a:gd name="T34" fmla="*/ 270 w 1034"/>
                  <a:gd name="T35" fmla="*/ 0 h 1"/>
                  <a:gd name="T36" fmla="*/ 275 w 1034"/>
                  <a:gd name="T37" fmla="*/ 0 h 1"/>
                  <a:gd name="T38" fmla="*/ 270 w 1034"/>
                  <a:gd name="T39" fmla="*/ 0 h 1"/>
                  <a:gd name="T40" fmla="*/ 323 w 1034"/>
                  <a:gd name="T41" fmla="*/ 0 h 1"/>
                  <a:gd name="T42" fmla="*/ 323 w 1034"/>
                  <a:gd name="T43" fmla="*/ 0 h 1"/>
                  <a:gd name="T44" fmla="*/ 345 w 1034"/>
                  <a:gd name="T45" fmla="*/ 0 h 1"/>
                  <a:gd name="T46" fmla="*/ 345 w 1034"/>
                  <a:gd name="T47" fmla="*/ 0 h 1"/>
                  <a:gd name="T48" fmla="*/ 323 w 1034"/>
                  <a:gd name="T49" fmla="*/ 0 h 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4"/>
                  <a:gd name="T76" fmla="*/ 0 h 1"/>
                  <a:gd name="T77" fmla="*/ 1034 w 1034"/>
                  <a:gd name="T78" fmla="*/ 1 h 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4" h="1">
                    <a:moveTo>
                      <a:pt x="0" y="0"/>
                    </a:moveTo>
                    <a:lnTo>
                      <a:pt x="5" y="0"/>
                    </a:lnTo>
                    <a:lnTo>
                      <a:pt x="9" y="0"/>
                    </a:lnTo>
                    <a:lnTo>
                      <a:pt x="14" y="0"/>
                    </a:lnTo>
                    <a:lnTo>
                      <a:pt x="19" y="0"/>
                    </a:lnTo>
                    <a:lnTo>
                      <a:pt x="20" y="0"/>
                    </a:lnTo>
                    <a:lnTo>
                      <a:pt x="0" y="0"/>
                    </a:lnTo>
                    <a:close/>
                    <a:moveTo>
                      <a:pt x="111" y="0"/>
                    </a:moveTo>
                    <a:lnTo>
                      <a:pt x="111" y="0"/>
                    </a:lnTo>
                    <a:lnTo>
                      <a:pt x="126" y="0"/>
                    </a:lnTo>
                    <a:lnTo>
                      <a:pt x="111" y="0"/>
                    </a:lnTo>
                    <a:close/>
                    <a:moveTo>
                      <a:pt x="182" y="0"/>
                    </a:moveTo>
                    <a:lnTo>
                      <a:pt x="182" y="0"/>
                    </a:lnTo>
                    <a:lnTo>
                      <a:pt x="795" y="0"/>
                    </a:lnTo>
                    <a:lnTo>
                      <a:pt x="796" y="0"/>
                    </a:lnTo>
                    <a:lnTo>
                      <a:pt x="182" y="0"/>
                    </a:lnTo>
                    <a:close/>
                    <a:moveTo>
                      <a:pt x="810" y="0"/>
                    </a:moveTo>
                    <a:lnTo>
                      <a:pt x="810" y="0"/>
                    </a:lnTo>
                    <a:lnTo>
                      <a:pt x="825" y="0"/>
                    </a:lnTo>
                    <a:lnTo>
                      <a:pt x="810" y="0"/>
                    </a:lnTo>
                    <a:close/>
                    <a:moveTo>
                      <a:pt x="969" y="0"/>
                    </a:moveTo>
                    <a:lnTo>
                      <a:pt x="969" y="0"/>
                    </a:lnTo>
                    <a:lnTo>
                      <a:pt x="1033" y="0"/>
                    </a:lnTo>
                    <a:lnTo>
                      <a:pt x="1034" y="0"/>
                    </a:lnTo>
                    <a:lnTo>
                      <a:pt x="969" y="0"/>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42" name="Freeform 262"/>
              <p:cNvSpPr>
                <a:spLocks noEditPoints="1"/>
              </p:cNvSpPr>
              <p:nvPr/>
            </p:nvSpPr>
            <p:spPr bwMode="auto">
              <a:xfrm>
                <a:off x="2872" y="257"/>
                <a:ext cx="435" cy="336"/>
              </a:xfrm>
              <a:custGeom>
                <a:avLst/>
                <a:gdLst>
                  <a:gd name="T0" fmla="*/ 0 w 1305"/>
                  <a:gd name="T1" fmla="*/ 0 h 1008"/>
                  <a:gd name="T2" fmla="*/ 0 w 1305"/>
                  <a:gd name="T3" fmla="*/ 336 h 1008"/>
                  <a:gd name="T4" fmla="*/ 435 w 1305"/>
                  <a:gd name="T5" fmla="*/ 336 h 1008"/>
                  <a:gd name="T6" fmla="*/ 435 w 1305"/>
                  <a:gd name="T7" fmla="*/ 0 h 1008"/>
                  <a:gd name="T8" fmla="*/ 0 w 1305"/>
                  <a:gd name="T9" fmla="*/ 0 h 1008"/>
                  <a:gd name="T10" fmla="*/ 37 w 1305"/>
                  <a:gd name="T11" fmla="*/ 36 h 1008"/>
                  <a:gd name="T12" fmla="*/ 37 w 1305"/>
                  <a:gd name="T13" fmla="*/ 299 h 1008"/>
                  <a:gd name="T14" fmla="*/ 395 w 1305"/>
                  <a:gd name="T15" fmla="*/ 299 h 1008"/>
                  <a:gd name="T16" fmla="*/ 395 w 1305"/>
                  <a:gd name="T17" fmla="*/ 36 h 1008"/>
                  <a:gd name="T18" fmla="*/ 37 w 1305"/>
                  <a:gd name="T19" fmla="*/ 36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5"/>
                  <a:gd name="T31" fmla="*/ 0 h 1008"/>
                  <a:gd name="T32" fmla="*/ 1305 w 1305"/>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5" h="1008">
                    <a:moveTo>
                      <a:pt x="0" y="0"/>
                    </a:moveTo>
                    <a:lnTo>
                      <a:pt x="0" y="1008"/>
                    </a:lnTo>
                    <a:lnTo>
                      <a:pt x="1305" y="1008"/>
                    </a:lnTo>
                    <a:lnTo>
                      <a:pt x="1305" y="0"/>
                    </a:lnTo>
                    <a:lnTo>
                      <a:pt x="0" y="0"/>
                    </a:lnTo>
                    <a:close/>
                    <a:moveTo>
                      <a:pt x="110" y="107"/>
                    </a:moveTo>
                    <a:lnTo>
                      <a:pt x="110" y="898"/>
                    </a:lnTo>
                    <a:lnTo>
                      <a:pt x="1186" y="898"/>
                    </a:lnTo>
                    <a:lnTo>
                      <a:pt x="1186" y="107"/>
                    </a:lnTo>
                    <a:lnTo>
                      <a:pt x="110" y="107"/>
                    </a:lnTo>
                    <a:close/>
                  </a:path>
                </a:pathLst>
              </a:custGeom>
              <a:solidFill>
                <a:srgbClr val="B2B2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343" name="Rectangle 263"/>
              <p:cNvSpPr>
                <a:spLocks noChangeArrowheads="1"/>
              </p:cNvSpPr>
              <p:nvPr/>
            </p:nvSpPr>
            <p:spPr bwMode="auto">
              <a:xfrm>
                <a:off x="2872" y="257"/>
                <a:ext cx="435" cy="336"/>
              </a:xfrm>
              <a:prstGeom prst="rect">
                <a:avLst/>
              </a:prstGeom>
              <a:noFill/>
              <a:ln w="0" cap="sq">
                <a:solidFill>
                  <a:srgbClr val="A6A68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344" name="Rectangle 264"/>
              <p:cNvSpPr>
                <a:spLocks noChangeArrowheads="1"/>
              </p:cNvSpPr>
              <p:nvPr/>
            </p:nvSpPr>
            <p:spPr bwMode="auto">
              <a:xfrm>
                <a:off x="2908" y="293"/>
                <a:ext cx="359" cy="264"/>
              </a:xfrm>
              <a:prstGeom prst="rect">
                <a:avLst/>
              </a:prstGeom>
              <a:noFill/>
              <a:ln w="0" cap="sq">
                <a:solidFill>
                  <a:srgbClr val="A6A68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345" name="Rectangle 265"/>
              <p:cNvSpPr>
                <a:spLocks noChangeArrowheads="1"/>
              </p:cNvSpPr>
              <p:nvPr/>
            </p:nvSpPr>
            <p:spPr bwMode="auto">
              <a:xfrm>
                <a:off x="3079" y="688"/>
                <a:ext cx="222" cy="36"/>
              </a:xfrm>
              <a:prstGeom prst="rect">
                <a:avLst/>
              </a:prstGeom>
              <a:solidFill>
                <a:srgbClr val="9C9C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46" name="Rectangle 266"/>
              <p:cNvSpPr>
                <a:spLocks noChangeArrowheads="1"/>
              </p:cNvSpPr>
              <p:nvPr/>
            </p:nvSpPr>
            <p:spPr bwMode="auto">
              <a:xfrm>
                <a:off x="3084" y="693"/>
                <a:ext cx="214" cy="17"/>
              </a:xfrm>
              <a:prstGeom prst="rect">
                <a:avLst/>
              </a:prstGeom>
              <a:solidFill>
                <a:srgbClr val="8585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47" name="Rectangle 267"/>
              <p:cNvSpPr>
                <a:spLocks noChangeArrowheads="1"/>
              </p:cNvSpPr>
              <p:nvPr/>
            </p:nvSpPr>
            <p:spPr bwMode="auto">
              <a:xfrm>
                <a:off x="3269" y="710"/>
                <a:ext cx="27" cy="9"/>
              </a:xfrm>
              <a:prstGeom prst="rect">
                <a:avLst/>
              </a:prstGeom>
              <a:solidFill>
                <a:srgbClr val="8585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48" name="Rectangle 268"/>
              <p:cNvSpPr>
                <a:spLocks noChangeArrowheads="1"/>
              </p:cNvSpPr>
              <p:nvPr/>
            </p:nvSpPr>
            <p:spPr bwMode="auto">
              <a:xfrm>
                <a:off x="3184" y="735"/>
                <a:ext cx="113" cy="28"/>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49" name="Rectangle 269"/>
              <p:cNvSpPr>
                <a:spLocks noChangeArrowheads="1"/>
              </p:cNvSpPr>
              <p:nvPr/>
            </p:nvSpPr>
            <p:spPr bwMode="auto">
              <a:xfrm>
                <a:off x="3187" y="739"/>
                <a:ext cx="109" cy="8"/>
              </a:xfrm>
              <a:prstGeom prst="rect">
                <a:avLst/>
              </a:prstGeom>
              <a:solidFill>
                <a:srgbClr val="7373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50" name="Rectangle 270"/>
              <p:cNvSpPr>
                <a:spLocks noChangeArrowheads="1"/>
              </p:cNvSpPr>
              <p:nvPr/>
            </p:nvSpPr>
            <p:spPr bwMode="auto">
              <a:xfrm>
                <a:off x="3281" y="753"/>
                <a:ext cx="13" cy="7"/>
              </a:xfrm>
              <a:prstGeom prst="rect">
                <a:avLst/>
              </a:prstGeom>
              <a:solidFill>
                <a:srgbClr val="7373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51" name="Rectangle 271"/>
              <p:cNvSpPr>
                <a:spLocks noChangeArrowheads="1"/>
              </p:cNvSpPr>
              <p:nvPr/>
            </p:nvSpPr>
            <p:spPr bwMode="auto">
              <a:xfrm>
                <a:off x="3066" y="565"/>
                <a:ext cx="56" cy="19"/>
              </a:xfrm>
              <a:prstGeom prst="rect">
                <a:avLst/>
              </a:prstGeom>
              <a:solidFill>
                <a:srgbClr val="3B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352" name="Rectangle 272"/>
              <p:cNvSpPr>
                <a:spLocks noChangeArrowheads="1"/>
              </p:cNvSpPr>
              <p:nvPr/>
            </p:nvSpPr>
            <p:spPr bwMode="auto">
              <a:xfrm>
                <a:off x="3066" y="565"/>
                <a:ext cx="56" cy="19"/>
              </a:xfrm>
              <a:prstGeom prst="rect">
                <a:avLst/>
              </a:prstGeom>
              <a:noFill/>
              <a:ln w="0">
                <a:solidFill>
                  <a:srgbClr val="336666"/>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353" name="Rectangle 273"/>
              <p:cNvSpPr>
                <a:spLocks noChangeArrowheads="1"/>
              </p:cNvSpPr>
              <p:nvPr/>
            </p:nvSpPr>
            <p:spPr bwMode="auto">
              <a:xfrm>
                <a:off x="3076"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S</a:t>
                </a:r>
                <a:endParaRPr lang="de-DE" sz="1400"/>
              </a:p>
            </p:txBody>
          </p:sp>
          <p:sp>
            <p:nvSpPr>
              <p:cNvPr id="184354" name="Rectangle 274"/>
              <p:cNvSpPr>
                <a:spLocks noChangeArrowheads="1"/>
              </p:cNvSpPr>
              <p:nvPr/>
            </p:nvSpPr>
            <p:spPr bwMode="auto">
              <a:xfrm>
                <a:off x="3081" y="571"/>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I</a:t>
                </a:r>
                <a:endParaRPr lang="de-DE" sz="1400"/>
              </a:p>
            </p:txBody>
          </p:sp>
          <p:sp>
            <p:nvSpPr>
              <p:cNvPr id="184355" name="Rectangle 275"/>
              <p:cNvSpPr>
                <a:spLocks noChangeArrowheads="1"/>
              </p:cNvSpPr>
              <p:nvPr/>
            </p:nvSpPr>
            <p:spPr bwMode="auto">
              <a:xfrm>
                <a:off x="3083"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E</a:t>
                </a:r>
                <a:endParaRPr lang="de-DE" sz="1400"/>
              </a:p>
            </p:txBody>
          </p:sp>
          <p:sp>
            <p:nvSpPr>
              <p:cNvPr id="184356" name="Rectangle 276"/>
              <p:cNvSpPr>
                <a:spLocks noChangeArrowheads="1"/>
              </p:cNvSpPr>
              <p:nvPr/>
            </p:nvSpPr>
            <p:spPr bwMode="auto">
              <a:xfrm>
                <a:off x="3088" y="571"/>
                <a:ext cx="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M</a:t>
                </a:r>
                <a:endParaRPr lang="de-DE" sz="1400"/>
              </a:p>
            </p:txBody>
          </p:sp>
          <p:sp>
            <p:nvSpPr>
              <p:cNvPr id="184357" name="Rectangle 277"/>
              <p:cNvSpPr>
                <a:spLocks noChangeArrowheads="1"/>
              </p:cNvSpPr>
              <p:nvPr/>
            </p:nvSpPr>
            <p:spPr bwMode="auto">
              <a:xfrm>
                <a:off x="3095"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E</a:t>
                </a:r>
                <a:endParaRPr lang="de-DE" sz="1400"/>
              </a:p>
            </p:txBody>
          </p:sp>
          <p:sp>
            <p:nvSpPr>
              <p:cNvPr id="184358" name="Rectangle 278"/>
              <p:cNvSpPr>
                <a:spLocks noChangeArrowheads="1"/>
              </p:cNvSpPr>
              <p:nvPr/>
            </p:nvSpPr>
            <p:spPr bwMode="auto">
              <a:xfrm>
                <a:off x="3101" y="571"/>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N</a:t>
                </a:r>
                <a:endParaRPr lang="de-DE" sz="1400"/>
              </a:p>
            </p:txBody>
          </p:sp>
          <p:sp>
            <p:nvSpPr>
              <p:cNvPr id="184359" name="Rectangle 279"/>
              <p:cNvSpPr>
                <a:spLocks noChangeArrowheads="1"/>
              </p:cNvSpPr>
              <p:nvPr/>
            </p:nvSpPr>
            <p:spPr bwMode="auto">
              <a:xfrm>
                <a:off x="3106"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S</a:t>
                </a:r>
                <a:endParaRPr lang="de-DE" sz="1400"/>
              </a:p>
            </p:txBody>
          </p:sp>
          <p:sp>
            <p:nvSpPr>
              <p:cNvPr id="184360" name="Rectangle 280"/>
              <p:cNvSpPr>
                <a:spLocks noChangeArrowheads="1"/>
              </p:cNvSpPr>
              <p:nvPr/>
            </p:nvSpPr>
            <p:spPr bwMode="auto">
              <a:xfrm>
                <a:off x="3076"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N</a:t>
                </a:r>
                <a:endParaRPr lang="de-DE" sz="1400"/>
              </a:p>
            </p:txBody>
          </p:sp>
          <p:sp>
            <p:nvSpPr>
              <p:cNvPr id="184361" name="Rectangle 281"/>
              <p:cNvSpPr>
                <a:spLocks noChangeArrowheads="1"/>
              </p:cNvSpPr>
              <p:nvPr/>
            </p:nvSpPr>
            <p:spPr bwMode="auto">
              <a:xfrm>
                <a:off x="3081" y="58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I</a:t>
                </a:r>
                <a:endParaRPr lang="de-DE" sz="1400"/>
              </a:p>
            </p:txBody>
          </p:sp>
          <p:sp>
            <p:nvSpPr>
              <p:cNvPr id="184362" name="Rectangle 282"/>
              <p:cNvSpPr>
                <a:spLocks noChangeArrowheads="1"/>
              </p:cNvSpPr>
              <p:nvPr/>
            </p:nvSpPr>
            <p:spPr bwMode="auto">
              <a:xfrm>
                <a:off x="3084" y="580"/>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X</a:t>
                </a:r>
                <a:endParaRPr lang="de-DE" sz="1400"/>
              </a:p>
            </p:txBody>
          </p:sp>
          <p:sp>
            <p:nvSpPr>
              <p:cNvPr id="184363" name="Rectangle 283"/>
              <p:cNvSpPr>
                <a:spLocks noChangeArrowheads="1"/>
              </p:cNvSpPr>
              <p:nvPr/>
            </p:nvSpPr>
            <p:spPr bwMode="auto">
              <a:xfrm>
                <a:off x="3089"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D</a:t>
                </a:r>
                <a:endParaRPr lang="de-DE" sz="1400"/>
              </a:p>
            </p:txBody>
          </p:sp>
          <p:sp>
            <p:nvSpPr>
              <p:cNvPr id="184364" name="Rectangle 284"/>
              <p:cNvSpPr>
                <a:spLocks noChangeArrowheads="1"/>
              </p:cNvSpPr>
              <p:nvPr/>
            </p:nvSpPr>
            <p:spPr bwMode="auto">
              <a:xfrm>
                <a:off x="3095"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O</a:t>
                </a:r>
                <a:endParaRPr lang="de-DE" sz="1400"/>
              </a:p>
            </p:txBody>
          </p:sp>
          <p:sp>
            <p:nvSpPr>
              <p:cNvPr id="184365" name="Rectangle 285"/>
              <p:cNvSpPr>
                <a:spLocks noChangeArrowheads="1"/>
              </p:cNvSpPr>
              <p:nvPr/>
            </p:nvSpPr>
            <p:spPr bwMode="auto">
              <a:xfrm>
                <a:off x="3101"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R</a:t>
                </a:r>
                <a:endParaRPr lang="de-DE" sz="1400"/>
              </a:p>
            </p:txBody>
          </p:sp>
          <p:sp>
            <p:nvSpPr>
              <p:cNvPr id="184366" name="Rectangle 286"/>
              <p:cNvSpPr>
                <a:spLocks noChangeArrowheads="1"/>
              </p:cNvSpPr>
              <p:nvPr/>
            </p:nvSpPr>
            <p:spPr bwMode="auto">
              <a:xfrm>
                <a:off x="3107" y="580"/>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F</a:t>
                </a:r>
                <a:endParaRPr lang="de-DE" sz="1400"/>
              </a:p>
            </p:txBody>
          </p:sp>
          <p:sp>
            <p:nvSpPr>
              <p:cNvPr id="184367" name="Line 287"/>
              <p:cNvSpPr>
                <a:spLocks noChangeShapeType="1"/>
              </p:cNvSpPr>
              <p:nvPr/>
            </p:nvSpPr>
            <p:spPr bwMode="auto">
              <a:xfrm>
                <a:off x="3076" y="574"/>
                <a:ext cx="35"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83304" name="Rectangle 288"/>
            <p:cNvSpPr>
              <a:spLocks noChangeArrowheads="1"/>
            </p:cNvSpPr>
            <p:nvPr/>
          </p:nvSpPr>
          <p:spPr bwMode="auto">
            <a:xfrm>
              <a:off x="988" y="2576"/>
              <a:ext cx="119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BTS             BSC    TRAU</a:t>
              </a:r>
              <a:endParaRPr lang="de-DE" sz="1400"/>
            </a:p>
          </p:txBody>
        </p:sp>
        <p:grpSp>
          <p:nvGrpSpPr>
            <p:cNvPr id="183305" name="Group 289"/>
            <p:cNvGrpSpPr>
              <a:grpSpLocks/>
            </p:cNvGrpSpPr>
            <p:nvPr/>
          </p:nvGrpSpPr>
          <p:grpSpPr bwMode="auto">
            <a:xfrm>
              <a:off x="499" y="1265"/>
              <a:ext cx="4238" cy="15"/>
              <a:chOff x="499" y="1265"/>
              <a:chExt cx="4238" cy="15"/>
            </a:xfrm>
          </p:grpSpPr>
          <p:sp>
            <p:nvSpPr>
              <p:cNvPr id="184266" name="Rectangle 290"/>
              <p:cNvSpPr>
                <a:spLocks noChangeArrowheads="1"/>
              </p:cNvSpPr>
              <p:nvPr/>
            </p:nvSpPr>
            <p:spPr bwMode="auto">
              <a:xfrm>
                <a:off x="499"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7" name="Rectangle 291"/>
              <p:cNvSpPr>
                <a:spLocks noChangeArrowheads="1"/>
              </p:cNvSpPr>
              <p:nvPr/>
            </p:nvSpPr>
            <p:spPr bwMode="auto">
              <a:xfrm>
                <a:off x="664"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8" name="Rectangle 292"/>
              <p:cNvSpPr>
                <a:spLocks noChangeArrowheads="1"/>
              </p:cNvSpPr>
              <p:nvPr/>
            </p:nvSpPr>
            <p:spPr bwMode="auto">
              <a:xfrm>
                <a:off x="828"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9" name="Rectangle 293"/>
              <p:cNvSpPr>
                <a:spLocks noChangeArrowheads="1"/>
              </p:cNvSpPr>
              <p:nvPr/>
            </p:nvSpPr>
            <p:spPr bwMode="auto">
              <a:xfrm>
                <a:off x="993"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0" name="Rectangle 294"/>
              <p:cNvSpPr>
                <a:spLocks noChangeArrowheads="1"/>
              </p:cNvSpPr>
              <p:nvPr/>
            </p:nvSpPr>
            <p:spPr bwMode="auto">
              <a:xfrm>
                <a:off x="1158"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1" name="Rectangle 295"/>
              <p:cNvSpPr>
                <a:spLocks noChangeArrowheads="1"/>
              </p:cNvSpPr>
              <p:nvPr/>
            </p:nvSpPr>
            <p:spPr bwMode="auto">
              <a:xfrm>
                <a:off x="1323" y="1265"/>
                <a:ext cx="11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2" name="Rectangle 296"/>
              <p:cNvSpPr>
                <a:spLocks noChangeArrowheads="1"/>
              </p:cNvSpPr>
              <p:nvPr/>
            </p:nvSpPr>
            <p:spPr bwMode="auto">
              <a:xfrm>
                <a:off x="1487"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3" name="Rectangle 297"/>
              <p:cNvSpPr>
                <a:spLocks noChangeArrowheads="1"/>
              </p:cNvSpPr>
              <p:nvPr/>
            </p:nvSpPr>
            <p:spPr bwMode="auto">
              <a:xfrm>
                <a:off x="1652"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4" name="Rectangle 298"/>
              <p:cNvSpPr>
                <a:spLocks noChangeArrowheads="1"/>
              </p:cNvSpPr>
              <p:nvPr/>
            </p:nvSpPr>
            <p:spPr bwMode="auto">
              <a:xfrm>
                <a:off x="1817"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5" name="Rectangle 299"/>
              <p:cNvSpPr>
                <a:spLocks noChangeArrowheads="1"/>
              </p:cNvSpPr>
              <p:nvPr/>
            </p:nvSpPr>
            <p:spPr bwMode="auto">
              <a:xfrm>
                <a:off x="1982" y="1265"/>
                <a:ext cx="11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6" name="Rectangle 300"/>
              <p:cNvSpPr>
                <a:spLocks noChangeArrowheads="1"/>
              </p:cNvSpPr>
              <p:nvPr/>
            </p:nvSpPr>
            <p:spPr bwMode="auto">
              <a:xfrm>
                <a:off x="2146"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7" name="Rectangle 301"/>
              <p:cNvSpPr>
                <a:spLocks noChangeArrowheads="1"/>
              </p:cNvSpPr>
              <p:nvPr/>
            </p:nvSpPr>
            <p:spPr bwMode="auto">
              <a:xfrm>
                <a:off x="2311"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8" name="Rectangle 302"/>
              <p:cNvSpPr>
                <a:spLocks noChangeArrowheads="1"/>
              </p:cNvSpPr>
              <p:nvPr/>
            </p:nvSpPr>
            <p:spPr bwMode="auto">
              <a:xfrm>
                <a:off x="2476"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79" name="Rectangle 303"/>
              <p:cNvSpPr>
                <a:spLocks noChangeArrowheads="1"/>
              </p:cNvSpPr>
              <p:nvPr/>
            </p:nvSpPr>
            <p:spPr bwMode="auto">
              <a:xfrm>
                <a:off x="2641" y="1265"/>
                <a:ext cx="11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0" name="Rectangle 304"/>
              <p:cNvSpPr>
                <a:spLocks noChangeArrowheads="1"/>
              </p:cNvSpPr>
              <p:nvPr/>
            </p:nvSpPr>
            <p:spPr bwMode="auto">
              <a:xfrm>
                <a:off x="2805"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1" name="Rectangle 305"/>
              <p:cNvSpPr>
                <a:spLocks noChangeArrowheads="1"/>
              </p:cNvSpPr>
              <p:nvPr/>
            </p:nvSpPr>
            <p:spPr bwMode="auto">
              <a:xfrm>
                <a:off x="2970"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2" name="Rectangle 306"/>
              <p:cNvSpPr>
                <a:spLocks noChangeArrowheads="1"/>
              </p:cNvSpPr>
              <p:nvPr/>
            </p:nvSpPr>
            <p:spPr bwMode="auto">
              <a:xfrm>
                <a:off x="3135"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3" name="Rectangle 307"/>
              <p:cNvSpPr>
                <a:spLocks noChangeArrowheads="1"/>
              </p:cNvSpPr>
              <p:nvPr/>
            </p:nvSpPr>
            <p:spPr bwMode="auto">
              <a:xfrm>
                <a:off x="3299"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4" name="Rectangle 308"/>
              <p:cNvSpPr>
                <a:spLocks noChangeArrowheads="1"/>
              </p:cNvSpPr>
              <p:nvPr/>
            </p:nvSpPr>
            <p:spPr bwMode="auto">
              <a:xfrm>
                <a:off x="3464"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5" name="Rectangle 309"/>
              <p:cNvSpPr>
                <a:spLocks noChangeArrowheads="1"/>
              </p:cNvSpPr>
              <p:nvPr/>
            </p:nvSpPr>
            <p:spPr bwMode="auto">
              <a:xfrm>
                <a:off x="3629"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6" name="Rectangle 310"/>
              <p:cNvSpPr>
                <a:spLocks noChangeArrowheads="1"/>
              </p:cNvSpPr>
              <p:nvPr/>
            </p:nvSpPr>
            <p:spPr bwMode="auto">
              <a:xfrm>
                <a:off x="3794" y="1265"/>
                <a:ext cx="11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7" name="Rectangle 311"/>
              <p:cNvSpPr>
                <a:spLocks noChangeArrowheads="1"/>
              </p:cNvSpPr>
              <p:nvPr/>
            </p:nvSpPr>
            <p:spPr bwMode="auto">
              <a:xfrm>
                <a:off x="3958"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8" name="Rectangle 312"/>
              <p:cNvSpPr>
                <a:spLocks noChangeArrowheads="1"/>
              </p:cNvSpPr>
              <p:nvPr/>
            </p:nvSpPr>
            <p:spPr bwMode="auto">
              <a:xfrm>
                <a:off x="4123"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89" name="Rectangle 313"/>
              <p:cNvSpPr>
                <a:spLocks noChangeArrowheads="1"/>
              </p:cNvSpPr>
              <p:nvPr/>
            </p:nvSpPr>
            <p:spPr bwMode="auto">
              <a:xfrm>
                <a:off x="4288"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90" name="Rectangle 314"/>
              <p:cNvSpPr>
                <a:spLocks noChangeArrowheads="1"/>
              </p:cNvSpPr>
              <p:nvPr/>
            </p:nvSpPr>
            <p:spPr bwMode="auto">
              <a:xfrm>
                <a:off x="4453" y="1265"/>
                <a:ext cx="11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91" name="Rectangle 315"/>
              <p:cNvSpPr>
                <a:spLocks noChangeArrowheads="1"/>
              </p:cNvSpPr>
              <p:nvPr/>
            </p:nvSpPr>
            <p:spPr bwMode="auto">
              <a:xfrm>
                <a:off x="4617" y="1265"/>
                <a:ext cx="12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sp>
          <p:nvSpPr>
            <p:cNvPr id="183306" name="Rectangle 316"/>
            <p:cNvSpPr>
              <a:spLocks noChangeArrowheads="1"/>
            </p:cNvSpPr>
            <p:nvPr/>
          </p:nvSpPr>
          <p:spPr bwMode="auto">
            <a:xfrm>
              <a:off x="2784" y="2621"/>
              <a:ext cx="9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de-DE" sz="1300">
                  <a:solidFill>
                    <a:srgbClr val="000000"/>
                  </a:solidFill>
                </a:rPr>
                <a:t>SSS</a:t>
              </a:r>
            </a:p>
            <a:p>
              <a:pPr algn="ctr"/>
              <a:r>
                <a:rPr lang="de-DE" sz="1300">
                  <a:solidFill>
                    <a:srgbClr val="000000"/>
                  </a:solidFill>
                </a:rPr>
                <a:t>switching subsystem</a:t>
              </a:r>
            </a:p>
          </p:txBody>
        </p:sp>
        <p:grpSp>
          <p:nvGrpSpPr>
            <p:cNvPr id="183307" name="Group 317"/>
            <p:cNvGrpSpPr>
              <a:grpSpLocks/>
            </p:cNvGrpSpPr>
            <p:nvPr/>
          </p:nvGrpSpPr>
          <p:grpSpPr bwMode="auto">
            <a:xfrm>
              <a:off x="3996" y="1287"/>
              <a:ext cx="15" cy="1873"/>
              <a:chOff x="3996" y="1287"/>
              <a:chExt cx="15" cy="1873"/>
            </a:xfrm>
          </p:grpSpPr>
          <p:sp>
            <p:nvSpPr>
              <p:cNvPr id="184254" name="Rectangle 318"/>
              <p:cNvSpPr>
                <a:spLocks noChangeArrowheads="1"/>
              </p:cNvSpPr>
              <p:nvPr/>
            </p:nvSpPr>
            <p:spPr bwMode="auto">
              <a:xfrm>
                <a:off x="3996" y="1287"/>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5" name="Rectangle 319"/>
              <p:cNvSpPr>
                <a:spLocks noChangeArrowheads="1"/>
              </p:cNvSpPr>
              <p:nvPr/>
            </p:nvSpPr>
            <p:spPr bwMode="auto">
              <a:xfrm>
                <a:off x="3996" y="1452"/>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6" name="Rectangle 320"/>
              <p:cNvSpPr>
                <a:spLocks noChangeArrowheads="1"/>
              </p:cNvSpPr>
              <p:nvPr/>
            </p:nvSpPr>
            <p:spPr bwMode="auto">
              <a:xfrm>
                <a:off x="3996" y="1617"/>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7" name="Rectangle 321"/>
              <p:cNvSpPr>
                <a:spLocks noChangeArrowheads="1"/>
              </p:cNvSpPr>
              <p:nvPr/>
            </p:nvSpPr>
            <p:spPr bwMode="auto">
              <a:xfrm>
                <a:off x="3996" y="1782"/>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8" name="Rectangle 322"/>
              <p:cNvSpPr>
                <a:spLocks noChangeArrowheads="1"/>
              </p:cNvSpPr>
              <p:nvPr/>
            </p:nvSpPr>
            <p:spPr bwMode="auto">
              <a:xfrm>
                <a:off x="3996" y="1947"/>
                <a:ext cx="15" cy="1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9" name="Rectangle 323"/>
              <p:cNvSpPr>
                <a:spLocks noChangeArrowheads="1"/>
              </p:cNvSpPr>
              <p:nvPr/>
            </p:nvSpPr>
            <p:spPr bwMode="auto">
              <a:xfrm>
                <a:off x="3996" y="2111"/>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0" name="Rectangle 324"/>
              <p:cNvSpPr>
                <a:spLocks noChangeArrowheads="1"/>
              </p:cNvSpPr>
              <p:nvPr/>
            </p:nvSpPr>
            <p:spPr bwMode="auto">
              <a:xfrm>
                <a:off x="3996" y="2276"/>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1" name="Rectangle 325"/>
              <p:cNvSpPr>
                <a:spLocks noChangeArrowheads="1"/>
              </p:cNvSpPr>
              <p:nvPr/>
            </p:nvSpPr>
            <p:spPr bwMode="auto">
              <a:xfrm>
                <a:off x="3996" y="2441"/>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2" name="Rectangle 326"/>
              <p:cNvSpPr>
                <a:spLocks noChangeArrowheads="1"/>
              </p:cNvSpPr>
              <p:nvPr/>
            </p:nvSpPr>
            <p:spPr bwMode="auto">
              <a:xfrm>
                <a:off x="3996" y="2606"/>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3" name="Rectangle 327"/>
              <p:cNvSpPr>
                <a:spLocks noChangeArrowheads="1"/>
              </p:cNvSpPr>
              <p:nvPr/>
            </p:nvSpPr>
            <p:spPr bwMode="auto">
              <a:xfrm>
                <a:off x="3996" y="2771"/>
                <a:ext cx="15" cy="1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4" name="Rectangle 328"/>
              <p:cNvSpPr>
                <a:spLocks noChangeArrowheads="1"/>
              </p:cNvSpPr>
              <p:nvPr/>
            </p:nvSpPr>
            <p:spPr bwMode="auto">
              <a:xfrm>
                <a:off x="3996" y="2935"/>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65" name="Rectangle 329"/>
              <p:cNvSpPr>
                <a:spLocks noChangeArrowheads="1"/>
              </p:cNvSpPr>
              <p:nvPr/>
            </p:nvSpPr>
            <p:spPr bwMode="auto">
              <a:xfrm>
                <a:off x="3996" y="3100"/>
                <a:ext cx="15"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sp>
          <p:nvSpPr>
            <p:cNvPr id="183308" name="Rectangle 330"/>
            <p:cNvSpPr>
              <a:spLocks noChangeArrowheads="1"/>
            </p:cNvSpPr>
            <p:nvPr/>
          </p:nvSpPr>
          <p:spPr bwMode="auto">
            <a:xfrm>
              <a:off x="4176" y="2629"/>
              <a:ext cx="8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de-DE" sz="1300">
                  <a:solidFill>
                    <a:srgbClr val="000000"/>
                  </a:solidFill>
                </a:rPr>
                <a:t>IN</a:t>
              </a:r>
            </a:p>
            <a:p>
              <a:pPr algn="ctr"/>
              <a:r>
                <a:rPr lang="de-DE" sz="1300">
                  <a:solidFill>
                    <a:srgbClr val="000000"/>
                  </a:solidFill>
                </a:rPr>
                <a:t>Intelligent network</a:t>
              </a:r>
            </a:p>
          </p:txBody>
        </p:sp>
        <p:grpSp>
          <p:nvGrpSpPr>
            <p:cNvPr id="183309" name="Group 331"/>
            <p:cNvGrpSpPr>
              <a:grpSpLocks/>
            </p:cNvGrpSpPr>
            <p:nvPr/>
          </p:nvGrpSpPr>
          <p:grpSpPr bwMode="auto">
            <a:xfrm>
              <a:off x="1611" y="950"/>
              <a:ext cx="82" cy="502"/>
              <a:chOff x="1611" y="950"/>
              <a:chExt cx="82" cy="502"/>
            </a:xfrm>
          </p:grpSpPr>
          <p:sp>
            <p:nvSpPr>
              <p:cNvPr id="184251" name="Rectangle 332"/>
              <p:cNvSpPr>
                <a:spLocks noChangeArrowheads="1"/>
              </p:cNvSpPr>
              <p:nvPr/>
            </p:nvSpPr>
            <p:spPr bwMode="auto">
              <a:xfrm>
                <a:off x="1645" y="1027"/>
                <a:ext cx="15" cy="34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52" name="Freeform 333"/>
              <p:cNvSpPr>
                <a:spLocks/>
              </p:cNvSpPr>
              <p:nvPr/>
            </p:nvSpPr>
            <p:spPr bwMode="auto">
              <a:xfrm>
                <a:off x="1611" y="1372"/>
                <a:ext cx="80" cy="80"/>
              </a:xfrm>
              <a:custGeom>
                <a:avLst/>
                <a:gdLst>
                  <a:gd name="T0" fmla="*/ 0 w 80"/>
                  <a:gd name="T1" fmla="*/ 0 h 80"/>
                  <a:gd name="T2" fmla="*/ 41 w 80"/>
                  <a:gd name="T3" fmla="*/ 80 h 80"/>
                  <a:gd name="T4" fmla="*/ 80 w 80"/>
                  <a:gd name="T5" fmla="*/ 0 h 80"/>
                  <a:gd name="T6" fmla="*/ 0 w 80"/>
                  <a:gd name="T7" fmla="*/ 0 h 80"/>
                  <a:gd name="T8" fmla="*/ 0 60000 65536"/>
                  <a:gd name="T9" fmla="*/ 0 60000 65536"/>
                  <a:gd name="T10" fmla="*/ 0 60000 65536"/>
                  <a:gd name="T11" fmla="*/ 0 60000 65536"/>
                  <a:gd name="T12" fmla="*/ 0 w 80"/>
                  <a:gd name="T13" fmla="*/ 0 h 80"/>
                  <a:gd name="T14" fmla="*/ 80 w 80"/>
                  <a:gd name="T15" fmla="*/ 80 h 80"/>
                </a:gdLst>
                <a:ahLst/>
                <a:cxnLst>
                  <a:cxn ang="T8">
                    <a:pos x="T0" y="T1"/>
                  </a:cxn>
                  <a:cxn ang="T9">
                    <a:pos x="T2" y="T3"/>
                  </a:cxn>
                  <a:cxn ang="T10">
                    <a:pos x="T4" y="T5"/>
                  </a:cxn>
                  <a:cxn ang="T11">
                    <a:pos x="T6" y="T7"/>
                  </a:cxn>
                </a:cxnLst>
                <a:rect l="T12" t="T13" r="T14" b="T15"/>
                <a:pathLst>
                  <a:path w="80" h="80">
                    <a:moveTo>
                      <a:pt x="0" y="0"/>
                    </a:moveTo>
                    <a:lnTo>
                      <a:pt x="41" y="80"/>
                    </a:lnTo>
                    <a:lnTo>
                      <a:pt x="80"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53" name="Freeform 334"/>
              <p:cNvSpPr>
                <a:spLocks/>
              </p:cNvSpPr>
              <p:nvPr/>
            </p:nvSpPr>
            <p:spPr bwMode="auto">
              <a:xfrm>
                <a:off x="1613" y="950"/>
                <a:ext cx="80" cy="81"/>
              </a:xfrm>
              <a:custGeom>
                <a:avLst/>
                <a:gdLst>
                  <a:gd name="T0" fmla="*/ 80 w 80"/>
                  <a:gd name="T1" fmla="*/ 81 h 81"/>
                  <a:gd name="T2" fmla="*/ 39 w 80"/>
                  <a:gd name="T3" fmla="*/ 0 h 81"/>
                  <a:gd name="T4" fmla="*/ 0 w 80"/>
                  <a:gd name="T5" fmla="*/ 81 h 81"/>
                  <a:gd name="T6" fmla="*/ 80 w 80"/>
                  <a:gd name="T7" fmla="*/ 81 h 81"/>
                  <a:gd name="T8" fmla="*/ 0 60000 65536"/>
                  <a:gd name="T9" fmla="*/ 0 60000 65536"/>
                  <a:gd name="T10" fmla="*/ 0 60000 65536"/>
                  <a:gd name="T11" fmla="*/ 0 60000 65536"/>
                  <a:gd name="T12" fmla="*/ 0 w 80"/>
                  <a:gd name="T13" fmla="*/ 0 h 81"/>
                  <a:gd name="T14" fmla="*/ 80 w 80"/>
                  <a:gd name="T15" fmla="*/ 81 h 81"/>
                </a:gdLst>
                <a:ahLst/>
                <a:cxnLst>
                  <a:cxn ang="T8">
                    <a:pos x="T0" y="T1"/>
                  </a:cxn>
                  <a:cxn ang="T9">
                    <a:pos x="T2" y="T3"/>
                  </a:cxn>
                  <a:cxn ang="T10">
                    <a:pos x="T4" y="T5"/>
                  </a:cxn>
                  <a:cxn ang="T11">
                    <a:pos x="T6" y="T7"/>
                  </a:cxn>
                </a:cxnLst>
                <a:rect l="T12" t="T13" r="T14" b="T15"/>
                <a:pathLst>
                  <a:path w="80" h="81">
                    <a:moveTo>
                      <a:pt x="80" y="81"/>
                    </a:moveTo>
                    <a:lnTo>
                      <a:pt x="39" y="0"/>
                    </a:lnTo>
                    <a:lnTo>
                      <a:pt x="0" y="81"/>
                    </a:lnTo>
                    <a:lnTo>
                      <a:pt x="80" y="8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3310" name="Group 335"/>
            <p:cNvGrpSpPr>
              <a:grpSpLocks/>
            </p:cNvGrpSpPr>
            <p:nvPr/>
          </p:nvGrpSpPr>
          <p:grpSpPr bwMode="auto">
            <a:xfrm>
              <a:off x="3056" y="950"/>
              <a:ext cx="82" cy="697"/>
              <a:chOff x="3056" y="950"/>
              <a:chExt cx="82" cy="697"/>
            </a:xfrm>
          </p:grpSpPr>
          <p:sp>
            <p:nvSpPr>
              <p:cNvPr id="184248" name="Rectangle 336"/>
              <p:cNvSpPr>
                <a:spLocks noChangeArrowheads="1"/>
              </p:cNvSpPr>
              <p:nvPr/>
            </p:nvSpPr>
            <p:spPr bwMode="auto">
              <a:xfrm>
                <a:off x="3090" y="1027"/>
                <a:ext cx="15" cy="54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49" name="Freeform 337"/>
              <p:cNvSpPr>
                <a:spLocks/>
              </p:cNvSpPr>
              <p:nvPr/>
            </p:nvSpPr>
            <p:spPr bwMode="auto">
              <a:xfrm>
                <a:off x="3056" y="1566"/>
                <a:ext cx="81" cy="81"/>
              </a:xfrm>
              <a:custGeom>
                <a:avLst/>
                <a:gdLst>
                  <a:gd name="T0" fmla="*/ 0 w 81"/>
                  <a:gd name="T1" fmla="*/ 0 h 81"/>
                  <a:gd name="T2" fmla="*/ 41 w 81"/>
                  <a:gd name="T3" fmla="*/ 81 h 81"/>
                  <a:gd name="T4" fmla="*/ 81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0"/>
                    </a:moveTo>
                    <a:lnTo>
                      <a:pt x="41" y="81"/>
                    </a:lnTo>
                    <a:lnTo>
                      <a:pt x="81"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50" name="Freeform 338"/>
              <p:cNvSpPr>
                <a:spLocks/>
              </p:cNvSpPr>
              <p:nvPr/>
            </p:nvSpPr>
            <p:spPr bwMode="auto">
              <a:xfrm>
                <a:off x="3058" y="950"/>
                <a:ext cx="80" cy="81"/>
              </a:xfrm>
              <a:custGeom>
                <a:avLst/>
                <a:gdLst>
                  <a:gd name="T0" fmla="*/ 80 w 80"/>
                  <a:gd name="T1" fmla="*/ 81 h 81"/>
                  <a:gd name="T2" fmla="*/ 39 w 80"/>
                  <a:gd name="T3" fmla="*/ 0 h 81"/>
                  <a:gd name="T4" fmla="*/ 0 w 80"/>
                  <a:gd name="T5" fmla="*/ 81 h 81"/>
                  <a:gd name="T6" fmla="*/ 80 w 80"/>
                  <a:gd name="T7" fmla="*/ 81 h 81"/>
                  <a:gd name="T8" fmla="*/ 0 60000 65536"/>
                  <a:gd name="T9" fmla="*/ 0 60000 65536"/>
                  <a:gd name="T10" fmla="*/ 0 60000 65536"/>
                  <a:gd name="T11" fmla="*/ 0 60000 65536"/>
                  <a:gd name="T12" fmla="*/ 0 w 80"/>
                  <a:gd name="T13" fmla="*/ 0 h 81"/>
                  <a:gd name="T14" fmla="*/ 80 w 80"/>
                  <a:gd name="T15" fmla="*/ 81 h 81"/>
                </a:gdLst>
                <a:ahLst/>
                <a:cxnLst>
                  <a:cxn ang="T8">
                    <a:pos x="T0" y="T1"/>
                  </a:cxn>
                  <a:cxn ang="T9">
                    <a:pos x="T2" y="T3"/>
                  </a:cxn>
                  <a:cxn ang="T10">
                    <a:pos x="T4" y="T5"/>
                  </a:cxn>
                  <a:cxn ang="T11">
                    <a:pos x="T6" y="T7"/>
                  </a:cxn>
                </a:cxnLst>
                <a:rect l="T12" t="T13" r="T14" b="T15"/>
                <a:pathLst>
                  <a:path w="80" h="81">
                    <a:moveTo>
                      <a:pt x="80" y="81"/>
                    </a:moveTo>
                    <a:lnTo>
                      <a:pt x="39" y="0"/>
                    </a:lnTo>
                    <a:lnTo>
                      <a:pt x="0" y="81"/>
                    </a:lnTo>
                    <a:lnTo>
                      <a:pt x="80" y="8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3311" name="Group 339"/>
            <p:cNvGrpSpPr>
              <a:grpSpLocks/>
            </p:cNvGrpSpPr>
            <p:nvPr/>
          </p:nvGrpSpPr>
          <p:grpSpPr bwMode="auto">
            <a:xfrm>
              <a:off x="2719" y="1644"/>
              <a:ext cx="517" cy="878"/>
              <a:chOff x="2719" y="1644"/>
              <a:chExt cx="517" cy="878"/>
            </a:xfrm>
          </p:grpSpPr>
          <p:sp>
            <p:nvSpPr>
              <p:cNvPr id="184168" name="Freeform 340"/>
              <p:cNvSpPr>
                <a:spLocks/>
              </p:cNvSpPr>
              <p:nvPr/>
            </p:nvSpPr>
            <p:spPr bwMode="auto">
              <a:xfrm>
                <a:off x="2721" y="1644"/>
                <a:ext cx="509" cy="874"/>
              </a:xfrm>
              <a:custGeom>
                <a:avLst/>
                <a:gdLst>
                  <a:gd name="T0" fmla="*/ 0 w 1526"/>
                  <a:gd name="T1" fmla="*/ 38 h 2621"/>
                  <a:gd name="T2" fmla="*/ 69 w 1526"/>
                  <a:gd name="T3" fmla="*/ 0 h 2621"/>
                  <a:gd name="T4" fmla="*/ 509 w 1526"/>
                  <a:gd name="T5" fmla="*/ 2 h 2621"/>
                  <a:gd name="T6" fmla="*/ 509 w 1526"/>
                  <a:gd name="T7" fmla="*/ 813 h 2621"/>
                  <a:gd name="T8" fmla="*/ 450 w 1526"/>
                  <a:gd name="T9" fmla="*/ 872 h 2621"/>
                  <a:gd name="T10" fmla="*/ 8 w 1526"/>
                  <a:gd name="T11" fmla="*/ 874 h 2621"/>
                  <a:gd name="T12" fmla="*/ 0 w 1526"/>
                  <a:gd name="T13" fmla="*/ 38 h 2621"/>
                  <a:gd name="T14" fmla="*/ 0 60000 65536"/>
                  <a:gd name="T15" fmla="*/ 0 60000 65536"/>
                  <a:gd name="T16" fmla="*/ 0 60000 65536"/>
                  <a:gd name="T17" fmla="*/ 0 60000 65536"/>
                  <a:gd name="T18" fmla="*/ 0 60000 65536"/>
                  <a:gd name="T19" fmla="*/ 0 60000 65536"/>
                  <a:gd name="T20" fmla="*/ 0 60000 65536"/>
                  <a:gd name="T21" fmla="*/ 0 w 1526"/>
                  <a:gd name="T22" fmla="*/ 0 h 2621"/>
                  <a:gd name="T23" fmla="*/ 1526 w 1526"/>
                  <a:gd name="T24" fmla="*/ 2621 h 26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6" h="2621">
                    <a:moveTo>
                      <a:pt x="0" y="113"/>
                    </a:moveTo>
                    <a:lnTo>
                      <a:pt x="206" y="0"/>
                    </a:lnTo>
                    <a:lnTo>
                      <a:pt x="1526" y="7"/>
                    </a:lnTo>
                    <a:lnTo>
                      <a:pt x="1526" y="2438"/>
                    </a:lnTo>
                    <a:lnTo>
                      <a:pt x="1350" y="2614"/>
                    </a:lnTo>
                    <a:lnTo>
                      <a:pt x="23" y="2621"/>
                    </a:lnTo>
                    <a:lnTo>
                      <a:pt x="0" y="11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9" name="Freeform 341"/>
              <p:cNvSpPr>
                <a:spLocks/>
              </p:cNvSpPr>
              <p:nvPr/>
            </p:nvSpPr>
            <p:spPr bwMode="auto">
              <a:xfrm>
                <a:off x="2948" y="1719"/>
                <a:ext cx="87" cy="92"/>
              </a:xfrm>
              <a:custGeom>
                <a:avLst/>
                <a:gdLst>
                  <a:gd name="T0" fmla="*/ 87 w 261"/>
                  <a:gd name="T1" fmla="*/ 0 h 277"/>
                  <a:gd name="T2" fmla="*/ 0 w 261"/>
                  <a:gd name="T3" fmla="*/ 0 h 277"/>
                  <a:gd name="T4" fmla="*/ 0 w 261"/>
                  <a:gd name="T5" fmla="*/ 92 h 277"/>
                  <a:gd name="T6" fmla="*/ 87 w 261"/>
                  <a:gd name="T7" fmla="*/ 0 h 277"/>
                  <a:gd name="T8" fmla="*/ 0 60000 65536"/>
                  <a:gd name="T9" fmla="*/ 0 60000 65536"/>
                  <a:gd name="T10" fmla="*/ 0 60000 65536"/>
                  <a:gd name="T11" fmla="*/ 0 60000 65536"/>
                  <a:gd name="T12" fmla="*/ 0 w 261"/>
                  <a:gd name="T13" fmla="*/ 0 h 277"/>
                  <a:gd name="T14" fmla="*/ 261 w 261"/>
                  <a:gd name="T15" fmla="*/ 277 h 277"/>
                </a:gdLst>
                <a:ahLst/>
                <a:cxnLst>
                  <a:cxn ang="T8">
                    <a:pos x="T0" y="T1"/>
                  </a:cxn>
                  <a:cxn ang="T9">
                    <a:pos x="T2" y="T3"/>
                  </a:cxn>
                  <a:cxn ang="T10">
                    <a:pos x="T4" y="T5"/>
                  </a:cxn>
                  <a:cxn ang="T11">
                    <a:pos x="T6" y="T7"/>
                  </a:cxn>
                </a:cxnLst>
                <a:rect l="T12" t="T13" r="T14" b="T15"/>
                <a:pathLst>
                  <a:path w="261" h="277">
                    <a:moveTo>
                      <a:pt x="261" y="0"/>
                    </a:moveTo>
                    <a:lnTo>
                      <a:pt x="0" y="0"/>
                    </a:lnTo>
                    <a:lnTo>
                      <a:pt x="0" y="277"/>
                    </a:lnTo>
                    <a:lnTo>
                      <a:pt x="26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0" name="Freeform 342"/>
              <p:cNvSpPr>
                <a:spLocks/>
              </p:cNvSpPr>
              <p:nvPr/>
            </p:nvSpPr>
            <p:spPr bwMode="auto">
              <a:xfrm>
                <a:off x="2948" y="1719"/>
                <a:ext cx="134" cy="142"/>
              </a:xfrm>
              <a:custGeom>
                <a:avLst/>
                <a:gdLst>
                  <a:gd name="T0" fmla="*/ 134 w 402"/>
                  <a:gd name="T1" fmla="*/ 0 h 428"/>
                  <a:gd name="T2" fmla="*/ 40 w 402"/>
                  <a:gd name="T3" fmla="*/ 0 h 428"/>
                  <a:gd name="T4" fmla="*/ 0 w 402"/>
                  <a:gd name="T5" fmla="*/ 42 h 428"/>
                  <a:gd name="T6" fmla="*/ 0 w 402"/>
                  <a:gd name="T7" fmla="*/ 142 h 428"/>
                  <a:gd name="T8" fmla="*/ 134 w 402"/>
                  <a:gd name="T9" fmla="*/ 0 h 428"/>
                  <a:gd name="T10" fmla="*/ 0 60000 65536"/>
                  <a:gd name="T11" fmla="*/ 0 60000 65536"/>
                  <a:gd name="T12" fmla="*/ 0 60000 65536"/>
                  <a:gd name="T13" fmla="*/ 0 60000 65536"/>
                  <a:gd name="T14" fmla="*/ 0 60000 65536"/>
                  <a:gd name="T15" fmla="*/ 0 w 402"/>
                  <a:gd name="T16" fmla="*/ 0 h 428"/>
                  <a:gd name="T17" fmla="*/ 402 w 402"/>
                  <a:gd name="T18" fmla="*/ 428 h 428"/>
                </a:gdLst>
                <a:ahLst/>
                <a:cxnLst>
                  <a:cxn ang="T10">
                    <a:pos x="T0" y="T1"/>
                  </a:cxn>
                  <a:cxn ang="T11">
                    <a:pos x="T2" y="T3"/>
                  </a:cxn>
                  <a:cxn ang="T12">
                    <a:pos x="T4" y="T5"/>
                  </a:cxn>
                  <a:cxn ang="T13">
                    <a:pos x="T6" y="T7"/>
                  </a:cxn>
                  <a:cxn ang="T14">
                    <a:pos x="T8" y="T9"/>
                  </a:cxn>
                </a:cxnLst>
                <a:rect l="T15" t="T16" r="T17" b="T18"/>
                <a:pathLst>
                  <a:path w="402" h="428">
                    <a:moveTo>
                      <a:pt x="402" y="0"/>
                    </a:moveTo>
                    <a:lnTo>
                      <a:pt x="120" y="0"/>
                    </a:lnTo>
                    <a:lnTo>
                      <a:pt x="0" y="127"/>
                    </a:lnTo>
                    <a:lnTo>
                      <a:pt x="0" y="428"/>
                    </a:lnTo>
                    <a:lnTo>
                      <a:pt x="40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1" name="Freeform 343"/>
              <p:cNvSpPr>
                <a:spLocks/>
              </p:cNvSpPr>
              <p:nvPr/>
            </p:nvSpPr>
            <p:spPr bwMode="auto">
              <a:xfrm>
                <a:off x="2948" y="1719"/>
                <a:ext cx="181" cy="192"/>
              </a:xfrm>
              <a:custGeom>
                <a:avLst/>
                <a:gdLst>
                  <a:gd name="T0" fmla="*/ 181 w 543"/>
                  <a:gd name="T1" fmla="*/ 0 h 577"/>
                  <a:gd name="T2" fmla="*/ 87 w 543"/>
                  <a:gd name="T3" fmla="*/ 0 h 577"/>
                  <a:gd name="T4" fmla="*/ 0 w 543"/>
                  <a:gd name="T5" fmla="*/ 92 h 577"/>
                  <a:gd name="T6" fmla="*/ 0 w 543"/>
                  <a:gd name="T7" fmla="*/ 192 h 577"/>
                  <a:gd name="T8" fmla="*/ 181 w 543"/>
                  <a:gd name="T9" fmla="*/ 0 h 577"/>
                  <a:gd name="T10" fmla="*/ 0 60000 65536"/>
                  <a:gd name="T11" fmla="*/ 0 60000 65536"/>
                  <a:gd name="T12" fmla="*/ 0 60000 65536"/>
                  <a:gd name="T13" fmla="*/ 0 60000 65536"/>
                  <a:gd name="T14" fmla="*/ 0 60000 65536"/>
                  <a:gd name="T15" fmla="*/ 0 w 543"/>
                  <a:gd name="T16" fmla="*/ 0 h 577"/>
                  <a:gd name="T17" fmla="*/ 543 w 543"/>
                  <a:gd name="T18" fmla="*/ 577 h 577"/>
                </a:gdLst>
                <a:ahLst/>
                <a:cxnLst>
                  <a:cxn ang="T10">
                    <a:pos x="T0" y="T1"/>
                  </a:cxn>
                  <a:cxn ang="T11">
                    <a:pos x="T2" y="T3"/>
                  </a:cxn>
                  <a:cxn ang="T12">
                    <a:pos x="T4" y="T5"/>
                  </a:cxn>
                  <a:cxn ang="T13">
                    <a:pos x="T6" y="T7"/>
                  </a:cxn>
                  <a:cxn ang="T14">
                    <a:pos x="T8" y="T9"/>
                  </a:cxn>
                </a:cxnLst>
                <a:rect l="T15" t="T16" r="T17" b="T18"/>
                <a:pathLst>
                  <a:path w="543" h="577">
                    <a:moveTo>
                      <a:pt x="543" y="0"/>
                    </a:moveTo>
                    <a:lnTo>
                      <a:pt x="261" y="0"/>
                    </a:lnTo>
                    <a:lnTo>
                      <a:pt x="0" y="277"/>
                    </a:lnTo>
                    <a:lnTo>
                      <a:pt x="0" y="577"/>
                    </a:lnTo>
                    <a:lnTo>
                      <a:pt x="54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2" name="Freeform 344"/>
              <p:cNvSpPr>
                <a:spLocks/>
              </p:cNvSpPr>
              <p:nvPr/>
            </p:nvSpPr>
            <p:spPr bwMode="auto">
              <a:xfrm>
                <a:off x="2948" y="1719"/>
                <a:ext cx="205" cy="242"/>
              </a:xfrm>
              <a:custGeom>
                <a:avLst/>
                <a:gdLst>
                  <a:gd name="T0" fmla="*/ 134 w 615"/>
                  <a:gd name="T1" fmla="*/ 0 h 728"/>
                  <a:gd name="T2" fmla="*/ 205 w 615"/>
                  <a:gd name="T3" fmla="*/ 0 h 728"/>
                  <a:gd name="T4" fmla="*/ 205 w 615"/>
                  <a:gd name="T5" fmla="*/ 24 h 728"/>
                  <a:gd name="T6" fmla="*/ 0 w 615"/>
                  <a:gd name="T7" fmla="*/ 242 h 728"/>
                  <a:gd name="T8" fmla="*/ 0 w 615"/>
                  <a:gd name="T9" fmla="*/ 142 h 728"/>
                  <a:gd name="T10" fmla="*/ 134 w 615"/>
                  <a:gd name="T11" fmla="*/ 0 h 728"/>
                  <a:gd name="T12" fmla="*/ 0 60000 65536"/>
                  <a:gd name="T13" fmla="*/ 0 60000 65536"/>
                  <a:gd name="T14" fmla="*/ 0 60000 65536"/>
                  <a:gd name="T15" fmla="*/ 0 60000 65536"/>
                  <a:gd name="T16" fmla="*/ 0 60000 65536"/>
                  <a:gd name="T17" fmla="*/ 0 60000 65536"/>
                  <a:gd name="T18" fmla="*/ 0 w 615"/>
                  <a:gd name="T19" fmla="*/ 0 h 728"/>
                  <a:gd name="T20" fmla="*/ 615 w 615"/>
                  <a:gd name="T21" fmla="*/ 728 h 728"/>
                </a:gdLst>
                <a:ahLst/>
                <a:cxnLst>
                  <a:cxn ang="T12">
                    <a:pos x="T0" y="T1"/>
                  </a:cxn>
                  <a:cxn ang="T13">
                    <a:pos x="T2" y="T3"/>
                  </a:cxn>
                  <a:cxn ang="T14">
                    <a:pos x="T4" y="T5"/>
                  </a:cxn>
                  <a:cxn ang="T15">
                    <a:pos x="T6" y="T7"/>
                  </a:cxn>
                  <a:cxn ang="T16">
                    <a:pos x="T8" y="T9"/>
                  </a:cxn>
                  <a:cxn ang="T17">
                    <a:pos x="T10" y="T11"/>
                  </a:cxn>
                </a:cxnLst>
                <a:rect l="T18" t="T19" r="T20" b="T21"/>
                <a:pathLst>
                  <a:path w="615" h="728">
                    <a:moveTo>
                      <a:pt x="402" y="0"/>
                    </a:moveTo>
                    <a:lnTo>
                      <a:pt x="615" y="0"/>
                    </a:lnTo>
                    <a:lnTo>
                      <a:pt x="615" y="72"/>
                    </a:lnTo>
                    <a:lnTo>
                      <a:pt x="0" y="728"/>
                    </a:lnTo>
                    <a:lnTo>
                      <a:pt x="0" y="428"/>
                    </a:lnTo>
                    <a:lnTo>
                      <a:pt x="40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3" name="Freeform 345"/>
              <p:cNvSpPr>
                <a:spLocks/>
              </p:cNvSpPr>
              <p:nvPr/>
            </p:nvSpPr>
            <p:spPr bwMode="auto">
              <a:xfrm>
                <a:off x="2948" y="1719"/>
                <a:ext cx="205" cy="293"/>
              </a:xfrm>
              <a:custGeom>
                <a:avLst/>
                <a:gdLst>
                  <a:gd name="T0" fmla="*/ 181 w 615"/>
                  <a:gd name="T1" fmla="*/ 0 h 879"/>
                  <a:gd name="T2" fmla="*/ 205 w 615"/>
                  <a:gd name="T3" fmla="*/ 0 h 879"/>
                  <a:gd name="T4" fmla="*/ 205 w 615"/>
                  <a:gd name="T5" fmla="*/ 74 h 879"/>
                  <a:gd name="T6" fmla="*/ 0 w 615"/>
                  <a:gd name="T7" fmla="*/ 293 h 879"/>
                  <a:gd name="T8" fmla="*/ 0 w 615"/>
                  <a:gd name="T9" fmla="*/ 192 h 879"/>
                  <a:gd name="T10" fmla="*/ 181 w 615"/>
                  <a:gd name="T11" fmla="*/ 0 h 879"/>
                  <a:gd name="T12" fmla="*/ 0 60000 65536"/>
                  <a:gd name="T13" fmla="*/ 0 60000 65536"/>
                  <a:gd name="T14" fmla="*/ 0 60000 65536"/>
                  <a:gd name="T15" fmla="*/ 0 60000 65536"/>
                  <a:gd name="T16" fmla="*/ 0 60000 65536"/>
                  <a:gd name="T17" fmla="*/ 0 60000 65536"/>
                  <a:gd name="T18" fmla="*/ 0 w 615"/>
                  <a:gd name="T19" fmla="*/ 0 h 879"/>
                  <a:gd name="T20" fmla="*/ 615 w 615"/>
                  <a:gd name="T21" fmla="*/ 879 h 879"/>
                </a:gdLst>
                <a:ahLst/>
                <a:cxnLst>
                  <a:cxn ang="T12">
                    <a:pos x="T0" y="T1"/>
                  </a:cxn>
                  <a:cxn ang="T13">
                    <a:pos x="T2" y="T3"/>
                  </a:cxn>
                  <a:cxn ang="T14">
                    <a:pos x="T4" y="T5"/>
                  </a:cxn>
                  <a:cxn ang="T15">
                    <a:pos x="T6" y="T7"/>
                  </a:cxn>
                  <a:cxn ang="T16">
                    <a:pos x="T8" y="T9"/>
                  </a:cxn>
                  <a:cxn ang="T17">
                    <a:pos x="T10" y="T11"/>
                  </a:cxn>
                </a:cxnLst>
                <a:rect l="T18" t="T19" r="T20" b="T21"/>
                <a:pathLst>
                  <a:path w="615" h="879">
                    <a:moveTo>
                      <a:pt x="543" y="0"/>
                    </a:moveTo>
                    <a:lnTo>
                      <a:pt x="615" y="0"/>
                    </a:lnTo>
                    <a:lnTo>
                      <a:pt x="615" y="222"/>
                    </a:lnTo>
                    <a:lnTo>
                      <a:pt x="0" y="879"/>
                    </a:lnTo>
                    <a:lnTo>
                      <a:pt x="0" y="577"/>
                    </a:lnTo>
                    <a:lnTo>
                      <a:pt x="54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4" name="Freeform 346"/>
              <p:cNvSpPr>
                <a:spLocks/>
              </p:cNvSpPr>
              <p:nvPr/>
            </p:nvSpPr>
            <p:spPr bwMode="auto">
              <a:xfrm>
                <a:off x="2948" y="1743"/>
                <a:ext cx="205" cy="318"/>
              </a:xfrm>
              <a:custGeom>
                <a:avLst/>
                <a:gdLst>
                  <a:gd name="T0" fmla="*/ 205 w 615"/>
                  <a:gd name="T1" fmla="*/ 99 h 956"/>
                  <a:gd name="T2" fmla="*/ 205 w 615"/>
                  <a:gd name="T3" fmla="*/ 0 h 956"/>
                  <a:gd name="T4" fmla="*/ 0 w 615"/>
                  <a:gd name="T5" fmla="*/ 218 h 956"/>
                  <a:gd name="T6" fmla="*/ 0 w 615"/>
                  <a:gd name="T7" fmla="*/ 318 h 956"/>
                  <a:gd name="T8" fmla="*/ 205 w 615"/>
                  <a:gd name="T9" fmla="*/ 99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299"/>
                    </a:moveTo>
                    <a:lnTo>
                      <a:pt x="615" y="0"/>
                    </a:lnTo>
                    <a:lnTo>
                      <a:pt x="0" y="656"/>
                    </a:lnTo>
                    <a:lnTo>
                      <a:pt x="0" y="956"/>
                    </a:lnTo>
                    <a:lnTo>
                      <a:pt x="615" y="299"/>
                    </a:lnTo>
                    <a:close/>
                  </a:path>
                </a:pathLst>
              </a:custGeom>
              <a:solidFill>
                <a:srgbClr val="C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5" name="Freeform 347"/>
              <p:cNvSpPr>
                <a:spLocks/>
              </p:cNvSpPr>
              <p:nvPr/>
            </p:nvSpPr>
            <p:spPr bwMode="auto">
              <a:xfrm>
                <a:off x="2948" y="1793"/>
                <a:ext cx="205" cy="319"/>
              </a:xfrm>
              <a:custGeom>
                <a:avLst/>
                <a:gdLst>
                  <a:gd name="T0" fmla="*/ 205 w 615"/>
                  <a:gd name="T1" fmla="*/ 100 h 957"/>
                  <a:gd name="T2" fmla="*/ 205 w 615"/>
                  <a:gd name="T3" fmla="*/ 0 h 957"/>
                  <a:gd name="T4" fmla="*/ 0 w 615"/>
                  <a:gd name="T5" fmla="*/ 219 h 957"/>
                  <a:gd name="T6" fmla="*/ 0 w 615"/>
                  <a:gd name="T7" fmla="*/ 319 h 957"/>
                  <a:gd name="T8" fmla="*/ 205 w 615"/>
                  <a:gd name="T9" fmla="*/ 100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0"/>
                    </a:moveTo>
                    <a:lnTo>
                      <a:pt x="615" y="0"/>
                    </a:lnTo>
                    <a:lnTo>
                      <a:pt x="0" y="657"/>
                    </a:lnTo>
                    <a:lnTo>
                      <a:pt x="0" y="957"/>
                    </a:lnTo>
                    <a:lnTo>
                      <a:pt x="615" y="300"/>
                    </a:lnTo>
                    <a:close/>
                  </a:path>
                </a:pathLst>
              </a:custGeom>
              <a:solidFill>
                <a:srgbClr val="C7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6" name="Freeform 348"/>
              <p:cNvSpPr>
                <a:spLocks/>
              </p:cNvSpPr>
              <p:nvPr/>
            </p:nvSpPr>
            <p:spPr bwMode="auto">
              <a:xfrm>
                <a:off x="2948" y="1842"/>
                <a:ext cx="205" cy="320"/>
              </a:xfrm>
              <a:custGeom>
                <a:avLst/>
                <a:gdLst>
                  <a:gd name="T0" fmla="*/ 205 w 615"/>
                  <a:gd name="T1" fmla="*/ 101 h 958"/>
                  <a:gd name="T2" fmla="*/ 205 w 615"/>
                  <a:gd name="T3" fmla="*/ 0 h 958"/>
                  <a:gd name="T4" fmla="*/ 0 w 615"/>
                  <a:gd name="T5" fmla="*/ 219 h 958"/>
                  <a:gd name="T6" fmla="*/ 0 w 615"/>
                  <a:gd name="T7" fmla="*/ 320 h 958"/>
                  <a:gd name="T8" fmla="*/ 205 w 615"/>
                  <a:gd name="T9" fmla="*/ 101 h 958"/>
                  <a:gd name="T10" fmla="*/ 0 60000 65536"/>
                  <a:gd name="T11" fmla="*/ 0 60000 65536"/>
                  <a:gd name="T12" fmla="*/ 0 60000 65536"/>
                  <a:gd name="T13" fmla="*/ 0 60000 65536"/>
                  <a:gd name="T14" fmla="*/ 0 60000 65536"/>
                  <a:gd name="T15" fmla="*/ 0 w 615"/>
                  <a:gd name="T16" fmla="*/ 0 h 958"/>
                  <a:gd name="T17" fmla="*/ 615 w 615"/>
                  <a:gd name="T18" fmla="*/ 958 h 958"/>
                </a:gdLst>
                <a:ahLst/>
                <a:cxnLst>
                  <a:cxn ang="T10">
                    <a:pos x="T0" y="T1"/>
                  </a:cxn>
                  <a:cxn ang="T11">
                    <a:pos x="T2" y="T3"/>
                  </a:cxn>
                  <a:cxn ang="T12">
                    <a:pos x="T4" y="T5"/>
                  </a:cxn>
                  <a:cxn ang="T13">
                    <a:pos x="T6" y="T7"/>
                  </a:cxn>
                  <a:cxn ang="T14">
                    <a:pos x="T8" y="T9"/>
                  </a:cxn>
                </a:cxnLst>
                <a:rect l="T15" t="T16" r="T17" b="T18"/>
                <a:pathLst>
                  <a:path w="615" h="958">
                    <a:moveTo>
                      <a:pt x="615" y="302"/>
                    </a:moveTo>
                    <a:lnTo>
                      <a:pt x="615" y="0"/>
                    </a:lnTo>
                    <a:lnTo>
                      <a:pt x="0" y="657"/>
                    </a:lnTo>
                    <a:lnTo>
                      <a:pt x="0" y="958"/>
                    </a:lnTo>
                    <a:lnTo>
                      <a:pt x="615" y="302"/>
                    </a:lnTo>
                    <a:close/>
                  </a:path>
                </a:pathLst>
              </a:custGeom>
              <a:solidFill>
                <a:srgbClr val="C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7" name="Freeform 349"/>
              <p:cNvSpPr>
                <a:spLocks/>
              </p:cNvSpPr>
              <p:nvPr/>
            </p:nvSpPr>
            <p:spPr bwMode="auto">
              <a:xfrm>
                <a:off x="2948" y="1893"/>
                <a:ext cx="205" cy="319"/>
              </a:xfrm>
              <a:custGeom>
                <a:avLst/>
                <a:gdLst>
                  <a:gd name="T0" fmla="*/ 205 w 615"/>
                  <a:gd name="T1" fmla="*/ 101 h 959"/>
                  <a:gd name="T2" fmla="*/ 205 w 615"/>
                  <a:gd name="T3" fmla="*/ 0 h 959"/>
                  <a:gd name="T4" fmla="*/ 0 w 615"/>
                  <a:gd name="T5" fmla="*/ 219 h 959"/>
                  <a:gd name="T6" fmla="*/ 0 w 615"/>
                  <a:gd name="T7" fmla="*/ 319 h 959"/>
                  <a:gd name="T8" fmla="*/ 205 w 615"/>
                  <a:gd name="T9" fmla="*/ 101 h 959"/>
                  <a:gd name="T10" fmla="*/ 0 60000 65536"/>
                  <a:gd name="T11" fmla="*/ 0 60000 65536"/>
                  <a:gd name="T12" fmla="*/ 0 60000 65536"/>
                  <a:gd name="T13" fmla="*/ 0 60000 65536"/>
                  <a:gd name="T14" fmla="*/ 0 60000 65536"/>
                  <a:gd name="T15" fmla="*/ 0 w 615"/>
                  <a:gd name="T16" fmla="*/ 0 h 959"/>
                  <a:gd name="T17" fmla="*/ 615 w 615"/>
                  <a:gd name="T18" fmla="*/ 959 h 959"/>
                </a:gdLst>
                <a:ahLst/>
                <a:cxnLst>
                  <a:cxn ang="T10">
                    <a:pos x="T0" y="T1"/>
                  </a:cxn>
                  <a:cxn ang="T11">
                    <a:pos x="T2" y="T3"/>
                  </a:cxn>
                  <a:cxn ang="T12">
                    <a:pos x="T4" y="T5"/>
                  </a:cxn>
                  <a:cxn ang="T13">
                    <a:pos x="T6" y="T7"/>
                  </a:cxn>
                  <a:cxn ang="T14">
                    <a:pos x="T8" y="T9"/>
                  </a:cxn>
                </a:cxnLst>
                <a:rect l="T15" t="T16" r="T17" b="T18"/>
                <a:pathLst>
                  <a:path w="615" h="959">
                    <a:moveTo>
                      <a:pt x="615" y="303"/>
                    </a:moveTo>
                    <a:lnTo>
                      <a:pt x="615" y="0"/>
                    </a:lnTo>
                    <a:lnTo>
                      <a:pt x="0" y="657"/>
                    </a:lnTo>
                    <a:lnTo>
                      <a:pt x="0" y="959"/>
                    </a:lnTo>
                    <a:lnTo>
                      <a:pt x="615" y="303"/>
                    </a:lnTo>
                    <a:close/>
                  </a:path>
                </a:pathLst>
              </a:custGeom>
              <a:solidFill>
                <a:srgbClr val="B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8" name="Freeform 350"/>
              <p:cNvSpPr>
                <a:spLocks/>
              </p:cNvSpPr>
              <p:nvPr/>
            </p:nvSpPr>
            <p:spPr bwMode="auto">
              <a:xfrm>
                <a:off x="2948" y="1943"/>
                <a:ext cx="205" cy="319"/>
              </a:xfrm>
              <a:custGeom>
                <a:avLst/>
                <a:gdLst>
                  <a:gd name="T0" fmla="*/ 205 w 615"/>
                  <a:gd name="T1" fmla="*/ 101 h 957"/>
                  <a:gd name="T2" fmla="*/ 205 w 615"/>
                  <a:gd name="T3" fmla="*/ 0 h 957"/>
                  <a:gd name="T4" fmla="*/ 0 w 615"/>
                  <a:gd name="T5" fmla="*/ 219 h 957"/>
                  <a:gd name="T6" fmla="*/ 0 w 615"/>
                  <a:gd name="T7" fmla="*/ 319 h 957"/>
                  <a:gd name="T8" fmla="*/ 205 w 615"/>
                  <a:gd name="T9" fmla="*/ 101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2"/>
                    </a:moveTo>
                    <a:lnTo>
                      <a:pt x="615" y="0"/>
                    </a:lnTo>
                    <a:lnTo>
                      <a:pt x="0" y="656"/>
                    </a:lnTo>
                    <a:lnTo>
                      <a:pt x="0" y="957"/>
                    </a:lnTo>
                    <a:lnTo>
                      <a:pt x="615" y="302"/>
                    </a:lnTo>
                    <a:close/>
                  </a:path>
                </a:pathLst>
              </a:custGeom>
              <a:solidFill>
                <a:srgbClr val="B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79" name="Freeform 351"/>
              <p:cNvSpPr>
                <a:spLocks/>
              </p:cNvSpPr>
              <p:nvPr/>
            </p:nvSpPr>
            <p:spPr bwMode="auto">
              <a:xfrm>
                <a:off x="2948" y="1994"/>
                <a:ext cx="205" cy="318"/>
              </a:xfrm>
              <a:custGeom>
                <a:avLst/>
                <a:gdLst>
                  <a:gd name="T0" fmla="*/ 205 w 615"/>
                  <a:gd name="T1" fmla="*/ 100 h 956"/>
                  <a:gd name="T2" fmla="*/ 205 w 615"/>
                  <a:gd name="T3" fmla="*/ 0 h 956"/>
                  <a:gd name="T4" fmla="*/ 0 w 615"/>
                  <a:gd name="T5" fmla="*/ 218 h 956"/>
                  <a:gd name="T6" fmla="*/ 0 w 615"/>
                  <a:gd name="T7" fmla="*/ 318 h 956"/>
                  <a:gd name="T8" fmla="*/ 205 w 615"/>
                  <a:gd name="T9" fmla="*/ 100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301"/>
                    </a:moveTo>
                    <a:lnTo>
                      <a:pt x="615" y="0"/>
                    </a:lnTo>
                    <a:lnTo>
                      <a:pt x="0" y="656"/>
                    </a:lnTo>
                    <a:lnTo>
                      <a:pt x="0" y="956"/>
                    </a:lnTo>
                    <a:lnTo>
                      <a:pt x="615" y="301"/>
                    </a:lnTo>
                    <a:close/>
                  </a:path>
                </a:pathLst>
              </a:custGeom>
              <a:solidFill>
                <a:srgbClr val="B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0" name="Freeform 352"/>
              <p:cNvSpPr>
                <a:spLocks/>
              </p:cNvSpPr>
              <p:nvPr/>
            </p:nvSpPr>
            <p:spPr bwMode="auto">
              <a:xfrm>
                <a:off x="2948" y="2044"/>
                <a:ext cx="205" cy="319"/>
              </a:xfrm>
              <a:custGeom>
                <a:avLst/>
                <a:gdLst>
                  <a:gd name="T0" fmla="*/ 205 w 615"/>
                  <a:gd name="T1" fmla="*/ 101 h 957"/>
                  <a:gd name="T2" fmla="*/ 205 w 615"/>
                  <a:gd name="T3" fmla="*/ 0 h 957"/>
                  <a:gd name="T4" fmla="*/ 0 w 615"/>
                  <a:gd name="T5" fmla="*/ 218 h 957"/>
                  <a:gd name="T6" fmla="*/ 0 w 615"/>
                  <a:gd name="T7" fmla="*/ 319 h 957"/>
                  <a:gd name="T8" fmla="*/ 205 w 615"/>
                  <a:gd name="T9" fmla="*/ 101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2"/>
                    </a:moveTo>
                    <a:lnTo>
                      <a:pt x="615" y="0"/>
                    </a:lnTo>
                    <a:lnTo>
                      <a:pt x="0" y="655"/>
                    </a:lnTo>
                    <a:lnTo>
                      <a:pt x="0" y="957"/>
                    </a:lnTo>
                    <a:lnTo>
                      <a:pt x="615" y="302"/>
                    </a:lnTo>
                    <a:close/>
                  </a:path>
                </a:pathLst>
              </a:custGeom>
              <a:solidFill>
                <a:srgbClr val="B5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1" name="Freeform 353"/>
              <p:cNvSpPr>
                <a:spLocks/>
              </p:cNvSpPr>
              <p:nvPr/>
            </p:nvSpPr>
            <p:spPr bwMode="auto">
              <a:xfrm>
                <a:off x="2948" y="2094"/>
                <a:ext cx="205" cy="319"/>
              </a:xfrm>
              <a:custGeom>
                <a:avLst/>
                <a:gdLst>
                  <a:gd name="T0" fmla="*/ 205 w 615"/>
                  <a:gd name="T1" fmla="*/ 100 h 956"/>
                  <a:gd name="T2" fmla="*/ 205 w 615"/>
                  <a:gd name="T3" fmla="*/ 0 h 956"/>
                  <a:gd name="T4" fmla="*/ 0 w 615"/>
                  <a:gd name="T5" fmla="*/ 219 h 956"/>
                  <a:gd name="T6" fmla="*/ 0 w 615"/>
                  <a:gd name="T7" fmla="*/ 319 h 956"/>
                  <a:gd name="T8" fmla="*/ 205 w 615"/>
                  <a:gd name="T9" fmla="*/ 100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299"/>
                    </a:moveTo>
                    <a:lnTo>
                      <a:pt x="615" y="0"/>
                    </a:lnTo>
                    <a:lnTo>
                      <a:pt x="0" y="655"/>
                    </a:lnTo>
                    <a:lnTo>
                      <a:pt x="0" y="956"/>
                    </a:lnTo>
                    <a:lnTo>
                      <a:pt x="615" y="299"/>
                    </a:lnTo>
                    <a:close/>
                  </a:path>
                </a:pathLst>
              </a:custGeom>
              <a:solidFill>
                <a:srgbClr val="B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2" name="Freeform 354"/>
              <p:cNvSpPr>
                <a:spLocks/>
              </p:cNvSpPr>
              <p:nvPr/>
            </p:nvSpPr>
            <p:spPr bwMode="auto">
              <a:xfrm>
                <a:off x="2948" y="2144"/>
                <a:ext cx="205" cy="319"/>
              </a:xfrm>
              <a:custGeom>
                <a:avLst/>
                <a:gdLst>
                  <a:gd name="T0" fmla="*/ 205 w 615"/>
                  <a:gd name="T1" fmla="*/ 100 h 955"/>
                  <a:gd name="T2" fmla="*/ 205 w 615"/>
                  <a:gd name="T3" fmla="*/ 0 h 955"/>
                  <a:gd name="T4" fmla="*/ 0 w 615"/>
                  <a:gd name="T5" fmla="*/ 219 h 955"/>
                  <a:gd name="T6" fmla="*/ 0 w 615"/>
                  <a:gd name="T7" fmla="*/ 319 h 955"/>
                  <a:gd name="T8" fmla="*/ 205 w 615"/>
                  <a:gd name="T9" fmla="*/ 100 h 955"/>
                  <a:gd name="T10" fmla="*/ 0 60000 65536"/>
                  <a:gd name="T11" fmla="*/ 0 60000 65536"/>
                  <a:gd name="T12" fmla="*/ 0 60000 65536"/>
                  <a:gd name="T13" fmla="*/ 0 60000 65536"/>
                  <a:gd name="T14" fmla="*/ 0 60000 65536"/>
                  <a:gd name="T15" fmla="*/ 0 w 615"/>
                  <a:gd name="T16" fmla="*/ 0 h 955"/>
                  <a:gd name="T17" fmla="*/ 615 w 615"/>
                  <a:gd name="T18" fmla="*/ 955 h 955"/>
                </a:gdLst>
                <a:ahLst/>
                <a:cxnLst>
                  <a:cxn ang="T10">
                    <a:pos x="T0" y="T1"/>
                  </a:cxn>
                  <a:cxn ang="T11">
                    <a:pos x="T2" y="T3"/>
                  </a:cxn>
                  <a:cxn ang="T12">
                    <a:pos x="T4" y="T5"/>
                  </a:cxn>
                  <a:cxn ang="T13">
                    <a:pos x="T6" y="T7"/>
                  </a:cxn>
                  <a:cxn ang="T14">
                    <a:pos x="T8" y="T9"/>
                  </a:cxn>
                </a:cxnLst>
                <a:rect l="T15" t="T16" r="T17" b="T18"/>
                <a:pathLst>
                  <a:path w="615" h="955">
                    <a:moveTo>
                      <a:pt x="615" y="299"/>
                    </a:moveTo>
                    <a:lnTo>
                      <a:pt x="615" y="0"/>
                    </a:lnTo>
                    <a:lnTo>
                      <a:pt x="0" y="655"/>
                    </a:lnTo>
                    <a:lnTo>
                      <a:pt x="0" y="955"/>
                    </a:lnTo>
                    <a:lnTo>
                      <a:pt x="615" y="299"/>
                    </a:lnTo>
                    <a:close/>
                  </a:path>
                </a:pathLst>
              </a:custGeom>
              <a:solidFill>
                <a:srgbClr val="B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3" name="Freeform 355"/>
              <p:cNvSpPr>
                <a:spLocks/>
              </p:cNvSpPr>
              <p:nvPr/>
            </p:nvSpPr>
            <p:spPr bwMode="auto">
              <a:xfrm>
                <a:off x="2948" y="2194"/>
                <a:ext cx="205" cy="296"/>
              </a:xfrm>
              <a:custGeom>
                <a:avLst/>
                <a:gdLst>
                  <a:gd name="T0" fmla="*/ 205 w 615"/>
                  <a:gd name="T1" fmla="*/ 101 h 888"/>
                  <a:gd name="T2" fmla="*/ 205 w 615"/>
                  <a:gd name="T3" fmla="*/ 0 h 888"/>
                  <a:gd name="T4" fmla="*/ 0 w 615"/>
                  <a:gd name="T5" fmla="*/ 219 h 888"/>
                  <a:gd name="T6" fmla="*/ 0 w 615"/>
                  <a:gd name="T7" fmla="*/ 296 h 888"/>
                  <a:gd name="T8" fmla="*/ 22 w 615"/>
                  <a:gd name="T9" fmla="*/ 296 h 888"/>
                  <a:gd name="T10" fmla="*/ 205 w 615"/>
                  <a:gd name="T11" fmla="*/ 101 h 888"/>
                  <a:gd name="T12" fmla="*/ 0 60000 65536"/>
                  <a:gd name="T13" fmla="*/ 0 60000 65536"/>
                  <a:gd name="T14" fmla="*/ 0 60000 65536"/>
                  <a:gd name="T15" fmla="*/ 0 60000 65536"/>
                  <a:gd name="T16" fmla="*/ 0 60000 65536"/>
                  <a:gd name="T17" fmla="*/ 0 60000 65536"/>
                  <a:gd name="T18" fmla="*/ 0 w 615"/>
                  <a:gd name="T19" fmla="*/ 0 h 888"/>
                  <a:gd name="T20" fmla="*/ 615 w 615"/>
                  <a:gd name="T21" fmla="*/ 888 h 888"/>
                </a:gdLst>
                <a:ahLst/>
                <a:cxnLst>
                  <a:cxn ang="T12">
                    <a:pos x="T0" y="T1"/>
                  </a:cxn>
                  <a:cxn ang="T13">
                    <a:pos x="T2" y="T3"/>
                  </a:cxn>
                  <a:cxn ang="T14">
                    <a:pos x="T4" y="T5"/>
                  </a:cxn>
                  <a:cxn ang="T15">
                    <a:pos x="T6" y="T7"/>
                  </a:cxn>
                  <a:cxn ang="T16">
                    <a:pos x="T8" y="T9"/>
                  </a:cxn>
                  <a:cxn ang="T17">
                    <a:pos x="T10" y="T11"/>
                  </a:cxn>
                </a:cxnLst>
                <a:rect l="T18" t="T19" r="T20" b="T21"/>
                <a:pathLst>
                  <a:path w="615" h="888">
                    <a:moveTo>
                      <a:pt x="615" y="302"/>
                    </a:moveTo>
                    <a:lnTo>
                      <a:pt x="615" y="0"/>
                    </a:lnTo>
                    <a:lnTo>
                      <a:pt x="0" y="657"/>
                    </a:lnTo>
                    <a:lnTo>
                      <a:pt x="0" y="888"/>
                    </a:lnTo>
                    <a:lnTo>
                      <a:pt x="66" y="888"/>
                    </a:lnTo>
                    <a:lnTo>
                      <a:pt x="615" y="302"/>
                    </a:lnTo>
                    <a:close/>
                  </a:path>
                </a:pathLst>
              </a:custGeom>
              <a:solidFill>
                <a:srgbClr val="AB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4" name="Freeform 356"/>
              <p:cNvSpPr>
                <a:spLocks/>
              </p:cNvSpPr>
              <p:nvPr/>
            </p:nvSpPr>
            <p:spPr bwMode="auto">
              <a:xfrm>
                <a:off x="2948" y="2244"/>
                <a:ext cx="205" cy="246"/>
              </a:xfrm>
              <a:custGeom>
                <a:avLst/>
                <a:gdLst>
                  <a:gd name="T0" fmla="*/ 205 w 615"/>
                  <a:gd name="T1" fmla="*/ 100 h 737"/>
                  <a:gd name="T2" fmla="*/ 205 w 615"/>
                  <a:gd name="T3" fmla="*/ 0 h 737"/>
                  <a:gd name="T4" fmla="*/ 0 w 615"/>
                  <a:gd name="T5" fmla="*/ 219 h 737"/>
                  <a:gd name="T6" fmla="*/ 0 w 615"/>
                  <a:gd name="T7" fmla="*/ 246 h 737"/>
                  <a:gd name="T8" fmla="*/ 69 w 615"/>
                  <a:gd name="T9" fmla="*/ 246 h 737"/>
                  <a:gd name="T10" fmla="*/ 205 w 615"/>
                  <a:gd name="T11" fmla="*/ 100 h 737"/>
                  <a:gd name="T12" fmla="*/ 0 60000 65536"/>
                  <a:gd name="T13" fmla="*/ 0 60000 65536"/>
                  <a:gd name="T14" fmla="*/ 0 60000 65536"/>
                  <a:gd name="T15" fmla="*/ 0 60000 65536"/>
                  <a:gd name="T16" fmla="*/ 0 60000 65536"/>
                  <a:gd name="T17" fmla="*/ 0 60000 65536"/>
                  <a:gd name="T18" fmla="*/ 0 w 615"/>
                  <a:gd name="T19" fmla="*/ 0 h 737"/>
                  <a:gd name="T20" fmla="*/ 615 w 615"/>
                  <a:gd name="T21" fmla="*/ 737 h 737"/>
                </a:gdLst>
                <a:ahLst/>
                <a:cxnLst>
                  <a:cxn ang="T12">
                    <a:pos x="T0" y="T1"/>
                  </a:cxn>
                  <a:cxn ang="T13">
                    <a:pos x="T2" y="T3"/>
                  </a:cxn>
                  <a:cxn ang="T14">
                    <a:pos x="T4" y="T5"/>
                  </a:cxn>
                  <a:cxn ang="T15">
                    <a:pos x="T6" y="T7"/>
                  </a:cxn>
                  <a:cxn ang="T16">
                    <a:pos x="T8" y="T9"/>
                  </a:cxn>
                  <a:cxn ang="T17">
                    <a:pos x="T10" y="T11"/>
                  </a:cxn>
                </a:cxnLst>
                <a:rect l="T18" t="T19" r="T20" b="T21"/>
                <a:pathLst>
                  <a:path w="615" h="737">
                    <a:moveTo>
                      <a:pt x="615" y="300"/>
                    </a:moveTo>
                    <a:lnTo>
                      <a:pt x="615" y="0"/>
                    </a:lnTo>
                    <a:lnTo>
                      <a:pt x="0" y="656"/>
                    </a:lnTo>
                    <a:lnTo>
                      <a:pt x="0" y="737"/>
                    </a:lnTo>
                    <a:lnTo>
                      <a:pt x="207" y="737"/>
                    </a:lnTo>
                    <a:lnTo>
                      <a:pt x="615" y="300"/>
                    </a:lnTo>
                    <a:close/>
                  </a:path>
                </a:pathLst>
              </a:custGeom>
              <a:solidFill>
                <a:srgbClr val="A8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5" name="Freeform 357"/>
              <p:cNvSpPr>
                <a:spLocks/>
              </p:cNvSpPr>
              <p:nvPr/>
            </p:nvSpPr>
            <p:spPr bwMode="auto">
              <a:xfrm>
                <a:off x="2970" y="2294"/>
                <a:ext cx="183" cy="196"/>
              </a:xfrm>
              <a:custGeom>
                <a:avLst/>
                <a:gdLst>
                  <a:gd name="T0" fmla="*/ 183 w 549"/>
                  <a:gd name="T1" fmla="*/ 100 h 586"/>
                  <a:gd name="T2" fmla="*/ 183 w 549"/>
                  <a:gd name="T3" fmla="*/ 0 h 586"/>
                  <a:gd name="T4" fmla="*/ 0 w 549"/>
                  <a:gd name="T5" fmla="*/ 196 h 586"/>
                  <a:gd name="T6" fmla="*/ 94 w 549"/>
                  <a:gd name="T7" fmla="*/ 196 h 586"/>
                  <a:gd name="T8" fmla="*/ 183 w 549"/>
                  <a:gd name="T9" fmla="*/ 100 h 586"/>
                  <a:gd name="T10" fmla="*/ 0 60000 65536"/>
                  <a:gd name="T11" fmla="*/ 0 60000 65536"/>
                  <a:gd name="T12" fmla="*/ 0 60000 65536"/>
                  <a:gd name="T13" fmla="*/ 0 60000 65536"/>
                  <a:gd name="T14" fmla="*/ 0 60000 65536"/>
                  <a:gd name="T15" fmla="*/ 0 w 549"/>
                  <a:gd name="T16" fmla="*/ 0 h 586"/>
                  <a:gd name="T17" fmla="*/ 549 w 549"/>
                  <a:gd name="T18" fmla="*/ 586 h 586"/>
                </a:gdLst>
                <a:ahLst/>
                <a:cxnLst>
                  <a:cxn ang="T10">
                    <a:pos x="T0" y="T1"/>
                  </a:cxn>
                  <a:cxn ang="T11">
                    <a:pos x="T2" y="T3"/>
                  </a:cxn>
                  <a:cxn ang="T12">
                    <a:pos x="T4" y="T5"/>
                  </a:cxn>
                  <a:cxn ang="T13">
                    <a:pos x="T6" y="T7"/>
                  </a:cxn>
                  <a:cxn ang="T14">
                    <a:pos x="T8" y="T9"/>
                  </a:cxn>
                </a:cxnLst>
                <a:rect l="T15" t="T16" r="T17" b="T18"/>
                <a:pathLst>
                  <a:path w="549" h="586">
                    <a:moveTo>
                      <a:pt x="549" y="300"/>
                    </a:moveTo>
                    <a:lnTo>
                      <a:pt x="549" y="0"/>
                    </a:lnTo>
                    <a:lnTo>
                      <a:pt x="0" y="586"/>
                    </a:lnTo>
                    <a:lnTo>
                      <a:pt x="282" y="586"/>
                    </a:lnTo>
                    <a:lnTo>
                      <a:pt x="549" y="300"/>
                    </a:lnTo>
                    <a:close/>
                  </a:path>
                </a:pathLst>
              </a:custGeom>
              <a:solidFill>
                <a:srgbClr val="A6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6" name="Freeform 358"/>
              <p:cNvSpPr>
                <a:spLocks/>
              </p:cNvSpPr>
              <p:nvPr/>
            </p:nvSpPr>
            <p:spPr bwMode="auto">
              <a:xfrm>
                <a:off x="3017" y="2344"/>
                <a:ext cx="136" cy="146"/>
              </a:xfrm>
              <a:custGeom>
                <a:avLst/>
                <a:gdLst>
                  <a:gd name="T0" fmla="*/ 136 w 408"/>
                  <a:gd name="T1" fmla="*/ 101 h 437"/>
                  <a:gd name="T2" fmla="*/ 136 w 408"/>
                  <a:gd name="T3" fmla="*/ 0 h 437"/>
                  <a:gd name="T4" fmla="*/ 0 w 408"/>
                  <a:gd name="T5" fmla="*/ 146 h 437"/>
                  <a:gd name="T6" fmla="*/ 94 w 408"/>
                  <a:gd name="T7" fmla="*/ 146 h 437"/>
                  <a:gd name="T8" fmla="*/ 136 w 408"/>
                  <a:gd name="T9" fmla="*/ 101 h 437"/>
                  <a:gd name="T10" fmla="*/ 0 60000 65536"/>
                  <a:gd name="T11" fmla="*/ 0 60000 65536"/>
                  <a:gd name="T12" fmla="*/ 0 60000 65536"/>
                  <a:gd name="T13" fmla="*/ 0 60000 65536"/>
                  <a:gd name="T14" fmla="*/ 0 60000 65536"/>
                  <a:gd name="T15" fmla="*/ 0 w 408"/>
                  <a:gd name="T16" fmla="*/ 0 h 437"/>
                  <a:gd name="T17" fmla="*/ 408 w 408"/>
                  <a:gd name="T18" fmla="*/ 437 h 437"/>
                </a:gdLst>
                <a:ahLst/>
                <a:cxnLst>
                  <a:cxn ang="T10">
                    <a:pos x="T0" y="T1"/>
                  </a:cxn>
                  <a:cxn ang="T11">
                    <a:pos x="T2" y="T3"/>
                  </a:cxn>
                  <a:cxn ang="T12">
                    <a:pos x="T4" y="T5"/>
                  </a:cxn>
                  <a:cxn ang="T13">
                    <a:pos x="T6" y="T7"/>
                  </a:cxn>
                  <a:cxn ang="T14">
                    <a:pos x="T8" y="T9"/>
                  </a:cxn>
                </a:cxnLst>
                <a:rect l="T15" t="T16" r="T17" b="T18"/>
                <a:pathLst>
                  <a:path w="408" h="437">
                    <a:moveTo>
                      <a:pt x="408" y="302"/>
                    </a:moveTo>
                    <a:lnTo>
                      <a:pt x="408" y="0"/>
                    </a:lnTo>
                    <a:lnTo>
                      <a:pt x="0" y="437"/>
                    </a:lnTo>
                    <a:lnTo>
                      <a:pt x="282" y="437"/>
                    </a:lnTo>
                    <a:lnTo>
                      <a:pt x="408" y="302"/>
                    </a:lnTo>
                    <a:close/>
                  </a:path>
                </a:pathLst>
              </a:custGeom>
              <a:solidFill>
                <a:srgbClr val="A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7" name="Freeform 359"/>
              <p:cNvSpPr>
                <a:spLocks/>
              </p:cNvSpPr>
              <p:nvPr/>
            </p:nvSpPr>
            <p:spPr bwMode="auto">
              <a:xfrm>
                <a:off x="3064" y="2394"/>
                <a:ext cx="89" cy="96"/>
              </a:xfrm>
              <a:custGeom>
                <a:avLst/>
                <a:gdLst>
                  <a:gd name="T0" fmla="*/ 89 w 267"/>
                  <a:gd name="T1" fmla="*/ 0 h 286"/>
                  <a:gd name="T2" fmla="*/ 89 w 267"/>
                  <a:gd name="T3" fmla="*/ 96 h 286"/>
                  <a:gd name="T4" fmla="*/ 0 w 267"/>
                  <a:gd name="T5" fmla="*/ 96 h 286"/>
                  <a:gd name="T6" fmla="*/ 89 w 267"/>
                  <a:gd name="T7" fmla="*/ 0 h 286"/>
                  <a:gd name="T8" fmla="*/ 0 60000 65536"/>
                  <a:gd name="T9" fmla="*/ 0 60000 65536"/>
                  <a:gd name="T10" fmla="*/ 0 60000 65536"/>
                  <a:gd name="T11" fmla="*/ 0 60000 65536"/>
                  <a:gd name="T12" fmla="*/ 0 w 267"/>
                  <a:gd name="T13" fmla="*/ 0 h 286"/>
                  <a:gd name="T14" fmla="*/ 267 w 267"/>
                  <a:gd name="T15" fmla="*/ 286 h 286"/>
                </a:gdLst>
                <a:ahLst/>
                <a:cxnLst>
                  <a:cxn ang="T8">
                    <a:pos x="T0" y="T1"/>
                  </a:cxn>
                  <a:cxn ang="T9">
                    <a:pos x="T2" y="T3"/>
                  </a:cxn>
                  <a:cxn ang="T10">
                    <a:pos x="T4" y="T5"/>
                  </a:cxn>
                  <a:cxn ang="T11">
                    <a:pos x="T6" y="T7"/>
                  </a:cxn>
                </a:cxnLst>
                <a:rect l="T12" t="T13" r="T14" b="T15"/>
                <a:pathLst>
                  <a:path w="267" h="286">
                    <a:moveTo>
                      <a:pt x="267" y="0"/>
                    </a:moveTo>
                    <a:lnTo>
                      <a:pt x="267" y="286"/>
                    </a:lnTo>
                    <a:lnTo>
                      <a:pt x="0" y="286"/>
                    </a:lnTo>
                    <a:lnTo>
                      <a:pt x="267" y="0"/>
                    </a:lnTo>
                    <a:close/>
                  </a:path>
                </a:pathLst>
              </a:custGeom>
              <a:solidFill>
                <a:srgbClr val="A1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8" name="Freeform 360"/>
              <p:cNvSpPr>
                <a:spLocks/>
              </p:cNvSpPr>
              <p:nvPr/>
            </p:nvSpPr>
            <p:spPr bwMode="auto">
              <a:xfrm>
                <a:off x="3111" y="2445"/>
                <a:ext cx="42" cy="45"/>
              </a:xfrm>
              <a:custGeom>
                <a:avLst/>
                <a:gdLst>
                  <a:gd name="T0" fmla="*/ 42 w 126"/>
                  <a:gd name="T1" fmla="*/ 0 h 135"/>
                  <a:gd name="T2" fmla="*/ 42 w 126"/>
                  <a:gd name="T3" fmla="*/ 45 h 135"/>
                  <a:gd name="T4" fmla="*/ 0 w 126"/>
                  <a:gd name="T5" fmla="*/ 45 h 135"/>
                  <a:gd name="T6" fmla="*/ 42 w 126"/>
                  <a:gd name="T7" fmla="*/ 0 h 135"/>
                  <a:gd name="T8" fmla="*/ 0 60000 65536"/>
                  <a:gd name="T9" fmla="*/ 0 60000 65536"/>
                  <a:gd name="T10" fmla="*/ 0 60000 65536"/>
                  <a:gd name="T11" fmla="*/ 0 60000 65536"/>
                  <a:gd name="T12" fmla="*/ 0 w 126"/>
                  <a:gd name="T13" fmla="*/ 0 h 135"/>
                  <a:gd name="T14" fmla="*/ 126 w 126"/>
                  <a:gd name="T15" fmla="*/ 135 h 135"/>
                </a:gdLst>
                <a:ahLst/>
                <a:cxnLst>
                  <a:cxn ang="T8">
                    <a:pos x="T0" y="T1"/>
                  </a:cxn>
                  <a:cxn ang="T9">
                    <a:pos x="T2" y="T3"/>
                  </a:cxn>
                  <a:cxn ang="T10">
                    <a:pos x="T4" y="T5"/>
                  </a:cxn>
                  <a:cxn ang="T11">
                    <a:pos x="T6" y="T7"/>
                  </a:cxn>
                </a:cxnLst>
                <a:rect l="T12" t="T13" r="T14" b="T15"/>
                <a:pathLst>
                  <a:path w="126" h="135">
                    <a:moveTo>
                      <a:pt x="126" y="0"/>
                    </a:moveTo>
                    <a:lnTo>
                      <a:pt x="126" y="135"/>
                    </a:lnTo>
                    <a:lnTo>
                      <a:pt x="0" y="135"/>
                    </a:lnTo>
                    <a:lnTo>
                      <a:pt x="126" y="0"/>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89" name="Freeform 361"/>
              <p:cNvSpPr>
                <a:spLocks/>
              </p:cNvSpPr>
              <p:nvPr/>
            </p:nvSpPr>
            <p:spPr bwMode="auto">
              <a:xfrm>
                <a:off x="2948" y="1715"/>
                <a:ext cx="205" cy="773"/>
              </a:xfrm>
              <a:custGeom>
                <a:avLst/>
                <a:gdLst>
                  <a:gd name="T0" fmla="*/ 0 w 613"/>
                  <a:gd name="T1" fmla="*/ 773 h 2317"/>
                  <a:gd name="T2" fmla="*/ 205 w 613"/>
                  <a:gd name="T3" fmla="*/ 773 h 2317"/>
                  <a:gd name="T4" fmla="*/ 205 w 613"/>
                  <a:gd name="T5" fmla="*/ 0 h 2317"/>
                  <a:gd name="T6" fmla="*/ 0 60000 65536"/>
                  <a:gd name="T7" fmla="*/ 0 60000 65536"/>
                  <a:gd name="T8" fmla="*/ 0 60000 65536"/>
                  <a:gd name="T9" fmla="*/ 0 w 613"/>
                  <a:gd name="T10" fmla="*/ 0 h 2317"/>
                  <a:gd name="T11" fmla="*/ 613 w 613"/>
                  <a:gd name="T12" fmla="*/ 2317 h 2317"/>
                </a:gdLst>
                <a:ahLst/>
                <a:cxnLst>
                  <a:cxn ang="T6">
                    <a:pos x="T0" y="T1"/>
                  </a:cxn>
                  <a:cxn ang="T7">
                    <a:pos x="T2" y="T3"/>
                  </a:cxn>
                  <a:cxn ang="T8">
                    <a:pos x="T4" y="T5"/>
                  </a:cxn>
                </a:cxnLst>
                <a:rect l="T9" t="T10" r="T11" b="T12"/>
                <a:pathLst>
                  <a:path w="613" h="2317">
                    <a:moveTo>
                      <a:pt x="0" y="2317"/>
                    </a:moveTo>
                    <a:lnTo>
                      <a:pt x="613" y="2317"/>
                    </a:lnTo>
                    <a:lnTo>
                      <a:pt x="613" y="0"/>
                    </a:lnTo>
                  </a:path>
                </a:pathLst>
              </a:custGeom>
              <a:noFill/>
              <a:ln w="0">
                <a:solidFill>
                  <a:srgbClr val="B2B2B2"/>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190" name="Freeform 362"/>
              <p:cNvSpPr>
                <a:spLocks/>
              </p:cNvSpPr>
              <p:nvPr/>
            </p:nvSpPr>
            <p:spPr bwMode="auto">
              <a:xfrm>
                <a:off x="2736" y="1719"/>
                <a:ext cx="95" cy="91"/>
              </a:xfrm>
              <a:custGeom>
                <a:avLst/>
                <a:gdLst>
                  <a:gd name="T0" fmla="*/ 95 w 286"/>
                  <a:gd name="T1" fmla="*/ 0 h 275"/>
                  <a:gd name="T2" fmla="*/ 0 w 286"/>
                  <a:gd name="T3" fmla="*/ 0 h 275"/>
                  <a:gd name="T4" fmla="*/ 0 w 286"/>
                  <a:gd name="T5" fmla="*/ 91 h 275"/>
                  <a:gd name="T6" fmla="*/ 95 w 286"/>
                  <a:gd name="T7" fmla="*/ 0 h 275"/>
                  <a:gd name="T8" fmla="*/ 0 60000 65536"/>
                  <a:gd name="T9" fmla="*/ 0 60000 65536"/>
                  <a:gd name="T10" fmla="*/ 0 60000 65536"/>
                  <a:gd name="T11" fmla="*/ 0 60000 65536"/>
                  <a:gd name="T12" fmla="*/ 0 w 286"/>
                  <a:gd name="T13" fmla="*/ 0 h 275"/>
                  <a:gd name="T14" fmla="*/ 286 w 286"/>
                  <a:gd name="T15" fmla="*/ 275 h 275"/>
                </a:gdLst>
                <a:ahLst/>
                <a:cxnLst>
                  <a:cxn ang="T8">
                    <a:pos x="T0" y="T1"/>
                  </a:cxn>
                  <a:cxn ang="T9">
                    <a:pos x="T2" y="T3"/>
                  </a:cxn>
                  <a:cxn ang="T10">
                    <a:pos x="T4" y="T5"/>
                  </a:cxn>
                  <a:cxn ang="T11">
                    <a:pos x="T6" y="T7"/>
                  </a:cxn>
                </a:cxnLst>
                <a:rect l="T12" t="T13" r="T14" b="T15"/>
                <a:pathLst>
                  <a:path w="286" h="275">
                    <a:moveTo>
                      <a:pt x="286" y="0"/>
                    </a:moveTo>
                    <a:lnTo>
                      <a:pt x="0" y="0"/>
                    </a:lnTo>
                    <a:lnTo>
                      <a:pt x="0" y="275"/>
                    </a:lnTo>
                    <a:lnTo>
                      <a:pt x="28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1" name="Freeform 363"/>
              <p:cNvSpPr>
                <a:spLocks/>
              </p:cNvSpPr>
              <p:nvPr/>
            </p:nvSpPr>
            <p:spPr bwMode="auto">
              <a:xfrm>
                <a:off x="2736" y="1719"/>
                <a:ext cx="146" cy="140"/>
              </a:xfrm>
              <a:custGeom>
                <a:avLst/>
                <a:gdLst>
                  <a:gd name="T0" fmla="*/ 146 w 437"/>
                  <a:gd name="T1" fmla="*/ 0 h 422"/>
                  <a:gd name="T2" fmla="*/ 44 w 437"/>
                  <a:gd name="T3" fmla="*/ 0 h 422"/>
                  <a:gd name="T4" fmla="*/ 0 w 437"/>
                  <a:gd name="T5" fmla="*/ 42 h 422"/>
                  <a:gd name="T6" fmla="*/ 0 w 437"/>
                  <a:gd name="T7" fmla="*/ 140 h 422"/>
                  <a:gd name="T8" fmla="*/ 146 w 437"/>
                  <a:gd name="T9" fmla="*/ 0 h 422"/>
                  <a:gd name="T10" fmla="*/ 0 60000 65536"/>
                  <a:gd name="T11" fmla="*/ 0 60000 65536"/>
                  <a:gd name="T12" fmla="*/ 0 60000 65536"/>
                  <a:gd name="T13" fmla="*/ 0 60000 65536"/>
                  <a:gd name="T14" fmla="*/ 0 60000 65536"/>
                  <a:gd name="T15" fmla="*/ 0 w 437"/>
                  <a:gd name="T16" fmla="*/ 0 h 422"/>
                  <a:gd name="T17" fmla="*/ 437 w 437"/>
                  <a:gd name="T18" fmla="*/ 422 h 422"/>
                </a:gdLst>
                <a:ahLst/>
                <a:cxnLst>
                  <a:cxn ang="T10">
                    <a:pos x="T0" y="T1"/>
                  </a:cxn>
                  <a:cxn ang="T11">
                    <a:pos x="T2" y="T3"/>
                  </a:cxn>
                  <a:cxn ang="T12">
                    <a:pos x="T4" y="T5"/>
                  </a:cxn>
                  <a:cxn ang="T13">
                    <a:pos x="T6" y="T7"/>
                  </a:cxn>
                  <a:cxn ang="T14">
                    <a:pos x="T8" y="T9"/>
                  </a:cxn>
                </a:cxnLst>
                <a:rect l="T15" t="T16" r="T17" b="T18"/>
                <a:pathLst>
                  <a:path w="437" h="422">
                    <a:moveTo>
                      <a:pt x="437" y="0"/>
                    </a:moveTo>
                    <a:lnTo>
                      <a:pt x="133" y="0"/>
                    </a:lnTo>
                    <a:lnTo>
                      <a:pt x="0" y="128"/>
                    </a:lnTo>
                    <a:lnTo>
                      <a:pt x="0" y="422"/>
                    </a:lnTo>
                    <a:lnTo>
                      <a:pt x="43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2" name="Freeform 364"/>
              <p:cNvSpPr>
                <a:spLocks/>
              </p:cNvSpPr>
              <p:nvPr/>
            </p:nvSpPr>
            <p:spPr bwMode="auto">
              <a:xfrm>
                <a:off x="2736" y="1719"/>
                <a:ext cx="196" cy="190"/>
              </a:xfrm>
              <a:custGeom>
                <a:avLst/>
                <a:gdLst>
                  <a:gd name="T0" fmla="*/ 196 w 589"/>
                  <a:gd name="T1" fmla="*/ 0 h 570"/>
                  <a:gd name="T2" fmla="*/ 95 w 589"/>
                  <a:gd name="T3" fmla="*/ 0 h 570"/>
                  <a:gd name="T4" fmla="*/ 0 w 589"/>
                  <a:gd name="T5" fmla="*/ 92 h 570"/>
                  <a:gd name="T6" fmla="*/ 0 w 589"/>
                  <a:gd name="T7" fmla="*/ 190 h 570"/>
                  <a:gd name="T8" fmla="*/ 196 w 589"/>
                  <a:gd name="T9" fmla="*/ 0 h 570"/>
                  <a:gd name="T10" fmla="*/ 0 60000 65536"/>
                  <a:gd name="T11" fmla="*/ 0 60000 65536"/>
                  <a:gd name="T12" fmla="*/ 0 60000 65536"/>
                  <a:gd name="T13" fmla="*/ 0 60000 65536"/>
                  <a:gd name="T14" fmla="*/ 0 60000 65536"/>
                  <a:gd name="T15" fmla="*/ 0 w 589"/>
                  <a:gd name="T16" fmla="*/ 0 h 570"/>
                  <a:gd name="T17" fmla="*/ 589 w 589"/>
                  <a:gd name="T18" fmla="*/ 570 h 570"/>
                </a:gdLst>
                <a:ahLst/>
                <a:cxnLst>
                  <a:cxn ang="T10">
                    <a:pos x="T0" y="T1"/>
                  </a:cxn>
                  <a:cxn ang="T11">
                    <a:pos x="T2" y="T3"/>
                  </a:cxn>
                  <a:cxn ang="T12">
                    <a:pos x="T4" y="T5"/>
                  </a:cxn>
                  <a:cxn ang="T13">
                    <a:pos x="T6" y="T7"/>
                  </a:cxn>
                  <a:cxn ang="T14">
                    <a:pos x="T8" y="T9"/>
                  </a:cxn>
                </a:cxnLst>
                <a:rect l="T15" t="T16" r="T17" b="T18"/>
                <a:pathLst>
                  <a:path w="589" h="570">
                    <a:moveTo>
                      <a:pt x="589" y="0"/>
                    </a:moveTo>
                    <a:lnTo>
                      <a:pt x="286" y="0"/>
                    </a:lnTo>
                    <a:lnTo>
                      <a:pt x="0" y="275"/>
                    </a:lnTo>
                    <a:lnTo>
                      <a:pt x="0" y="570"/>
                    </a:lnTo>
                    <a:lnTo>
                      <a:pt x="5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3" name="Freeform 365"/>
              <p:cNvSpPr>
                <a:spLocks/>
              </p:cNvSpPr>
              <p:nvPr/>
            </p:nvSpPr>
            <p:spPr bwMode="auto">
              <a:xfrm>
                <a:off x="2736" y="1719"/>
                <a:ext cx="205" cy="239"/>
              </a:xfrm>
              <a:custGeom>
                <a:avLst/>
                <a:gdLst>
                  <a:gd name="T0" fmla="*/ 146 w 615"/>
                  <a:gd name="T1" fmla="*/ 0 h 717"/>
                  <a:gd name="T2" fmla="*/ 205 w 615"/>
                  <a:gd name="T3" fmla="*/ 0 h 717"/>
                  <a:gd name="T4" fmla="*/ 205 w 615"/>
                  <a:gd name="T5" fmla="*/ 40 h 717"/>
                  <a:gd name="T6" fmla="*/ 0 w 615"/>
                  <a:gd name="T7" fmla="*/ 239 h 717"/>
                  <a:gd name="T8" fmla="*/ 0 w 615"/>
                  <a:gd name="T9" fmla="*/ 141 h 717"/>
                  <a:gd name="T10" fmla="*/ 146 w 615"/>
                  <a:gd name="T11" fmla="*/ 0 h 717"/>
                  <a:gd name="T12" fmla="*/ 0 60000 65536"/>
                  <a:gd name="T13" fmla="*/ 0 60000 65536"/>
                  <a:gd name="T14" fmla="*/ 0 60000 65536"/>
                  <a:gd name="T15" fmla="*/ 0 60000 65536"/>
                  <a:gd name="T16" fmla="*/ 0 60000 65536"/>
                  <a:gd name="T17" fmla="*/ 0 60000 65536"/>
                  <a:gd name="T18" fmla="*/ 0 w 615"/>
                  <a:gd name="T19" fmla="*/ 0 h 717"/>
                  <a:gd name="T20" fmla="*/ 615 w 61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15" h="717">
                    <a:moveTo>
                      <a:pt x="437" y="0"/>
                    </a:moveTo>
                    <a:lnTo>
                      <a:pt x="615" y="0"/>
                    </a:lnTo>
                    <a:lnTo>
                      <a:pt x="615" y="120"/>
                    </a:lnTo>
                    <a:lnTo>
                      <a:pt x="0" y="717"/>
                    </a:lnTo>
                    <a:lnTo>
                      <a:pt x="0" y="422"/>
                    </a:lnTo>
                    <a:lnTo>
                      <a:pt x="43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4" name="Freeform 366"/>
              <p:cNvSpPr>
                <a:spLocks/>
              </p:cNvSpPr>
              <p:nvPr/>
            </p:nvSpPr>
            <p:spPr bwMode="auto">
              <a:xfrm>
                <a:off x="2736" y="1719"/>
                <a:ext cx="205" cy="288"/>
              </a:xfrm>
              <a:custGeom>
                <a:avLst/>
                <a:gdLst>
                  <a:gd name="T0" fmla="*/ 196 w 615"/>
                  <a:gd name="T1" fmla="*/ 0 h 864"/>
                  <a:gd name="T2" fmla="*/ 205 w 615"/>
                  <a:gd name="T3" fmla="*/ 0 h 864"/>
                  <a:gd name="T4" fmla="*/ 205 w 615"/>
                  <a:gd name="T5" fmla="*/ 89 h 864"/>
                  <a:gd name="T6" fmla="*/ 0 w 615"/>
                  <a:gd name="T7" fmla="*/ 288 h 864"/>
                  <a:gd name="T8" fmla="*/ 0 w 615"/>
                  <a:gd name="T9" fmla="*/ 190 h 864"/>
                  <a:gd name="T10" fmla="*/ 196 w 615"/>
                  <a:gd name="T11" fmla="*/ 0 h 864"/>
                  <a:gd name="T12" fmla="*/ 0 60000 65536"/>
                  <a:gd name="T13" fmla="*/ 0 60000 65536"/>
                  <a:gd name="T14" fmla="*/ 0 60000 65536"/>
                  <a:gd name="T15" fmla="*/ 0 60000 65536"/>
                  <a:gd name="T16" fmla="*/ 0 60000 65536"/>
                  <a:gd name="T17" fmla="*/ 0 60000 65536"/>
                  <a:gd name="T18" fmla="*/ 0 w 615"/>
                  <a:gd name="T19" fmla="*/ 0 h 864"/>
                  <a:gd name="T20" fmla="*/ 615 w 615"/>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615" h="864">
                    <a:moveTo>
                      <a:pt x="589" y="0"/>
                    </a:moveTo>
                    <a:lnTo>
                      <a:pt x="615" y="0"/>
                    </a:lnTo>
                    <a:lnTo>
                      <a:pt x="615" y="267"/>
                    </a:lnTo>
                    <a:lnTo>
                      <a:pt x="0" y="864"/>
                    </a:lnTo>
                    <a:lnTo>
                      <a:pt x="0" y="570"/>
                    </a:lnTo>
                    <a:lnTo>
                      <a:pt x="5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5" name="Freeform 367"/>
              <p:cNvSpPr>
                <a:spLocks/>
              </p:cNvSpPr>
              <p:nvPr/>
            </p:nvSpPr>
            <p:spPr bwMode="auto">
              <a:xfrm>
                <a:off x="2736" y="1759"/>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7"/>
                    </a:lnTo>
                    <a:lnTo>
                      <a:pt x="0" y="891"/>
                    </a:lnTo>
                    <a:lnTo>
                      <a:pt x="615" y="29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6" name="Freeform 368"/>
              <p:cNvSpPr>
                <a:spLocks/>
              </p:cNvSpPr>
              <p:nvPr/>
            </p:nvSpPr>
            <p:spPr bwMode="auto">
              <a:xfrm>
                <a:off x="2736" y="1808"/>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5"/>
                    </a:moveTo>
                    <a:lnTo>
                      <a:pt x="615" y="0"/>
                    </a:lnTo>
                    <a:lnTo>
                      <a:pt x="0" y="597"/>
                    </a:lnTo>
                    <a:lnTo>
                      <a:pt x="0" y="891"/>
                    </a:lnTo>
                    <a:lnTo>
                      <a:pt x="615" y="29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7" name="Freeform 369"/>
              <p:cNvSpPr>
                <a:spLocks/>
              </p:cNvSpPr>
              <p:nvPr/>
            </p:nvSpPr>
            <p:spPr bwMode="auto">
              <a:xfrm>
                <a:off x="2736" y="1857"/>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5"/>
                    </a:moveTo>
                    <a:lnTo>
                      <a:pt x="615" y="0"/>
                    </a:lnTo>
                    <a:lnTo>
                      <a:pt x="0" y="597"/>
                    </a:lnTo>
                    <a:lnTo>
                      <a:pt x="0" y="891"/>
                    </a:lnTo>
                    <a:lnTo>
                      <a:pt x="615" y="29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8" name="Freeform 370"/>
              <p:cNvSpPr>
                <a:spLocks/>
              </p:cNvSpPr>
              <p:nvPr/>
            </p:nvSpPr>
            <p:spPr bwMode="auto">
              <a:xfrm>
                <a:off x="2736" y="1906"/>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6"/>
                    </a:lnTo>
                    <a:lnTo>
                      <a:pt x="0" y="891"/>
                    </a:lnTo>
                    <a:lnTo>
                      <a:pt x="615" y="29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99" name="Freeform 371"/>
              <p:cNvSpPr>
                <a:spLocks/>
              </p:cNvSpPr>
              <p:nvPr/>
            </p:nvSpPr>
            <p:spPr bwMode="auto">
              <a:xfrm>
                <a:off x="2736" y="1955"/>
                <a:ext cx="205" cy="297"/>
              </a:xfrm>
              <a:custGeom>
                <a:avLst/>
                <a:gdLst>
                  <a:gd name="T0" fmla="*/ 205 w 615"/>
                  <a:gd name="T1" fmla="*/ 98 h 892"/>
                  <a:gd name="T2" fmla="*/ 205 w 615"/>
                  <a:gd name="T3" fmla="*/ 0 h 892"/>
                  <a:gd name="T4" fmla="*/ 0 w 615"/>
                  <a:gd name="T5" fmla="*/ 198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4"/>
                    </a:moveTo>
                    <a:lnTo>
                      <a:pt x="615" y="0"/>
                    </a:lnTo>
                    <a:lnTo>
                      <a:pt x="0" y="596"/>
                    </a:lnTo>
                    <a:lnTo>
                      <a:pt x="0" y="892"/>
                    </a:lnTo>
                    <a:lnTo>
                      <a:pt x="615" y="294"/>
                    </a:lnTo>
                    <a:close/>
                  </a:path>
                </a:pathLst>
              </a:custGeom>
              <a:solidFill>
                <a:srgbClr val="C7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0" name="Freeform 372"/>
              <p:cNvSpPr>
                <a:spLocks/>
              </p:cNvSpPr>
              <p:nvPr/>
            </p:nvSpPr>
            <p:spPr bwMode="auto">
              <a:xfrm>
                <a:off x="2736" y="2004"/>
                <a:ext cx="205" cy="297"/>
              </a:xfrm>
              <a:custGeom>
                <a:avLst/>
                <a:gdLst>
                  <a:gd name="T0" fmla="*/ 205 w 615"/>
                  <a:gd name="T1" fmla="*/ 98 h 892"/>
                  <a:gd name="T2" fmla="*/ 205 w 615"/>
                  <a:gd name="T3" fmla="*/ 0 h 892"/>
                  <a:gd name="T4" fmla="*/ 0 w 615"/>
                  <a:gd name="T5" fmla="*/ 199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5"/>
                    </a:moveTo>
                    <a:lnTo>
                      <a:pt x="615" y="0"/>
                    </a:lnTo>
                    <a:lnTo>
                      <a:pt x="0" y="597"/>
                    </a:lnTo>
                    <a:lnTo>
                      <a:pt x="0" y="892"/>
                    </a:lnTo>
                    <a:lnTo>
                      <a:pt x="615" y="29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1" name="Freeform 373"/>
              <p:cNvSpPr>
                <a:spLocks/>
              </p:cNvSpPr>
              <p:nvPr/>
            </p:nvSpPr>
            <p:spPr bwMode="auto">
              <a:xfrm>
                <a:off x="2736" y="2053"/>
                <a:ext cx="205" cy="297"/>
              </a:xfrm>
              <a:custGeom>
                <a:avLst/>
                <a:gdLst>
                  <a:gd name="T0" fmla="*/ 205 w 615"/>
                  <a:gd name="T1" fmla="*/ 98 h 892"/>
                  <a:gd name="T2" fmla="*/ 205 w 615"/>
                  <a:gd name="T3" fmla="*/ 0 h 892"/>
                  <a:gd name="T4" fmla="*/ 0 w 615"/>
                  <a:gd name="T5" fmla="*/ 199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5"/>
                    </a:moveTo>
                    <a:lnTo>
                      <a:pt x="615" y="0"/>
                    </a:lnTo>
                    <a:lnTo>
                      <a:pt x="0" y="598"/>
                    </a:lnTo>
                    <a:lnTo>
                      <a:pt x="0" y="892"/>
                    </a:lnTo>
                    <a:lnTo>
                      <a:pt x="615" y="295"/>
                    </a:lnTo>
                    <a:close/>
                  </a:path>
                </a:pathLst>
              </a:custGeom>
              <a:solidFill>
                <a:srgbClr val="B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2" name="Freeform 374"/>
              <p:cNvSpPr>
                <a:spLocks/>
              </p:cNvSpPr>
              <p:nvPr/>
            </p:nvSpPr>
            <p:spPr bwMode="auto">
              <a:xfrm>
                <a:off x="2736" y="2102"/>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7"/>
                    </a:lnTo>
                    <a:lnTo>
                      <a:pt x="0" y="891"/>
                    </a:lnTo>
                    <a:lnTo>
                      <a:pt x="615" y="294"/>
                    </a:lnTo>
                    <a:close/>
                  </a:path>
                </a:pathLst>
              </a:custGeom>
              <a:solidFill>
                <a:srgbClr val="B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3" name="Freeform 375"/>
              <p:cNvSpPr>
                <a:spLocks/>
              </p:cNvSpPr>
              <p:nvPr/>
            </p:nvSpPr>
            <p:spPr bwMode="auto">
              <a:xfrm>
                <a:off x="2736" y="2151"/>
                <a:ext cx="205" cy="298"/>
              </a:xfrm>
              <a:custGeom>
                <a:avLst/>
                <a:gdLst>
                  <a:gd name="T0" fmla="*/ 205 w 615"/>
                  <a:gd name="T1" fmla="*/ 98 h 892"/>
                  <a:gd name="T2" fmla="*/ 205 w 615"/>
                  <a:gd name="T3" fmla="*/ 0 h 892"/>
                  <a:gd name="T4" fmla="*/ 0 w 615"/>
                  <a:gd name="T5" fmla="*/ 199 h 892"/>
                  <a:gd name="T6" fmla="*/ 0 w 615"/>
                  <a:gd name="T7" fmla="*/ 298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4"/>
                    </a:moveTo>
                    <a:lnTo>
                      <a:pt x="615" y="0"/>
                    </a:lnTo>
                    <a:lnTo>
                      <a:pt x="0" y="597"/>
                    </a:lnTo>
                    <a:lnTo>
                      <a:pt x="0" y="892"/>
                    </a:lnTo>
                    <a:lnTo>
                      <a:pt x="615" y="294"/>
                    </a:lnTo>
                    <a:close/>
                  </a:path>
                </a:pathLst>
              </a:custGeom>
              <a:solidFill>
                <a:srgbClr val="B8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4" name="Freeform 376"/>
              <p:cNvSpPr>
                <a:spLocks/>
              </p:cNvSpPr>
              <p:nvPr/>
            </p:nvSpPr>
            <p:spPr bwMode="auto">
              <a:xfrm>
                <a:off x="2736" y="2200"/>
                <a:ext cx="205" cy="290"/>
              </a:xfrm>
              <a:custGeom>
                <a:avLst/>
                <a:gdLst>
                  <a:gd name="T0" fmla="*/ 205 w 615"/>
                  <a:gd name="T1" fmla="*/ 99 h 868"/>
                  <a:gd name="T2" fmla="*/ 205 w 615"/>
                  <a:gd name="T3" fmla="*/ 0 h 868"/>
                  <a:gd name="T4" fmla="*/ 0 w 615"/>
                  <a:gd name="T5" fmla="*/ 199 h 868"/>
                  <a:gd name="T6" fmla="*/ 0 w 615"/>
                  <a:gd name="T7" fmla="*/ 290 h 868"/>
                  <a:gd name="T8" fmla="*/ 9 w 615"/>
                  <a:gd name="T9" fmla="*/ 290 h 868"/>
                  <a:gd name="T10" fmla="*/ 205 w 615"/>
                  <a:gd name="T11" fmla="*/ 99 h 868"/>
                  <a:gd name="T12" fmla="*/ 0 60000 65536"/>
                  <a:gd name="T13" fmla="*/ 0 60000 65536"/>
                  <a:gd name="T14" fmla="*/ 0 60000 65536"/>
                  <a:gd name="T15" fmla="*/ 0 60000 65536"/>
                  <a:gd name="T16" fmla="*/ 0 60000 65536"/>
                  <a:gd name="T17" fmla="*/ 0 60000 65536"/>
                  <a:gd name="T18" fmla="*/ 0 w 615"/>
                  <a:gd name="T19" fmla="*/ 0 h 868"/>
                  <a:gd name="T20" fmla="*/ 615 w 615"/>
                  <a:gd name="T21" fmla="*/ 868 h 868"/>
                </a:gdLst>
                <a:ahLst/>
                <a:cxnLst>
                  <a:cxn ang="T12">
                    <a:pos x="T0" y="T1"/>
                  </a:cxn>
                  <a:cxn ang="T13">
                    <a:pos x="T2" y="T3"/>
                  </a:cxn>
                  <a:cxn ang="T14">
                    <a:pos x="T4" y="T5"/>
                  </a:cxn>
                  <a:cxn ang="T15">
                    <a:pos x="T6" y="T7"/>
                  </a:cxn>
                  <a:cxn ang="T16">
                    <a:pos x="T8" y="T9"/>
                  </a:cxn>
                  <a:cxn ang="T17">
                    <a:pos x="T10" y="T11"/>
                  </a:cxn>
                </a:cxnLst>
                <a:rect l="T18" t="T19" r="T20" b="T21"/>
                <a:pathLst>
                  <a:path w="615" h="868">
                    <a:moveTo>
                      <a:pt x="615" y="295"/>
                    </a:moveTo>
                    <a:lnTo>
                      <a:pt x="615" y="0"/>
                    </a:lnTo>
                    <a:lnTo>
                      <a:pt x="0" y="597"/>
                    </a:lnTo>
                    <a:lnTo>
                      <a:pt x="0" y="868"/>
                    </a:lnTo>
                    <a:lnTo>
                      <a:pt x="26" y="868"/>
                    </a:lnTo>
                    <a:lnTo>
                      <a:pt x="615" y="295"/>
                    </a:lnTo>
                    <a:close/>
                  </a:path>
                </a:pathLst>
              </a:custGeom>
              <a:solidFill>
                <a:srgbClr val="B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5" name="Freeform 377"/>
              <p:cNvSpPr>
                <a:spLocks/>
              </p:cNvSpPr>
              <p:nvPr/>
            </p:nvSpPr>
            <p:spPr bwMode="auto">
              <a:xfrm>
                <a:off x="2736" y="2249"/>
                <a:ext cx="205" cy="241"/>
              </a:xfrm>
              <a:custGeom>
                <a:avLst/>
                <a:gdLst>
                  <a:gd name="T0" fmla="*/ 205 w 615"/>
                  <a:gd name="T1" fmla="*/ 99 h 721"/>
                  <a:gd name="T2" fmla="*/ 205 w 615"/>
                  <a:gd name="T3" fmla="*/ 0 h 721"/>
                  <a:gd name="T4" fmla="*/ 0 w 615"/>
                  <a:gd name="T5" fmla="*/ 200 h 721"/>
                  <a:gd name="T6" fmla="*/ 0 w 615"/>
                  <a:gd name="T7" fmla="*/ 241 h 721"/>
                  <a:gd name="T8" fmla="*/ 59 w 615"/>
                  <a:gd name="T9" fmla="*/ 241 h 721"/>
                  <a:gd name="T10" fmla="*/ 205 w 615"/>
                  <a:gd name="T11" fmla="*/ 99 h 721"/>
                  <a:gd name="T12" fmla="*/ 0 60000 65536"/>
                  <a:gd name="T13" fmla="*/ 0 60000 65536"/>
                  <a:gd name="T14" fmla="*/ 0 60000 65536"/>
                  <a:gd name="T15" fmla="*/ 0 60000 65536"/>
                  <a:gd name="T16" fmla="*/ 0 60000 65536"/>
                  <a:gd name="T17" fmla="*/ 0 60000 65536"/>
                  <a:gd name="T18" fmla="*/ 0 w 615"/>
                  <a:gd name="T19" fmla="*/ 0 h 721"/>
                  <a:gd name="T20" fmla="*/ 615 w 615"/>
                  <a:gd name="T21" fmla="*/ 721 h 721"/>
                </a:gdLst>
                <a:ahLst/>
                <a:cxnLst>
                  <a:cxn ang="T12">
                    <a:pos x="T0" y="T1"/>
                  </a:cxn>
                  <a:cxn ang="T13">
                    <a:pos x="T2" y="T3"/>
                  </a:cxn>
                  <a:cxn ang="T14">
                    <a:pos x="T4" y="T5"/>
                  </a:cxn>
                  <a:cxn ang="T15">
                    <a:pos x="T6" y="T7"/>
                  </a:cxn>
                  <a:cxn ang="T16">
                    <a:pos x="T8" y="T9"/>
                  </a:cxn>
                  <a:cxn ang="T17">
                    <a:pos x="T10" y="T11"/>
                  </a:cxn>
                </a:cxnLst>
                <a:rect l="T18" t="T19" r="T20" b="T21"/>
                <a:pathLst>
                  <a:path w="615" h="721">
                    <a:moveTo>
                      <a:pt x="615" y="295"/>
                    </a:moveTo>
                    <a:lnTo>
                      <a:pt x="615" y="0"/>
                    </a:lnTo>
                    <a:lnTo>
                      <a:pt x="0" y="598"/>
                    </a:lnTo>
                    <a:lnTo>
                      <a:pt x="0" y="721"/>
                    </a:lnTo>
                    <a:lnTo>
                      <a:pt x="177" y="721"/>
                    </a:lnTo>
                    <a:lnTo>
                      <a:pt x="615" y="295"/>
                    </a:lnTo>
                    <a:close/>
                  </a:path>
                </a:pathLst>
              </a:custGeom>
              <a:solidFill>
                <a:srgbClr val="B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6" name="Freeform 378"/>
              <p:cNvSpPr>
                <a:spLocks/>
              </p:cNvSpPr>
              <p:nvPr/>
            </p:nvSpPr>
            <p:spPr bwMode="auto">
              <a:xfrm>
                <a:off x="2745" y="2299"/>
                <a:ext cx="196" cy="191"/>
              </a:xfrm>
              <a:custGeom>
                <a:avLst/>
                <a:gdLst>
                  <a:gd name="T0" fmla="*/ 196 w 589"/>
                  <a:gd name="T1" fmla="*/ 98 h 573"/>
                  <a:gd name="T2" fmla="*/ 196 w 589"/>
                  <a:gd name="T3" fmla="*/ 0 h 573"/>
                  <a:gd name="T4" fmla="*/ 0 w 589"/>
                  <a:gd name="T5" fmla="*/ 191 h 573"/>
                  <a:gd name="T6" fmla="*/ 100 w 589"/>
                  <a:gd name="T7" fmla="*/ 191 h 573"/>
                  <a:gd name="T8" fmla="*/ 196 w 589"/>
                  <a:gd name="T9" fmla="*/ 98 h 573"/>
                  <a:gd name="T10" fmla="*/ 0 60000 65536"/>
                  <a:gd name="T11" fmla="*/ 0 60000 65536"/>
                  <a:gd name="T12" fmla="*/ 0 60000 65536"/>
                  <a:gd name="T13" fmla="*/ 0 60000 65536"/>
                  <a:gd name="T14" fmla="*/ 0 60000 65536"/>
                  <a:gd name="T15" fmla="*/ 0 w 589"/>
                  <a:gd name="T16" fmla="*/ 0 h 573"/>
                  <a:gd name="T17" fmla="*/ 589 w 589"/>
                  <a:gd name="T18" fmla="*/ 573 h 573"/>
                </a:gdLst>
                <a:ahLst/>
                <a:cxnLst>
                  <a:cxn ang="T10">
                    <a:pos x="T0" y="T1"/>
                  </a:cxn>
                  <a:cxn ang="T11">
                    <a:pos x="T2" y="T3"/>
                  </a:cxn>
                  <a:cxn ang="T12">
                    <a:pos x="T4" y="T5"/>
                  </a:cxn>
                  <a:cxn ang="T13">
                    <a:pos x="T6" y="T7"/>
                  </a:cxn>
                  <a:cxn ang="T14">
                    <a:pos x="T8" y="T9"/>
                  </a:cxn>
                </a:cxnLst>
                <a:rect l="T15" t="T16" r="T17" b="T18"/>
                <a:pathLst>
                  <a:path w="589" h="573">
                    <a:moveTo>
                      <a:pt x="589" y="294"/>
                    </a:moveTo>
                    <a:lnTo>
                      <a:pt x="589" y="0"/>
                    </a:lnTo>
                    <a:lnTo>
                      <a:pt x="0" y="573"/>
                    </a:lnTo>
                    <a:lnTo>
                      <a:pt x="302" y="573"/>
                    </a:lnTo>
                    <a:lnTo>
                      <a:pt x="589" y="294"/>
                    </a:lnTo>
                    <a:close/>
                  </a:path>
                </a:pathLst>
              </a:custGeom>
              <a:solidFill>
                <a:srgbClr val="AB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7" name="Freeform 379"/>
              <p:cNvSpPr>
                <a:spLocks/>
              </p:cNvSpPr>
              <p:nvPr/>
            </p:nvSpPr>
            <p:spPr bwMode="auto">
              <a:xfrm>
                <a:off x="2795" y="2348"/>
                <a:ext cx="146" cy="142"/>
              </a:xfrm>
              <a:custGeom>
                <a:avLst/>
                <a:gdLst>
                  <a:gd name="T0" fmla="*/ 146 w 438"/>
                  <a:gd name="T1" fmla="*/ 98 h 426"/>
                  <a:gd name="T2" fmla="*/ 146 w 438"/>
                  <a:gd name="T3" fmla="*/ 0 h 426"/>
                  <a:gd name="T4" fmla="*/ 0 w 438"/>
                  <a:gd name="T5" fmla="*/ 142 h 426"/>
                  <a:gd name="T6" fmla="*/ 101 w 438"/>
                  <a:gd name="T7" fmla="*/ 142 h 426"/>
                  <a:gd name="T8" fmla="*/ 146 w 438"/>
                  <a:gd name="T9" fmla="*/ 98 h 426"/>
                  <a:gd name="T10" fmla="*/ 0 60000 65536"/>
                  <a:gd name="T11" fmla="*/ 0 60000 65536"/>
                  <a:gd name="T12" fmla="*/ 0 60000 65536"/>
                  <a:gd name="T13" fmla="*/ 0 60000 65536"/>
                  <a:gd name="T14" fmla="*/ 0 60000 65536"/>
                  <a:gd name="T15" fmla="*/ 0 w 438"/>
                  <a:gd name="T16" fmla="*/ 0 h 426"/>
                  <a:gd name="T17" fmla="*/ 438 w 438"/>
                  <a:gd name="T18" fmla="*/ 426 h 426"/>
                </a:gdLst>
                <a:ahLst/>
                <a:cxnLst>
                  <a:cxn ang="T10">
                    <a:pos x="T0" y="T1"/>
                  </a:cxn>
                  <a:cxn ang="T11">
                    <a:pos x="T2" y="T3"/>
                  </a:cxn>
                  <a:cxn ang="T12">
                    <a:pos x="T4" y="T5"/>
                  </a:cxn>
                  <a:cxn ang="T13">
                    <a:pos x="T6" y="T7"/>
                  </a:cxn>
                  <a:cxn ang="T14">
                    <a:pos x="T8" y="T9"/>
                  </a:cxn>
                </a:cxnLst>
                <a:rect l="T15" t="T16" r="T17" b="T18"/>
                <a:pathLst>
                  <a:path w="438" h="426">
                    <a:moveTo>
                      <a:pt x="438" y="293"/>
                    </a:moveTo>
                    <a:lnTo>
                      <a:pt x="438" y="0"/>
                    </a:lnTo>
                    <a:lnTo>
                      <a:pt x="0" y="426"/>
                    </a:lnTo>
                    <a:lnTo>
                      <a:pt x="303" y="426"/>
                    </a:lnTo>
                    <a:lnTo>
                      <a:pt x="438" y="293"/>
                    </a:lnTo>
                    <a:close/>
                  </a:path>
                </a:pathLst>
              </a:custGeom>
              <a:solidFill>
                <a:srgbClr val="A6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8" name="Freeform 380"/>
              <p:cNvSpPr>
                <a:spLocks/>
              </p:cNvSpPr>
              <p:nvPr/>
            </p:nvSpPr>
            <p:spPr bwMode="auto">
              <a:xfrm>
                <a:off x="2845" y="2397"/>
                <a:ext cx="96" cy="93"/>
              </a:xfrm>
              <a:custGeom>
                <a:avLst/>
                <a:gdLst>
                  <a:gd name="T0" fmla="*/ 96 w 287"/>
                  <a:gd name="T1" fmla="*/ 0 h 279"/>
                  <a:gd name="T2" fmla="*/ 96 w 287"/>
                  <a:gd name="T3" fmla="*/ 93 h 279"/>
                  <a:gd name="T4" fmla="*/ 0 w 287"/>
                  <a:gd name="T5" fmla="*/ 93 h 279"/>
                  <a:gd name="T6" fmla="*/ 96 w 287"/>
                  <a:gd name="T7" fmla="*/ 0 h 279"/>
                  <a:gd name="T8" fmla="*/ 0 60000 65536"/>
                  <a:gd name="T9" fmla="*/ 0 60000 65536"/>
                  <a:gd name="T10" fmla="*/ 0 60000 65536"/>
                  <a:gd name="T11" fmla="*/ 0 60000 65536"/>
                  <a:gd name="T12" fmla="*/ 0 w 287"/>
                  <a:gd name="T13" fmla="*/ 0 h 279"/>
                  <a:gd name="T14" fmla="*/ 287 w 287"/>
                  <a:gd name="T15" fmla="*/ 279 h 279"/>
                </a:gdLst>
                <a:ahLst/>
                <a:cxnLst>
                  <a:cxn ang="T8">
                    <a:pos x="T0" y="T1"/>
                  </a:cxn>
                  <a:cxn ang="T9">
                    <a:pos x="T2" y="T3"/>
                  </a:cxn>
                  <a:cxn ang="T10">
                    <a:pos x="T4" y="T5"/>
                  </a:cxn>
                  <a:cxn ang="T11">
                    <a:pos x="T6" y="T7"/>
                  </a:cxn>
                </a:cxnLst>
                <a:rect l="T12" t="T13" r="T14" b="T15"/>
                <a:pathLst>
                  <a:path w="287" h="279">
                    <a:moveTo>
                      <a:pt x="287" y="0"/>
                    </a:moveTo>
                    <a:lnTo>
                      <a:pt x="287" y="279"/>
                    </a:lnTo>
                    <a:lnTo>
                      <a:pt x="0" y="279"/>
                    </a:lnTo>
                    <a:lnTo>
                      <a:pt x="287" y="0"/>
                    </a:lnTo>
                    <a:close/>
                  </a:path>
                </a:pathLst>
              </a:custGeom>
              <a:solidFill>
                <a:srgbClr val="A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09" name="Freeform 381"/>
              <p:cNvSpPr>
                <a:spLocks/>
              </p:cNvSpPr>
              <p:nvPr/>
            </p:nvSpPr>
            <p:spPr bwMode="auto">
              <a:xfrm>
                <a:off x="2896" y="2445"/>
                <a:ext cx="45" cy="45"/>
              </a:xfrm>
              <a:custGeom>
                <a:avLst/>
                <a:gdLst>
                  <a:gd name="T0" fmla="*/ 45 w 135"/>
                  <a:gd name="T1" fmla="*/ 0 h 133"/>
                  <a:gd name="T2" fmla="*/ 45 w 135"/>
                  <a:gd name="T3" fmla="*/ 45 h 133"/>
                  <a:gd name="T4" fmla="*/ 0 w 135"/>
                  <a:gd name="T5" fmla="*/ 45 h 133"/>
                  <a:gd name="T6" fmla="*/ 45 w 135"/>
                  <a:gd name="T7" fmla="*/ 0 h 133"/>
                  <a:gd name="T8" fmla="*/ 0 60000 65536"/>
                  <a:gd name="T9" fmla="*/ 0 60000 65536"/>
                  <a:gd name="T10" fmla="*/ 0 60000 65536"/>
                  <a:gd name="T11" fmla="*/ 0 60000 65536"/>
                  <a:gd name="T12" fmla="*/ 0 w 135"/>
                  <a:gd name="T13" fmla="*/ 0 h 133"/>
                  <a:gd name="T14" fmla="*/ 135 w 135"/>
                  <a:gd name="T15" fmla="*/ 133 h 133"/>
                </a:gdLst>
                <a:ahLst/>
                <a:cxnLst>
                  <a:cxn ang="T8">
                    <a:pos x="T0" y="T1"/>
                  </a:cxn>
                  <a:cxn ang="T9">
                    <a:pos x="T2" y="T3"/>
                  </a:cxn>
                  <a:cxn ang="T10">
                    <a:pos x="T4" y="T5"/>
                  </a:cxn>
                  <a:cxn ang="T11">
                    <a:pos x="T6" y="T7"/>
                  </a:cxn>
                </a:cxnLst>
                <a:rect l="T12" t="T13" r="T14" b="T15"/>
                <a:pathLst>
                  <a:path w="135" h="133">
                    <a:moveTo>
                      <a:pt x="135" y="0"/>
                    </a:moveTo>
                    <a:lnTo>
                      <a:pt x="135" y="133"/>
                    </a:lnTo>
                    <a:lnTo>
                      <a:pt x="0" y="133"/>
                    </a:lnTo>
                    <a:lnTo>
                      <a:pt x="135" y="0"/>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10" name="Freeform 382"/>
              <p:cNvSpPr>
                <a:spLocks/>
              </p:cNvSpPr>
              <p:nvPr/>
            </p:nvSpPr>
            <p:spPr bwMode="auto">
              <a:xfrm>
                <a:off x="2736" y="1716"/>
                <a:ext cx="205" cy="772"/>
              </a:xfrm>
              <a:custGeom>
                <a:avLst/>
                <a:gdLst>
                  <a:gd name="T0" fmla="*/ 0 w 614"/>
                  <a:gd name="T1" fmla="*/ 772 h 2318"/>
                  <a:gd name="T2" fmla="*/ 205 w 614"/>
                  <a:gd name="T3" fmla="*/ 772 h 2318"/>
                  <a:gd name="T4" fmla="*/ 205 w 614"/>
                  <a:gd name="T5" fmla="*/ 0 h 2318"/>
                  <a:gd name="T6" fmla="*/ 0 60000 65536"/>
                  <a:gd name="T7" fmla="*/ 0 60000 65536"/>
                  <a:gd name="T8" fmla="*/ 0 60000 65536"/>
                  <a:gd name="T9" fmla="*/ 0 w 614"/>
                  <a:gd name="T10" fmla="*/ 0 h 2318"/>
                  <a:gd name="T11" fmla="*/ 614 w 614"/>
                  <a:gd name="T12" fmla="*/ 2318 h 2318"/>
                </a:gdLst>
                <a:ahLst/>
                <a:cxnLst>
                  <a:cxn ang="T6">
                    <a:pos x="T0" y="T1"/>
                  </a:cxn>
                  <a:cxn ang="T7">
                    <a:pos x="T2" y="T3"/>
                  </a:cxn>
                  <a:cxn ang="T8">
                    <a:pos x="T4" y="T5"/>
                  </a:cxn>
                </a:cxnLst>
                <a:rect l="T9" t="T10" r="T11" b="T12"/>
                <a:pathLst>
                  <a:path w="614" h="2318">
                    <a:moveTo>
                      <a:pt x="0" y="2318"/>
                    </a:moveTo>
                    <a:lnTo>
                      <a:pt x="614" y="2318"/>
                    </a:lnTo>
                    <a:lnTo>
                      <a:pt x="614" y="0"/>
                    </a:lnTo>
                  </a:path>
                </a:pathLst>
              </a:custGeom>
              <a:noFill/>
              <a:ln w="0">
                <a:solidFill>
                  <a:srgbClr val="B2B2B2"/>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11" name="Rectangle 383"/>
              <p:cNvSpPr>
                <a:spLocks noChangeArrowheads="1"/>
              </p:cNvSpPr>
              <p:nvPr/>
            </p:nvSpPr>
            <p:spPr bwMode="auto">
              <a:xfrm>
                <a:off x="2721" y="1718"/>
                <a:ext cx="11" cy="7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12" name="Rectangle 384"/>
              <p:cNvSpPr>
                <a:spLocks noChangeArrowheads="1"/>
              </p:cNvSpPr>
              <p:nvPr/>
            </p:nvSpPr>
            <p:spPr bwMode="auto">
              <a:xfrm>
                <a:off x="3159" y="1717"/>
                <a:ext cx="13" cy="7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13" name="Freeform 385"/>
              <p:cNvSpPr>
                <a:spLocks/>
              </p:cNvSpPr>
              <p:nvPr/>
            </p:nvSpPr>
            <p:spPr bwMode="auto">
              <a:xfrm>
                <a:off x="2720" y="1644"/>
                <a:ext cx="516" cy="36"/>
              </a:xfrm>
              <a:custGeom>
                <a:avLst/>
                <a:gdLst>
                  <a:gd name="T0" fmla="*/ 0 w 1548"/>
                  <a:gd name="T1" fmla="*/ 36 h 108"/>
                  <a:gd name="T2" fmla="*/ 450 w 1548"/>
                  <a:gd name="T3" fmla="*/ 36 h 108"/>
                  <a:gd name="T4" fmla="*/ 516 w 1548"/>
                  <a:gd name="T5" fmla="*/ 2 h 108"/>
                  <a:gd name="T6" fmla="*/ 65 w 1548"/>
                  <a:gd name="T7" fmla="*/ 0 h 108"/>
                  <a:gd name="T8" fmla="*/ 0 w 1548"/>
                  <a:gd name="T9" fmla="*/ 36 h 108"/>
                  <a:gd name="T10" fmla="*/ 0 60000 65536"/>
                  <a:gd name="T11" fmla="*/ 0 60000 65536"/>
                  <a:gd name="T12" fmla="*/ 0 60000 65536"/>
                  <a:gd name="T13" fmla="*/ 0 60000 65536"/>
                  <a:gd name="T14" fmla="*/ 0 60000 65536"/>
                  <a:gd name="T15" fmla="*/ 0 w 1548"/>
                  <a:gd name="T16" fmla="*/ 0 h 108"/>
                  <a:gd name="T17" fmla="*/ 1548 w 1548"/>
                  <a:gd name="T18" fmla="*/ 108 h 108"/>
                </a:gdLst>
                <a:ahLst/>
                <a:cxnLst>
                  <a:cxn ang="T10">
                    <a:pos x="T0" y="T1"/>
                  </a:cxn>
                  <a:cxn ang="T11">
                    <a:pos x="T2" y="T3"/>
                  </a:cxn>
                  <a:cxn ang="T12">
                    <a:pos x="T4" y="T5"/>
                  </a:cxn>
                  <a:cxn ang="T13">
                    <a:pos x="T6" y="T7"/>
                  </a:cxn>
                  <a:cxn ang="T14">
                    <a:pos x="T8" y="T9"/>
                  </a:cxn>
                </a:cxnLst>
                <a:rect l="T15" t="T16" r="T17" b="T18"/>
                <a:pathLst>
                  <a:path w="1548" h="108">
                    <a:moveTo>
                      <a:pt x="0" y="108"/>
                    </a:moveTo>
                    <a:lnTo>
                      <a:pt x="1350" y="108"/>
                    </a:lnTo>
                    <a:lnTo>
                      <a:pt x="1548" y="6"/>
                    </a:lnTo>
                    <a:lnTo>
                      <a:pt x="194" y="0"/>
                    </a:lnTo>
                    <a:lnTo>
                      <a:pt x="0" y="10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14" name="Rectangle 386"/>
              <p:cNvSpPr>
                <a:spLocks noChangeArrowheads="1"/>
              </p:cNvSpPr>
              <p:nvPr/>
            </p:nvSpPr>
            <p:spPr bwMode="auto">
              <a:xfrm>
                <a:off x="2719" y="1682"/>
                <a:ext cx="448" cy="30"/>
              </a:xfrm>
              <a:prstGeom prst="rect">
                <a:avLst/>
              </a:prstGeom>
              <a:solidFill>
                <a:srgbClr val="4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15" name="Freeform 387"/>
              <p:cNvSpPr>
                <a:spLocks/>
              </p:cNvSpPr>
              <p:nvPr/>
            </p:nvSpPr>
            <p:spPr bwMode="auto">
              <a:xfrm>
                <a:off x="2719" y="1682"/>
                <a:ext cx="448" cy="30"/>
              </a:xfrm>
              <a:custGeom>
                <a:avLst/>
                <a:gdLst>
                  <a:gd name="T0" fmla="*/ 0 w 1343"/>
                  <a:gd name="T1" fmla="*/ 30 h 90"/>
                  <a:gd name="T2" fmla="*/ 0 w 1343"/>
                  <a:gd name="T3" fmla="*/ 0 h 90"/>
                  <a:gd name="T4" fmla="*/ 448 w 1343"/>
                  <a:gd name="T5" fmla="*/ 0 h 90"/>
                  <a:gd name="T6" fmla="*/ 0 60000 65536"/>
                  <a:gd name="T7" fmla="*/ 0 60000 65536"/>
                  <a:gd name="T8" fmla="*/ 0 60000 65536"/>
                  <a:gd name="T9" fmla="*/ 0 w 1343"/>
                  <a:gd name="T10" fmla="*/ 0 h 90"/>
                  <a:gd name="T11" fmla="*/ 1343 w 1343"/>
                  <a:gd name="T12" fmla="*/ 90 h 90"/>
                </a:gdLst>
                <a:ahLst/>
                <a:cxnLst>
                  <a:cxn ang="T6">
                    <a:pos x="T0" y="T1"/>
                  </a:cxn>
                  <a:cxn ang="T7">
                    <a:pos x="T2" y="T3"/>
                  </a:cxn>
                  <a:cxn ang="T8">
                    <a:pos x="T4" y="T5"/>
                  </a:cxn>
                </a:cxnLst>
                <a:rect l="T9" t="T10" r="T11" b="T12"/>
                <a:pathLst>
                  <a:path w="1343" h="90">
                    <a:moveTo>
                      <a:pt x="0" y="90"/>
                    </a:moveTo>
                    <a:lnTo>
                      <a:pt x="0" y="0"/>
                    </a:lnTo>
                    <a:lnTo>
                      <a:pt x="1343" y="0"/>
                    </a:lnTo>
                  </a:path>
                </a:pathLst>
              </a:custGeom>
              <a:noFill/>
              <a:ln w="0">
                <a:solidFill>
                  <a:srgbClr val="E5E5E5"/>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16" name="Freeform 388"/>
              <p:cNvSpPr>
                <a:spLocks/>
              </p:cNvSpPr>
              <p:nvPr/>
            </p:nvSpPr>
            <p:spPr bwMode="auto">
              <a:xfrm>
                <a:off x="2719" y="1682"/>
                <a:ext cx="448" cy="30"/>
              </a:xfrm>
              <a:custGeom>
                <a:avLst/>
                <a:gdLst>
                  <a:gd name="T0" fmla="*/ 448 w 1343"/>
                  <a:gd name="T1" fmla="*/ 0 h 90"/>
                  <a:gd name="T2" fmla="*/ 448 w 1343"/>
                  <a:gd name="T3" fmla="*/ 30 h 90"/>
                  <a:gd name="T4" fmla="*/ 0 w 1343"/>
                  <a:gd name="T5" fmla="*/ 30 h 90"/>
                  <a:gd name="T6" fmla="*/ 0 60000 65536"/>
                  <a:gd name="T7" fmla="*/ 0 60000 65536"/>
                  <a:gd name="T8" fmla="*/ 0 60000 65536"/>
                  <a:gd name="T9" fmla="*/ 0 w 1343"/>
                  <a:gd name="T10" fmla="*/ 0 h 90"/>
                  <a:gd name="T11" fmla="*/ 1343 w 1343"/>
                  <a:gd name="T12" fmla="*/ 90 h 90"/>
                </a:gdLst>
                <a:ahLst/>
                <a:cxnLst>
                  <a:cxn ang="T6">
                    <a:pos x="T0" y="T1"/>
                  </a:cxn>
                  <a:cxn ang="T7">
                    <a:pos x="T2" y="T3"/>
                  </a:cxn>
                  <a:cxn ang="T8">
                    <a:pos x="T4" y="T5"/>
                  </a:cxn>
                </a:cxnLst>
                <a:rect l="T9" t="T10" r="T11" b="T12"/>
                <a:pathLst>
                  <a:path w="1343" h="90">
                    <a:moveTo>
                      <a:pt x="1343" y="0"/>
                    </a:moveTo>
                    <a:lnTo>
                      <a:pt x="1343" y="90"/>
                    </a:lnTo>
                    <a:lnTo>
                      <a:pt x="0" y="90"/>
                    </a:lnTo>
                  </a:path>
                </a:pathLst>
              </a:custGeom>
              <a:noFill/>
              <a:ln w="0">
                <a:solidFill>
                  <a:srgbClr val="E5E5E5"/>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17" name="Rectangle 389"/>
              <p:cNvSpPr>
                <a:spLocks noChangeArrowheads="1"/>
              </p:cNvSpPr>
              <p:nvPr/>
            </p:nvSpPr>
            <p:spPr bwMode="auto">
              <a:xfrm>
                <a:off x="2720" y="2492"/>
                <a:ext cx="448" cy="29"/>
              </a:xfrm>
              <a:prstGeom prst="rect">
                <a:avLst/>
              </a:prstGeom>
              <a:solidFill>
                <a:srgbClr val="9C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18" name="Rectangle 390"/>
              <p:cNvSpPr>
                <a:spLocks noChangeArrowheads="1"/>
              </p:cNvSpPr>
              <p:nvPr/>
            </p:nvSpPr>
            <p:spPr bwMode="auto">
              <a:xfrm>
                <a:off x="2720" y="2492"/>
                <a:ext cx="448" cy="29"/>
              </a:xfrm>
              <a:prstGeom prst="rect">
                <a:avLst/>
              </a:prstGeom>
              <a:noFill/>
              <a:ln w="0">
                <a:solidFill>
                  <a:srgbClr val="CCCC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19" name="Freeform 391"/>
              <p:cNvSpPr>
                <a:spLocks/>
              </p:cNvSpPr>
              <p:nvPr/>
            </p:nvSpPr>
            <p:spPr bwMode="auto">
              <a:xfrm>
                <a:off x="2722" y="2494"/>
                <a:ext cx="448" cy="28"/>
              </a:xfrm>
              <a:custGeom>
                <a:avLst/>
                <a:gdLst>
                  <a:gd name="T0" fmla="*/ 0 w 1343"/>
                  <a:gd name="T1" fmla="*/ 28 h 84"/>
                  <a:gd name="T2" fmla="*/ 0 w 1343"/>
                  <a:gd name="T3" fmla="*/ 0 h 84"/>
                  <a:gd name="T4" fmla="*/ 448 w 1343"/>
                  <a:gd name="T5" fmla="*/ 0 h 84"/>
                  <a:gd name="T6" fmla="*/ 0 60000 65536"/>
                  <a:gd name="T7" fmla="*/ 0 60000 65536"/>
                  <a:gd name="T8" fmla="*/ 0 60000 65536"/>
                  <a:gd name="T9" fmla="*/ 0 w 1343"/>
                  <a:gd name="T10" fmla="*/ 0 h 84"/>
                  <a:gd name="T11" fmla="*/ 1343 w 1343"/>
                  <a:gd name="T12" fmla="*/ 84 h 84"/>
                </a:gdLst>
                <a:ahLst/>
                <a:cxnLst>
                  <a:cxn ang="T6">
                    <a:pos x="T0" y="T1"/>
                  </a:cxn>
                  <a:cxn ang="T7">
                    <a:pos x="T2" y="T3"/>
                  </a:cxn>
                  <a:cxn ang="T8">
                    <a:pos x="T4" y="T5"/>
                  </a:cxn>
                </a:cxnLst>
                <a:rect l="T9" t="T10" r="T11" b="T12"/>
                <a:pathLst>
                  <a:path w="1343" h="84">
                    <a:moveTo>
                      <a:pt x="0" y="84"/>
                    </a:moveTo>
                    <a:lnTo>
                      <a:pt x="0" y="0"/>
                    </a:lnTo>
                    <a:lnTo>
                      <a:pt x="1343" y="0"/>
                    </a:lnTo>
                  </a:path>
                </a:pathLst>
              </a:custGeom>
              <a:noFill/>
              <a:ln w="0">
                <a:solidFill>
                  <a:srgbClr val="CC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20" name="Freeform 392"/>
              <p:cNvSpPr>
                <a:spLocks/>
              </p:cNvSpPr>
              <p:nvPr/>
            </p:nvSpPr>
            <p:spPr bwMode="auto">
              <a:xfrm>
                <a:off x="2720" y="2492"/>
                <a:ext cx="448" cy="29"/>
              </a:xfrm>
              <a:custGeom>
                <a:avLst/>
                <a:gdLst>
                  <a:gd name="T0" fmla="*/ 448 w 1343"/>
                  <a:gd name="T1" fmla="*/ 0 h 85"/>
                  <a:gd name="T2" fmla="*/ 448 w 1343"/>
                  <a:gd name="T3" fmla="*/ 29 h 85"/>
                  <a:gd name="T4" fmla="*/ 0 w 1343"/>
                  <a:gd name="T5" fmla="*/ 29 h 85"/>
                  <a:gd name="T6" fmla="*/ 0 60000 65536"/>
                  <a:gd name="T7" fmla="*/ 0 60000 65536"/>
                  <a:gd name="T8" fmla="*/ 0 60000 65536"/>
                  <a:gd name="T9" fmla="*/ 0 w 1343"/>
                  <a:gd name="T10" fmla="*/ 0 h 85"/>
                  <a:gd name="T11" fmla="*/ 1343 w 1343"/>
                  <a:gd name="T12" fmla="*/ 85 h 85"/>
                </a:gdLst>
                <a:ahLst/>
                <a:cxnLst>
                  <a:cxn ang="T6">
                    <a:pos x="T0" y="T1"/>
                  </a:cxn>
                  <a:cxn ang="T7">
                    <a:pos x="T2" y="T3"/>
                  </a:cxn>
                  <a:cxn ang="T8">
                    <a:pos x="T4" y="T5"/>
                  </a:cxn>
                </a:cxnLst>
                <a:rect l="T9" t="T10" r="T11" b="T12"/>
                <a:pathLst>
                  <a:path w="1343" h="85">
                    <a:moveTo>
                      <a:pt x="1343" y="0"/>
                    </a:moveTo>
                    <a:lnTo>
                      <a:pt x="1343" y="85"/>
                    </a:lnTo>
                    <a:lnTo>
                      <a:pt x="0" y="85"/>
                    </a:lnTo>
                  </a:path>
                </a:pathLst>
              </a:custGeom>
              <a:noFill/>
              <a:ln w="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221" name="Rectangle 393"/>
              <p:cNvSpPr>
                <a:spLocks noChangeArrowheads="1"/>
              </p:cNvSpPr>
              <p:nvPr/>
            </p:nvSpPr>
            <p:spPr bwMode="auto">
              <a:xfrm>
                <a:off x="2955" y="2079"/>
                <a:ext cx="10" cy="6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4222" name="Rectangle 394"/>
              <p:cNvSpPr>
                <a:spLocks noChangeArrowheads="1"/>
              </p:cNvSpPr>
              <p:nvPr/>
            </p:nvSpPr>
            <p:spPr bwMode="auto">
              <a:xfrm>
                <a:off x="2731"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S</a:t>
                </a:r>
                <a:endParaRPr lang="de-DE" sz="1400"/>
              </a:p>
            </p:txBody>
          </p:sp>
          <p:sp>
            <p:nvSpPr>
              <p:cNvPr id="184223" name="Rectangle 395"/>
              <p:cNvSpPr>
                <a:spLocks noChangeArrowheads="1"/>
              </p:cNvSpPr>
              <p:nvPr/>
            </p:nvSpPr>
            <p:spPr bwMode="auto">
              <a:xfrm>
                <a:off x="2751" y="1695"/>
                <a:ext cx="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I</a:t>
                </a:r>
                <a:endParaRPr lang="de-DE" sz="1400"/>
              </a:p>
            </p:txBody>
          </p:sp>
          <p:sp>
            <p:nvSpPr>
              <p:cNvPr id="184224" name="Rectangle 396"/>
              <p:cNvSpPr>
                <a:spLocks noChangeArrowheads="1"/>
              </p:cNvSpPr>
              <p:nvPr/>
            </p:nvSpPr>
            <p:spPr bwMode="auto">
              <a:xfrm>
                <a:off x="2760"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4225" name="Rectangle 397"/>
              <p:cNvSpPr>
                <a:spLocks noChangeArrowheads="1"/>
              </p:cNvSpPr>
              <p:nvPr/>
            </p:nvSpPr>
            <p:spPr bwMode="auto">
              <a:xfrm>
                <a:off x="2780" y="1695"/>
                <a:ext cx="27"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M</a:t>
                </a:r>
                <a:endParaRPr lang="de-DE" sz="1400"/>
              </a:p>
            </p:txBody>
          </p:sp>
          <p:sp>
            <p:nvSpPr>
              <p:cNvPr id="184226" name="Rectangle 398"/>
              <p:cNvSpPr>
                <a:spLocks noChangeArrowheads="1"/>
              </p:cNvSpPr>
              <p:nvPr/>
            </p:nvSpPr>
            <p:spPr bwMode="auto">
              <a:xfrm>
                <a:off x="2805"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4227" name="Rectangle 399"/>
              <p:cNvSpPr>
                <a:spLocks noChangeArrowheads="1"/>
              </p:cNvSpPr>
              <p:nvPr/>
            </p:nvSpPr>
            <p:spPr bwMode="auto">
              <a:xfrm>
                <a:off x="2825" y="1695"/>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N</a:t>
                </a:r>
                <a:endParaRPr lang="de-DE" sz="1400"/>
              </a:p>
            </p:txBody>
          </p:sp>
          <p:sp>
            <p:nvSpPr>
              <p:cNvPr id="184228" name="Rectangle 400"/>
              <p:cNvSpPr>
                <a:spLocks noChangeArrowheads="1"/>
              </p:cNvSpPr>
              <p:nvPr/>
            </p:nvSpPr>
            <p:spPr bwMode="auto">
              <a:xfrm>
                <a:off x="2847"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S</a:t>
                </a:r>
                <a:endParaRPr lang="de-DE" sz="1400"/>
              </a:p>
            </p:txBody>
          </p:sp>
          <p:sp>
            <p:nvSpPr>
              <p:cNvPr id="184229" name="Freeform 401"/>
              <p:cNvSpPr>
                <a:spLocks/>
              </p:cNvSpPr>
              <p:nvPr/>
            </p:nvSpPr>
            <p:spPr bwMode="auto">
              <a:xfrm>
                <a:off x="3177" y="1648"/>
                <a:ext cx="58" cy="87"/>
              </a:xfrm>
              <a:custGeom>
                <a:avLst/>
                <a:gdLst>
                  <a:gd name="T0" fmla="*/ 58 w 174"/>
                  <a:gd name="T1" fmla="*/ 0 h 261"/>
                  <a:gd name="T2" fmla="*/ 0 w 174"/>
                  <a:gd name="T3" fmla="*/ 34 h 261"/>
                  <a:gd name="T4" fmla="*/ 0 w 174"/>
                  <a:gd name="T5" fmla="*/ 87 h 261"/>
                  <a:gd name="T6" fmla="*/ 58 w 174"/>
                  <a:gd name="T7" fmla="*/ 34 h 261"/>
                  <a:gd name="T8" fmla="*/ 58 w 174"/>
                  <a:gd name="T9" fmla="*/ 0 h 261"/>
                  <a:gd name="T10" fmla="*/ 0 60000 65536"/>
                  <a:gd name="T11" fmla="*/ 0 60000 65536"/>
                  <a:gd name="T12" fmla="*/ 0 60000 65536"/>
                  <a:gd name="T13" fmla="*/ 0 60000 65536"/>
                  <a:gd name="T14" fmla="*/ 0 60000 65536"/>
                  <a:gd name="T15" fmla="*/ 0 w 174"/>
                  <a:gd name="T16" fmla="*/ 0 h 261"/>
                  <a:gd name="T17" fmla="*/ 174 w 174"/>
                  <a:gd name="T18" fmla="*/ 261 h 261"/>
                </a:gdLst>
                <a:ahLst/>
                <a:cxnLst>
                  <a:cxn ang="T10">
                    <a:pos x="T0" y="T1"/>
                  </a:cxn>
                  <a:cxn ang="T11">
                    <a:pos x="T2" y="T3"/>
                  </a:cxn>
                  <a:cxn ang="T12">
                    <a:pos x="T4" y="T5"/>
                  </a:cxn>
                  <a:cxn ang="T13">
                    <a:pos x="T6" y="T7"/>
                  </a:cxn>
                  <a:cxn ang="T14">
                    <a:pos x="T8" y="T9"/>
                  </a:cxn>
                </a:cxnLst>
                <a:rect l="T15" t="T16" r="T17" b="T18"/>
                <a:pathLst>
                  <a:path w="174" h="261">
                    <a:moveTo>
                      <a:pt x="174" y="0"/>
                    </a:moveTo>
                    <a:lnTo>
                      <a:pt x="0" y="102"/>
                    </a:lnTo>
                    <a:lnTo>
                      <a:pt x="0" y="261"/>
                    </a:lnTo>
                    <a:lnTo>
                      <a:pt x="174" y="101"/>
                    </a:lnTo>
                    <a:lnTo>
                      <a:pt x="17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0" name="Freeform 402"/>
              <p:cNvSpPr>
                <a:spLocks/>
              </p:cNvSpPr>
              <p:nvPr/>
            </p:nvSpPr>
            <p:spPr bwMode="auto">
              <a:xfrm>
                <a:off x="3177" y="1648"/>
                <a:ext cx="58" cy="134"/>
              </a:xfrm>
              <a:custGeom>
                <a:avLst/>
                <a:gdLst>
                  <a:gd name="T0" fmla="*/ 17 w 174"/>
                  <a:gd name="T1" fmla="*/ 24 h 400"/>
                  <a:gd name="T2" fmla="*/ 58 w 174"/>
                  <a:gd name="T3" fmla="*/ 0 h 400"/>
                  <a:gd name="T4" fmla="*/ 58 w 174"/>
                  <a:gd name="T5" fmla="*/ 80 h 400"/>
                  <a:gd name="T6" fmla="*/ 0 w 174"/>
                  <a:gd name="T7" fmla="*/ 134 h 400"/>
                  <a:gd name="T8" fmla="*/ 0 w 174"/>
                  <a:gd name="T9" fmla="*/ 40 h 400"/>
                  <a:gd name="T10" fmla="*/ 17 w 174"/>
                  <a:gd name="T11" fmla="*/ 24 h 400"/>
                  <a:gd name="T12" fmla="*/ 0 60000 65536"/>
                  <a:gd name="T13" fmla="*/ 0 60000 65536"/>
                  <a:gd name="T14" fmla="*/ 0 60000 65536"/>
                  <a:gd name="T15" fmla="*/ 0 60000 65536"/>
                  <a:gd name="T16" fmla="*/ 0 60000 65536"/>
                  <a:gd name="T17" fmla="*/ 0 60000 65536"/>
                  <a:gd name="T18" fmla="*/ 0 w 174"/>
                  <a:gd name="T19" fmla="*/ 0 h 400"/>
                  <a:gd name="T20" fmla="*/ 174 w 174"/>
                  <a:gd name="T21" fmla="*/ 400 h 400"/>
                </a:gdLst>
                <a:ahLst/>
                <a:cxnLst>
                  <a:cxn ang="T12">
                    <a:pos x="T0" y="T1"/>
                  </a:cxn>
                  <a:cxn ang="T13">
                    <a:pos x="T2" y="T3"/>
                  </a:cxn>
                  <a:cxn ang="T14">
                    <a:pos x="T4" y="T5"/>
                  </a:cxn>
                  <a:cxn ang="T15">
                    <a:pos x="T6" y="T7"/>
                  </a:cxn>
                  <a:cxn ang="T16">
                    <a:pos x="T8" y="T9"/>
                  </a:cxn>
                  <a:cxn ang="T17">
                    <a:pos x="T10" y="T11"/>
                  </a:cxn>
                </a:cxnLst>
                <a:rect l="T18" t="T19" r="T20" b="T21"/>
                <a:pathLst>
                  <a:path w="174" h="400">
                    <a:moveTo>
                      <a:pt x="52" y="71"/>
                    </a:moveTo>
                    <a:lnTo>
                      <a:pt x="174" y="0"/>
                    </a:lnTo>
                    <a:lnTo>
                      <a:pt x="174" y="239"/>
                    </a:lnTo>
                    <a:lnTo>
                      <a:pt x="0" y="400"/>
                    </a:lnTo>
                    <a:lnTo>
                      <a:pt x="0" y="119"/>
                    </a:lnTo>
                    <a:lnTo>
                      <a:pt x="52" y="71"/>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1" name="Freeform 403"/>
              <p:cNvSpPr>
                <a:spLocks/>
              </p:cNvSpPr>
              <p:nvPr/>
            </p:nvSpPr>
            <p:spPr bwMode="auto">
              <a:xfrm>
                <a:off x="3177" y="1682"/>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AB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2" name="Freeform 404"/>
              <p:cNvSpPr>
                <a:spLocks/>
              </p:cNvSpPr>
              <p:nvPr/>
            </p:nvSpPr>
            <p:spPr bwMode="auto">
              <a:xfrm>
                <a:off x="3177" y="1728"/>
                <a:ext cx="58" cy="147"/>
              </a:xfrm>
              <a:custGeom>
                <a:avLst/>
                <a:gdLst>
                  <a:gd name="T0" fmla="*/ 0 w 174"/>
                  <a:gd name="T1" fmla="*/ 147 h 441"/>
                  <a:gd name="T2" fmla="*/ 0 w 174"/>
                  <a:gd name="T3" fmla="*/ 54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1"/>
                    </a:lnTo>
                    <a:lnTo>
                      <a:pt x="174" y="0"/>
                    </a:lnTo>
                    <a:lnTo>
                      <a:pt x="174" y="281"/>
                    </a:lnTo>
                    <a:lnTo>
                      <a:pt x="0" y="441"/>
                    </a:lnTo>
                    <a:close/>
                  </a:path>
                </a:pathLst>
              </a:custGeom>
              <a:solidFill>
                <a:srgbClr val="A6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3" name="Freeform 405"/>
              <p:cNvSpPr>
                <a:spLocks/>
              </p:cNvSpPr>
              <p:nvPr/>
            </p:nvSpPr>
            <p:spPr bwMode="auto">
              <a:xfrm>
                <a:off x="3177" y="1775"/>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A3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4" name="Freeform 406"/>
              <p:cNvSpPr>
                <a:spLocks/>
              </p:cNvSpPr>
              <p:nvPr/>
            </p:nvSpPr>
            <p:spPr bwMode="auto">
              <a:xfrm>
                <a:off x="3177" y="1822"/>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9E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5" name="Freeform 407"/>
              <p:cNvSpPr>
                <a:spLocks/>
              </p:cNvSpPr>
              <p:nvPr/>
            </p:nvSpPr>
            <p:spPr bwMode="auto">
              <a:xfrm>
                <a:off x="3177" y="1869"/>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99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6" name="Freeform 408"/>
              <p:cNvSpPr>
                <a:spLocks/>
              </p:cNvSpPr>
              <p:nvPr/>
            </p:nvSpPr>
            <p:spPr bwMode="auto">
              <a:xfrm>
                <a:off x="3177" y="1915"/>
                <a:ext cx="58" cy="147"/>
              </a:xfrm>
              <a:custGeom>
                <a:avLst/>
                <a:gdLst>
                  <a:gd name="T0" fmla="*/ 0 w 174"/>
                  <a:gd name="T1" fmla="*/ 147 h 441"/>
                  <a:gd name="T2" fmla="*/ 0 w 174"/>
                  <a:gd name="T3" fmla="*/ 53 h 441"/>
                  <a:gd name="T4" fmla="*/ 58 w 174"/>
                  <a:gd name="T5" fmla="*/ 0 h 441"/>
                  <a:gd name="T6" fmla="*/ 58 w 174"/>
                  <a:gd name="T7" fmla="*/ 93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0"/>
                    </a:lnTo>
                    <a:lnTo>
                      <a:pt x="0" y="441"/>
                    </a:lnTo>
                    <a:close/>
                  </a:path>
                </a:pathLst>
              </a:custGeom>
              <a:solidFill>
                <a:srgbClr val="96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7" name="Freeform 409"/>
              <p:cNvSpPr>
                <a:spLocks/>
              </p:cNvSpPr>
              <p:nvPr/>
            </p:nvSpPr>
            <p:spPr bwMode="auto">
              <a:xfrm>
                <a:off x="3177" y="1962"/>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91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8" name="Freeform 410"/>
              <p:cNvSpPr>
                <a:spLocks/>
              </p:cNvSpPr>
              <p:nvPr/>
            </p:nvSpPr>
            <p:spPr bwMode="auto">
              <a:xfrm>
                <a:off x="3177" y="2008"/>
                <a:ext cx="58" cy="148"/>
              </a:xfrm>
              <a:custGeom>
                <a:avLst/>
                <a:gdLst>
                  <a:gd name="T0" fmla="*/ 0 w 174"/>
                  <a:gd name="T1" fmla="*/ 148 h 444"/>
                  <a:gd name="T2" fmla="*/ 0 w 174"/>
                  <a:gd name="T3" fmla="*/ 54 h 444"/>
                  <a:gd name="T4" fmla="*/ 58 w 174"/>
                  <a:gd name="T5" fmla="*/ 0 h 444"/>
                  <a:gd name="T6" fmla="*/ 58 w 174"/>
                  <a:gd name="T7" fmla="*/ 94 h 444"/>
                  <a:gd name="T8" fmla="*/ 0 w 174"/>
                  <a:gd name="T9" fmla="*/ 148 h 444"/>
                  <a:gd name="T10" fmla="*/ 0 60000 65536"/>
                  <a:gd name="T11" fmla="*/ 0 60000 65536"/>
                  <a:gd name="T12" fmla="*/ 0 60000 65536"/>
                  <a:gd name="T13" fmla="*/ 0 60000 65536"/>
                  <a:gd name="T14" fmla="*/ 0 60000 65536"/>
                  <a:gd name="T15" fmla="*/ 0 w 174"/>
                  <a:gd name="T16" fmla="*/ 0 h 444"/>
                  <a:gd name="T17" fmla="*/ 174 w 174"/>
                  <a:gd name="T18" fmla="*/ 444 h 444"/>
                </a:gdLst>
                <a:ahLst/>
                <a:cxnLst>
                  <a:cxn ang="T10">
                    <a:pos x="T0" y="T1"/>
                  </a:cxn>
                  <a:cxn ang="T11">
                    <a:pos x="T2" y="T3"/>
                  </a:cxn>
                  <a:cxn ang="T12">
                    <a:pos x="T4" y="T5"/>
                  </a:cxn>
                  <a:cxn ang="T13">
                    <a:pos x="T6" y="T7"/>
                  </a:cxn>
                  <a:cxn ang="T14">
                    <a:pos x="T8" y="T9"/>
                  </a:cxn>
                </a:cxnLst>
                <a:rect l="T15" t="T16" r="T17" b="T18"/>
                <a:pathLst>
                  <a:path w="174" h="444">
                    <a:moveTo>
                      <a:pt x="0" y="444"/>
                    </a:moveTo>
                    <a:lnTo>
                      <a:pt x="0" y="161"/>
                    </a:lnTo>
                    <a:lnTo>
                      <a:pt x="174" y="0"/>
                    </a:lnTo>
                    <a:lnTo>
                      <a:pt x="174" y="283"/>
                    </a:lnTo>
                    <a:lnTo>
                      <a:pt x="0" y="444"/>
                    </a:lnTo>
                    <a:close/>
                  </a:path>
                </a:pathLst>
              </a:custGeom>
              <a:solidFill>
                <a:srgbClr val="8C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39" name="Freeform 411"/>
              <p:cNvSpPr>
                <a:spLocks/>
              </p:cNvSpPr>
              <p:nvPr/>
            </p:nvSpPr>
            <p:spPr bwMode="auto">
              <a:xfrm>
                <a:off x="3177" y="2056"/>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8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0" name="Freeform 412"/>
              <p:cNvSpPr>
                <a:spLocks/>
              </p:cNvSpPr>
              <p:nvPr/>
            </p:nvSpPr>
            <p:spPr bwMode="auto">
              <a:xfrm>
                <a:off x="3177" y="2103"/>
                <a:ext cx="58" cy="147"/>
              </a:xfrm>
              <a:custGeom>
                <a:avLst/>
                <a:gdLst>
                  <a:gd name="T0" fmla="*/ 0 w 174"/>
                  <a:gd name="T1" fmla="*/ 147 h 441"/>
                  <a:gd name="T2" fmla="*/ 0 w 174"/>
                  <a:gd name="T3" fmla="*/ 54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1"/>
                    </a:lnTo>
                    <a:lnTo>
                      <a:pt x="174" y="0"/>
                    </a:lnTo>
                    <a:lnTo>
                      <a:pt x="174" y="281"/>
                    </a:lnTo>
                    <a:lnTo>
                      <a:pt x="0" y="441"/>
                    </a:lnTo>
                    <a:close/>
                  </a:path>
                </a:pathLst>
              </a:custGeom>
              <a:solidFill>
                <a:srgbClr val="8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1" name="Freeform 413"/>
              <p:cNvSpPr>
                <a:spLocks/>
              </p:cNvSpPr>
              <p:nvPr/>
            </p:nvSpPr>
            <p:spPr bwMode="auto">
              <a:xfrm>
                <a:off x="3177" y="2149"/>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82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2" name="Freeform 414"/>
              <p:cNvSpPr>
                <a:spLocks/>
              </p:cNvSpPr>
              <p:nvPr/>
            </p:nvSpPr>
            <p:spPr bwMode="auto">
              <a:xfrm>
                <a:off x="3177" y="2196"/>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7D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3" name="Freeform 415"/>
              <p:cNvSpPr>
                <a:spLocks/>
              </p:cNvSpPr>
              <p:nvPr/>
            </p:nvSpPr>
            <p:spPr bwMode="auto">
              <a:xfrm>
                <a:off x="3177" y="2243"/>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7B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4" name="Freeform 416"/>
              <p:cNvSpPr>
                <a:spLocks/>
              </p:cNvSpPr>
              <p:nvPr/>
            </p:nvSpPr>
            <p:spPr bwMode="auto">
              <a:xfrm>
                <a:off x="3177" y="2290"/>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75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5" name="Freeform 417"/>
              <p:cNvSpPr>
                <a:spLocks/>
              </p:cNvSpPr>
              <p:nvPr/>
            </p:nvSpPr>
            <p:spPr bwMode="auto">
              <a:xfrm>
                <a:off x="3177" y="2336"/>
                <a:ext cx="58" cy="147"/>
              </a:xfrm>
              <a:custGeom>
                <a:avLst/>
                <a:gdLst>
                  <a:gd name="T0" fmla="*/ 0 w 174"/>
                  <a:gd name="T1" fmla="*/ 147 h 441"/>
                  <a:gd name="T2" fmla="*/ 0 w 174"/>
                  <a:gd name="T3" fmla="*/ 53 h 441"/>
                  <a:gd name="T4" fmla="*/ 58 w 174"/>
                  <a:gd name="T5" fmla="*/ 0 h 441"/>
                  <a:gd name="T6" fmla="*/ 58 w 174"/>
                  <a:gd name="T7" fmla="*/ 93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0"/>
                    </a:lnTo>
                    <a:lnTo>
                      <a:pt x="0" y="441"/>
                    </a:lnTo>
                    <a:close/>
                  </a:path>
                </a:pathLst>
              </a:custGeom>
              <a:solidFill>
                <a:srgbClr val="73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6" name="Freeform 418"/>
              <p:cNvSpPr>
                <a:spLocks/>
              </p:cNvSpPr>
              <p:nvPr/>
            </p:nvSpPr>
            <p:spPr bwMode="auto">
              <a:xfrm>
                <a:off x="3177" y="2383"/>
                <a:ext cx="58" cy="134"/>
              </a:xfrm>
              <a:custGeom>
                <a:avLst/>
                <a:gdLst>
                  <a:gd name="T0" fmla="*/ 0 w 174"/>
                  <a:gd name="T1" fmla="*/ 53 h 401"/>
                  <a:gd name="T2" fmla="*/ 0 w 174"/>
                  <a:gd name="T3" fmla="*/ 134 h 401"/>
                  <a:gd name="T4" fmla="*/ 58 w 174"/>
                  <a:gd name="T5" fmla="*/ 80 h 401"/>
                  <a:gd name="T6" fmla="*/ 58 w 174"/>
                  <a:gd name="T7" fmla="*/ 0 h 401"/>
                  <a:gd name="T8" fmla="*/ 0 w 174"/>
                  <a:gd name="T9" fmla="*/ 53 h 401"/>
                  <a:gd name="T10" fmla="*/ 0 60000 65536"/>
                  <a:gd name="T11" fmla="*/ 0 60000 65536"/>
                  <a:gd name="T12" fmla="*/ 0 60000 65536"/>
                  <a:gd name="T13" fmla="*/ 0 60000 65536"/>
                  <a:gd name="T14" fmla="*/ 0 60000 65536"/>
                  <a:gd name="T15" fmla="*/ 0 w 174"/>
                  <a:gd name="T16" fmla="*/ 0 h 401"/>
                  <a:gd name="T17" fmla="*/ 174 w 174"/>
                  <a:gd name="T18" fmla="*/ 401 h 401"/>
                </a:gdLst>
                <a:ahLst/>
                <a:cxnLst>
                  <a:cxn ang="T10">
                    <a:pos x="T0" y="T1"/>
                  </a:cxn>
                  <a:cxn ang="T11">
                    <a:pos x="T2" y="T3"/>
                  </a:cxn>
                  <a:cxn ang="T12">
                    <a:pos x="T4" y="T5"/>
                  </a:cxn>
                  <a:cxn ang="T13">
                    <a:pos x="T6" y="T7"/>
                  </a:cxn>
                  <a:cxn ang="T14">
                    <a:pos x="T8" y="T9"/>
                  </a:cxn>
                </a:cxnLst>
                <a:rect l="T15" t="T16" r="T17" b="T18"/>
                <a:pathLst>
                  <a:path w="174" h="401">
                    <a:moveTo>
                      <a:pt x="0" y="160"/>
                    </a:moveTo>
                    <a:lnTo>
                      <a:pt x="0" y="401"/>
                    </a:lnTo>
                    <a:lnTo>
                      <a:pt x="174" y="238"/>
                    </a:lnTo>
                    <a:lnTo>
                      <a:pt x="174" y="0"/>
                    </a:lnTo>
                    <a:lnTo>
                      <a:pt x="0" y="160"/>
                    </a:lnTo>
                    <a:close/>
                  </a:path>
                </a:pathLst>
              </a:custGeom>
              <a:solidFill>
                <a:srgbClr val="6E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247" name="Freeform 419"/>
              <p:cNvSpPr>
                <a:spLocks/>
              </p:cNvSpPr>
              <p:nvPr/>
            </p:nvSpPr>
            <p:spPr bwMode="auto">
              <a:xfrm>
                <a:off x="3177" y="2429"/>
                <a:ext cx="58" cy="88"/>
              </a:xfrm>
              <a:custGeom>
                <a:avLst/>
                <a:gdLst>
                  <a:gd name="T0" fmla="*/ 0 w 174"/>
                  <a:gd name="T1" fmla="*/ 54 h 263"/>
                  <a:gd name="T2" fmla="*/ 0 w 174"/>
                  <a:gd name="T3" fmla="*/ 88 h 263"/>
                  <a:gd name="T4" fmla="*/ 58 w 174"/>
                  <a:gd name="T5" fmla="*/ 33 h 263"/>
                  <a:gd name="T6" fmla="*/ 58 w 174"/>
                  <a:gd name="T7" fmla="*/ 0 h 263"/>
                  <a:gd name="T8" fmla="*/ 0 w 174"/>
                  <a:gd name="T9" fmla="*/ 54 h 263"/>
                  <a:gd name="T10" fmla="*/ 0 60000 65536"/>
                  <a:gd name="T11" fmla="*/ 0 60000 65536"/>
                  <a:gd name="T12" fmla="*/ 0 60000 65536"/>
                  <a:gd name="T13" fmla="*/ 0 60000 65536"/>
                  <a:gd name="T14" fmla="*/ 0 60000 65536"/>
                  <a:gd name="T15" fmla="*/ 0 w 174"/>
                  <a:gd name="T16" fmla="*/ 0 h 263"/>
                  <a:gd name="T17" fmla="*/ 174 w 174"/>
                  <a:gd name="T18" fmla="*/ 263 h 263"/>
                </a:gdLst>
                <a:ahLst/>
                <a:cxnLst>
                  <a:cxn ang="T10">
                    <a:pos x="T0" y="T1"/>
                  </a:cxn>
                  <a:cxn ang="T11">
                    <a:pos x="T2" y="T3"/>
                  </a:cxn>
                  <a:cxn ang="T12">
                    <a:pos x="T4" y="T5"/>
                  </a:cxn>
                  <a:cxn ang="T13">
                    <a:pos x="T6" y="T7"/>
                  </a:cxn>
                  <a:cxn ang="T14">
                    <a:pos x="T8" y="T9"/>
                  </a:cxn>
                </a:cxnLst>
                <a:rect l="T15" t="T16" r="T17" b="T18"/>
                <a:pathLst>
                  <a:path w="174" h="263">
                    <a:moveTo>
                      <a:pt x="0" y="161"/>
                    </a:moveTo>
                    <a:lnTo>
                      <a:pt x="0" y="263"/>
                    </a:lnTo>
                    <a:lnTo>
                      <a:pt x="174" y="100"/>
                    </a:lnTo>
                    <a:lnTo>
                      <a:pt x="174" y="0"/>
                    </a:lnTo>
                    <a:lnTo>
                      <a:pt x="0" y="161"/>
                    </a:lnTo>
                    <a:close/>
                  </a:path>
                </a:pathLst>
              </a:custGeom>
              <a:solidFill>
                <a:srgbClr val="6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3312" name="Rectangle 420"/>
            <p:cNvSpPr>
              <a:spLocks noChangeArrowheads="1"/>
            </p:cNvSpPr>
            <p:nvPr/>
          </p:nvSpPr>
          <p:spPr bwMode="auto">
            <a:xfrm>
              <a:off x="3600" y="628"/>
              <a:ext cx="1287"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de-DE" sz="1300">
                  <a:solidFill>
                    <a:srgbClr val="000000"/>
                  </a:solidFill>
                </a:rPr>
                <a:t>OMS</a:t>
              </a:r>
            </a:p>
            <a:p>
              <a:pPr algn="ctr"/>
              <a:r>
                <a:rPr lang="de-DE" sz="1300">
                  <a:solidFill>
                    <a:srgbClr val="000000"/>
                  </a:solidFill>
                </a:rPr>
                <a:t>Operation and Maintenance</a:t>
              </a:r>
            </a:p>
            <a:p>
              <a:pPr algn="ctr"/>
              <a:r>
                <a:rPr lang="de-DE" sz="1300">
                  <a:solidFill>
                    <a:srgbClr val="000000"/>
                  </a:solidFill>
                </a:rPr>
                <a:t>System</a:t>
              </a:r>
            </a:p>
          </p:txBody>
        </p:sp>
        <p:grpSp>
          <p:nvGrpSpPr>
            <p:cNvPr id="183313" name="Group 421"/>
            <p:cNvGrpSpPr>
              <a:grpSpLocks/>
            </p:cNvGrpSpPr>
            <p:nvPr/>
          </p:nvGrpSpPr>
          <p:grpSpPr bwMode="auto">
            <a:xfrm>
              <a:off x="1115" y="2523"/>
              <a:ext cx="251" cy="1131"/>
              <a:chOff x="1115" y="2523"/>
              <a:chExt cx="251" cy="1131"/>
            </a:xfrm>
          </p:grpSpPr>
          <p:sp>
            <p:nvSpPr>
              <p:cNvPr id="184165" name="Freeform 422"/>
              <p:cNvSpPr>
                <a:spLocks/>
              </p:cNvSpPr>
              <p:nvPr/>
            </p:nvSpPr>
            <p:spPr bwMode="auto">
              <a:xfrm>
                <a:off x="1149" y="2598"/>
                <a:ext cx="183" cy="983"/>
              </a:xfrm>
              <a:custGeom>
                <a:avLst/>
                <a:gdLst>
                  <a:gd name="T0" fmla="*/ 0 w 183"/>
                  <a:gd name="T1" fmla="*/ 982 h 983"/>
                  <a:gd name="T2" fmla="*/ 15 w 183"/>
                  <a:gd name="T3" fmla="*/ 983 h 983"/>
                  <a:gd name="T4" fmla="*/ 183 w 183"/>
                  <a:gd name="T5" fmla="*/ 2 h 983"/>
                  <a:gd name="T6" fmla="*/ 168 w 183"/>
                  <a:gd name="T7" fmla="*/ 0 h 983"/>
                  <a:gd name="T8" fmla="*/ 0 w 183"/>
                  <a:gd name="T9" fmla="*/ 982 h 983"/>
                  <a:gd name="T10" fmla="*/ 0 60000 65536"/>
                  <a:gd name="T11" fmla="*/ 0 60000 65536"/>
                  <a:gd name="T12" fmla="*/ 0 60000 65536"/>
                  <a:gd name="T13" fmla="*/ 0 60000 65536"/>
                  <a:gd name="T14" fmla="*/ 0 60000 65536"/>
                  <a:gd name="T15" fmla="*/ 0 w 183"/>
                  <a:gd name="T16" fmla="*/ 0 h 983"/>
                  <a:gd name="T17" fmla="*/ 183 w 183"/>
                  <a:gd name="T18" fmla="*/ 983 h 983"/>
                </a:gdLst>
                <a:ahLst/>
                <a:cxnLst>
                  <a:cxn ang="T10">
                    <a:pos x="T0" y="T1"/>
                  </a:cxn>
                  <a:cxn ang="T11">
                    <a:pos x="T2" y="T3"/>
                  </a:cxn>
                  <a:cxn ang="T12">
                    <a:pos x="T4" y="T5"/>
                  </a:cxn>
                  <a:cxn ang="T13">
                    <a:pos x="T6" y="T7"/>
                  </a:cxn>
                  <a:cxn ang="T14">
                    <a:pos x="T8" y="T9"/>
                  </a:cxn>
                </a:cxnLst>
                <a:rect l="T15" t="T16" r="T17" b="T18"/>
                <a:pathLst>
                  <a:path w="183" h="983">
                    <a:moveTo>
                      <a:pt x="0" y="982"/>
                    </a:moveTo>
                    <a:lnTo>
                      <a:pt x="15" y="983"/>
                    </a:lnTo>
                    <a:lnTo>
                      <a:pt x="183" y="2"/>
                    </a:lnTo>
                    <a:lnTo>
                      <a:pt x="168" y="0"/>
                    </a:lnTo>
                    <a:lnTo>
                      <a:pt x="0" y="98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6" name="Freeform 423"/>
              <p:cNvSpPr>
                <a:spLocks/>
              </p:cNvSpPr>
              <p:nvPr/>
            </p:nvSpPr>
            <p:spPr bwMode="auto">
              <a:xfrm>
                <a:off x="1115" y="3568"/>
                <a:ext cx="80" cy="86"/>
              </a:xfrm>
              <a:custGeom>
                <a:avLst/>
                <a:gdLst>
                  <a:gd name="T0" fmla="*/ 0 w 80"/>
                  <a:gd name="T1" fmla="*/ 0 h 86"/>
                  <a:gd name="T2" fmla="*/ 28 w 80"/>
                  <a:gd name="T3" fmla="*/ 86 h 86"/>
                  <a:gd name="T4" fmla="*/ 80 w 80"/>
                  <a:gd name="T5" fmla="*/ 13 h 86"/>
                  <a:gd name="T6" fmla="*/ 0 w 80"/>
                  <a:gd name="T7" fmla="*/ 0 h 86"/>
                  <a:gd name="T8" fmla="*/ 0 60000 65536"/>
                  <a:gd name="T9" fmla="*/ 0 60000 65536"/>
                  <a:gd name="T10" fmla="*/ 0 60000 65536"/>
                  <a:gd name="T11" fmla="*/ 0 60000 65536"/>
                  <a:gd name="T12" fmla="*/ 0 w 80"/>
                  <a:gd name="T13" fmla="*/ 0 h 86"/>
                  <a:gd name="T14" fmla="*/ 80 w 80"/>
                  <a:gd name="T15" fmla="*/ 86 h 86"/>
                </a:gdLst>
                <a:ahLst/>
                <a:cxnLst>
                  <a:cxn ang="T8">
                    <a:pos x="T0" y="T1"/>
                  </a:cxn>
                  <a:cxn ang="T9">
                    <a:pos x="T2" y="T3"/>
                  </a:cxn>
                  <a:cxn ang="T10">
                    <a:pos x="T4" y="T5"/>
                  </a:cxn>
                  <a:cxn ang="T11">
                    <a:pos x="T6" y="T7"/>
                  </a:cxn>
                </a:cxnLst>
                <a:rect l="T12" t="T13" r="T14" b="T15"/>
                <a:pathLst>
                  <a:path w="80" h="86">
                    <a:moveTo>
                      <a:pt x="0" y="0"/>
                    </a:moveTo>
                    <a:lnTo>
                      <a:pt x="28" y="86"/>
                    </a:lnTo>
                    <a:lnTo>
                      <a:pt x="80" y="13"/>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7" name="Freeform 424"/>
              <p:cNvSpPr>
                <a:spLocks/>
              </p:cNvSpPr>
              <p:nvPr/>
            </p:nvSpPr>
            <p:spPr bwMode="auto">
              <a:xfrm>
                <a:off x="1285" y="2523"/>
                <a:ext cx="81" cy="86"/>
              </a:xfrm>
              <a:custGeom>
                <a:avLst/>
                <a:gdLst>
                  <a:gd name="T0" fmla="*/ 81 w 81"/>
                  <a:gd name="T1" fmla="*/ 86 h 86"/>
                  <a:gd name="T2" fmla="*/ 53 w 81"/>
                  <a:gd name="T3" fmla="*/ 0 h 86"/>
                  <a:gd name="T4" fmla="*/ 0 w 81"/>
                  <a:gd name="T5" fmla="*/ 73 h 86"/>
                  <a:gd name="T6" fmla="*/ 81 w 81"/>
                  <a:gd name="T7" fmla="*/ 86 h 86"/>
                  <a:gd name="T8" fmla="*/ 0 60000 65536"/>
                  <a:gd name="T9" fmla="*/ 0 60000 65536"/>
                  <a:gd name="T10" fmla="*/ 0 60000 65536"/>
                  <a:gd name="T11" fmla="*/ 0 60000 65536"/>
                  <a:gd name="T12" fmla="*/ 0 w 81"/>
                  <a:gd name="T13" fmla="*/ 0 h 86"/>
                  <a:gd name="T14" fmla="*/ 81 w 81"/>
                  <a:gd name="T15" fmla="*/ 86 h 86"/>
                </a:gdLst>
                <a:ahLst/>
                <a:cxnLst>
                  <a:cxn ang="T8">
                    <a:pos x="T0" y="T1"/>
                  </a:cxn>
                  <a:cxn ang="T9">
                    <a:pos x="T2" y="T3"/>
                  </a:cxn>
                  <a:cxn ang="T10">
                    <a:pos x="T4" y="T5"/>
                  </a:cxn>
                  <a:cxn ang="T11">
                    <a:pos x="T6" y="T7"/>
                  </a:cxn>
                </a:cxnLst>
                <a:rect l="T12" t="T13" r="T14" b="T15"/>
                <a:pathLst>
                  <a:path w="81" h="86">
                    <a:moveTo>
                      <a:pt x="81" y="86"/>
                    </a:moveTo>
                    <a:lnTo>
                      <a:pt x="53" y="0"/>
                    </a:lnTo>
                    <a:lnTo>
                      <a:pt x="0" y="73"/>
                    </a:lnTo>
                    <a:lnTo>
                      <a:pt x="81" y="8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3314" name="Group 425"/>
            <p:cNvGrpSpPr>
              <a:grpSpLocks/>
            </p:cNvGrpSpPr>
            <p:nvPr/>
          </p:nvGrpSpPr>
          <p:grpSpPr bwMode="auto">
            <a:xfrm>
              <a:off x="1383" y="2531"/>
              <a:ext cx="776" cy="1069"/>
              <a:chOff x="1383" y="2531"/>
              <a:chExt cx="776" cy="1069"/>
            </a:xfrm>
          </p:grpSpPr>
          <p:sp>
            <p:nvSpPr>
              <p:cNvPr id="184162" name="Freeform 426"/>
              <p:cNvSpPr>
                <a:spLocks/>
              </p:cNvSpPr>
              <p:nvPr/>
            </p:nvSpPr>
            <p:spPr bwMode="auto">
              <a:xfrm>
                <a:off x="1420" y="2589"/>
                <a:ext cx="702" cy="955"/>
              </a:xfrm>
              <a:custGeom>
                <a:avLst/>
                <a:gdLst>
                  <a:gd name="T0" fmla="*/ 691 w 702"/>
                  <a:gd name="T1" fmla="*/ 955 h 955"/>
                  <a:gd name="T2" fmla="*/ 702 w 702"/>
                  <a:gd name="T3" fmla="*/ 946 h 955"/>
                  <a:gd name="T4" fmla="*/ 11 w 702"/>
                  <a:gd name="T5" fmla="*/ 0 h 955"/>
                  <a:gd name="T6" fmla="*/ 0 w 702"/>
                  <a:gd name="T7" fmla="*/ 9 h 955"/>
                  <a:gd name="T8" fmla="*/ 691 w 702"/>
                  <a:gd name="T9" fmla="*/ 955 h 955"/>
                  <a:gd name="T10" fmla="*/ 0 60000 65536"/>
                  <a:gd name="T11" fmla="*/ 0 60000 65536"/>
                  <a:gd name="T12" fmla="*/ 0 60000 65536"/>
                  <a:gd name="T13" fmla="*/ 0 60000 65536"/>
                  <a:gd name="T14" fmla="*/ 0 60000 65536"/>
                  <a:gd name="T15" fmla="*/ 0 w 702"/>
                  <a:gd name="T16" fmla="*/ 0 h 955"/>
                  <a:gd name="T17" fmla="*/ 702 w 702"/>
                  <a:gd name="T18" fmla="*/ 955 h 955"/>
                </a:gdLst>
                <a:ahLst/>
                <a:cxnLst>
                  <a:cxn ang="T10">
                    <a:pos x="T0" y="T1"/>
                  </a:cxn>
                  <a:cxn ang="T11">
                    <a:pos x="T2" y="T3"/>
                  </a:cxn>
                  <a:cxn ang="T12">
                    <a:pos x="T4" y="T5"/>
                  </a:cxn>
                  <a:cxn ang="T13">
                    <a:pos x="T6" y="T7"/>
                  </a:cxn>
                  <a:cxn ang="T14">
                    <a:pos x="T8" y="T9"/>
                  </a:cxn>
                </a:cxnLst>
                <a:rect l="T15" t="T16" r="T17" b="T18"/>
                <a:pathLst>
                  <a:path w="702" h="955">
                    <a:moveTo>
                      <a:pt x="691" y="955"/>
                    </a:moveTo>
                    <a:lnTo>
                      <a:pt x="702" y="946"/>
                    </a:lnTo>
                    <a:lnTo>
                      <a:pt x="11" y="0"/>
                    </a:lnTo>
                    <a:lnTo>
                      <a:pt x="0" y="9"/>
                    </a:lnTo>
                    <a:lnTo>
                      <a:pt x="691" y="95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3" name="Freeform 427"/>
              <p:cNvSpPr>
                <a:spLocks/>
              </p:cNvSpPr>
              <p:nvPr/>
            </p:nvSpPr>
            <p:spPr bwMode="auto">
              <a:xfrm>
                <a:off x="2079" y="3512"/>
                <a:ext cx="80" cy="88"/>
              </a:xfrm>
              <a:custGeom>
                <a:avLst/>
                <a:gdLst>
                  <a:gd name="T0" fmla="*/ 0 w 80"/>
                  <a:gd name="T1" fmla="*/ 47 h 88"/>
                  <a:gd name="T2" fmla="*/ 80 w 80"/>
                  <a:gd name="T3" fmla="*/ 88 h 88"/>
                  <a:gd name="T4" fmla="*/ 65 w 80"/>
                  <a:gd name="T5" fmla="*/ 0 h 88"/>
                  <a:gd name="T6" fmla="*/ 0 w 80"/>
                  <a:gd name="T7" fmla="*/ 47 h 88"/>
                  <a:gd name="T8" fmla="*/ 0 60000 65536"/>
                  <a:gd name="T9" fmla="*/ 0 60000 65536"/>
                  <a:gd name="T10" fmla="*/ 0 60000 65536"/>
                  <a:gd name="T11" fmla="*/ 0 60000 65536"/>
                  <a:gd name="T12" fmla="*/ 0 w 80"/>
                  <a:gd name="T13" fmla="*/ 0 h 88"/>
                  <a:gd name="T14" fmla="*/ 80 w 80"/>
                  <a:gd name="T15" fmla="*/ 88 h 88"/>
                </a:gdLst>
                <a:ahLst/>
                <a:cxnLst>
                  <a:cxn ang="T8">
                    <a:pos x="T0" y="T1"/>
                  </a:cxn>
                  <a:cxn ang="T9">
                    <a:pos x="T2" y="T3"/>
                  </a:cxn>
                  <a:cxn ang="T10">
                    <a:pos x="T4" y="T5"/>
                  </a:cxn>
                  <a:cxn ang="T11">
                    <a:pos x="T6" y="T7"/>
                  </a:cxn>
                </a:cxnLst>
                <a:rect l="T12" t="T13" r="T14" b="T15"/>
                <a:pathLst>
                  <a:path w="80" h="88">
                    <a:moveTo>
                      <a:pt x="0" y="47"/>
                    </a:moveTo>
                    <a:lnTo>
                      <a:pt x="80" y="88"/>
                    </a:lnTo>
                    <a:lnTo>
                      <a:pt x="65" y="0"/>
                    </a:lnTo>
                    <a:lnTo>
                      <a:pt x="0" y="4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4" name="Freeform 428"/>
              <p:cNvSpPr>
                <a:spLocks/>
              </p:cNvSpPr>
              <p:nvPr/>
            </p:nvSpPr>
            <p:spPr bwMode="auto">
              <a:xfrm>
                <a:off x="1383" y="2531"/>
                <a:ext cx="80" cy="88"/>
              </a:xfrm>
              <a:custGeom>
                <a:avLst/>
                <a:gdLst>
                  <a:gd name="T0" fmla="*/ 80 w 80"/>
                  <a:gd name="T1" fmla="*/ 41 h 88"/>
                  <a:gd name="T2" fmla="*/ 0 w 80"/>
                  <a:gd name="T3" fmla="*/ 0 h 88"/>
                  <a:gd name="T4" fmla="*/ 15 w 80"/>
                  <a:gd name="T5" fmla="*/ 88 h 88"/>
                  <a:gd name="T6" fmla="*/ 80 w 80"/>
                  <a:gd name="T7" fmla="*/ 41 h 88"/>
                  <a:gd name="T8" fmla="*/ 0 60000 65536"/>
                  <a:gd name="T9" fmla="*/ 0 60000 65536"/>
                  <a:gd name="T10" fmla="*/ 0 60000 65536"/>
                  <a:gd name="T11" fmla="*/ 0 60000 65536"/>
                  <a:gd name="T12" fmla="*/ 0 w 80"/>
                  <a:gd name="T13" fmla="*/ 0 h 88"/>
                  <a:gd name="T14" fmla="*/ 80 w 80"/>
                  <a:gd name="T15" fmla="*/ 88 h 88"/>
                </a:gdLst>
                <a:ahLst/>
                <a:cxnLst>
                  <a:cxn ang="T8">
                    <a:pos x="T0" y="T1"/>
                  </a:cxn>
                  <a:cxn ang="T9">
                    <a:pos x="T2" y="T3"/>
                  </a:cxn>
                  <a:cxn ang="T10">
                    <a:pos x="T4" y="T5"/>
                  </a:cxn>
                  <a:cxn ang="T11">
                    <a:pos x="T6" y="T7"/>
                  </a:cxn>
                </a:cxnLst>
                <a:rect l="T12" t="T13" r="T14" b="T15"/>
                <a:pathLst>
                  <a:path w="80" h="88">
                    <a:moveTo>
                      <a:pt x="80" y="41"/>
                    </a:moveTo>
                    <a:lnTo>
                      <a:pt x="0" y="0"/>
                    </a:lnTo>
                    <a:lnTo>
                      <a:pt x="15" y="88"/>
                    </a:lnTo>
                    <a:lnTo>
                      <a:pt x="80" y="4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3315" name="Line 429"/>
            <p:cNvSpPr>
              <a:spLocks noChangeShapeType="1"/>
            </p:cNvSpPr>
            <p:nvPr/>
          </p:nvSpPr>
          <p:spPr bwMode="auto">
            <a:xfrm flipV="1">
              <a:off x="2891" y="3568"/>
              <a:ext cx="98" cy="20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83316" name="Group 430"/>
            <p:cNvGrpSpPr>
              <a:grpSpLocks/>
            </p:cNvGrpSpPr>
            <p:nvPr/>
          </p:nvGrpSpPr>
          <p:grpSpPr bwMode="auto">
            <a:xfrm>
              <a:off x="2126" y="3708"/>
              <a:ext cx="846" cy="392"/>
              <a:chOff x="2126" y="3708"/>
              <a:chExt cx="846" cy="392"/>
            </a:xfrm>
          </p:grpSpPr>
          <p:grpSp>
            <p:nvGrpSpPr>
              <p:cNvPr id="183899" name="Group 431"/>
              <p:cNvGrpSpPr>
                <a:grpSpLocks/>
              </p:cNvGrpSpPr>
              <p:nvPr/>
            </p:nvGrpSpPr>
            <p:grpSpPr bwMode="auto">
              <a:xfrm>
                <a:off x="2126" y="3708"/>
                <a:ext cx="846" cy="392"/>
                <a:chOff x="2126" y="3708"/>
                <a:chExt cx="846" cy="392"/>
              </a:xfrm>
            </p:grpSpPr>
            <p:sp>
              <p:nvSpPr>
                <p:cNvPr id="183962" name="Freeform 432"/>
                <p:cNvSpPr>
                  <a:spLocks/>
                </p:cNvSpPr>
                <p:nvPr/>
              </p:nvSpPr>
              <p:spPr bwMode="auto">
                <a:xfrm>
                  <a:off x="2851" y="3863"/>
                  <a:ext cx="82" cy="111"/>
                </a:xfrm>
                <a:custGeom>
                  <a:avLst/>
                  <a:gdLst>
                    <a:gd name="T0" fmla="*/ 30 w 82"/>
                    <a:gd name="T1" fmla="*/ 0 h 111"/>
                    <a:gd name="T2" fmla="*/ 38 w 82"/>
                    <a:gd name="T3" fmla="*/ 0 h 111"/>
                    <a:gd name="T4" fmla="*/ 44 w 82"/>
                    <a:gd name="T5" fmla="*/ 0 h 111"/>
                    <a:gd name="T6" fmla="*/ 51 w 82"/>
                    <a:gd name="T7" fmla="*/ 2 h 111"/>
                    <a:gd name="T8" fmla="*/ 55 w 82"/>
                    <a:gd name="T9" fmla="*/ 3 h 111"/>
                    <a:gd name="T10" fmla="*/ 60 w 82"/>
                    <a:gd name="T11" fmla="*/ 5 h 111"/>
                    <a:gd name="T12" fmla="*/ 66 w 82"/>
                    <a:gd name="T13" fmla="*/ 8 h 111"/>
                    <a:gd name="T14" fmla="*/ 71 w 82"/>
                    <a:gd name="T15" fmla="*/ 12 h 111"/>
                    <a:gd name="T16" fmla="*/ 77 w 82"/>
                    <a:gd name="T17" fmla="*/ 18 h 111"/>
                    <a:gd name="T18" fmla="*/ 79 w 82"/>
                    <a:gd name="T19" fmla="*/ 24 h 111"/>
                    <a:gd name="T20" fmla="*/ 81 w 82"/>
                    <a:gd name="T21" fmla="*/ 30 h 111"/>
                    <a:gd name="T22" fmla="*/ 81 w 82"/>
                    <a:gd name="T23" fmla="*/ 35 h 111"/>
                    <a:gd name="T24" fmla="*/ 82 w 82"/>
                    <a:gd name="T25" fmla="*/ 40 h 111"/>
                    <a:gd name="T26" fmla="*/ 82 w 82"/>
                    <a:gd name="T27" fmla="*/ 46 h 111"/>
                    <a:gd name="T28" fmla="*/ 82 w 82"/>
                    <a:gd name="T29" fmla="*/ 50 h 111"/>
                    <a:gd name="T30" fmla="*/ 82 w 82"/>
                    <a:gd name="T31" fmla="*/ 55 h 111"/>
                    <a:gd name="T32" fmla="*/ 82 w 82"/>
                    <a:gd name="T33" fmla="*/ 60 h 111"/>
                    <a:gd name="T34" fmla="*/ 80 w 82"/>
                    <a:gd name="T35" fmla="*/ 72 h 111"/>
                    <a:gd name="T36" fmla="*/ 78 w 82"/>
                    <a:gd name="T37" fmla="*/ 80 h 111"/>
                    <a:gd name="T38" fmla="*/ 75 w 82"/>
                    <a:gd name="T39" fmla="*/ 89 h 111"/>
                    <a:gd name="T40" fmla="*/ 70 w 82"/>
                    <a:gd name="T41" fmla="*/ 96 h 111"/>
                    <a:gd name="T42" fmla="*/ 65 w 82"/>
                    <a:gd name="T43" fmla="*/ 102 h 111"/>
                    <a:gd name="T44" fmla="*/ 59 w 82"/>
                    <a:gd name="T45" fmla="*/ 106 h 111"/>
                    <a:gd name="T46" fmla="*/ 52 w 82"/>
                    <a:gd name="T47" fmla="*/ 108 h 111"/>
                    <a:gd name="T48" fmla="*/ 44 w 82"/>
                    <a:gd name="T49" fmla="*/ 111 h 111"/>
                    <a:gd name="T50" fmla="*/ 38 w 82"/>
                    <a:gd name="T51" fmla="*/ 111 h 111"/>
                    <a:gd name="T52" fmla="*/ 30 w 82"/>
                    <a:gd name="T53" fmla="*/ 109 h 111"/>
                    <a:gd name="T54" fmla="*/ 24 w 82"/>
                    <a:gd name="T55" fmla="*/ 108 h 111"/>
                    <a:gd name="T56" fmla="*/ 16 w 82"/>
                    <a:gd name="T57" fmla="*/ 105 h 111"/>
                    <a:gd name="T58" fmla="*/ 11 w 82"/>
                    <a:gd name="T59" fmla="*/ 101 h 111"/>
                    <a:gd name="T60" fmla="*/ 5 w 82"/>
                    <a:gd name="T61" fmla="*/ 94 h 111"/>
                    <a:gd name="T62" fmla="*/ 3 w 82"/>
                    <a:gd name="T63" fmla="*/ 90 h 111"/>
                    <a:gd name="T64" fmla="*/ 1 w 82"/>
                    <a:gd name="T65" fmla="*/ 86 h 111"/>
                    <a:gd name="T66" fmla="*/ 0 w 82"/>
                    <a:gd name="T67" fmla="*/ 81 h 111"/>
                    <a:gd name="T68" fmla="*/ 0 w 82"/>
                    <a:gd name="T69" fmla="*/ 76 h 111"/>
                    <a:gd name="T70" fmla="*/ 2 w 82"/>
                    <a:gd name="T71" fmla="*/ 66 h 111"/>
                    <a:gd name="T72" fmla="*/ 4 w 82"/>
                    <a:gd name="T73" fmla="*/ 57 h 111"/>
                    <a:gd name="T74" fmla="*/ 7 w 82"/>
                    <a:gd name="T75" fmla="*/ 47 h 111"/>
                    <a:gd name="T76" fmla="*/ 11 w 82"/>
                    <a:gd name="T77" fmla="*/ 37 h 111"/>
                    <a:gd name="T78" fmla="*/ 15 w 82"/>
                    <a:gd name="T79" fmla="*/ 27 h 111"/>
                    <a:gd name="T80" fmla="*/ 19 w 82"/>
                    <a:gd name="T81" fmla="*/ 19 h 111"/>
                    <a:gd name="T82" fmla="*/ 25 w 82"/>
                    <a:gd name="T83" fmla="*/ 10 h 111"/>
                    <a:gd name="T84" fmla="*/ 30 w 82"/>
                    <a:gd name="T85" fmla="*/ 0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11"/>
                    <a:gd name="T131" fmla="*/ 82 w 82"/>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11">
                      <a:moveTo>
                        <a:pt x="30" y="0"/>
                      </a:moveTo>
                      <a:lnTo>
                        <a:pt x="38" y="0"/>
                      </a:lnTo>
                      <a:lnTo>
                        <a:pt x="44" y="0"/>
                      </a:lnTo>
                      <a:lnTo>
                        <a:pt x="51" y="2"/>
                      </a:lnTo>
                      <a:lnTo>
                        <a:pt x="55" y="3"/>
                      </a:lnTo>
                      <a:lnTo>
                        <a:pt x="60" y="5"/>
                      </a:lnTo>
                      <a:lnTo>
                        <a:pt x="66" y="8"/>
                      </a:lnTo>
                      <a:lnTo>
                        <a:pt x="71" y="12"/>
                      </a:lnTo>
                      <a:lnTo>
                        <a:pt x="77" y="18"/>
                      </a:lnTo>
                      <a:lnTo>
                        <a:pt x="79" y="24"/>
                      </a:lnTo>
                      <a:lnTo>
                        <a:pt x="81" y="30"/>
                      </a:lnTo>
                      <a:lnTo>
                        <a:pt x="81" y="35"/>
                      </a:lnTo>
                      <a:lnTo>
                        <a:pt x="82" y="40"/>
                      </a:lnTo>
                      <a:lnTo>
                        <a:pt x="82" y="46"/>
                      </a:lnTo>
                      <a:lnTo>
                        <a:pt x="82" y="50"/>
                      </a:lnTo>
                      <a:lnTo>
                        <a:pt x="82" y="55"/>
                      </a:lnTo>
                      <a:lnTo>
                        <a:pt x="82" y="60"/>
                      </a:lnTo>
                      <a:lnTo>
                        <a:pt x="80" y="72"/>
                      </a:lnTo>
                      <a:lnTo>
                        <a:pt x="78" y="80"/>
                      </a:lnTo>
                      <a:lnTo>
                        <a:pt x="75" y="89"/>
                      </a:lnTo>
                      <a:lnTo>
                        <a:pt x="70" y="96"/>
                      </a:lnTo>
                      <a:lnTo>
                        <a:pt x="65" y="102"/>
                      </a:lnTo>
                      <a:lnTo>
                        <a:pt x="59" y="106"/>
                      </a:lnTo>
                      <a:lnTo>
                        <a:pt x="52" y="108"/>
                      </a:lnTo>
                      <a:lnTo>
                        <a:pt x="44" y="111"/>
                      </a:lnTo>
                      <a:lnTo>
                        <a:pt x="38" y="111"/>
                      </a:lnTo>
                      <a:lnTo>
                        <a:pt x="30" y="109"/>
                      </a:lnTo>
                      <a:lnTo>
                        <a:pt x="24" y="108"/>
                      </a:lnTo>
                      <a:lnTo>
                        <a:pt x="16" y="105"/>
                      </a:lnTo>
                      <a:lnTo>
                        <a:pt x="11" y="101"/>
                      </a:lnTo>
                      <a:lnTo>
                        <a:pt x="5" y="94"/>
                      </a:lnTo>
                      <a:lnTo>
                        <a:pt x="3" y="90"/>
                      </a:lnTo>
                      <a:lnTo>
                        <a:pt x="1" y="86"/>
                      </a:lnTo>
                      <a:lnTo>
                        <a:pt x="0" y="81"/>
                      </a:lnTo>
                      <a:lnTo>
                        <a:pt x="0" y="76"/>
                      </a:lnTo>
                      <a:lnTo>
                        <a:pt x="2" y="66"/>
                      </a:lnTo>
                      <a:lnTo>
                        <a:pt x="4" y="57"/>
                      </a:lnTo>
                      <a:lnTo>
                        <a:pt x="7" y="47"/>
                      </a:lnTo>
                      <a:lnTo>
                        <a:pt x="11" y="37"/>
                      </a:lnTo>
                      <a:lnTo>
                        <a:pt x="15" y="27"/>
                      </a:lnTo>
                      <a:lnTo>
                        <a:pt x="19" y="19"/>
                      </a:lnTo>
                      <a:lnTo>
                        <a:pt x="25" y="1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3" name="Freeform 433"/>
                <p:cNvSpPr>
                  <a:spLocks/>
                </p:cNvSpPr>
                <p:nvPr/>
              </p:nvSpPr>
              <p:spPr bwMode="auto">
                <a:xfrm>
                  <a:off x="2851" y="3863"/>
                  <a:ext cx="82" cy="111"/>
                </a:xfrm>
                <a:custGeom>
                  <a:avLst/>
                  <a:gdLst>
                    <a:gd name="T0" fmla="*/ 30 w 82"/>
                    <a:gd name="T1" fmla="*/ 0 h 111"/>
                    <a:gd name="T2" fmla="*/ 38 w 82"/>
                    <a:gd name="T3" fmla="*/ 0 h 111"/>
                    <a:gd name="T4" fmla="*/ 44 w 82"/>
                    <a:gd name="T5" fmla="*/ 0 h 111"/>
                    <a:gd name="T6" fmla="*/ 51 w 82"/>
                    <a:gd name="T7" fmla="*/ 2 h 111"/>
                    <a:gd name="T8" fmla="*/ 55 w 82"/>
                    <a:gd name="T9" fmla="*/ 3 h 111"/>
                    <a:gd name="T10" fmla="*/ 60 w 82"/>
                    <a:gd name="T11" fmla="*/ 5 h 111"/>
                    <a:gd name="T12" fmla="*/ 66 w 82"/>
                    <a:gd name="T13" fmla="*/ 8 h 111"/>
                    <a:gd name="T14" fmla="*/ 71 w 82"/>
                    <a:gd name="T15" fmla="*/ 12 h 111"/>
                    <a:gd name="T16" fmla="*/ 77 w 82"/>
                    <a:gd name="T17" fmla="*/ 18 h 111"/>
                    <a:gd name="T18" fmla="*/ 79 w 82"/>
                    <a:gd name="T19" fmla="*/ 24 h 111"/>
                    <a:gd name="T20" fmla="*/ 81 w 82"/>
                    <a:gd name="T21" fmla="*/ 30 h 111"/>
                    <a:gd name="T22" fmla="*/ 81 w 82"/>
                    <a:gd name="T23" fmla="*/ 35 h 111"/>
                    <a:gd name="T24" fmla="*/ 82 w 82"/>
                    <a:gd name="T25" fmla="*/ 40 h 111"/>
                    <a:gd name="T26" fmla="*/ 82 w 82"/>
                    <a:gd name="T27" fmla="*/ 46 h 111"/>
                    <a:gd name="T28" fmla="*/ 82 w 82"/>
                    <a:gd name="T29" fmla="*/ 50 h 111"/>
                    <a:gd name="T30" fmla="*/ 82 w 82"/>
                    <a:gd name="T31" fmla="*/ 55 h 111"/>
                    <a:gd name="T32" fmla="*/ 82 w 82"/>
                    <a:gd name="T33" fmla="*/ 60 h 111"/>
                    <a:gd name="T34" fmla="*/ 80 w 82"/>
                    <a:gd name="T35" fmla="*/ 72 h 111"/>
                    <a:gd name="T36" fmla="*/ 78 w 82"/>
                    <a:gd name="T37" fmla="*/ 80 h 111"/>
                    <a:gd name="T38" fmla="*/ 75 w 82"/>
                    <a:gd name="T39" fmla="*/ 89 h 111"/>
                    <a:gd name="T40" fmla="*/ 70 w 82"/>
                    <a:gd name="T41" fmla="*/ 96 h 111"/>
                    <a:gd name="T42" fmla="*/ 65 w 82"/>
                    <a:gd name="T43" fmla="*/ 102 h 111"/>
                    <a:gd name="T44" fmla="*/ 59 w 82"/>
                    <a:gd name="T45" fmla="*/ 106 h 111"/>
                    <a:gd name="T46" fmla="*/ 52 w 82"/>
                    <a:gd name="T47" fmla="*/ 108 h 111"/>
                    <a:gd name="T48" fmla="*/ 44 w 82"/>
                    <a:gd name="T49" fmla="*/ 111 h 111"/>
                    <a:gd name="T50" fmla="*/ 38 w 82"/>
                    <a:gd name="T51" fmla="*/ 111 h 111"/>
                    <a:gd name="T52" fmla="*/ 30 w 82"/>
                    <a:gd name="T53" fmla="*/ 109 h 111"/>
                    <a:gd name="T54" fmla="*/ 24 w 82"/>
                    <a:gd name="T55" fmla="*/ 108 h 111"/>
                    <a:gd name="T56" fmla="*/ 16 w 82"/>
                    <a:gd name="T57" fmla="*/ 105 h 111"/>
                    <a:gd name="T58" fmla="*/ 11 w 82"/>
                    <a:gd name="T59" fmla="*/ 101 h 111"/>
                    <a:gd name="T60" fmla="*/ 5 w 82"/>
                    <a:gd name="T61" fmla="*/ 94 h 111"/>
                    <a:gd name="T62" fmla="*/ 3 w 82"/>
                    <a:gd name="T63" fmla="*/ 90 h 111"/>
                    <a:gd name="T64" fmla="*/ 1 w 82"/>
                    <a:gd name="T65" fmla="*/ 86 h 111"/>
                    <a:gd name="T66" fmla="*/ 0 w 82"/>
                    <a:gd name="T67" fmla="*/ 81 h 111"/>
                    <a:gd name="T68" fmla="*/ 0 w 82"/>
                    <a:gd name="T69" fmla="*/ 76 h 111"/>
                    <a:gd name="T70" fmla="*/ 2 w 82"/>
                    <a:gd name="T71" fmla="*/ 66 h 111"/>
                    <a:gd name="T72" fmla="*/ 4 w 82"/>
                    <a:gd name="T73" fmla="*/ 57 h 111"/>
                    <a:gd name="T74" fmla="*/ 7 w 82"/>
                    <a:gd name="T75" fmla="*/ 47 h 111"/>
                    <a:gd name="T76" fmla="*/ 11 w 82"/>
                    <a:gd name="T77" fmla="*/ 37 h 111"/>
                    <a:gd name="T78" fmla="*/ 15 w 82"/>
                    <a:gd name="T79" fmla="*/ 27 h 111"/>
                    <a:gd name="T80" fmla="*/ 19 w 82"/>
                    <a:gd name="T81" fmla="*/ 19 h 111"/>
                    <a:gd name="T82" fmla="*/ 25 w 82"/>
                    <a:gd name="T83" fmla="*/ 10 h 111"/>
                    <a:gd name="T84" fmla="*/ 30 w 82"/>
                    <a:gd name="T85" fmla="*/ 0 h 1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11"/>
                    <a:gd name="T131" fmla="*/ 82 w 82"/>
                    <a:gd name="T132" fmla="*/ 111 h 1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11">
                      <a:moveTo>
                        <a:pt x="30" y="0"/>
                      </a:moveTo>
                      <a:lnTo>
                        <a:pt x="38" y="0"/>
                      </a:lnTo>
                      <a:lnTo>
                        <a:pt x="44" y="0"/>
                      </a:lnTo>
                      <a:lnTo>
                        <a:pt x="51" y="2"/>
                      </a:lnTo>
                      <a:lnTo>
                        <a:pt x="55" y="3"/>
                      </a:lnTo>
                      <a:lnTo>
                        <a:pt x="60" y="5"/>
                      </a:lnTo>
                      <a:lnTo>
                        <a:pt x="66" y="8"/>
                      </a:lnTo>
                      <a:lnTo>
                        <a:pt x="71" y="12"/>
                      </a:lnTo>
                      <a:lnTo>
                        <a:pt x="77" y="18"/>
                      </a:lnTo>
                      <a:lnTo>
                        <a:pt x="79" y="24"/>
                      </a:lnTo>
                      <a:lnTo>
                        <a:pt x="81" y="30"/>
                      </a:lnTo>
                      <a:lnTo>
                        <a:pt x="81" y="35"/>
                      </a:lnTo>
                      <a:lnTo>
                        <a:pt x="82" y="40"/>
                      </a:lnTo>
                      <a:lnTo>
                        <a:pt x="82" y="46"/>
                      </a:lnTo>
                      <a:lnTo>
                        <a:pt x="82" y="50"/>
                      </a:lnTo>
                      <a:lnTo>
                        <a:pt x="82" y="55"/>
                      </a:lnTo>
                      <a:lnTo>
                        <a:pt x="82" y="60"/>
                      </a:lnTo>
                      <a:lnTo>
                        <a:pt x="80" y="72"/>
                      </a:lnTo>
                      <a:lnTo>
                        <a:pt x="78" y="80"/>
                      </a:lnTo>
                      <a:lnTo>
                        <a:pt x="75" y="89"/>
                      </a:lnTo>
                      <a:lnTo>
                        <a:pt x="70" y="96"/>
                      </a:lnTo>
                      <a:lnTo>
                        <a:pt x="65" y="102"/>
                      </a:lnTo>
                      <a:lnTo>
                        <a:pt x="59" y="106"/>
                      </a:lnTo>
                      <a:lnTo>
                        <a:pt x="52" y="108"/>
                      </a:lnTo>
                      <a:lnTo>
                        <a:pt x="44" y="111"/>
                      </a:lnTo>
                      <a:lnTo>
                        <a:pt x="38" y="111"/>
                      </a:lnTo>
                      <a:lnTo>
                        <a:pt x="30" y="109"/>
                      </a:lnTo>
                      <a:lnTo>
                        <a:pt x="24" y="108"/>
                      </a:lnTo>
                      <a:lnTo>
                        <a:pt x="16" y="105"/>
                      </a:lnTo>
                      <a:lnTo>
                        <a:pt x="11" y="101"/>
                      </a:lnTo>
                      <a:lnTo>
                        <a:pt x="5" y="94"/>
                      </a:lnTo>
                      <a:lnTo>
                        <a:pt x="3" y="90"/>
                      </a:lnTo>
                      <a:lnTo>
                        <a:pt x="1" y="86"/>
                      </a:lnTo>
                      <a:lnTo>
                        <a:pt x="0" y="81"/>
                      </a:lnTo>
                      <a:lnTo>
                        <a:pt x="0" y="76"/>
                      </a:lnTo>
                      <a:lnTo>
                        <a:pt x="2" y="66"/>
                      </a:lnTo>
                      <a:lnTo>
                        <a:pt x="4" y="57"/>
                      </a:lnTo>
                      <a:lnTo>
                        <a:pt x="7" y="47"/>
                      </a:lnTo>
                      <a:lnTo>
                        <a:pt x="11" y="37"/>
                      </a:lnTo>
                      <a:lnTo>
                        <a:pt x="15" y="27"/>
                      </a:lnTo>
                      <a:lnTo>
                        <a:pt x="19" y="19"/>
                      </a:lnTo>
                      <a:lnTo>
                        <a:pt x="25" y="10"/>
                      </a:lnTo>
                      <a:lnTo>
                        <a:pt x="3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964" name="Freeform 434"/>
                <p:cNvSpPr>
                  <a:spLocks/>
                </p:cNvSpPr>
                <p:nvPr/>
              </p:nvSpPr>
              <p:spPr bwMode="auto">
                <a:xfrm>
                  <a:off x="2880" y="3882"/>
                  <a:ext cx="51" cy="75"/>
                </a:xfrm>
                <a:custGeom>
                  <a:avLst/>
                  <a:gdLst>
                    <a:gd name="T0" fmla="*/ 26 w 51"/>
                    <a:gd name="T1" fmla="*/ 0 h 75"/>
                    <a:gd name="T2" fmla="*/ 30 w 51"/>
                    <a:gd name="T3" fmla="*/ 0 h 75"/>
                    <a:gd name="T4" fmla="*/ 36 w 51"/>
                    <a:gd name="T5" fmla="*/ 2 h 75"/>
                    <a:gd name="T6" fmla="*/ 40 w 51"/>
                    <a:gd name="T7" fmla="*/ 6 h 75"/>
                    <a:gd name="T8" fmla="*/ 43 w 51"/>
                    <a:gd name="T9" fmla="*/ 11 h 75"/>
                    <a:gd name="T10" fmla="*/ 47 w 51"/>
                    <a:gd name="T11" fmla="*/ 16 h 75"/>
                    <a:gd name="T12" fmla="*/ 49 w 51"/>
                    <a:gd name="T13" fmla="*/ 22 h 75"/>
                    <a:gd name="T14" fmla="*/ 51 w 51"/>
                    <a:gd name="T15" fmla="*/ 30 h 75"/>
                    <a:gd name="T16" fmla="*/ 51 w 51"/>
                    <a:gd name="T17" fmla="*/ 38 h 75"/>
                    <a:gd name="T18" fmla="*/ 50 w 51"/>
                    <a:gd name="T19" fmla="*/ 45 h 75"/>
                    <a:gd name="T20" fmla="*/ 49 w 51"/>
                    <a:gd name="T21" fmla="*/ 52 h 75"/>
                    <a:gd name="T22" fmla="*/ 47 w 51"/>
                    <a:gd name="T23" fmla="*/ 58 h 75"/>
                    <a:gd name="T24" fmla="*/ 43 w 51"/>
                    <a:gd name="T25" fmla="*/ 65 h 75"/>
                    <a:gd name="T26" fmla="*/ 39 w 51"/>
                    <a:gd name="T27" fmla="*/ 69 h 75"/>
                    <a:gd name="T28" fmla="*/ 35 w 51"/>
                    <a:gd name="T29" fmla="*/ 72 h 75"/>
                    <a:gd name="T30" fmla="*/ 30 w 51"/>
                    <a:gd name="T31" fmla="*/ 74 h 75"/>
                    <a:gd name="T32" fmla="*/ 25 w 51"/>
                    <a:gd name="T33" fmla="*/ 75 h 75"/>
                    <a:gd name="T34" fmla="*/ 20 w 51"/>
                    <a:gd name="T35" fmla="*/ 74 h 75"/>
                    <a:gd name="T36" fmla="*/ 15 w 51"/>
                    <a:gd name="T37" fmla="*/ 72 h 75"/>
                    <a:gd name="T38" fmla="*/ 11 w 51"/>
                    <a:gd name="T39" fmla="*/ 69 h 75"/>
                    <a:gd name="T40" fmla="*/ 8 w 51"/>
                    <a:gd name="T41" fmla="*/ 63 h 75"/>
                    <a:gd name="T42" fmla="*/ 4 w 51"/>
                    <a:gd name="T43" fmla="*/ 58 h 75"/>
                    <a:gd name="T44" fmla="*/ 2 w 51"/>
                    <a:gd name="T45" fmla="*/ 52 h 75"/>
                    <a:gd name="T46" fmla="*/ 0 w 51"/>
                    <a:gd name="T47" fmla="*/ 45 h 75"/>
                    <a:gd name="T48" fmla="*/ 0 w 51"/>
                    <a:gd name="T49" fmla="*/ 36 h 75"/>
                    <a:gd name="T50" fmla="*/ 0 w 51"/>
                    <a:gd name="T51" fmla="*/ 29 h 75"/>
                    <a:gd name="T52" fmla="*/ 2 w 51"/>
                    <a:gd name="T53" fmla="*/ 22 h 75"/>
                    <a:gd name="T54" fmla="*/ 4 w 51"/>
                    <a:gd name="T55" fmla="*/ 16 h 75"/>
                    <a:gd name="T56" fmla="*/ 8 w 51"/>
                    <a:gd name="T57" fmla="*/ 11 h 75"/>
                    <a:gd name="T58" fmla="*/ 11 w 51"/>
                    <a:gd name="T59" fmla="*/ 6 h 75"/>
                    <a:gd name="T60" fmla="*/ 15 w 51"/>
                    <a:gd name="T61" fmla="*/ 2 h 75"/>
                    <a:gd name="T62" fmla="*/ 21 w 51"/>
                    <a:gd name="T63" fmla="*/ 0 h 75"/>
                    <a:gd name="T64" fmla="*/ 26 w 51"/>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75"/>
                    <a:gd name="T101" fmla="*/ 51 w 51"/>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75">
                      <a:moveTo>
                        <a:pt x="26" y="0"/>
                      </a:moveTo>
                      <a:lnTo>
                        <a:pt x="30" y="0"/>
                      </a:lnTo>
                      <a:lnTo>
                        <a:pt x="36" y="2"/>
                      </a:lnTo>
                      <a:lnTo>
                        <a:pt x="40" y="6"/>
                      </a:lnTo>
                      <a:lnTo>
                        <a:pt x="43" y="11"/>
                      </a:lnTo>
                      <a:lnTo>
                        <a:pt x="47" y="16"/>
                      </a:lnTo>
                      <a:lnTo>
                        <a:pt x="49" y="22"/>
                      </a:lnTo>
                      <a:lnTo>
                        <a:pt x="51" y="30"/>
                      </a:lnTo>
                      <a:lnTo>
                        <a:pt x="51" y="38"/>
                      </a:lnTo>
                      <a:lnTo>
                        <a:pt x="50" y="45"/>
                      </a:lnTo>
                      <a:lnTo>
                        <a:pt x="49" y="52"/>
                      </a:lnTo>
                      <a:lnTo>
                        <a:pt x="47" y="58"/>
                      </a:lnTo>
                      <a:lnTo>
                        <a:pt x="43" y="65"/>
                      </a:lnTo>
                      <a:lnTo>
                        <a:pt x="39" y="69"/>
                      </a:lnTo>
                      <a:lnTo>
                        <a:pt x="35" y="72"/>
                      </a:lnTo>
                      <a:lnTo>
                        <a:pt x="30" y="74"/>
                      </a:lnTo>
                      <a:lnTo>
                        <a:pt x="25" y="75"/>
                      </a:lnTo>
                      <a:lnTo>
                        <a:pt x="20" y="74"/>
                      </a:lnTo>
                      <a:lnTo>
                        <a:pt x="15" y="72"/>
                      </a:lnTo>
                      <a:lnTo>
                        <a:pt x="11" y="69"/>
                      </a:lnTo>
                      <a:lnTo>
                        <a:pt x="8" y="63"/>
                      </a:lnTo>
                      <a:lnTo>
                        <a:pt x="4" y="58"/>
                      </a:lnTo>
                      <a:lnTo>
                        <a:pt x="2" y="52"/>
                      </a:lnTo>
                      <a:lnTo>
                        <a:pt x="0" y="45"/>
                      </a:lnTo>
                      <a:lnTo>
                        <a:pt x="0" y="36"/>
                      </a:lnTo>
                      <a:lnTo>
                        <a:pt x="0" y="29"/>
                      </a:lnTo>
                      <a:lnTo>
                        <a:pt x="2" y="22"/>
                      </a:lnTo>
                      <a:lnTo>
                        <a:pt x="4" y="16"/>
                      </a:lnTo>
                      <a:lnTo>
                        <a:pt x="8" y="11"/>
                      </a:lnTo>
                      <a:lnTo>
                        <a:pt x="11" y="6"/>
                      </a:lnTo>
                      <a:lnTo>
                        <a:pt x="15" y="2"/>
                      </a:lnTo>
                      <a:lnTo>
                        <a:pt x="21" y="0"/>
                      </a:lnTo>
                      <a:lnTo>
                        <a:pt x="26"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5" name="Freeform 435"/>
                <p:cNvSpPr>
                  <a:spLocks/>
                </p:cNvSpPr>
                <p:nvPr/>
              </p:nvSpPr>
              <p:spPr bwMode="auto">
                <a:xfrm>
                  <a:off x="2891" y="3898"/>
                  <a:ext cx="32" cy="44"/>
                </a:xfrm>
                <a:custGeom>
                  <a:avLst/>
                  <a:gdLst>
                    <a:gd name="T0" fmla="*/ 16 w 32"/>
                    <a:gd name="T1" fmla="*/ 0 h 44"/>
                    <a:gd name="T2" fmla="*/ 19 w 32"/>
                    <a:gd name="T3" fmla="*/ 0 h 44"/>
                    <a:gd name="T4" fmla="*/ 23 w 32"/>
                    <a:gd name="T5" fmla="*/ 2 h 44"/>
                    <a:gd name="T6" fmla="*/ 26 w 32"/>
                    <a:gd name="T7" fmla="*/ 3 h 44"/>
                    <a:gd name="T8" fmla="*/ 28 w 32"/>
                    <a:gd name="T9" fmla="*/ 6 h 44"/>
                    <a:gd name="T10" fmla="*/ 30 w 32"/>
                    <a:gd name="T11" fmla="*/ 10 h 44"/>
                    <a:gd name="T12" fmla="*/ 31 w 32"/>
                    <a:gd name="T13" fmla="*/ 13 h 44"/>
                    <a:gd name="T14" fmla="*/ 32 w 32"/>
                    <a:gd name="T15" fmla="*/ 17 h 44"/>
                    <a:gd name="T16" fmla="*/ 32 w 32"/>
                    <a:gd name="T17" fmla="*/ 22 h 44"/>
                    <a:gd name="T18" fmla="*/ 32 w 32"/>
                    <a:gd name="T19" fmla="*/ 27 h 44"/>
                    <a:gd name="T20" fmla="*/ 31 w 32"/>
                    <a:gd name="T21" fmla="*/ 30 h 44"/>
                    <a:gd name="T22" fmla="*/ 29 w 32"/>
                    <a:gd name="T23" fmla="*/ 35 h 44"/>
                    <a:gd name="T24" fmla="*/ 28 w 32"/>
                    <a:gd name="T25" fmla="*/ 38 h 44"/>
                    <a:gd name="T26" fmla="*/ 25 w 32"/>
                    <a:gd name="T27" fmla="*/ 40 h 44"/>
                    <a:gd name="T28" fmla="*/ 23 w 32"/>
                    <a:gd name="T29" fmla="*/ 42 h 44"/>
                    <a:gd name="T30" fmla="*/ 19 w 32"/>
                    <a:gd name="T31" fmla="*/ 43 h 44"/>
                    <a:gd name="T32" fmla="*/ 16 w 32"/>
                    <a:gd name="T33" fmla="*/ 44 h 44"/>
                    <a:gd name="T34" fmla="*/ 13 w 32"/>
                    <a:gd name="T35" fmla="*/ 43 h 44"/>
                    <a:gd name="T36" fmla="*/ 10 w 32"/>
                    <a:gd name="T37" fmla="*/ 42 h 44"/>
                    <a:gd name="T38" fmla="*/ 7 w 32"/>
                    <a:gd name="T39" fmla="*/ 40 h 44"/>
                    <a:gd name="T40" fmla="*/ 4 w 32"/>
                    <a:gd name="T41" fmla="*/ 38 h 44"/>
                    <a:gd name="T42" fmla="*/ 3 w 32"/>
                    <a:gd name="T43" fmla="*/ 35 h 44"/>
                    <a:gd name="T44" fmla="*/ 1 w 32"/>
                    <a:gd name="T45" fmla="*/ 30 h 44"/>
                    <a:gd name="T46" fmla="*/ 0 w 32"/>
                    <a:gd name="T47" fmla="*/ 26 h 44"/>
                    <a:gd name="T48" fmla="*/ 0 w 32"/>
                    <a:gd name="T49" fmla="*/ 22 h 44"/>
                    <a:gd name="T50" fmla="*/ 1 w 32"/>
                    <a:gd name="T51" fmla="*/ 17 h 44"/>
                    <a:gd name="T52" fmla="*/ 1 w 32"/>
                    <a:gd name="T53" fmla="*/ 13 h 44"/>
                    <a:gd name="T54" fmla="*/ 3 w 32"/>
                    <a:gd name="T55" fmla="*/ 10 h 44"/>
                    <a:gd name="T56" fmla="*/ 5 w 32"/>
                    <a:gd name="T57" fmla="*/ 6 h 44"/>
                    <a:gd name="T58" fmla="*/ 7 w 32"/>
                    <a:gd name="T59" fmla="*/ 3 h 44"/>
                    <a:gd name="T60" fmla="*/ 10 w 32"/>
                    <a:gd name="T61" fmla="*/ 1 h 44"/>
                    <a:gd name="T62" fmla="*/ 13 w 32"/>
                    <a:gd name="T63" fmla="*/ 0 h 44"/>
                    <a:gd name="T64" fmla="*/ 16 w 32"/>
                    <a:gd name="T65" fmla="*/ 0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44"/>
                    <a:gd name="T101" fmla="*/ 32 w 32"/>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44">
                      <a:moveTo>
                        <a:pt x="16" y="0"/>
                      </a:moveTo>
                      <a:lnTo>
                        <a:pt x="19" y="0"/>
                      </a:lnTo>
                      <a:lnTo>
                        <a:pt x="23" y="2"/>
                      </a:lnTo>
                      <a:lnTo>
                        <a:pt x="26" y="3"/>
                      </a:lnTo>
                      <a:lnTo>
                        <a:pt x="28" y="6"/>
                      </a:lnTo>
                      <a:lnTo>
                        <a:pt x="30" y="10"/>
                      </a:lnTo>
                      <a:lnTo>
                        <a:pt x="31" y="13"/>
                      </a:lnTo>
                      <a:lnTo>
                        <a:pt x="32" y="17"/>
                      </a:lnTo>
                      <a:lnTo>
                        <a:pt x="32" y="22"/>
                      </a:lnTo>
                      <a:lnTo>
                        <a:pt x="32" y="27"/>
                      </a:lnTo>
                      <a:lnTo>
                        <a:pt x="31" y="30"/>
                      </a:lnTo>
                      <a:lnTo>
                        <a:pt x="29" y="35"/>
                      </a:lnTo>
                      <a:lnTo>
                        <a:pt x="28" y="38"/>
                      </a:lnTo>
                      <a:lnTo>
                        <a:pt x="25" y="40"/>
                      </a:lnTo>
                      <a:lnTo>
                        <a:pt x="23" y="42"/>
                      </a:lnTo>
                      <a:lnTo>
                        <a:pt x="19" y="43"/>
                      </a:lnTo>
                      <a:lnTo>
                        <a:pt x="16" y="44"/>
                      </a:lnTo>
                      <a:lnTo>
                        <a:pt x="13" y="43"/>
                      </a:lnTo>
                      <a:lnTo>
                        <a:pt x="10" y="42"/>
                      </a:lnTo>
                      <a:lnTo>
                        <a:pt x="7" y="40"/>
                      </a:lnTo>
                      <a:lnTo>
                        <a:pt x="4" y="38"/>
                      </a:lnTo>
                      <a:lnTo>
                        <a:pt x="3" y="35"/>
                      </a:lnTo>
                      <a:lnTo>
                        <a:pt x="1" y="30"/>
                      </a:lnTo>
                      <a:lnTo>
                        <a:pt x="0" y="26"/>
                      </a:lnTo>
                      <a:lnTo>
                        <a:pt x="0" y="22"/>
                      </a:lnTo>
                      <a:lnTo>
                        <a:pt x="1" y="17"/>
                      </a:lnTo>
                      <a:lnTo>
                        <a:pt x="1" y="13"/>
                      </a:lnTo>
                      <a:lnTo>
                        <a:pt x="3" y="10"/>
                      </a:lnTo>
                      <a:lnTo>
                        <a:pt x="5" y="6"/>
                      </a:lnTo>
                      <a:lnTo>
                        <a:pt x="7" y="3"/>
                      </a:lnTo>
                      <a:lnTo>
                        <a:pt x="10" y="1"/>
                      </a:lnTo>
                      <a:lnTo>
                        <a:pt x="13" y="0"/>
                      </a:lnTo>
                      <a:lnTo>
                        <a:pt x="1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6" name="Freeform 436"/>
                <p:cNvSpPr>
                  <a:spLocks/>
                </p:cNvSpPr>
                <p:nvPr/>
              </p:nvSpPr>
              <p:spPr bwMode="auto">
                <a:xfrm>
                  <a:off x="2902" y="3911"/>
                  <a:ext cx="14" cy="18"/>
                </a:xfrm>
                <a:custGeom>
                  <a:avLst/>
                  <a:gdLst>
                    <a:gd name="T0" fmla="*/ 6 w 14"/>
                    <a:gd name="T1" fmla="*/ 0 h 18"/>
                    <a:gd name="T2" fmla="*/ 7 w 14"/>
                    <a:gd name="T3" fmla="*/ 0 h 18"/>
                    <a:gd name="T4" fmla="*/ 9 w 14"/>
                    <a:gd name="T5" fmla="*/ 0 h 18"/>
                    <a:gd name="T6" fmla="*/ 11 w 14"/>
                    <a:gd name="T7" fmla="*/ 1 h 18"/>
                    <a:gd name="T8" fmla="*/ 12 w 14"/>
                    <a:gd name="T9" fmla="*/ 2 h 18"/>
                    <a:gd name="T10" fmla="*/ 13 w 14"/>
                    <a:gd name="T11" fmla="*/ 4 h 18"/>
                    <a:gd name="T12" fmla="*/ 13 w 14"/>
                    <a:gd name="T13" fmla="*/ 5 h 18"/>
                    <a:gd name="T14" fmla="*/ 13 w 14"/>
                    <a:gd name="T15" fmla="*/ 7 h 18"/>
                    <a:gd name="T16" fmla="*/ 14 w 14"/>
                    <a:gd name="T17" fmla="*/ 10 h 18"/>
                    <a:gd name="T18" fmla="*/ 13 w 14"/>
                    <a:gd name="T19" fmla="*/ 11 h 18"/>
                    <a:gd name="T20" fmla="*/ 13 w 14"/>
                    <a:gd name="T21" fmla="*/ 13 h 18"/>
                    <a:gd name="T22" fmla="*/ 12 w 14"/>
                    <a:gd name="T23" fmla="*/ 15 h 18"/>
                    <a:gd name="T24" fmla="*/ 12 w 14"/>
                    <a:gd name="T25" fmla="*/ 16 h 18"/>
                    <a:gd name="T26" fmla="*/ 11 w 14"/>
                    <a:gd name="T27" fmla="*/ 17 h 18"/>
                    <a:gd name="T28" fmla="*/ 9 w 14"/>
                    <a:gd name="T29" fmla="*/ 18 h 18"/>
                    <a:gd name="T30" fmla="*/ 7 w 14"/>
                    <a:gd name="T31" fmla="*/ 18 h 18"/>
                    <a:gd name="T32" fmla="*/ 6 w 14"/>
                    <a:gd name="T33" fmla="*/ 18 h 18"/>
                    <a:gd name="T34" fmla="*/ 5 w 14"/>
                    <a:gd name="T35" fmla="*/ 18 h 18"/>
                    <a:gd name="T36" fmla="*/ 3 w 14"/>
                    <a:gd name="T37" fmla="*/ 18 h 18"/>
                    <a:gd name="T38" fmla="*/ 2 w 14"/>
                    <a:gd name="T39" fmla="*/ 17 h 18"/>
                    <a:gd name="T40" fmla="*/ 1 w 14"/>
                    <a:gd name="T41" fmla="*/ 16 h 18"/>
                    <a:gd name="T42" fmla="*/ 1 w 14"/>
                    <a:gd name="T43" fmla="*/ 14 h 18"/>
                    <a:gd name="T44" fmla="*/ 0 w 14"/>
                    <a:gd name="T45" fmla="*/ 13 h 18"/>
                    <a:gd name="T46" fmla="*/ 0 w 14"/>
                    <a:gd name="T47" fmla="*/ 11 h 18"/>
                    <a:gd name="T48" fmla="*/ 0 w 14"/>
                    <a:gd name="T49" fmla="*/ 9 h 18"/>
                    <a:gd name="T50" fmla="*/ 0 w 14"/>
                    <a:gd name="T51" fmla="*/ 7 h 18"/>
                    <a:gd name="T52" fmla="*/ 0 w 14"/>
                    <a:gd name="T53" fmla="*/ 5 h 18"/>
                    <a:gd name="T54" fmla="*/ 1 w 14"/>
                    <a:gd name="T55" fmla="*/ 4 h 18"/>
                    <a:gd name="T56" fmla="*/ 2 w 14"/>
                    <a:gd name="T57" fmla="*/ 2 h 18"/>
                    <a:gd name="T58" fmla="*/ 2 w 14"/>
                    <a:gd name="T59" fmla="*/ 1 h 18"/>
                    <a:gd name="T60" fmla="*/ 4 w 14"/>
                    <a:gd name="T61" fmla="*/ 0 h 18"/>
                    <a:gd name="T62" fmla="*/ 5 w 14"/>
                    <a:gd name="T63" fmla="*/ 0 h 18"/>
                    <a:gd name="T64" fmla="*/ 6 w 14"/>
                    <a:gd name="T65" fmla="*/ 0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8"/>
                    <a:gd name="T101" fmla="*/ 14 w 14"/>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8">
                      <a:moveTo>
                        <a:pt x="6" y="0"/>
                      </a:moveTo>
                      <a:lnTo>
                        <a:pt x="7" y="0"/>
                      </a:lnTo>
                      <a:lnTo>
                        <a:pt x="9" y="0"/>
                      </a:lnTo>
                      <a:lnTo>
                        <a:pt x="11" y="1"/>
                      </a:lnTo>
                      <a:lnTo>
                        <a:pt x="12" y="2"/>
                      </a:lnTo>
                      <a:lnTo>
                        <a:pt x="13" y="4"/>
                      </a:lnTo>
                      <a:lnTo>
                        <a:pt x="13" y="5"/>
                      </a:lnTo>
                      <a:lnTo>
                        <a:pt x="13" y="7"/>
                      </a:lnTo>
                      <a:lnTo>
                        <a:pt x="14" y="10"/>
                      </a:lnTo>
                      <a:lnTo>
                        <a:pt x="13" y="11"/>
                      </a:lnTo>
                      <a:lnTo>
                        <a:pt x="13" y="13"/>
                      </a:lnTo>
                      <a:lnTo>
                        <a:pt x="12" y="15"/>
                      </a:lnTo>
                      <a:lnTo>
                        <a:pt x="12" y="16"/>
                      </a:lnTo>
                      <a:lnTo>
                        <a:pt x="11" y="17"/>
                      </a:lnTo>
                      <a:lnTo>
                        <a:pt x="9" y="18"/>
                      </a:lnTo>
                      <a:lnTo>
                        <a:pt x="7" y="18"/>
                      </a:lnTo>
                      <a:lnTo>
                        <a:pt x="6" y="18"/>
                      </a:lnTo>
                      <a:lnTo>
                        <a:pt x="5" y="18"/>
                      </a:lnTo>
                      <a:lnTo>
                        <a:pt x="3" y="18"/>
                      </a:lnTo>
                      <a:lnTo>
                        <a:pt x="2" y="17"/>
                      </a:lnTo>
                      <a:lnTo>
                        <a:pt x="1" y="16"/>
                      </a:lnTo>
                      <a:lnTo>
                        <a:pt x="1" y="14"/>
                      </a:lnTo>
                      <a:lnTo>
                        <a:pt x="0" y="13"/>
                      </a:lnTo>
                      <a:lnTo>
                        <a:pt x="0" y="11"/>
                      </a:lnTo>
                      <a:lnTo>
                        <a:pt x="0" y="9"/>
                      </a:lnTo>
                      <a:lnTo>
                        <a:pt x="0" y="7"/>
                      </a:lnTo>
                      <a:lnTo>
                        <a:pt x="0" y="5"/>
                      </a:lnTo>
                      <a:lnTo>
                        <a:pt x="1" y="4"/>
                      </a:lnTo>
                      <a:lnTo>
                        <a:pt x="2" y="2"/>
                      </a:lnTo>
                      <a:lnTo>
                        <a:pt x="2" y="1"/>
                      </a:lnTo>
                      <a:lnTo>
                        <a:pt x="4" y="0"/>
                      </a:lnTo>
                      <a:lnTo>
                        <a:pt x="5" y="0"/>
                      </a:lnTo>
                      <a:lnTo>
                        <a:pt x="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7" name="Freeform 437"/>
                <p:cNvSpPr>
                  <a:spLocks/>
                </p:cNvSpPr>
                <p:nvPr/>
              </p:nvSpPr>
              <p:spPr bwMode="auto">
                <a:xfrm>
                  <a:off x="2482" y="3935"/>
                  <a:ext cx="141" cy="165"/>
                </a:xfrm>
                <a:custGeom>
                  <a:avLst/>
                  <a:gdLst>
                    <a:gd name="T0" fmla="*/ 52 w 141"/>
                    <a:gd name="T1" fmla="*/ 1 h 165"/>
                    <a:gd name="T2" fmla="*/ 65 w 141"/>
                    <a:gd name="T3" fmla="*/ 0 h 165"/>
                    <a:gd name="T4" fmla="*/ 76 w 141"/>
                    <a:gd name="T5" fmla="*/ 0 h 165"/>
                    <a:gd name="T6" fmla="*/ 86 w 141"/>
                    <a:gd name="T7" fmla="*/ 1 h 165"/>
                    <a:gd name="T8" fmla="*/ 95 w 141"/>
                    <a:gd name="T9" fmla="*/ 3 h 165"/>
                    <a:gd name="T10" fmla="*/ 103 w 141"/>
                    <a:gd name="T11" fmla="*/ 6 h 165"/>
                    <a:gd name="T12" fmla="*/ 112 w 141"/>
                    <a:gd name="T13" fmla="*/ 12 h 165"/>
                    <a:gd name="T14" fmla="*/ 121 w 141"/>
                    <a:gd name="T15" fmla="*/ 17 h 165"/>
                    <a:gd name="T16" fmla="*/ 131 w 141"/>
                    <a:gd name="T17" fmla="*/ 26 h 165"/>
                    <a:gd name="T18" fmla="*/ 135 w 141"/>
                    <a:gd name="T19" fmla="*/ 34 h 165"/>
                    <a:gd name="T20" fmla="*/ 138 w 141"/>
                    <a:gd name="T21" fmla="*/ 43 h 165"/>
                    <a:gd name="T22" fmla="*/ 139 w 141"/>
                    <a:gd name="T23" fmla="*/ 51 h 165"/>
                    <a:gd name="T24" fmla="*/ 140 w 141"/>
                    <a:gd name="T25" fmla="*/ 59 h 165"/>
                    <a:gd name="T26" fmla="*/ 141 w 141"/>
                    <a:gd name="T27" fmla="*/ 67 h 165"/>
                    <a:gd name="T28" fmla="*/ 141 w 141"/>
                    <a:gd name="T29" fmla="*/ 74 h 165"/>
                    <a:gd name="T30" fmla="*/ 140 w 141"/>
                    <a:gd name="T31" fmla="*/ 82 h 165"/>
                    <a:gd name="T32" fmla="*/ 140 w 141"/>
                    <a:gd name="T33" fmla="*/ 89 h 165"/>
                    <a:gd name="T34" fmla="*/ 137 w 141"/>
                    <a:gd name="T35" fmla="*/ 105 h 165"/>
                    <a:gd name="T36" fmla="*/ 134 w 141"/>
                    <a:gd name="T37" fmla="*/ 119 h 165"/>
                    <a:gd name="T38" fmla="*/ 130 w 141"/>
                    <a:gd name="T39" fmla="*/ 127 h 165"/>
                    <a:gd name="T40" fmla="*/ 127 w 141"/>
                    <a:gd name="T41" fmla="*/ 132 h 165"/>
                    <a:gd name="T42" fmla="*/ 124 w 141"/>
                    <a:gd name="T43" fmla="*/ 138 h 165"/>
                    <a:gd name="T44" fmla="*/ 121 w 141"/>
                    <a:gd name="T45" fmla="*/ 143 h 165"/>
                    <a:gd name="T46" fmla="*/ 116 w 141"/>
                    <a:gd name="T47" fmla="*/ 147 h 165"/>
                    <a:gd name="T48" fmla="*/ 112 w 141"/>
                    <a:gd name="T49" fmla="*/ 152 h 165"/>
                    <a:gd name="T50" fmla="*/ 107 w 141"/>
                    <a:gd name="T51" fmla="*/ 155 h 165"/>
                    <a:gd name="T52" fmla="*/ 101 w 141"/>
                    <a:gd name="T53" fmla="*/ 158 h 165"/>
                    <a:gd name="T54" fmla="*/ 96 w 141"/>
                    <a:gd name="T55" fmla="*/ 160 h 165"/>
                    <a:gd name="T56" fmla="*/ 89 w 141"/>
                    <a:gd name="T57" fmla="*/ 162 h 165"/>
                    <a:gd name="T58" fmla="*/ 83 w 141"/>
                    <a:gd name="T59" fmla="*/ 164 h 165"/>
                    <a:gd name="T60" fmla="*/ 75 w 141"/>
                    <a:gd name="T61" fmla="*/ 164 h 165"/>
                    <a:gd name="T62" fmla="*/ 64 w 141"/>
                    <a:gd name="T63" fmla="*/ 165 h 165"/>
                    <a:gd name="T64" fmla="*/ 52 w 141"/>
                    <a:gd name="T65" fmla="*/ 164 h 165"/>
                    <a:gd name="T66" fmla="*/ 40 w 141"/>
                    <a:gd name="T67" fmla="*/ 160 h 165"/>
                    <a:gd name="T68" fmla="*/ 30 w 141"/>
                    <a:gd name="T69" fmla="*/ 156 h 165"/>
                    <a:gd name="T70" fmla="*/ 24 w 141"/>
                    <a:gd name="T71" fmla="*/ 153 h 165"/>
                    <a:gd name="T72" fmla="*/ 19 w 141"/>
                    <a:gd name="T73" fmla="*/ 150 h 165"/>
                    <a:gd name="T74" fmla="*/ 14 w 141"/>
                    <a:gd name="T75" fmla="*/ 145 h 165"/>
                    <a:gd name="T76" fmla="*/ 10 w 141"/>
                    <a:gd name="T77" fmla="*/ 140 h 165"/>
                    <a:gd name="T78" fmla="*/ 7 w 141"/>
                    <a:gd name="T79" fmla="*/ 135 h 165"/>
                    <a:gd name="T80" fmla="*/ 4 w 141"/>
                    <a:gd name="T81" fmla="*/ 128 h 165"/>
                    <a:gd name="T82" fmla="*/ 1 w 141"/>
                    <a:gd name="T83" fmla="*/ 121 h 165"/>
                    <a:gd name="T84" fmla="*/ 0 w 141"/>
                    <a:gd name="T85" fmla="*/ 112 h 165"/>
                    <a:gd name="T86" fmla="*/ 4 w 141"/>
                    <a:gd name="T87" fmla="*/ 98 h 165"/>
                    <a:gd name="T88" fmla="*/ 8 w 141"/>
                    <a:gd name="T89" fmla="*/ 83 h 165"/>
                    <a:gd name="T90" fmla="*/ 13 w 141"/>
                    <a:gd name="T91" fmla="*/ 69 h 165"/>
                    <a:gd name="T92" fmla="*/ 20 w 141"/>
                    <a:gd name="T93" fmla="*/ 55 h 165"/>
                    <a:gd name="T94" fmla="*/ 26 w 141"/>
                    <a:gd name="T95" fmla="*/ 41 h 165"/>
                    <a:gd name="T96" fmla="*/ 34 w 141"/>
                    <a:gd name="T97" fmla="*/ 27 h 165"/>
                    <a:gd name="T98" fmla="*/ 43 w 141"/>
                    <a:gd name="T99" fmla="*/ 14 h 165"/>
                    <a:gd name="T100" fmla="*/ 52 w 141"/>
                    <a:gd name="T101" fmla="*/ 1 h 16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165"/>
                    <a:gd name="T155" fmla="*/ 141 w 141"/>
                    <a:gd name="T156" fmla="*/ 165 h 16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165">
                      <a:moveTo>
                        <a:pt x="52" y="1"/>
                      </a:moveTo>
                      <a:lnTo>
                        <a:pt x="65" y="0"/>
                      </a:lnTo>
                      <a:lnTo>
                        <a:pt x="76" y="0"/>
                      </a:lnTo>
                      <a:lnTo>
                        <a:pt x="86" y="1"/>
                      </a:lnTo>
                      <a:lnTo>
                        <a:pt x="95" y="3"/>
                      </a:lnTo>
                      <a:lnTo>
                        <a:pt x="103" y="6"/>
                      </a:lnTo>
                      <a:lnTo>
                        <a:pt x="112" y="12"/>
                      </a:lnTo>
                      <a:lnTo>
                        <a:pt x="121" y="17"/>
                      </a:lnTo>
                      <a:lnTo>
                        <a:pt x="131" y="26"/>
                      </a:lnTo>
                      <a:lnTo>
                        <a:pt x="135" y="34"/>
                      </a:lnTo>
                      <a:lnTo>
                        <a:pt x="138" y="43"/>
                      </a:lnTo>
                      <a:lnTo>
                        <a:pt x="139" y="51"/>
                      </a:lnTo>
                      <a:lnTo>
                        <a:pt x="140" y="59"/>
                      </a:lnTo>
                      <a:lnTo>
                        <a:pt x="141" y="67"/>
                      </a:lnTo>
                      <a:lnTo>
                        <a:pt x="141" y="74"/>
                      </a:lnTo>
                      <a:lnTo>
                        <a:pt x="140" y="82"/>
                      </a:lnTo>
                      <a:lnTo>
                        <a:pt x="140" y="89"/>
                      </a:lnTo>
                      <a:lnTo>
                        <a:pt x="137" y="105"/>
                      </a:lnTo>
                      <a:lnTo>
                        <a:pt x="134" y="119"/>
                      </a:lnTo>
                      <a:lnTo>
                        <a:pt x="130" y="127"/>
                      </a:lnTo>
                      <a:lnTo>
                        <a:pt x="127" y="132"/>
                      </a:lnTo>
                      <a:lnTo>
                        <a:pt x="124" y="138"/>
                      </a:lnTo>
                      <a:lnTo>
                        <a:pt x="121" y="143"/>
                      </a:lnTo>
                      <a:lnTo>
                        <a:pt x="116" y="147"/>
                      </a:lnTo>
                      <a:lnTo>
                        <a:pt x="112" y="152"/>
                      </a:lnTo>
                      <a:lnTo>
                        <a:pt x="107" y="155"/>
                      </a:lnTo>
                      <a:lnTo>
                        <a:pt x="101" y="158"/>
                      </a:lnTo>
                      <a:lnTo>
                        <a:pt x="96" y="160"/>
                      </a:lnTo>
                      <a:lnTo>
                        <a:pt x="89" y="162"/>
                      </a:lnTo>
                      <a:lnTo>
                        <a:pt x="83" y="164"/>
                      </a:lnTo>
                      <a:lnTo>
                        <a:pt x="75" y="164"/>
                      </a:lnTo>
                      <a:lnTo>
                        <a:pt x="64" y="165"/>
                      </a:lnTo>
                      <a:lnTo>
                        <a:pt x="52" y="164"/>
                      </a:lnTo>
                      <a:lnTo>
                        <a:pt x="40" y="160"/>
                      </a:lnTo>
                      <a:lnTo>
                        <a:pt x="30" y="156"/>
                      </a:lnTo>
                      <a:lnTo>
                        <a:pt x="24" y="153"/>
                      </a:lnTo>
                      <a:lnTo>
                        <a:pt x="19" y="150"/>
                      </a:lnTo>
                      <a:lnTo>
                        <a:pt x="14" y="145"/>
                      </a:lnTo>
                      <a:lnTo>
                        <a:pt x="10" y="140"/>
                      </a:lnTo>
                      <a:lnTo>
                        <a:pt x="7" y="135"/>
                      </a:lnTo>
                      <a:lnTo>
                        <a:pt x="4" y="128"/>
                      </a:lnTo>
                      <a:lnTo>
                        <a:pt x="1" y="121"/>
                      </a:lnTo>
                      <a:lnTo>
                        <a:pt x="0" y="112"/>
                      </a:lnTo>
                      <a:lnTo>
                        <a:pt x="4" y="98"/>
                      </a:lnTo>
                      <a:lnTo>
                        <a:pt x="8" y="83"/>
                      </a:lnTo>
                      <a:lnTo>
                        <a:pt x="13" y="69"/>
                      </a:lnTo>
                      <a:lnTo>
                        <a:pt x="20" y="55"/>
                      </a:lnTo>
                      <a:lnTo>
                        <a:pt x="26" y="41"/>
                      </a:lnTo>
                      <a:lnTo>
                        <a:pt x="34" y="27"/>
                      </a:lnTo>
                      <a:lnTo>
                        <a:pt x="43" y="14"/>
                      </a:lnTo>
                      <a:lnTo>
                        <a:pt x="5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8" name="Freeform 438"/>
                <p:cNvSpPr>
                  <a:spLocks/>
                </p:cNvSpPr>
                <p:nvPr/>
              </p:nvSpPr>
              <p:spPr bwMode="auto">
                <a:xfrm>
                  <a:off x="2482" y="3935"/>
                  <a:ext cx="141" cy="165"/>
                </a:xfrm>
                <a:custGeom>
                  <a:avLst/>
                  <a:gdLst>
                    <a:gd name="T0" fmla="*/ 52 w 141"/>
                    <a:gd name="T1" fmla="*/ 1 h 165"/>
                    <a:gd name="T2" fmla="*/ 65 w 141"/>
                    <a:gd name="T3" fmla="*/ 0 h 165"/>
                    <a:gd name="T4" fmla="*/ 76 w 141"/>
                    <a:gd name="T5" fmla="*/ 0 h 165"/>
                    <a:gd name="T6" fmla="*/ 86 w 141"/>
                    <a:gd name="T7" fmla="*/ 1 h 165"/>
                    <a:gd name="T8" fmla="*/ 95 w 141"/>
                    <a:gd name="T9" fmla="*/ 3 h 165"/>
                    <a:gd name="T10" fmla="*/ 103 w 141"/>
                    <a:gd name="T11" fmla="*/ 6 h 165"/>
                    <a:gd name="T12" fmla="*/ 112 w 141"/>
                    <a:gd name="T13" fmla="*/ 12 h 165"/>
                    <a:gd name="T14" fmla="*/ 121 w 141"/>
                    <a:gd name="T15" fmla="*/ 17 h 165"/>
                    <a:gd name="T16" fmla="*/ 131 w 141"/>
                    <a:gd name="T17" fmla="*/ 26 h 165"/>
                    <a:gd name="T18" fmla="*/ 135 w 141"/>
                    <a:gd name="T19" fmla="*/ 34 h 165"/>
                    <a:gd name="T20" fmla="*/ 138 w 141"/>
                    <a:gd name="T21" fmla="*/ 43 h 165"/>
                    <a:gd name="T22" fmla="*/ 139 w 141"/>
                    <a:gd name="T23" fmla="*/ 51 h 165"/>
                    <a:gd name="T24" fmla="*/ 140 w 141"/>
                    <a:gd name="T25" fmla="*/ 59 h 165"/>
                    <a:gd name="T26" fmla="*/ 141 w 141"/>
                    <a:gd name="T27" fmla="*/ 67 h 165"/>
                    <a:gd name="T28" fmla="*/ 141 w 141"/>
                    <a:gd name="T29" fmla="*/ 74 h 165"/>
                    <a:gd name="T30" fmla="*/ 140 w 141"/>
                    <a:gd name="T31" fmla="*/ 82 h 165"/>
                    <a:gd name="T32" fmla="*/ 140 w 141"/>
                    <a:gd name="T33" fmla="*/ 89 h 165"/>
                    <a:gd name="T34" fmla="*/ 137 w 141"/>
                    <a:gd name="T35" fmla="*/ 105 h 165"/>
                    <a:gd name="T36" fmla="*/ 134 w 141"/>
                    <a:gd name="T37" fmla="*/ 119 h 165"/>
                    <a:gd name="T38" fmla="*/ 130 w 141"/>
                    <a:gd name="T39" fmla="*/ 127 h 165"/>
                    <a:gd name="T40" fmla="*/ 127 w 141"/>
                    <a:gd name="T41" fmla="*/ 132 h 165"/>
                    <a:gd name="T42" fmla="*/ 124 w 141"/>
                    <a:gd name="T43" fmla="*/ 138 h 165"/>
                    <a:gd name="T44" fmla="*/ 121 w 141"/>
                    <a:gd name="T45" fmla="*/ 143 h 165"/>
                    <a:gd name="T46" fmla="*/ 116 w 141"/>
                    <a:gd name="T47" fmla="*/ 147 h 165"/>
                    <a:gd name="T48" fmla="*/ 112 w 141"/>
                    <a:gd name="T49" fmla="*/ 152 h 165"/>
                    <a:gd name="T50" fmla="*/ 107 w 141"/>
                    <a:gd name="T51" fmla="*/ 155 h 165"/>
                    <a:gd name="T52" fmla="*/ 101 w 141"/>
                    <a:gd name="T53" fmla="*/ 158 h 165"/>
                    <a:gd name="T54" fmla="*/ 96 w 141"/>
                    <a:gd name="T55" fmla="*/ 160 h 165"/>
                    <a:gd name="T56" fmla="*/ 89 w 141"/>
                    <a:gd name="T57" fmla="*/ 162 h 165"/>
                    <a:gd name="T58" fmla="*/ 83 w 141"/>
                    <a:gd name="T59" fmla="*/ 164 h 165"/>
                    <a:gd name="T60" fmla="*/ 75 w 141"/>
                    <a:gd name="T61" fmla="*/ 164 h 165"/>
                    <a:gd name="T62" fmla="*/ 64 w 141"/>
                    <a:gd name="T63" fmla="*/ 165 h 165"/>
                    <a:gd name="T64" fmla="*/ 52 w 141"/>
                    <a:gd name="T65" fmla="*/ 164 h 165"/>
                    <a:gd name="T66" fmla="*/ 40 w 141"/>
                    <a:gd name="T67" fmla="*/ 160 h 165"/>
                    <a:gd name="T68" fmla="*/ 30 w 141"/>
                    <a:gd name="T69" fmla="*/ 156 h 165"/>
                    <a:gd name="T70" fmla="*/ 24 w 141"/>
                    <a:gd name="T71" fmla="*/ 153 h 165"/>
                    <a:gd name="T72" fmla="*/ 19 w 141"/>
                    <a:gd name="T73" fmla="*/ 150 h 165"/>
                    <a:gd name="T74" fmla="*/ 14 w 141"/>
                    <a:gd name="T75" fmla="*/ 145 h 165"/>
                    <a:gd name="T76" fmla="*/ 10 w 141"/>
                    <a:gd name="T77" fmla="*/ 140 h 165"/>
                    <a:gd name="T78" fmla="*/ 7 w 141"/>
                    <a:gd name="T79" fmla="*/ 135 h 165"/>
                    <a:gd name="T80" fmla="*/ 4 w 141"/>
                    <a:gd name="T81" fmla="*/ 128 h 165"/>
                    <a:gd name="T82" fmla="*/ 1 w 141"/>
                    <a:gd name="T83" fmla="*/ 121 h 165"/>
                    <a:gd name="T84" fmla="*/ 0 w 141"/>
                    <a:gd name="T85" fmla="*/ 112 h 165"/>
                    <a:gd name="T86" fmla="*/ 4 w 141"/>
                    <a:gd name="T87" fmla="*/ 98 h 165"/>
                    <a:gd name="T88" fmla="*/ 8 w 141"/>
                    <a:gd name="T89" fmla="*/ 83 h 165"/>
                    <a:gd name="T90" fmla="*/ 13 w 141"/>
                    <a:gd name="T91" fmla="*/ 69 h 165"/>
                    <a:gd name="T92" fmla="*/ 20 w 141"/>
                    <a:gd name="T93" fmla="*/ 55 h 165"/>
                    <a:gd name="T94" fmla="*/ 26 w 141"/>
                    <a:gd name="T95" fmla="*/ 41 h 165"/>
                    <a:gd name="T96" fmla="*/ 34 w 141"/>
                    <a:gd name="T97" fmla="*/ 27 h 165"/>
                    <a:gd name="T98" fmla="*/ 43 w 141"/>
                    <a:gd name="T99" fmla="*/ 14 h 165"/>
                    <a:gd name="T100" fmla="*/ 52 w 141"/>
                    <a:gd name="T101" fmla="*/ 1 h 16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165"/>
                    <a:gd name="T155" fmla="*/ 141 w 141"/>
                    <a:gd name="T156" fmla="*/ 165 h 16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165">
                      <a:moveTo>
                        <a:pt x="52" y="1"/>
                      </a:moveTo>
                      <a:lnTo>
                        <a:pt x="65" y="0"/>
                      </a:lnTo>
                      <a:lnTo>
                        <a:pt x="76" y="0"/>
                      </a:lnTo>
                      <a:lnTo>
                        <a:pt x="86" y="1"/>
                      </a:lnTo>
                      <a:lnTo>
                        <a:pt x="95" y="3"/>
                      </a:lnTo>
                      <a:lnTo>
                        <a:pt x="103" y="6"/>
                      </a:lnTo>
                      <a:lnTo>
                        <a:pt x="112" y="12"/>
                      </a:lnTo>
                      <a:lnTo>
                        <a:pt x="121" y="17"/>
                      </a:lnTo>
                      <a:lnTo>
                        <a:pt x="131" y="26"/>
                      </a:lnTo>
                      <a:lnTo>
                        <a:pt x="135" y="34"/>
                      </a:lnTo>
                      <a:lnTo>
                        <a:pt x="138" y="43"/>
                      </a:lnTo>
                      <a:lnTo>
                        <a:pt x="139" y="51"/>
                      </a:lnTo>
                      <a:lnTo>
                        <a:pt x="140" y="59"/>
                      </a:lnTo>
                      <a:lnTo>
                        <a:pt x="141" y="67"/>
                      </a:lnTo>
                      <a:lnTo>
                        <a:pt x="141" y="74"/>
                      </a:lnTo>
                      <a:lnTo>
                        <a:pt x="140" y="82"/>
                      </a:lnTo>
                      <a:lnTo>
                        <a:pt x="140" y="89"/>
                      </a:lnTo>
                      <a:lnTo>
                        <a:pt x="137" y="105"/>
                      </a:lnTo>
                      <a:lnTo>
                        <a:pt x="134" y="119"/>
                      </a:lnTo>
                      <a:lnTo>
                        <a:pt x="130" y="127"/>
                      </a:lnTo>
                      <a:lnTo>
                        <a:pt x="127" y="132"/>
                      </a:lnTo>
                      <a:lnTo>
                        <a:pt x="124" y="138"/>
                      </a:lnTo>
                      <a:lnTo>
                        <a:pt x="121" y="143"/>
                      </a:lnTo>
                      <a:lnTo>
                        <a:pt x="116" y="147"/>
                      </a:lnTo>
                      <a:lnTo>
                        <a:pt x="112" y="152"/>
                      </a:lnTo>
                      <a:lnTo>
                        <a:pt x="107" y="155"/>
                      </a:lnTo>
                      <a:lnTo>
                        <a:pt x="101" y="158"/>
                      </a:lnTo>
                      <a:lnTo>
                        <a:pt x="96" y="160"/>
                      </a:lnTo>
                      <a:lnTo>
                        <a:pt x="89" y="162"/>
                      </a:lnTo>
                      <a:lnTo>
                        <a:pt x="83" y="164"/>
                      </a:lnTo>
                      <a:lnTo>
                        <a:pt x="75" y="164"/>
                      </a:lnTo>
                      <a:lnTo>
                        <a:pt x="64" y="165"/>
                      </a:lnTo>
                      <a:lnTo>
                        <a:pt x="52" y="164"/>
                      </a:lnTo>
                      <a:lnTo>
                        <a:pt x="40" y="160"/>
                      </a:lnTo>
                      <a:lnTo>
                        <a:pt x="30" y="156"/>
                      </a:lnTo>
                      <a:lnTo>
                        <a:pt x="24" y="153"/>
                      </a:lnTo>
                      <a:lnTo>
                        <a:pt x="19" y="150"/>
                      </a:lnTo>
                      <a:lnTo>
                        <a:pt x="14" y="145"/>
                      </a:lnTo>
                      <a:lnTo>
                        <a:pt x="10" y="140"/>
                      </a:lnTo>
                      <a:lnTo>
                        <a:pt x="7" y="135"/>
                      </a:lnTo>
                      <a:lnTo>
                        <a:pt x="4" y="128"/>
                      </a:lnTo>
                      <a:lnTo>
                        <a:pt x="1" y="121"/>
                      </a:lnTo>
                      <a:lnTo>
                        <a:pt x="0" y="112"/>
                      </a:lnTo>
                      <a:lnTo>
                        <a:pt x="4" y="98"/>
                      </a:lnTo>
                      <a:lnTo>
                        <a:pt x="8" y="83"/>
                      </a:lnTo>
                      <a:lnTo>
                        <a:pt x="13" y="69"/>
                      </a:lnTo>
                      <a:lnTo>
                        <a:pt x="20" y="55"/>
                      </a:lnTo>
                      <a:lnTo>
                        <a:pt x="26" y="41"/>
                      </a:lnTo>
                      <a:lnTo>
                        <a:pt x="34" y="27"/>
                      </a:lnTo>
                      <a:lnTo>
                        <a:pt x="43" y="14"/>
                      </a:lnTo>
                      <a:lnTo>
                        <a:pt x="52"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969" name="Freeform 439"/>
                <p:cNvSpPr>
                  <a:spLocks/>
                </p:cNvSpPr>
                <p:nvPr/>
              </p:nvSpPr>
              <p:spPr bwMode="auto">
                <a:xfrm>
                  <a:off x="2532" y="3962"/>
                  <a:ext cx="87" cy="113"/>
                </a:xfrm>
                <a:custGeom>
                  <a:avLst/>
                  <a:gdLst>
                    <a:gd name="T0" fmla="*/ 44 w 87"/>
                    <a:gd name="T1" fmla="*/ 0 h 113"/>
                    <a:gd name="T2" fmla="*/ 48 w 87"/>
                    <a:gd name="T3" fmla="*/ 0 h 113"/>
                    <a:gd name="T4" fmla="*/ 52 w 87"/>
                    <a:gd name="T5" fmla="*/ 1 h 113"/>
                    <a:gd name="T6" fmla="*/ 57 w 87"/>
                    <a:gd name="T7" fmla="*/ 2 h 113"/>
                    <a:gd name="T8" fmla="*/ 61 w 87"/>
                    <a:gd name="T9" fmla="*/ 4 h 113"/>
                    <a:gd name="T10" fmla="*/ 67 w 87"/>
                    <a:gd name="T11" fmla="*/ 9 h 113"/>
                    <a:gd name="T12" fmla="*/ 74 w 87"/>
                    <a:gd name="T13" fmla="*/ 16 h 113"/>
                    <a:gd name="T14" fmla="*/ 79 w 87"/>
                    <a:gd name="T15" fmla="*/ 24 h 113"/>
                    <a:gd name="T16" fmla="*/ 84 w 87"/>
                    <a:gd name="T17" fmla="*/ 34 h 113"/>
                    <a:gd name="T18" fmla="*/ 86 w 87"/>
                    <a:gd name="T19" fmla="*/ 45 h 113"/>
                    <a:gd name="T20" fmla="*/ 87 w 87"/>
                    <a:gd name="T21" fmla="*/ 57 h 113"/>
                    <a:gd name="T22" fmla="*/ 86 w 87"/>
                    <a:gd name="T23" fmla="*/ 68 h 113"/>
                    <a:gd name="T24" fmla="*/ 83 w 87"/>
                    <a:gd name="T25" fmla="*/ 78 h 113"/>
                    <a:gd name="T26" fmla="*/ 79 w 87"/>
                    <a:gd name="T27" fmla="*/ 88 h 113"/>
                    <a:gd name="T28" fmla="*/ 74 w 87"/>
                    <a:gd name="T29" fmla="*/ 97 h 113"/>
                    <a:gd name="T30" fmla="*/ 67 w 87"/>
                    <a:gd name="T31" fmla="*/ 103 h 113"/>
                    <a:gd name="T32" fmla="*/ 60 w 87"/>
                    <a:gd name="T33" fmla="*/ 109 h 113"/>
                    <a:gd name="T34" fmla="*/ 55 w 87"/>
                    <a:gd name="T35" fmla="*/ 110 h 113"/>
                    <a:gd name="T36" fmla="*/ 52 w 87"/>
                    <a:gd name="T37" fmla="*/ 112 h 113"/>
                    <a:gd name="T38" fmla="*/ 48 w 87"/>
                    <a:gd name="T39" fmla="*/ 112 h 113"/>
                    <a:gd name="T40" fmla="*/ 44 w 87"/>
                    <a:gd name="T41" fmla="*/ 113 h 113"/>
                    <a:gd name="T42" fmla="*/ 38 w 87"/>
                    <a:gd name="T43" fmla="*/ 112 h 113"/>
                    <a:gd name="T44" fmla="*/ 35 w 87"/>
                    <a:gd name="T45" fmla="*/ 112 h 113"/>
                    <a:gd name="T46" fmla="*/ 31 w 87"/>
                    <a:gd name="T47" fmla="*/ 110 h 113"/>
                    <a:gd name="T48" fmla="*/ 26 w 87"/>
                    <a:gd name="T49" fmla="*/ 108 h 113"/>
                    <a:gd name="T50" fmla="*/ 19 w 87"/>
                    <a:gd name="T51" fmla="*/ 103 h 113"/>
                    <a:gd name="T52" fmla="*/ 12 w 87"/>
                    <a:gd name="T53" fmla="*/ 96 h 113"/>
                    <a:gd name="T54" fmla="*/ 8 w 87"/>
                    <a:gd name="T55" fmla="*/ 87 h 113"/>
                    <a:gd name="T56" fmla="*/ 3 w 87"/>
                    <a:gd name="T57" fmla="*/ 77 h 113"/>
                    <a:gd name="T58" fmla="*/ 1 w 87"/>
                    <a:gd name="T59" fmla="*/ 68 h 113"/>
                    <a:gd name="T60" fmla="*/ 0 w 87"/>
                    <a:gd name="T61" fmla="*/ 56 h 113"/>
                    <a:gd name="T62" fmla="*/ 1 w 87"/>
                    <a:gd name="T63" fmla="*/ 44 h 113"/>
                    <a:gd name="T64" fmla="*/ 3 w 87"/>
                    <a:gd name="T65" fmla="*/ 34 h 113"/>
                    <a:gd name="T66" fmla="*/ 8 w 87"/>
                    <a:gd name="T67" fmla="*/ 24 h 113"/>
                    <a:gd name="T68" fmla="*/ 13 w 87"/>
                    <a:gd name="T69" fmla="*/ 16 h 113"/>
                    <a:gd name="T70" fmla="*/ 20 w 87"/>
                    <a:gd name="T71" fmla="*/ 9 h 113"/>
                    <a:gd name="T72" fmla="*/ 27 w 87"/>
                    <a:gd name="T73" fmla="*/ 4 h 113"/>
                    <a:gd name="T74" fmla="*/ 31 w 87"/>
                    <a:gd name="T75" fmla="*/ 2 h 113"/>
                    <a:gd name="T76" fmla="*/ 35 w 87"/>
                    <a:gd name="T77" fmla="*/ 1 h 113"/>
                    <a:gd name="T78" fmla="*/ 39 w 87"/>
                    <a:gd name="T79" fmla="*/ 0 h 113"/>
                    <a:gd name="T80" fmla="*/ 44 w 87"/>
                    <a:gd name="T81" fmla="*/ 0 h 1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7"/>
                    <a:gd name="T124" fmla="*/ 0 h 113"/>
                    <a:gd name="T125" fmla="*/ 87 w 87"/>
                    <a:gd name="T126" fmla="*/ 113 h 1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7" h="113">
                      <a:moveTo>
                        <a:pt x="44" y="0"/>
                      </a:moveTo>
                      <a:lnTo>
                        <a:pt x="48" y="0"/>
                      </a:lnTo>
                      <a:lnTo>
                        <a:pt x="52" y="1"/>
                      </a:lnTo>
                      <a:lnTo>
                        <a:pt x="57" y="2"/>
                      </a:lnTo>
                      <a:lnTo>
                        <a:pt x="61" y="4"/>
                      </a:lnTo>
                      <a:lnTo>
                        <a:pt x="67" y="9"/>
                      </a:lnTo>
                      <a:lnTo>
                        <a:pt x="74" y="16"/>
                      </a:lnTo>
                      <a:lnTo>
                        <a:pt x="79" y="24"/>
                      </a:lnTo>
                      <a:lnTo>
                        <a:pt x="84" y="34"/>
                      </a:lnTo>
                      <a:lnTo>
                        <a:pt x="86" y="45"/>
                      </a:lnTo>
                      <a:lnTo>
                        <a:pt x="87" y="57"/>
                      </a:lnTo>
                      <a:lnTo>
                        <a:pt x="86" y="68"/>
                      </a:lnTo>
                      <a:lnTo>
                        <a:pt x="83" y="78"/>
                      </a:lnTo>
                      <a:lnTo>
                        <a:pt x="79" y="88"/>
                      </a:lnTo>
                      <a:lnTo>
                        <a:pt x="74" y="97"/>
                      </a:lnTo>
                      <a:lnTo>
                        <a:pt x="67" y="103"/>
                      </a:lnTo>
                      <a:lnTo>
                        <a:pt x="60" y="109"/>
                      </a:lnTo>
                      <a:lnTo>
                        <a:pt x="55" y="110"/>
                      </a:lnTo>
                      <a:lnTo>
                        <a:pt x="52" y="112"/>
                      </a:lnTo>
                      <a:lnTo>
                        <a:pt x="48" y="112"/>
                      </a:lnTo>
                      <a:lnTo>
                        <a:pt x="44" y="113"/>
                      </a:lnTo>
                      <a:lnTo>
                        <a:pt x="38" y="112"/>
                      </a:lnTo>
                      <a:lnTo>
                        <a:pt x="35" y="112"/>
                      </a:lnTo>
                      <a:lnTo>
                        <a:pt x="31" y="110"/>
                      </a:lnTo>
                      <a:lnTo>
                        <a:pt x="26" y="108"/>
                      </a:lnTo>
                      <a:lnTo>
                        <a:pt x="19" y="103"/>
                      </a:lnTo>
                      <a:lnTo>
                        <a:pt x="12" y="96"/>
                      </a:lnTo>
                      <a:lnTo>
                        <a:pt x="8" y="87"/>
                      </a:lnTo>
                      <a:lnTo>
                        <a:pt x="3" y="77"/>
                      </a:lnTo>
                      <a:lnTo>
                        <a:pt x="1" y="68"/>
                      </a:lnTo>
                      <a:lnTo>
                        <a:pt x="0" y="56"/>
                      </a:lnTo>
                      <a:lnTo>
                        <a:pt x="1" y="44"/>
                      </a:lnTo>
                      <a:lnTo>
                        <a:pt x="3" y="34"/>
                      </a:lnTo>
                      <a:lnTo>
                        <a:pt x="8" y="24"/>
                      </a:lnTo>
                      <a:lnTo>
                        <a:pt x="13" y="16"/>
                      </a:lnTo>
                      <a:lnTo>
                        <a:pt x="20" y="9"/>
                      </a:lnTo>
                      <a:lnTo>
                        <a:pt x="27" y="4"/>
                      </a:lnTo>
                      <a:lnTo>
                        <a:pt x="31" y="2"/>
                      </a:lnTo>
                      <a:lnTo>
                        <a:pt x="35" y="1"/>
                      </a:lnTo>
                      <a:lnTo>
                        <a:pt x="39" y="0"/>
                      </a:lnTo>
                      <a:lnTo>
                        <a:pt x="4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0" name="Freeform 440"/>
                <p:cNvSpPr>
                  <a:spLocks/>
                </p:cNvSpPr>
                <p:nvPr/>
              </p:nvSpPr>
              <p:spPr bwMode="auto">
                <a:xfrm>
                  <a:off x="2551" y="3986"/>
                  <a:ext cx="55" cy="66"/>
                </a:xfrm>
                <a:custGeom>
                  <a:avLst/>
                  <a:gdLst>
                    <a:gd name="T0" fmla="*/ 28 w 55"/>
                    <a:gd name="T1" fmla="*/ 0 h 66"/>
                    <a:gd name="T2" fmla="*/ 33 w 55"/>
                    <a:gd name="T3" fmla="*/ 0 h 66"/>
                    <a:gd name="T4" fmla="*/ 39 w 55"/>
                    <a:gd name="T5" fmla="*/ 3 h 66"/>
                    <a:gd name="T6" fmla="*/ 43 w 55"/>
                    <a:gd name="T7" fmla="*/ 6 h 66"/>
                    <a:gd name="T8" fmla="*/ 47 w 55"/>
                    <a:gd name="T9" fmla="*/ 10 h 66"/>
                    <a:gd name="T10" fmla="*/ 51 w 55"/>
                    <a:gd name="T11" fmla="*/ 14 h 66"/>
                    <a:gd name="T12" fmla="*/ 53 w 55"/>
                    <a:gd name="T13" fmla="*/ 20 h 66"/>
                    <a:gd name="T14" fmla="*/ 55 w 55"/>
                    <a:gd name="T15" fmla="*/ 26 h 66"/>
                    <a:gd name="T16" fmla="*/ 55 w 55"/>
                    <a:gd name="T17" fmla="*/ 33 h 66"/>
                    <a:gd name="T18" fmla="*/ 54 w 55"/>
                    <a:gd name="T19" fmla="*/ 40 h 66"/>
                    <a:gd name="T20" fmla="*/ 53 w 55"/>
                    <a:gd name="T21" fmla="*/ 46 h 66"/>
                    <a:gd name="T22" fmla="*/ 51 w 55"/>
                    <a:gd name="T23" fmla="*/ 52 h 66"/>
                    <a:gd name="T24" fmla="*/ 46 w 55"/>
                    <a:gd name="T25" fmla="*/ 57 h 66"/>
                    <a:gd name="T26" fmla="*/ 43 w 55"/>
                    <a:gd name="T27" fmla="*/ 61 h 66"/>
                    <a:gd name="T28" fmla="*/ 38 w 55"/>
                    <a:gd name="T29" fmla="*/ 64 h 66"/>
                    <a:gd name="T30" fmla="*/ 33 w 55"/>
                    <a:gd name="T31" fmla="*/ 65 h 66"/>
                    <a:gd name="T32" fmla="*/ 28 w 55"/>
                    <a:gd name="T33" fmla="*/ 66 h 66"/>
                    <a:gd name="T34" fmla="*/ 21 w 55"/>
                    <a:gd name="T35" fmla="*/ 65 h 66"/>
                    <a:gd name="T36" fmla="*/ 17 w 55"/>
                    <a:gd name="T37" fmla="*/ 63 h 66"/>
                    <a:gd name="T38" fmla="*/ 12 w 55"/>
                    <a:gd name="T39" fmla="*/ 61 h 66"/>
                    <a:gd name="T40" fmla="*/ 8 w 55"/>
                    <a:gd name="T41" fmla="*/ 57 h 66"/>
                    <a:gd name="T42" fmla="*/ 5 w 55"/>
                    <a:gd name="T43" fmla="*/ 51 h 66"/>
                    <a:gd name="T44" fmla="*/ 2 w 55"/>
                    <a:gd name="T45" fmla="*/ 46 h 66"/>
                    <a:gd name="T46" fmla="*/ 1 w 55"/>
                    <a:gd name="T47" fmla="*/ 39 h 66"/>
                    <a:gd name="T48" fmla="*/ 0 w 55"/>
                    <a:gd name="T49" fmla="*/ 33 h 66"/>
                    <a:gd name="T50" fmla="*/ 1 w 55"/>
                    <a:gd name="T51" fmla="*/ 26 h 66"/>
                    <a:gd name="T52" fmla="*/ 3 w 55"/>
                    <a:gd name="T53" fmla="*/ 20 h 66"/>
                    <a:gd name="T54" fmla="*/ 5 w 55"/>
                    <a:gd name="T55" fmla="*/ 14 h 66"/>
                    <a:gd name="T56" fmla="*/ 8 w 55"/>
                    <a:gd name="T57" fmla="*/ 9 h 66"/>
                    <a:gd name="T58" fmla="*/ 13 w 55"/>
                    <a:gd name="T59" fmla="*/ 6 h 66"/>
                    <a:gd name="T60" fmla="*/ 17 w 55"/>
                    <a:gd name="T61" fmla="*/ 3 h 66"/>
                    <a:gd name="T62" fmla="*/ 22 w 55"/>
                    <a:gd name="T63" fmla="*/ 0 h 66"/>
                    <a:gd name="T64" fmla="*/ 28 w 55"/>
                    <a:gd name="T65" fmla="*/ 0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66"/>
                    <a:gd name="T101" fmla="*/ 55 w 55"/>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66">
                      <a:moveTo>
                        <a:pt x="28" y="0"/>
                      </a:moveTo>
                      <a:lnTo>
                        <a:pt x="33" y="0"/>
                      </a:lnTo>
                      <a:lnTo>
                        <a:pt x="39" y="3"/>
                      </a:lnTo>
                      <a:lnTo>
                        <a:pt x="43" y="6"/>
                      </a:lnTo>
                      <a:lnTo>
                        <a:pt x="47" y="10"/>
                      </a:lnTo>
                      <a:lnTo>
                        <a:pt x="51" y="14"/>
                      </a:lnTo>
                      <a:lnTo>
                        <a:pt x="53" y="20"/>
                      </a:lnTo>
                      <a:lnTo>
                        <a:pt x="55" y="26"/>
                      </a:lnTo>
                      <a:lnTo>
                        <a:pt x="55" y="33"/>
                      </a:lnTo>
                      <a:lnTo>
                        <a:pt x="54" y="40"/>
                      </a:lnTo>
                      <a:lnTo>
                        <a:pt x="53" y="46"/>
                      </a:lnTo>
                      <a:lnTo>
                        <a:pt x="51" y="52"/>
                      </a:lnTo>
                      <a:lnTo>
                        <a:pt x="46" y="57"/>
                      </a:lnTo>
                      <a:lnTo>
                        <a:pt x="43" y="61"/>
                      </a:lnTo>
                      <a:lnTo>
                        <a:pt x="38" y="64"/>
                      </a:lnTo>
                      <a:lnTo>
                        <a:pt x="33" y="65"/>
                      </a:lnTo>
                      <a:lnTo>
                        <a:pt x="28" y="66"/>
                      </a:lnTo>
                      <a:lnTo>
                        <a:pt x="21" y="65"/>
                      </a:lnTo>
                      <a:lnTo>
                        <a:pt x="17" y="63"/>
                      </a:lnTo>
                      <a:lnTo>
                        <a:pt x="12" y="61"/>
                      </a:lnTo>
                      <a:lnTo>
                        <a:pt x="8" y="57"/>
                      </a:lnTo>
                      <a:lnTo>
                        <a:pt x="5" y="51"/>
                      </a:lnTo>
                      <a:lnTo>
                        <a:pt x="2" y="46"/>
                      </a:lnTo>
                      <a:lnTo>
                        <a:pt x="1" y="39"/>
                      </a:lnTo>
                      <a:lnTo>
                        <a:pt x="0" y="33"/>
                      </a:lnTo>
                      <a:lnTo>
                        <a:pt x="1" y="26"/>
                      </a:lnTo>
                      <a:lnTo>
                        <a:pt x="3" y="20"/>
                      </a:lnTo>
                      <a:lnTo>
                        <a:pt x="5" y="14"/>
                      </a:lnTo>
                      <a:lnTo>
                        <a:pt x="8" y="9"/>
                      </a:lnTo>
                      <a:lnTo>
                        <a:pt x="13" y="6"/>
                      </a:lnTo>
                      <a:lnTo>
                        <a:pt x="17" y="3"/>
                      </a:lnTo>
                      <a:lnTo>
                        <a:pt x="22" y="0"/>
                      </a:lnTo>
                      <a:lnTo>
                        <a:pt x="2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1" name="Freeform 441"/>
                <p:cNvSpPr>
                  <a:spLocks/>
                </p:cNvSpPr>
                <p:nvPr/>
              </p:nvSpPr>
              <p:spPr bwMode="auto">
                <a:xfrm>
                  <a:off x="2568" y="4005"/>
                  <a:ext cx="24" cy="29"/>
                </a:xfrm>
                <a:custGeom>
                  <a:avLst/>
                  <a:gdLst>
                    <a:gd name="T0" fmla="*/ 12 w 24"/>
                    <a:gd name="T1" fmla="*/ 0 h 29"/>
                    <a:gd name="T2" fmla="*/ 15 w 24"/>
                    <a:gd name="T3" fmla="*/ 1 h 29"/>
                    <a:gd name="T4" fmla="*/ 17 w 24"/>
                    <a:gd name="T5" fmla="*/ 1 h 29"/>
                    <a:gd name="T6" fmla="*/ 19 w 24"/>
                    <a:gd name="T7" fmla="*/ 3 h 29"/>
                    <a:gd name="T8" fmla="*/ 21 w 24"/>
                    <a:gd name="T9" fmla="*/ 4 h 29"/>
                    <a:gd name="T10" fmla="*/ 23 w 24"/>
                    <a:gd name="T11" fmla="*/ 6 h 29"/>
                    <a:gd name="T12" fmla="*/ 24 w 24"/>
                    <a:gd name="T13" fmla="*/ 8 h 29"/>
                    <a:gd name="T14" fmla="*/ 24 w 24"/>
                    <a:gd name="T15" fmla="*/ 12 h 29"/>
                    <a:gd name="T16" fmla="*/ 24 w 24"/>
                    <a:gd name="T17" fmla="*/ 15 h 29"/>
                    <a:gd name="T18" fmla="*/ 24 w 24"/>
                    <a:gd name="T19" fmla="*/ 17 h 29"/>
                    <a:gd name="T20" fmla="*/ 23 w 24"/>
                    <a:gd name="T21" fmla="*/ 20 h 29"/>
                    <a:gd name="T22" fmla="*/ 22 w 24"/>
                    <a:gd name="T23" fmla="*/ 22 h 29"/>
                    <a:gd name="T24" fmla="*/ 21 w 24"/>
                    <a:gd name="T25" fmla="*/ 25 h 29"/>
                    <a:gd name="T26" fmla="*/ 18 w 24"/>
                    <a:gd name="T27" fmla="*/ 27 h 29"/>
                    <a:gd name="T28" fmla="*/ 17 w 24"/>
                    <a:gd name="T29" fmla="*/ 28 h 29"/>
                    <a:gd name="T30" fmla="*/ 14 w 24"/>
                    <a:gd name="T31" fmla="*/ 29 h 29"/>
                    <a:gd name="T32" fmla="*/ 12 w 24"/>
                    <a:gd name="T33" fmla="*/ 29 h 29"/>
                    <a:gd name="T34" fmla="*/ 10 w 24"/>
                    <a:gd name="T35" fmla="*/ 29 h 29"/>
                    <a:gd name="T36" fmla="*/ 8 w 24"/>
                    <a:gd name="T37" fmla="*/ 28 h 29"/>
                    <a:gd name="T38" fmla="*/ 5 w 24"/>
                    <a:gd name="T39" fmla="*/ 27 h 29"/>
                    <a:gd name="T40" fmla="*/ 3 w 24"/>
                    <a:gd name="T41" fmla="*/ 25 h 29"/>
                    <a:gd name="T42" fmla="*/ 2 w 24"/>
                    <a:gd name="T43" fmla="*/ 22 h 29"/>
                    <a:gd name="T44" fmla="*/ 1 w 24"/>
                    <a:gd name="T45" fmla="*/ 20 h 29"/>
                    <a:gd name="T46" fmla="*/ 1 w 24"/>
                    <a:gd name="T47" fmla="*/ 17 h 29"/>
                    <a:gd name="T48" fmla="*/ 0 w 24"/>
                    <a:gd name="T49" fmla="*/ 15 h 29"/>
                    <a:gd name="T50" fmla="*/ 1 w 24"/>
                    <a:gd name="T51" fmla="*/ 12 h 29"/>
                    <a:gd name="T52" fmla="*/ 1 w 24"/>
                    <a:gd name="T53" fmla="*/ 8 h 29"/>
                    <a:gd name="T54" fmla="*/ 2 w 24"/>
                    <a:gd name="T55" fmla="*/ 6 h 29"/>
                    <a:gd name="T56" fmla="*/ 4 w 24"/>
                    <a:gd name="T57" fmla="*/ 4 h 29"/>
                    <a:gd name="T58" fmla="*/ 5 w 24"/>
                    <a:gd name="T59" fmla="*/ 2 h 29"/>
                    <a:gd name="T60" fmla="*/ 8 w 24"/>
                    <a:gd name="T61" fmla="*/ 1 h 29"/>
                    <a:gd name="T62" fmla="*/ 10 w 24"/>
                    <a:gd name="T63" fmla="*/ 0 h 29"/>
                    <a:gd name="T64" fmla="*/ 12 w 24"/>
                    <a:gd name="T65" fmla="*/ 0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9"/>
                    <a:gd name="T101" fmla="*/ 24 w 24"/>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9">
                      <a:moveTo>
                        <a:pt x="12" y="0"/>
                      </a:moveTo>
                      <a:lnTo>
                        <a:pt x="15" y="1"/>
                      </a:lnTo>
                      <a:lnTo>
                        <a:pt x="17" y="1"/>
                      </a:lnTo>
                      <a:lnTo>
                        <a:pt x="19" y="3"/>
                      </a:lnTo>
                      <a:lnTo>
                        <a:pt x="21" y="4"/>
                      </a:lnTo>
                      <a:lnTo>
                        <a:pt x="23" y="6"/>
                      </a:lnTo>
                      <a:lnTo>
                        <a:pt x="24" y="8"/>
                      </a:lnTo>
                      <a:lnTo>
                        <a:pt x="24" y="12"/>
                      </a:lnTo>
                      <a:lnTo>
                        <a:pt x="24" y="15"/>
                      </a:lnTo>
                      <a:lnTo>
                        <a:pt x="24" y="17"/>
                      </a:lnTo>
                      <a:lnTo>
                        <a:pt x="23" y="20"/>
                      </a:lnTo>
                      <a:lnTo>
                        <a:pt x="22" y="22"/>
                      </a:lnTo>
                      <a:lnTo>
                        <a:pt x="21" y="25"/>
                      </a:lnTo>
                      <a:lnTo>
                        <a:pt x="18" y="27"/>
                      </a:lnTo>
                      <a:lnTo>
                        <a:pt x="17" y="28"/>
                      </a:lnTo>
                      <a:lnTo>
                        <a:pt x="14" y="29"/>
                      </a:lnTo>
                      <a:lnTo>
                        <a:pt x="12" y="29"/>
                      </a:lnTo>
                      <a:lnTo>
                        <a:pt x="10" y="29"/>
                      </a:lnTo>
                      <a:lnTo>
                        <a:pt x="8" y="28"/>
                      </a:lnTo>
                      <a:lnTo>
                        <a:pt x="5" y="27"/>
                      </a:lnTo>
                      <a:lnTo>
                        <a:pt x="3" y="25"/>
                      </a:lnTo>
                      <a:lnTo>
                        <a:pt x="2" y="22"/>
                      </a:lnTo>
                      <a:lnTo>
                        <a:pt x="1" y="20"/>
                      </a:lnTo>
                      <a:lnTo>
                        <a:pt x="1" y="17"/>
                      </a:lnTo>
                      <a:lnTo>
                        <a:pt x="0" y="15"/>
                      </a:lnTo>
                      <a:lnTo>
                        <a:pt x="1" y="12"/>
                      </a:lnTo>
                      <a:lnTo>
                        <a:pt x="1" y="8"/>
                      </a:lnTo>
                      <a:lnTo>
                        <a:pt x="2" y="6"/>
                      </a:lnTo>
                      <a:lnTo>
                        <a:pt x="4" y="4"/>
                      </a:lnTo>
                      <a:lnTo>
                        <a:pt x="5" y="2"/>
                      </a:lnTo>
                      <a:lnTo>
                        <a:pt x="8" y="1"/>
                      </a:lnTo>
                      <a:lnTo>
                        <a:pt x="10" y="0"/>
                      </a:lnTo>
                      <a:lnTo>
                        <a:pt x="1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2" name="Freeform 442"/>
                <p:cNvSpPr>
                  <a:spLocks/>
                </p:cNvSpPr>
                <p:nvPr/>
              </p:nvSpPr>
              <p:spPr bwMode="auto">
                <a:xfrm>
                  <a:off x="2131" y="3712"/>
                  <a:ext cx="835" cy="363"/>
                </a:xfrm>
                <a:custGeom>
                  <a:avLst/>
                  <a:gdLst>
                    <a:gd name="T0" fmla="*/ 14 w 835"/>
                    <a:gd name="T1" fmla="*/ 293 h 363"/>
                    <a:gd name="T2" fmla="*/ 5 w 835"/>
                    <a:gd name="T3" fmla="*/ 278 h 363"/>
                    <a:gd name="T4" fmla="*/ 0 w 835"/>
                    <a:gd name="T5" fmla="*/ 260 h 363"/>
                    <a:gd name="T6" fmla="*/ 3 w 835"/>
                    <a:gd name="T7" fmla="*/ 243 h 363"/>
                    <a:gd name="T8" fmla="*/ 12 w 835"/>
                    <a:gd name="T9" fmla="*/ 230 h 363"/>
                    <a:gd name="T10" fmla="*/ 25 w 835"/>
                    <a:gd name="T11" fmla="*/ 195 h 363"/>
                    <a:gd name="T12" fmla="*/ 94 w 835"/>
                    <a:gd name="T13" fmla="*/ 150 h 363"/>
                    <a:gd name="T14" fmla="*/ 177 w 835"/>
                    <a:gd name="T15" fmla="*/ 122 h 363"/>
                    <a:gd name="T16" fmla="*/ 258 w 835"/>
                    <a:gd name="T17" fmla="*/ 100 h 363"/>
                    <a:gd name="T18" fmla="*/ 492 w 835"/>
                    <a:gd name="T19" fmla="*/ 0 h 363"/>
                    <a:gd name="T20" fmla="*/ 580 w 835"/>
                    <a:gd name="T21" fmla="*/ 0 h 363"/>
                    <a:gd name="T22" fmla="*/ 652 w 835"/>
                    <a:gd name="T23" fmla="*/ 4 h 363"/>
                    <a:gd name="T24" fmla="*/ 725 w 835"/>
                    <a:gd name="T25" fmla="*/ 32 h 363"/>
                    <a:gd name="T26" fmla="*/ 821 w 835"/>
                    <a:gd name="T27" fmla="*/ 106 h 363"/>
                    <a:gd name="T28" fmla="*/ 823 w 835"/>
                    <a:gd name="T29" fmla="*/ 155 h 363"/>
                    <a:gd name="T30" fmla="*/ 830 w 835"/>
                    <a:gd name="T31" fmla="*/ 159 h 363"/>
                    <a:gd name="T32" fmla="*/ 834 w 835"/>
                    <a:gd name="T33" fmla="*/ 176 h 363"/>
                    <a:gd name="T34" fmla="*/ 822 w 835"/>
                    <a:gd name="T35" fmla="*/ 200 h 363"/>
                    <a:gd name="T36" fmla="*/ 801 w 835"/>
                    <a:gd name="T37" fmla="*/ 202 h 363"/>
                    <a:gd name="T38" fmla="*/ 803 w 835"/>
                    <a:gd name="T39" fmla="*/ 194 h 363"/>
                    <a:gd name="T40" fmla="*/ 802 w 835"/>
                    <a:gd name="T41" fmla="*/ 185 h 363"/>
                    <a:gd name="T42" fmla="*/ 780 w 835"/>
                    <a:gd name="T43" fmla="*/ 161 h 363"/>
                    <a:gd name="T44" fmla="*/ 770 w 835"/>
                    <a:gd name="T45" fmla="*/ 157 h 363"/>
                    <a:gd name="T46" fmla="*/ 759 w 835"/>
                    <a:gd name="T47" fmla="*/ 158 h 363"/>
                    <a:gd name="T48" fmla="*/ 744 w 835"/>
                    <a:gd name="T49" fmla="*/ 170 h 363"/>
                    <a:gd name="T50" fmla="*/ 728 w 835"/>
                    <a:gd name="T51" fmla="*/ 195 h 363"/>
                    <a:gd name="T52" fmla="*/ 715 w 835"/>
                    <a:gd name="T53" fmla="*/ 241 h 363"/>
                    <a:gd name="T54" fmla="*/ 499 w 835"/>
                    <a:gd name="T55" fmla="*/ 288 h 363"/>
                    <a:gd name="T56" fmla="*/ 501 w 835"/>
                    <a:gd name="T57" fmla="*/ 260 h 363"/>
                    <a:gd name="T58" fmla="*/ 495 w 835"/>
                    <a:gd name="T59" fmla="*/ 240 h 363"/>
                    <a:gd name="T60" fmla="*/ 484 w 835"/>
                    <a:gd name="T61" fmla="*/ 226 h 363"/>
                    <a:gd name="T62" fmla="*/ 467 w 835"/>
                    <a:gd name="T63" fmla="*/ 218 h 363"/>
                    <a:gd name="T64" fmla="*/ 448 w 835"/>
                    <a:gd name="T65" fmla="*/ 219 h 363"/>
                    <a:gd name="T66" fmla="*/ 426 w 835"/>
                    <a:gd name="T67" fmla="*/ 227 h 363"/>
                    <a:gd name="T68" fmla="*/ 404 w 835"/>
                    <a:gd name="T69" fmla="*/ 243 h 363"/>
                    <a:gd name="T70" fmla="*/ 385 w 835"/>
                    <a:gd name="T71" fmla="*/ 266 h 363"/>
                    <a:gd name="T72" fmla="*/ 368 w 835"/>
                    <a:gd name="T73" fmla="*/ 297 h 363"/>
                    <a:gd name="T74" fmla="*/ 355 w 835"/>
                    <a:gd name="T75" fmla="*/ 335 h 363"/>
                    <a:gd name="T76" fmla="*/ 272 w 835"/>
                    <a:gd name="T77" fmla="*/ 361 h 363"/>
                    <a:gd name="T78" fmla="*/ 234 w 835"/>
                    <a:gd name="T79" fmla="*/ 363 h 363"/>
                    <a:gd name="T80" fmla="*/ 154 w 835"/>
                    <a:gd name="T81" fmla="*/ 350 h 363"/>
                    <a:gd name="T82" fmla="*/ 79 w 835"/>
                    <a:gd name="T83" fmla="*/ 327 h 363"/>
                    <a:gd name="T84" fmla="*/ 56 w 835"/>
                    <a:gd name="T85" fmla="*/ 319 h 363"/>
                    <a:gd name="T86" fmla="*/ 34 w 835"/>
                    <a:gd name="T87" fmla="*/ 308 h 3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35"/>
                    <a:gd name="T133" fmla="*/ 0 h 363"/>
                    <a:gd name="T134" fmla="*/ 835 w 835"/>
                    <a:gd name="T135" fmla="*/ 363 h 3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35" h="363">
                      <a:moveTo>
                        <a:pt x="23" y="298"/>
                      </a:moveTo>
                      <a:lnTo>
                        <a:pt x="19" y="296"/>
                      </a:lnTo>
                      <a:lnTo>
                        <a:pt x="14" y="293"/>
                      </a:lnTo>
                      <a:lnTo>
                        <a:pt x="11" y="288"/>
                      </a:lnTo>
                      <a:lnTo>
                        <a:pt x="8" y="283"/>
                      </a:lnTo>
                      <a:lnTo>
                        <a:pt x="5" y="278"/>
                      </a:lnTo>
                      <a:lnTo>
                        <a:pt x="3" y="272"/>
                      </a:lnTo>
                      <a:lnTo>
                        <a:pt x="1" y="266"/>
                      </a:lnTo>
                      <a:lnTo>
                        <a:pt x="0" y="260"/>
                      </a:lnTo>
                      <a:lnTo>
                        <a:pt x="0" y="254"/>
                      </a:lnTo>
                      <a:lnTo>
                        <a:pt x="1" y="249"/>
                      </a:lnTo>
                      <a:lnTo>
                        <a:pt x="3" y="243"/>
                      </a:lnTo>
                      <a:lnTo>
                        <a:pt x="5" y="238"/>
                      </a:lnTo>
                      <a:lnTo>
                        <a:pt x="8" y="233"/>
                      </a:lnTo>
                      <a:lnTo>
                        <a:pt x="12" y="230"/>
                      </a:lnTo>
                      <a:lnTo>
                        <a:pt x="17" y="228"/>
                      </a:lnTo>
                      <a:lnTo>
                        <a:pt x="23" y="227"/>
                      </a:lnTo>
                      <a:lnTo>
                        <a:pt x="25" y="195"/>
                      </a:lnTo>
                      <a:lnTo>
                        <a:pt x="38" y="173"/>
                      </a:lnTo>
                      <a:lnTo>
                        <a:pt x="65" y="161"/>
                      </a:lnTo>
                      <a:lnTo>
                        <a:pt x="94" y="150"/>
                      </a:lnTo>
                      <a:lnTo>
                        <a:pt x="121" y="140"/>
                      </a:lnTo>
                      <a:lnTo>
                        <a:pt x="149" y="131"/>
                      </a:lnTo>
                      <a:lnTo>
                        <a:pt x="177" y="122"/>
                      </a:lnTo>
                      <a:lnTo>
                        <a:pt x="204" y="115"/>
                      </a:lnTo>
                      <a:lnTo>
                        <a:pt x="231" y="107"/>
                      </a:lnTo>
                      <a:lnTo>
                        <a:pt x="258" y="100"/>
                      </a:lnTo>
                      <a:lnTo>
                        <a:pt x="369" y="13"/>
                      </a:lnTo>
                      <a:lnTo>
                        <a:pt x="460" y="1"/>
                      </a:lnTo>
                      <a:lnTo>
                        <a:pt x="492" y="0"/>
                      </a:lnTo>
                      <a:lnTo>
                        <a:pt x="523" y="0"/>
                      </a:lnTo>
                      <a:lnTo>
                        <a:pt x="552" y="0"/>
                      </a:lnTo>
                      <a:lnTo>
                        <a:pt x="580" y="0"/>
                      </a:lnTo>
                      <a:lnTo>
                        <a:pt x="606" y="1"/>
                      </a:lnTo>
                      <a:lnTo>
                        <a:pt x="631" y="3"/>
                      </a:lnTo>
                      <a:lnTo>
                        <a:pt x="652" y="4"/>
                      </a:lnTo>
                      <a:lnTo>
                        <a:pt x="670" y="5"/>
                      </a:lnTo>
                      <a:lnTo>
                        <a:pt x="700" y="17"/>
                      </a:lnTo>
                      <a:lnTo>
                        <a:pt x="725" y="32"/>
                      </a:lnTo>
                      <a:lnTo>
                        <a:pt x="777" y="86"/>
                      </a:lnTo>
                      <a:lnTo>
                        <a:pt x="813" y="86"/>
                      </a:lnTo>
                      <a:lnTo>
                        <a:pt x="821" y="106"/>
                      </a:lnTo>
                      <a:lnTo>
                        <a:pt x="822" y="130"/>
                      </a:lnTo>
                      <a:lnTo>
                        <a:pt x="819" y="155"/>
                      </a:lnTo>
                      <a:lnTo>
                        <a:pt x="823" y="155"/>
                      </a:lnTo>
                      <a:lnTo>
                        <a:pt x="825" y="156"/>
                      </a:lnTo>
                      <a:lnTo>
                        <a:pt x="828" y="157"/>
                      </a:lnTo>
                      <a:lnTo>
                        <a:pt x="830" y="159"/>
                      </a:lnTo>
                      <a:lnTo>
                        <a:pt x="832" y="163"/>
                      </a:lnTo>
                      <a:lnTo>
                        <a:pt x="835" y="170"/>
                      </a:lnTo>
                      <a:lnTo>
                        <a:pt x="834" y="176"/>
                      </a:lnTo>
                      <a:lnTo>
                        <a:pt x="831" y="184"/>
                      </a:lnTo>
                      <a:lnTo>
                        <a:pt x="828" y="191"/>
                      </a:lnTo>
                      <a:lnTo>
                        <a:pt x="822" y="200"/>
                      </a:lnTo>
                      <a:lnTo>
                        <a:pt x="799" y="208"/>
                      </a:lnTo>
                      <a:lnTo>
                        <a:pt x="801" y="204"/>
                      </a:lnTo>
                      <a:lnTo>
                        <a:pt x="801" y="202"/>
                      </a:lnTo>
                      <a:lnTo>
                        <a:pt x="802" y="199"/>
                      </a:lnTo>
                      <a:lnTo>
                        <a:pt x="802" y="197"/>
                      </a:lnTo>
                      <a:lnTo>
                        <a:pt x="803" y="194"/>
                      </a:lnTo>
                      <a:lnTo>
                        <a:pt x="802" y="190"/>
                      </a:lnTo>
                      <a:lnTo>
                        <a:pt x="802" y="187"/>
                      </a:lnTo>
                      <a:lnTo>
                        <a:pt x="802" y="185"/>
                      </a:lnTo>
                      <a:lnTo>
                        <a:pt x="793" y="173"/>
                      </a:lnTo>
                      <a:lnTo>
                        <a:pt x="785" y="164"/>
                      </a:lnTo>
                      <a:lnTo>
                        <a:pt x="780" y="161"/>
                      </a:lnTo>
                      <a:lnTo>
                        <a:pt x="777" y="159"/>
                      </a:lnTo>
                      <a:lnTo>
                        <a:pt x="773" y="158"/>
                      </a:lnTo>
                      <a:lnTo>
                        <a:pt x="770" y="157"/>
                      </a:lnTo>
                      <a:lnTo>
                        <a:pt x="765" y="157"/>
                      </a:lnTo>
                      <a:lnTo>
                        <a:pt x="762" y="157"/>
                      </a:lnTo>
                      <a:lnTo>
                        <a:pt x="759" y="158"/>
                      </a:lnTo>
                      <a:lnTo>
                        <a:pt x="756" y="160"/>
                      </a:lnTo>
                      <a:lnTo>
                        <a:pt x="749" y="164"/>
                      </a:lnTo>
                      <a:lnTo>
                        <a:pt x="744" y="170"/>
                      </a:lnTo>
                      <a:lnTo>
                        <a:pt x="738" y="177"/>
                      </a:lnTo>
                      <a:lnTo>
                        <a:pt x="733" y="186"/>
                      </a:lnTo>
                      <a:lnTo>
                        <a:pt x="728" y="195"/>
                      </a:lnTo>
                      <a:lnTo>
                        <a:pt x="725" y="204"/>
                      </a:lnTo>
                      <a:lnTo>
                        <a:pt x="719" y="224"/>
                      </a:lnTo>
                      <a:lnTo>
                        <a:pt x="715" y="241"/>
                      </a:lnTo>
                      <a:lnTo>
                        <a:pt x="492" y="311"/>
                      </a:lnTo>
                      <a:lnTo>
                        <a:pt x="497" y="300"/>
                      </a:lnTo>
                      <a:lnTo>
                        <a:pt x="499" y="288"/>
                      </a:lnTo>
                      <a:lnTo>
                        <a:pt x="501" y="279"/>
                      </a:lnTo>
                      <a:lnTo>
                        <a:pt x="502" y="269"/>
                      </a:lnTo>
                      <a:lnTo>
                        <a:pt x="501" y="260"/>
                      </a:lnTo>
                      <a:lnTo>
                        <a:pt x="500" y="253"/>
                      </a:lnTo>
                      <a:lnTo>
                        <a:pt x="499" y="245"/>
                      </a:lnTo>
                      <a:lnTo>
                        <a:pt x="495" y="240"/>
                      </a:lnTo>
                      <a:lnTo>
                        <a:pt x="492" y="235"/>
                      </a:lnTo>
                      <a:lnTo>
                        <a:pt x="489" y="229"/>
                      </a:lnTo>
                      <a:lnTo>
                        <a:pt x="484" y="226"/>
                      </a:lnTo>
                      <a:lnTo>
                        <a:pt x="479" y="223"/>
                      </a:lnTo>
                      <a:lnTo>
                        <a:pt x="474" y="221"/>
                      </a:lnTo>
                      <a:lnTo>
                        <a:pt x="467" y="218"/>
                      </a:lnTo>
                      <a:lnTo>
                        <a:pt x="461" y="218"/>
                      </a:lnTo>
                      <a:lnTo>
                        <a:pt x="454" y="218"/>
                      </a:lnTo>
                      <a:lnTo>
                        <a:pt x="448" y="219"/>
                      </a:lnTo>
                      <a:lnTo>
                        <a:pt x="441" y="221"/>
                      </a:lnTo>
                      <a:lnTo>
                        <a:pt x="434" y="224"/>
                      </a:lnTo>
                      <a:lnTo>
                        <a:pt x="426" y="227"/>
                      </a:lnTo>
                      <a:lnTo>
                        <a:pt x="420" y="231"/>
                      </a:lnTo>
                      <a:lnTo>
                        <a:pt x="412" y="237"/>
                      </a:lnTo>
                      <a:lnTo>
                        <a:pt x="404" y="243"/>
                      </a:lnTo>
                      <a:lnTo>
                        <a:pt x="398" y="250"/>
                      </a:lnTo>
                      <a:lnTo>
                        <a:pt x="391" y="257"/>
                      </a:lnTo>
                      <a:lnTo>
                        <a:pt x="385" y="266"/>
                      </a:lnTo>
                      <a:lnTo>
                        <a:pt x="378" y="276"/>
                      </a:lnTo>
                      <a:lnTo>
                        <a:pt x="373" y="285"/>
                      </a:lnTo>
                      <a:lnTo>
                        <a:pt x="368" y="297"/>
                      </a:lnTo>
                      <a:lnTo>
                        <a:pt x="363" y="309"/>
                      </a:lnTo>
                      <a:lnTo>
                        <a:pt x="359" y="322"/>
                      </a:lnTo>
                      <a:lnTo>
                        <a:pt x="355" y="335"/>
                      </a:lnTo>
                      <a:lnTo>
                        <a:pt x="348" y="349"/>
                      </a:lnTo>
                      <a:lnTo>
                        <a:pt x="283" y="359"/>
                      </a:lnTo>
                      <a:lnTo>
                        <a:pt x="272" y="361"/>
                      </a:lnTo>
                      <a:lnTo>
                        <a:pt x="260" y="362"/>
                      </a:lnTo>
                      <a:lnTo>
                        <a:pt x="247" y="363"/>
                      </a:lnTo>
                      <a:lnTo>
                        <a:pt x="234" y="363"/>
                      </a:lnTo>
                      <a:lnTo>
                        <a:pt x="208" y="360"/>
                      </a:lnTo>
                      <a:lnTo>
                        <a:pt x="181" y="355"/>
                      </a:lnTo>
                      <a:lnTo>
                        <a:pt x="154" y="350"/>
                      </a:lnTo>
                      <a:lnTo>
                        <a:pt x="127" y="342"/>
                      </a:lnTo>
                      <a:lnTo>
                        <a:pt x="102" y="335"/>
                      </a:lnTo>
                      <a:lnTo>
                        <a:pt x="79" y="327"/>
                      </a:lnTo>
                      <a:lnTo>
                        <a:pt x="72" y="324"/>
                      </a:lnTo>
                      <a:lnTo>
                        <a:pt x="63" y="322"/>
                      </a:lnTo>
                      <a:lnTo>
                        <a:pt x="56" y="319"/>
                      </a:lnTo>
                      <a:lnTo>
                        <a:pt x="48" y="315"/>
                      </a:lnTo>
                      <a:lnTo>
                        <a:pt x="40" y="312"/>
                      </a:lnTo>
                      <a:lnTo>
                        <a:pt x="34" y="308"/>
                      </a:lnTo>
                      <a:lnTo>
                        <a:pt x="29" y="304"/>
                      </a:lnTo>
                      <a:lnTo>
                        <a:pt x="23" y="298"/>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3" name="Freeform 443"/>
                <p:cNvSpPr>
                  <a:spLocks/>
                </p:cNvSpPr>
                <p:nvPr/>
              </p:nvSpPr>
              <p:spPr bwMode="auto">
                <a:xfrm>
                  <a:off x="2126" y="3935"/>
                  <a:ext cx="34" cy="80"/>
                </a:xfrm>
                <a:custGeom>
                  <a:avLst/>
                  <a:gdLst>
                    <a:gd name="T0" fmla="*/ 23 w 34"/>
                    <a:gd name="T1" fmla="*/ 7 h 80"/>
                    <a:gd name="T2" fmla="*/ 32 w 34"/>
                    <a:gd name="T3" fmla="*/ 0 h 80"/>
                    <a:gd name="T4" fmla="*/ 26 w 34"/>
                    <a:gd name="T5" fmla="*/ 1 h 80"/>
                    <a:gd name="T6" fmla="*/ 18 w 34"/>
                    <a:gd name="T7" fmla="*/ 5 h 80"/>
                    <a:gd name="T8" fmla="*/ 10 w 34"/>
                    <a:gd name="T9" fmla="*/ 13 h 80"/>
                    <a:gd name="T10" fmla="*/ 5 w 34"/>
                    <a:gd name="T11" fmla="*/ 18 h 80"/>
                    <a:gd name="T12" fmla="*/ 2 w 34"/>
                    <a:gd name="T13" fmla="*/ 23 h 80"/>
                    <a:gd name="T14" fmla="*/ 1 w 34"/>
                    <a:gd name="T15" fmla="*/ 29 h 80"/>
                    <a:gd name="T16" fmla="*/ 0 w 34"/>
                    <a:gd name="T17" fmla="*/ 34 h 80"/>
                    <a:gd name="T18" fmla="*/ 0 w 34"/>
                    <a:gd name="T19" fmla="*/ 41 h 80"/>
                    <a:gd name="T20" fmla="*/ 1 w 34"/>
                    <a:gd name="T21" fmla="*/ 47 h 80"/>
                    <a:gd name="T22" fmla="*/ 3 w 34"/>
                    <a:gd name="T23" fmla="*/ 53 h 80"/>
                    <a:gd name="T24" fmla="*/ 5 w 34"/>
                    <a:gd name="T25" fmla="*/ 59 h 80"/>
                    <a:gd name="T26" fmla="*/ 8 w 34"/>
                    <a:gd name="T27" fmla="*/ 64 h 80"/>
                    <a:gd name="T28" fmla="*/ 11 w 34"/>
                    <a:gd name="T29" fmla="*/ 69 h 80"/>
                    <a:gd name="T30" fmla="*/ 15 w 34"/>
                    <a:gd name="T31" fmla="*/ 73 h 80"/>
                    <a:gd name="T32" fmla="*/ 18 w 34"/>
                    <a:gd name="T33" fmla="*/ 76 h 80"/>
                    <a:gd name="T34" fmla="*/ 24 w 34"/>
                    <a:gd name="T35" fmla="*/ 80 h 80"/>
                    <a:gd name="T36" fmla="*/ 34 w 34"/>
                    <a:gd name="T37" fmla="*/ 71 h 80"/>
                    <a:gd name="T38" fmla="*/ 29 w 34"/>
                    <a:gd name="T39" fmla="*/ 69 h 80"/>
                    <a:gd name="T40" fmla="*/ 25 w 34"/>
                    <a:gd name="T41" fmla="*/ 65 h 80"/>
                    <a:gd name="T42" fmla="*/ 21 w 34"/>
                    <a:gd name="T43" fmla="*/ 61 h 80"/>
                    <a:gd name="T44" fmla="*/ 17 w 34"/>
                    <a:gd name="T45" fmla="*/ 57 h 80"/>
                    <a:gd name="T46" fmla="*/ 15 w 34"/>
                    <a:gd name="T47" fmla="*/ 51 h 80"/>
                    <a:gd name="T48" fmla="*/ 13 w 34"/>
                    <a:gd name="T49" fmla="*/ 45 h 80"/>
                    <a:gd name="T50" fmla="*/ 12 w 34"/>
                    <a:gd name="T51" fmla="*/ 40 h 80"/>
                    <a:gd name="T52" fmla="*/ 11 w 34"/>
                    <a:gd name="T53" fmla="*/ 33 h 80"/>
                    <a:gd name="T54" fmla="*/ 11 w 34"/>
                    <a:gd name="T55" fmla="*/ 28 h 80"/>
                    <a:gd name="T56" fmla="*/ 11 w 34"/>
                    <a:gd name="T57" fmla="*/ 21 h 80"/>
                    <a:gd name="T58" fmla="*/ 13 w 34"/>
                    <a:gd name="T59" fmla="*/ 17 h 80"/>
                    <a:gd name="T60" fmla="*/ 14 w 34"/>
                    <a:gd name="T61" fmla="*/ 12 h 80"/>
                    <a:gd name="T62" fmla="*/ 16 w 34"/>
                    <a:gd name="T63" fmla="*/ 9 h 80"/>
                    <a:gd name="T64" fmla="*/ 15 w 34"/>
                    <a:gd name="T65" fmla="*/ 10 h 80"/>
                    <a:gd name="T66" fmla="*/ 18 w 34"/>
                    <a:gd name="T67" fmla="*/ 9 h 80"/>
                    <a:gd name="T68" fmla="*/ 24 w 34"/>
                    <a:gd name="T69" fmla="*/ 8 h 80"/>
                    <a:gd name="T70" fmla="*/ 34 w 34"/>
                    <a:gd name="T71" fmla="*/ 1 h 80"/>
                    <a:gd name="T72" fmla="*/ 24 w 34"/>
                    <a:gd name="T73" fmla="*/ 8 h 80"/>
                    <a:gd name="T74" fmla="*/ 25 w 34"/>
                    <a:gd name="T75" fmla="*/ 7 h 80"/>
                    <a:gd name="T76" fmla="*/ 27 w 34"/>
                    <a:gd name="T77" fmla="*/ 6 h 80"/>
                    <a:gd name="T78" fmla="*/ 29 w 34"/>
                    <a:gd name="T79" fmla="*/ 5 h 80"/>
                    <a:gd name="T80" fmla="*/ 30 w 34"/>
                    <a:gd name="T81" fmla="*/ 4 h 80"/>
                    <a:gd name="T82" fmla="*/ 32 w 34"/>
                    <a:gd name="T83" fmla="*/ 3 h 80"/>
                    <a:gd name="T84" fmla="*/ 34 w 34"/>
                    <a:gd name="T85" fmla="*/ 1 h 80"/>
                    <a:gd name="T86" fmla="*/ 32 w 34"/>
                    <a:gd name="T87" fmla="*/ 0 h 80"/>
                    <a:gd name="T88" fmla="*/ 23 w 34"/>
                    <a:gd name="T89" fmla="*/ 7 h 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80"/>
                    <a:gd name="T137" fmla="*/ 34 w 34"/>
                    <a:gd name="T138" fmla="*/ 80 h 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80">
                      <a:moveTo>
                        <a:pt x="23" y="7"/>
                      </a:moveTo>
                      <a:lnTo>
                        <a:pt x="32" y="0"/>
                      </a:lnTo>
                      <a:lnTo>
                        <a:pt x="26" y="1"/>
                      </a:lnTo>
                      <a:lnTo>
                        <a:pt x="18" y="5"/>
                      </a:lnTo>
                      <a:lnTo>
                        <a:pt x="10" y="13"/>
                      </a:lnTo>
                      <a:lnTo>
                        <a:pt x="5" y="18"/>
                      </a:lnTo>
                      <a:lnTo>
                        <a:pt x="2" y="23"/>
                      </a:lnTo>
                      <a:lnTo>
                        <a:pt x="1" y="29"/>
                      </a:lnTo>
                      <a:lnTo>
                        <a:pt x="0" y="34"/>
                      </a:lnTo>
                      <a:lnTo>
                        <a:pt x="0" y="41"/>
                      </a:lnTo>
                      <a:lnTo>
                        <a:pt x="1" y="47"/>
                      </a:lnTo>
                      <a:lnTo>
                        <a:pt x="3" y="53"/>
                      </a:lnTo>
                      <a:lnTo>
                        <a:pt x="5" y="59"/>
                      </a:lnTo>
                      <a:lnTo>
                        <a:pt x="8" y="64"/>
                      </a:lnTo>
                      <a:lnTo>
                        <a:pt x="11" y="69"/>
                      </a:lnTo>
                      <a:lnTo>
                        <a:pt x="15" y="73"/>
                      </a:lnTo>
                      <a:lnTo>
                        <a:pt x="18" y="76"/>
                      </a:lnTo>
                      <a:lnTo>
                        <a:pt x="24" y="80"/>
                      </a:lnTo>
                      <a:lnTo>
                        <a:pt x="34" y="71"/>
                      </a:lnTo>
                      <a:lnTo>
                        <a:pt x="29" y="69"/>
                      </a:lnTo>
                      <a:lnTo>
                        <a:pt x="25" y="65"/>
                      </a:lnTo>
                      <a:lnTo>
                        <a:pt x="21" y="61"/>
                      </a:lnTo>
                      <a:lnTo>
                        <a:pt x="17" y="57"/>
                      </a:lnTo>
                      <a:lnTo>
                        <a:pt x="15" y="51"/>
                      </a:lnTo>
                      <a:lnTo>
                        <a:pt x="13" y="45"/>
                      </a:lnTo>
                      <a:lnTo>
                        <a:pt x="12" y="40"/>
                      </a:lnTo>
                      <a:lnTo>
                        <a:pt x="11" y="33"/>
                      </a:lnTo>
                      <a:lnTo>
                        <a:pt x="11" y="28"/>
                      </a:lnTo>
                      <a:lnTo>
                        <a:pt x="11" y="21"/>
                      </a:lnTo>
                      <a:lnTo>
                        <a:pt x="13" y="17"/>
                      </a:lnTo>
                      <a:lnTo>
                        <a:pt x="14" y="12"/>
                      </a:lnTo>
                      <a:lnTo>
                        <a:pt x="16" y="9"/>
                      </a:lnTo>
                      <a:lnTo>
                        <a:pt x="15" y="10"/>
                      </a:lnTo>
                      <a:lnTo>
                        <a:pt x="18" y="9"/>
                      </a:lnTo>
                      <a:lnTo>
                        <a:pt x="24" y="8"/>
                      </a:lnTo>
                      <a:lnTo>
                        <a:pt x="34" y="1"/>
                      </a:lnTo>
                      <a:lnTo>
                        <a:pt x="24" y="8"/>
                      </a:lnTo>
                      <a:lnTo>
                        <a:pt x="25" y="7"/>
                      </a:lnTo>
                      <a:lnTo>
                        <a:pt x="27" y="6"/>
                      </a:lnTo>
                      <a:lnTo>
                        <a:pt x="29" y="5"/>
                      </a:lnTo>
                      <a:lnTo>
                        <a:pt x="30" y="4"/>
                      </a:lnTo>
                      <a:lnTo>
                        <a:pt x="32" y="3"/>
                      </a:lnTo>
                      <a:lnTo>
                        <a:pt x="34" y="1"/>
                      </a:lnTo>
                      <a:lnTo>
                        <a:pt x="32" y="0"/>
                      </a:lnTo>
                      <a:lnTo>
                        <a:pt x="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4" name="Freeform 444"/>
                <p:cNvSpPr>
                  <a:spLocks/>
                </p:cNvSpPr>
                <p:nvPr/>
              </p:nvSpPr>
              <p:spPr bwMode="auto">
                <a:xfrm>
                  <a:off x="2149" y="3902"/>
                  <a:ext cx="13" cy="40"/>
                </a:xfrm>
                <a:custGeom>
                  <a:avLst/>
                  <a:gdLst>
                    <a:gd name="T0" fmla="*/ 3 w 13"/>
                    <a:gd name="T1" fmla="*/ 8 h 40"/>
                    <a:gd name="T2" fmla="*/ 0 w 13"/>
                    <a:gd name="T3" fmla="*/ 40 h 40"/>
                    <a:gd name="T4" fmla="*/ 11 w 13"/>
                    <a:gd name="T5" fmla="*/ 34 h 40"/>
                    <a:gd name="T6" fmla="*/ 13 w 13"/>
                    <a:gd name="T7" fmla="*/ 1 h 40"/>
                    <a:gd name="T8" fmla="*/ 13 w 13"/>
                    <a:gd name="T9" fmla="*/ 0 h 40"/>
                    <a:gd name="T10" fmla="*/ 12 w 13"/>
                    <a:gd name="T11" fmla="*/ 0 h 40"/>
                    <a:gd name="T12" fmla="*/ 9 w 13"/>
                    <a:gd name="T13" fmla="*/ 1 h 40"/>
                    <a:gd name="T14" fmla="*/ 7 w 13"/>
                    <a:gd name="T15" fmla="*/ 2 h 40"/>
                    <a:gd name="T16" fmla="*/ 6 w 13"/>
                    <a:gd name="T17" fmla="*/ 5 h 40"/>
                    <a:gd name="T18" fmla="*/ 4 w 13"/>
                    <a:gd name="T19" fmla="*/ 6 h 40"/>
                    <a:gd name="T20" fmla="*/ 3 w 13"/>
                    <a:gd name="T21" fmla="*/ 7 h 40"/>
                    <a:gd name="T22" fmla="*/ 3 w 13"/>
                    <a:gd name="T23" fmla="*/ 8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40"/>
                    <a:gd name="T38" fmla="*/ 13 w 13"/>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40">
                      <a:moveTo>
                        <a:pt x="3" y="8"/>
                      </a:moveTo>
                      <a:lnTo>
                        <a:pt x="0" y="40"/>
                      </a:lnTo>
                      <a:lnTo>
                        <a:pt x="11" y="34"/>
                      </a:lnTo>
                      <a:lnTo>
                        <a:pt x="13" y="1"/>
                      </a:lnTo>
                      <a:lnTo>
                        <a:pt x="13" y="0"/>
                      </a:lnTo>
                      <a:lnTo>
                        <a:pt x="12" y="0"/>
                      </a:lnTo>
                      <a:lnTo>
                        <a:pt x="9" y="1"/>
                      </a:lnTo>
                      <a:lnTo>
                        <a:pt x="7" y="2"/>
                      </a:lnTo>
                      <a:lnTo>
                        <a:pt x="6" y="5"/>
                      </a:lnTo>
                      <a:lnTo>
                        <a:pt x="4" y="6"/>
                      </a:lnTo>
                      <a:lnTo>
                        <a:pt x="3" y="7"/>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5" name="Freeform 445"/>
                <p:cNvSpPr>
                  <a:spLocks/>
                </p:cNvSpPr>
                <p:nvPr/>
              </p:nvSpPr>
              <p:spPr bwMode="auto">
                <a:xfrm>
                  <a:off x="2152" y="3882"/>
                  <a:ext cx="23" cy="28"/>
                </a:xfrm>
                <a:custGeom>
                  <a:avLst/>
                  <a:gdLst>
                    <a:gd name="T0" fmla="*/ 21 w 23"/>
                    <a:gd name="T1" fmla="*/ 0 h 28"/>
                    <a:gd name="T2" fmla="*/ 12 w 23"/>
                    <a:gd name="T3" fmla="*/ 6 h 28"/>
                    <a:gd name="T4" fmla="*/ 0 w 23"/>
                    <a:gd name="T5" fmla="*/ 28 h 28"/>
                    <a:gd name="T6" fmla="*/ 10 w 23"/>
                    <a:gd name="T7" fmla="*/ 21 h 28"/>
                    <a:gd name="T8" fmla="*/ 22 w 23"/>
                    <a:gd name="T9" fmla="*/ 1 h 28"/>
                    <a:gd name="T10" fmla="*/ 14 w 23"/>
                    <a:gd name="T11" fmla="*/ 7 h 28"/>
                    <a:gd name="T12" fmla="*/ 22 w 23"/>
                    <a:gd name="T13" fmla="*/ 1 h 28"/>
                    <a:gd name="T14" fmla="*/ 23 w 23"/>
                    <a:gd name="T15" fmla="*/ 0 h 28"/>
                    <a:gd name="T16" fmla="*/ 22 w 23"/>
                    <a:gd name="T17" fmla="*/ 0 h 28"/>
                    <a:gd name="T18" fmla="*/ 21 w 23"/>
                    <a:gd name="T19" fmla="*/ 0 h 28"/>
                    <a:gd name="T20" fmla="*/ 18 w 23"/>
                    <a:gd name="T21" fmla="*/ 1 h 28"/>
                    <a:gd name="T22" fmla="*/ 17 w 23"/>
                    <a:gd name="T23" fmla="*/ 2 h 28"/>
                    <a:gd name="T24" fmla="*/ 15 w 23"/>
                    <a:gd name="T25" fmla="*/ 3 h 28"/>
                    <a:gd name="T26" fmla="*/ 13 w 23"/>
                    <a:gd name="T27" fmla="*/ 5 h 28"/>
                    <a:gd name="T28" fmla="*/ 12 w 23"/>
                    <a:gd name="T29" fmla="*/ 6 h 28"/>
                    <a:gd name="T30" fmla="*/ 21 w 23"/>
                    <a:gd name="T31" fmla="*/ 0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8"/>
                    <a:gd name="T50" fmla="*/ 23 w 23"/>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8">
                      <a:moveTo>
                        <a:pt x="21" y="0"/>
                      </a:moveTo>
                      <a:lnTo>
                        <a:pt x="12" y="6"/>
                      </a:lnTo>
                      <a:lnTo>
                        <a:pt x="0" y="28"/>
                      </a:lnTo>
                      <a:lnTo>
                        <a:pt x="10" y="21"/>
                      </a:lnTo>
                      <a:lnTo>
                        <a:pt x="22" y="1"/>
                      </a:lnTo>
                      <a:lnTo>
                        <a:pt x="14" y="7"/>
                      </a:lnTo>
                      <a:lnTo>
                        <a:pt x="22" y="1"/>
                      </a:lnTo>
                      <a:lnTo>
                        <a:pt x="23" y="0"/>
                      </a:lnTo>
                      <a:lnTo>
                        <a:pt x="22" y="0"/>
                      </a:lnTo>
                      <a:lnTo>
                        <a:pt x="21" y="0"/>
                      </a:lnTo>
                      <a:lnTo>
                        <a:pt x="18" y="1"/>
                      </a:lnTo>
                      <a:lnTo>
                        <a:pt x="17" y="2"/>
                      </a:lnTo>
                      <a:lnTo>
                        <a:pt x="15" y="3"/>
                      </a:lnTo>
                      <a:lnTo>
                        <a:pt x="13" y="5"/>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6" name="Freeform 446"/>
                <p:cNvSpPr>
                  <a:spLocks/>
                </p:cNvSpPr>
                <p:nvPr/>
              </p:nvSpPr>
              <p:spPr bwMode="auto">
                <a:xfrm>
                  <a:off x="2166" y="3808"/>
                  <a:ext cx="229" cy="81"/>
                </a:xfrm>
                <a:custGeom>
                  <a:avLst/>
                  <a:gdLst>
                    <a:gd name="T0" fmla="*/ 222 w 229"/>
                    <a:gd name="T1" fmla="*/ 4 h 81"/>
                    <a:gd name="T2" fmla="*/ 228 w 229"/>
                    <a:gd name="T3" fmla="*/ 0 h 81"/>
                    <a:gd name="T4" fmla="*/ 200 w 229"/>
                    <a:gd name="T5" fmla="*/ 7 h 81"/>
                    <a:gd name="T6" fmla="*/ 173 w 229"/>
                    <a:gd name="T7" fmla="*/ 14 h 81"/>
                    <a:gd name="T8" fmla="*/ 145 w 229"/>
                    <a:gd name="T9" fmla="*/ 22 h 81"/>
                    <a:gd name="T10" fmla="*/ 118 w 229"/>
                    <a:gd name="T11" fmla="*/ 31 h 81"/>
                    <a:gd name="T12" fmla="*/ 90 w 229"/>
                    <a:gd name="T13" fmla="*/ 40 h 81"/>
                    <a:gd name="T14" fmla="*/ 62 w 229"/>
                    <a:gd name="T15" fmla="*/ 50 h 81"/>
                    <a:gd name="T16" fmla="*/ 34 w 229"/>
                    <a:gd name="T17" fmla="*/ 62 h 81"/>
                    <a:gd name="T18" fmla="*/ 7 w 229"/>
                    <a:gd name="T19" fmla="*/ 74 h 81"/>
                    <a:gd name="T20" fmla="*/ 0 w 229"/>
                    <a:gd name="T21" fmla="*/ 81 h 81"/>
                    <a:gd name="T22" fmla="*/ 27 w 229"/>
                    <a:gd name="T23" fmla="*/ 68 h 81"/>
                    <a:gd name="T24" fmla="*/ 54 w 229"/>
                    <a:gd name="T25" fmla="*/ 58 h 81"/>
                    <a:gd name="T26" fmla="*/ 82 w 229"/>
                    <a:gd name="T27" fmla="*/ 48 h 81"/>
                    <a:gd name="T28" fmla="*/ 109 w 229"/>
                    <a:gd name="T29" fmla="*/ 39 h 81"/>
                    <a:gd name="T30" fmla="*/ 138 w 229"/>
                    <a:gd name="T31" fmla="*/ 31 h 81"/>
                    <a:gd name="T32" fmla="*/ 165 w 229"/>
                    <a:gd name="T33" fmla="*/ 23 h 81"/>
                    <a:gd name="T34" fmla="*/ 193 w 229"/>
                    <a:gd name="T35" fmla="*/ 16 h 81"/>
                    <a:gd name="T36" fmla="*/ 219 w 229"/>
                    <a:gd name="T37" fmla="*/ 8 h 81"/>
                    <a:gd name="T38" fmla="*/ 224 w 229"/>
                    <a:gd name="T39" fmla="*/ 5 h 81"/>
                    <a:gd name="T40" fmla="*/ 219 w 229"/>
                    <a:gd name="T41" fmla="*/ 8 h 81"/>
                    <a:gd name="T42" fmla="*/ 221 w 229"/>
                    <a:gd name="T43" fmla="*/ 7 h 81"/>
                    <a:gd name="T44" fmla="*/ 223 w 229"/>
                    <a:gd name="T45" fmla="*/ 6 h 81"/>
                    <a:gd name="T46" fmla="*/ 224 w 229"/>
                    <a:gd name="T47" fmla="*/ 5 h 81"/>
                    <a:gd name="T48" fmla="*/ 226 w 229"/>
                    <a:gd name="T49" fmla="*/ 4 h 81"/>
                    <a:gd name="T50" fmla="*/ 228 w 229"/>
                    <a:gd name="T51" fmla="*/ 2 h 81"/>
                    <a:gd name="T52" fmla="*/ 229 w 229"/>
                    <a:gd name="T53" fmla="*/ 0 h 81"/>
                    <a:gd name="T54" fmla="*/ 228 w 229"/>
                    <a:gd name="T55" fmla="*/ 0 h 81"/>
                    <a:gd name="T56" fmla="*/ 222 w 229"/>
                    <a:gd name="T57" fmla="*/ 4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9"/>
                    <a:gd name="T88" fmla="*/ 0 h 81"/>
                    <a:gd name="T89" fmla="*/ 229 w 229"/>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9" h="81">
                      <a:moveTo>
                        <a:pt x="222" y="4"/>
                      </a:moveTo>
                      <a:lnTo>
                        <a:pt x="228" y="0"/>
                      </a:lnTo>
                      <a:lnTo>
                        <a:pt x="200" y="7"/>
                      </a:lnTo>
                      <a:lnTo>
                        <a:pt x="173" y="14"/>
                      </a:lnTo>
                      <a:lnTo>
                        <a:pt x="145" y="22"/>
                      </a:lnTo>
                      <a:lnTo>
                        <a:pt x="118" y="31"/>
                      </a:lnTo>
                      <a:lnTo>
                        <a:pt x="90" y="40"/>
                      </a:lnTo>
                      <a:lnTo>
                        <a:pt x="62" y="50"/>
                      </a:lnTo>
                      <a:lnTo>
                        <a:pt x="34" y="62"/>
                      </a:lnTo>
                      <a:lnTo>
                        <a:pt x="7" y="74"/>
                      </a:lnTo>
                      <a:lnTo>
                        <a:pt x="0" y="81"/>
                      </a:lnTo>
                      <a:lnTo>
                        <a:pt x="27" y="68"/>
                      </a:lnTo>
                      <a:lnTo>
                        <a:pt x="54" y="58"/>
                      </a:lnTo>
                      <a:lnTo>
                        <a:pt x="82" y="48"/>
                      </a:lnTo>
                      <a:lnTo>
                        <a:pt x="109" y="39"/>
                      </a:lnTo>
                      <a:lnTo>
                        <a:pt x="138" y="31"/>
                      </a:lnTo>
                      <a:lnTo>
                        <a:pt x="165" y="23"/>
                      </a:lnTo>
                      <a:lnTo>
                        <a:pt x="193" y="16"/>
                      </a:lnTo>
                      <a:lnTo>
                        <a:pt x="219" y="8"/>
                      </a:lnTo>
                      <a:lnTo>
                        <a:pt x="224" y="5"/>
                      </a:lnTo>
                      <a:lnTo>
                        <a:pt x="219" y="8"/>
                      </a:lnTo>
                      <a:lnTo>
                        <a:pt x="221" y="7"/>
                      </a:lnTo>
                      <a:lnTo>
                        <a:pt x="223" y="6"/>
                      </a:lnTo>
                      <a:lnTo>
                        <a:pt x="224" y="5"/>
                      </a:lnTo>
                      <a:lnTo>
                        <a:pt x="226" y="4"/>
                      </a:lnTo>
                      <a:lnTo>
                        <a:pt x="228" y="2"/>
                      </a:lnTo>
                      <a:lnTo>
                        <a:pt x="229" y="0"/>
                      </a:lnTo>
                      <a:lnTo>
                        <a:pt x="228" y="0"/>
                      </a:lnTo>
                      <a:lnTo>
                        <a:pt x="22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7" name="Freeform 447"/>
                <p:cNvSpPr>
                  <a:spLocks/>
                </p:cNvSpPr>
                <p:nvPr/>
              </p:nvSpPr>
              <p:spPr bwMode="auto">
                <a:xfrm>
                  <a:off x="2388" y="3721"/>
                  <a:ext cx="117" cy="92"/>
                </a:xfrm>
                <a:custGeom>
                  <a:avLst/>
                  <a:gdLst>
                    <a:gd name="T0" fmla="*/ 116 w 117"/>
                    <a:gd name="T1" fmla="*/ 0 h 92"/>
                    <a:gd name="T2" fmla="*/ 111 w 117"/>
                    <a:gd name="T3" fmla="*/ 3 h 92"/>
                    <a:gd name="T4" fmla="*/ 0 w 117"/>
                    <a:gd name="T5" fmla="*/ 91 h 92"/>
                    <a:gd name="T6" fmla="*/ 2 w 117"/>
                    <a:gd name="T7" fmla="*/ 92 h 92"/>
                    <a:gd name="T8" fmla="*/ 113 w 117"/>
                    <a:gd name="T9" fmla="*/ 4 h 92"/>
                    <a:gd name="T10" fmla="*/ 107 w 117"/>
                    <a:gd name="T11" fmla="*/ 8 h 92"/>
                    <a:gd name="T12" fmla="*/ 113 w 117"/>
                    <a:gd name="T13" fmla="*/ 4 h 92"/>
                    <a:gd name="T14" fmla="*/ 115 w 117"/>
                    <a:gd name="T15" fmla="*/ 3 h 92"/>
                    <a:gd name="T16" fmla="*/ 116 w 117"/>
                    <a:gd name="T17" fmla="*/ 1 h 92"/>
                    <a:gd name="T18" fmla="*/ 117 w 117"/>
                    <a:gd name="T19" fmla="*/ 0 h 92"/>
                    <a:gd name="T20" fmla="*/ 116 w 117"/>
                    <a:gd name="T21" fmla="*/ 0 h 92"/>
                    <a:gd name="T22" fmla="*/ 115 w 117"/>
                    <a:gd name="T23" fmla="*/ 0 h 92"/>
                    <a:gd name="T24" fmla="*/ 113 w 117"/>
                    <a:gd name="T25" fmla="*/ 1 h 92"/>
                    <a:gd name="T26" fmla="*/ 111 w 117"/>
                    <a:gd name="T27" fmla="*/ 3 h 92"/>
                    <a:gd name="T28" fmla="*/ 116 w 117"/>
                    <a:gd name="T29" fmla="*/ 0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92"/>
                    <a:gd name="T47" fmla="*/ 117 w 117"/>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92">
                      <a:moveTo>
                        <a:pt x="116" y="0"/>
                      </a:moveTo>
                      <a:lnTo>
                        <a:pt x="111" y="3"/>
                      </a:lnTo>
                      <a:lnTo>
                        <a:pt x="0" y="91"/>
                      </a:lnTo>
                      <a:lnTo>
                        <a:pt x="2" y="92"/>
                      </a:lnTo>
                      <a:lnTo>
                        <a:pt x="113" y="4"/>
                      </a:lnTo>
                      <a:lnTo>
                        <a:pt x="107" y="8"/>
                      </a:lnTo>
                      <a:lnTo>
                        <a:pt x="113" y="4"/>
                      </a:lnTo>
                      <a:lnTo>
                        <a:pt x="115" y="3"/>
                      </a:lnTo>
                      <a:lnTo>
                        <a:pt x="116" y="1"/>
                      </a:lnTo>
                      <a:lnTo>
                        <a:pt x="117" y="0"/>
                      </a:lnTo>
                      <a:lnTo>
                        <a:pt x="116" y="0"/>
                      </a:lnTo>
                      <a:lnTo>
                        <a:pt x="115" y="0"/>
                      </a:lnTo>
                      <a:lnTo>
                        <a:pt x="113" y="1"/>
                      </a:lnTo>
                      <a:lnTo>
                        <a:pt x="111" y="3"/>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8" name="Freeform 448"/>
                <p:cNvSpPr>
                  <a:spLocks/>
                </p:cNvSpPr>
                <p:nvPr/>
              </p:nvSpPr>
              <p:spPr bwMode="auto">
                <a:xfrm>
                  <a:off x="2495" y="3709"/>
                  <a:ext cx="101" cy="20"/>
                </a:xfrm>
                <a:custGeom>
                  <a:avLst/>
                  <a:gdLst>
                    <a:gd name="T0" fmla="*/ 101 w 101"/>
                    <a:gd name="T1" fmla="*/ 0 h 20"/>
                    <a:gd name="T2" fmla="*/ 100 w 101"/>
                    <a:gd name="T3" fmla="*/ 0 h 20"/>
                    <a:gd name="T4" fmla="*/ 9 w 101"/>
                    <a:gd name="T5" fmla="*/ 12 h 20"/>
                    <a:gd name="T6" fmla="*/ 0 w 101"/>
                    <a:gd name="T7" fmla="*/ 20 h 20"/>
                    <a:gd name="T8" fmla="*/ 91 w 101"/>
                    <a:gd name="T9" fmla="*/ 9 h 20"/>
                    <a:gd name="T10" fmla="*/ 94 w 101"/>
                    <a:gd name="T11" fmla="*/ 8 h 20"/>
                    <a:gd name="T12" fmla="*/ 95 w 101"/>
                    <a:gd name="T13" fmla="*/ 8 h 20"/>
                    <a:gd name="T14" fmla="*/ 97 w 101"/>
                    <a:gd name="T15" fmla="*/ 6 h 20"/>
                    <a:gd name="T16" fmla="*/ 99 w 101"/>
                    <a:gd name="T17" fmla="*/ 4 h 20"/>
                    <a:gd name="T18" fmla="*/ 100 w 101"/>
                    <a:gd name="T19" fmla="*/ 3 h 20"/>
                    <a:gd name="T20" fmla="*/ 101 w 101"/>
                    <a:gd name="T21" fmla="*/ 1 h 20"/>
                    <a:gd name="T22" fmla="*/ 100 w 101"/>
                    <a:gd name="T23" fmla="*/ 0 h 20"/>
                    <a:gd name="T24" fmla="*/ 101 w 101"/>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1"/>
                    <a:gd name="T40" fmla="*/ 0 h 20"/>
                    <a:gd name="T41" fmla="*/ 101 w 101"/>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1" h="20">
                      <a:moveTo>
                        <a:pt x="101" y="0"/>
                      </a:moveTo>
                      <a:lnTo>
                        <a:pt x="100" y="0"/>
                      </a:lnTo>
                      <a:lnTo>
                        <a:pt x="9" y="12"/>
                      </a:lnTo>
                      <a:lnTo>
                        <a:pt x="0" y="20"/>
                      </a:lnTo>
                      <a:lnTo>
                        <a:pt x="91" y="9"/>
                      </a:lnTo>
                      <a:lnTo>
                        <a:pt x="94" y="8"/>
                      </a:lnTo>
                      <a:lnTo>
                        <a:pt x="95" y="8"/>
                      </a:lnTo>
                      <a:lnTo>
                        <a:pt x="97" y="6"/>
                      </a:lnTo>
                      <a:lnTo>
                        <a:pt x="99" y="4"/>
                      </a:lnTo>
                      <a:lnTo>
                        <a:pt x="100" y="3"/>
                      </a:lnTo>
                      <a:lnTo>
                        <a:pt x="101" y="1"/>
                      </a:lnTo>
                      <a:lnTo>
                        <a:pt x="100"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79" name="Freeform 449"/>
                <p:cNvSpPr>
                  <a:spLocks/>
                </p:cNvSpPr>
                <p:nvPr/>
              </p:nvSpPr>
              <p:spPr bwMode="auto">
                <a:xfrm>
                  <a:off x="2586" y="3708"/>
                  <a:ext cx="220" cy="12"/>
                </a:xfrm>
                <a:custGeom>
                  <a:avLst/>
                  <a:gdLst>
                    <a:gd name="T0" fmla="*/ 220 w 220"/>
                    <a:gd name="T1" fmla="*/ 4 h 12"/>
                    <a:gd name="T2" fmla="*/ 202 w 220"/>
                    <a:gd name="T3" fmla="*/ 3 h 12"/>
                    <a:gd name="T4" fmla="*/ 180 w 220"/>
                    <a:gd name="T5" fmla="*/ 2 h 12"/>
                    <a:gd name="T6" fmla="*/ 156 w 220"/>
                    <a:gd name="T7" fmla="*/ 1 h 12"/>
                    <a:gd name="T8" fmla="*/ 130 w 220"/>
                    <a:gd name="T9" fmla="*/ 0 h 12"/>
                    <a:gd name="T10" fmla="*/ 102 w 220"/>
                    <a:gd name="T11" fmla="*/ 0 h 12"/>
                    <a:gd name="T12" fmla="*/ 72 w 220"/>
                    <a:gd name="T13" fmla="*/ 0 h 12"/>
                    <a:gd name="T14" fmla="*/ 42 w 220"/>
                    <a:gd name="T15" fmla="*/ 1 h 12"/>
                    <a:gd name="T16" fmla="*/ 10 w 220"/>
                    <a:gd name="T17" fmla="*/ 1 h 12"/>
                    <a:gd name="T18" fmla="*/ 0 w 220"/>
                    <a:gd name="T19" fmla="*/ 10 h 12"/>
                    <a:gd name="T20" fmla="*/ 32 w 220"/>
                    <a:gd name="T21" fmla="*/ 9 h 12"/>
                    <a:gd name="T22" fmla="*/ 63 w 220"/>
                    <a:gd name="T23" fmla="*/ 9 h 12"/>
                    <a:gd name="T24" fmla="*/ 92 w 220"/>
                    <a:gd name="T25" fmla="*/ 9 h 12"/>
                    <a:gd name="T26" fmla="*/ 121 w 220"/>
                    <a:gd name="T27" fmla="*/ 9 h 12"/>
                    <a:gd name="T28" fmla="*/ 147 w 220"/>
                    <a:gd name="T29" fmla="*/ 10 h 12"/>
                    <a:gd name="T30" fmla="*/ 170 w 220"/>
                    <a:gd name="T31" fmla="*/ 10 h 12"/>
                    <a:gd name="T32" fmla="*/ 192 w 220"/>
                    <a:gd name="T33" fmla="*/ 11 h 12"/>
                    <a:gd name="T34" fmla="*/ 211 w 220"/>
                    <a:gd name="T35" fmla="*/ 12 h 12"/>
                    <a:gd name="T36" fmla="*/ 212 w 220"/>
                    <a:gd name="T37" fmla="*/ 12 h 12"/>
                    <a:gd name="T38" fmla="*/ 214 w 220"/>
                    <a:gd name="T39" fmla="*/ 11 h 12"/>
                    <a:gd name="T40" fmla="*/ 216 w 220"/>
                    <a:gd name="T41" fmla="*/ 10 h 12"/>
                    <a:gd name="T42" fmla="*/ 217 w 220"/>
                    <a:gd name="T43" fmla="*/ 9 h 12"/>
                    <a:gd name="T44" fmla="*/ 219 w 220"/>
                    <a:gd name="T45" fmla="*/ 7 h 12"/>
                    <a:gd name="T46" fmla="*/ 220 w 220"/>
                    <a:gd name="T47" fmla="*/ 5 h 12"/>
                    <a:gd name="T48" fmla="*/ 220 w 220"/>
                    <a:gd name="T49" fmla="*/ 4 h 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2"/>
                    <a:gd name="T77" fmla="*/ 220 w 220"/>
                    <a:gd name="T78" fmla="*/ 12 h 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2">
                      <a:moveTo>
                        <a:pt x="220" y="4"/>
                      </a:moveTo>
                      <a:lnTo>
                        <a:pt x="202" y="3"/>
                      </a:lnTo>
                      <a:lnTo>
                        <a:pt x="180" y="2"/>
                      </a:lnTo>
                      <a:lnTo>
                        <a:pt x="156" y="1"/>
                      </a:lnTo>
                      <a:lnTo>
                        <a:pt x="130" y="0"/>
                      </a:lnTo>
                      <a:lnTo>
                        <a:pt x="102" y="0"/>
                      </a:lnTo>
                      <a:lnTo>
                        <a:pt x="72" y="0"/>
                      </a:lnTo>
                      <a:lnTo>
                        <a:pt x="42" y="1"/>
                      </a:lnTo>
                      <a:lnTo>
                        <a:pt x="10" y="1"/>
                      </a:lnTo>
                      <a:lnTo>
                        <a:pt x="0" y="10"/>
                      </a:lnTo>
                      <a:lnTo>
                        <a:pt x="32" y="9"/>
                      </a:lnTo>
                      <a:lnTo>
                        <a:pt x="63" y="9"/>
                      </a:lnTo>
                      <a:lnTo>
                        <a:pt x="92" y="9"/>
                      </a:lnTo>
                      <a:lnTo>
                        <a:pt x="121" y="9"/>
                      </a:lnTo>
                      <a:lnTo>
                        <a:pt x="147" y="10"/>
                      </a:lnTo>
                      <a:lnTo>
                        <a:pt x="170" y="10"/>
                      </a:lnTo>
                      <a:lnTo>
                        <a:pt x="192" y="11"/>
                      </a:lnTo>
                      <a:lnTo>
                        <a:pt x="211" y="12"/>
                      </a:lnTo>
                      <a:lnTo>
                        <a:pt x="212" y="12"/>
                      </a:lnTo>
                      <a:lnTo>
                        <a:pt x="214" y="11"/>
                      </a:lnTo>
                      <a:lnTo>
                        <a:pt x="216" y="10"/>
                      </a:lnTo>
                      <a:lnTo>
                        <a:pt x="217" y="9"/>
                      </a:lnTo>
                      <a:lnTo>
                        <a:pt x="219" y="7"/>
                      </a:lnTo>
                      <a:lnTo>
                        <a:pt x="220" y="5"/>
                      </a:lnTo>
                      <a:lnTo>
                        <a:pt x="22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0" name="Freeform 450"/>
                <p:cNvSpPr>
                  <a:spLocks/>
                </p:cNvSpPr>
                <p:nvPr/>
              </p:nvSpPr>
              <p:spPr bwMode="auto">
                <a:xfrm>
                  <a:off x="2797" y="3712"/>
                  <a:ext cx="40" cy="21"/>
                </a:xfrm>
                <a:custGeom>
                  <a:avLst/>
                  <a:gdLst>
                    <a:gd name="T0" fmla="*/ 40 w 40"/>
                    <a:gd name="T1" fmla="*/ 12 h 21"/>
                    <a:gd name="T2" fmla="*/ 9 w 40"/>
                    <a:gd name="T3" fmla="*/ 0 h 21"/>
                    <a:gd name="T4" fmla="*/ 0 w 40"/>
                    <a:gd name="T5" fmla="*/ 8 h 21"/>
                    <a:gd name="T6" fmla="*/ 30 w 40"/>
                    <a:gd name="T7" fmla="*/ 21 h 21"/>
                    <a:gd name="T8" fmla="*/ 31 w 40"/>
                    <a:gd name="T9" fmla="*/ 21 h 21"/>
                    <a:gd name="T10" fmla="*/ 32 w 40"/>
                    <a:gd name="T11" fmla="*/ 20 h 21"/>
                    <a:gd name="T12" fmla="*/ 34 w 40"/>
                    <a:gd name="T13" fmla="*/ 19 h 21"/>
                    <a:gd name="T14" fmla="*/ 35 w 40"/>
                    <a:gd name="T15" fmla="*/ 18 h 21"/>
                    <a:gd name="T16" fmla="*/ 38 w 40"/>
                    <a:gd name="T17" fmla="*/ 16 h 21"/>
                    <a:gd name="T18" fmla="*/ 39 w 40"/>
                    <a:gd name="T19" fmla="*/ 14 h 21"/>
                    <a:gd name="T20" fmla="*/ 40 w 40"/>
                    <a:gd name="T21" fmla="*/ 13 h 21"/>
                    <a:gd name="T22" fmla="*/ 40 w 40"/>
                    <a:gd name="T23" fmla="*/ 12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40" y="12"/>
                      </a:moveTo>
                      <a:lnTo>
                        <a:pt x="9" y="0"/>
                      </a:lnTo>
                      <a:lnTo>
                        <a:pt x="0" y="8"/>
                      </a:lnTo>
                      <a:lnTo>
                        <a:pt x="30" y="21"/>
                      </a:lnTo>
                      <a:lnTo>
                        <a:pt x="31" y="21"/>
                      </a:lnTo>
                      <a:lnTo>
                        <a:pt x="32" y="20"/>
                      </a:lnTo>
                      <a:lnTo>
                        <a:pt x="34" y="19"/>
                      </a:lnTo>
                      <a:lnTo>
                        <a:pt x="35" y="18"/>
                      </a:lnTo>
                      <a:lnTo>
                        <a:pt x="38" y="16"/>
                      </a:lnTo>
                      <a:lnTo>
                        <a:pt x="39" y="14"/>
                      </a:lnTo>
                      <a:lnTo>
                        <a:pt x="40" y="13"/>
                      </a:lnTo>
                      <a:lnTo>
                        <a:pt x="4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1" name="Freeform 451"/>
                <p:cNvSpPr>
                  <a:spLocks/>
                </p:cNvSpPr>
                <p:nvPr/>
              </p:nvSpPr>
              <p:spPr bwMode="auto">
                <a:xfrm>
                  <a:off x="2827" y="3724"/>
                  <a:ext cx="35" cy="24"/>
                </a:xfrm>
                <a:custGeom>
                  <a:avLst/>
                  <a:gdLst>
                    <a:gd name="T0" fmla="*/ 35 w 35"/>
                    <a:gd name="T1" fmla="*/ 15 h 24"/>
                    <a:gd name="T2" fmla="*/ 10 w 35"/>
                    <a:gd name="T3" fmla="*/ 0 h 24"/>
                    <a:gd name="T4" fmla="*/ 0 w 35"/>
                    <a:gd name="T5" fmla="*/ 9 h 24"/>
                    <a:gd name="T6" fmla="*/ 25 w 35"/>
                    <a:gd name="T7" fmla="*/ 24 h 24"/>
                    <a:gd name="T8" fmla="*/ 26 w 35"/>
                    <a:gd name="T9" fmla="*/ 24 h 24"/>
                    <a:gd name="T10" fmla="*/ 27 w 35"/>
                    <a:gd name="T11" fmla="*/ 23 h 24"/>
                    <a:gd name="T12" fmla="*/ 29 w 35"/>
                    <a:gd name="T13" fmla="*/ 22 h 24"/>
                    <a:gd name="T14" fmla="*/ 30 w 35"/>
                    <a:gd name="T15" fmla="*/ 21 h 24"/>
                    <a:gd name="T16" fmla="*/ 32 w 35"/>
                    <a:gd name="T17" fmla="*/ 19 h 24"/>
                    <a:gd name="T18" fmla="*/ 34 w 35"/>
                    <a:gd name="T19" fmla="*/ 18 h 24"/>
                    <a:gd name="T20" fmla="*/ 35 w 35"/>
                    <a:gd name="T21" fmla="*/ 16 h 24"/>
                    <a:gd name="T22" fmla="*/ 35 w 35"/>
                    <a:gd name="T23" fmla="*/ 15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24"/>
                    <a:gd name="T38" fmla="*/ 35 w 35"/>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24">
                      <a:moveTo>
                        <a:pt x="35" y="15"/>
                      </a:moveTo>
                      <a:lnTo>
                        <a:pt x="10" y="0"/>
                      </a:lnTo>
                      <a:lnTo>
                        <a:pt x="0" y="9"/>
                      </a:lnTo>
                      <a:lnTo>
                        <a:pt x="25" y="24"/>
                      </a:lnTo>
                      <a:lnTo>
                        <a:pt x="26" y="24"/>
                      </a:lnTo>
                      <a:lnTo>
                        <a:pt x="27" y="23"/>
                      </a:lnTo>
                      <a:lnTo>
                        <a:pt x="29" y="22"/>
                      </a:lnTo>
                      <a:lnTo>
                        <a:pt x="30" y="21"/>
                      </a:lnTo>
                      <a:lnTo>
                        <a:pt x="32" y="19"/>
                      </a:lnTo>
                      <a:lnTo>
                        <a:pt x="34" y="18"/>
                      </a:lnTo>
                      <a:lnTo>
                        <a:pt x="35" y="16"/>
                      </a:lnTo>
                      <a:lnTo>
                        <a:pt x="3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2" name="Freeform 452"/>
                <p:cNvSpPr>
                  <a:spLocks/>
                </p:cNvSpPr>
                <p:nvPr/>
              </p:nvSpPr>
              <p:spPr bwMode="auto">
                <a:xfrm>
                  <a:off x="2852" y="3739"/>
                  <a:ext cx="61" cy="62"/>
                </a:xfrm>
                <a:custGeom>
                  <a:avLst/>
                  <a:gdLst>
                    <a:gd name="T0" fmla="*/ 61 w 61"/>
                    <a:gd name="T1" fmla="*/ 54 h 62"/>
                    <a:gd name="T2" fmla="*/ 10 w 61"/>
                    <a:gd name="T3" fmla="*/ 0 h 62"/>
                    <a:gd name="T4" fmla="*/ 0 w 61"/>
                    <a:gd name="T5" fmla="*/ 9 h 62"/>
                    <a:gd name="T6" fmla="*/ 51 w 61"/>
                    <a:gd name="T7" fmla="*/ 62 h 62"/>
                    <a:gd name="T8" fmla="*/ 52 w 61"/>
                    <a:gd name="T9" fmla="*/ 62 h 62"/>
                    <a:gd name="T10" fmla="*/ 53 w 61"/>
                    <a:gd name="T11" fmla="*/ 62 h 62"/>
                    <a:gd name="T12" fmla="*/ 55 w 61"/>
                    <a:gd name="T13" fmla="*/ 61 h 62"/>
                    <a:gd name="T14" fmla="*/ 57 w 61"/>
                    <a:gd name="T15" fmla="*/ 59 h 62"/>
                    <a:gd name="T16" fmla="*/ 58 w 61"/>
                    <a:gd name="T17" fmla="*/ 58 h 62"/>
                    <a:gd name="T18" fmla="*/ 59 w 61"/>
                    <a:gd name="T19" fmla="*/ 56 h 62"/>
                    <a:gd name="T20" fmla="*/ 61 w 61"/>
                    <a:gd name="T21" fmla="*/ 55 h 62"/>
                    <a:gd name="T22" fmla="*/ 61 w 61"/>
                    <a:gd name="T23" fmla="*/ 54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2"/>
                    <a:gd name="T38" fmla="*/ 61 w 61"/>
                    <a:gd name="T39" fmla="*/ 62 h 6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2">
                      <a:moveTo>
                        <a:pt x="61" y="54"/>
                      </a:moveTo>
                      <a:lnTo>
                        <a:pt x="10" y="0"/>
                      </a:lnTo>
                      <a:lnTo>
                        <a:pt x="0" y="9"/>
                      </a:lnTo>
                      <a:lnTo>
                        <a:pt x="51" y="62"/>
                      </a:lnTo>
                      <a:lnTo>
                        <a:pt x="52" y="62"/>
                      </a:lnTo>
                      <a:lnTo>
                        <a:pt x="53" y="62"/>
                      </a:lnTo>
                      <a:lnTo>
                        <a:pt x="55" y="61"/>
                      </a:lnTo>
                      <a:lnTo>
                        <a:pt x="57" y="59"/>
                      </a:lnTo>
                      <a:lnTo>
                        <a:pt x="58" y="58"/>
                      </a:lnTo>
                      <a:lnTo>
                        <a:pt x="59" y="56"/>
                      </a:lnTo>
                      <a:lnTo>
                        <a:pt x="61" y="55"/>
                      </a:lnTo>
                      <a:lnTo>
                        <a:pt x="61"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3" name="Freeform 453"/>
                <p:cNvSpPr>
                  <a:spLocks/>
                </p:cNvSpPr>
                <p:nvPr/>
              </p:nvSpPr>
              <p:spPr bwMode="auto">
                <a:xfrm>
                  <a:off x="2903" y="3793"/>
                  <a:ext cx="46" cy="8"/>
                </a:xfrm>
                <a:custGeom>
                  <a:avLst/>
                  <a:gdLst>
                    <a:gd name="T0" fmla="*/ 46 w 46"/>
                    <a:gd name="T1" fmla="*/ 0 h 8"/>
                    <a:gd name="T2" fmla="*/ 45 w 46"/>
                    <a:gd name="T3" fmla="*/ 0 h 8"/>
                    <a:gd name="T4" fmla="*/ 10 w 46"/>
                    <a:gd name="T5" fmla="*/ 0 h 8"/>
                    <a:gd name="T6" fmla="*/ 0 w 46"/>
                    <a:gd name="T7" fmla="*/ 8 h 8"/>
                    <a:gd name="T8" fmla="*/ 37 w 46"/>
                    <a:gd name="T9" fmla="*/ 8 h 8"/>
                    <a:gd name="T10" fmla="*/ 36 w 46"/>
                    <a:gd name="T11" fmla="*/ 8 h 8"/>
                    <a:gd name="T12" fmla="*/ 37 w 46"/>
                    <a:gd name="T13" fmla="*/ 8 h 8"/>
                    <a:gd name="T14" fmla="*/ 38 w 46"/>
                    <a:gd name="T15" fmla="*/ 8 h 8"/>
                    <a:gd name="T16" fmla="*/ 40 w 46"/>
                    <a:gd name="T17" fmla="*/ 7 h 8"/>
                    <a:gd name="T18" fmla="*/ 41 w 46"/>
                    <a:gd name="T19" fmla="*/ 6 h 8"/>
                    <a:gd name="T20" fmla="*/ 43 w 46"/>
                    <a:gd name="T21" fmla="*/ 5 h 8"/>
                    <a:gd name="T22" fmla="*/ 45 w 46"/>
                    <a:gd name="T23" fmla="*/ 2 h 8"/>
                    <a:gd name="T24" fmla="*/ 46 w 46"/>
                    <a:gd name="T25" fmla="*/ 1 h 8"/>
                    <a:gd name="T26" fmla="*/ 46 w 46"/>
                    <a:gd name="T27" fmla="*/ 0 h 8"/>
                    <a:gd name="T28" fmla="*/ 45 w 46"/>
                    <a:gd name="T29" fmla="*/ 0 h 8"/>
                    <a:gd name="T30" fmla="*/ 46 w 46"/>
                    <a:gd name="T31" fmla="*/ 0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8"/>
                    <a:gd name="T50" fmla="*/ 46 w 46"/>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8">
                      <a:moveTo>
                        <a:pt x="46" y="0"/>
                      </a:moveTo>
                      <a:lnTo>
                        <a:pt x="45" y="0"/>
                      </a:lnTo>
                      <a:lnTo>
                        <a:pt x="10" y="0"/>
                      </a:lnTo>
                      <a:lnTo>
                        <a:pt x="0" y="8"/>
                      </a:lnTo>
                      <a:lnTo>
                        <a:pt x="37" y="8"/>
                      </a:lnTo>
                      <a:lnTo>
                        <a:pt x="36" y="8"/>
                      </a:lnTo>
                      <a:lnTo>
                        <a:pt x="37" y="8"/>
                      </a:lnTo>
                      <a:lnTo>
                        <a:pt x="38" y="8"/>
                      </a:lnTo>
                      <a:lnTo>
                        <a:pt x="40" y="7"/>
                      </a:lnTo>
                      <a:lnTo>
                        <a:pt x="41" y="6"/>
                      </a:lnTo>
                      <a:lnTo>
                        <a:pt x="43" y="5"/>
                      </a:lnTo>
                      <a:lnTo>
                        <a:pt x="45" y="2"/>
                      </a:lnTo>
                      <a:lnTo>
                        <a:pt x="46" y="1"/>
                      </a:lnTo>
                      <a:lnTo>
                        <a:pt x="46" y="0"/>
                      </a:lnTo>
                      <a:lnTo>
                        <a:pt x="45"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4" name="Freeform 454"/>
                <p:cNvSpPr>
                  <a:spLocks/>
                </p:cNvSpPr>
                <p:nvPr/>
              </p:nvSpPr>
              <p:spPr bwMode="auto">
                <a:xfrm>
                  <a:off x="2939" y="3793"/>
                  <a:ext cx="18" cy="29"/>
                </a:xfrm>
                <a:custGeom>
                  <a:avLst/>
                  <a:gdLst>
                    <a:gd name="T0" fmla="*/ 18 w 18"/>
                    <a:gd name="T1" fmla="*/ 22 h 29"/>
                    <a:gd name="T2" fmla="*/ 10 w 18"/>
                    <a:gd name="T3" fmla="*/ 0 h 29"/>
                    <a:gd name="T4" fmla="*/ 0 w 18"/>
                    <a:gd name="T5" fmla="*/ 8 h 29"/>
                    <a:gd name="T6" fmla="*/ 7 w 18"/>
                    <a:gd name="T7" fmla="*/ 29 h 29"/>
                    <a:gd name="T8" fmla="*/ 8 w 18"/>
                    <a:gd name="T9" fmla="*/ 29 h 29"/>
                    <a:gd name="T10" fmla="*/ 9 w 18"/>
                    <a:gd name="T11" fmla="*/ 28 h 29"/>
                    <a:gd name="T12" fmla="*/ 11 w 18"/>
                    <a:gd name="T13" fmla="*/ 28 h 29"/>
                    <a:gd name="T14" fmla="*/ 14 w 18"/>
                    <a:gd name="T15" fmla="*/ 26 h 29"/>
                    <a:gd name="T16" fmla="*/ 15 w 18"/>
                    <a:gd name="T17" fmla="*/ 25 h 29"/>
                    <a:gd name="T18" fmla="*/ 17 w 18"/>
                    <a:gd name="T19" fmla="*/ 24 h 29"/>
                    <a:gd name="T20" fmla="*/ 18 w 18"/>
                    <a:gd name="T21" fmla="*/ 22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29"/>
                    <a:gd name="T35" fmla="*/ 18 w 18"/>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29">
                      <a:moveTo>
                        <a:pt x="18" y="22"/>
                      </a:moveTo>
                      <a:lnTo>
                        <a:pt x="10" y="0"/>
                      </a:lnTo>
                      <a:lnTo>
                        <a:pt x="0" y="8"/>
                      </a:lnTo>
                      <a:lnTo>
                        <a:pt x="7" y="29"/>
                      </a:lnTo>
                      <a:lnTo>
                        <a:pt x="8" y="29"/>
                      </a:lnTo>
                      <a:lnTo>
                        <a:pt x="9" y="28"/>
                      </a:lnTo>
                      <a:lnTo>
                        <a:pt x="11" y="28"/>
                      </a:lnTo>
                      <a:lnTo>
                        <a:pt x="14" y="26"/>
                      </a:lnTo>
                      <a:lnTo>
                        <a:pt x="15" y="25"/>
                      </a:lnTo>
                      <a:lnTo>
                        <a:pt x="17" y="24"/>
                      </a:lnTo>
                      <a:lnTo>
                        <a:pt x="1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5" name="Freeform 455"/>
                <p:cNvSpPr>
                  <a:spLocks/>
                </p:cNvSpPr>
                <p:nvPr/>
              </p:nvSpPr>
              <p:spPr bwMode="auto">
                <a:xfrm>
                  <a:off x="2946" y="3815"/>
                  <a:ext cx="12" cy="31"/>
                </a:xfrm>
                <a:custGeom>
                  <a:avLst/>
                  <a:gdLst>
                    <a:gd name="T0" fmla="*/ 12 w 12"/>
                    <a:gd name="T1" fmla="*/ 24 h 31"/>
                    <a:gd name="T2" fmla="*/ 11 w 12"/>
                    <a:gd name="T3" fmla="*/ 0 h 31"/>
                    <a:gd name="T4" fmla="*/ 0 w 12"/>
                    <a:gd name="T5" fmla="*/ 7 h 31"/>
                    <a:gd name="T6" fmla="*/ 2 w 12"/>
                    <a:gd name="T7" fmla="*/ 30 h 31"/>
                    <a:gd name="T8" fmla="*/ 2 w 12"/>
                    <a:gd name="T9" fmla="*/ 31 h 31"/>
                    <a:gd name="T10" fmla="*/ 3 w 12"/>
                    <a:gd name="T11" fmla="*/ 31 h 31"/>
                    <a:gd name="T12" fmla="*/ 6 w 12"/>
                    <a:gd name="T13" fmla="*/ 30 h 31"/>
                    <a:gd name="T14" fmla="*/ 7 w 12"/>
                    <a:gd name="T15" fmla="*/ 29 h 31"/>
                    <a:gd name="T16" fmla="*/ 9 w 12"/>
                    <a:gd name="T17" fmla="*/ 27 h 31"/>
                    <a:gd name="T18" fmla="*/ 11 w 12"/>
                    <a:gd name="T19" fmla="*/ 26 h 31"/>
                    <a:gd name="T20" fmla="*/ 12 w 12"/>
                    <a:gd name="T21" fmla="*/ 25 h 31"/>
                    <a:gd name="T22" fmla="*/ 12 w 12"/>
                    <a:gd name="T23" fmla="*/ 24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1"/>
                    <a:gd name="T38" fmla="*/ 12 w 12"/>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1">
                      <a:moveTo>
                        <a:pt x="12" y="24"/>
                      </a:moveTo>
                      <a:lnTo>
                        <a:pt x="11" y="0"/>
                      </a:lnTo>
                      <a:lnTo>
                        <a:pt x="0" y="7"/>
                      </a:lnTo>
                      <a:lnTo>
                        <a:pt x="2" y="30"/>
                      </a:lnTo>
                      <a:lnTo>
                        <a:pt x="2" y="31"/>
                      </a:lnTo>
                      <a:lnTo>
                        <a:pt x="3" y="31"/>
                      </a:lnTo>
                      <a:lnTo>
                        <a:pt x="6" y="30"/>
                      </a:lnTo>
                      <a:lnTo>
                        <a:pt x="7" y="29"/>
                      </a:lnTo>
                      <a:lnTo>
                        <a:pt x="9" y="27"/>
                      </a:lnTo>
                      <a:lnTo>
                        <a:pt x="11" y="26"/>
                      </a:lnTo>
                      <a:lnTo>
                        <a:pt x="12" y="25"/>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6" name="Freeform 456"/>
                <p:cNvSpPr>
                  <a:spLocks/>
                </p:cNvSpPr>
                <p:nvPr/>
              </p:nvSpPr>
              <p:spPr bwMode="auto">
                <a:xfrm>
                  <a:off x="2945" y="3839"/>
                  <a:ext cx="13" cy="32"/>
                </a:xfrm>
                <a:custGeom>
                  <a:avLst/>
                  <a:gdLst>
                    <a:gd name="T0" fmla="*/ 10 w 13"/>
                    <a:gd name="T1" fmla="*/ 23 h 32"/>
                    <a:gd name="T2" fmla="*/ 11 w 13"/>
                    <a:gd name="T3" fmla="*/ 24 h 32"/>
                    <a:gd name="T4" fmla="*/ 13 w 13"/>
                    <a:gd name="T5" fmla="*/ 0 h 32"/>
                    <a:gd name="T6" fmla="*/ 3 w 13"/>
                    <a:gd name="T7" fmla="*/ 6 h 32"/>
                    <a:gd name="T8" fmla="*/ 0 w 13"/>
                    <a:gd name="T9" fmla="*/ 31 h 32"/>
                    <a:gd name="T10" fmla="*/ 1 w 13"/>
                    <a:gd name="T11" fmla="*/ 32 h 32"/>
                    <a:gd name="T12" fmla="*/ 0 w 13"/>
                    <a:gd name="T13" fmla="*/ 31 h 32"/>
                    <a:gd name="T14" fmla="*/ 1 w 13"/>
                    <a:gd name="T15" fmla="*/ 32 h 32"/>
                    <a:gd name="T16" fmla="*/ 2 w 13"/>
                    <a:gd name="T17" fmla="*/ 32 h 32"/>
                    <a:gd name="T18" fmla="*/ 3 w 13"/>
                    <a:gd name="T19" fmla="*/ 31 h 32"/>
                    <a:gd name="T20" fmla="*/ 5 w 13"/>
                    <a:gd name="T21" fmla="*/ 30 h 32"/>
                    <a:gd name="T22" fmla="*/ 8 w 13"/>
                    <a:gd name="T23" fmla="*/ 28 h 32"/>
                    <a:gd name="T24" fmla="*/ 9 w 13"/>
                    <a:gd name="T25" fmla="*/ 27 h 32"/>
                    <a:gd name="T26" fmla="*/ 10 w 13"/>
                    <a:gd name="T27" fmla="*/ 26 h 32"/>
                    <a:gd name="T28" fmla="*/ 11 w 13"/>
                    <a:gd name="T29" fmla="*/ 24 h 32"/>
                    <a:gd name="T30" fmla="*/ 10 w 13"/>
                    <a:gd name="T31" fmla="*/ 23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32"/>
                    <a:gd name="T50" fmla="*/ 13 w 13"/>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32">
                      <a:moveTo>
                        <a:pt x="10" y="23"/>
                      </a:moveTo>
                      <a:lnTo>
                        <a:pt x="11" y="24"/>
                      </a:lnTo>
                      <a:lnTo>
                        <a:pt x="13" y="0"/>
                      </a:lnTo>
                      <a:lnTo>
                        <a:pt x="3" y="6"/>
                      </a:lnTo>
                      <a:lnTo>
                        <a:pt x="0" y="31"/>
                      </a:lnTo>
                      <a:lnTo>
                        <a:pt x="1" y="32"/>
                      </a:lnTo>
                      <a:lnTo>
                        <a:pt x="0" y="31"/>
                      </a:lnTo>
                      <a:lnTo>
                        <a:pt x="1" y="32"/>
                      </a:lnTo>
                      <a:lnTo>
                        <a:pt x="2" y="32"/>
                      </a:lnTo>
                      <a:lnTo>
                        <a:pt x="3" y="31"/>
                      </a:lnTo>
                      <a:lnTo>
                        <a:pt x="5" y="30"/>
                      </a:lnTo>
                      <a:lnTo>
                        <a:pt x="8" y="28"/>
                      </a:lnTo>
                      <a:lnTo>
                        <a:pt x="9" y="27"/>
                      </a:lnTo>
                      <a:lnTo>
                        <a:pt x="10" y="26"/>
                      </a:lnTo>
                      <a:lnTo>
                        <a:pt x="11" y="24"/>
                      </a:lnTo>
                      <a:lnTo>
                        <a:pt x="1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7" name="Freeform 457"/>
                <p:cNvSpPr>
                  <a:spLocks/>
                </p:cNvSpPr>
                <p:nvPr/>
              </p:nvSpPr>
              <p:spPr bwMode="auto">
                <a:xfrm>
                  <a:off x="2946" y="3862"/>
                  <a:ext cx="24" cy="53"/>
                </a:xfrm>
                <a:custGeom>
                  <a:avLst/>
                  <a:gdLst>
                    <a:gd name="T0" fmla="*/ 3 w 24"/>
                    <a:gd name="T1" fmla="*/ 53 h 53"/>
                    <a:gd name="T2" fmla="*/ 11 w 24"/>
                    <a:gd name="T3" fmla="*/ 48 h 53"/>
                    <a:gd name="T4" fmla="*/ 17 w 24"/>
                    <a:gd name="T5" fmla="*/ 39 h 53"/>
                    <a:gd name="T6" fmla="*/ 22 w 24"/>
                    <a:gd name="T7" fmla="*/ 31 h 53"/>
                    <a:gd name="T8" fmla="*/ 24 w 24"/>
                    <a:gd name="T9" fmla="*/ 23 h 53"/>
                    <a:gd name="T10" fmla="*/ 24 w 24"/>
                    <a:gd name="T11" fmla="*/ 15 h 53"/>
                    <a:gd name="T12" fmla="*/ 23 w 24"/>
                    <a:gd name="T13" fmla="*/ 10 h 53"/>
                    <a:gd name="T14" fmla="*/ 20 w 24"/>
                    <a:gd name="T15" fmla="*/ 5 h 53"/>
                    <a:gd name="T16" fmla="*/ 17 w 24"/>
                    <a:gd name="T17" fmla="*/ 4 h 53"/>
                    <a:gd name="T18" fmla="*/ 15 w 24"/>
                    <a:gd name="T19" fmla="*/ 1 h 53"/>
                    <a:gd name="T20" fmla="*/ 12 w 24"/>
                    <a:gd name="T21" fmla="*/ 1 h 53"/>
                    <a:gd name="T22" fmla="*/ 9 w 24"/>
                    <a:gd name="T23" fmla="*/ 0 h 53"/>
                    <a:gd name="T24" fmla="*/ 0 w 24"/>
                    <a:gd name="T25" fmla="*/ 9 h 53"/>
                    <a:gd name="T26" fmla="*/ 2 w 24"/>
                    <a:gd name="T27" fmla="*/ 9 h 53"/>
                    <a:gd name="T28" fmla="*/ 6 w 24"/>
                    <a:gd name="T29" fmla="*/ 10 h 53"/>
                    <a:gd name="T30" fmla="*/ 8 w 24"/>
                    <a:gd name="T31" fmla="*/ 11 h 53"/>
                    <a:gd name="T32" fmla="*/ 10 w 24"/>
                    <a:gd name="T33" fmla="*/ 12 h 53"/>
                    <a:gd name="T34" fmla="*/ 13 w 24"/>
                    <a:gd name="T35" fmla="*/ 18 h 53"/>
                    <a:gd name="T36" fmla="*/ 14 w 24"/>
                    <a:gd name="T37" fmla="*/ 23 h 53"/>
                    <a:gd name="T38" fmla="*/ 14 w 24"/>
                    <a:gd name="T39" fmla="*/ 30 h 53"/>
                    <a:gd name="T40" fmla="*/ 12 w 24"/>
                    <a:gd name="T41" fmla="*/ 37 h 53"/>
                    <a:gd name="T42" fmla="*/ 8 w 24"/>
                    <a:gd name="T43" fmla="*/ 45 h 53"/>
                    <a:gd name="T44" fmla="*/ 3 w 24"/>
                    <a:gd name="T45" fmla="*/ 51 h 53"/>
                    <a:gd name="T46" fmla="*/ 11 w 24"/>
                    <a:gd name="T47" fmla="*/ 46 h 53"/>
                    <a:gd name="T48" fmla="*/ 2 w 24"/>
                    <a:gd name="T49" fmla="*/ 51 h 53"/>
                    <a:gd name="T50" fmla="*/ 2 w 24"/>
                    <a:gd name="T51" fmla="*/ 53 h 53"/>
                    <a:gd name="T52" fmla="*/ 3 w 24"/>
                    <a:gd name="T53" fmla="*/ 53 h 53"/>
                    <a:gd name="T54" fmla="*/ 6 w 24"/>
                    <a:gd name="T55" fmla="*/ 52 h 53"/>
                    <a:gd name="T56" fmla="*/ 8 w 24"/>
                    <a:gd name="T57" fmla="*/ 51 h 53"/>
                    <a:gd name="T58" fmla="*/ 9 w 24"/>
                    <a:gd name="T59" fmla="*/ 49 h 53"/>
                    <a:gd name="T60" fmla="*/ 11 w 24"/>
                    <a:gd name="T61" fmla="*/ 48 h 53"/>
                    <a:gd name="T62" fmla="*/ 3 w 24"/>
                    <a:gd name="T63" fmla="*/ 53 h 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53"/>
                    <a:gd name="T98" fmla="*/ 24 w 24"/>
                    <a:gd name="T99" fmla="*/ 53 h 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53">
                      <a:moveTo>
                        <a:pt x="3" y="53"/>
                      </a:moveTo>
                      <a:lnTo>
                        <a:pt x="11" y="48"/>
                      </a:lnTo>
                      <a:lnTo>
                        <a:pt x="17" y="39"/>
                      </a:lnTo>
                      <a:lnTo>
                        <a:pt x="22" y="31"/>
                      </a:lnTo>
                      <a:lnTo>
                        <a:pt x="24" y="23"/>
                      </a:lnTo>
                      <a:lnTo>
                        <a:pt x="24" y="15"/>
                      </a:lnTo>
                      <a:lnTo>
                        <a:pt x="23" y="10"/>
                      </a:lnTo>
                      <a:lnTo>
                        <a:pt x="20" y="5"/>
                      </a:lnTo>
                      <a:lnTo>
                        <a:pt x="17" y="4"/>
                      </a:lnTo>
                      <a:lnTo>
                        <a:pt x="15" y="1"/>
                      </a:lnTo>
                      <a:lnTo>
                        <a:pt x="12" y="1"/>
                      </a:lnTo>
                      <a:lnTo>
                        <a:pt x="9" y="0"/>
                      </a:lnTo>
                      <a:lnTo>
                        <a:pt x="0" y="9"/>
                      </a:lnTo>
                      <a:lnTo>
                        <a:pt x="2" y="9"/>
                      </a:lnTo>
                      <a:lnTo>
                        <a:pt x="6" y="10"/>
                      </a:lnTo>
                      <a:lnTo>
                        <a:pt x="8" y="11"/>
                      </a:lnTo>
                      <a:lnTo>
                        <a:pt x="10" y="12"/>
                      </a:lnTo>
                      <a:lnTo>
                        <a:pt x="13" y="18"/>
                      </a:lnTo>
                      <a:lnTo>
                        <a:pt x="14" y="23"/>
                      </a:lnTo>
                      <a:lnTo>
                        <a:pt x="14" y="30"/>
                      </a:lnTo>
                      <a:lnTo>
                        <a:pt x="12" y="37"/>
                      </a:lnTo>
                      <a:lnTo>
                        <a:pt x="8" y="45"/>
                      </a:lnTo>
                      <a:lnTo>
                        <a:pt x="3" y="51"/>
                      </a:lnTo>
                      <a:lnTo>
                        <a:pt x="11" y="46"/>
                      </a:lnTo>
                      <a:lnTo>
                        <a:pt x="2" y="51"/>
                      </a:lnTo>
                      <a:lnTo>
                        <a:pt x="2" y="53"/>
                      </a:lnTo>
                      <a:lnTo>
                        <a:pt x="3" y="53"/>
                      </a:lnTo>
                      <a:lnTo>
                        <a:pt x="6" y="52"/>
                      </a:lnTo>
                      <a:lnTo>
                        <a:pt x="8" y="51"/>
                      </a:lnTo>
                      <a:lnTo>
                        <a:pt x="9" y="49"/>
                      </a:lnTo>
                      <a:lnTo>
                        <a:pt x="11" y="48"/>
                      </a:lnTo>
                      <a:lnTo>
                        <a:pt x="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8" name="Freeform 458"/>
                <p:cNvSpPr>
                  <a:spLocks/>
                </p:cNvSpPr>
                <p:nvPr/>
              </p:nvSpPr>
              <p:spPr bwMode="auto">
                <a:xfrm>
                  <a:off x="2926" y="3908"/>
                  <a:ext cx="31" cy="15"/>
                </a:xfrm>
                <a:custGeom>
                  <a:avLst/>
                  <a:gdLst>
                    <a:gd name="T0" fmla="*/ 0 w 31"/>
                    <a:gd name="T1" fmla="*/ 14 h 15"/>
                    <a:gd name="T2" fmla="*/ 1 w 31"/>
                    <a:gd name="T3" fmla="*/ 15 h 15"/>
                    <a:gd name="T4" fmla="*/ 23 w 31"/>
                    <a:gd name="T5" fmla="*/ 7 h 15"/>
                    <a:gd name="T6" fmla="*/ 31 w 31"/>
                    <a:gd name="T7" fmla="*/ 0 h 15"/>
                    <a:gd name="T8" fmla="*/ 8 w 31"/>
                    <a:gd name="T9" fmla="*/ 7 h 15"/>
                    <a:gd name="T10" fmla="*/ 9 w 31"/>
                    <a:gd name="T11" fmla="*/ 8 h 15"/>
                    <a:gd name="T12" fmla="*/ 8 w 31"/>
                    <a:gd name="T13" fmla="*/ 7 h 15"/>
                    <a:gd name="T14" fmla="*/ 6 w 31"/>
                    <a:gd name="T15" fmla="*/ 8 h 15"/>
                    <a:gd name="T16" fmla="*/ 5 w 31"/>
                    <a:gd name="T17" fmla="*/ 9 h 15"/>
                    <a:gd name="T18" fmla="*/ 3 w 31"/>
                    <a:gd name="T19" fmla="*/ 10 h 15"/>
                    <a:gd name="T20" fmla="*/ 1 w 31"/>
                    <a:gd name="T21" fmla="*/ 13 h 15"/>
                    <a:gd name="T22" fmla="*/ 0 w 31"/>
                    <a:gd name="T23" fmla="*/ 14 h 15"/>
                    <a:gd name="T24" fmla="*/ 0 w 31"/>
                    <a:gd name="T25" fmla="*/ 15 h 15"/>
                    <a:gd name="T26" fmla="*/ 1 w 31"/>
                    <a:gd name="T27" fmla="*/ 15 h 15"/>
                    <a:gd name="T28" fmla="*/ 0 w 31"/>
                    <a:gd name="T29" fmla="*/ 1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
                    <a:gd name="T47" fmla="*/ 31 w 3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
                      <a:moveTo>
                        <a:pt x="0" y="14"/>
                      </a:moveTo>
                      <a:lnTo>
                        <a:pt x="1" y="15"/>
                      </a:lnTo>
                      <a:lnTo>
                        <a:pt x="23" y="7"/>
                      </a:lnTo>
                      <a:lnTo>
                        <a:pt x="31" y="0"/>
                      </a:lnTo>
                      <a:lnTo>
                        <a:pt x="8" y="7"/>
                      </a:lnTo>
                      <a:lnTo>
                        <a:pt x="9" y="8"/>
                      </a:lnTo>
                      <a:lnTo>
                        <a:pt x="8" y="7"/>
                      </a:lnTo>
                      <a:lnTo>
                        <a:pt x="6" y="8"/>
                      </a:lnTo>
                      <a:lnTo>
                        <a:pt x="5" y="9"/>
                      </a:lnTo>
                      <a:lnTo>
                        <a:pt x="3" y="10"/>
                      </a:lnTo>
                      <a:lnTo>
                        <a:pt x="1" y="13"/>
                      </a:lnTo>
                      <a:lnTo>
                        <a:pt x="0" y="14"/>
                      </a:lnTo>
                      <a:lnTo>
                        <a:pt x="0" y="15"/>
                      </a:lnTo>
                      <a:lnTo>
                        <a:pt x="1" y="15"/>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89" name="Freeform 459"/>
                <p:cNvSpPr>
                  <a:spLocks/>
                </p:cNvSpPr>
                <p:nvPr/>
              </p:nvSpPr>
              <p:spPr bwMode="auto">
                <a:xfrm>
                  <a:off x="2926" y="3893"/>
                  <a:ext cx="13" cy="29"/>
                </a:xfrm>
                <a:custGeom>
                  <a:avLst/>
                  <a:gdLst>
                    <a:gd name="T0" fmla="*/ 2 w 13"/>
                    <a:gd name="T1" fmla="*/ 7 h 29"/>
                    <a:gd name="T2" fmla="*/ 3 w 13"/>
                    <a:gd name="T3" fmla="*/ 10 h 29"/>
                    <a:gd name="T4" fmla="*/ 3 w 13"/>
                    <a:gd name="T5" fmla="*/ 14 h 29"/>
                    <a:gd name="T6" fmla="*/ 3 w 13"/>
                    <a:gd name="T7" fmla="*/ 16 h 29"/>
                    <a:gd name="T8" fmla="*/ 3 w 13"/>
                    <a:gd name="T9" fmla="*/ 19 h 29"/>
                    <a:gd name="T10" fmla="*/ 2 w 13"/>
                    <a:gd name="T11" fmla="*/ 22 h 29"/>
                    <a:gd name="T12" fmla="*/ 2 w 13"/>
                    <a:gd name="T13" fmla="*/ 24 h 29"/>
                    <a:gd name="T14" fmla="*/ 1 w 13"/>
                    <a:gd name="T15" fmla="*/ 27 h 29"/>
                    <a:gd name="T16" fmla="*/ 0 w 13"/>
                    <a:gd name="T17" fmla="*/ 29 h 29"/>
                    <a:gd name="T18" fmla="*/ 9 w 13"/>
                    <a:gd name="T19" fmla="*/ 23 h 29"/>
                    <a:gd name="T20" fmla="*/ 10 w 13"/>
                    <a:gd name="T21" fmla="*/ 20 h 29"/>
                    <a:gd name="T22" fmla="*/ 11 w 13"/>
                    <a:gd name="T23" fmla="*/ 18 h 29"/>
                    <a:gd name="T24" fmla="*/ 13 w 13"/>
                    <a:gd name="T25" fmla="*/ 15 h 29"/>
                    <a:gd name="T26" fmla="*/ 13 w 13"/>
                    <a:gd name="T27" fmla="*/ 11 h 29"/>
                    <a:gd name="T28" fmla="*/ 13 w 13"/>
                    <a:gd name="T29" fmla="*/ 9 h 29"/>
                    <a:gd name="T30" fmla="*/ 13 w 13"/>
                    <a:gd name="T31" fmla="*/ 6 h 29"/>
                    <a:gd name="T32" fmla="*/ 13 w 13"/>
                    <a:gd name="T33" fmla="*/ 3 h 29"/>
                    <a:gd name="T34" fmla="*/ 11 w 13"/>
                    <a:gd name="T35" fmla="*/ 0 h 29"/>
                    <a:gd name="T36" fmla="*/ 10 w 13"/>
                    <a:gd name="T37" fmla="*/ 0 h 29"/>
                    <a:gd name="T38" fmla="*/ 8 w 13"/>
                    <a:gd name="T39" fmla="*/ 1 h 29"/>
                    <a:gd name="T40" fmla="*/ 6 w 13"/>
                    <a:gd name="T41" fmla="*/ 2 h 29"/>
                    <a:gd name="T42" fmla="*/ 5 w 13"/>
                    <a:gd name="T43" fmla="*/ 4 h 29"/>
                    <a:gd name="T44" fmla="*/ 3 w 13"/>
                    <a:gd name="T45" fmla="*/ 5 h 29"/>
                    <a:gd name="T46" fmla="*/ 2 w 13"/>
                    <a:gd name="T47" fmla="*/ 6 h 29"/>
                    <a:gd name="T48" fmla="*/ 2 w 13"/>
                    <a:gd name="T49" fmla="*/ 7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9"/>
                    <a:gd name="T77" fmla="*/ 13 w 1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9">
                      <a:moveTo>
                        <a:pt x="2" y="7"/>
                      </a:moveTo>
                      <a:lnTo>
                        <a:pt x="3" y="10"/>
                      </a:lnTo>
                      <a:lnTo>
                        <a:pt x="3" y="14"/>
                      </a:lnTo>
                      <a:lnTo>
                        <a:pt x="3" y="16"/>
                      </a:lnTo>
                      <a:lnTo>
                        <a:pt x="3" y="19"/>
                      </a:lnTo>
                      <a:lnTo>
                        <a:pt x="2" y="22"/>
                      </a:lnTo>
                      <a:lnTo>
                        <a:pt x="2" y="24"/>
                      </a:lnTo>
                      <a:lnTo>
                        <a:pt x="1" y="27"/>
                      </a:lnTo>
                      <a:lnTo>
                        <a:pt x="0" y="29"/>
                      </a:lnTo>
                      <a:lnTo>
                        <a:pt x="9" y="23"/>
                      </a:lnTo>
                      <a:lnTo>
                        <a:pt x="10" y="20"/>
                      </a:lnTo>
                      <a:lnTo>
                        <a:pt x="11" y="18"/>
                      </a:lnTo>
                      <a:lnTo>
                        <a:pt x="13" y="15"/>
                      </a:lnTo>
                      <a:lnTo>
                        <a:pt x="13" y="11"/>
                      </a:lnTo>
                      <a:lnTo>
                        <a:pt x="13" y="9"/>
                      </a:lnTo>
                      <a:lnTo>
                        <a:pt x="13" y="6"/>
                      </a:lnTo>
                      <a:lnTo>
                        <a:pt x="13" y="3"/>
                      </a:lnTo>
                      <a:lnTo>
                        <a:pt x="11" y="0"/>
                      </a:lnTo>
                      <a:lnTo>
                        <a:pt x="10" y="0"/>
                      </a:lnTo>
                      <a:lnTo>
                        <a:pt x="8" y="1"/>
                      </a:lnTo>
                      <a:lnTo>
                        <a:pt x="6" y="2"/>
                      </a:lnTo>
                      <a:lnTo>
                        <a:pt x="5" y="4"/>
                      </a:lnTo>
                      <a:lnTo>
                        <a:pt x="3" y="5"/>
                      </a:lnTo>
                      <a:lnTo>
                        <a:pt x="2" y="6"/>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0" name="Freeform 460"/>
                <p:cNvSpPr>
                  <a:spLocks/>
                </p:cNvSpPr>
                <p:nvPr/>
              </p:nvSpPr>
              <p:spPr bwMode="auto">
                <a:xfrm>
                  <a:off x="2841" y="3865"/>
                  <a:ext cx="96" cy="92"/>
                </a:xfrm>
                <a:custGeom>
                  <a:avLst/>
                  <a:gdLst>
                    <a:gd name="T0" fmla="*/ 1 w 96"/>
                    <a:gd name="T1" fmla="*/ 91 h 92"/>
                    <a:gd name="T2" fmla="*/ 11 w 96"/>
                    <a:gd name="T3" fmla="*/ 84 h 92"/>
                    <a:gd name="T4" fmla="*/ 14 w 96"/>
                    <a:gd name="T5" fmla="*/ 66 h 92"/>
                    <a:gd name="T6" fmla="*/ 21 w 96"/>
                    <a:gd name="T7" fmla="*/ 48 h 92"/>
                    <a:gd name="T8" fmla="*/ 24 w 96"/>
                    <a:gd name="T9" fmla="*/ 38 h 92"/>
                    <a:gd name="T10" fmla="*/ 28 w 96"/>
                    <a:gd name="T11" fmla="*/ 30 h 92"/>
                    <a:gd name="T12" fmla="*/ 33 w 96"/>
                    <a:gd name="T13" fmla="*/ 21 h 92"/>
                    <a:gd name="T14" fmla="*/ 38 w 96"/>
                    <a:gd name="T15" fmla="*/ 15 h 92"/>
                    <a:gd name="T16" fmla="*/ 41 w 96"/>
                    <a:gd name="T17" fmla="*/ 11 h 92"/>
                    <a:gd name="T18" fmla="*/ 43 w 96"/>
                    <a:gd name="T19" fmla="*/ 9 h 92"/>
                    <a:gd name="T20" fmla="*/ 44 w 96"/>
                    <a:gd name="T21" fmla="*/ 9 h 92"/>
                    <a:gd name="T22" fmla="*/ 48 w 96"/>
                    <a:gd name="T23" fmla="*/ 8 h 92"/>
                    <a:gd name="T24" fmla="*/ 51 w 96"/>
                    <a:gd name="T25" fmla="*/ 8 h 92"/>
                    <a:gd name="T26" fmla="*/ 54 w 96"/>
                    <a:gd name="T27" fmla="*/ 8 h 92"/>
                    <a:gd name="T28" fmla="*/ 59 w 96"/>
                    <a:gd name="T29" fmla="*/ 9 h 92"/>
                    <a:gd name="T30" fmla="*/ 62 w 96"/>
                    <a:gd name="T31" fmla="*/ 10 h 92"/>
                    <a:gd name="T32" fmla="*/ 66 w 96"/>
                    <a:gd name="T33" fmla="*/ 12 h 92"/>
                    <a:gd name="T34" fmla="*/ 69 w 96"/>
                    <a:gd name="T35" fmla="*/ 16 h 92"/>
                    <a:gd name="T36" fmla="*/ 78 w 96"/>
                    <a:gd name="T37" fmla="*/ 24 h 92"/>
                    <a:gd name="T38" fmla="*/ 87 w 96"/>
                    <a:gd name="T39" fmla="*/ 35 h 92"/>
                    <a:gd name="T40" fmla="*/ 96 w 96"/>
                    <a:gd name="T41" fmla="*/ 28 h 92"/>
                    <a:gd name="T42" fmla="*/ 88 w 96"/>
                    <a:gd name="T43" fmla="*/ 16 h 92"/>
                    <a:gd name="T44" fmla="*/ 80 w 96"/>
                    <a:gd name="T45" fmla="*/ 8 h 92"/>
                    <a:gd name="T46" fmla="*/ 76 w 96"/>
                    <a:gd name="T47" fmla="*/ 5 h 92"/>
                    <a:gd name="T48" fmla="*/ 72 w 96"/>
                    <a:gd name="T49" fmla="*/ 3 h 92"/>
                    <a:gd name="T50" fmla="*/ 68 w 96"/>
                    <a:gd name="T51" fmla="*/ 1 h 92"/>
                    <a:gd name="T52" fmla="*/ 64 w 96"/>
                    <a:gd name="T53" fmla="*/ 0 h 92"/>
                    <a:gd name="T54" fmla="*/ 61 w 96"/>
                    <a:gd name="T55" fmla="*/ 0 h 92"/>
                    <a:gd name="T56" fmla="*/ 56 w 96"/>
                    <a:gd name="T57" fmla="*/ 1 h 92"/>
                    <a:gd name="T58" fmla="*/ 52 w 96"/>
                    <a:gd name="T59" fmla="*/ 2 h 92"/>
                    <a:gd name="T60" fmla="*/ 47 w 96"/>
                    <a:gd name="T61" fmla="*/ 4 h 92"/>
                    <a:gd name="T62" fmla="*/ 37 w 96"/>
                    <a:gd name="T63" fmla="*/ 11 h 92"/>
                    <a:gd name="T64" fmla="*/ 29 w 96"/>
                    <a:gd name="T65" fmla="*/ 19 h 92"/>
                    <a:gd name="T66" fmla="*/ 23 w 96"/>
                    <a:gd name="T67" fmla="*/ 28 h 92"/>
                    <a:gd name="T68" fmla="*/ 18 w 96"/>
                    <a:gd name="T69" fmla="*/ 36 h 92"/>
                    <a:gd name="T70" fmla="*/ 14 w 96"/>
                    <a:gd name="T71" fmla="*/ 45 h 92"/>
                    <a:gd name="T72" fmla="*/ 10 w 96"/>
                    <a:gd name="T73" fmla="*/ 55 h 92"/>
                    <a:gd name="T74" fmla="*/ 4 w 96"/>
                    <a:gd name="T75" fmla="*/ 74 h 92"/>
                    <a:gd name="T76" fmla="*/ 0 w 96"/>
                    <a:gd name="T77" fmla="*/ 91 h 92"/>
                    <a:gd name="T78" fmla="*/ 10 w 96"/>
                    <a:gd name="T79" fmla="*/ 84 h 92"/>
                    <a:gd name="T80" fmla="*/ 0 w 96"/>
                    <a:gd name="T81" fmla="*/ 91 h 92"/>
                    <a:gd name="T82" fmla="*/ 1 w 96"/>
                    <a:gd name="T83" fmla="*/ 92 h 92"/>
                    <a:gd name="T84" fmla="*/ 2 w 96"/>
                    <a:gd name="T85" fmla="*/ 91 h 92"/>
                    <a:gd name="T86" fmla="*/ 3 w 96"/>
                    <a:gd name="T87" fmla="*/ 91 h 92"/>
                    <a:gd name="T88" fmla="*/ 5 w 96"/>
                    <a:gd name="T89" fmla="*/ 89 h 92"/>
                    <a:gd name="T90" fmla="*/ 8 w 96"/>
                    <a:gd name="T91" fmla="*/ 88 h 92"/>
                    <a:gd name="T92" fmla="*/ 9 w 96"/>
                    <a:gd name="T93" fmla="*/ 87 h 92"/>
                    <a:gd name="T94" fmla="*/ 10 w 96"/>
                    <a:gd name="T95" fmla="*/ 85 h 92"/>
                    <a:gd name="T96" fmla="*/ 11 w 96"/>
                    <a:gd name="T97" fmla="*/ 84 h 92"/>
                    <a:gd name="T98" fmla="*/ 1 w 96"/>
                    <a:gd name="T99" fmla="*/ 91 h 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6"/>
                    <a:gd name="T151" fmla="*/ 0 h 92"/>
                    <a:gd name="T152" fmla="*/ 96 w 96"/>
                    <a:gd name="T153" fmla="*/ 92 h 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6" h="92">
                      <a:moveTo>
                        <a:pt x="1" y="91"/>
                      </a:moveTo>
                      <a:lnTo>
                        <a:pt x="11" y="84"/>
                      </a:lnTo>
                      <a:lnTo>
                        <a:pt x="14" y="66"/>
                      </a:lnTo>
                      <a:lnTo>
                        <a:pt x="21" y="48"/>
                      </a:lnTo>
                      <a:lnTo>
                        <a:pt x="24" y="38"/>
                      </a:lnTo>
                      <a:lnTo>
                        <a:pt x="28" y="30"/>
                      </a:lnTo>
                      <a:lnTo>
                        <a:pt x="33" y="21"/>
                      </a:lnTo>
                      <a:lnTo>
                        <a:pt x="38" y="15"/>
                      </a:lnTo>
                      <a:lnTo>
                        <a:pt x="41" y="11"/>
                      </a:lnTo>
                      <a:lnTo>
                        <a:pt x="43" y="9"/>
                      </a:lnTo>
                      <a:lnTo>
                        <a:pt x="44" y="9"/>
                      </a:lnTo>
                      <a:lnTo>
                        <a:pt x="48" y="8"/>
                      </a:lnTo>
                      <a:lnTo>
                        <a:pt x="51" y="8"/>
                      </a:lnTo>
                      <a:lnTo>
                        <a:pt x="54" y="8"/>
                      </a:lnTo>
                      <a:lnTo>
                        <a:pt x="59" y="9"/>
                      </a:lnTo>
                      <a:lnTo>
                        <a:pt x="62" y="10"/>
                      </a:lnTo>
                      <a:lnTo>
                        <a:pt x="66" y="12"/>
                      </a:lnTo>
                      <a:lnTo>
                        <a:pt x="69" y="16"/>
                      </a:lnTo>
                      <a:lnTo>
                        <a:pt x="78" y="24"/>
                      </a:lnTo>
                      <a:lnTo>
                        <a:pt x="87" y="35"/>
                      </a:lnTo>
                      <a:lnTo>
                        <a:pt x="96" y="28"/>
                      </a:lnTo>
                      <a:lnTo>
                        <a:pt x="88" y="16"/>
                      </a:lnTo>
                      <a:lnTo>
                        <a:pt x="80" y="8"/>
                      </a:lnTo>
                      <a:lnTo>
                        <a:pt x="76" y="5"/>
                      </a:lnTo>
                      <a:lnTo>
                        <a:pt x="72" y="3"/>
                      </a:lnTo>
                      <a:lnTo>
                        <a:pt x="68" y="1"/>
                      </a:lnTo>
                      <a:lnTo>
                        <a:pt x="64" y="0"/>
                      </a:lnTo>
                      <a:lnTo>
                        <a:pt x="61" y="0"/>
                      </a:lnTo>
                      <a:lnTo>
                        <a:pt x="56" y="1"/>
                      </a:lnTo>
                      <a:lnTo>
                        <a:pt x="52" y="2"/>
                      </a:lnTo>
                      <a:lnTo>
                        <a:pt x="47" y="4"/>
                      </a:lnTo>
                      <a:lnTo>
                        <a:pt x="37" y="11"/>
                      </a:lnTo>
                      <a:lnTo>
                        <a:pt x="29" y="19"/>
                      </a:lnTo>
                      <a:lnTo>
                        <a:pt x="23" y="28"/>
                      </a:lnTo>
                      <a:lnTo>
                        <a:pt x="18" y="36"/>
                      </a:lnTo>
                      <a:lnTo>
                        <a:pt x="14" y="45"/>
                      </a:lnTo>
                      <a:lnTo>
                        <a:pt x="10" y="55"/>
                      </a:lnTo>
                      <a:lnTo>
                        <a:pt x="4" y="74"/>
                      </a:lnTo>
                      <a:lnTo>
                        <a:pt x="0" y="91"/>
                      </a:lnTo>
                      <a:lnTo>
                        <a:pt x="10" y="84"/>
                      </a:lnTo>
                      <a:lnTo>
                        <a:pt x="0" y="91"/>
                      </a:lnTo>
                      <a:lnTo>
                        <a:pt x="1" y="92"/>
                      </a:lnTo>
                      <a:lnTo>
                        <a:pt x="2" y="91"/>
                      </a:lnTo>
                      <a:lnTo>
                        <a:pt x="3" y="91"/>
                      </a:lnTo>
                      <a:lnTo>
                        <a:pt x="5" y="89"/>
                      </a:lnTo>
                      <a:lnTo>
                        <a:pt x="8" y="88"/>
                      </a:lnTo>
                      <a:lnTo>
                        <a:pt x="9" y="87"/>
                      </a:lnTo>
                      <a:lnTo>
                        <a:pt x="10" y="85"/>
                      </a:lnTo>
                      <a:lnTo>
                        <a:pt x="11" y="84"/>
                      </a:lnTo>
                      <a:lnTo>
                        <a:pt x="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1" name="Freeform 461"/>
                <p:cNvSpPr>
                  <a:spLocks/>
                </p:cNvSpPr>
                <p:nvPr/>
              </p:nvSpPr>
              <p:spPr bwMode="auto">
                <a:xfrm>
                  <a:off x="2619" y="3949"/>
                  <a:ext cx="232" cy="78"/>
                </a:xfrm>
                <a:custGeom>
                  <a:avLst/>
                  <a:gdLst>
                    <a:gd name="T0" fmla="*/ 0 w 232"/>
                    <a:gd name="T1" fmla="*/ 78 h 78"/>
                    <a:gd name="T2" fmla="*/ 1 w 232"/>
                    <a:gd name="T3" fmla="*/ 78 h 78"/>
                    <a:gd name="T4" fmla="*/ 223 w 232"/>
                    <a:gd name="T5" fmla="*/ 7 h 78"/>
                    <a:gd name="T6" fmla="*/ 232 w 232"/>
                    <a:gd name="T7" fmla="*/ 0 h 78"/>
                    <a:gd name="T8" fmla="*/ 9 w 232"/>
                    <a:gd name="T9" fmla="*/ 71 h 78"/>
                    <a:gd name="T10" fmla="*/ 10 w 232"/>
                    <a:gd name="T11" fmla="*/ 71 h 78"/>
                    <a:gd name="T12" fmla="*/ 9 w 232"/>
                    <a:gd name="T13" fmla="*/ 71 h 78"/>
                    <a:gd name="T14" fmla="*/ 6 w 232"/>
                    <a:gd name="T15" fmla="*/ 72 h 78"/>
                    <a:gd name="T16" fmla="*/ 5 w 232"/>
                    <a:gd name="T17" fmla="*/ 73 h 78"/>
                    <a:gd name="T18" fmla="*/ 3 w 232"/>
                    <a:gd name="T19" fmla="*/ 74 h 78"/>
                    <a:gd name="T20" fmla="*/ 1 w 232"/>
                    <a:gd name="T21" fmla="*/ 75 h 78"/>
                    <a:gd name="T22" fmla="*/ 0 w 232"/>
                    <a:gd name="T23" fmla="*/ 77 h 78"/>
                    <a:gd name="T24" fmla="*/ 0 w 232"/>
                    <a:gd name="T25" fmla="*/ 78 h 78"/>
                    <a:gd name="T26" fmla="*/ 1 w 232"/>
                    <a:gd name="T27" fmla="*/ 78 h 78"/>
                    <a:gd name="T28" fmla="*/ 0 w 232"/>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2"/>
                    <a:gd name="T46" fmla="*/ 0 h 78"/>
                    <a:gd name="T47" fmla="*/ 232 w 232"/>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2" h="78">
                      <a:moveTo>
                        <a:pt x="0" y="78"/>
                      </a:moveTo>
                      <a:lnTo>
                        <a:pt x="1" y="78"/>
                      </a:lnTo>
                      <a:lnTo>
                        <a:pt x="223" y="7"/>
                      </a:lnTo>
                      <a:lnTo>
                        <a:pt x="232" y="0"/>
                      </a:lnTo>
                      <a:lnTo>
                        <a:pt x="9" y="71"/>
                      </a:lnTo>
                      <a:lnTo>
                        <a:pt x="10" y="71"/>
                      </a:lnTo>
                      <a:lnTo>
                        <a:pt x="9" y="71"/>
                      </a:lnTo>
                      <a:lnTo>
                        <a:pt x="6" y="72"/>
                      </a:lnTo>
                      <a:lnTo>
                        <a:pt x="5" y="73"/>
                      </a:lnTo>
                      <a:lnTo>
                        <a:pt x="3" y="74"/>
                      </a:lnTo>
                      <a:lnTo>
                        <a:pt x="1" y="75"/>
                      </a:lnTo>
                      <a:lnTo>
                        <a:pt x="0" y="77"/>
                      </a:lnTo>
                      <a:lnTo>
                        <a:pt x="0" y="78"/>
                      </a:lnTo>
                      <a:lnTo>
                        <a:pt x="1" y="78"/>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2" name="Freeform 462"/>
                <p:cNvSpPr>
                  <a:spLocks/>
                </p:cNvSpPr>
                <p:nvPr/>
              </p:nvSpPr>
              <p:spPr bwMode="auto">
                <a:xfrm>
                  <a:off x="2481" y="3926"/>
                  <a:ext cx="156" cy="125"/>
                </a:xfrm>
                <a:custGeom>
                  <a:avLst/>
                  <a:gdLst>
                    <a:gd name="T0" fmla="*/ 13 w 156"/>
                    <a:gd name="T1" fmla="*/ 104 h 125"/>
                    <a:gd name="T2" fmla="*/ 23 w 156"/>
                    <a:gd name="T3" fmla="*/ 80 h 125"/>
                    <a:gd name="T4" fmla="*/ 34 w 156"/>
                    <a:gd name="T5" fmla="*/ 58 h 125"/>
                    <a:gd name="T6" fmla="*/ 46 w 156"/>
                    <a:gd name="T7" fmla="*/ 41 h 125"/>
                    <a:gd name="T8" fmla="*/ 58 w 156"/>
                    <a:gd name="T9" fmla="*/ 28 h 125"/>
                    <a:gd name="T10" fmla="*/ 69 w 156"/>
                    <a:gd name="T11" fmla="*/ 19 h 125"/>
                    <a:gd name="T12" fmla="*/ 80 w 156"/>
                    <a:gd name="T13" fmla="*/ 13 h 125"/>
                    <a:gd name="T14" fmla="*/ 93 w 156"/>
                    <a:gd name="T15" fmla="*/ 10 h 125"/>
                    <a:gd name="T16" fmla="*/ 106 w 156"/>
                    <a:gd name="T17" fmla="*/ 8 h 125"/>
                    <a:gd name="T18" fmla="*/ 118 w 156"/>
                    <a:gd name="T19" fmla="*/ 10 h 125"/>
                    <a:gd name="T20" fmla="*/ 129 w 156"/>
                    <a:gd name="T21" fmla="*/ 15 h 125"/>
                    <a:gd name="T22" fmla="*/ 138 w 156"/>
                    <a:gd name="T23" fmla="*/ 24 h 125"/>
                    <a:gd name="T24" fmla="*/ 143 w 156"/>
                    <a:gd name="T25" fmla="*/ 36 h 125"/>
                    <a:gd name="T26" fmla="*/ 147 w 156"/>
                    <a:gd name="T27" fmla="*/ 51 h 125"/>
                    <a:gd name="T28" fmla="*/ 145 w 156"/>
                    <a:gd name="T29" fmla="*/ 68 h 125"/>
                    <a:gd name="T30" fmla="*/ 141 w 156"/>
                    <a:gd name="T31" fmla="*/ 90 h 125"/>
                    <a:gd name="T32" fmla="*/ 148 w 156"/>
                    <a:gd name="T33" fmla="*/ 94 h 125"/>
                    <a:gd name="T34" fmla="*/ 154 w 156"/>
                    <a:gd name="T35" fmla="*/ 71 h 125"/>
                    <a:gd name="T36" fmla="*/ 156 w 156"/>
                    <a:gd name="T37" fmla="*/ 52 h 125"/>
                    <a:gd name="T38" fmla="*/ 155 w 156"/>
                    <a:gd name="T39" fmla="*/ 36 h 125"/>
                    <a:gd name="T40" fmla="*/ 151 w 156"/>
                    <a:gd name="T41" fmla="*/ 22 h 125"/>
                    <a:gd name="T42" fmla="*/ 143 w 156"/>
                    <a:gd name="T43" fmla="*/ 12 h 125"/>
                    <a:gd name="T44" fmla="*/ 134 w 156"/>
                    <a:gd name="T45" fmla="*/ 4 h 125"/>
                    <a:gd name="T46" fmla="*/ 123 w 156"/>
                    <a:gd name="T47" fmla="*/ 1 h 125"/>
                    <a:gd name="T48" fmla="*/ 109 w 156"/>
                    <a:gd name="T49" fmla="*/ 0 h 125"/>
                    <a:gd name="T50" fmla="*/ 95 w 156"/>
                    <a:gd name="T51" fmla="*/ 3 h 125"/>
                    <a:gd name="T52" fmla="*/ 79 w 156"/>
                    <a:gd name="T53" fmla="*/ 10 h 125"/>
                    <a:gd name="T54" fmla="*/ 61 w 156"/>
                    <a:gd name="T55" fmla="*/ 22 h 125"/>
                    <a:gd name="T56" fmla="*/ 45 w 156"/>
                    <a:gd name="T57" fmla="*/ 37 h 125"/>
                    <a:gd name="T58" fmla="*/ 31 w 156"/>
                    <a:gd name="T59" fmla="*/ 54 h 125"/>
                    <a:gd name="T60" fmla="*/ 18 w 156"/>
                    <a:gd name="T61" fmla="*/ 74 h 125"/>
                    <a:gd name="T62" fmla="*/ 8 w 156"/>
                    <a:gd name="T63" fmla="*/ 98 h 125"/>
                    <a:gd name="T64" fmla="*/ 0 w 156"/>
                    <a:gd name="T65" fmla="*/ 125 h 125"/>
                    <a:gd name="T66" fmla="*/ 0 w 156"/>
                    <a:gd name="T67" fmla="*/ 125 h 125"/>
                    <a:gd name="T68" fmla="*/ 2 w 156"/>
                    <a:gd name="T69" fmla="*/ 124 h 125"/>
                    <a:gd name="T70" fmla="*/ 7 w 156"/>
                    <a:gd name="T71" fmla="*/ 122 h 125"/>
                    <a:gd name="T72" fmla="*/ 9 w 156"/>
                    <a:gd name="T73" fmla="*/ 119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6"/>
                    <a:gd name="T112" fmla="*/ 0 h 125"/>
                    <a:gd name="T113" fmla="*/ 156 w 156"/>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6" h="125">
                      <a:moveTo>
                        <a:pt x="10" y="118"/>
                      </a:moveTo>
                      <a:lnTo>
                        <a:pt x="13" y="104"/>
                      </a:lnTo>
                      <a:lnTo>
                        <a:pt x="18" y="92"/>
                      </a:lnTo>
                      <a:lnTo>
                        <a:pt x="23" y="80"/>
                      </a:lnTo>
                      <a:lnTo>
                        <a:pt x="28" y="68"/>
                      </a:lnTo>
                      <a:lnTo>
                        <a:pt x="34" y="58"/>
                      </a:lnTo>
                      <a:lnTo>
                        <a:pt x="39" y="50"/>
                      </a:lnTo>
                      <a:lnTo>
                        <a:pt x="46" y="41"/>
                      </a:lnTo>
                      <a:lnTo>
                        <a:pt x="52" y="33"/>
                      </a:lnTo>
                      <a:lnTo>
                        <a:pt x="58" y="28"/>
                      </a:lnTo>
                      <a:lnTo>
                        <a:pt x="63" y="24"/>
                      </a:lnTo>
                      <a:lnTo>
                        <a:pt x="69" y="19"/>
                      </a:lnTo>
                      <a:lnTo>
                        <a:pt x="74" y="16"/>
                      </a:lnTo>
                      <a:lnTo>
                        <a:pt x="80" y="13"/>
                      </a:lnTo>
                      <a:lnTo>
                        <a:pt x="87" y="11"/>
                      </a:lnTo>
                      <a:lnTo>
                        <a:pt x="93" y="10"/>
                      </a:lnTo>
                      <a:lnTo>
                        <a:pt x="100" y="9"/>
                      </a:lnTo>
                      <a:lnTo>
                        <a:pt x="106" y="8"/>
                      </a:lnTo>
                      <a:lnTo>
                        <a:pt x="113" y="9"/>
                      </a:lnTo>
                      <a:lnTo>
                        <a:pt x="118" y="10"/>
                      </a:lnTo>
                      <a:lnTo>
                        <a:pt x="124" y="12"/>
                      </a:lnTo>
                      <a:lnTo>
                        <a:pt x="129" y="15"/>
                      </a:lnTo>
                      <a:lnTo>
                        <a:pt x="134" y="19"/>
                      </a:lnTo>
                      <a:lnTo>
                        <a:pt x="138" y="24"/>
                      </a:lnTo>
                      <a:lnTo>
                        <a:pt x="141" y="29"/>
                      </a:lnTo>
                      <a:lnTo>
                        <a:pt x="143" y="36"/>
                      </a:lnTo>
                      <a:lnTo>
                        <a:pt x="145" y="43"/>
                      </a:lnTo>
                      <a:lnTo>
                        <a:pt x="147" y="51"/>
                      </a:lnTo>
                      <a:lnTo>
                        <a:pt x="147" y="59"/>
                      </a:lnTo>
                      <a:lnTo>
                        <a:pt x="145" y="68"/>
                      </a:lnTo>
                      <a:lnTo>
                        <a:pt x="144" y="79"/>
                      </a:lnTo>
                      <a:lnTo>
                        <a:pt x="141" y="90"/>
                      </a:lnTo>
                      <a:lnTo>
                        <a:pt x="138" y="101"/>
                      </a:lnTo>
                      <a:lnTo>
                        <a:pt x="148" y="94"/>
                      </a:lnTo>
                      <a:lnTo>
                        <a:pt x="152" y="82"/>
                      </a:lnTo>
                      <a:lnTo>
                        <a:pt x="154" y="71"/>
                      </a:lnTo>
                      <a:lnTo>
                        <a:pt x="156" y="62"/>
                      </a:lnTo>
                      <a:lnTo>
                        <a:pt x="156" y="52"/>
                      </a:lnTo>
                      <a:lnTo>
                        <a:pt x="156" y="43"/>
                      </a:lnTo>
                      <a:lnTo>
                        <a:pt x="155" y="36"/>
                      </a:lnTo>
                      <a:lnTo>
                        <a:pt x="153" y="28"/>
                      </a:lnTo>
                      <a:lnTo>
                        <a:pt x="151" y="22"/>
                      </a:lnTo>
                      <a:lnTo>
                        <a:pt x="148" y="16"/>
                      </a:lnTo>
                      <a:lnTo>
                        <a:pt x="143" y="12"/>
                      </a:lnTo>
                      <a:lnTo>
                        <a:pt x="139" y="8"/>
                      </a:lnTo>
                      <a:lnTo>
                        <a:pt x="134" y="4"/>
                      </a:lnTo>
                      <a:lnTo>
                        <a:pt x="128" y="2"/>
                      </a:lnTo>
                      <a:lnTo>
                        <a:pt x="123" y="1"/>
                      </a:lnTo>
                      <a:lnTo>
                        <a:pt x="116" y="0"/>
                      </a:lnTo>
                      <a:lnTo>
                        <a:pt x="109" y="0"/>
                      </a:lnTo>
                      <a:lnTo>
                        <a:pt x="102" y="1"/>
                      </a:lnTo>
                      <a:lnTo>
                        <a:pt x="95" y="3"/>
                      </a:lnTo>
                      <a:lnTo>
                        <a:pt x="87" y="7"/>
                      </a:lnTo>
                      <a:lnTo>
                        <a:pt x="79" y="10"/>
                      </a:lnTo>
                      <a:lnTo>
                        <a:pt x="70" y="15"/>
                      </a:lnTo>
                      <a:lnTo>
                        <a:pt x="61" y="22"/>
                      </a:lnTo>
                      <a:lnTo>
                        <a:pt x="52" y="29"/>
                      </a:lnTo>
                      <a:lnTo>
                        <a:pt x="45" y="37"/>
                      </a:lnTo>
                      <a:lnTo>
                        <a:pt x="37" y="45"/>
                      </a:lnTo>
                      <a:lnTo>
                        <a:pt x="31" y="54"/>
                      </a:lnTo>
                      <a:lnTo>
                        <a:pt x="24" y="64"/>
                      </a:lnTo>
                      <a:lnTo>
                        <a:pt x="18" y="74"/>
                      </a:lnTo>
                      <a:lnTo>
                        <a:pt x="12" y="86"/>
                      </a:lnTo>
                      <a:lnTo>
                        <a:pt x="8" y="98"/>
                      </a:lnTo>
                      <a:lnTo>
                        <a:pt x="4" y="111"/>
                      </a:lnTo>
                      <a:lnTo>
                        <a:pt x="0" y="125"/>
                      </a:lnTo>
                      <a:lnTo>
                        <a:pt x="0" y="124"/>
                      </a:lnTo>
                      <a:lnTo>
                        <a:pt x="0" y="125"/>
                      </a:lnTo>
                      <a:lnTo>
                        <a:pt x="1" y="125"/>
                      </a:lnTo>
                      <a:lnTo>
                        <a:pt x="2" y="124"/>
                      </a:lnTo>
                      <a:lnTo>
                        <a:pt x="5" y="123"/>
                      </a:lnTo>
                      <a:lnTo>
                        <a:pt x="7" y="122"/>
                      </a:lnTo>
                      <a:lnTo>
                        <a:pt x="8" y="121"/>
                      </a:lnTo>
                      <a:lnTo>
                        <a:pt x="9" y="119"/>
                      </a:lnTo>
                      <a:lnTo>
                        <a:pt x="10"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3" name="Freeform 463"/>
                <p:cNvSpPr>
                  <a:spLocks/>
                </p:cNvSpPr>
                <p:nvPr/>
              </p:nvSpPr>
              <p:spPr bwMode="auto">
                <a:xfrm>
                  <a:off x="2475" y="4044"/>
                  <a:ext cx="16" cy="21"/>
                </a:xfrm>
                <a:custGeom>
                  <a:avLst/>
                  <a:gdLst>
                    <a:gd name="T0" fmla="*/ 0 w 16"/>
                    <a:gd name="T1" fmla="*/ 21 h 21"/>
                    <a:gd name="T2" fmla="*/ 10 w 16"/>
                    <a:gd name="T3" fmla="*/ 14 h 21"/>
                    <a:gd name="T4" fmla="*/ 16 w 16"/>
                    <a:gd name="T5" fmla="*/ 0 h 21"/>
                    <a:gd name="T6" fmla="*/ 6 w 16"/>
                    <a:gd name="T7" fmla="*/ 6 h 21"/>
                    <a:gd name="T8" fmla="*/ 0 w 16"/>
                    <a:gd name="T9" fmla="*/ 20 h 21"/>
                    <a:gd name="T10" fmla="*/ 10 w 16"/>
                    <a:gd name="T11" fmla="*/ 13 h 21"/>
                    <a:gd name="T12" fmla="*/ 0 w 16"/>
                    <a:gd name="T13" fmla="*/ 20 h 21"/>
                    <a:gd name="T14" fmla="*/ 0 w 16"/>
                    <a:gd name="T15" fmla="*/ 21 h 21"/>
                    <a:gd name="T16" fmla="*/ 1 w 16"/>
                    <a:gd name="T17" fmla="*/ 21 h 21"/>
                    <a:gd name="T18" fmla="*/ 2 w 16"/>
                    <a:gd name="T19" fmla="*/ 20 h 21"/>
                    <a:gd name="T20" fmla="*/ 3 w 16"/>
                    <a:gd name="T21" fmla="*/ 19 h 21"/>
                    <a:gd name="T22" fmla="*/ 5 w 16"/>
                    <a:gd name="T23" fmla="*/ 18 h 21"/>
                    <a:gd name="T24" fmla="*/ 7 w 16"/>
                    <a:gd name="T25" fmla="*/ 17 h 21"/>
                    <a:gd name="T26" fmla="*/ 8 w 16"/>
                    <a:gd name="T27" fmla="*/ 15 h 21"/>
                    <a:gd name="T28" fmla="*/ 10 w 16"/>
                    <a:gd name="T29" fmla="*/ 14 h 21"/>
                    <a:gd name="T30" fmla="*/ 0 w 16"/>
                    <a:gd name="T31" fmla="*/ 21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21"/>
                    <a:gd name="T50" fmla="*/ 16 w 16"/>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21">
                      <a:moveTo>
                        <a:pt x="0" y="21"/>
                      </a:moveTo>
                      <a:lnTo>
                        <a:pt x="10" y="14"/>
                      </a:lnTo>
                      <a:lnTo>
                        <a:pt x="16" y="0"/>
                      </a:lnTo>
                      <a:lnTo>
                        <a:pt x="6" y="6"/>
                      </a:lnTo>
                      <a:lnTo>
                        <a:pt x="0" y="20"/>
                      </a:lnTo>
                      <a:lnTo>
                        <a:pt x="10" y="13"/>
                      </a:lnTo>
                      <a:lnTo>
                        <a:pt x="0" y="20"/>
                      </a:lnTo>
                      <a:lnTo>
                        <a:pt x="0" y="21"/>
                      </a:lnTo>
                      <a:lnTo>
                        <a:pt x="1" y="21"/>
                      </a:lnTo>
                      <a:lnTo>
                        <a:pt x="2" y="20"/>
                      </a:lnTo>
                      <a:lnTo>
                        <a:pt x="3" y="19"/>
                      </a:lnTo>
                      <a:lnTo>
                        <a:pt x="5" y="18"/>
                      </a:lnTo>
                      <a:lnTo>
                        <a:pt x="7" y="17"/>
                      </a:lnTo>
                      <a:lnTo>
                        <a:pt x="8" y="15"/>
                      </a:lnTo>
                      <a:lnTo>
                        <a:pt x="10" y="14"/>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4" name="Freeform 464"/>
                <p:cNvSpPr>
                  <a:spLocks/>
                </p:cNvSpPr>
                <p:nvPr/>
              </p:nvSpPr>
              <p:spPr bwMode="auto">
                <a:xfrm>
                  <a:off x="2410" y="4057"/>
                  <a:ext cx="75" cy="18"/>
                </a:xfrm>
                <a:custGeom>
                  <a:avLst/>
                  <a:gdLst>
                    <a:gd name="T0" fmla="*/ 0 w 75"/>
                    <a:gd name="T1" fmla="*/ 18 h 18"/>
                    <a:gd name="T2" fmla="*/ 65 w 75"/>
                    <a:gd name="T3" fmla="*/ 8 h 18"/>
                    <a:gd name="T4" fmla="*/ 75 w 75"/>
                    <a:gd name="T5" fmla="*/ 0 h 18"/>
                    <a:gd name="T6" fmla="*/ 8 w 75"/>
                    <a:gd name="T7" fmla="*/ 10 h 18"/>
                    <a:gd name="T8" fmla="*/ 7 w 75"/>
                    <a:gd name="T9" fmla="*/ 10 h 18"/>
                    <a:gd name="T10" fmla="*/ 5 w 75"/>
                    <a:gd name="T11" fmla="*/ 11 h 18"/>
                    <a:gd name="T12" fmla="*/ 4 w 75"/>
                    <a:gd name="T13" fmla="*/ 13 h 18"/>
                    <a:gd name="T14" fmla="*/ 2 w 75"/>
                    <a:gd name="T15" fmla="*/ 15 h 18"/>
                    <a:gd name="T16" fmla="*/ 1 w 75"/>
                    <a:gd name="T17" fmla="*/ 16 h 18"/>
                    <a:gd name="T18" fmla="*/ 0 w 75"/>
                    <a:gd name="T19" fmla="*/ 17 h 18"/>
                    <a:gd name="T20" fmla="*/ 0 w 75"/>
                    <a:gd name="T21" fmla="*/ 1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8"/>
                    <a:gd name="T35" fmla="*/ 75 w 75"/>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8">
                      <a:moveTo>
                        <a:pt x="0" y="18"/>
                      </a:moveTo>
                      <a:lnTo>
                        <a:pt x="65" y="8"/>
                      </a:lnTo>
                      <a:lnTo>
                        <a:pt x="75" y="0"/>
                      </a:lnTo>
                      <a:lnTo>
                        <a:pt x="8" y="10"/>
                      </a:lnTo>
                      <a:lnTo>
                        <a:pt x="7" y="10"/>
                      </a:lnTo>
                      <a:lnTo>
                        <a:pt x="5" y="11"/>
                      </a:lnTo>
                      <a:lnTo>
                        <a:pt x="4" y="13"/>
                      </a:lnTo>
                      <a:lnTo>
                        <a:pt x="2" y="15"/>
                      </a:lnTo>
                      <a:lnTo>
                        <a:pt x="1" y="16"/>
                      </a:lnTo>
                      <a:lnTo>
                        <a:pt x="0" y="17"/>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5" name="Freeform 465"/>
                <p:cNvSpPr>
                  <a:spLocks/>
                </p:cNvSpPr>
                <p:nvPr/>
              </p:nvSpPr>
              <p:spPr bwMode="auto">
                <a:xfrm>
                  <a:off x="2205" y="4036"/>
                  <a:ext cx="213" cy="43"/>
                </a:xfrm>
                <a:custGeom>
                  <a:avLst/>
                  <a:gdLst>
                    <a:gd name="T0" fmla="*/ 1 w 213"/>
                    <a:gd name="T1" fmla="*/ 8 h 43"/>
                    <a:gd name="T2" fmla="*/ 24 w 213"/>
                    <a:gd name="T3" fmla="*/ 15 h 43"/>
                    <a:gd name="T4" fmla="*/ 49 w 213"/>
                    <a:gd name="T5" fmla="*/ 23 h 43"/>
                    <a:gd name="T6" fmla="*/ 75 w 213"/>
                    <a:gd name="T7" fmla="*/ 29 h 43"/>
                    <a:gd name="T8" fmla="*/ 102 w 213"/>
                    <a:gd name="T9" fmla="*/ 36 h 43"/>
                    <a:gd name="T10" fmla="*/ 129 w 213"/>
                    <a:gd name="T11" fmla="*/ 40 h 43"/>
                    <a:gd name="T12" fmla="*/ 156 w 213"/>
                    <a:gd name="T13" fmla="*/ 42 h 43"/>
                    <a:gd name="T14" fmla="*/ 169 w 213"/>
                    <a:gd name="T15" fmla="*/ 43 h 43"/>
                    <a:gd name="T16" fmla="*/ 181 w 213"/>
                    <a:gd name="T17" fmla="*/ 42 h 43"/>
                    <a:gd name="T18" fmla="*/ 194 w 213"/>
                    <a:gd name="T19" fmla="*/ 41 h 43"/>
                    <a:gd name="T20" fmla="*/ 205 w 213"/>
                    <a:gd name="T21" fmla="*/ 39 h 43"/>
                    <a:gd name="T22" fmla="*/ 213 w 213"/>
                    <a:gd name="T23" fmla="*/ 31 h 43"/>
                    <a:gd name="T24" fmla="*/ 203 w 213"/>
                    <a:gd name="T25" fmla="*/ 34 h 43"/>
                    <a:gd name="T26" fmla="*/ 191 w 213"/>
                    <a:gd name="T27" fmla="*/ 35 h 43"/>
                    <a:gd name="T28" fmla="*/ 178 w 213"/>
                    <a:gd name="T29" fmla="*/ 35 h 43"/>
                    <a:gd name="T30" fmla="*/ 166 w 213"/>
                    <a:gd name="T31" fmla="*/ 35 h 43"/>
                    <a:gd name="T32" fmla="*/ 139 w 213"/>
                    <a:gd name="T33" fmla="*/ 32 h 43"/>
                    <a:gd name="T34" fmla="*/ 112 w 213"/>
                    <a:gd name="T35" fmla="*/ 28 h 43"/>
                    <a:gd name="T36" fmla="*/ 85 w 213"/>
                    <a:gd name="T37" fmla="*/ 22 h 43"/>
                    <a:gd name="T38" fmla="*/ 59 w 213"/>
                    <a:gd name="T39" fmla="*/ 15 h 43"/>
                    <a:gd name="T40" fmla="*/ 34 w 213"/>
                    <a:gd name="T41" fmla="*/ 8 h 43"/>
                    <a:gd name="T42" fmla="*/ 11 w 213"/>
                    <a:gd name="T43" fmla="*/ 0 h 43"/>
                    <a:gd name="T44" fmla="*/ 10 w 213"/>
                    <a:gd name="T45" fmla="*/ 0 h 43"/>
                    <a:gd name="T46" fmla="*/ 8 w 213"/>
                    <a:gd name="T47" fmla="*/ 1 h 43"/>
                    <a:gd name="T48" fmla="*/ 5 w 213"/>
                    <a:gd name="T49" fmla="*/ 2 h 43"/>
                    <a:gd name="T50" fmla="*/ 4 w 213"/>
                    <a:gd name="T51" fmla="*/ 3 h 43"/>
                    <a:gd name="T52" fmla="*/ 2 w 213"/>
                    <a:gd name="T53" fmla="*/ 4 h 43"/>
                    <a:gd name="T54" fmla="*/ 1 w 213"/>
                    <a:gd name="T55" fmla="*/ 7 h 43"/>
                    <a:gd name="T56" fmla="*/ 0 w 213"/>
                    <a:gd name="T57" fmla="*/ 8 h 43"/>
                    <a:gd name="T58" fmla="*/ 1 w 213"/>
                    <a:gd name="T59" fmla="*/ 8 h 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3"/>
                    <a:gd name="T91" fmla="*/ 0 h 43"/>
                    <a:gd name="T92" fmla="*/ 213 w 213"/>
                    <a:gd name="T93" fmla="*/ 43 h 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3" h="43">
                      <a:moveTo>
                        <a:pt x="1" y="8"/>
                      </a:moveTo>
                      <a:lnTo>
                        <a:pt x="24" y="15"/>
                      </a:lnTo>
                      <a:lnTo>
                        <a:pt x="49" y="23"/>
                      </a:lnTo>
                      <a:lnTo>
                        <a:pt x="75" y="29"/>
                      </a:lnTo>
                      <a:lnTo>
                        <a:pt x="102" y="36"/>
                      </a:lnTo>
                      <a:lnTo>
                        <a:pt x="129" y="40"/>
                      </a:lnTo>
                      <a:lnTo>
                        <a:pt x="156" y="42"/>
                      </a:lnTo>
                      <a:lnTo>
                        <a:pt x="169" y="43"/>
                      </a:lnTo>
                      <a:lnTo>
                        <a:pt x="181" y="42"/>
                      </a:lnTo>
                      <a:lnTo>
                        <a:pt x="194" y="41"/>
                      </a:lnTo>
                      <a:lnTo>
                        <a:pt x="205" y="39"/>
                      </a:lnTo>
                      <a:lnTo>
                        <a:pt x="213" y="31"/>
                      </a:lnTo>
                      <a:lnTo>
                        <a:pt x="203" y="34"/>
                      </a:lnTo>
                      <a:lnTo>
                        <a:pt x="191" y="35"/>
                      </a:lnTo>
                      <a:lnTo>
                        <a:pt x="178" y="35"/>
                      </a:lnTo>
                      <a:lnTo>
                        <a:pt x="166" y="35"/>
                      </a:lnTo>
                      <a:lnTo>
                        <a:pt x="139" y="32"/>
                      </a:lnTo>
                      <a:lnTo>
                        <a:pt x="112" y="28"/>
                      </a:lnTo>
                      <a:lnTo>
                        <a:pt x="85" y="22"/>
                      </a:lnTo>
                      <a:lnTo>
                        <a:pt x="59" y="15"/>
                      </a:lnTo>
                      <a:lnTo>
                        <a:pt x="34" y="8"/>
                      </a:lnTo>
                      <a:lnTo>
                        <a:pt x="11" y="0"/>
                      </a:lnTo>
                      <a:lnTo>
                        <a:pt x="10" y="0"/>
                      </a:lnTo>
                      <a:lnTo>
                        <a:pt x="8" y="1"/>
                      </a:lnTo>
                      <a:lnTo>
                        <a:pt x="5" y="2"/>
                      </a:lnTo>
                      <a:lnTo>
                        <a:pt x="4" y="3"/>
                      </a:lnTo>
                      <a:lnTo>
                        <a:pt x="2" y="4"/>
                      </a:lnTo>
                      <a:lnTo>
                        <a:pt x="1" y="7"/>
                      </a:lnTo>
                      <a:lnTo>
                        <a:pt x="0" y="8"/>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6" name="Freeform 466"/>
                <p:cNvSpPr>
                  <a:spLocks/>
                </p:cNvSpPr>
                <p:nvPr/>
              </p:nvSpPr>
              <p:spPr bwMode="auto">
                <a:xfrm>
                  <a:off x="2149" y="4006"/>
                  <a:ext cx="67" cy="38"/>
                </a:xfrm>
                <a:custGeom>
                  <a:avLst/>
                  <a:gdLst>
                    <a:gd name="T0" fmla="*/ 1 w 67"/>
                    <a:gd name="T1" fmla="*/ 9 h 38"/>
                    <a:gd name="T2" fmla="*/ 0 w 67"/>
                    <a:gd name="T3" fmla="*/ 7 h 38"/>
                    <a:gd name="T4" fmla="*/ 5 w 67"/>
                    <a:gd name="T5" fmla="*/ 13 h 38"/>
                    <a:gd name="T6" fmla="*/ 12 w 67"/>
                    <a:gd name="T7" fmla="*/ 18 h 38"/>
                    <a:gd name="T8" fmla="*/ 18 w 67"/>
                    <a:gd name="T9" fmla="*/ 21 h 38"/>
                    <a:gd name="T10" fmla="*/ 25 w 67"/>
                    <a:gd name="T11" fmla="*/ 26 h 38"/>
                    <a:gd name="T12" fmla="*/ 32 w 67"/>
                    <a:gd name="T13" fmla="*/ 28 h 38"/>
                    <a:gd name="T14" fmla="*/ 41 w 67"/>
                    <a:gd name="T15" fmla="*/ 31 h 38"/>
                    <a:gd name="T16" fmla="*/ 48 w 67"/>
                    <a:gd name="T17" fmla="*/ 34 h 38"/>
                    <a:gd name="T18" fmla="*/ 57 w 67"/>
                    <a:gd name="T19" fmla="*/ 38 h 38"/>
                    <a:gd name="T20" fmla="*/ 67 w 67"/>
                    <a:gd name="T21" fmla="*/ 30 h 38"/>
                    <a:gd name="T22" fmla="*/ 58 w 67"/>
                    <a:gd name="T23" fmla="*/ 27 h 38"/>
                    <a:gd name="T24" fmla="*/ 51 w 67"/>
                    <a:gd name="T25" fmla="*/ 24 h 38"/>
                    <a:gd name="T26" fmla="*/ 42 w 67"/>
                    <a:gd name="T27" fmla="*/ 20 h 38"/>
                    <a:gd name="T28" fmla="*/ 35 w 67"/>
                    <a:gd name="T29" fmla="*/ 17 h 38"/>
                    <a:gd name="T30" fmla="*/ 28 w 67"/>
                    <a:gd name="T31" fmla="*/ 14 h 38"/>
                    <a:gd name="T32" fmla="*/ 21 w 67"/>
                    <a:gd name="T33" fmla="*/ 10 h 38"/>
                    <a:gd name="T34" fmla="*/ 16 w 67"/>
                    <a:gd name="T35" fmla="*/ 5 h 38"/>
                    <a:gd name="T36" fmla="*/ 11 w 67"/>
                    <a:gd name="T37" fmla="*/ 0 h 38"/>
                    <a:gd name="T38" fmla="*/ 9 w 67"/>
                    <a:gd name="T39" fmla="*/ 0 h 38"/>
                    <a:gd name="T40" fmla="*/ 8 w 67"/>
                    <a:gd name="T41" fmla="*/ 1 h 38"/>
                    <a:gd name="T42" fmla="*/ 6 w 67"/>
                    <a:gd name="T43" fmla="*/ 2 h 38"/>
                    <a:gd name="T44" fmla="*/ 4 w 67"/>
                    <a:gd name="T45" fmla="*/ 3 h 38"/>
                    <a:gd name="T46" fmla="*/ 3 w 67"/>
                    <a:gd name="T47" fmla="*/ 4 h 38"/>
                    <a:gd name="T48" fmla="*/ 1 w 67"/>
                    <a:gd name="T49" fmla="*/ 6 h 38"/>
                    <a:gd name="T50" fmla="*/ 0 w 67"/>
                    <a:gd name="T51" fmla="*/ 7 h 38"/>
                    <a:gd name="T52" fmla="*/ 1 w 67"/>
                    <a:gd name="T53" fmla="*/ 9 h 3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38"/>
                    <a:gd name="T83" fmla="*/ 67 w 67"/>
                    <a:gd name="T84" fmla="*/ 38 h 3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38">
                      <a:moveTo>
                        <a:pt x="1" y="9"/>
                      </a:moveTo>
                      <a:lnTo>
                        <a:pt x="0" y="7"/>
                      </a:lnTo>
                      <a:lnTo>
                        <a:pt x="5" y="13"/>
                      </a:lnTo>
                      <a:lnTo>
                        <a:pt x="12" y="18"/>
                      </a:lnTo>
                      <a:lnTo>
                        <a:pt x="18" y="21"/>
                      </a:lnTo>
                      <a:lnTo>
                        <a:pt x="25" y="26"/>
                      </a:lnTo>
                      <a:lnTo>
                        <a:pt x="32" y="28"/>
                      </a:lnTo>
                      <a:lnTo>
                        <a:pt x="41" y="31"/>
                      </a:lnTo>
                      <a:lnTo>
                        <a:pt x="48" y="34"/>
                      </a:lnTo>
                      <a:lnTo>
                        <a:pt x="57" y="38"/>
                      </a:lnTo>
                      <a:lnTo>
                        <a:pt x="67" y="30"/>
                      </a:lnTo>
                      <a:lnTo>
                        <a:pt x="58" y="27"/>
                      </a:lnTo>
                      <a:lnTo>
                        <a:pt x="51" y="24"/>
                      </a:lnTo>
                      <a:lnTo>
                        <a:pt x="42" y="20"/>
                      </a:lnTo>
                      <a:lnTo>
                        <a:pt x="35" y="17"/>
                      </a:lnTo>
                      <a:lnTo>
                        <a:pt x="28" y="14"/>
                      </a:lnTo>
                      <a:lnTo>
                        <a:pt x="21" y="10"/>
                      </a:lnTo>
                      <a:lnTo>
                        <a:pt x="16" y="5"/>
                      </a:lnTo>
                      <a:lnTo>
                        <a:pt x="11" y="0"/>
                      </a:lnTo>
                      <a:lnTo>
                        <a:pt x="9" y="0"/>
                      </a:lnTo>
                      <a:lnTo>
                        <a:pt x="8" y="1"/>
                      </a:lnTo>
                      <a:lnTo>
                        <a:pt x="6" y="2"/>
                      </a:lnTo>
                      <a:lnTo>
                        <a:pt x="4" y="3"/>
                      </a:lnTo>
                      <a:lnTo>
                        <a:pt x="3" y="4"/>
                      </a:lnTo>
                      <a:lnTo>
                        <a:pt x="1" y="6"/>
                      </a:lnTo>
                      <a:lnTo>
                        <a:pt x="0" y="7"/>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7" name="Freeform 467"/>
                <p:cNvSpPr>
                  <a:spLocks/>
                </p:cNvSpPr>
                <p:nvPr/>
              </p:nvSpPr>
              <p:spPr bwMode="auto">
                <a:xfrm>
                  <a:off x="2644" y="3836"/>
                  <a:ext cx="21" cy="169"/>
                </a:xfrm>
                <a:custGeom>
                  <a:avLst/>
                  <a:gdLst>
                    <a:gd name="T0" fmla="*/ 17 w 21"/>
                    <a:gd name="T1" fmla="*/ 164 h 169"/>
                    <a:gd name="T2" fmla="*/ 19 w 21"/>
                    <a:gd name="T3" fmla="*/ 164 h 169"/>
                    <a:gd name="T4" fmla="*/ 20 w 21"/>
                    <a:gd name="T5" fmla="*/ 142 h 169"/>
                    <a:gd name="T6" fmla="*/ 21 w 21"/>
                    <a:gd name="T7" fmla="*/ 118 h 169"/>
                    <a:gd name="T8" fmla="*/ 21 w 21"/>
                    <a:gd name="T9" fmla="*/ 97 h 169"/>
                    <a:gd name="T10" fmla="*/ 21 w 21"/>
                    <a:gd name="T11" fmla="*/ 75 h 169"/>
                    <a:gd name="T12" fmla="*/ 20 w 21"/>
                    <a:gd name="T13" fmla="*/ 54 h 169"/>
                    <a:gd name="T14" fmla="*/ 18 w 21"/>
                    <a:gd name="T15" fmla="*/ 35 h 169"/>
                    <a:gd name="T16" fmla="*/ 16 w 21"/>
                    <a:gd name="T17" fmla="*/ 26 h 169"/>
                    <a:gd name="T18" fmla="*/ 14 w 21"/>
                    <a:gd name="T19" fmla="*/ 17 h 169"/>
                    <a:gd name="T20" fmla="*/ 11 w 21"/>
                    <a:gd name="T21" fmla="*/ 8 h 169"/>
                    <a:gd name="T22" fmla="*/ 6 w 21"/>
                    <a:gd name="T23" fmla="*/ 0 h 169"/>
                    <a:gd name="T24" fmla="*/ 0 w 21"/>
                    <a:gd name="T25" fmla="*/ 5 h 169"/>
                    <a:gd name="T26" fmla="*/ 4 w 21"/>
                    <a:gd name="T27" fmla="*/ 12 h 169"/>
                    <a:gd name="T28" fmla="*/ 7 w 21"/>
                    <a:gd name="T29" fmla="*/ 21 h 169"/>
                    <a:gd name="T30" fmla="*/ 10 w 21"/>
                    <a:gd name="T31" fmla="*/ 30 h 169"/>
                    <a:gd name="T32" fmla="*/ 12 w 21"/>
                    <a:gd name="T33" fmla="*/ 39 h 169"/>
                    <a:gd name="T34" fmla="*/ 14 w 21"/>
                    <a:gd name="T35" fmla="*/ 59 h 169"/>
                    <a:gd name="T36" fmla="*/ 15 w 21"/>
                    <a:gd name="T37" fmla="*/ 79 h 169"/>
                    <a:gd name="T38" fmla="*/ 15 w 21"/>
                    <a:gd name="T39" fmla="*/ 100 h 169"/>
                    <a:gd name="T40" fmla="*/ 15 w 21"/>
                    <a:gd name="T41" fmla="*/ 122 h 169"/>
                    <a:gd name="T42" fmla="*/ 14 w 21"/>
                    <a:gd name="T43" fmla="*/ 145 h 169"/>
                    <a:gd name="T44" fmla="*/ 13 w 21"/>
                    <a:gd name="T45" fmla="*/ 169 h 169"/>
                    <a:gd name="T46" fmla="*/ 14 w 21"/>
                    <a:gd name="T47" fmla="*/ 169 h 169"/>
                    <a:gd name="T48" fmla="*/ 13 w 21"/>
                    <a:gd name="T49" fmla="*/ 169 h 169"/>
                    <a:gd name="T50" fmla="*/ 14 w 21"/>
                    <a:gd name="T51" fmla="*/ 169 h 169"/>
                    <a:gd name="T52" fmla="*/ 15 w 21"/>
                    <a:gd name="T53" fmla="*/ 169 h 169"/>
                    <a:gd name="T54" fmla="*/ 16 w 21"/>
                    <a:gd name="T55" fmla="*/ 168 h 169"/>
                    <a:gd name="T56" fmla="*/ 17 w 21"/>
                    <a:gd name="T57" fmla="*/ 168 h 169"/>
                    <a:gd name="T58" fmla="*/ 18 w 21"/>
                    <a:gd name="T59" fmla="*/ 167 h 169"/>
                    <a:gd name="T60" fmla="*/ 19 w 21"/>
                    <a:gd name="T61" fmla="*/ 166 h 169"/>
                    <a:gd name="T62" fmla="*/ 19 w 21"/>
                    <a:gd name="T63" fmla="*/ 164 h 169"/>
                    <a:gd name="T64" fmla="*/ 17 w 21"/>
                    <a:gd name="T65" fmla="*/ 164 h 1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169"/>
                    <a:gd name="T101" fmla="*/ 21 w 21"/>
                    <a:gd name="T102" fmla="*/ 169 h 1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169">
                      <a:moveTo>
                        <a:pt x="17" y="164"/>
                      </a:moveTo>
                      <a:lnTo>
                        <a:pt x="19" y="164"/>
                      </a:lnTo>
                      <a:lnTo>
                        <a:pt x="20" y="142"/>
                      </a:lnTo>
                      <a:lnTo>
                        <a:pt x="21" y="118"/>
                      </a:lnTo>
                      <a:lnTo>
                        <a:pt x="21" y="97"/>
                      </a:lnTo>
                      <a:lnTo>
                        <a:pt x="21" y="75"/>
                      </a:lnTo>
                      <a:lnTo>
                        <a:pt x="20" y="54"/>
                      </a:lnTo>
                      <a:lnTo>
                        <a:pt x="18" y="35"/>
                      </a:lnTo>
                      <a:lnTo>
                        <a:pt x="16" y="26"/>
                      </a:lnTo>
                      <a:lnTo>
                        <a:pt x="14" y="17"/>
                      </a:lnTo>
                      <a:lnTo>
                        <a:pt x="11" y="8"/>
                      </a:lnTo>
                      <a:lnTo>
                        <a:pt x="6" y="0"/>
                      </a:lnTo>
                      <a:lnTo>
                        <a:pt x="0" y="5"/>
                      </a:lnTo>
                      <a:lnTo>
                        <a:pt x="4" y="12"/>
                      </a:lnTo>
                      <a:lnTo>
                        <a:pt x="7" y="21"/>
                      </a:lnTo>
                      <a:lnTo>
                        <a:pt x="10" y="30"/>
                      </a:lnTo>
                      <a:lnTo>
                        <a:pt x="12" y="39"/>
                      </a:lnTo>
                      <a:lnTo>
                        <a:pt x="14" y="59"/>
                      </a:lnTo>
                      <a:lnTo>
                        <a:pt x="15" y="79"/>
                      </a:lnTo>
                      <a:lnTo>
                        <a:pt x="15" y="100"/>
                      </a:lnTo>
                      <a:lnTo>
                        <a:pt x="15" y="122"/>
                      </a:lnTo>
                      <a:lnTo>
                        <a:pt x="14" y="145"/>
                      </a:lnTo>
                      <a:lnTo>
                        <a:pt x="13" y="169"/>
                      </a:lnTo>
                      <a:lnTo>
                        <a:pt x="14" y="169"/>
                      </a:lnTo>
                      <a:lnTo>
                        <a:pt x="13" y="169"/>
                      </a:lnTo>
                      <a:lnTo>
                        <a:pt x="14" y="169"/>
                      </a:lnTo>
                      <a:lnTo>
                        <a:pt x="15" y="169"/>
                      </a:lnTo>
                      <a:lnTo>
                        <a:pt x="16" y="168"/>
                      </a:lnTo>
                      <a:lnTo>
                        <a:pt x="17" y="168"/>
                      </a:lnTo>
                      <a:lnTo>
                        <a:pt x="18" y="167"/>
                      </a:lnTo>
                      <a:lnTo>
                        <a:pt x="19" y="166"/>
                      </a:lnTo>
                      <a:lnTo>
                        <a:pt x="19" y="164"/>
                      </a:lnTo>
                      <a:lnTo>
                        <a:pt x="17"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8" name="Freeform 468"/>
                <p:cNvSpPr>
                  <a:spLocks/>
                </p:cNvSpPr>
                <p:nvPr/>
              </p:nvSpPr>
              <p:spPr bwMode="auto">
                <a:xfrm>
                  <a:off x="2658" y="3949"/>
                  <a:ext cx="179" cy="56"/>
                </a:xfrm>
                <a:custGeom>
                  <a:avLst/>
                  <a:gdLst>
                    <a:gd name="T0" fmla="*/ 173 w 179"/>
                    <a:gd name="T1" fmla="*/ 3 h 56"/>
                    <a:gd name="T2" fmla="*/ 178 w 179"/>
                    <a:gd name="T3" fmla="*/ 0 h 56"/>
                    <a:gd name="T4" fmla="*/ 3 w 179"/>
                    <a:gd name="T5" fmla="*/ 51 h 56"/>
                    <a:gd name="T6" fmla="*/ 0 w 179"/>
                    <a:gd name="T7" fmla="*/ 56 h 56"/>
                    <a:gd name="T8" fmla="*/ 174 w 179"/>
                    <a:gd name="T9" fmla="*/ 5 h 56"/>
                    <a:gd name="T10" fmla="*/ 179 w 179"/>
                    <a:gd name="T11" fmla="*/ 2 h 56"/>
                    <a:gd name="T12" fmla="*/ 174 w 179"/>
                    <a:gd name="T13" fmla="*/ 5 h 56"/>
                    <a:gd name="T14" fmla="*/ 175 w 179"/>
                    <a:gd name="T15" fmla="*/ 4 h 56"/>
                    <a:gd name="T16" fmla="*/ 177 w 179"/>
                    <a:gd name="T17" fmla="*/ 4 h 56"/>
                    <a:gd name="T18" fmla="*/ 178 w 179"/>
                    <a:gd name="T19" fmla="*/ 3 h 56"/>
                    <a:gd name="T20" fmla="*/ 179 w 179"/>
                    <a:gd name="T21" fmla="*/ 2 h 56"/>
                    <a:gd name="T22" fmla="*/ 179 w 179"/>
                    <a:gd name="T23" fmla="*/ 1 h 56"/>
                    <a:gd name="T24" fmla="*/ 179 w 179"/>
                    <a:gd name="T25" fmla="*/ 0 h 56"/>
                    <a:gd name="T26" fmla="*/ 178 w 179"/>
                    <a:gd name="T27" fmla="*/ 0 h 56"/>
                    <a:gd name="T28" fmla="*/ 173 w 179"/>
                    <a:gd name="T29" fmla="*/ 3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9"/>
                    <a:gd name="T46" fmla="*/ 0 h 56"/>
                    <a:gd name="T47" fmla="*/ 179 w 179"/>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9" h="56">
                      <a:moveTo>
                        <a:pt x="173" y="3"/>
                      </a:moveTo>
                      <a:lnTo>
                        <a:pt x="178" y="0"/>
                      </a:lnTo>
                      <a:lnTo>
                        <a:pt x="3" y="51"/>
                      </a:lnTo>
                      <a:lnTo>
                        <a:pt x="0" y="56"/>
                      </a:lnTo>
                      <a:lnTo>
                        <a:pt x="174" y="5"/>
                      </a:lnTo>
                      <a:lnTo>
                        <a:pt x="179" y="2"/>
                      </a:lnTo>
                      <a:lnTo>
                        <a:pt x="174" y="5"/>
                      </a:lnTo>
                      <a:lnTo>
                        <a:pt x="175" y="4"/>
                      </a:lnTo>
                      <a:lnTo>
                        <a:pt x="177" y="4"/>
                      </a:lnTo>
                      <a:lnTo>
                        <a:pt x="178" y="3"/>
                      </a:lnTo>
                      <a:lnTo>
                        <a:pt x="179" y="2"/>
                      </a:lnTo>
                      <a:lnTo>
                        <a:pt x="179" y="1"/>
                      </a:lnTo>
                      <a:lnTo>
                        <a:pt x="179" y="0"/>
                      </a:lnTo>
                      <a:lnTo>
                        <a:pt x="178" y="0"/>
                      </a:lnTo>
                      <a:lnTo>
                        <a:pt x="17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99" name="Freeform 469"/>
                <p:cNvSpPr>
                  <a:spLocks/>
                </p:cNvSpPr>
                <p:nvPr/>
              </p:nvSpPr>
              <p:spPr bwMode="auto">
                <a:xfrm>
                  <a:off x="2831" y="3941"/>
                  <a:ext cx="12" cy="11"/>
                </a:xfrm>
                <a:custGeom>
                  <a:avLst/>
                  <a:gdLst>
                    <a:gd name="T0" fmla="*/ 6 w 12"/>
                    <a:gd name="T1" fmla="*/ 4 h 11"/>
                    <a:gd name="T2" fmla="*/ 7 w 12"/>
                    <a:gd name="T3" fmla="*/ 3 h 11"/>
                    <a:gd name="T4" fmla="*/ 0 w 12"/>
                    <a:gd name="T5" fmla="*/ 11 h 11"/>
                    <a:gd name="T6" fmla="*/ 6 w 12"/>
                    <a:gd name="T7" fmla="*/ 10 h 11"/>
                    <a:gd name="T8" fmla="*/ 12 w 12"/>
                    <a:gd name="T9" fmla="*/ 2 h 11"/>
                    <a:gd name="T10" fmla="*/ 12 w 12"/>
                    <a:gd name="T11" fmla="*/ 1 h 11"/>
                    <a:gd name="T12" fmla="*/ 12 w 12"/>
                    <a:gd name="T13" fmla="*/ 2 h 11"/>
                    <a:gd name="T14" fmla="*/ 12 w 12"/>
                    <a:gd name="T15" fmla="*/ 1 h 11"/>
                    <a:gd name="T16" fmla="*/ 12 w 12"/>
                    <a:gd name="T17" fmla="*/ 0 h 11"/>
                    <a:gd name="T18" fmla="*/ 11 w 12"/>
                    <a:gd name="T19" fmla="*/ 0 h 11"/>
                    <a:gd name="T20" fmla="*/ 10 w 12"/>
                    <a:gd name="T21" fmla="*/ 1 h 11"/>
                    <a:gd name="T22" fmla="*/ 9 w 12"/>
                    <a:gd name="T23" fmla="*/ 1 h 11"/>
                    <a:gd name="T24" fmla="*/ 8 w 12"/>
                    <a:gd name="T25" fmla="*/ 2 h 11"/>
                    <a:gd name="T26" fmla="*/ 7 w 12"/>
                    <a:gd name="T27" fmla="*/ 3 h 11"/>
                    <a:gd name="T28" fmla="*/ 6 w 12"/>
                    <a:gd name="T29" fmla="*/ 4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1"/>
                    <a:gd name="T47" fmla="*/ 12 w 12"/>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1">
                      <a:moveTo>
                        <a:pt x="6" y="4"/>
                      </a:moveTo>
                      <a:lnTo>
                        <a:pt x="7" y="3"/>
                      </a:lnTo>
                      <a:lnTo>
                        <a:pt x="0" y="11"/>
                      </a:lnTo>
                      <a:lnTo>
                        <a:pt x="6" y="10"/>
                      </a:lnTo>
                      <a:lnTo>
                        <a:pt x="12" y="2"/>
                      </a:lnTo>
                      <a:lnTo>
                        <a:pt x="12" y="1"/>
                      </a:lnTo>
                      <a:lnTo>
                        <a:pt x="12" y="2"/>
                      </a:lnTo>
                      <a:lnTo>
                        <a:pt x="12" y="1"/>
                      </a:lnTo>
                      <a:lnTo>
                        <a:pt x="12" y="0"/>
                      </a:lnTo>
                      <a:lnTo>
                        <a:pt x="11" y="0"/>
                      </a:lnTo>
                      <a:lnTo>
                        <a:pt x="10" y="1"/>
                      </a:lnTo>
                      <a:lnTo>
                        <a:pt x="9" y="1"/>
                      </a:lnTo>
                      <a:lnTo>
                        <a:pt x="8" y="2"/>
                      </a:lnTo>
                      <a:lnTo>
                        <a:pt x="7" y="3"/>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0" name="Freeform 470"/>
                <p:cNvSpPr>
                  <a:spLocks/>
                </p:cNvSpPr>
                <p:nvPr/>
              </p:nvSpPr>
              <p:spPr bwMode="auto">
                <a:xfrm>
                  <a:off x="2829" y="3814"/>
                  <a:ext cx="19" cy="131"/>
                </a:xfrm>
                <a:custGeom>
                  <a:avLst/>
                  <a:gdLst>
                    <a:gd name="T0" fmla="*/ 2 w 19"/>
                    <a:gd name="T1" fmla="*/ 4 h 131"/>
                    <a:gd name="T2" fmla="*/ 0 w 19"/>
                    <a:gd name="T3" fmla="*/ 4 h 131"/>
                    <a:gd name="T4" fmla="*/ 6 w 19"/>
                    <a:gd name="T5" fmla="*/ 21 h 131"/>
                    <a:gd name="T6" fmla="*/ 9 w 19"/>
                    <a:gd name="T7" fmla="*/ 38 h 131"/>
                    <a:gd name="T8" fmla="*/ 11 w 19"/>
                    <a:gd name="T9" fmla="*/ 53 h 131"/>
                    <a:gd name="T10" fmla="*/ 12 w 19"/>
                    <a:gd name="T11" fmla="*/ 67 h 131"/>
                    <a:gd name="T12" fmla="*/ 12 w 19"/>
                    <a:gd name="T13" fmla="*/ 81 h 131"/>
                    <a:gd name="T14" fmla="*/ 11 w 19"/>
                    <a:gd name="T15" fmla="*/ 97 h 131"/>
                    <a:gd name="T16" fmla="*/ 10 w 19"/>
                    <a:gd name="T17" fmla="*/ 113 h 131"/>
                    <a:gd name="T18" fmla="*/ 8 w 19"/>
                    <a:gd name="T19" fmla="*/ 131 h 131"/>
                    <a:gd name="T20" fmla="*/ 14 w 19"/>
                    <a:gd name="T21" fmla="*/ 128 h 131"/>
                    <a:gd name="T22" fmla="*/ 16 w 19"/>
                    <a:gd name="T23" fmla="*/ 110 h 131"/>
                    <a:gd name="T24" fmla="*/ 17 w 19"/>
                    <a:gd name="T25" fmla="*/ 93 h 131"/>
                    <a:gd name="T26" fmla="*/ 19 w 19"/>
                    <a:gd name="T27" fmla="*/ 78 h 131"/>
                    <a:gd name="T28" fmla="*/ 19 w 19"/>
                    <a:gd name="T29" fmla="*/ 62 h 131"/>
                    <a:gd name="T30" fmla="*/ 17 w 19"/>
                    <a:gd name="T31" fmla="*/ 48 h 131"/>
                    <a:gd name="T32" fmla="*/ 15 w 19"/>
                    <a:gd name="T33" fmla="*/ 33 h 131"/>
                    <a:gd name="T34" fmla="*/ 12 w 19"/>
                    <a:gd name="T35" fmla="*/ 17 h 131"/>
                    <a:gd name="T36" fmla="*/ 7 w 19"/>
                    <a:gd name="T37" fmla="*/ 0 h 131"/>
                    <a:gd name="T38" fmla="*/ 6 w 19"/>
                    <a:gd name="T39" fmla="*/ 0 h 131"/>
                    <a:gd name="T40" fmla="*/ 7 w 19"/>
                    <a:gd name="T41" fmla="*/ 0 h 131"/>
                    <a:gd name="T42" fmla="*/ 6 w 19"/>
                    <a:gd name="T43" fmla="*/ 0 h 131"/>
                    <a:gd name="T44" fmla="*/ 4 w 19"/>
                    <a:gd name="T45" fmla="*/ 0 h 131"/>
                    <a:gd name="T46" fmla="*/ 3 w 19"/>
                    <a:gd name="T47" fmla="*/ 1 h 131"/>
                    <a:gd name="T48" fmla="*/ 2 w 19"/>
                    <a:gd name="T49" fmla="*/ 1 h 131"/>
                    <a:gd name="T50" fmla="*/ 1 w 19"/>
                    <a:gd name="T51" fmla="*/ 2 h 131"/>
                    <a:gd name="T52" fmla="*/ 0 w 19"/>
                    <a:gd name="T53" fmla="*/ 3 h 131"/>
                    <a:gd name="T54" fmla="*/ 0 w 19"/>
                    <a:gd name="T55" fmla="*/ 4 h 131"/>
                    <a:gd name="T56" fmla="*/ 2 w 19"/>
                    <a:gd name="T57" fmla="*/ 4 h 1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131"/>
                    <a:gd name="T89" fmla="*/ 19 w 19"/>
                    <a:gd name="T90" fmla="*/ 131 h 1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131">
                      <a:moveTo>
                        <a:pt x="2" y="4"/>
                      </a:moveTo>
                      <a:lnTo>
                        <a:pt x="0" y="4"/>
                      </a:lnTo>
                      <a:lnTo>
                        <a:pt x="6" y="21"/>
                      </a:lnTo>
                      <a:lnTo>
                        <a:pt x="9" y="38"/>
                      </a:lnTo>
                      <a:lnTo>
                        <a:pt x="11" y="53"/>
                      </a:lnTo>
                      <a:lnTo>
                        <a:pt x="12" y="67"/>
                      </a:lnTo>
                      <a:lnTo>
                        <a:pt x="12" y="81"/>
                      </a:lnTo>
                      <a:lnTo>
                        <a:pt x="11" y="97"/>
                      </a:lnTo>
                      <a:lnTo>
                        <a:pt x="10" y="113"/>
                      </a:lnTo>
                      <a:lnTo>
                        <a:pt x="8" y="131"/>
                      </a:lnTo>
                      <a:lnTo>
                        <a:pt x="14" y="128"/>
                      </a:lnTo>
                      <a:lnTo>
                        <a:pt x="16" y="110"/>
                      </a:lnTo>
                      <a:lnTo>
                        <a:pt x="17" y="93"/>
                      </a:lnTo>
                      <a:lnTo>
                        <a:pt x="19" y="78"/>
                      </a:lnTo>
                      <a:lnTo>
                        <a:pt x="19" y="62"/>
                      </a:lnTo>
                      <a:lnTo>
                        <a:pt x="17" y="48"/>
                      </a:lnTo>
                      <a:lnTo>
                        <a:pt x="15" y="33"/>
                      </a:lnTo>
                      <a:lnTo>
                        <a:pt x="12" y="17"/>
                      </a:lnTo>
                      <a:lnTo>
                        <a:pt x="7" y="0"/>
                      </a:lnTo>
                      <a:lnTo>
                        <a:pt x="6" y="0"/>
                      </a:lnTo>
                      <a:lnTo>
                        <a:pt x="7" y="0"/>
                      </a:lnTo>
                      <a:lnTo>
                        <a:pt x="6" y="0"/>
                      </a:lnTo>
                      <a:lnTo>
                        <a:pt x="4" y="0"/>
                      </a:lnTo>
                      <a:lnTo>
                        <a:pt x="3" y="1"/>
                      </a:lnTo>
                      <a:lnTo>
                        <a:pt x="2" y="1"/>
                      </a:lnTo>
                      <a:lnTo>
                        <a:pt x="1" y="2"/>
                      </a:lnTo>
                      <a:lnTo>
                        <a:pt x="0" y="3"/>
                      </a:lnTo>
                      <a:lnTo>
                        <a:pt x="0"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1" name="Freeform 471"/>
                <p:cNvSpPr>
                  <a:spLocks/>
                </p:cNvSpPr>
                <p:nvPr/>
              </p:nvSpPr>
              <p:spPr bwMode="auto">
                <a:xfrm>
                  <a:off x="2743" y="3814"/>
                  <a:ext cx="92" cy="22"/>
                </a:xfrm>
                <a:custGeom>
                  <a:avLst/>
                  <a:gdLst>
                    <a:gd name="T0" fmla="*/ 2 w 92"/>
                    <a:gd name="T1" fmla="*/ 22 h 22"/>
                    <a:gd name="T2" fmla="*/ 88 w 92"/>
                    <a:gd name="T3" fmla="*/ 4 h 22"/>
                    <a:gd name="T4" fmla="*/ 92 w 92"/>
                    <a:gd name="T5" fmla="*/ 0 h 22"/>
                    <a:gd name="T6" fmla="*/ 5 w 92"/>
                    <a:gd name="T7" fmla="*/ 18 h 22"/>
                    <a:gd name="T8" fmla="*/ 6 w 92"/>
                    <a:gd name="T9" fmla="*/ 18 h 22"/>
                    <a:gd name="T10" fmla="*/ 5 w 92"/>
                    <a:gd name="T11" fmla="*/ 18 h 22"/>
                    <a:gd name="T12" fmla="*/ 4 w 92"/>
                    <a:gd name="T13" fmla="*/ 18 h 22"/>
                    <a:gd name="T14" fmla="*/ 3 w 92"/>
                    <a:gd name="T15" fmla="*/ 19 h 22"/>
                    <a:gd name="T16" fmla="*/ 2 w 92"/>
                    <a:gd name="T17" fmla="*/ 20 h 22"/>
                    <a:gd name="T18" fmla="*/ 0 w 92"/>
                    <a:gd name="T19" fmla="*/ 21 h 22"/>
                    <a:gd name="T20" fmla="*/ 0 w 92"/>
                    <a:gd name="T21" fmla="*/ 22 h 22"/>
                    <a:gd name="T22" fmla="*/ 2 w 92"/>
                    <a:gd name="T23" fmla="*/ 22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2"/>
                    <a:gd name="T37" fmla="*/ 0 h 22"/>
                    <a:gd name="T38" fmla="*/ 92 w 92"/>
                    <a:gd name="T39" fmla="*/ 22 h 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2" h="22">
                      <a:moveTo>
                        <a:pt x="2" y="22"/>
                      </a:moveTo>
                      <a:lnTo>
                        <a:pt x="88" y="4"/>
                      </a:lnTo>
                      <a:lnTo>
                        <a:pt x="92" y="0"/>
                      </a:lnTo>
                      <a:lnTo>
                        <a:pt x="5" y="18"/>
                      </a:lnTo>
                      <a:lnTo>
                        <a:pt x="6" y="18"/>
                      </a:lnTo>
                      <a:lnTo>
                        <a:pt x="5" y="18"/>
                      </a:lnTo>
                      <a:lnTo>
                        <a:pt x="4" y="18"/>
                      </a:lnTo>
                      <a:lnTo>
                        <a:pt x="3" y="19"/>
                      </a:lnTo>
                      <a:lnTo>
                        <a:pt x="2" y="20"/>
                      </a:lnTo>
                      <a:lnTo>
                        <a:pt x="0" y="21"/>
                      </a:lnTo>
                      <a:lnTo>
                        <a:pt x="0" y="22"/>
                      </a:lnTo>
                      <a:lnTo>
                        <a:pt x="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2" name="Freeform 472"/>
                <p:cNvSpPr>
                  <a:spLocks/>
                </p:cNvSpPr>
                <p:nvPr/>
              </p:nvSpPr>
              <p:spPr bwMode="auto">
                <a:xfrm>
                  <a:off x="2678" y="3832"/>
                  <a:ext cx="71" cy="12"/>
                </a:xfrm>
                <a:custGeom>
                  <a:avLst/>
                  <a:gdLst>
                    <a:gd name="T0" fmla="*/ 0 w 71"/>
                    <a:gd name="T1" fmla="*/ 12 h 12"/>
                    <a:gd name="T2" fmla="*/ 2 w 71"/>
                    <a:gd name="T3" fmla="*/ 12 h 12"/>
                    <a:gd name="T4" fmla="*/ 67 w 71"/>
                    <a:gd name="T5" fmla="*/ 4 h 12"/>
                    <a:gd name="T6" fmla="*/ 71 w 71"/>
                    <a:gd name="T7" fmla="*/ 0 h 12"/>
                    <a:gd name="T8" fmla="*/ 6 w 71"/>
                    <a:gd name="T9" fmla="*/ 8 h 12"/>
                    <a:gd name="T10" fmla="*/ 6 w 71"/>
                    <a:gd name="T11" fmla="*/ 9 h 12"/>
                    <a:gd name="T12" fmla="*/ 6 w 71"/>
                    <a:gd name="T13" fmla="*/ 8 h 12"/>
                    <a:gd name="T14" fmla="*/ 4 w 71"/>
                    <a:gd name="T15" fmla="*/ 8 h 12"/>
                    <a:gd name="T16" fmla="*/ 3 w 71"/>
                    <a:gd name="T17" fmla="*/ 9 h 12"/>
                    <a:gd name="T18" fmla="*/ 2 w 71"/>
                    <a:gd name="T19" fmla="*/ 9 h 12"/>
                    <a:gd name="T20" fmla="*/ 0 w 71"/>
                    <a:gd name="T21" fmla="*/ 10 h 12"/>
                    <a:gd name="T22" fmla="*/ 0 w 71"/>
                    <a:gd name="T23" fmla="*/ 11 h 12"/>
                    <a:gd name="T24" fmla="*/ 0 w 71"/>
                    <a:gd name="T25" fmla="*/ 12 h 12"/>
                    <a:gd name="T26" fmla="*/ 2 w 71"/>
                    <a:gd name="T27" fmla="*/ 12 h 12"/>
                    <a:gd name="T28" fmla="*/ 0 w 71"/>
                    <a:gd name="T29" fmla="*/ 12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2"/>
                    <a:gd name="T47" fmla="*/ 71 w 71"/>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2">
                      <a:moveTo>
                        <a:pt x="0" y="12"/>
                      </a:moveTo>
                      <a:lnTo>
                        <a:pt x="2" y="12"/>
                      </a:lnTo>
                      <a:lnTo>
                        <a:pt x="67" y="4"/>
                      </a:lnTo>
                      <a:lnTo>
                        <a:pt x="71" y="0"/>
                      </a:lnTo>
                      <a:lnTo>
                        <a:pt x="6" y="8"/>
                      </a:lnTo>
                      <a:lnTo>
                        <a:pt x="6" y="9"/>
                      </a:lnTo>
                      <a:lnTo>
                        <a:pt x="6" y="8"/>
                      </a:lnTo>
                      <a:lnTo>
                        <a:pt x="4" y="8"/>
                      </a:lnTo>
                      <a:lnTo>
                        <a:pt x="3" y="9"/>
                      </a:lnTo>
                      <a:lnTo>
                        <a:pt x="2" y="9"/>
                      </a:lnTo>
                      <a:lnTo>
                        <a:pt x="0" y="10"/>
                      </a:lnTo>
                      <a:lnTo>
                        <a:pt x="0" y="11"/>
                      </a:lnTo>
                      <a:lnTo>
                        <a:pt x="0" y="12"/>
                      </a:lnTo>
                      <a:lnTo>
                        <a:pt x="2" y="12"/>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3" name="Freeform 473"/>
                <p:cNvSpPr>
                  <a:spLocks/>
                </p:cNvSpPr>
                <p:nvPr/>
              </p:nvSpPr>
              <p:spPr bwMode="auto">
                <a:xfrm>
                  <a:off x="2678" y="3737"/>
                  <a:ext cx="33" cy="107"/>
                </a:xfrm>
                <a:custGeom>
                  <a:avLst/>
                  <a:gdLst>
                    <a:gd name="T0" fmla="*/ 26 w 33"/>
                    <a:gd name="T1" fmla="*/ 5 h 107"/>
                    <a:gd name="T2" fmla="*/ 0 w 33"/>
                    <a:gd name="T3" fmla="*/ 107 h 107"/>
                    <a:gd name="T4" fmla="*/ 6 w 33"/>
                    <a:gd name="T5" fmla="*/ 104 h 107"/>
                    <a:gd name="T6" fmla="*/ 33 w 33"/>
                    <a:gd name="T7" fmla="*/ 1 h 107"/>
                    <a:gd name="T8" fmla="*/ 33 w 33"/>
                    <a:gd name="T9" fmla="*/ 0 h 107"/>
                    <a:gd name="T10" fmla="*/ 32 w 33"/>
                    <a:gd name="T11" fmla="*/ 0 h 107"/>
                    <a:gd name="T12" fmla="*/ 31 w 33"/>
                    <a:gd name="T13" fmla="*/ 0 h 107"/>
                    <a:gd name="T14" fmla="*/ 30 w 33"/>
                    <a:gd name="T15" fmla="*/ 1 h 107"/>
                    <a:gd name="T16" fmla="*/ 29 w 33"/>
                    <a:gd name="T17" fmla="*/ 1 h 107"/>
                    <a:gd name="T18" fmla="*/ 28 w 33"/>
                    <a:gd name="T19" fmla="*/ 2 h 107"/>
                    <a:gd name="T20" fmla="*/ 26 w 33"/>
                    <a:gd name="T21" fmla="*/ 3 h 107"/>
                    <a:gd name="T22" fmla="*/ 26 w 33"/>
                    <a:gd name="T23" fmla="*/ 5 h 1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07"/>
                    <a:gd name="T38" fmla="*/ 33 w 33"/>
                    <a:gd name="T39" fmla="*/ 107 h 1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07">
                      <a:moveTo>
                        <a:pt x="26" y="5"/>
                      </a:moveTo>
                      <a:lnTo>
                        <a:pt x="0" y="107"/>
                      </a:lnTo>
                      <a:lnTo>
                        <a:pt x="6" y="104"/>
                      </a:lnTo>
                      <a:lnTo>
                        <a:pt x="33" y="1"/>
                      </a:lnTo>
                      <a:lnTo>
                        <a:pt x="33" y="0"/>
                      </a:lnTo>
                      <a:lnTo>
                        <a:pt x="32" y="0"/>
                      </a:lnTo>
                      <a:lnTo>
                        <a:pt x="31" y="0"/>
                      </a:lnTo>
                      <a:lnTo>
                        <a:pt x="30" y="1"/>
                      </a:lnTo>
                      <a:lnTo>
                        <a:pt x="29" y="1"/>
                      </a:lnTo>
                      <a:lnTo>
                        <a:pt x="28" y="2"/>
                      </a:lnTo>
                      <a:lnTo>
                        <a:pt x="26" y="3"/>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4" name="Freeform 474"/>
                <p:cNvSpPr>
                  <a:spLocks/>
                </p:cNvSpPr>
                <p:nvPr/>
              </p:nvSpPr>
              <p:spPr bwMode="auto">
                <a:xfrm>
                  <a:off x="2704" y="3730"/>
                  <a:ext cx="7" cy="12"/>
                </a:xfrm>
                <a:custGeom>
                  <a:avLst/>
                  <a:gdLst>
                    <a:gd name="T0" fmla="*/ 2 w 7"/>
                    <a:gd name="T1" fmla="*/ 5 h 12"/>
                    <a:gd name="T2" fmla="*/ 0 w 7"/>
                    <a:gd name="T3" fmla="*/ 4 h 12"/>
                    <a:gd name="T4" fmla="*/ 0 w 7"/>
                    <a:gd name="T5" fmla="*/ 12 h 12"/>
                    <a:gd name="T6" fmla="*/ 7 w 7"/>
                    <a:gd name="T7" fmla="*/ 8 h 12"/>
                    <a:gd name="T8" fmla="*/ 7 w 7"/>
                    <a:gd name="T9" fmla="*/ 1 h 12"/>
                    <a:gd name="T10" fmla="*/ 6 w 7"/>
                    <a:gd name="T11" fmla="*/ 0 h 12"/>
                    <a:gd name="T12" fmla="*/ 7 w 7"/>
                    <a:gd name="T13" fmla="*/ 1 h 12"/>
                    <a:gd name="T14" fmla="*/ 6 w 7"/>
                    <a:gd name="T15" fmla="*/ 0 h 12"/>
                    <a:gd name="T16" fmla="*/ 5 w 7"/>
                    <a:gd name="T17" fmla="*/ 0 h 12"/>
                    <a:gd name="T18" fmla="*/ 4 w 7"/>
                    <a:gd name="T19" fmla="*/ 1 h 12"/>
                    <a:gd name="T20" fmla="*/ 3 w 7"/>
                    <a:gd name="T21" fmla="*/ 2 h 12"/>
                    <a:gd name="T22" fmla="*/ 2 w 7"/>
                    <a:gd name="T23" fmla="*/ 3 h 12"/>
                    <a:gd name="T24" fmla="*/ 0 w 7"/>
                    <a:gd name="T25" fmla="*/ 3 h 12"/>
                    <a:gd name="T26" fmla="*/ 0 w 7"/>
                    <a:gd name="T27" fmla="*/ 4 h 12"/>
                    <a:gd name="T28" fmla="*/ 2 w 7"/>
                    <a:gd name="T29" fmla="*/ 5 h 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12"/>
                    <a:gd name="T47" fmla="*/ 7 w 7"/>
                    <a:gd name="T48" fmla="*/ 12 h 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12">
                      <a:moveTo>
                        <a:pt x="2" y="5"/>
                      </a:moveTo>
                      <a:lnTo>
                        <a:pt x="0" y="4"/>
                      </a:lnTo>
                      <a:lnTo>
                        <a:pt x="0" y="12"/>
                      </a:lnTo>
                      <a:lnTo>
                        <a:pt x="7" y="8"/>
                      </a:lnTo>
                      <a:lnTo>
                        <a:pt x="7" y="1"/>
                      </a:lnTo>
                      <a:lnTo>
                        <a:pt x="6" y="0"/>
                      </a:lnTo>
                      <a:lnTo>
                        <a:pt x="7" y="1"/>
                      </a:lnTo>
                      <a:lnTo>
                        <a:pt x="6" y="0"/>
                      </a:lnTo>
                      <a:lnTo>
                        <a:pt x="5" y="0"/>
                      </a:lnTo>
                      <a:lnTo>
                        <a:pt x="4" y="1"/>
                      </a:lnTo>
                      <a:lnTo>
                        <a:pt x="3" y="2"/>
                      </a:lnTo>
                      <a:lnTo>
                        <a:pt x="2" y="3"/>
                      </a:lnTo>
                      <a:lnTo>
                        <a:pt x="0" y="3"/>
                      </a:lnTo>
                      <a:lnTo>
                        <a:pt x="0" y="4"/>
                      </a:ln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5" name="Freeform 475"/>
                <p:cNvSpPr>
                  <a:spLocks/>
                </p:cNvSpPr>
                <p:nvPr/>
              </p:nvSpPr>
              <p:spPr bwMode="auto">
                <a:xfrm>
                  <a:off x="2690" y="3730"/>
                  <a:ext cx="20" cy="5"/>
                </a:xfrm>
                <a:custGeom>
                  <a:avLst/>
                  <a:gdLst>
                    <a:gd name="T0" fmla="*/ 7 w 20"/>
                    <a:gd name="T1" fmla="*/ 1 h 5"/>
                    <a:gd name="T2" fmla="*/ 1 w 20"/>
                    <a:gd name="T3" fmla="*/ 5 h 5"/>
                    <a:gd name="T4" fmla="*/ 16 w 20"/>
                    <a:gd name="T5" fmla="*/ 5 h 5"/>
                    <a:gd name="T6" fmla="*/ 20 w 20"/>
                    <a:gd name="T7" fmla="*/ 0 h 5"/>
                    <a:gd name="T8" fmla="*/ 6 w 20"/>
                    <a:gd name="T9" fmla="*/ 0 h 5"/>
                    <a:gd name="T10" fmla="*/ 0 w 20"/>
                    <a:gd name="T11" fmla="*/ 4 h 5"/>
                    <a:gd name="T12" fmla="*/ 6 w 20"/>
                    <a:gd name="T13" fmla="*/ 0 h 5"/>
                    <a:gd name="T14" fmla="*/ 5 w 20"/>
                    <a:gd name="T15" fmla="*/ 0 h 5"/>
                    <a:gd name="T16" fmla="*/ 4 w 20"/>
                    <a:gd name="T17" fmla="*/ 1 h 5"/>
                    <a:gd name="T18" fmla="*/ 3 w 20"/>
                    <a:gd name="T19" fmla="*/ 2 h 5"/>
                    <a:gd name="T20" fmla="*/ 1 w 20"/>
                    <a:gd name="T21" fmla="*/ 3 h 5"/>
                    <a:gd name="T22" fmla="*/ 0 w 20"/>
                    <a:gd name="T23" fmla="*/ 3 h 5"/>
                    <a:gd name="T24" fmla="*/ 0 w 20"/>
                    <a:gd name="T25" fmla="*/ 4 h 5"/>
                    <a:gd name="T26" fmla="*/ 0 w 20"/>
                    <a:gd name="T27" fmla="*/ 5 h 5"/>
                    <a:gd name="T28" fmla="*/ 1 w 20"/>
                    <a:gd name="T29" fmla="*/ 5 h 5"/>
                    <a:gd name="T30" fmla="*/ 7 w 20"/>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5"/>
                    <a:gd name="T50" fmla="*/ 20 w 2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5">
                      <a:moveTo>
                        <a:pt x="7" y="1"/>
                      </a:moveTo>
                      <a:lnTo>
                        <a:pt x="1" y="5"/>
                      </a:lnTo>
                      <a:lnTo>
                        <a:pt x="16" y="5"/>
                      </a:lnTo>
                      <a:lnTo>
                        <a:pt x="20" y="0"/>
                      </a:lnTo>
                      <a:lnTo>
                        <a:pt x="6" y="0"/>
                      </a:lnTo>
                      <a:lnTo>
                        <a:pt x="0" y="4"/>
                      </a:lnTo>
                      <a:lnTo>
                        <a:pt x="6" y="0"/>
                      </a:lnTo>
                      <a:lnTo>
                        <a:pt x="5" y="0"/>
                      </a:lnTo>
                      <a:lnTo>
                        <a:pt x="4" y="1"/>
                      </a:lnTo>
                      <a:lnTo>
                        <a:pt x="3" y="2"/>
                      </a:lnTo>
                      <a:lnTo>
                        <a:pt x="1" y="3"/>
                      </a:lnTo>
                      <a:lnTo>
                        <a:pt x="0" y="3"/>
                      </a:lnTo>
                      <a:lnTo>
                        <a:pt x="0" y="4"/>
                      </a:lnTo>
                      <a:lnTo>
                        <a:pt x="0" y="5"/>
                      </a:lnTo>
                      <a:lnTo>
                        <a:pt x="1" y="5"/>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6" name="Freeform 476"/>
                <p:cNvSpPr>
                  <a:spLocks/>
                </p:cNvSpPr>
                <p:nvPr/>
              </p:nvSpPr>
              <p:spPr bwMode="auto">
                <a:xfrm>
                  <a:off x="2644" y="3731"/>
                  <a:ext cx="53" cy="110"/>
                </a:xfrm>
                <a:custGeom>
                  <a:avLst/>
                  <a:gdLst>
                    <a:gd name="T0" fmla="*/ 6 w 53"/>
                    <a:gd name="T1" fmla="*/ 105 h 110"/>
                    <a:gd name="T2" fmla="*/ 53 w 53"/>
                    <a:gd name="T3" fmla="*/ 0 h 110"/>
                    <a:gd name="T4" fmla="*/ 46 w 53"/>
                    <a:gd name="T5" fmla="*/ 3 h 110"/>
                    <a:gd name="T6" fmla="*/ 0 w 53"/>
                    <a:gd name="T7" fmla="*/ 109 h 110"/>
                    <a:gd name="T8" fmla="*/ 0 w 53"/>
                    <a:gd name="T9" fmla="*/ 110 h 110"/>
                    <a:gd name="T10" fmla="*/ 0 w 53"/>
                    <a:gd name="T11" fmla="*/ 109 h 110"/>
                    <a:gd name="T12" fmla="*/ 0 w 53"/>
                    <a:gd name="T13" fmla="*/ 110 h 110"/>
                    <a:gd name="T14" fmla="*/ 1 w 53"/>
                    <a:gd name="T15" fmla="*/ 110 h 110"/>
                    <a:gd name="T16" fmla="*/ 2 w 53"/>
                    <a:gd name="T17" fmla="*/ 110 h 110"/>
                    <a:gd name="T18" fmla="*/ 4 w 53"/>
                    <a:gd name="T19" fmla="*/ 109 h 110"/>
                    <a:gd name="T20" fmla="*/ 5 w 53"/>
                    <a:gd name="T21" fmla="*/ 108 h 110"/>
                    <a:gd name="T22" fmla="*/ 6 w 53"/>
                    <a:gd name="T23" fmla="*/ 107 h 110"/>
                    <a:gd name="T24" fmla="*/ 6 w 53"/>
                    <a:gd name="T25" fmla="*/ 105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110"/>
                    <a:gd name="T41" fmla="*/ 53 w 53"/>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110">
                      <a:moveTo>
                        <a:pt x="6" y="105"/>
                      </a:moveTo>
                      <a:lnTo>
                        <a:pt x="53" y="0"/>
                      </a:lnTo>
                      <a:lnTo>
                        <a:pt x="46" y="3"/>
                      </a:lnTo>
                      <a:lnTo>
                        <a:pt x="0" y="109"/>
                      </a:lnTo>
                      <a:lnTo>
                        <a:pt x="0" y="110"/>
                      </a:lnTo>
                      <a:lnTo>
                        <a:pt x="0" y="109"/>
                      </a:lnTo>
                      <a:lnTo>
                        <a:pt x="0" y="110"/>
                      </a:lnTo>
                      <a:lnTo>
                        <a:pt x="1" y="110"/>
                      </a:lnTo>
                      <a:lnTo>
                        <a:pt x="2" y="110"/>
                      </a:lnTo>
                      <a:lnTo>
                        <a:pt x="4" y="109"/>
                      </a:lnTo>
                      <a:lnTo>
                        <a:pt x="5" y="108"/>
                      </a:lnTo>
                      <a:lnTo>
                        <a:pt x="6" y="107"/>
                      </a:lnTo>
                      <a:lnTo>
                        <a:pt x="6"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7" name="Freeform 477"/>
                <p:cNvSpPr>
                  <a:spLocks/>
                </p:cNvSpPr>
                <p:nvPr/>
              </p:nvSpPr>
              <p:spPr bwMode="auto">
                <a:xfrm>
                  <a:off x="2668" y="3732"/>
                  <a:ext cx="159" cy="109"/>
                </a:xfrm>
                <a:custGeom>
                  <a:avLst/>
                  <a:gdLst>
                    <a:gd name="T0" fmla="*/ 0 w 159"/>
                    <a:gd name="T1" fmla="*/ 108 h 109"/>
                    <a:gd name="T2" fmla="*/ 4 w 159"/>
                    <a:gd name="T3" fmla="*/ 94 h 109"/>
                    <a:gd name="T4" fmla="*/ 8 w 159"/>
                    <a:gd name="T5" fmla="*/ 81 h 109"/>
                    <a:gd name="T6" fmla="*/ 13 w 159"/>
                    <a:gd name="T7" fmla="*/ 68 h 109"/>
                    <a:gd name="T8" fmla="*/ 17 w 159"/>
                    <a:gd name="T9" fmla="*/ 55 h 109"/>
                    <a:gd name="T10" fmla="*/ 21 w 159"/>
                    <a:gd name="T11" fmla="*/ 42 h 109"/>
                    <a:gd name="T12" fmla="*/ 27 w 159"/>
                    <a:gd name="T13" fmla="*/ 29 h 109"/>
                    <a:gd name="T14" fmla="*/ 31 w 159"/>
                    <a:gd name="T15" fmla="*/ 16 h 109"/>
                    <a:gd name="T16" fmla="*/ 36 w 159"/>
                    <a:gd name="T17" fmla="*/ 3 h 109"/>
                    <a:gd name="T18" fmla="*/ 47 w 159"/>
                    <a:gd name="T19" fmla="*/ 2 h 109"/>
                    <a:gd name="T20" fmla="*/ 58 w 159"/>
                    <a:gd name="T21" fmla="*/ 1 h 109"/>
                    <a:gd name="T22" fmla="*/ 68 w 159"/>
                    <a:gd name="T23" fmla="*/ 1 h 109"/>
                    <a:gd name="T24" fmla="*/ 78 w 159"/>
                    <a:gd name="T25" fmla="*/ 1 h 109"/>
                    <a:gd name="T26" fmla="*/ 87 w 159"/>
                    <a:gd name="T27" fmla="*/ 0 h 109"/>
                    <a:gd name="T28" fmla="*/ 97 w 159"/>
                    <a:gd name="T29" fmla="*/ 1 h 109"/>
                    <a:gd name="T30" fmla="*/ 108 w 159"/>
                    <a:gd name="T31" fmla="*/ 1 h 109"/>
                    <a:gd name="T32" fmla="*/ 119 w 159"/>
                    <a:gd name="T33" fmla="*/ 2 h 109"/>
                    <a:gd name="T34" fmla="*/ 123 w 159"/>
                    <a:gd name="T35" fmla="*/ 7 h 109"/>
                    <a:gd name="T36" fmla="*/ 130 w 159"/>
                    <a:gd name="T37" fmla="*/ 15 h 109"/>
                    <a:gd name="T38" fmla="*/ 135 w 159"/>
                    <a:gd name="T39" fmla="*/ 25 h 109"/>
                    <a:gd name="T40" fmla="*/ 141 w 159"/>
                    <a:gd name="T41" fmla="*/ 35 h 109"/>
                    <a:gd name="T42" fmla="*/ 146 w 159"/>
                    <a:gd name="T43" fmla="*/ 47 h 109"/>
                    <a:gd name="T44" fmla="*/ 151 w 159"/>
                    <a:gd name="T45" fmla="*/ 59 h 109"/>
                    <a:gd name="T46" fmla="*/ 156 w 159"/>
                    <a:gd name="T47" fmla="*/ 72 h 109"/>
                    <a:gd name="T48" fmla="*/ 159 w 159"/>
                    <a:gd name="T49" fmla="*/ 85 h 109"/>
                    <a:gd name="T50" fmla="*/ 141 w 159"/>
                    <a:gd name="T51" fmla="*/ 89 h 109"/>
                    <a:gd name="T52" fmla="*/ 120 w 159"/>
                    <a:gd name="T53" fmla="*/ 94 h 109"/>
                    <a:gd name="T54" fmla="*/ 97 w 159"/>
                    <a:gd name="T55" fmla="*/ 98 h 109"/>
                    <a:gd name="T56" fmla="*/ 73 w 159"/>
                    <a:gd name="T57" fmla="*/ 102 h 109"/>
                    <a:gd name="T58" fmla="*/ 49 w 159"/>
                    <a:gd name="T59" fmla="*/ 106 h 109"/>
                    <a:gd name="T60" fmla="*/ 29 w 159"/>
                    <a:gd name="T61" fmla="*/ 108 h 109"/>
                    <a:gd name="T62" fmla="*/ 12 w 159"/>
                    <a:gd name="T63" fmla="*/ 109 h 109"/>
                    <a:gd name="T64" fmla="*/ 0 w 159"/>
                    <a:gd name="T65" fmla="*/ 108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9"/>
                    <a:gd name="T101" fmla="*/ 159 w 159"/>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9">
                      <a:moveTo>
                        <a:pt x="0" y="108"/>
                      </a:moveTo>
                      <a:lnTo>
                        <a:pt x="4" y="94"/>
                      </a:lnTo>
                      <a:lnTo>
                        <a:pt x="8" y="81"/>
                      </a:lnTo>
                      <a:lnTo>
                        <a:pt x="13" y="68"/>
                      </a:lnTo>
                      <a:lnTo>
                        <a:pt x="17" y="55"/>
                      </a:lnTo>
                      <a:lnTo>
                        <a:pt x="21" y="42"/>
                      </a:lnTo>
                      <a:lnTo>
                        <a:pt x="27" y="29"/>
                      </a:lnTo>
                      <a:lnTo>
                        <a:pt x="31" y="16"/>
                      </a:lnTo>
                      <a:lnTo>
                        <a:pt x="36" y="3"/>
                      </a:lnTo>
                      <a:lnTo>
                        <a:pt x="47" y="2"/>
                      </a:lnTo>
                      <a:lnTo>
                        <a:pt x="58" y="1"/>
                      </a:lnTo>
                      <a:lnTo>
                        <a:pt x="68" y="1"/>
                      </a:lnTo>
                      <a:lnTo>
                        <a:pt x="78" y="1"/>
                      </a:lnTo>
                      <a:lnTo>
                        <a:pt x="87" y="0"/>
                      </a:lnTo>
                      <a:lnTo>
                        <a:pt x="97" y="1"/>
                      </a:lnTo>
                      <a:lnTo>
                        <a:pt x="108" y="1"/>
                      </a:lnTo>
                      <a:lnTo>
                        <a:pt x="119" y="2"/>
                      </a:lnTo>
                      <a:lnTo>
                        <a:pt x="123" y="7"/>
                      </a:lnTo>
                      <a:lnTo>
                        <a:pt x="130" y="15"/>
                      </a:lnTo>
                      <a:lnTo>
                        <a:pt x="135" y="25"/>
                      </a:lnTo>
                      <a:lnTo>
                        <a:pt x="141" y="35"/>
                      </a:lnTo>
                      <a:lnTo>
                        <a:pt x="146" y="47"/>
                      </a:lnTo>
                      <a:lnTo>
                        <a:pt x="151" y="59"/>
                      </a:lnTo>
                      <a:lnTo>
                        <a:pt x="156" y="72"/>
                      </a:lnTo>
                      <a:lnTo>
                        <a:pt x="159" y="85"/>
                      </a:lnTo>
                      <a:lnTo>
                        <a:pt x="141" y="89"/>
                      </a:lnTo>
                      <a:lnTo>
                        <a:pt x="120" y="94"/>
                      </a:lnTo>
                      <a:lnTo>
                        <a:pt x="97" y="98"/>
                      </a:lnTo>
                      <a:lnTo>
                        <a:pt x="73" y="102"/>
                      </a:lnTo>
                      <a:lnTo>
                        <a:pt x="49" y="106"/>
                      </a:lnTo>
                      <a:lnTo>
                        <a:pt x="29" y="108"/>
                      </a:lnTo>
                      <a:lnTo>
                        <a:pt x="12" y="109"/>
                      </a:lnTo>
                      <a:lnTo>
                        <a:pt x="0" y="108"/>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08" name="Freeform 478"/>
                <p:cNvSpPr>
                  <a:spLocks/>
                </p:cNvSpPr>
                <p:nvPr/>
              </p:nvSpPr>
              <p:spPr bwMode="auto">
                <a:xfrm>
                  <a:off x="2668" y="3732"/>
                  <a:ext cx="159" cy="109"/>
                </a:xfrm>
                <a:custGeom>
                  <a:avLst/>
                  <a:gdLst>
                    <a:gd name="T0" fmla="*/ 0 w 159"/>
                    <a:gd name="T1" fmla="*/ 108 h 109"/>
                    <a:gd name="T2" fmla="*/ 4 w 159"/>
                    <a:gd name="T3" fmla="*/ 94 h 109"/>
                    <a:gd name="T4" fmla="*/ 8 w 159"/>
                    <a:gd name="T5" fmla="*/ 81 h 109"/>
                    <a:gd name="T6" fmla="*/ 13 w 159"/>
                    <a:gd name="T7" fmla="*/ 68 h 109"/>
                    <a:gd name="T8" fmla="*/ 17 w 159"/>
                    <a:gd name="T9" fmla="*/ 55 h 109"/>
                    <a:gd name="T10" fmla="*/ 21 w 159"/>
                    <a:gd name="T11" fmla="*/ 42 h 109"/>
                    <a:gd name="T12" fmla="*/ 27 w 159"/>
                    <a:gd name="T13" fmla="*/ 29 h 109"/>
                    <a:gd name="T14" fmla="*/ 31 w 159"/>
                    <a:gd name="T15" fmla="*/ 16 h 109"/>
                    <a:gd name="T16" fmla="*/ 36 w 159"/>
                    <a:gd name="T17" fmla="*/ 3 h 109"/>
                    <a:gd name="T18" fmla="*/ 47 w 159"/>
                    <a:gd name="T19" fmla="*/ 2 h 109"/>
                    <a:gd name="T20" fmla="*/ 58 w 159"/>
                    <a:gd name="T21" fmla="*/ 1 h 109"/>
                    <a:gd name="T22" fmla="*/ 68 w 159"/>
                    <a:gd name="T23" fmla="*/ 1 h 109"/>
                    <a:gd name="T24" fmla="*/ 78 w 159"/>
                    <a:gd name="T25" fmla="*/ 1 h 109"/>
                    <a:gd name="T26" fmla="*/ 87 w 159"/>
                    <a:gd name="T27" fmla="*/ 0 h 109"/>
                    <a:gd name="T28" fmla="*/ 97 w 159"/>
                    <a:gd name="T29" fmla="*/ 1 h 109"/>
                    <a:gd name="T30" fmla="*/ 108 w 159"/>
                    <a:gd name="T31" fmla="*/ 1 h 109"/>
                    <a:gd name="T32" fmla="*/ 119 w 159"/>
                    <a:gd name="T33" fmla="*/ 2 h 109"/>
                    <a:gd name="T34" fmla="*/ 123 w 159"/>
                    <a:gd name="T35" fmla="*/ 7 h 109"/>
                    <a:gd name="T36" fmla="*/ 130 w 159"/>
                    <a:gd name="T37" fmla="*/ 15 h 109"/>
                    <a:gd name="T38" fmla="*/ 135 w 159"/>
                    <a:gd name="T39" fmla="*/ 25 h 109"/>
                    <a:gd name="T40" fmla="*/ 141 w 159"/>
                    <a:gd name="T41" fmla="*/ 35 h 109"/>
                    <a:gd name="T42" fmla="*/ 146 w 159"/>
                    <a:gd name="T43" fmla="*/ 47 h 109"/>
                    <a:gd name="T44" fmla="*/ 151 w 159"/>
                    <a:gd name="T45" fmla="*/ 59 h 109"/>
                    <a:gd name="T46" fmla="*/ 156 w 159"/>
                    <a:gd name="T47" fmla="*/ 72 h 109"/>
                    <a:gd name="T48" fmla="*/ 159 w 159"/>
                    <a:gd name="T49" fmla="*/ 85 h 109"/>
                    <a:gd name="T50" fmla="*/ 141 w 159"/>
                    <a:gd name="T51" fmla="*/ 89 h 109"/>
                    <a:gd name="T52" fmla="*/ 120 w 159"/>
                    <a:gd name="T53" fmla="*/ 94 h 109"/>
                    <a:gd name="T54" fmla="*/ 97 w 159"/>
                    <a:gd name="T55" fmla="*/ 98 h 109"/>
                    <a:gd name="T56" fmla="*/ 73 w 159"/>
                    <a:gd name="T57" fmla="*/ 102 h 109"/>
                    <a:gd name="T58" fmla="*/ 49 w 159"/>
                    <a:gd name="T59" fmla="*/ 106 h 109"/>
                    <a:gd name="T60" fmla="*/ 29 w 159"/>
                    <a:gd name="T61" fmla="*/ 108 h 109"/>
                    <a:gd name="T62" fmla="*/ 12 w 159"/>
                    <a:gd name="T63" fmla="*/ 109 h 109"/>
                    <a:gd name="T64" fmla="*/ 0 w 159"/>
                    <a:gd name="T65" fmla="*/ 108 h 10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9"/>
                    <a:gd name="T101" fmla="*/ 159 w 159"/>
                    <a:gd name="T102" fmla="*/ 109 h 10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9">
                      <a:moveTo>
                        <a:pt x="0" y="108"/>
                      </a:moveTo>
                      <a:lnTo>
                        <a:pt x="4" y="94"/>
                      </a:lnTo>
                      <a:lnTo>
                        <a:pt x="8" y="81"/>
                      </a:lnTo>
                      <a:lnTo>
                        <a:pt x="13" y="68"/>
                      </a:lnTo>
                      <a:lnTo>
                        <a:pt x="17" y="55"/>
                      </a:lnTo>
                      <a:lnTo>
                        <a:pt x="21" y="42"/>
                      </a:lnTo>
                      <a:lnTo>
                        <a:pt x="27" y="29"/>
                      </a:lnTo>
                      <a:lnTo>
                        <a:pt x="31" y="16"/>
                      </a:lnTo>
                      <a:lnTo>
                        <a:pt x="36" y="3"/>
                      </a:lnTo>
                      <a:lnTo>
                        <a:pt x="47" y="2"/>
                      </a:lnTo>
                      <a:lnTo>
                        <a:pt x="58" y="1"/>
                      </a:lnTo>
                      <a:lnTo>
                        <a:pt x="68" y="1"/>
                      </a:lnTo>
                      <a:lnTo>
                        <a:pt x="78" y="1"/>
                      </a:lnTo>
                      <a:lnTo>
                        <a:pt x="87" y="0"/>
                      </a:lnTo>
                      <a:lnTo>
                        <a:pt x="97" y="1"/>
                      </a:lnTo>
                      <a:lnTo>
                        <a:pt x="108" y="1"/>
                      </a:lnTo>
                      <a:lnTo>
                        <a:pt x="119" y="2"/>
                      </a:lnTo>
                      <a:lnTo>
                        <a:pt x="123" y="7"/>
                      </a:lnTo>
                      <a:lnTo>
                        <a:pt x="130" y="15"/>
                      </a:lnTo>
                      <a:lnTo>
                        <a:pt x="135" y="25"/>
                      </a:lnTo>
                      <a:lnTo>
                        <a:pt x="141" y="35"/>
                      </a:lnTo>
                      <a:lnTo>
                        <a:pt x="146" y="47"/>
                      </a:lnTo>
                      <a:lnTo>
                        <a:pt x="151" y="59"/>
                      </a:lnTo>
                      <a:lnTo>
                        <a:pt x="156" y="72"/>
                      </a:lnTo>
                      <a:lnTo>
                        <a:pt x="159" y="85"/>
                      </a:lnTo>
                      <a:lnTo>
                        <a:pt x="141" y="89"/>
                      </a:lnTo>
                      <a:lnTo>
                        <a:pt x="120" y="94"/>
                      </a:lnTo>
                      <a:lnTo>
                        <a:pt x="97" y="98"/>
                      </a:lnTo>
                      <a:lnTo>
                        <a:pt x="73" y="102"/>
                      </a:lnTo>
                      <a:lnTo>
                        <a:pt x="49" y="106"/>
                      </a:lnTo>
                      <a:lnTo>
                        <a:pt x="29" y="108"/>
                      </a:lnTo>
                      <a:lnTo>
                        <a:pt x="12" y="109"/>
                      </a:lnTo>
                      <a:lnTo>
                        <a:pt x="0" y="108"/>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009" name="Freeform 479"/>
                <p:cNvSpPr>
                  <a:spLocks/>
                </p:cNvSpPr>
                <p:nvPr/>
              </p:nvSpPr>
              <p:spPr bwMode="auto">
                <a:xfrm>
                  <a:off x="2794" y="3734"/>
                  <a:ext cx="83" cy="82"/>
                </a:xfrm>
                <a:custGeom>
                  <a:avLst/>
                  <a:gdLst>
                    <a:gd name="T0" fmla="*/ 0 w 83"/>
                    <a:gd name="T1" fmla="*/ 0 h 82"/>
                    <a:gd name="T2" fmla="*/ 18 w 83"/>
                    <a:gd name="T3" fmla="*/ 0 h 82"/>
                    <a:gd name="T4" fmla="*/ 28 w 83"/>
                    <a:gd name="T5" fmla="*/ 9 h 82"/>
                    <a:gd name="T6" fmla="*/ 37 w 83"/>
                    <a:gd name="T7" fmla="*/ 17 h 82"/>
                    <a:gd name="T8" fmla="*/ 45 w 83"/>
                    <a:gd name="T9" fmla="*/ 26 h 82"/>
                    <a:gd name="T10" fmla="*/ 52 w 83"/>
                    <a:gd name="T11" fmla="*/ 35 h 82"/>
                    <a:gd name="T12" fmla="*/ 60 w 83"/>
                    <a:gd name="T13" fmla="*/ 42 h 82"/>
                    <a:gd name="T14" fmla="*/ 68 w 83"/>
                    <a:gd name="T15" fmla="*/ 52 h 82"/>
                    <a:gd name="T16" fmla="*/ 75 w 83"/>
                    <a:gd name="T17" fmla="*/ 61 h 82"/>
                    <a:gd name="T18" fmla="*/ 83 w 83"/>
                    <a:gd name="T19" fmla="*/ 73 h 82"/>
                    <a:gd name="T20" fmla="*/ 77 w 83"/>
                    <a:gd name="T21" fmla="*/ 74 h 82"/>
                    <a:gd name="T22" fmla="*/ 72 w 83"/>
                    <a:gd name="T23" fmla="*/ 76 h 82"/>
                    <a:gd name="T24" fmla="*/ 67 w 83"/>
                    <a:gd name="T25" fmla="*/ 77 h 82"/>
                    <a:gd name="T26" fmla="*/ 61 w 83"/>
                    <a:gd name="T27" fmla="*/ 78 h 82"/>
                    <a:gd name="T28" fmla="*/ 56 w 83"/>
                    <a:gd name="T29" fmla="*/ 79 h 82"/>
                    <a:gd name="T30" fmla="*/ 50 w 83"/>
                    <a:gd name="T31" fmla="*/ 80 h 82"/>
                    <a:gd name="T32" fmla="*/ 45 w 83"/>
                    <a:gd name="T33" fmla="*/ 81 h 82"/>
                    <a:gd name="T34" fmla="*/ 39 w 83"/>
                    <a:gd name="T35" fmla="*/ 82 h 82"/>
                    <a:gd name="T36" fmla="*/ 36 w 83"/>
                    <a:gd name="T37" fmla="*/ 71 h 82"/>
                    <a:gd name="T38" fmla="*/ 32 w 83"/>
                    <a:gd name="T39" fmla="*/ 60 h 82"/>
                    <a:gd name="T40" fmla="*/ 28 w 83"/>
                    <a:gd name="T41" fmla="*/ 50 h 82"/>
                    <a:gd name="T42" fmla="*/ 23 w 83"/>
                    <a:gd name="T43" fmla="*/ 40 h 82"/>
                    <a:gd name="T44" fmla="*/ 18 w 83"/>
                    <a:gd name="T45" fmla="*/ 30 h 82"/>
                    <a:gd name="T46" fmla="*/ 12 w 83"/>
                    <a:gd name="T47" fmla="*/ 19 h 82"/>
                    <a:gd name="T48" fmla="*/ 6 w 83"/>
                    <a:gd name="T49" fmla="*/ 10 h 82"/>
                    <a:gd name="T50" fmla="*/ 0 w 83"/>
                    <a:gd name="T51" fmla="*/ 0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82"/>
                    <a:gd name="T80" fmla="*/ 83 w 83"/>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82">
                      <a:moveTo>
                        <a:pt x="0" y="0"/>
                      </a:moveTo>
                      <a:lnTo>
                        <a:pt x="18" y="0"/>
                      </a:lnTo>
                      <a:lnTo>
                        <a:pt x="28" y="9"/>
                      </a:lnTo>
                      <a:lnTo>
                        <a:pt x="37" y="17"/>
                      </a:lnTo>
                      <a:lnTo>
                        <a:pt x="45" y="26"/>
                      </a:lnTo>
                      <a:lnTo>
                        <a:pt x="52" y="35"/>
                      </a:lnTo>
                      <a:lnTo>
                        <a:pt x="60" y="42"/>
                      </a:lnTo>
                      <a:lnTo>
                        <a:pt x="68" y="52"/>
                      </a:lnTo>
                      <a:lnTo>
                        <a:pt x="75" y="61"/>
                      </a:lnTo>
                      <a:lnTo>
                        <a:pt x="83" y="73"/>
                      </a:lnTo>
                      <a:lnTo>
                        <a:pt x="77" y="74"/>
                      </a:lnTo>
                      <a:lnTo>
                        <a:pt x="72" y="76"/>
                      </a:lnTo>
                      <a:lnTo>
                        <a:pt x="67" y="77"/>
                      </a:lnTo>
                      <a:lnTo>
                        <a:pt x="61" y="78"/>
                      </a:lnTo>
                      <a:lnTo>
                        <a:pt x="56" y="79"/>
                      </a:lnTo>
                      <a:lnTo>
                        <a:pt x="50" y="80"/>
                      </a:lnTo>
                      <a:lnTo>
                        <a:pt x="45" y="81"/>
                      </a:lnTo>
                      <a:lnTo>
                        <a:pt x="39" y="82"/>
                      </a:lnTo>
                      <a:lnTo>
                        <a:pt x="36" y="71"/>
                      </a:lnTo>
                      <a:lnTo>
                        <a:pt x="32" y="60"/>
                      </a:lnTo>
                      <a:lnTo>
                        <a:pt x="28" y="50"/>
                      </a:lnTo>
                      <a:lnTo>
                        <a:pt x="23" y="40"/>
                      </a:lnTo>
                      <a:lnTo>
                        <a:pt x="18" y="30"/>
                      </a:lnTo>
                      <a:lnTo>
                        <a:pt x="12" y="19"/>
                      </a:lnTo>
                      <a:lnTo>
                        <a:pt x="6" y="10"/>
                      </a:lnTo>
                      <a:lnTo>
                        <a:pt x="0"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0" name="Freeform 480"/>
                <p:cNvSpPr>
                  <a:spLocks/>
                </p:cNvSpPr>
                <p:nvPr/>
              </p:nvSpPr>
              <p:spPr bwMode="auto">
                <a:xfrm>
                  <a:off x="2794" y="3734"/>
                  <a:ext cx="83" cy="82"/>
                </a:xfrm>
                <a:custGeom>
                  <a:avLst/>
                  <a:gdLst>
                    <a:gd name="T0" fmla="*/ 0 w 83"/>
                    <a:gd name="T1" fmla="*/ 0 h 82"/>
                    <a:gd name="T2" fmla="*/ 18 w 83"/>
                    <a:gd name="T3" fmla="*/ 0 h 82"/>
                    <a:gd name="T4" fmla="*/ 28 w 83"/>
                    <a:gd name="T5" fmla="*/ 9 h 82"/>
                    <a:gd name="T6" fmla="*/ 37 w 83"/>
                    <a:gd name="T7" fmla="*/ 17 h 82"/>
                    <a:gd name="T8" fmla="*/ 45 w 83"/>
                    <a:gd name="T9" fmla="*/ 26 h 82"/>
                    <a:gd name="T10" fmla="*/ 52 w 83"/>
                    <a:gd name="T11" fmla="*/ 35 h 82"/>
                    <a:gd name="T12" fmla="*/ 60 w 83"/>
                    <a:gd name="T13" fmla="*/ 42 h 82"/>
                    <a:gd name="T14" fmla="*/ 68 w 83"/>
                    <a:gd name="T15" fmla="*/ 52 h 82"/>
                    <a:gd name="T16" fmla="*/ 75 w 83"/>
                    <a:gd name="T17" fmla="*/ 61 h 82"/>
                    <a:gd name="T18" fmla="*/ 83 w 83"/>
                    <a:gd name="T19" fmla="*/ 73 h 82"/>
                    <a:gd name="T20" fmla="*/ 77 w 83"/>
                    <a:gd name="T21" fmla="*/ 74 h 82"/>
                    <a:gd name="T22" fmla="*/ 72 w 83"/>
                    <a:gd name="T23" fmla="*/ 76 h 82"/>
                    <a:gd name="T24" fmla="*/ 67 w 83"/>
                    <a:gd name="T25" fmla="*/ 77 h 82"/>
                    <a:gd name="T26" fmla="*/ 61 w 83"/>
                    <a:gd name="T27" fmla="*/ 78 h 82"/>
                    <a:gd name="T28" fmla="*/ 56 w 83"/>
                    <a:gd name="T29" fmla="*/ 79 h 82"/>
                    <a:gd name="T30" fmla="*/ 50 w 83"/>
                    <a:gd name="T31" fmla="*/ 80 h 82"/>
                    <a:gd name="T32" fmla="*/ 45 w 83"/>
                    <a:gd name="T33" fmla="*/ 81 h 82"/>
                    <a:gd name="T34" fmla="*/ 39 w 83"/>
                    <a:gd name="T35" fmla="*/ 82 h 82"/>
                    <a:gd name="T36" fmla="*/ 36 w 83"/>
                    <a:gd name="T37" fmla="*/ 71 h 82"/>
                    <a:gd name="T38" fmla="*/ 32 w 83"/>
                    <a:gd name="T39" fmla="*/ 60 h 82"/>
                    <a:gd name="T40" fmla="*/ 28 w 83"/>
                    <a:gd name="T41" fmla="*/ 50 h 82"/>
                    <a:gd name="T42" fmla="*/ 23 w 83"/>
                    <a:gd name="T43" fmla="*/ 40 h 82"/>
                    <a:gd name="T44" fmla="*/ 18 w 83"/>
                    <a:gd name="T45" fmla="*/ 30 h 82"/>
                    <a:gd name="T46" fmla="*/ 12 w 83"/>
                    <a:gd name="T47" fmla="*/ 19 h 82"/>
                    <a:gd name="T48" fmla="*/ 6 w 83"/>
                    <a:gd name="T49" fmla="*/ 10 h 82"/>
                    <a:gd name="T50" fmla="*/ 0 w 83"/>
                    <a:gd name="T51" fmla="*/ 0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82"/>
                    <a:gd name="T80" fmla="*/ 83 w 83"/>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82">
                      <a:moveTo>
                        <a:pt x="0" y="0"/>
                      </a:moveTo>
                      <a:lnTo>
                        <a:pt x="18" y="0"/>
                      </a:lnTo>
                      <a:lnTo>
                        <a:pt x="28" y="9"/>
                      </a:lnTo>
                      <a:lnTo>
                        <a:pt x="37" y="17"/>
                      </a:lnTo>
                      <a:lnTo>
                        <a:pt x="45" y="26"/>
                      </a:lnTo>
                      <a:lnTo>
                        <a:pt x="52" y="35"/>
                      </a:lnTo>
                      <a:lnTo>
                        <a:pt x="60" y="42"/>
                      </a:lnTo>
                      <a:lnTo>
                        <a:pt x="68" y="52"/>
                      </a:lnTo>
                      <a:lnTo>
                        <a:pt x="75" y="61"/>
                      </a:lnTo>
                      <a:lnTo>
                        <a:pt x="83" y="73"/>
                      </a:lnTo>
                      <a:lnTo>
                        <a:pt x="77" y="74"/>
                      </a:lnTo>
                      <a:lnTo>
                        <a:pt x="72" y="76"/>
                      </a:lnTo>
                      <a:lnTo>
                        <a:pt x="67" y="77"/>
                      </a:lnTo>
                      <a:lnTo>
                        <a:pt x="61" y="78"/>
                      </a:lnTo>
                      <a:lnTo>
                        <a:pt x="56" y="79"/>
                      </a:lnTo>
                      <a:lnTo>
                        <a:pt x="50" y="80"/>
                      </a:lnTo>
                      <a:lnTo>
                        <a:pt x="45" y="81"/>
                      </a:lnTo>
                      <a:lnTo>
                        <a:pt x="39" y="82"/>
                      </a:lnTo>
                      <a:lnTo>
                        <a:pt x="36" y="71"/>
                      </a:lnTo>
                      <a:lnTo>
                        <a:pt x="32" y="60"/>
                      </a:lnTo>
                      <a:lnTo>
                        <a:pt x="28" y="50"/>
                      </a:lnTo>
                      <a:lnTo>
                        <a:pt x="23" y="40"/>
                      </a:lnTo>
                      <a:lnTo>
                        <a:pt x="18" y="30"/>
                      </a:lnTo>
                      <a:lnTo>
                        <a:pt x="12" y="19"/>
                      </a:lnTo>
                      <a:lnTo>
                        <a:pt x="6" y="1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011" name="Freeform 481"/>
                <p:cNvSpPr>
                  <a:spLocks/>
                </p:cNvSpPr>
                <p:nvPr/>
              </p:nvSpPr>
              <p:spPr bwMode="auto">
                <a:xfrm>
                  <a:off x="2394" y="3725"/>
                  <a:ext cx="297" cy="115"/>
                </a:xfrm>
                <a:custGeom>
                  <a:avLst/>
                  <a:gdLst>
                    <a:gd name="T0" fmla="*/ 0 w 297"/>
                    <a:gd name="T1" fmla="*/ 90 h 115"/>
                    <a:gd name="T2" fmla="*/ 16 w 297"/>
                    <a:gd name="T3" fmla="*/ 93 h 115"/>
                    <a:gd name="T4" fmla="*/ 46 w 297"/>
                    <a:gd name="T5" fmla="*/ 99 h 115"/>
                    <a:gd name="T6" fmla="*/ 87 w 297"/>
                    <a:gd name="T7" fmla="*/ 104 h 115"/>
                    <a:gd name="T8" fmla="*/ 133 w 297"/>
                    <a:gd name="T9" fmla="*/ 108 h 115"/>
                    <a:gd name="T10" fmla="*/ 177 w 297"/>
                    <a:gd name="T11" fmla="*/ 113 h 115"/>
                    <a:gd name="T12" fmla="*/ 216 w 297"/>
                    <a:gd name="T13" fmla="*/ 115 h 115"/>
                    <a:gd name="T14" fmla="*/ 232 w 297"/>
                    <a:gd name="T15" fmla="*/ 115 h 115"/>
                    <a:gd name="T16" fmla="*/ 244 w 297"/>
                    <a:gd name="T17" fmla="*/ 114 h 115"/>
                    <a:gd name="T18" fmla="*/ 250 w 297"/>
                    <a:gd name="T19" fmla="*/ 113 h 115"/>
                    <a:gd name="T20" fmla="*/ 253 w 297"/>
                    <a:gd name="T21" fmla="*/ 111 h 115"/>
                    <a:gd name="T22" fmla="*/ 255 w 297"/>
                    <a:gd name="T23" fmla="*/ 110 h 115"/>
                    <a:gd name="T24" fmla="*/ 256 w 297"/>
                    <a:gd name="T25" fmla="*/ 109 h 115"/>
                    <a:gd name="T26" fmla="*/ 297 w 297"/>
                    <a:gd name="T27" fmla="*/ 11 h 115"/>
                    <a:gd name="T28" fmla="*/ 296 w 297"/>
                    <a:gd name="T29" fmla="*/ 9 h 115"/>
                    <a:gd name="T30" fmla="*/ 292 w 297"/>
                    <a:gd name="T31" fmla="*/ 8 h 115"/>
                    <a:gd name="T32" fmla="*/ 283 w 297"/>
                    <a:gd name="T33" fmla="*/ 6 h 115"/>
                    <a:gd name="T34" fmla="*/ 273 w 297"/>
                    <a:gd name="T35" fmla="*/ 5 h 115"/>
                    <a:gd name="T36" fmla="*/ 244 w 297"/>
                    <a:gd name="T37" fmla="*/ 3 h 115"/>
                    <a:gd name="T38" fmla="*/ 211 w 297"/>
                    <a:gd name="T39" fmla="*/ 1 h 115"/>
                    <a:gd name="T40" fmla="*/ 176 w 297"/>
                    <a:gd name="T41" fmla="*/ 0 h 115"/>
                    <a:gd name="T42" fmla="*/ 145 w 297"/>
                    <a:gd name="T43" fmla="*/ 1 h 115"/>
                    <a:gd name="T44" fmla="*/ 131 w 297"/>
                    <a:gd name="T45" fmla="*/ 1 h 115"/>
                    <a:gd name="T46" fmla="*/ 119 w 297"/>
                    <a:gd name="T47" fmla="*/ 3 h 115"/>
                    <a:gd name="T48" fmla="*/ 110 w 297"/>
                    <a:gd name="T49" fmla="*/ 4 h 115"/>
                    <a:gd name="T50" fmla="*/ 104 w 297"/>
                    <a:gd name="T51" fmla="*/ 6 h 115"/>
                    <a:gd name="T52" fmla="*/ 99 w 297"/>
                    <a:gd name="T53" fmla="*/ 9 h 115"/>
                    <a:gd name="T54" fmla="*/ 87 w 297"/>
                    <a:gd name="T55" fmla="*/ 19 h 115"/>
                    <a:gd name="T56" fmla="*/ 70 w 297"/>
                    <a:gd name="T57" fmla="*/ 33 h 115"/>
                    <a:gd name="T58" fmla="*/ 50 w 297"/>
                    <a:gd name="T59" fmla="*/ 48 h 115"/>
                    <a:gd name="T60" fmla="*/ 31 w 297"/>
                    <a:gd name="T61" fmla="*/ 64 h 115"/>
                    <a:gd name="T62" fmla="*/ 15 w 297"/>
                    <a:gd name="T63" fmla="*/ 77 h 115"/>
                    <a:gd name="T64" fmla="*/ 4 w 297"/>
                    <a:gd name="T65" fmla="*/ 87 h 115"/>
                    <a:gd name="T66" fmla="*/ 0 w 297"/>
                    <a:gd name="T67" fmla="*/ 90 h 1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7"/>
                    <a:gd name="T103" fmla="*/ 0 h 115"/>
                    <a:gd name="T104" fmla="*/ 297 w 297"/>
                    <a:gd name="T105" fmla="*/ 115 h 11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7" h="115">
                      <a:moveTo>
                        <a:pt x="0" y="90"/>
                      </a:moveTo>
                      <a:lnTo>
                        <a:pt x="16" y="93"/>
                      </a:lnTo>
                      <a:lnTo>
                        <a:pt x="46" y="99"/>
                      </a:lnTo>
                      <a:lnTo>
                        <a:pt x="87" y="104"/>
                      </a:lnTo>
                      <a:lnTo>
                        <a:pt x="133" y="108"/>
                      </a:lnTo>
                      <a:lnTo>
                        <a:pt x="177" y="113"/>
                      </a:lnTo>
                      <a:lnTo>
                        <a:pt x="216" y="115"/>
                      </a:lnTo>
                      <a:lnTo>
                        <a:pt x="232" y="115"/>
                      </a:lnTo>
                      <a:lnTo>
                        <a:pt x="244" y="114"/>
                      </a:lnTo>
                      <a:lnTo>
                        <a:pt x="250" y="113"/>
                      </a:lnTo>
                      <a:lnTo>
                        <a:pt x="253" y="111"/>
                      </a:lnTo>
                      <a:lnTo>
                        <a:pt x="255" y="110"/>
                      </a:lnTo>
                      <a:lnTo>
                        <a:pt x="256" y="109"/>
                      </a:lnTo>
                      <a:lnTo>
                        <a:pt x="297" y="11"/>
                      </a:lnTo>
                      <a:lnTo>
                        <a:pt x="296" y="9"/>
                      </a:lnTo>
                      <a:lnTo>
                        <a:pt x="292" y="8"/>
                      </a:lnTo>
                      <a:lnTo>
                        <a:pt x="283" y="6"/>
                      </a:lnTo>
                      <a:lnTo>
                        <a:pt x="273" y="5"/>
                      </a:lnTo>
                      <a:lnTo>
                        <a:pt x="244" y="3"/>
                      </a:lnTo>
                      <a:lnTo>
                        <a:pt x="211" y="1"/>
                      </a:lnTo>
                      <a:lnTo>
                        <a:pt x="176" y="0"/>
                      </a:lnTo>
                      <a:lnTo>
                        <a:pt x="145" y="1"/>
                      </a:lnTo>
                      <a:lnTo>
                        <a:pt x="131" y="1"/>
                      </a:lnTo>
                      <a:lnTo>
                        <a:pt x="119" y="3"/>
                      </a:lnTo>
                      <a:lnTo>
                        <a:pt x="110" y="4"/>
                      </a:lnTo>
                      <a:lnTo>
                        <a:pt x="104" y="6"/>
                      </a:lnTo>
                      <a:lnTo>
                        <a:pt x="99" y="9"/>
                      </a:lnTo>
                      <a:lnTo>
                        <a:pt x="87" y="19"/>
                      </a:lnTo>
                      <a:lnTo>
                        <a:pt x="70" y="33"/>
                      </a:lnTo>
                      <a:lnTo>
                        <a:pt x="50" y="48"/>
                      </a:lnTo>
                      <a:lnTo>
                        <a:pt x="31" y="64"/>
                      </a:lnTo>
                      <a:lnTo>
                        <a:pt x="15" y="77"/>
                      </a:lnTo>
                      <a:lnTo>
                        <a:pt x="4" y="87"/>
                      </a:lnTo>
                      <a:lnTo>
                        <a:pt x="0" y="9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2" name="Freeform 482"/>
                <p:cNvSpPr>
                  <a:spLocks/>
                </p:cNvSpPr>
                <p:nvPr/>
              </p:nvSpPr>
              <p:spPr bwMode="auto">
                <a:xfrm>
                  <a:off x="2394" y="3725"/>
                  <a:ext cx="297" cy="115"/>
                </a:xfrm>
                <a:custGeom>
                  <a:avLst/>
                  <a:gdLst>
                    <a:gd name="T0" fmla="*/ 0 w 297"/>
                    <a:gd name="T1" fmla="*/ 90 h 115"/>
                    <a:gd name="T2" fmla="*/ 16 w 297"/>
                    <a:gd name="T3" fmla="*/ 93 h 115"/>
                    <a:gd name="T4" fmla="*/ 46 w 297"/>
                    <a:gd name="T5" fmla="*/ 99 h 115"/>
                    <a:gd name="T6" fmla="*/ 87 w 297"/>
                    <a:gd name="T7" fmla="*/ 104 h 115"/>
                    <a:gd name="T8" fmla="*/ 133 w 297"/>
                    <a:gd name="T9" fmla="*/ 108 h 115"/>
                    <a:gd name="T10" fmla="*/ 177 w 297"/>
                    <a:gd name="T11" fmla="*/ 113 h 115"/>
                    <a:gd name="T12" fmla="*/ 216 w 297"/>
                    <a:gd name="T13" fmla="*/ 115 h 115"/>
                    <a:gd name="T14" fmla="*/ 232 w 297"/>
                    <a:gd name="T15" fmla="*/ 115 h 115"/>
                    <a:gd name="T16" fmla="*/ 244 w 297"/>
                    <a:gd name="T17" fmla="*/ 114 h 115"/>
                    <a:gd name="T18" fmla="*/ 250 w 297"/>
                    <a:gd name="T19" fmla="*/ 113 h 115"/>
                    <a:gd name="T20" fmla="*/ 253 w 297"/>
                    <a:gd name="T21" fmla="*/ 111 h 115"/>
                    <a:gd name="T22" fmla="*/ 255 w 297"/>
                    <a:gd name="T23" fmla="*/ 110 h 115"/>
                    <a:gd name="T24" fmla="*/ 256 w 297"/>
                    <a:gd name="T25" fmla="*/ 109 h 115"/>
                    <a:gd name="T26" fmla="*/ 297 w 297"/>
                    <a:gd name="T27" fmla="*/ 11 h 115"/>
                    <a:gd name="T28" fmla="*/ 296 w 297"/>
                    <a:gd name="T29" fmla="*/ 9 h 115"/>
                    <a:gd name="T30" fmla="*/ 292 w 297"/>
                    <a:gd name="T31" fmla="*/ 8 h 115"/>
                    <a:gd name="T32" fmla="*/ 283 w 297"/>
                    <a:gd name="T33" fmla="*/ 6 h 115"/>
                    <a:gd name="T34" fmla="*/ 273 w 297"/>
                    <a:gd name="T35" fmla="*/ 5 h 115"/>
                    <a:gd name="T36" fmla="*/ 244 w 297"/>
                    <a:gd name="T37" fmla="*/ 3 h 115"/>
                    <a:gd name="T38" fmla="*/ 211 w 297"/>
                    <a:gd name="T39" fmla="*/ 1 h 115"/>
                    <a:gd name="T40" fmla="*/ 176 w 297"/>
                    <a:gd name="T41" fmla="*/ 0 h 115"/>
                    <a:gd name="T42" fmla="*/ 145 w 297"/>
                    <a:gd name="T43" fmla="*/ 1 h 115"/>
                    <a:gd name="T44" fmla="*/ 131 w 297"/>
                    <a:gd name="T45" fmla="*/ 1 h 115"/>
                    <a:gd name="T46" fmla="*/ 119 w 297"/>
                    <a:gd name="T47" fmla="*/ 3 h 115"/>
                    <a:gd name="T48" fmla="*/ 110 w 297"/>
                    <a:gd name="T49" fmla="*/ 4 h 115"/>
                    <a:gd name="T50" fmla="*/ 104 w 297"/>
                    <a:gd name="T51" fmla="*/ 6 h 115"/>
                    <a:gd name="T52" fmla="*/ 99 w 297"/>
                    <a:gd name="T53" fmla="*/ 9 h 115"/>
                    <a:gd name="T54" fmla="*/ 87 w 297"/>
                    <a:gd name="T55" fmla="*/ 19 h 115"/>
                    <a:gd name="T56" fmla="*/ 70 w 297"/>
                    <a:gd name="T57" fmla="*/ 33 h 115"/>
                    <a:gd name="T58" fmla="*/ 50 w 297"/>
                    <a:gd name="T59" fmla="*/ 48 h 115"/>
                    <a:gd name="T60" fmla="*/ 31 w 297"/>
                    <a:gd name="T61" fmla="*/ 64 h 115"/>
                    <a:gd name="T62" fmla="*/ 15 w 297"/>
                    <a:gd name="T63" fmla="*/ 77 h 115"/>
                    <a:gd name="T64" fmla="*/ 4 w 297"/>
                    <a:gd name="T65" fmla="*/ 87 h 115"/>
                    <a:gd name="T66" fmla="*/ 0 w 297"/>
                    <a:gd name="T67" fmla="*/ 90 h 1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7"/>
                    <a:gd name="T103" fmla="*/ 0 h 115"/>
                    <a:gd name="T104" fmla="*/ 297 w 297"/>
                    <a:gd name="T105" fmla="*/ 115 h 11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7" h="115">
                      <a:moveTo>
                        <a:pt x="0" y="90"/>
                      </a:moveTo>
                      <a:lnTo>
                        <a:pt x="16" y="93"/>
                      </a:lnTo>
                      <a:lnTo>
                        <a:pt x="46" y="99"/>
                      </a:lnTo>
                      <a:lnTo>
                        <a:pt x="87" y="104"/>
                      </a:lnTo>
                      <a:lnTo>
                        <a:pt x="133" y="108"/>
                      </a:lnTo>
                      <a:lnTo>
                        <a:pt x="177" y="113"/>
                      </a:lnTo>
                      <a:lnTo>
                        <a:pt x="216" y="115"/>
                      </a:lnTo>
                      <a:lnTo>
                        <a:pt x="232" y="115"/>
                      </a:lnTo>
                      <a:lnTo>
                        <a:pt x="244" y="114"/>
                      </a:lnTo>
                      <a:lnTo>
                        <a:pt x="250" y="113"/>
                      </a:lnTo>
                      <a:lnTo>
                        <a:pt x="253" y="111"/>
                      </a:lnTo>
                      <a:lnTo>
                        <a:pt x="255" y="110"/>
                      </a:lnTo>
                      <a:lnTo>
                        <a:pt x="256" y="109"/>
                      </a:lnTo>
                      <a:lnTo>
                        <a:pt x="297" y="11"/>
                      </a:lnTo>
                      <a:lnTo>
                        <a:pt x="296" y="9"/>
                      </a:lnTo>
                      <a:lnTo>
                        <a:pt x="292" y="8"/>
                      </a:lnTo>
                      <a:lnTo>
                        <a:pt x="283" y="6"/>
                      </a:lnTo>
                      <a:lnTo>
                        <a:pt x="273" y="5"/>
                      </a:lnTo>
                      <a:lnTo>
                        <a:pt x="244" y="3"/>
                      </a:lnTo>
                      <a:lnTo>
                        <a:pt x="211" y="1"/>
                      </a:lnTo>
                      <a:lnTo>
                        <a:pt x="176" y="0"/>
                      </a:lnTo>
                      <a:lnTo>
                        <a:pt x="145" y="1"/>
                      </a:lnTo>
                      <a:lnTo>
                        <a:pt x="131" y="1"/>
                      </a:lnTo>
                      <a:lnTo>
                        <a:pt x="119" y="3"/>
                      </a:lnTo>
                      <a:lnTo>
                        <a:pt x="110" y="4"/>
                      </a:lnTo>
                      <a:lnTo>
                        <a:pt x="104" y="6"/>
                      </a:lnTo>
                      <a:lnTo>
                        <a:pt x="99" y="9"/>
                      </a:lnTo>
                      <a:lnTo>
                        <a:pt x="87" y="19"/>
                      </a:lnTo>
                      <a:lnTo>
                        <a:pt x="70" y="33"/>
                      </a:lnTo>
                      <a:lnTo>
                        <a:pt x="50" y="48"/>
                      </a:lnTo>
                      <a:lnTo>
                        <a:pt x="31" y="64"/>
                      </a:lnTo>
                      <a:lnTo>
                        <a:pt x="15" y="77"/>
                      </a:lnTo>
                      <a:lnTo>
                        <a:pt x="4" y="87"/>
                      </a:lnTo>
                      <a:lnTo>
                        <a:pt x="0" y="9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013" name="Freeform 483"/>
                <p:cNvSpPr>
                  <a:spLocks/>
                </p:cNvSpPr>
                <p:nvPr/>
              </p:nvSpPr>
              <p:spPr bwMode="auto">
                <a:xfrm>
                  <a:off x="2171" y="3815"/>
                  <a:ext cx="464" cy="118"/>
                </a:xfrm>
                <a:custGeom>
                  <a:avLst/>
                  <a:gdLst>
                    <a:gd name="T0" fmla="*/ 0 w 464"/>
                    <a:gd name="T1" fmla="*/ 73 h 118"/>
                    <a:gd name="T2" fmla="*/ 11 w 464"/>
                    <a:gd name="T3" fmla="*/ 84 h 118"/>
                    <a:gd name="T4" fmla="*/ 9 w 464"/>
                    <a:gd name="T5" fmla="*/ 89 h 118"/>
                    <a:gd name="T6" fmla="*/ 148 w 464"/>
                    <a:gd name="T7" fmla="*/ 118 h 118"/>
                    <a:gd name="T8" fmla="*/ 155 w 464"/>
                    <a:gd name="T9" fmla="*/ 108 h 118"/>
                    <a:gd name="T10" fmla="*/ 231 w 464"/>
                    <a:gd name="T11" fmla="*/ 111 h 118"/>
                    <a:gd name="T12" fmla="*/ 255 w 464"/>
                    <a:gd name="T13" fmla="*/ 97 h 118"/>
                    <a:gd name="T14" fmla="*/ 279 w 464"/>
                    <a:gd name="T15" fmla="*/ 87 h 118"/>
                    <a:gd name="T16" fmla="*/ 304 w 464"/>
                    <a:gd name="T17" fmla="*/ 78 h 118"/>
                    <a:gd name="T18" fmla="*/ 331 w 464"/>
                    <a:gd name="T19" fmla="*/ 68 h 118"/>
                    <a:gd name="T20" fmla="*/ 359 w 464"/>
                    <a:gd name="T21" fmla="*/ 58 h 118"/>
                    <a:gd name="T22" fmla="*/ 387 w 464"/>
                    <a:gd name="T23" fmla="*/ 50 h 118"/>
                    <a:gd name="T24" fmla="*/ 415 w 464"/>
                    <a:gd name="T25" fmla="*/ 41 h 118"/>
                    <a:gd name="T26" fmla="*/ 441 w 464"/>
                    <a:gd name="T27" fmla="*/ 32 h 118"/>
                    <a:gd name="T28" fmla="*/ 464 w 464"/>
                    <a:gd name="T29" fmla="*/ 25 h 118"/>
                    <a:gd name="T30" fmla="*/ 223 w 464"/>
                    <a:gd name="T31" fmla="*/ 0 h 118"/>
                    <a:gd name="T32" fmla="*/ 195 w 464"/>
                    <a:gd name="T33" fmla="*/ 7 h 118"/>
                    <a:gd name="T34" fmla="*/ 167 w 464"/>
                    <a:gd name="T35" fmla="*/ 15 h 118"/>
                    <a:gd name="T36" fmla="*/ 140 w 464"/>
                    <a:gd name="T37" fmla="*/ 23 h 118"/>
                    <a:gd name="T38" fmla="*/ 112 w 464"/>
                    <a:gd name="T39" fmla="*/ 31 h 118"/>
                    <a:gd name="T40" fmla="*/ 85 w 464"/>
                    <a:gd name="T41" fmla="*/ 40 h 118"/>
                    <a:gd name="T42" fmla="*/ 57 w 464"/>
                    <a:gd name="T43" fmla="*/ 51 h 118"/>
                    <a:gd name="T44" fmla="*/ 29 w 464"/>
                    <a:gd name="T45" fmla="*/ 61 h 118"/>
                    <a:gd name="T46" fmla="*/ 0 w 464"/>
                    <a:gd name="T47" fmla="*/ 7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4"/>
                    <a:gd name="T73" fmla="*/ 0 h 118"/>
                    <a:gd name="T74" fmla="*/ 464 w 464"/>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4" h="118">
                      <a:moveTo>
                        <a:pt x="0" y="73"/>
                      </a:moveTo>
                      <a:lnTo>
                        <a:pt x="11" y="84"/>
                      </a:lnTo>
                      <a:lnTo>
                        <a:pt x="9" y="89"/>
                      </a:lnTo>
                      <a:lnTo>
                        <a:pt x="148" y="118"/>
                      </a:lnTo>
                      <a:lnTo>
                        <a:pt x="155" y="108"/>
                      </a:lnTo>
                      <a:lnTo>
                        <a:pt x="231" y="111"/>
                      </a:lnTo>
                      <a:lnTo>
                        <a:pt x="255" y="97"/>
                      </a:lnTo>
                      <a:lnTo>
                        <a:pt x="279" y="87"/>
                      </a:lnTo>
                      <a:lnTo>
                        <a:pt x="304" y="78"/>
                      </a:lnTo>
                      <a:lnTo>
                        <a:pt x="331" y="68"/>
                      </a:lnTo>
                      <a:lnTo>
                        <a:pt x="359" y="58"/>
                      </a:lnTo>
                      <a:lnTo>
                        <a:pt x="387" y="50"/>
                      </a:lnTo>
                      <a:lnTo>
                        <a:pt x="415" y="41"/>
                      </a:lnTo>
                      <a:lnTo>
                        <a:pt x="441" y="32"/>
                      </a:lnTo>
                      <a:lnTo>
                        <a:pt x="464" y="25"/>
                      </a:lnTo>
                      <a:lnTo>
                        <a:pt x="223" y="0"/>
                      </a:lnTo>
                      <a:lnTo>
                        <a:pt x="195" y="7"/>
                      </a:lnTo>
                      <a:lnTo>
                        <a:pt x="167" y="15"/>
                      </a:lnTo>
                      <a:lnTo>
                        <a:pt x="140" y="23"/>
                      </a:lnTo>
                      <a:lnTo>
                        <a:pt x="112" y="31"/>
                      </a:lnTo>
                      <a:lnTo>
                        <a:pt x="85" y="40"/>
                      </a:lnTo>
                      <a:lnTo>
                        <a:pt x="57" y="51"/>
                      </a:lnTo>
                      <a:lnTo>
                        <a:pt x="29" y="61"/>
                      </a:lnTo>
                      <a:lnTo>
                        <a:pt x="0" y="73"/>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4" name="Freeform 484"/>
                <p:cNvSpPr>
                  <a:spLocks/>
                </p:cNvSpPr>
                <p:nvPr/>
              </p:nvSpPr>
              <p:spPr bwMode="auto">
                <a:xfrm>
                  <a:off x="2171" y="3815"/>
                  <a:ext cx="464" cy="118"/>
                </a:xfrm>
                <a:custGeom>
                  <a:avLst/>
                  <a:gdLst>
                    <a:gd name="T0" fmla="*/ 0 w 464"/>
                    <a:gd name="T1" fmla="*/ 73 h 118"/>
                    <a:gd name="T2" fmla="*/ 11 w 464"/>
                    <a:gd name="T3" fmla="*/ 84 h 118"/>
                    <a:gd name="T4" fmla="*/ 9 w 464"/>
                    <a:gd name="T5" fmla="*/ 89 h 118"/>
                    <a:gd name="T6" fmla="*/ 148 w 464"/>
                    <a:gd name="T7" fmla="*/ 118 h 118"/>
                    <a:gd name="T8" fmla="*/ 155 w 464"/>
                    <a:gd name="T9" fmla="*/ 108 h 118"/>
                    <a:gd name="T10" fmla="*/ 231 w 464"/>
                    <a:gd name="T11" fmla="*/ 111 h 118"/>
                    <a:gd name="T12" fmla="*/ 255 w 464"/>
                    <a:gd name="T13" fmla="*/ 97 h 118"/>
                    <a:gd name="T14" fmla="*/ 279 w 464"/>
                    <a:gd name="T15" fmla="*/ 87 h 118"/>
                    <a:gd name="T16" fmla="*/ 304 w 464"/>
                    <a:gd name="T17" fmla="*/ 78 h 118"/>
                    <a:gd name="T18" fmla="*/ 331 w 464"/>
                    <a:gd name="T19" fmla="*/ 68 h 118"/>
                    <a:gd name="T20" fmla="*/ 359 w 464"/>
                    <a:gd name="T21" fmla="*/ 58 h 118"/>
                    <a:gd name="T22" fmla="*/ 387 w 464"/>
                    <a:gd name="T23" fmla="*/ 50 h 118"/>
                    <a:gd name="T24" fmla="*/ 415 w 464"/>
                    <a:gd name="T25" fmla="*/ 41 h 118"/>
                    <a:gd name="T26" fmla="*/ 441 w 464"/>
                    <a:gd name="T27" fmla="*/ 32 h 118"/>
                    <a:gd name="T28" fmla="*/ 464 w 464"/>
                    <a:gd name="T29" fmla="*/ 25 h 118"/>
                    <a:gd name="T30" fmla="*/ 223 w 464"/>
                    <a:gd name="T31" fmla="*/ 0 h 118"/>
                    <a:gd name="T32" fmla="*/ 195 w 464"/>
                    <a:gd name="T33" fmla="*/ 7 h 118"/>
                    <a:gd name="T34" fmla="*/ 167 w 464"/>
                    <a:gd name="T35" fmla="*/ 15 h 118"/>
                    <a:gd name="T36" fmla="*/ 140 w 464"/>
                    <a:gd name="T37" fmla="*/ 23 h 118"/>
                    <a:gd name="T38" fmla="*/ 112 w 464"/>
                    <a:gd name="T39" fmla="*/ 31 h 118"/>
                    <a:gd name="T40" fmla="*/ 85 w 464"/>
                    <a:gd name="T41" fmla="*/ 40 h 118"/>
                    <a:gd name="T42" fmla="*/ 57 w 464"/>
                    <a:gd name="T43" fmla="*/ 51 h 118"/>
                    <a:gd name="T44" fmla="*/ 29 w 464"/>
                    <a:gd name="T45" fmla="*/ 61 h 118"/>
                    <a:gd name="T46" fmla="*/ 0 w 464"/>
                    <a:gd name="T47" fmla="*/ 7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4"/>
                    <a:gd name="T73" fmla="*/ 0 h 118"/>
                    <a:gd name="T74" fmla="*/ 464 w 464"/>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4" h="118">
                      <a:moveTo>
                        <a:pt x="0" y="73"/>
                      </a:moveTo>
                      <a:lnTo>
                        <a:pt x="11" y="84"/>
                      </a:lnTo>
                      <a:lnTo>
                        <a:pt x="9" y="89"/>
                      </a:lnTo>
                      <a:lnTo>
                        <a:pt x="148" y="118"/>
                      </a:lnTo>
                      <a:lnTo>
                        <a:pt x="155" y="108"/>
                      </a:lnTo>
                      <a:lnTo>
                        <a:pt x="231" y="111"/>
                      </a:lnTo>
                      <a:lnTo>
                        <a:pt x="255" y="97"/>
                      </a:lnTo>
                      <a:lnTo>
                        <a:pt x="279" y="87"/>
                      </a:lnTo>
                      <a:lnTo>
                        <a:pt x="304" y="78"/>
                      </a:lnTo>
                      <a:lnTo>
                        <a:pt x="331" y="68"/>
                      </a:lnTo>
                      <a:lnTo>
                        <a:pt x="359" y="58"/>
                      </a:lnTo>
                      <a:lnTo>
                        <a:pt x="387" y="50"/>
                      </a:lnTo>
                      <a:lnTo>
                        <a:pt x="415" y="41"/>
                      </a:lnTo>
                      <a:lnTo>
                        <a:pt x="441" y="32"/>
                      </a:lnTo>
                      <a:lnTo>
                        <a:pt x="464" y="25"/>
                      </a:lnTo>
                      <a:lnTo>
                        <a:pt x="223" y="0"/>
                      </a:lnTo>
                      <a:lnTo>
                        <a:pt x="195" y="7"/>
                      </a:lnTo>
                      <a:lnTo>
                        <a:pt x="167" y="15"/>
                      </a:lnTo>
                      <a:lnTo>
                        <a:pt x="140" y="23"/>
                      </a:lnTo>
                      <a:lnTo>
                        <a:pt x="112" y="31"/>
                      </a:lnTo>
                      <a:lnTo>
                        <a:pt x="85" y="40"/>
                      </a:lnTo>
                      <a:lnTo>
                        <a:pt x="57" y="51"/>
                      </a:lnTo>
                      <a:lnTo>
                        <a:pt x="29" y="61"/>
                      </a:lnTo>
                      <a:lnTo>
                        <a:pt x="0" y="7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015" name="Freeform 485"/>
                <p:cNvSpPr>
                  <a:spLocks/>
                </p:cNvSpPr>
                <p:nvPr/>
              </p:nvSpPr>
              <p:spPr bwMode="auto">
                <a:xfrm>
                  <a:off x="2180" y="3901"/>
                  <a:ext cx="142" cy="76"/>
                </a:xfrm>
                <a:custGeom>
                  <a:avLst/>
                  <a:gdLst>
                    <a:gd name="T0" fmla="*/ 3 w 142"/>
                    <a:gd name="T1" fmla="*/ 0 h 76"/>
                    <a:gd name="T2" fmla="*/ 0 w 142"/>
                    <a:gd name="T3" fmla="*/ 46 h 76"/>
                    <a:gd name="T4" fmla="*/ 121 w 142"/>
                    <a:gd name="T5" fmla="*/ 76 h 76"/>
                    <a:gd name="T6" fmla="*/ 142 w 142"/>
                    <a:gd name="T7" fmla="*/ 29 h 76"/>
                    <a:gd name="T8" fmla="*/ 136 w 142"/>
                    <a:gd name="T9" fmla="*/ 28 h 76"/>
                    <a:gd name="T10" fmla="*/ 120 w 142"/>
                    <a:gd name="T11" fmla="*/ 25 h 76"/>
                    <a:gd name="T12" fmla="*/ 98 w 142"/>
                    <a:gd name="T13" fmla="*/ 21 h 76"/>
                    <a:gd name="T14" fmla="*/ 72 w 142"/>
                    <a:gd name="T15" fmla="*/ 16 h 76"/>
                    <a:gd name="T16" fmla="*/ 46 w 142"/>
                    <a:gd name="T17" fmla="*/ 11 h 76"/>
                    <a:gd name="T18" fmla="*/ 24 w 142"/>
                    <a:gd name="T19" fmla="*/ 7 h 76"/>
                    <a:gd name="T20" fmla="*/ 8 w 142"/>
                    <a:gd name="T21" fmla="*/ 2 h 76"/>
                    <a:gd name="T22" fmla="*/ 3 w 142"/>
                    <a:gd name="T23" fmla="*/ 0 h 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76"/>
                    <a:gd name="T38" fmla="*/ 142 w 142"/>
                    <a:gd name="T39" fmla="*/ 76 h 7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76">
                      <a:moveTo>
                        <a:pt x="3" y="0"/>
                      </a:moveTo>
                      <a:lnTo>
                        <a:pt x="0" y="46"/>
                      </a:lnTo>
                      <a:lnTo>
                        <a:pt x="121" y="76"/>
                      </a:lnTo>
                      <a:lnTo>
                        <a:pt x="142" y="29"/>
                      </a:lnTo>
                      <a:lnTo>
                        <a:pt x="136" y="28"/>
                      </a:lnTo>
                      <a:lnTo>
                        <a:pt x="120" y="25"/>
                      </a:lnTo>
                      <a:lnTo>
                        <a:pt x="98" y="21"/>
                      </a:lnTo>
                      <a:lnTo>
                        <a:pt x="72" y="16"/>
                      </a:lnTo>
                      <a:lnTo>
                        <a:pt x="46" y="11"/>
                      </a:lnTo>
                      <a:lnTo>
                        <a:pt x="24" y="7"/>
                      </a:lnTo>
                      <a:lnTo>
                        <a:pt x="8" y="2"/>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6" name="Freeform 486"/>
                <p:cNvSpPr>
                  <a:spLocks/>
                </p:cNvSpPr>
                <p:nvPr/>
              </p:nvSpPr>
              <p:spPr bwMode="auto">
                <a:xfrm>
                  <a:off x="2175" y="3899"/>
                  <a:ext cx="14" cy="52"/>
                </a:xfrm>
                <a:custGeom>
                  <a:avLst/>
                  <a:gdLst>
                    <a:gd name="T0" fmla="*/ 11 w 14"/>
                    <a:gd name="T1" fmla="*/ 43 h 52"/>
                    <a:gd name="T2" fmla="*/ 11 w 14"/>
                    <a:gd name="T3" fmla="*/ 44 h 52"/>
                    <a:gd name="T4" fmla="*/ 14 w 14"/>
                    <a:gd name="T5" fmla="*/ 0 h 52"/>
                    <a:gd name="T6" fmla="*/ 3 w 14"/>
                    <a:gd name="T7" fmla="*/ 5 h 52"/>
                    <a:gd name="T8" fmla="*/ 0 w 14"/>
                    <a:gd name="T9" fmla="*/ 51 h 52"/>
                    <a:gd name="T10" fmla="*/ 1 w 14"/>
                    <a:gd name="T11" fmla="*/ 52 h 52"/>
                    <a:gd name="T12" fmla="*/ 0 w 14"/>
                    <a:gd name="T13" fmla="*/ 51 h 52"/>
                    <a:gd name="T14" fmla="*/ 1 w 14"/>
                    <a:gd name="T15" fmla="*/ 52 h 52"/>
                    <a:gd name="T16" fmla="*/ 2 w 14"/>
                    <a:gd name="T17" fmla="*/ 52 h 52"/>
                    <a:gd name="T18" fmla="*/ 3 w 14"/>
                    <a:gd name="T19" fmla="*/ 51 h 52"/>
                    <a:gd name="T20" fmla="*/ 5 w 14"/>
                    <a:gd name="T21" fmla="*/ 51 h 52"/>
                    <a:gd name="T22" fmla="*/ 7 w 14"/>
                    <a:gd name="T23" fmla="*/ 49 h 52"/>
                    <a:gd name="T24" fmla="*/ 9 w 14"/>
                    <a:gd name="T25" fmla="*/ 48 h 52"/>
                    <a:gd name="T26" fmla="*/ 11 w 14"/>
                    <a:gd name="T27" fmla="*/ 46 h 52"/>
                    <a:gd name="T28" fmla="*/ 11 w 14"/>
                    <a:gd name="T29" fmla="*/ 44 h 52"/>
                    <a:gd name="T30" fmla="*/ 11 w 14"/>
                    <a:gd name="T31" fmla="*/ 43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52"/>
                    <a:gd name="T50" fmla="*/ 14 w 14"/>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52">
                      <a:moveTo>
                        <a:pt x="11" y="43"/>
                      </a:moveTo>
                      <a:lnTo>
                        <a:pt x="11" y="44"/>
                      </a:lnTo>
                      <a:lnTo>
                        <a:pt x="14" y="0"/>
                      </a:lnTo>
                      <a:lnTo>
                        <a:pt x="3" y="5"/>
                      </a:lnTo>
                      <a:lnTo>
                        <a:pt x="0" y="51"/>
                      </a:lnTo>
                      <a:lnTo>
                        <a:pt x="1" y="52"/>
                      </a:lnTo>
                      <a:lnTo>
                        <a:pt x="0" y="51"/>
                      </a:lnTo>
                      <a:lnTo>
                        <a:pt x="1" y="52"/>
                      </a:lnTo>
                      <a:lnTo>
                        <a:pt x="2" y="52"/>
                      </a:lnTo>
                      <a:lnTo>
                        <a:pt x="3" y="51"/>
                      </a:lnTo>
                      <a:lnTo>
                        <a:pt x="5" y="51"/>
                      </a:lnTo>
                      <a:lnTo>
                        <a:pt x="7" y="49"/>
                      </a:lnTo>
                      <a:lnTo>
                        <a:pt x="9" y="48"/>
                      </a:lnTo>
                      <a:lnTo>
                        <a:pt x="11" y="46"/>
                      </a:lnTo>
                      <a:lnTo>
                        <a:pt x="11" y="44"/>
                      </a:lnTo>
                      <a:lnTo>
                        <a:pt x="1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7" name="Freeform 487"/>
                <p:cNvSpPr>
                  <a:spLocks/>
                </p:cNvSpPr>
                <p:nvPr/>
              </p:nvSpPr>
              <p:spPr bwMode="auto">
                <a:xfrm>
                  <a:off x="2176" y="3942"/>
                  <a:ext cx="131" cy="38"/>
                </a:xfrm>
                <a:custGeom>
                  <a:avLst/>
                  <a:gdLst>
                    <a:gd name="T0" fmla="*/ 121 w 131"/>
                    <a:gd name="T1" fmla="*/ 37 h 38"/>
                    <a:gd name="T2" fmla="*/ 131 w 131"/>
                    <a:gd name="T3" fmla="*/ 30 h 38"/>
                    <a:gd name="T4" fmla="*/ 10 w 131"/>
                    <a:gd name="T5" fmla="*/ 0 h 38"/>
                    <a:gd name="T6" fmla="*/ 0 w 131"/>
                    <a:gd name="T7" fmla="*/ 9 h 38"/>
                    <a:gd name="T8" fmla="*/ 121 w 131"/>
                    <a:gd name="T9" fmla="*/ 38 h 38"/>
                    <a:gd name="T10" fmla="*/ 131 w 131"/>
                    <a:gd name="T11" fmla="*/ 33 h 38"/>
                    <a:gd name="T12" fmla="*/ 121 w 131"/>
                    <a:gd name="T13" fmla="*/ 38 h 38"/>
                    <a:gd name="T14" fmla="*/ 123 w 131"/>
                    <a:gd name="T15" fmla="*/ 38 h 38"/>
                    <a:gd name="T16" fmla="*/ 124 w 131"/>
                    <a:gd name="T17" fmla="*/ 38 h 38"/>
                    <a:gd name="T18" fmla="*/ 127 w 131"/>
                    <a:gd name="T19" fmla="*/ 37 h 38"/>
                    <a:gd name="T20" fmla="*/ 129 w 131"/>
                    <a:gd name="T21" fmla="*/ 35 h 38"/>
                    <a:gd name="T22" fmla="*/ 130 w 131"/>
                    <a:gd name="T23" fmla="*/ 34 h 38"/>
                    <a:gd name="T24" fmla="*/ 131 w 131"/>
                    <a:gd name="T25" fmla="*/ 33 h 38"/>
                    <a:gd name="T26" fmla="*/ 131 w 131"/>
                    <a:gd name="T27" fmla="*/ 30 h 38"/>
                    <a:gd name="T28" fmla="*/ 121 w 131"/>
                    <a:gd name="T29" fmla="*/ 3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38"/>
                    <a:gd name="T47" fmla="*/ 131 w 1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38">
                      <a:moveTo>
                        <a:pt x="121" y="37"/>
                      </a:moveTo>
                      <a:lnTo>
                        <a:pt x="131" y="30"/>
                      </a:lnTo>
                      <a:lnTo>
                        <a:pt x="10" y="0"/>
                      </a:lnTo>
                      <a:lnTo>
                        <a:pt x="0" y="9"/>
                      </a:lnTo>
                      <a:lnTo>
                        <a:pt x="121" y="38"/>
                      </a:lnTo>
                      <a:lnTo>
                        <a:pt x="131" y="33"/>
                      </a:lnTo>
                      <a:lnTo>
                        <a:pt x="121" y="38"/>
                      </a:lnTo>
                      <a:lnTo>
                        <a:pt x="123" y="38"/>
                      </a:lnTo>
                      <a:lnTo>
                        <a:pt x="124" y="38"/>
                      </a:lnTo>
                      <a:lnTo>
                        <a:pt x="127" y="37"/>
                      </a:lnTo>
                      <a:lnTo>
                        <a:pt x="129" y="35"/>
                      </a:lnTo>
                      <a:lnTo>
                        <a:pt x="130" y="34"/>
                      </a:lnTo>
                      <a:lnTo>
                        <a:pt x="131" y="33"/>
                      </a:lnTo>
                      <a:lnTo>
                        <a:pt x="131" y="30"/>
                      </a:lnTo>
                      <a:lnTo>
                        <a:pt x="121"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8" name="Freeform 488"/>
                <p:cNvSpPr>
                  <a:spLocks/>
                </p:cNvSpPr>
                <p:nvPr/>
              </p:nvSpPr>
              <p:spPr bwMode="auto">
                <a:xfrm>
                  <a:off x="2297" y="3926"/>
                  <a:ext cx="30" cy="53"/>
                </a:xfrm>
                <a:custGeom>
                  <a:avLst/>
                  <a:gdLst>
                    <a:gd name="T0" fmla="*/ 21 w 30"/>
                    <a:gd name="T1" fmla="*/ 9 h 53"/>
                    <a:gd name="T2" fmla="*/ 20 w 30"/>
                    <a:gd name="T3" fmla="*/ 7 h 53"/>
                    <a:gd name="T4" fmla="*/ 0 w 30"/>
                    <a:gd name="T5" fmla="*/ 53 h 53"/>
                    <a:gd name="T6" fmla="*/ 10 w 30"/>
                    <a:gd name="T7" fmla="*/ 49 h 53"/>
                    <a:gd name="T8" fmla="*/ 30 w 30"/>
                    <a:gd name="T9" fmla="*/ 2 h 53"/>
                    <a:gd name="T10" fmla="*/ 29 w 30"/>
                    <a:gd name="T11" fmla="*/ 0 h 53"/>
                    <a:gd name="T12" fmla="*/ 30 w 30"/>
                    <a:gd name="T13" fmla="*/ 2 h 53"/>
                    <a:gd name="T14" fmla="*/ 30 w 30"/>
                    <a:gd name="T15" fmla="*/ 1 h 53"/>
                    <a:gd name="T16" fmla="*/ 29 w 30"/>
                    <a:gd name="T17" fmla="*/ 0 h 53"/>
                    <a:gd name="T18" fmla="*/ 28 w 30"/>
                    <a:gd name="T19" fmla="*/ 0 h 53"/>
                    <a:gd name="T20" fmla="*/ 26 w 30"/>
                    <a:gd name="T21" fmla="*/ 1 h 53"/>
                    <a:gd name="T22" fmla="*/ 24 w 30"/>
                    <a:gd name="T23" fmla="*/ 2 h 53"/>
                    <a:gd name="T24" fmla="*/ 23 w 30"/>
                    <a:gd name="T25" fmla="*/ 3 h 53"/>
                    <a:gd name="T26" fmla="*/ 21 w 30"/>
                    <a:gd name="T27" fmla="*/ 4 h 53"/>
                    <a:gd name="T28" fmla="*/ 20 w 30"/>
                    <a:gd name="T29" fmla="*/ 7 h 53"/>
                    <a:gd name="T30" fmla="*/ 21 w 30"/>
                    <a:gd name="T31" fmla="*/ 9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53"/>
                    <a:gd name="T50" fmla="*/ 30 w 30"/>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53">
                      <a:moveTo>
                        <a:pt x="21" y="9"/>
                      </a:moveTo>
                      <a:lnTo>
                        <a:pt x="20" y="7"/>
                      </a:lnTo>
                      <a:lnTo>
                        <a:pt x="0" y="53"/>
                      </a:lnTo>
                      <a:lnTo>
                        <a:pt x="10" y="49"/>
                      </a:lnTo>
                      <a:lnTo>
                        <a:pt x="30" y="2"/>
                      </a:lnTo>
                      <a:lnTo>
                        <a:pt x="29" y="0"/>
                      </a:lnTo>
                      <a:lnTo>
                        <a:pt x="30" y="2"/>
                      </a:lnTo>
                      <a:lnTo>
                        <a:pt x="30" y="1"/>
                      </a:lnTo>
                      <a:lnTo>
                        <a:pt x="29" y="0"/>
                      </a:lnTo>
                      <a:lnTo>
                        <a:pt x="28" y="0"/>
                      </a:lnTo>
                      <a:lnTo>
                        <a:pt x="26" y="1"/>
                      </a:lnTo>
                      <a:lnTo>
                        <a:pt x="24" y="2"/>
                      </a:lnTo>
                      <a:lnTo>
                        <a:pt x="23" y="3"/>
                      </a:lnTo>
                      <a:lnTo>
                        <a:pt x="21" y="4"/>
                      </a:lnTo>
                      <a:lnTo>
                        <a:pt x="20" y="7"/>
                      </a:lnTo>
                      <a:lnTo>
                        <a:pt x="2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19" name="Freeform 489"/>
                <p:cNvSpPr>
                  <a:spLocks/>
                </p:cNvSpPr>
                <p:nvPr/>
              </p:nvSpPr>
              <p:spPr bwMode="auto">
                <a:xfrm>
                  <a:off x="2178" y="3898"/>
                  <a:ext cx="148" cy="37"/>
                </a:xfrm>
                <a:custGeom>
                  <a:avLst/>
                  <a:gdLst>
                    <a:gd name="T0" fmla="*/ 11 w 148"/>
                    <a:gd name="T1" fmla="*/ 1 h 37"/>
                    <a:gd name="T2" fmla="*/ 2 w 148"/>
                    <a:gd name="T3" fmla="*/ 3 h 37"/>
                    <a:gd name="T4" fmla="*/ 5 w 148"/>
                    <a:gd name="T5" fmla="*/ 10 h 37"/>
                    <a:gd name="T6" fmla="*/ 22 w 148"/>
                    <a:gd name="T7" fmla="*/ 13 h 37"/>
                    <a:gd name="T8" fmla="*/ 43 w 148"/>
                    <a:gd name="T9" fmla="*/ 18 h 37"/>
                    <a:gd name="T10" fmla="*/ 69 w 148"/>
                    <a:gd name="T11" fmla="*/ 23 h 37"/>
                    <a:gd name="T12" fmla="*/ 95 w 148"/>
                    <a:gd name="T13" fmla="*/ 28 h 37"/>
                    <a:gd name="T14" fmla="*/ 117 w 148"/>
                    <a:gd name="T15" fmla="*/ 32 h 37"/>
                    <a:gd name="T16" fmla="*/ 133 w 148"/>
                    <a:gd name="T17" fmla="*/ 36 h 37"/>
                    <a:gd name="T18" fmla="*/ 140 w 148"/>
                    <a:gd name="T19" fmla="*/ 37 h 37"/>
                    <a:gd name="T20" fmla="*/ 148 w 148"/>
                    <a:gd name="T21" fmla="*/ 28 h 37"/>
                    <a:gd name="T22" fmla="*/ 142 w 148"/>
                    <a:gd name="T23" fmla="*/ 27 h 37"/>
                    <a:gd name="T24" fmla="*/ 127 w 148"/>
                    <a:gd name="T25" fmla="*/ 24 h 37"/>
                    <a:gd name="T26" fmla="*/ 104 w 148"/>
                    <a:gd name="T27" fmla="*/ 19 h 37"/>
                    <a:gd name="T28" fmla="*/ 78 w 148"/>
                    <a:gd name="T29" fmla="*/ 15 h 37"/>
                    <a:gd name="T30" fmla="*/ 52 w 148"/>
                    <a:gd name="T31" fmla="*/ 10 h 37"/>
                    <a:gd name="T32" fmla="*/ 30 w 148"/>
                    <a:gd name="T33" fmla="*/ 5 h 37"/>
                    <a:gd name="T34" fmla="*/ 15 w 148"/>
                    <a:gd name="T35" fmla="*/ 1 h 37"/>
                    <a:gd name="T36" fmla="*/ 9 w 148"/>
                    <a:gd name="T37" fmla="*/ 4 h 37"/>
                    <a:gd name="T38" fmla="*/ 0 w 148"/>
                    <a:gd name="T39" fmla="*/ 6 h 37"/>
                    <a:gd name="T40" fmla="*/ 9 w 148"/>
                    <a:gd name="T41" fmla="*/ 4 h 37"/>
                    <a:gd name="T42" fmla="*/ 10 w 148"/>
                    <a:gd name="T43" fmla="*/ 2 h 37"/>
                    <a:gd name="T44" fmla="*/ 11 w 148"/>
                    <a:gd name="T45" fmla="*/ 1 h 37"/>
                    <a:gd name="T46" fmla="*/ 10 w 148"/>
                    <a:gd name="T47" fmla="*/ 0 h 37"/>
                    <a:gd name="T48" fmla="*/ 9 w 148"/>
                    <a:gd name="T49" fmla="*/ 0 h 37"/>
                    <a:gd name="T50" fmla="*/ 8 w 148"/>
                    <a:gd name="T51" fmla="*/ 0 h 37"/>
                    <a:gd name="T52" fmla="*/ 5 w 148"/>
                    <a:gd name="T53" fmla="*/ 0 h 37"/>
                    <a:gd name="T54" fmla="*/ 3 w 148"/>
                    <a:gd name="T55" fmla="*/ 2 h 37"/>
                    <a:gd name="T56" fmla="*/ 2 w 148"/>
                    <a:gd name="T57" fmla="*/ 3 h 37"/>
                    <a:gd name="T58" fmla="*/ 11 w 148"/>
                    <a:gd name="T59" fmla="*/ 1 h 3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37"/>
                    <a:gd name="T92" fmla="*/ 148 w 148"/>
                    <a:gd name="T93" fmla="*/ 37 h 3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37">
                      <a:moveTo>
                        <a:pt x="11" y="1"/>
                      </a:moveTo>
                      <a:lnTo>
                        <a:pt x="2" y="3"/>
                      </a:lnTo>
                      <a:lnTo>
                        <a:pt x="5" y="10"/>
                      </a:lnTo>
                      <a:lnTo>
                        <a:pt x="22" y="13"/>
                      </a:lnTo>
                      <a:lnTo>
                        <a:pt x="43" y="18"/>
                      </a:lnTo>
                      <a:lnTo>
                        <a:pt x="69" y="23"/>
                      </a:lnTo>
                      <a:lnTo>
                        <a:pt x="95" y="28"/>
                      </a:lnTo>
                      <a:lnTo>
                        <a:pt x="117" y="32"/>
                      </a:lnTo>
                      <a:lnTo>
                        <a:pt x="133" y="36"/>
                      </a:lnTo>
                      <a:lnTo>
                        <a:pt x="140" y="37"/>
                      </a:lnTo>
                      <a:lnTo>
                        <a:pt x="148" y="28"/>
                      </a:lnTo>
                      <a:lnTo>
                        <a:pt x="142" y="27"/>
                      </a:lnTo>
                      <a:lnTo>
                        <a:pt x="127" y="24"/>
                      </a:lnTo>
                      <a:lnTo>
                        <a:pt x="104" y="19"/>
                      </a:lnTo>
                      <a:lnTo>
                        <a:pt x="78" y="15"/>
                      </a:lnTo>
                      <a:lnTo>
                        <a:pt x="52" y="10"/>
                      </a:lnTo>
                      <a:lnTo>
                        <a:pt x="30" y="5"/>
                      </a:lnTo>
                      <a:lnTo>
                        <a:pt x="15" y="1"/>
                      </a:lnTo>
                      <a:lnTo>
                        <a:pt x="9" y="4"/>
                      </a:lnTo>
                      <a:lnTo>
                        <a:pt x="0" y="6"/>
                      </a:lnTo>
                      <a:lnTo>
                        <a:pt x="9" y="4"/>
                      </a:lnTo>
                      <a:lnTo>
                        <a:pt x="10" y="2"/>
                      </a:lnTo>
                      <a:lnTo>
                        <a:pt x="11" y="1"/>
                      </a:lnTo>
                      <a:lnTo>
                        <a:pt x="10" y="0"/>
                      </a:lnTo>
                      <a:lnTo>
                        <a:pt x="9" y="0"/>
                      </a:lnTo>
                      <a:lnTo>
                        <a:pt x="8" y="0"/>
                      </a:lnTo>
                      <a:lnTo>
                        <a:pt x="5" y="0"/>
                      </a:lnTo>
                      <a:lnTo>
                        <a:pt x="3" y="2"/>
                      </a:lnTo>
                      <a:lnTo>
                        <a:pt x="2" y="3"/>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0" name="Freeform 490"/>
                <p:cNvSpPr>
                  <a:spLocks/>
                </p:cNvSpPr>
                <p:nvPr/>
              </p:nvSpPr>
              <p:spPr bwMode="auto">
                <a:xfrm>
                  <a:off x="2306" y="3923"/>
                  <a:ext cx="95" cy="62"/>
                </a:xfrm>
                <a:custGeom>
                  <a:avLst/>
                  <a:gdLst>
                    <a:gd name="T0" fmla="*/ 19 w 95"/>
                    <a:gd name="T1" fmla="*/ 0 h 62"/>
                    <a:gd name="T2" fmla="*/ 15 w 95"/>
                    <a:gd name="T3" fmla="*/ 6 h 62"/>
                    <a:gd name="T4" fmla="*/ 12 w 95"/>
                    <a:gd name="T5" fmla="*/ 13 h 62"/>
                    <a:gd name="T6" fmla="*/ 7 w 95"/>
                    <a:gd name="T7" fmla="*/ 19 h 62"/>
                    <a:gd name="T8" fmla="*/ 5 w 95"/>
                    <a:gd name="T9" fmla="*/ 26 h 62"/>
                    <a:gd name="T10" fmla="*/ 3 w 95"/>
                    <a:gd name="T11" fmla="*/ 32 h 62"/>
                    <a:gd name="T12" fmla="*/ 1 w 95"/>
                    <a:gd name="T13" fmla="*/ 40 h 62"/>
                    <a:gd name="T14" fmla="*/ 1 w 95"/>
                    <a:gd name="T15" fmla="*/ 46 h 62"/>
                    <a:gd name="T16" fmla="*/ 0 w 95"/>
                    <a:gd name="T17" fmla="*/ 53 h 62"/>
                    <a:gd name="T18" fmla="*/ 71 w 95"/>
                    <a:gd name="T19" fmla="*/ 62 h 62"/>
                    <a:gd name="T20" fmla="*/ 78 w 95"/>
                    <a:gd name="T21" fmla="*/ 38 h 62"/>
                    <a:gd name="T22" fmla="*/ 86 w 95"/>
                    <a:gd name="T23" fmla="*/ 19 h 62"/>
                    <a:gd name="T24" fmla="*/ 95 w 95"/>
                    <a:gd name="T25" fmla="*/ 4 h 62"/>
                    <a:gd name="T26" fmla="*/ 92 w 95"/>
                    <a:gd name="T27" fmla="*/ 4 h 62"/>
                    <a:gd name="T28" fmla="*/ 83 w 95"/>
                    <a:gd name="T29" fmla="*/ 4 h 62"/>
                    <a:gd name="T30" fmla="*/ 71 w 95"/>
                    <a:gd name="T31" fmla="*/ 3 h 62"/>
                    <a:gd name="T32" fmla="*/ 57 w 95"/>
                    <a:gd name="T33" fmla="*/ 2 h 62"/>
                    <a:gd name="T34" fmla="*/ 44 w 95"/>
                    <a:gd name="T35" fmla="*/ 1 h 62"/>
                    <a:gd name="T36" fmla="*/ 31 w 95"/>
                    <a:gd name="T37" fmla="*/ 1 h 62"/>
                    <a:gd name="T38" fmla="*/ 23 w 95"/>
                    <a:gd name="T39" fmla="*/ 0 h 62"/>
                    <a:gd name="T40" fmla="*/ 19 w 95"/>
                    <a:gd name="T41" fmla="*/ 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62"/>
                    <a:gd name="T65" fmla="*/ 95 w 95"/>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62">
                      <a:moveTo>
                        <a:pt x="19" y="0"/>
                      </a:moveTo>
                      <a:lnTo>
                        <a:pt x="15" y="6"/>
                      </a:lnTo>
                      <a:lnTo>
                        <a:pt x="12" y="13"/>
                      </a:lnTo>
                      <a:lnTo>
                        <a:pt x="7" y="19"/>
                      </a:lnTo>
                      <a:lnTo>
                        <a:pt x="5" y="26"/>
                      </a:lnTo>
                      <a:lnTo>
                        <a:pt x="3" y="32"/>
                      </a:lnTo>
                      <a:lnTo>
                        <a:pt x="1" y="40"/>
                      </a:lnTo>
                      <a:lnTo>
                        <a:pt x="1" y="46"/>
                      </a:lnTo>
                      <a:lnTo>
                        <a:pt x="0" y="53"/>
                      </a:lnTo>
                      <a:lnTo>
                        <a:pt x="71" y="62"/>
                      </a:lnTo>
                      <a:lnTo>
                        <a:pt x="78" y="38"/>
                      </a:lnTo>
                      <a:lnTo>
                        <a:pt x="86" y="19"/>
                      </a:lnTo>
                      <a:lnTo>
                        <a:pt x="95" y="4"/>
                      </a:lnTo>
                      <a:lnTo>
                        <a:pt x="92" y="4"/>
                      </a:lnTo>
                      <a:lnTo>
                        <a:pt x="83" y="4"/>
                      </a:lnTo>
                      <a:lnTo>
                        <a:pt x="71" y="3"/>
                      </a:lnTo>
                      <a:lnTo>
                        <a:pt x="57" y="2"/>
                      </a:lnTo>
                      <a:lnTo>
                        <a:pt x="44" y="1"/>
                      </a:lnTo>
                      <a:lnTo>
                        <a:pt x="31" y="1"/>
                      </a:lnTo>
                      <a:lnTo>
                        <a:pt x="23" y="0"/>
                      </a:lnTo>
                      <a:lnTo>
                        <a:pt x="19" y="0"/>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1" name="Freeform 491"/>
                <p:cNvSpPr>
                  <a:spLocks/>
                </p:cNvSpPr>
                <p:nvPr/>
              </p:nvSpPr>
              <p:spPr bwMode="auto">
                <a:xfrm>
                  <a:off x="2301" y="3921"/>
                  <a:ext cx="29" cy="59"/>
                </a:xfrm>
                <a:custGeom>
                  <a:avLst/>
                  <a:gdLst>
                    <a:gd name="T0" fmla="*/ 10 w 29"/>
                    <a:gd name="T1" fmla="*/ 50 h 59"/>
                    <a:gd name="T2" fmla="*/ 10 w 29"/>
                    <a:gd name="T3" fmla="*/ 44 h 59"/>
                    <a:gd name="T4" fmla="*/ 11 w 29"/>
                    <a:gd name="T5" fmla="*/ 37 h 59"/>
                    <a:gd name="T6" fmla="*/ 12 w 29"/>
                    <a:gd name="T7" fmla="*/ 31 h 59"/>
                    <a:gd name="T8" fmla="*/ 15 w 29"/>
                    <a:gd name="T9" fmla="*/ 23 h 59"/>
                    <a:gd name="T10" fmla="*/ 18 w 29"/>
                    <a:gd name="T11" fmla="*/ 17 h 59"/>
                    <a:gd name="T12" fmla="*/ 21 w 29"/>
                    <a:gd name="T13" fmla="*/ 10 h 59"/>
                    <a:gd name="T14" fmla="*/ 24 w 29"/>
                    <a:gd name="T15" fmla="*/ 5 h 59"/>
                    <a:gd name="T16" fmla="*/ 29 w 29"/>
                    <a:gd name="T17" fmla="*/ 0 h 59"/>
                    <a:gd name="T18" fmla="*/ 20 w 29"/>
                    <a:gd name="T19" fmla="*/ 5 h 59"/>
                    <a:gd name="T20" fmla="*/ 16 w 29"/>
                    <a:gd name="T21" fmla="*/ 12 h 59"/>
                    <a:gd name="T22" fmla="*/ 11 w 29"/>
                    <a:gd name="T23" fmla="*/ 18 h 59"/>
                    <a:gd name="T24" fmla="*/ 8 w 29"/>
                    <a:gd name="T25" fmla="*/ 24 h 59"/>
                    <a:gd name="T26" fmla="*/ 6 w 29"/>
                    <a:gd name="T27" fmla="*/ 32 h 59"/>
                    <a:gd name="T28" fmla="*/ 3 w 29"/>
                    <a:gd name="T29" fmla="*/ 38 h 59"/>
                    <a:gd name="T30" fmla="*/ 2 w 29"/>
                    <a:gd name="T31" fmla="*/ 45 h 59"/>
                    <a:gd name="T32" fmla="*/ 0 w 29"/>
                    <a:gd name="T33" fmla="*/ 53 h 59"/>
                    <a:gd name="T34" fmla="*/ 0 w 29"/>
                    <a:gd name="T35" fmla="*/ 59 h 59"/>
                    <a:gd name="T36" fmla="*/ 3 w 29"/>
                    <a:gd name="T37" fmla="*/ 58 h 59"/>
                    <a:gd name="T38" fmla="*/ 4 w 29"/>
                    <a:gd name="T39" fmla="*/ 57 h 59"/>
                    <a:gd name="T40" fmla="*/ 6 w 29"/>
                    <a:gd name="T41" fmla="*/ 56 h 59"/>
                    <a:gd name="T42" fmla="*/ 7 w 29"/>
                    <a:gd name="T43" fmla="*/ 54 h 59"/>
                    <a:gd name="T44" fmla="*/ 9 w 29"/>
                    <a:gd name="T45" fmla="*/ 53 h 59"/>
                    <a:gd name="T46" fmla="*/ 9 w 29"/>
                    <a:gd name="T47" fmla="*/ 51 h 59"/>
                    <a:gd name="T48" fmla="*/ 10 w 29"/>
                    <a:gd name="T49" fmla="*/ 5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
                    <a:gd name="T76" fmla="*/ 0 h 59"/>
                    <a:gd name="T77" fmla="*/ 29 w 29"/>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 h="59">
                      <a:moveTo>
                        <a:pt x="10" y="50"/>
                      </a:moveTo>
                      <a:lnTo>
                        <a:pt x="10" y="44"/>
                      </a:lnTo>
                      <a:lnTo>
                        <a:pt x="11" y="37"/>
                      </a:lnTo>
                      <a:lnTo>
                        <a:pt x="12" y="31"/>
                      </a:lnTo>
                      <a:lnTo>
                        <a:pt x="15" y="23"/>
                      </a:lnTo>
                      <a:lnTo>
                        <a:pt x="18" y="17"/>
                      </a:lnTo>
                      <a:lnTo>
                        <a:pt x="21" y="10"/>
                      </a:lnTo>
                      <a:lnTo>
                        <a:pt x="24" y="5"/>
                      </a:lnTo>
                      <a:lnTo>
                        <a:pt x="29" y="0"/>
                      </a:lnTo>
                      <a:lnTo>
                        <a:pt x="20" y="5"/>
                      </a:lnTo>
                      <a:lnTo>
                        <a:pt x="16" y="12"/>
                      </a:lnTo>
                      <a:lnTo>
                        <a:pt x="11" y="18"/>
                      </a:lnTo>
                      <a:lnTo>
                        <a:pt x="8" y="24"/>
                      </a:lnTo>
                      <a:lnTo>
                        <a:pt x="6" y="32"/>
                      </a:lnTo>
                      <a:lnTo>
                        <a:pt x="3" y="38"/>
                      </a:lnTo>
                      <a:lnTo>
                        <a:pt x="2" y="45"/>
                      </a:lnTo>
                      <a:lnTo>
                        <a:pt x="0" y="53"/>
                      </a:lnTo>
                      <a:lnTo>
                        <a:pt x="0" y="59"/>
                      </a:lnTo>
                      <a:lnTo>
                        <a:pt x="3" y="58"/>
                      </a:lnTo>
                      <a:lnTo>
                        <a:pt x="4" y="57"/>
                      </a:lnTo>
                      <a:lnTo>
                        <a:pt x="6" y="56"/>
                      </a:lnTo>
                      <a:lnTo>
                        <a:pt x="7" y="54"/>
                      </a:lnTo>
                      <a:lnTo>
                        <a:pt x="9" y="53"/>
                      </a:lnTo>
                      <a:lnTo>
                        <a:pt x="9" y="51"/>
                      </a:lnTo>
                      <a:lnTo>
                        <a:pt x="1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2" name="Freeform 492"/>
                <p:cNvSpPr>
                  <a:spLocks/>
                </p:cNvSpPr>
                <p:nvPr/>
              </p:nvSpPr>
              <p:spPr bwMode="auto">
                <a:xfrm>
                  <a:off x="2301" y="3971"/>
                  <a:ext cx="82" cy="19"/>
                </a:xfrm>
                <a:custGeom>
                  <a:avLst/>
                  <a:gdLst>
                    <a:gd name="T0" fmla="*/ 72 w 82"/>
                    <a:gd name="T1" fmla="*/ 19 h 19"/>
                    <a:gd name="T2" fmla="*/ 82 w 82"/>
                    <a:gd name="T3" fmla="*/ 10 h 19"/>
                    <a:gd name="T4" fmla="*/ 10 w 82"/>
                    <a:gd name="T5" fmla="*/ 0 h 19"/>
                    <a:gd name="T6" fmla="*/ 0 w 82"/>
                    <a:gd name="T7" fmla="*/ 9 h 19"/>
                    <a:gd name="T8" fmla="*/ 72 w 82"/>
                    <a:gd name="T9" fmla="*/ 19 h 19"/>
                    <a:gd name="T10" fmla="*/ 82 w 82"/>
                    <a:gd name="T11" fmla="*/ 11 h 19"/>
                    <a:gd name="T12" fmla="*/ 72 w 82"/>
                    <a:gd name="T13" fmla="*/ 19 h 19"/>
                    <a:gd name="T14" fmla="*/ 73 w 82"/>
                    <a:gd name="T15" fmla="*/ 19 h 19"/>
                    <a:gd name="T16" fmla="*/ 74 w 82"/>
                    <a:gd name="T17" fmla="*/ 18 h 19"/>
                    <a:gd name="T18" fmla="*/ 76 w 82"/>
                    <a:gd name="T19" fmla="*/ 17 h 19"/>
                    <a:gd name="T20" fmla="*/ 77 w 82"/>
                    <a:gd name="T21" fmla="*/ 15 h 19"/>
                    <a:gd name="T22" fmla="*/ 80 w 82"/>
                    <a:gd name="T23" fmla="*/ 13 h 19"/>
                    <a:gd name="T24" fmla="*/ 81 w 82"/>
                    <a:gd name="T25" fmla="*/ 12 h 19"/>
                    <a:gd name="T26" fmla="*/ 82 w 82"/>
                    <a:gd name="T27" fmla="*/ 11 h 19"/>
                    <a:gd name="T28" fmla="*/ 82 w 82"/>
                    <a:gd name="T29" fmla="*/ 10 h 19"/>
                    <a:gd name="T30" fmla="*/ 72 w 82"/>
                    <a:gd name="T31" fmla="*/ 19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2"/>
                    <a:gd name="T49" fmla="*/ 0 h 19"/>
                    <a:gd name="T50" fmla="*/ 82 w 82"/>
                    <a:gd name="T51" fmla="*/ 19 h 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2" h="19">
                      <a:moveTo>
                        <a:pt x="72" y="19"/>
                      </a:moveTo>
                      <a:lnTo>
                        <a:pt x="82" y="10"/>
                      </a:lnTo>
                      <a:lnTo>
                        <a:pt x="10" y="0"/>
                      </a:lnTo>
                      <a:lnTo>
                        <a:pt x="0" y="9"/>
                      </a:lnTo>
                      <a:lnTo>
                        <a:pt x="72" y="19"/>
                      </a:lnTo>
                      <a:lnTo>
                        <a:pt x="82" y="11"/>
                      </a:lnTo>
                      <a:lnTo>
                        <a:pt x="72" y="19"/>
                      </a:lnTo>
                      <a:lnTo>
                        <a:pt x="73" y="19"/>
                      </a:lnTo>
                      <a:lnTo>
                        <a:pt x="74" y="18"/>
                      </a:lnTo>
                      <a:lnTo>
                        <a:pt x="76" y="17"/>
                      </a:lnTo>
                      <a:lnTo>
                        <a:pt x="77" y="15"/>
                      </a:lnTo>
                      <a:lnTo>
                        <a:pt x="80" y="13"/>
                      </a:lnTo>
                      <a:lnTo>
                        <a:pt x="81" y="12"/>
                      </a:lnTo>
                      <a:lnTo>
                        <a:pt x="82" y="11"/>
                      </a:lnTo>
                      <a:lnTo>
                        <a:pt x="82" y="10"/>
                      </a:lnTo>
                      <a:lnTo>
                        <a:pt x="72"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3" name="Freeform 493"/>
                <p:cNvSpPr>
                  <a:spLocks/>
                </p:cNvSpPr>
                <p:nvPr/>
              </p:nvSpPr>
              <p:spPr bwMode="auto">
                <a:xfrm>
                  <a:off x="2373" y="3956"/>
                  <a:ext cx="15" cy="34"/>
                </a:xfrm>
                <a:custGeom>
                  <a:avLst/>
                  <a:gdLst>
                    <a:gd name="T0" fmla="*/ 6 w 15"/>
                    <a:gd name="T1" fmla="*/ 9 h 34"/>
                    <a:gd name="T2" fmla="*/ 0 w 15"/>
                    <a:gd name="T3" fmla="*/ 34 h 34"/>
                    <a:gd name="T4" fmla="*/ 10 w 15"/>
                    <a:gd name="T5" fmla="*/ 26 h 34"/>
                    <a:gd name="T6" fmla="*/ 15 w 15"/>
                    <a:gd name="T7" fmla="*/ 1 h 34"/>
                    <a:gd name="T8" fmla="*/ 15 w 15"/>
                    <a:gd name="T9" fmla="*/ 0 h 34"/>
                    <a:gd name="T10" fmla="*/ 14 w 15"/>
                    <a:gd name="T11" fmla="*/ 1 h 34"/>
                    <a:gd name="T12" fmla="*/ 13 w 15"/>
                    <a:gd name="T13" fmla="*/ 2 h 34"/>
                    <a:gd name="T14" fmla="*/ 11 w 15"/>
                    <a:gd name="T15" fmla="*/ 3 h 34"/>
                    <a:gd name="T16" fmla="*/ 10 w 15"/>
                    <a:gd name="T17" fmla="*/ 5 h 34"/>
                    <a:gd name="T18" fmla="*/ 8 w 15"/>
                    <a:gd name="T19" fmla="*/ 7 h 34"/>
                    <a:gd name="T20" fmla="*/ 6 w 15"/>
                    <a:gd name="T21" fmla="*/ 8 h 34"/>
                    <a:gd name="T22" fmla="*/ 6 w 15"/>
                    <a:gd name="T23" fmla="*/ 9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34"/>
                    <a:gd name="T38" fmla="*/ 15 w 15"/>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34">
                      <a:moveTo>
                        <a:pt x="6" y="9"/>
                      </a:moveTo>
                      <a:lnTo>
                        <a:pt x="0" y="34"/>
                      </a:lnTo>
                      <a:lnTo>
                        <a:pt x="10" y="26"/>
                      </a:lnTo>
                      <a:lnTo>
                        <a:pt x="15" y="1"/>
                      </a:lnTo>
                      <a:lnTo>
                        <a:pt x="15" y="0"/>
                      </a:lnTo>
                      <a:lnTo>
                        <a:pt x="14" y="1"/>
                      </a:lnTo>
                      <a:lnTo>
                        <a:pt x="13" y="2"/>
                      </a:lnTo>
                      <a:lnTo>
                        <a:pt x="11" y="3"/>
                      </a:lnTo>
                      <a:lnTo>
                        <a:pt x="10" y="5"/>
                      </a:lnTo>
                      <a:lnTo>
                        <a:pt x="8" y="7"/>
                      </a:lnTo>
                      <a:lnTo>
                        <a:pt x="6" y="8"/>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4" name="Freeform 494"/>
                <p:cNvSpPr>
                  <a:spLocks/>
                </p:cNvSpPr>
                <p:nvPr/>
              </p:nvSpPr>
              <p:spPr bwMode="auto">
                <a:xfrm>
                  <a:off x="2379" y="3938"/>
                  <a:ext cx="18" cy="27"/>
                </a:xfrm>
                <a:custGeom>
                  <a:avLst/>
                  <a:gdLst>
                    <a:gd name="T0" fmla="*/ 9 w 18"/>
                    <a:gd name="T1" fmla="*/ 9 h 27"/>
                    <a:gd name="T2" fmla="*/ 8 w 18"/>
                    <a:gd name="T3" fmla="*/ 9 h 27"/>
                    <a:gd name="T4" fmla="*/ 0 w 18"/>
                    <a:gd name="T5" fmla="*/ 27 h 27"/>
                    <a:gd name="T6" fmla="*/ 9 w 18"/>
                    <a:gd name="T7" fmla="*/ 19 h 27"/>
                    <a:gd name="T8" fmla="*/ 18 w 18"/>
                    <a:gd name="T9" fmla="*/ 1 h 27"/>
                    <a:gd name="T10" fmla="*/ 18 w 18"/>
                    <a:gd name="T11" fmla="*/ 0 h 27"/>
                    <a:gd name="T12" fmla="*/ 17 w 18"/>
                    <a:gd name="T13" fmla="*/ 1 h 27"/>
                    <a:gd name="T14" fmla="*/ 16 w 18"/>
                    <a:gd name="T15" fmla="*/ 1 h 27"/>
                    <a:gd name="T16" fmla="*/ 15 w 18"/>
                    <a:gd name="T17" fmla="*/ 3 h 27"/>
                    <a:gd name="T18" fmla="*/ 12 w 18"/>
                    <a:gd name="T19" fmla="*/ 4 h 27"/>
                    <a:gd name="T20" fmla="*/ 10 w 18"/>
                    <a:gd name="T21" fmla="*/ 5 h 27"/>
                    <a:gd name="T22" fmla="*/ 9 w 18"/>
                    <a:gd name="T23" fmla="*/ 7 h 27"/>
                    <a:gd name="T24" fmla="*/ 8 w 18"/>
                    <a:gd name="T25" fmla="*/ 9 h 27"/>
                    <a:gd name="T26" fmla="*/ 9 w 18"/>
                    <a:gd name="T27" fmla="*/ 9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27"/>
                    <a:gd name="T44" fmla="*/ 18 w 18"/>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27">
                      <a:moveTo>
                        <a:pt x="9" y="9"/>
                      </a:moveTo>
                      <a:lnTo>
                        <a:pt x="8" y="9"/>
                      </a:lnTo>
                      <a:lnTo>
                        <a:pt x="0" y="27"/>
                      </a:lnTo>
                      <a:lnTo>
                        <a:pt x="9" y="19"/>
                      </a:lnTo>
                      <a:lnTo>
                        <a:pt x="18" y="1"/>
                      </a:lnTo>
                      <a:lnTo>
                        <a:pt x="18" y="0"/>
                      </a:lnTo>
                      <a:lnTo>
                        <a:pt x="17" y="1"/>
                      </a:lnTo>
                      <a:lnTo>
                        <a:pt x="16" y="1"/>
                      </a:lnTo>
                      <a:lnTo>
                        <a:pt x="15" y="3"/>
                      </a:lnTo>
                      <a:lnTo>
                        <a:pt x="12" y="4"/>
                      </a:lnTo>
                      <a:lnTo>
                        <a:pt x="10" y="5"/>
                      </a:lnTo>
                      <a:lnTo>
                        <a:pt x="9" y="7"/>
                      </a:lnTo>
                      <a:lnTo>
                        <a:pt x="8" y="9"/>
                      </a:lnTo>
                      <a:lnTo>
                        <a:pt x="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5" name="Freeform 495"/>
                <p:cNvSpPr>
                  <a:spLocks/>
                </p:cNvSpPr>
                <p:nvPr/>
              </p:nvSpPr>
              <p:spPr bwMode="auto">
                <a:xfrm>
                  <a:off x="2388" y="3923"/>
                  <a:ext cx="17" cy="24"/>
                </a:xfrm>
                <a:custGeom>
                  <a:avLst/>
                  <a:gdLst>
                    <a:gd name="T0" fmla="*/ 9 w 17"/>
                    <a:gd name="T1" fmla="*/ 8 h 24"/>
                    <a:gd name="T2" fmla="*/ 0 w 17"/>
                    <a:gd name="T3" fmla="*/ 24 h 24"/>
                    <a:gd name="T4" fmla="*/ 9 w 17"/>
                    <a:gd name="T5" fmla="*/ 16 h 24"/>
                    <a:gd name="T6" fmla="*/ 17 w 17"/>
                    <a:gd name="T7" fmla="*/ 1 h 24"/>
                    <a:gd name="T8" fmla="*/ 17 w 17"/>
                    <a:gd name="T9" fmla="*/ 0 h 24"/>
                    <a:gd name="T10" fmla="*/ 17 w 17"/>
                    <a:gd name="T11" fmla="*/ 1 h 24"/>
                    <a:gd name="T12" fmla="*/ 17 w 17"/>
                    <a:gd name="T13" fmla="*/ 0 h 24"/>
                    <a:gd name="T14" fmla="*/ 16 w 17"/>
                    <a:gd name="T15" fmla="*/ 1 h 24"/>
                    <a:gd name="T16" fmla="*/ 14 w 17"/>
                    <a:gd name="T17" fmla="*/ 2 h 24"/>
                    <a:gd name="T18" fmla="*/ 13 w 17"/>
                    <a:gd name="T19" fmla="*/ 3 h 24"/>
                    <a:gd name="T20" fmla="*/ 11 w 17"/>
                    <a:gd name="T21" fmla="*/ 5 h 24"/>
                    <a:gd name="T22" fmla="*/ 10 w 17"/>
                    <a:gd name="T23" fmla="*/ 6 h 24"/>
                    <a:gd name="T24" fmla="*/ 9 w 17"/>
                    <a:gd name="T25" fmla="*/ 8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4"/>
                    <a:gd name="T41" fmla="*/ 17 w 17"/>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4">
                      <a:moveTo>
                        <a:pt x="9" y="8"/>
                      </a:moveTo>
                      <a:lnTo>
                        <a:pt x="0" y="24"/>
                      </a:lnTo>
                      <a:lnTo>
                        <a:pt x="9" y="16"/>
                      </a:lnTo>
                      <a:lnTo>
                        <a:pt x="17" y="1"/>
                      </a:lnTo>
                      <a:lnTo>
                        <a:pt x="17" y="0"/>
                      </a:lnTo>
                      <a:lnTo>
                        <a:pt x="17" y="1"/>
                      </a:lnTo>
                      <a:lnTo>
                        <a:pt x="17" y="0"/>
                      </a:lnTo>
                      <a:lnTo>
                        <a:pt x="16" y="1"/>
                      </a:lnTo>
                      <a:lnTo>
                        <a:pt x="14" y="2"/>
                      </a:lnTo>
                      <a:lnTo>
                        <a:pt x="13" y="3"/>
                      </a:lnTo>
                      <a:lnTo>
                        <a:pt x="11" y="5"/>
                      </a:lnTo>
                      <a:lnTo>
                        <a:pt x="10" y="6"/>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6" name="Freeform 496"/>
                <p:cNvSpPr>
                  <a:spLocks/>
                </p:cNvSpPr>
                <p:nvPr/>
              </p:nvSpPr>
              <p:spPr bwMode="auto">
                <a:xfrm>
                  <a:off x="2321" y="3918"/>
                  <a:ext cx="84" cy="13"/>
                </a:xfrm>
                <a:custGeom>
                  <a:avLst/>
                  <a:gdLst>
                    <a:gd name="T0" fmla="*/ 9 w 84"/>
                    <a:gd name="T1" fmla="*/ 3 h 13"/>
                    <a:gd name="T2" fmla="*/ 0 w 84"/>
                    <a:gd name="T3" fmla="*/ 9 h 13"/>
                    <a:gd name="T4" fmla="*/ 3 w 84"/>
                    <a:gd name="T5" fmla="*/ 9 h 13"/>
                    <a:gd name="T6" fmla="*/ 12 w 84"/>
                    <a:gd name="T7" fmla="*/ 10 h 13"/>
                    <a:gd name="T8" fmla="*/ 24 w 84"/>
                    <a:gd name="T9" fmla="*/ 10 h 13"/>
                    <a:gd name="T10" fmla="*/ 38 w 84"/>
                    <a:gd name="T11" fmla="*/ 11 h 13"/>
                    <a:gd name="T12" fmla="*/ 52 w 84"/>
                    <a:gd name="T13" fmla="*/ 12 h 13"/>
                    <a:gd name="T14" fmla="*/ 64 w 84"/>
                    <a:gd name="T15" fmla="*/ 13 h 13"/>
                    <a:gd name="T16" fmla="*/ 73 w 84"/>
                    <a:gd name="T17" fmla="*/ 13 h 13"/>
                    <a:gd name="T18" fmla="*/ 76 w 84"/>
                    <a:gd name="T19" fmla="*/ 13 h 13"/>
                    <a:gd name="T20" fmla="*/ 84 w 84"/>
                    <a:gd name="T21" fmla="*/ 5 h 13"/>
                    <a:gd name="T22" fmla="*/ 81 w 84"/>
                    <a:gd name="T23" fmla="*/ 5 h 13"/>
                    <a:gd name="T24" fmla="*/ 73 w 84"/>
                    <a:gd name="T25" fmla="*/ 5 h 13"/>
                    <a:gd name="T26" fmla="*/ 61 w 84"/>
                    <a:gd name="T27" fmla="*/ 4 h 13"/>
                    <a:gd name="T28" fmla="*/ 48 w 84"/>
                    <a:gd name="T29" fmla="*/ 3 h 13"/>
                    <a:gd name="T30" fmla="*/ 34 w 84"/>
                    <a:gd name="T31" fmla="*/ 2 h 13"/>
                    <a:gd name="T32" fmla="*/ 22 w 84"/>
                    <a:gd name="T33" fmla="*/ 2 h 13"/>
                    <a:gd name="T34" fmla="*/ 13 w 84"/>
                    <a:gd name="T35" fmla="*/ 0 h 13"/>
                    <a:gd name="T36" fmla="*/ 8 w 84"/>
                    <a:gd name="T37" fmla="*/ 0 h 13"/>
                    <a:gd name="T38" fmla="*/ 0 w 84"/>
                    <a:gd name="T39" fmla="*/ 8 h 13"/>
                    <a:gd name="T40" fmla="*/ 8 w 84"/>
                    <a:gd name="T41" fmla="*/ 0 h 13"/>
                    <a:gd name="T42" fmla="*/ 6 w 84"/>
                    <a:gd name="T43" fmla="*/ 2 h 13"/>
                    <a:gd name="T44" fmla="*/ 4 w 84"/>
                    <a:gd name="T45" fmla="*/ 4 h 13"/>
                    <a:gd name="T46" fmla="*/ 3 w 84"/>
                    <a:gd name="T47" fmla="*/ 5 h 13"/>
                    <a:gd name="T48" fmla="*/ 1 w 84"/>
                    <a:gd name="T49" fmla="*/ 7 h 13"/>
                    <a:gd name="T50" fmla="*/ 0 w 84"/>
                    <a:gd name="T51" fmla="*/ 8 h 13"/>
                    <a:gd name="T52" fmla="*/ 0 w 84"/>
                    <a:gd name="T53" fmla="*/ 9 h 13"/>
                    <a:gd name="T54" fmla="*/ 9 w 84"/>
                    <a:gd name="T55" fmla="*/ 3 h 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4"/>
                    <a:gd name="T85" fmla="*/ 0 h 13"/>
                    <a:gd name="T86" fmla="*/ 84 w 84"/>
                    <a:gd name="T87" fmla="*/ 13 h 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4" h="13">
                      <a:moveTo>
                        <a:pt x="9" y="3"/>
                      </a:moveTo>
                      <a:lnTo>
                        <a:pt x="0" y="9"/>
                      </a:lnTo>
                      <a:lnTo>
                        <a:pt x="3" y="9"/>
                      </a:lnTo>
                      <a:lnTo>
                        <a:pt x="12" y="10"/>
                      </a:lnTo>
                      <a:lnTo>
                        <a:pt x="24" y="10"/>
                      </a:lnTo>
                      <a:lnTo>
                        <a:pt x="38" y="11"/>
                      </a:lnTo>
                      <a:lnTo>
                        <a:pt x="52" y="12"/>
                      </a:lnTo>
                      <a:lnTo>
                        <a:pt x="64" y="13"/>
                      </a:lnTo>
                      <a:lnTo>
                        <a:pt x="73" y="13"/>
                      </a:lnTo>
                      <a:lnTo>
                        <a:pt x="76" y="13"/>
                      </a:lnTo>
                      <a:lnTo>
                        <a:pt x="84" y="5"/>
                      </a:lnTo>
                      <a:lnTo>
                        <a:pt x="81" y="5"/>
                      </a:lnTo>
                      <a:lnTo>
                        <a:pt x="73" y="5"/>
                      </a:lnTo>
                      <a:lnTo>
                        <a:pt x="61" y="4"/>
                      </a:lnTo>
                      <a:lnTo>
                        <a:pt x="48" y="3"/>
                      </a:lnTo>
                      <a:lnTo>
                        <a:pt x="34" y="2"/>
                      </a:lnTo>
                      <a:lnTo>
                        <a:pt x="22" y="2"/>
                      </a:lnTo>
                      <a:lnTo>
                        <a:pt x="13" y="0"/>
                      </a:lnTo>
                      <a:lnTo>
                        <a:pt x="8" y="0"/>
                      </a:lnTo>
                      <a:lnTo>
                        <a:pt x="0" y="8"/>
                      </a:lnTo>
                      <a:lnTo>
                        <a:pt x="8" y="0"/>
                      </a:lnTo>
                      <a:lnTo>
                        <a:pt x="6" y="2"/>
                      </a:lnTo>
                      <a:lnTo>
                        <a:pt x="4" y="4"/>
                      </a:lnTo>
                      <a:lnTo>
                        <a:pt x="3" y="5"/>
                      </a:lnTo>
                      <a:lnTo>
                        <a:pt x="1" y="7"/>
                      </a:lnTo>
                      <a:lnTo>
                        <a:pt x="0" y="8"/>
                      </a:lnTo>
                      <a:lnTo>
                        <a:pt x="0" y="9"/>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7" name="Freeform 497"/>
                <p:cNvSpPr>
                  <a:spLocks/>
                </p:cNvSpPr>
                <p:nvPr/>
              </p:nvSpPr>
              <p:spPr bwMode="auto">
                <a:xfrm>
                  <a:off x="2155" y="3888"/>
                  <a:ext cx="27" cy="57"/>
                </a:xfrm>
                <a:custGeom>
                  <a:avLst/>
                  <a:gdLst>
                    <a:gd name="T0" fmla="*/ 11 w 27"/>
                    <a:gd name="T1" fmla="*/ 2 h 57"/>
                    <a:gd name="T2" fmla="*/ 15 w 27"/>
                    <a:gd name="T3" fmla="*/ 0 h 57"/>
                    <a:gd name="T4" fmla="*/ 27 w 27"/>
                    <a:gd name="T5" fmla="*/ 11 h 57"/>
                    <a:gd name="T6" fmla="*/ 25 w 27"/>
                    <a:gd name="T7" fmla="*/ 16 h 57"/>
                    <a:gd name="T8" fmla="*/ 25 w 27"/>
                    <a:gd name="T9" fmla="*/ 57 h 57"/>
                    <a:gd name="T10" fmla="*/ 0 w 27"/>
                    <a:gd name="T11" fmla="*/ 49 h 57"/>
                    <a:gd name="T12" fmla="*/ 3 w 27"/>
                    <a:gd name="T13" fmla="*/ 20 h 57"/>
                    <a:gd name="T14" fmla="*/ 11 w 27"/>
                    <a:gd name="T15" fmla="*/ 2 h 5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57"/>
                    <a:gd name="T26" fmla="*/ 27 w 27"/>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57">
                      <a:moveTo>
                        <a:pt x="11" y="2"/>
                      </a:moveTo>
                      <a:lnTo>
                        <a:pt x="15" y="0"/>
                      </a:lnTo>
                      <a:lnTo>
                        <a:pt x="27" y="11"/>
                      </a:lnTo>
                      <a:lnTo>
                        <a:pt x="25" y="16"/>
                      </a:lnTo>
                      <a:lnTo>
                        <a:pt x="25" y="57"/>
                      </a:lnTo>
                      <a:lnTo>
                        <a:pt x="0" y="49"/>
                      </a:lnTo>
                      <a:lnTo>
                        <a:pt x="3" y="20"/>
                      </a:lnTo>
                      <a:lnTo>
                        <a:pt x="11" y="2"/>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8" name="Freeform 498"/>
                <p:cNvSpPr>
                  <a:spLocks/>
                </p:cNvSpPr>
                <p:nvPr/>
              </p:nvSpPr>
              <p:spPr bwMode="auto">
                <a:xfrm>
                  <a:off x="2163" y="3883"/>
                  <a:ext cx="12" cy="12"/>
                </a:xfrm>
                <a:custGeom>
                  <a:avLst/>
                  <a:gdLst>
                    <a:gd name="T0" fmla="*/ 12 w 12"/>
                    <a:gd name="T1" fmla="*/ 0 h 12"/>
                    <a:gd name="T2" fmla="*/ 11 w 12"/>
                    <a:gd name="T3" fmla="*/ 1 h 12"/>
                    <a:gd name="T4" fmla="*/ 5 w 12"/>
                    <a:gd name="T5" fmla="*/ 3 h 12"/>
                    <a:gd name="T6" fmla="*/ 0 w 12"/>
                    <a:gd name="T7" fmla="*/ 12 h 12"/>
                    <a:gd name="T8" fmla="*/ 4 w 12"/>
                    <a:gd name="T9" fmla="*/ 10 h 12"/>
                    <a:gd name="T10" fmla="*/ 3 w 12"/>
                    <a:gd name="T11" fmla="*/ 10 h 12"/>
                    <a:gd name="T12" fmla="*/ 4 w 12"/>
                    <a:gd name="T13" fmla="*/ 10 h 12"/>
                    <a:gd name="T14" fmla="*/ 6 w 12"/>
                    <a:gd name="T15" fmla="*/ 9 h 12"/>
                    <a:gd name="T16" fmla="*/ 8 w 12"/>
                    <a:gd name="T17" fmla="*/ 6 h 12"/>
                    <a:gd name="T18" fmla="*/ 10 w 12"/>
                    <a:gd name="T19" fmla="*/ 5 h 12"/>
                    <a:gd name="T20" fmla="*/ 11 w 12"/>
                    <a:gd name="T21" fmla="*/ 3 h 12"/>
                    <a:gd name="T22" fmla="*/ 12 w 12"/>
                    <a:gd name="T23" fmla="*/ 2 h 12"/>
                    <a:gd name="T24" fmla="*/ 12 w 12"/>
                    <a:gd name="T25" fmla="*/ 1 h 12"/>
                    <a:gd name="T26" fmla="*/ 12 w 12"/>
                    <a:gd name="T27" fmla="*/ 0 h 12"/>
                    <a:gd name="T28" fmla="*/ 11 w 12"/>
                    <a:gd name="T29" fmla="*/ 1 h 12"/>
                    <a:gd name="T30" fmla="*/ 12 w 12"/>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2"/>
                    <a:gd name="T50" fmla="*/ 12 w 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2">
                      <a:moveTo>
                        <a:pt x="12" y="0"/>
                      </a:moveTo>
                      <a:lnTo>
                        <a:pt x="11" y="1"/>
                      </a:lnTo>
                      <a:lnTo>
                        <a:pt x="5" y="3"/>
                      </a:lnTo>
                      <a:lnTo>
                        <a:pt x="0" y="12"/>
                      </a:lnTo>
                      <a:lnTo>
                        <a:pt x="4" y="10"/>
                      </a:lnTo>
                      <a:lnTo>
                        <a:pt x="3" y="10"/>
                      </a:lnTo>
                      <a:lnTo>
                        <a:pt x="4" y="10"/>
                      </a:lnTo>
                      <a:lnTo>
                        <a:pt x="6" y="9"/>
                      </a:lnTo>
                      <a:lnTo>
                        <a:pt x="8" y="6"/>
                      </a:lnTo>
                      <a:lnTo>
                        <a:pt x="10" y="5"/>
                      </a:lnTo>
                      <a:lnTo>
                        <a:pt x="11" y="3"/>
                      </a:lnTo>
                      <a:lnTo>
                        <a:pt x="12" y="2"/>
                      </a:lnTo>
                      <a:lnTo>
                        <a:pt x="12" y="1"/>
                      </a:lnTo>
                      <a:lnTo>
                        <a:pt x="12" y="0"/>
                      </a:lnTo>
                      <a:lnTo>
                        <a:pt x="11"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29" name="Freeform 499"/>
                <p:cNvSpPr>
                  <a:spLocks/>
                </p:cNvSpPr>
                <p:nvPr/>
              </p:nvSpPr>
              <p:spPr bwMode="auto">
                <a:xfrm>
                  <a:off x="2166" y="3883"/>
                  <a:ext cx="21" cy="20"/>
                </a:xfrm>
                <a:custGeom>
                  <a:avLst/>
                  <a:gdLst>
                    <a:gd name="T0" fmla="*/ 21 w 21"/>
                    <a:gd name="T1" fmla="*/ 13 h 20"/>
                    <a:gd name="T2" fmla="*/ 21 w 21"/>
                    <a:gd name="T3" fmla="*/ 11 h 20"/>
                    <a:gd name="T4" fmla="*/ 9 w 21"/>
                    <a:gd name="T5" fmla="*/ 0 h 20"/>
                    <a:gd name="T6" fmla="*/ 0 w 21"/>
                    <a:gd name="T7" fmla="*/ 10 h 20"/>
                    <a:gd name="T8" fmla="*/ 12 w 21"/>
                    <a:gd name="T9" fmla="*/ 20 h 20"/>
                    <a:gd name="T10" fmla="*/ 12 w 21"/>
                    <a:gd name="T11" fmla="*/ 19 h 20"/>
                    <a:gd name="T12" fmla="*/ 12 w 21"/>
                    <a:gd name="T13" fmla="*/ 20 h 20"/>
                    <a:gd name="T14" fmla="*/ 13 w 21"/>
                    <a:gd name="T15" fmla="*/ 20 h 20"/>
                    <a:gd name="T16" fmla="*/ 14 w 21"/>
                    <a:gd name="T17" fmla="*/ 19 h 20"/>
                    <a:gd name="T18" fmla="*/ 15 w 21"/>
                    <a:gd name="T19" fmla="*/ 18 h 20"/>
                    <a:gd name="T20" fmla="*/ 17 w 21"/>
                    <a:gd name="T21" fmla="*/ 17 h 20"/>
                    <a:gd name="T22" fmla="*/ 18 w 21"/>
                    <a:gd name="T23" fmla="*/ 15 h 20"/>
                    <a:gd name="T24" fmla="*/ 20 w 21"/>
                    <a:gd name="T25" fmla="*/ 14 h 20"/>
                    <a:gd name="T26" fmla="*/ 21 w 21"/>
                    <a:gd name="T27" fmla="*/ 12 h 20"/>
                    <a:gd name="T28" fmla="*/ 21 w 21"/>
                    <a:gd name="T29" fmla="*/ 11 h 20"/>
                    <a:gd name="T30" fmla="*/ 21 w 21"/>
                    <a:gd name="T31" fmla="*/ 13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20"/>
                    <a:gd name="T50" fmla="*/ 21 w 2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20">
                      <a:moveTo>
                        <a:pt x="21" y="13"/>
                      </a:moveTo>
                      <a:lnTo>
                        <a:pt x="21" y="11"/>
                      </a:lnTo>
                      <a:lnTo>
                        <a:pt x="9" y="0"/>
                      </a:lnTo>
                      <a:lnTo>
                        <a:pt x="0" y="10"/>
                      </a:lnTo>
                      <a:lnTo>
                        <a:pt x="12" y="20"/>
                      </a:lnTo>
                      <a:lnTo>
                        <a:pt x="12" y="19"/>
                      </a:lnTo>
                      <a:lnTo>
                        <a:pt x="12" y="20"/>
                      </a:lnTo>
                      <a:lnTo>
                        <a:pt x="13" y="20"/>
                      </a:lnTo>
                      <a:lnTo>
                        <a:pt x="14" y="19"/>
                      </a:lnTo>
                      <a:lnTo>
                        <a:pt x="15" y="18"/>
                      </a:lnTo>
                      <a:lnTo>
                        <a:pt x="17" y="17"/>
                      </a:lnTo>
                      <a:lnTo>
                        <a:pt x="18" y="15"/>
                      </a:lnTo>
                      <a:lnTo>
                        <a:pt x="20" y="14"/>
                      </a:lnTo>
                      <a:lnTo>
                        <a:pt x="21" y="12"/>
                      </a:lnTo>
                      <a:lnTo>
                        <a:pt x="21" y="11"/>
                      </a:ln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0" name="Freeform 500"/>
                <p:cNvSpPr>
                  <a:spLocks/>
                </p:cNvSpPr>
                <p:nvPr/>
              </p:nvSpPr>
              <p:spPr bwMode="auto">
                <a:xfrm>
                  <a:off x="2175" y="3896"/>
                  <a:ext cx="12" cy="14"/>
                </a:xfrm>
                <a:custGeom>
                  <a:avLst/>
                  <a:gdLst>
                    <a:gd name="T0" fmla="*/ 9 w 12"/>
                    <a:gd name="T1" fmla="*/ 5 h 14"/>
                    <a:gd name="T2" fmla="*/ 12 w 12"/>
                    <a:gd name="T3" fmla="*/ 0 h 14"/>
                    <a:gd name="T4" fmla="*/ 3 w 12"/>
                    <a:gd name="T5" fmla="*/ 6 h 14"/>
                    <a:gd name="T6" fmla="*/ 1 w 12"/>
                    <a:gd name="T7" fmla="*/ 13 h 14"/>
                    <a:gd name="T8" fmla="*/ 0 w 12"/>
                    <a:gd name="T9" fmla="*/ 13 h 14"/>
                    <a:gd name="T10" fmla="*/ 1 w 12"/>
                    <a:gd name="T11" fmla="*/ 13 h 14"/>
                    <a:gd name="T12" fmla="*/ 0 w 12"/>
                    <a:gd name="T13" fmla="*/ 14 h 14"/>
                    <a:gd name="T14" fmla="*/ 1 w 12"/>
                    <a:gd name="T15" fmla="*/ 14 h 14"/>
                    <a:gd name="T16" fmla="*/ 2 w 12"/>
                    <a:gd name="T17" fmla="*/ 13 h 14"/>
                    <a:gd name="T18" fmla="*/ 3 w 12"/>
                    <a:gd name="T19" fmla="*/ 13 h 14"/>
                    <a:gd name="T20" fmla="*/ 5 w 12"/>
                    <a:gd name="T21" fmla="*/ 11 h 14"/>
                    <a:gd name="T22" fmla="*/ 7 w 12"/>
                    <a:gd name="T23" fmla="*/ 10 h 14"/>
                    <a:gd name="T24" fmla="*/ 8 w 12"/>
                    <a:gd name="T25" fmla="*/ 7 h 14"/>
                    <a:gd name="T26" fmla="*/ 9 w 12"/>
                    <a:gd name="T27" fmla="*/ 5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4"/>
                    <a:gd name="T44" fmla="*/ 12 w 1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4">
                      <a:moveTo>
                        <a:pt x="9" y="5"/>
                      </a:moveTo>
                      <a:lnTo>
                        <a:pt x="12" y="0"/>
                      </a:lnTo>
                      <a:lnTo>
                        <a:pt x="3" y="6"/>
                      </a:lnTo>
                      <a:lnTo>
                        <a:pt x="1" y="13"/>
                      </a:lnTo>
                      <a:lnTo>
                        <a:pt x="0" y="13"/>
                      </a:lnTo>
                      <a:lnTo>
                        <a:pt x="1" y="13"/>
                      </a:lnTo>
                      <a:lnTo>
                        <a:pt x="0" y="14"/>
                      </a:lnTo>
                      <a:lnTo>
                        <a:pt x="1" y="14"/>
                      </a:lnTo>
                      <a:lnTo>
                        <a:pt x="2" y="13"/>
                      </a:lnTo>
                      <a:lnTo>
                        <a:pt x="3" y="13"/>
                      </a:lnTo>
                      <a:lnTo>
                        <a:pt x="5" y="11"/>
                      </a:lnTo>
                      <a:lnTo>
                        <a:pt x="7" y="10"/>
                      </a:lnTo>
                      <a:lnTo>
                        <a:pt x="8" y="7"/>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1" name="Freeform 501"/>
                <p:cNvSpPr>
                  <a:spLocks/>
                </p:cNvSpPr>
                <p:nvPr/>
              </p:nvSpPr>
              <p:spPr bwMode="auto">
                <a:xfrm>
                  <a:off x="2175" y="3901"/>
                  <a:ext cx="9" cy="49"/>
                </a:xfrm>
                <a:custGeom>
                  <a:avLst/>
                  <a:gdLst>
                    <a:gd name="T0" fmla="*/ 1 w 9"/>
                    <a:gd name="T1" fmla="*/ 49 h 49"/>
                    <a:gd name="T2" fmla="*/ 9 w 9"/>
                    <a:gd name="T3" fmla="*/ 40 h 49"/>
                    <a:gd name="T4" fmla="*/ 9 w 9"/>
                    <a:gd name="T5" fmla="*/ 0 h 49"/>
                    <a:gd name="T6" fmla="*/ 0 w 9"/>
                    <a:gd name="T7" fmla="*/ 8 h 49"/>
                    <a:gd name="T8" fmla="*/ 0 w 9"/>
                    <a:gd name="T9" fmla="*/ 49 h 49"/>
                    <a:gd name="T10" fmla="*/ 9 w 9"/>
                    <a:gd name="T11" fmla="*/ 40 h 49"/>
                    <a:gd name="T12" fmla="*/ 0 w 9"/>
                    <a:gd name="T13" fmla="*/ 49 h 49"/>
                    <a:gd name="T14" fmla="*/ 1 w 9"/>
                    <a:gd name="T15" fmla="*/ 49 h 49"/>
                    <a:gd name="T16" fmla="*/ 2 w 9"/>
                    <a:gd name="T17" fmla="*/ 49 h 49"/>
                    <a:gd name="T18" fmla="*/ 3 w 9"/>
                    <a:gd name="T19" fmla="*/ 48 h 49"/>
                    <a:gd name="T20" fmla="*/ 5 w 9"/>
                    <a:gd name="T21" fmla="*/ 47 h 49"/>
                    <a:gd name="T22" fmla="*/ 6 w 9"/>
                    <a:gd name="T23" fmla="*/ 46 h 49"/>
                    <a:gd name="T24" fmla="*/ 8 w 9"/>
                    <a:gd name="T25" fmla="*/ 43 h 49"/>
                    <a:gd name="T26" fmla="*/ 9 w 9"/>
                    <a:gd name="T27" fmla="*/ 41 h 49"/>
                    <a:gd name="T28" fmla="*/ 9 w 9"/>
                    <a:gd name="T29" fmla="*/ 40 h 49"/>
                    <a:gd name="T30" fmla="*/ 1 w 9"/>
                    <a:gd name="T31" fmla="*/ 49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49"/>
                    <a:gd name="T50" fmla="*/ 9 w 9"/>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49">
                      <a:moveTo>
                        <a:pt x="1" y="49"/>
                      </a:moveTo>
                      <a:lnTo>
                        <a:pt x="9" y="40"/>
                      </a:lnTo>
                      <a:lnTo>
                        <a:pt x="9" y="0"/>
                      </a:lnTo>
                      <a:lnTo>
                        <a:pt x="0" y="8"/>
                      </a:lnTo>
                      <a:lnTo>
                        <a:pt x="0" y="49"/>
                      </a:lnTo>
                      <a:lnTo>
                        <a:pt x="9" y="40"/>
                      </a:lnTo>
                      <a:lnTo>
                        <a:pt x="0" y="49"/>
                      </a:lnTo>
                      <a:lnTo>
                        <a:pt x="1" y="49"/>
                      </a:lnTo>
                      <a:lnTo>
                        <a:pt x="2" y="49"/>
                      </a:lnTo>
                      <a:lnTo>
                        <a:pt x="3" y="48"/>
                      </a:lnTo>
                      <a:lnTo>
                        <a:pt x="5" y="47"/>
                      </a:lnTo>
                      <a:lnTo>
                        <a:pt x="6" y="46"/>
                      </a:lnTo>
                      <a:lnTo>
                        <a:pt x="8" y="43"/>
                      </a:lnTo>
                      <a:lnTo>
                        <a:pt x="9" y="41"/>
                      </a:lnTo>
                      <a:lnTo>
                        <a:pt x="9" y="40"/>
                      </a:lnTo>
                      <a:lnTo>
                        <a:pt x="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2" name="Freeform 502"/>
                <p:cNvSpPr>
                  <a:spLocks/>
                </p:cNvSpPr>
                <p:nvPr/>
              </p:nvSpPr>
              <p:spPr bwMode="auto">
                <a:xfrm>
                  <a:off x="2150" y="3933"/>
                  <a:ext cx="34" cy="17"/>
                </a:xfrm>
                <a:custGeom>
                  <a:avLst/>
                  <a:gdLst>
                    <a:gd name="T0" fmla="*/ 0 w 34"/>
                    <a:gd name="T1" fmla="*/ 8 h 17"/>
                    <a:gd name="T2" fmla="*/ 1 w 34"/>
                    <a:gd name="T3" fmla="*/ 8 h 17"/>
                    <a:gd name="T4" fmla="*/ 26 w 34"/>
                    <a:gd name="T5" fmla="*/ 17 h 17"/>
                    <a:gd name="T6" fmla="*/ 34 w 34"/>
                    <a:gd name="T7" fmla="*/ 8 h 17"/>
                    <a:gd name="T8" fmla="*/ 8 w 34"/>
                    <a:gd name="T9" fmla="*/ 0 h 17"/>
                    <a:gd name="T10" fmla="*/ 10 w 34"/>
                    <a:gd name="T11" fmla="*/ 0 h 17"/>
                    <a:gd name="T12" fmla="*/ 8 w 34"/>
                    <a:gd name="T13" fmla="*/ 0 h 17"/>
                    <a:gd name="T14" fmla="*/ 7 w 34"/>
                    <a:gd name="T15" fmla="*/ 0 h 17"/>
                    <a:gd name="T16" fmla="*/ 6 w 34"/>
                    <a:gd name="T17" fmla="*/ 1 h 17"/>
                    <a:gd name="T18" fmla="*/ 5 w 34"/>
                    <a:gd name="T19" fmla="*/ 2 h 17"/>
                    <a:gd name="T20" fmla="*/ 3 w 34"/>
                    <a:gd name="T21" fmla="*/ 3 h 17"/>
                    <a:gd name="T22" fmla="*/ 2 w 34"/>
                    <a:gd name="T23" fmla="*/ 5 h 17"/>
                    <a:gd name="T24" fmla="*/ 1 w 34"/>
                    <a:gd name="T25" fmla="*/ 7 h 17"/>
                    <a:gd name="T26" fmla="*/ 0 w 34"/>
                    <a:gd name="T27" fmla="*/ 8 h 17"/>
                    <a:gd name="T28" fmla="*/ 1 w 34"/>
                    <a:gd name="T29" fmla="*/ 8 h 17"/>
                    <a:gd name="T30" fmla="*/ 0 w 34"/>
                    <a:gd name="T31" fmla="*/ 8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17"/>
                    <a:gd name="T50" fmla="*/ 34 w 34"/>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17">
                      <a:moveTo>
                        <a:pt x="0" y="8"/>
                      </a:moveTo>
                      <a:lnTo>
                        <a:pt x="1" y="8"/>
                      </a:lnTo>
                      <a:lnTo>
                        <a:pt x="26" y="17"/>
                      </a:lnTo>
                      <a:lnTo>
                        <a:pt x="34" y="8"/>
                      </a:lnTo>
                      <a:lnTo>
                        <a:pt x="8" y="0"/>
                      </a:lnTo>
                      <a:lnTo>
                        <a:pt x="10" y="0"/>
                      </a:lnTo>
                      <a:lnTo>
                        <a:pt x="8" y="0"/>
                      </a:lnTo>
                      <a:lnTo>
                        <a:pt x="7" y="0"/>
                      </a:lnTo>
                      <a:lnTo>
                        <a:pt x="6" y="1"/>
                      </a:lnTo>
                      <a:lnTo>
                        <a:pt x="5" y="2"/>
                      </a:lnTo>
                      <a:lnTo>
                        <a:pt x="3" y="3"/>
                      </a:lnTo>
                      <a:lnTo>
                        <a:pt x="2" y="5"/>
                      </a:lnTo>
                      <a:lnTo>
                        <a:pt x="1" y="7"/>
                      </a:lnTo>
                      <a:lnTo>
                        <a:pt x="0" y="8"/>
                      </a:lnTo>
                      <a:lnTo>
                        <a:pt x="1"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3" name="Freeform 503"/>
                <p:cNvSpPr>
                  <a:spLocks/>
                </p:cNvSpPr>
                <p:nvPr/>
              </p:nvSpPr>
              <p:spPr bwMode="auto">
                <a:xfrm>
                  <a:off x="2150" y="3903"/>
                  <a:ext cx="13" cy="38"/>
                </a:xfrm>
                <a:custGeom>
                  <a:avLst/>
                  <a:gdLst>
                    <a:gd name="T0" fmla="*/ 4 w 13"/>
                    <a:gd name="T1" fmla="*/ 8 h 38"/>
                    <a:gd name="T2" fmla="*/ 4 w 13"/>
                    <a:gd name="T3" fmla="*/ 9 h 38"/>
                    <a:gd name="T4" fmla="*/ 0 w 13"/>
                    <a:gd name="T5" fmla="*/ 38 h 38"/>
                    <a:gd name="T6" fmla="*/ 10 w 13"/>
                    <a:gd name="T7" fmla="*/ 30 h 38"/>
                    <a:gd name="T8" fmla="*/ 13 w 13"/>
                    <a:gd name="T9" fmla="*/ 1 h 38"/>
                    <a:gd name="T10" fmla="*/ 13 w 13"/>
                    <a:gd name="T11" fmla="*/ 0 h 38"/>
                    <a:gd name="T12" fmla="*/ 12 w 13"/>
                    <a:gd name="T13" fmla="*/ 0 h 38"/>
                    <a:gd name="T14" fmla="*/ 11 w 13"/>
                    <a:gd name="T15" fmla="*/ 1 h 38"/>
                    <a:gd name="T16" fmla="*/ 10 w 13"/>
                    <a:gd name="T17" fmla="*/ 3 h 38"/>
                    <a:gd name="T18" fmla="*/ 7 w 13"/>
                    <a:gd name="T19" fmla="*/ 4 h 38"/>
                    <a:gd name="T20" fmla="*/ 6 w 13"/>
                    <a:gd name="T21" fmla="*/ 6 h 38"/>
                    <a:gd name="T22" fmla="*/ 4 w 13"/>
                    <a:gd name="T23" fmla="*/ 8 h 38"/>
                    <a:gd name="T24" fmla="*/ 4 w 13"/>
                    <a:gd name="T25" fmla="*/ 9 h 38"/>
                    <a:gd name="T26" fmla="*/ 4 w 13"/>
                    <a:gd name="T27" fmla="*/ 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38"/>
                    <a:gd name="T44" fmla="*/ 13 w 13"/>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38">
                      <a:moveTo>
                        <a:pt x="4" y="8"/>
                      </a:moveTo>
                      <a:lnTo>
                        <a:pt x="4" y="9"/>
                      </a:lnTo>
                      <a:lnTo>
                        <a:pt x="0" y="38"/>
                      </a:lnTo>
                      <a:lnTo>
                        <a:pt x="10" y="30"/>
                      </a:lnTo>
                      <a:lnTo>
                        <a:pt x="13" y="1"/>
                      </a:lnTo>
                      <a:lnTo>
                        <a:pt x="13" y="0"/>
                      </a:lnTo>
                      <a:lnTo>
                        <a:pt x="12" y="0"/>
                      </a:lnTo>
                      <a:lnTo>
                        <a:pt x="11" y="1"/>
                      </a:lnTo>
                      <a:lnTo>
                        <a:pt x="10" y="3"/>
                      </a:lnTo>
                      <a:lnTo>
                        <a:pt x="7" y="4"/>
                      </a:lnTo>
                      <a:lnTo>
                        <a:pt x="6" y="6"/>
                      </a:lnTo>
                      <a:lnTo>
                        <a:pt x="4" y="8"/>
                      </a:lnTo>
                      <a:lnTo>
                        <a:pt x="4" y="9"/>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4" name="Freeform 504"/>
                <p:cNvSpPr>
                  <a:spLocks/>
                </p:cNvSpPr>
                <p:nvPr/>
              </p:nvSpPr>
              <p:spPr bwMode="auto">
                <a:xfrm>
                  <a:off x="2154" y="3885"/>
                  <a:ext cx="16" cy="26"/>
                </a:xfrm>
                <a:custGeom>
                  <a:avLst/>
                  <a:gdLst>
                    <a:gd name="T0" fmla="*/ 14 w 16"/>
                    <a:gd name="T1" fmla="*/ 1 h 26"/>
                    <a:gd name="T2" fmla="*/ 8 w 16"/>
                    <a:gd name="T3" fmla="*/ 9 h 26"/>
                    <a:gd name="T4" fmla="*/ 0 w 16"/>
                    <a:gd name="T5" fmla="*/ 26 h 26"/>
                    <a:gd name="T6" fmla="*/ 9 w 16"/>
                    <a:gd name="T7" fmla="*/ 19 h 26"/>
                    <a:gd name="T8" fmla="*/ 16 w 16"/>
                    <a:gd name="T9" fmla="*/ 2 h 26"/>
                    <a:gd name="T10" fmla="*/ 9 w 16"/>
                    <a:gd name="T11" fmla="*/ 10 h 26"/>
                    <a:gd name="T12" fmla="*/ 16 w 16"/>
                    <a:gd name="T13" fmla="*/ 2 h 26"/>
                    <a:gd name="T14" fmla="*/ 16 w 16"/>
                    <a:gd name="T15" fmla="*/ 1 h 26"/>
                    <a:gd name="T16" fmla="*/ 15 w 16"/>
                    <a:gd name="T17" fmla="*/ 0 h 26"/>
                    <a:gd name="T18" fmla="*/ 14 w 16"/>
                    <a:gd name="T19" fmla="*/ 1 h 26"/>
                    <a:gd name="T20" fmla="*/ 13 w 16"/>
                    <a:gd name="T21" fmla="*/ 2 h 26"/>
                    <a:gd name="T22" fmla="*/ 11 w 16"/>
                    <a:gd name="T23" fmla="*/ 3 h 26"/>
                    <a:gd name="T24" fmla="*/ 10 w 16"/>
                    <a:gd name="T25" fmla="*/ 4 h 26"/>
                    <a:gd name="T26" fmla="*/ 9 w 16"/>
                    <a:gd name="T27" fmla="*/ 7 h 26"/>
                    <a:gd name="T28" fmla="*/ 8 w 16"/>
                    <a:gd name="T29" fmla="*/ 9 h 26"/>
                    <a:gd name="T30" fmla="*/ 14 w 16"/>
                    <a:gd name="T31" fmla="*/ 1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26"/>
                    <a:gd name="T50" fmla="*/ 16 w 16"/>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26">
                      <a:moveTo>
                        <a:pt x="14" y="1"/>
                      </a:moveTo>
                      <a:lnTo>
                        <a:pt x="8" y="9"/>
                      </a:lnTo>
                      <a:lnTo>
                        <a:pt x="0" y="26"/>
                      </a:lnTo>
                      <a:lnTo>
                        <a:pt x="9" y="19"/>
                      </a:lnTo>
                      <a:lnTo>
                        <a:pt x="16" y="2"/>
                      </a:lnTo>
                      <a:lnTo>
                        <a:pt x="9" y="10"/>
                      </a:lnTo>
                      <a:lnTo>
                        <a:pt x="16" y="2"/>
                      </a:lnTo>
                      <a:lnTo>
                        <a:pt x="16" y="1"/>
                      </a:lnTo>
                      <a:lnTo>
                        <a:pt x="15" y="0"/>
                      </a:lnTo>
                      <a:lnTo>
                        <a:pt x="14" y="1"/>
                      </a:lnTo>
                      <a:lnTo>
                        <a:pt x="13" y="2"/>
                      </a:lnTo>
                      <a:lnTo>
                        <a:pt x="11" y="3"/>
                      </a:lnTo>
                      <a:lnTo>
                        <a:pt x="10" y="4"/>
                      </a:lnTo>
                      <a:lnTo>
                        <a:pt x="9" y="7"/>
                      </a:lnTo>
                      <a:lnTo>
                        <a:pt x="8" y="9"/>
                      </a:lnTo>
                      <a:lnTo>
                        <a:pt x="1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5" name="Freeform 505"/>
                <p:cNvSpPr>
                  <a:spLocks/>
                </p:cNvSpPr>
                <p:nvPr/>
              </p:nvSpPr>
              <p:spPr bwMode="auto">
                <a:xfrm>
                  <a:off x="2134" y="3941"/>
                  <a:ext cx="5" cy="7"/>
                </a:xfrm>
                <a:custGeom>
                  <a:avLst/>
                  <a:gdLst>
                    <a:gd name="T0" fmla="*/ 5 w 5"/>
                    <a:gd name="T1" fmla="*/ 0 h 7"/>
                    <a:gd name="T2" fmla="*/ 0 w 5"/>
                    <a:gd name="T3" fmla="*/ 7 h 7"/>
                    <a:gd name="T4" fmla="*/ 0 w 5"/>
                    <a:gd name="T5" fmla="*/ 6 h 7"/>
                    <a:gd name="T6" fmla="*/ 1 w 5"/>
                    <a:gd name="T7" fmla="*/ 4 h 7"/>
                    <a:gd name="T8" fmla="*/ 1 w 5"/>
                    <a:gd name="T9" fmla="*/ 3 h 7"/>
                    <a:gd name="T10" fmla="*/ 2 w 5"/>
                    <a:gd name="T11" fmla="*/ 3 h 7"/>
                    <a:gd name="T12" fmla="*/ 3 w 5"/>
                    <a:gd name="T13" fmla="*/ 2 h 7"/>
                    <a:gd name="T14" fmla="*/ 4 w 5"/>
                    <a:gd name="T15" fmla="*/ 1 h 7"/>
                    <a:gd name="T16" fmla="*/ 4 w 5"/>
                    <a:gd name="T17" fmla="*/ 0 h 7"/>
                    <a:gd name="T18" fmla="*/ 5 w 5"/>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7"/>
                    <a:gd name="T32" fmla="*/ 5 w 5"/>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7">
                      <a:moveTo>
                        <a:pt x="5" y="0"/>
                      </a:moveTo>
                      <a:lnTo>
                        <a:pt x="0" y="7"/>
                      </a:lnTo>
                      <a:lnTo>
                        <a:pt x="0" y="6"/>
                      </a:lnTo>
                      <a:lnTo>
                        <a:pt x="1" y="4"/>
                      </a:lnTo>
                      <a:lnTo>
                        <a:pt x="1" y="3"/>
                      </a:lnTo>
                      <a:lnTo>
                        <a:pt x="2" y="3"/>
                      </a:lnTo>
                      <a:lnTo>
                        <a:pt x="3" y="2"/>
                      </a:lnTo>
                      <a:lnTo>
                        <a:pt x="4" y="1"/>
                      </a:lnTo>
                      <a:lnTo>
                        <a:pt x="4" y="0"/>
                      </a:lnTo>
                      <a:lnTo>
                        <a:pt x="5" y="0"/>
                      </a:lnTo>
                      <a:close/>
                    </a:path>
                  </a:pathLst>
                </a:custGeom>
                <a:solidFill>
                  <a:srgbClr val="DE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6" name="Freeform 506"/>
                <p:cNvSpPr>
                  <a:spLocks/>
                </p:cNvSpPr>
                <p:nvPr/>
              </p:nvSpPr>
              <p:spPr bwMode="auto">
                <a:xfrm>
                  <a:off x="2131" y="3936"/>
                  <a:ext cx="23" cy="25"/>
                </a:xfrm>
                <a:custGeom>
                  <a:avLst/>
                  <a:gdLst>
                    <a:gd name="T0" fmla="*/ 3 w 23"/>
                    <a:gd name="T1" fmla="*/ 12 h 25"/>
                    <a:gd name="T2" fmla="*/ 8 w 23"/>
                    <a:gd name="T3" fmla="*/ 5 h 25"/>
                    <a:gd name="T4" fmla="*/ 9 w 23"/>
                    <a:gd name="T5" fmla="*/ 4 h 25"/>
                    <a:gd name="T6" fmla="*/ 11 w 23"/>
                    <a:gd name="T7" fmla="*/ 3 h 25"/>
                    <a:gd name="T8" fmla="*/ 12 w 23"/>
                    <a:gd name="T9" fmla="*/ 2 h 25"/>
                    <a:gd name="T10" fmla="*/ 14 w 23"/>
                    <a:gd name="T11" fmla="*/ 2 h 25"/>
                    <a:gd name="T12" fmla="*/ 16 w 23"/>
                    <a:gd name="T13" fmla="*/ 1 h 25"/>
                    <a:gd name="T14" fmla="*/ 18 w 23"/>
                    <a:gd name="T15" fmla="*/ 1 h 25"/>
                    <a:gd name="T16" fmla="*/ 20 w 23"/>
                    <a:gd name="T17" fmla="*/ 0 h 25"/>
                    <a:gd name="T18" fmla="*/ 22 w 23"/>
                    <a:gd name="T19" fmla="*/ 0 h 25"/>
                    <a:gd name="T20" fmla="*/ 22 w 23"/>
                    <a:gd name="T21" fmla="*/ 0 h 25"/>
                    <a:gd name="T22" fmla="*/ 22 w 23"/>
                    <a:gd name="T23" fmla="*/ 0 h 25"/>
                    <a:gd name="T24" fmla="*/ 22 w 23"/>
                    <a:gd name="T25" fmla="*/ 0 h 25"/>
                    <a:gd name="T26" fmla="*/ 22 w 23"/>
                    <a:gd name="T27" fmla="*/ 0 h 25"/>
                    <a:gd name="T28" fmla="*/ 22 w 23"/>
                    <a:gd name="T29" fmla="*/ 0 h 25"/>
                    <a:gd name="T30" fmla="*/ 22 w 23"/>
                    <a:gd name="T31" fmla="*/ 0 h 25"/>
                    <a:gd name="T32" fmla="*/ 23 w 23"/>
                    <a:gd name="T33" fmla="*/ 0 h 25"/>
                    <a:gd name="T34" fmla="*/ 23 w 23"/>
                    <a:gd name="T35" fmla="*/ 0 h 25"/>
                    <a:gd name="T36" fmla="*/ 0 w 23"/>
                    <a:gd name="T37" fmla="*/ 25 h 25"/>
                    <a:gd name="T38" fmla="*/ 0 w 23"/>
                    <a:gd name="T39" fmla="*/ 22 h 25"/>
                    <a:gd name="T40" fmla="*/ 0 w 23"/>
                    <a:gd name="T41" fmla="*/ 21 h 25"/>
                    <a:gd name="T42" fmla="*/ 0 w 23"/>
                    <a:gd name="T43" fmla="*/ 19 h 25"/>
                    <a:gd name="T44" fmla="*/ 0 w 23"/>
                    <a:gd name="T45" fmla="*/ 17 h 25"/>
                    <a:gd name="T46" fmla="*/ 0 w 23"/>
                    <a:gd name="T47" fmla="*/ 16 h 25"/>
                    <a:gd name="T48" fmla="*/ 1 w 23"/>
                    <a:gd name="T49" fmla="*/ 14 h 25"/>
                    <a:gd name="T50" fmla="*/ 1 w 23"/>
                    <a:gd name="T51" fmla="*/ 13 h 25"/>
                    <a:gd name="T52" fmla="*/ 3 w 23"/>
                    <a:gd name="T53" fmla="*/ 12 h 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25"/>
                    <a:gd name="T83" fmla="*/ 23 w 23"/>
                    <a:gd name="T84" fmla="*/ 25 h 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25">
                      <a:moveTo>
                        <a:pt x="3" y="12"/>
                      </a:moveTo>
                      <a:lnTo>
                        <a:pt x="8" y="5"/>
                      </a:lnTo>
                      <a:lnTo>
                        <a:pt x="9" y="4"/>
                      </a:lnTo>
                      <a:lnTo>
                        <a:pt x="11" y="3"/>
                      </a:lnTo>
                      <a:lnTo>
                        <a:pt x="12" y="2"/>
                      </a:lnTo>
                      <a:lnTo>
                        <a:pt x="14" y="2"/>
                      </a:lnTo>
                      <a:lnTo>
                        <a:pt x="16" y="1"/>
                      </a:lnTo>
                      <a:lnTo>
                        <a:pt x="18" y="1"/>
                      </a:lnTo>
                      <a:lnTo>
                        <a:pt x="20" y="0"/>
                      </a:lnTo>
                      <a:lnTo>
                        <a:pt x="22" y="0"/>
                      </a:lnTo>
                      <a:lnTo>
                        <a:pt x="23" y="0"/>
                      </a:lnTo>
                      <a:lnTo>
                        <a:pt x="0" y="25"/>
                      </a:lnTo>
                      <a:lnTo>
                        <a:pt x="0" y="22"/>
                      </a:lnTo>
                      <a:lnTo>
                        <a:pt x="0" y="21"/>
                      </a:lnTo>
                      <a:lnTo>
                        <a:pt x="0" y="19"/>
                      </a:lnTo>
                      <a:lnTo>
                        <a:pt x="0" y="17"/>
                      </a:lnTo>
                      <a:lnTo>
                        <a:pt x="0" y="16"/>
                      </a:lnTo>
                      <a:lnTo>
                        <a:pt x="1" y="14"/>
                      </a:lnTo>
                      <a:lnTo>
                        <a:pt x="1" y="13"/>
                      </a:lnTo>
                      <a:lnTo>
                        <a:pt x="3" y="12"/>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7" name="Freeform 507"/>
                <p:cNvSpPr>
                  <a:spLocks/>
                </p:cNvSpPr>
                <p:nvPr/>
              </p:nvSpPr>
              <p:spPr bwMode="auto">
                <a:xfrm>
                  <a:off x="2131" y="3936"/>
                  <a:ext cx="30" cy="33"/>
                </a:xfrm>
                <a:custGeom>
                  <a:avLst/>
                  <a:gdLst>
                    <a:gd name="T0" fmla="*/ 0 w 30"/>
                    <a:gd name="T1" fmla="*/ 25 h 33"/>
                    <a:gd name="T2" fmla="*/ 23 w 30"/>
                    <a:gd name="T3" fmla="*/ 0 h 33"/>
                    <a:gd name="T4" fmla="*/ 23 w 30"/>
                    <a:gd name="T5" fmla="*/ 0 h 33"/>
                    <a:gd name="T6" fmla="*/ 24 w 30"/>
                    <a:gd name="T7" fmla="*/ 1 h 33"/>
                    <a:gd name="T8" fmla="*/ 25 w 30"/>
                    <a:gd name="T9" fmla="*/ 1 h 33"/>
                    <a:gd name="T10" fmla="*/ 26 w 30"/>
                    <a:gd name="T11" fmla="*/ 1 h 33"/>
                    <a:gd name="T12" fmla="*/ 27 w 30"/>
                    <a:gd name="T13" fmla="*/ 2 h 33"/>
                    <a:gd name="T14" fmla="*/ 27 w 30"/>
                    <a:gd name="T15" fmla="*/ 2 h 33"/>
                    <a:gd name="T16" fmla="*/ 29 w 30"/>
                    <a:gd name="T17" fmla="*/ 2 h 33"/>
                    <a:gd name="T18" fmla="*/ 30 w 30"/>
                    <a:gd name="T19" fmla="*/ 3 h 33"/>
                    <a:gd name="T20" fmla="*/ 3 w 30"/>
                    <a:gd name="T21" fmla="*/ 33 h 33"/>
                    <a:gd name="T22" fmla="*/ 1 w 30"/>
                    <a:gd name="T23" fmla="*/ 32 h 33"/>
                    <a:gd name="T24" fmla="*/ 1 w 30"/>
                    <a:gd name="T25" fmla="*/ 31 h 33"/>
                    <a:gd name="T26" fmla="*/ 1 w 30"/>
                    <a:gd name="T27" fmla="*/ 30 h 33"/>
                    <a:gd name="T28" fmla="*/ 1 w 30"/>
                    <a:gd name="T29" fmla="*/ 29 h 33"/>
                    <a:gd name="T30" fmla="*/ 0 w 30"/>
                    <a:gd name="T31" fmla="*/ 28 h 33"/>
                    <a:gd name="T32" fmla="*/ 0 w 30"/>
                    <a:gd name="T33" fmla="*/ 27 h 33"/>
                    <a:gd name="T34" fmla="*/ 0 w 30"/>
                    <a:gd name="T35" fmla="*/ 26 h 33"/>
                    <a:gd name="T36" fmla="*/ 0 w 30"/>
                    <a:gd name="T37" fmla="*/ 25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3"/>
                    <a:gd name="T59" fmla="*/ 30 w 30"/>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3">
                      <a:moveTo>
                        <a:pt x="0" y="25"/>
                      </a:moveTo>
                      <a:lnTo>
                        <a:pt x="23" y="0"/>
                      </a:lnTo>
                      <a:lnTo>
                        <a:pt x="24" y="1"/>
                      </a:lnTo>
                      <a:lnTo>
                        <a:pt x="25" y="1"/>
                      </a:lnTo>
                      <a:lnTo>
                        <a:pt x="26" y="1"/>
                      </a:lnTo>
                      <a:lnTo>
                        <a:pt x="27" y="2"/>
                      </a:lnTo>
                      <a:lnTo>
                        <a:pt x="29" y="2"/>
                      </a:lnTo>
                      <a:lnTo>
                        <a:pt x="30" y="3"/>
                      </a:lnTo>
                      <a:lnTo>
                        <a:pt x="3" y="33"/>
                      </a:lnTo>
                      <a:lnTo>
                        <a:pt x="1" y="32"/>
                      </a:lnTo>
                      <a:lnTo>
                        <a:pt x="1" y="31"/>
                      </a:lnTo>
                      <a:lnTo>
                        <a:pt x="1" y="30"/>
                      </a:lnTo>
                      <a:lnTo>
                        <a:pt x="1" y="29"/>
                      </a:lnTo>
                      <a:lnTo>
                        <a:pt x="0" y="28"/>
                      </a:lnTo>
                      <a:lnTo>
                        <a:pt x="0" y="27"/>
                      </a:lnTo>
                      <a:lnTo>
                        <a:pt x="0" y="26"/>
                      </a:lnTo>
                      <a:lnTo>
                        <a:pt x="0" y="25"/>
                      </a:lnTo>
                      <a:close/>
                    </a:path>
                  </a:pathLst>
                </a:custGeom>
                <a:solidFill>
                  <a:srgbClr val="DA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8" name="Freeform 508"/>
                <p:cNvSpPr>
                  <a:spLocks/>
                </p:cNvSpPr>
                <p:nvPr/>
              </p:nvSpPr>
              <p:spPr bwMode="auto">
                <a:xfrm>
                  <a:off x="2134" y="3939"/>
                  <a:ext cx="34" cy="37"/>
                </a:xfrm>
                <a:custGeom>
                  <a:avLst/>
                  <a:gdLst>
                    <a:gd name="T0" fmla="*/ 0 w 34"/>
                    <a:gd name="T1" fmla="*/ 30 h 37"/>
                    <a:gd name="T2" fmla="*/ 27 w 34"/>
                    <a:gd name="T3" fmla="*/ 0 h 37"/>
                    <a:gd name="T4" fmla="*/ 28 w 34"/>
                    <a:gd name="T5" fmla="*/ 0 h 37"/>
                    <a:gd name="T6" fmla="*/ 29 w 34"/>
                    <a:gd name="T7" fmla="*/ 0 h 37"/>
                    <a:gd name="T8" fmla="*/ 30 w 34"/>
                    <a:gd name="T9" fmla="*/ 1 h 37"/>
                    <a:gd name="T10" fmla="*/ 30 w 34"/>
                    <a:gd name="T11" fmla="*/ 1 h 37"/>
                    <a:gd name="T12" fmla="*/ 31 w 34"/>
                    <a:gd name="T13" fmla="*/ 1 h 37"/>
                    <a:gd name="T14" fmla="*/ 32 w 34"/>
                    <a:gd name="T15" fmla="*/ 2 h 37"/>
                    <a:gd name="T16" fmla="*/ 33 w 34"/>
                    <a:gd name="T17" fmla="*/ 2 h 37"/>
                    <a:gd name="T18" fmla="*/ 34 w 34"/>
                    <a:gd name="T19" fmla="*/ 2 h 37"/>
                    <a:gd name="T20" fmla="*/ 3 w 34"/>
                    <a:gd name="T21" fmla="*/ 37 h 37"/>
                    <a:gd name="T22" fmla="*/ 3 w 34"/>
                    <a:gd name="T23" fmla="*/ 36 h 37"/>
                    <a:gd name="T24" fmla="*/ 2 w 34"/>
                    <a:gd name="T25" fmla="*/ 35 h 37"/>
                    <a:gd name="T26" fmla="*/ 2 w 34"/>
                    <a:gd name="T27" fmla="*/ 35 h 37"/>
                    <a:gd name="T28" fmla="*/ 1 w 34"/>
                    <a:gd name="T29" fmla="*/ 33 h 37"/>
                    <a:gd name="T30" fmla="*/ 1 w 34"/>
                    <a:gd name="T31" fmla="*/ 32 h 37"/>
                    <a:gd name="T32" fmla="*/ 1 w 34"/>
                    <a:gd name="T33" fmla="*/ 31 h 37"/>
                    <a:gd name="T34" fmla="*/ 0 w 34"/>
                    <a:gd name="T35" fmla="*/ 30 h 37"/>
                    <a:gd name="T36" fmla="*/ 0 w 34"/>
                    <a:gd name="T37" fmla="*/ 30 h 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7"/>
                    <a:gd name="T59" fmla="*/ 34 w 34"/>
                    <a:gd name="T60" fmla="*/ 37 h 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7">
                      <a:moveTo>
                        <a:pt x="0" y="30"/>
                      </a:moveTo>
                      <a:lnTo>
                        <a:pt x="27" y="0"/>
                      </a:lnTo>
                      <a:lnTo>
                        <a:pt x="28" y="0"/>
                      </a:lnTo>
                      <a:lnTo>
                        <a:pt x="29" y="0"/>
                      </a:lnTo>
                      <a:lnTo>
                        <a:pt x="30" y="1"/>
                      </a:lnTo>
                      <a:lnTo>
                        <a:pt x="31" y="1"/>
                      </a:lnTo>
                      <a:lnTo>
                        <a:pt x="32" y="2"/>
                      </a:lnTo>
                      <a:lnTo>
                        <a:pt x="33" y="2"/>
                      </a:lnTo>
                      <a:lnTo>
                        <a:pt x="34" y="2"/>
                      </a:lnTo>
                      <a:lnTo>
                        <a:pt x="3" y="37"/>
                      </a:lnTo>
                      <a:lnTo>
                        <a:pt x="3" y="36"/>
                      </a:lnTo>
                      <a:lnTo>
                        <a:pt x="2" y="35"/>
                      </a:lnTo>
                      <a:lnTo>
                        <a:pt x="1" y="33"/>
                      </a:lnTo>
                      <a:lnTo>
                        <a:pt x="1" y="32"/>
                      </a:lnTo>
                      <a:lnTo>
                        <a:pt x="1" y="31"/>
                      </a:lnTo>
                      <a:lnTo>
                        <a:pt x="0" y="30"/>
                      </a:ln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39" name="Freeform 509"/>
                <p:cNvSpPr>
                  <a:spLocks/>
                </p:cNvSpPr>
                <p:nvPr/>
              </p:nvSpPr>
              <p:spPr bwMode="auto">
                <a:xfrm>
                  <a:off x="2137" y="3941"/>
                  <a:ext cx="38" cy="40"/>
                </a:xfrm>
                <a:custGeom>
                  <a:avLst/>
                  <a:gdLst>
                    <a:gd name="T0" fmla="*/ 0 w 38"/>
                    <a:gd name="T1" fmla="*/ 35 h 40"/>
                    <a:gd name="T2" fmla="*/ 31 w 38"/>
                    <a:gd name="T3" fmla="*/ 0 h 40"/>
                    <a:gd name="T4" fmla="*/ 31 w 38"/>
                    <a:gd name="T5" fmla="*/ 1 h 40"/>
                    <a:gd name="T6" fmla="*/ 32 w 38"/>
                    <a:gd name="T7" fmla="*/ 1 h 40"/>
                    <a:gd name="T8" fmla="*/ 33 w 38"/>
                    <a:gd name="T9" fmla="*/ 1 h 40"/>
                    <a:gd name="T10" fmla="*/ 34 w 38"/>
                    <a:gd name="T11" fmla="*/ 2 h 40"/>
                    <a:gd name="T12" fmla="*/ 36 w 38"/>
                    <a:gd name="T13" fmla="*/ 2 h 40"/>
                    <a:gd name="T14" fmla="*/ 37 w 38"/>
                    <a:gd name="T15" fmla="*/ 2 h 40"/>
                    <a:gd name="T16" fmla="*/ 37 w 38"/>
                    <a:gd name="T17" fmla="*/ 3 h 40"/>
                    <a:gd name="T18" fmla="*/ 38 w 38"/>
                    <a:gd name="T19" fmla="*/ 3 h 40"/>
                    <a:gd name="T20" fmla="*/ 5 w 38"/>
                    <a:gd name="T21" fmla="*/ 40 h 40"/>
                    <a:gd name="T22" fmla="*/ 4 w 38"/>
                    <a:gd name="T23" fmla="*/ 39 h 40"/>
                    <a:gd name="T24" fmla="*/ 3 w 38"/>
                    <a:gd name="T25" fmla="*/ 39 h 40"/>
                    <a:gd name="T26" fmla="*/ 3 w 38"/>
                    <a:gd name="T27" fmla="*/ 39 h 40"/>
                    <a:gd name="T28" fmla="*/ 2 w 38"/>
                    <a:gd name="T29" fmla="*/ 38 h 40"/>
                    <a:gd name="T30" fmla="*/ 2 w 38"/>
                    <a:gd name="T31" fmla="*/ 38 h 40"/>
                    <a:gd name="T32" fmla="*/ 2 w 38"/>
                    <a:gd name="T33" fmla="*/ 37 h 40"/>
                    <a:gd name="T34" fmla="*/ 1 w 38"/>
                    <a:gd name="T35" fmla="*/ 37 h 40"/>
                    <a:gd name="T36" fmla="*/ 1 w 38"/>
                    <a:gd name="T37" fmla="*/ 37 h 40"/>
                    <a:gd name="T38" fmla="*/ 1 w 38"/>
                    <a:gd name="T39" fmla="*/ 37 h 40"/>
                    <a:gd name="T40" fmla="*/ 1 w 38"/>
                    <a:gd name="T41" fmla="*/ 36 h 40"/>
                    <a:gd name="T42" fmla="*/ 1 w 38"/>
                    <a:gd name="T43" fmla="*/ 36 h 40"/>
                    <a:gd name="T44" fmla="*/ 1 w 38"/>
                    <a:gd name="T45" fmla="*/ 36 h 40"/>
                    <a:gd name="T46" fmla="*/ 0 w 38"/>
                    <a:gd name="T47" fmla="*/ 36 h 40"/>
                    <a:gd name="T48" fmla="*/ 0 w 38"/>
                    <a:gd name="T49" fmla="*/ 36 h 40"/>
                    <a:gd name="T50" fmla="*/ 0 w 38"/>
                    <a:gd name="T51" fmla="*/ 35 h 40"/>
                    <a:gd name="T52" fmla="*/ 0 w 38"/>
                    <a:gd name="T53" fmla="*/ 35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40"/>
                    <a:gd name="T83" fmla="*/ 38 w 3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40">
                      <a:moveTo>
                        <a:pt x="0" y="35"/>
                      </a:moveTo>
                      <a:lnTo>
                        <a:pt x="31" y="0"/>
                      </a:lnTo>
                      <a:lnTo>
                        <a:pt x="31" y="1"/>
                      </a:lnTo>
                      <a:lnTo>
                        <a:pt x="32" y="1"/>
                      </a:lnTo>
                      <a:lnTo>
                        <a:pt x="33" y="1"/>
                      </a:lnTo>
                      <a:lnTo>
                        <a:pt x="34" y="2"/>
                      </a:lnTo>
                      <a:lnTo>
                        <a:pt x="36" y="2"/>
                      </a:lnTo>
                      <a:lnTo>
                        <a:pt x="37" y="2"/>
                      </a:lnTo>
                      <a:lnTo>
                        <a:pt x="37" y="3"/>
                      </a:lnTo>
                      <a:lnTo>
                        <a:pt x="38" y="3"/>
                      </a:lnTo>
                      <a:lnTo>
                        <a:pt x="5" y="40"/>
                      </a:lnTo>
                      <a:lnTo>
                        <a:pt x="4" y="39"/>
                      </a:lnTo>
                      <a:lnTo>
                        <a:pt x="3" y="39"/>
                      </a:lnTo>
                      <a:lnTo>
                        <a:pt x="2" y="38"/>
                      </a:lnTo>
                      <a:lnTo>
                        <a:pt x="2" y="37"/>
                      </a:lnTo>
                      <a:lnTo>
                        <a:pt x="1" y="37"/>
                      </a:lnTo>
                      <a:lnTo>
                        <a:pt x="1" y="36"/>
                      </a:lnTo>
                      <a:lnTo>
                        <a:pt x="0" y="36"/>
                      </a:lnTo>
                      <a:lnTo>
                        <a:pt x="0" y="35"/>
                      </a:lnTo>
                      <a:close/>
                    </a:path>
                  </a:pathLst>
                </a:custGeom>
                <a:solidFill>
                  <a:srgbClr val="D6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0" name="Freeform 510"/>
                <p:cNvSpPr>
                  <a:spLocks/>
                </p:cNvSpPr>
                <p:nvPr/>
              </p:nvSpPr>
              <p:spPr bwMode="auto">
                <a:xfrm>
                  <a:off x="2142" y="3944"/>
                  <a:ext cx="40" cy="40"/>
                </a:xfrm>
                <a:custGeom>
                  <a:avLst/>
                  <a:gdLst>
                    <a:gd name="T0" fmla="*/ 0 w 40"/>
                    <a:gd name="T1" fmla="*/ 37 h 40"/>
                    <a:gd name="T2" fmla="*/ 33 w 40"/>
                    <a:gd name="T3" fmla="*/ 0 h 40"/>
                    <a:gd name="T4" fmla="*/ 34 w 40"/>
                    <a:gd name="T5" fmla="*/ 0 h 40"/>
                    <a:gd name="T6" fmla="*/ 35 w 40"/>
                    <a:gd name="T7" fmla="*/ 1 h 40"/>
                    <a:gd name="T8" fmla="*/ 36 w 40"/>
                    <a:gd name="T9" fmla="*/ 1 h 40"/>
                    <a:gd name="T10" fmla="*/ 37 w 40"/>
                    <a:gd name="T11" fmla="*/ 1 h 40"/>
                    <a:gd name="T12" fmla="*/ 37 w 40"/>
                    <a:gd name="T13" fmla="*/ 3 h 40"/>
                    <a:gd name="T14" fmla="*/ 38 w 40"/>
                    <a:gd name="T15" fmla="*/ 3 h 40"/>
                    <a:gd name="T16" fmla="*/ 39 w 40"/>
                    <a:gd name="T17" fmla="*/ 3 h 40"/>
                    <a:gd name="T18" fmla="*/ 40 w 40"/>
                    <a:gd name="T19" fmla="*/ 4 h 40"/>
                    <a:gd name="T20" fmla="*/ 7 w 40"/>
                    <a:gd name="T21" fmla="*/ 40 h 40"/>
                    <a:gd name="T22" fmla="*/ 6 w 40"/>
                    <a:gd name="T23" fmla="*/ 39 h 40"/>
                    <a:gd name="T24" fmla="*/ 5 w 40"/>
                    <a:gd name="T25" fmla="*/ 39 h 40"/>
                    <a:gd name="T26" fmla="*/ 3 w 40"/>
                    <a:gd name="T27" fmla="*/ 39 h 40"/>
                    <a:gd name="T28" fmla="*/ 3 w 40"/>
                    <a:gd name="T29" fmla="*/ 38 h 40"/>
                    <a:gd name="T30" fmla="*/ 2 w 40"/>
                    <a:gd name="T31" fmla="*/ 38 h 40"/>
                    <a:gd name="T32" fmla="*/ 1 w 40"/>
                    <a:gd name="T33" fmla="*/ 37 h 40"/>
                    <a:gd name="T34" fmla="*/ 0 w 40"/>
                    <a:gd name="T35" fmla="*/ 37 h 40"/>
                    <a:gd name="T36" fmla="*/ 0 w 40"/>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40"/>
                    <a:gd name="T59" fmla="*/ 40 w 40"/>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40">
                      <a:moveTo>
                        <a:pt x="0" y="37"/>
                      </a:moveTo>
                      <a:lnTo>
                        <a:pt x="33" y="0"/>
                      </a:lnTo>
                      <a:lnTo>
                        <a:pt x="34" y="0"/>
                      </a:lnTo>
                      <a:lnTo>
                        <a:pt x="35" y="1"/>
                      </a:lnTo>
                      <a:lnTo>
                        <a:pt x="36" y="1"/>
                      </a:lnTo>
                      <a:lnTo>
                        <a:pt x="37" y="1"/>
                      </a:lnTo>
                      <a:lnTo>
                        <a:pt x="37" y="3"/>
                      </a:lnTo>
                      <a:lnTo>
                        <a:pt x="38" y="3"/>
                      </a:lnTo>
                      <a:lnTo>
                        <a:pt x="39" y="3"/>
                      </a:lnTo>
                      <a:lnTo>
                        <a:pt x="40" y="4"/>
                      </a:lnTo>
                      <a:lnTo>
                        <a:pt x="7" y="40"/>
                      </a:lnTo>
                      <a:lnTo>
                        <a:pt x="6" y="39"/>
                      </a:lnTo>
                      <a:lnTo>
                        <a:pt x="5" y="39"/>
                      </a:lnTo>
                      <a:lnTo>
                        <a:pt x="3" y="39"/>
                      </a:lnTo>
                      <a:lnTo>
                        <a:pt x="3" y="38"/>
                      </a:lnTo>
                      <a:lnTo>
                        <a:pt x="2" y="38"/>
                      </a:lnTo>
                      <a:lnTo>
                        <a:pt x="1" y="37"/>
                      </a:lnTo>
                      <a:lnTo>
                        <a:pt x="0" y="37"/>
                      </a:lnTo>
                      <a:close/>
                    </a:path>
                  </a:pathLst>
                </a:custGeom>
                <a:solidFill>
                  <a:srgbClr val="D4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1" name="Freeform 511"/>
                <p:cNvSpPr>
                  <a:spLocks/>
                </p:cNvSpPr>
                <p:nvPr/>
              </p:nvSpPr>
              <p:spPr bwMode="auto">
                <a:xfrm>
                  <a:off x="2149" y="3948"/>
                  <a:ext cx="41" cy="38"/>
                </a:xfrm>
                <a:custGeom>
                  <a:avLst/>
                  <a:gdLst>
                    <a:gd name="T0" fmla="*/ 0 w 41"/>
                    <a:gd name="T1" fmla="*/ 36 h 38"/>
                    <a:gd name="T2" fmla="*/ 33 w 41"/>
                    <a:gd name="T3" fmla="*/ 0 h 38"/>
                    <a:gd name="T4" fmla="*/ 34 w 41"/>
                    <a:gd name="T5" fmla="*/ 0 h 38"/>
                    <a:gd name="T6" fmla="*/ 35 w 41"/>
                    <a:gd name="T7" fmla="*/ 0 h 38"/>
                    <a:gd name="T8" fmla="*/ 35 w 41"/>
                    <a:gd name="T9" fmla="*/ 0 h 38"/>
                    <a:gd name="T10" fmla="*/ 37 w 41"/>
                    <a:gd name="T11" fmla="*/ 1 h 38"/>
                    <a:gd name="T12" fmla="*/ 38 w 41"/>
                    <a:gd name="T13" fmla="*/ 1 h 38"/>
                    <a:gd name="T14" fmla="*/ 39 w 41"/>
                    <a:gd name="T15" fmla="*/ 1 h 38"/>
                    <a:gd name="T16" fmla="*/ 40 w 41"/>
                    <a:gd name="T17" fmla="*/ 2 h 38"/>
                    <a:gd name="T18" fmla="*/ 41 w 41"/>
                    <a:gd name="T19" fmla="*/ 2 h 38"/>
                    <a:gd name="T20" fmla="*/ 7 w 41"/>
                    <a:gd name="T21" fmla="*/ 38 h 38"/>
                    <a:gd name="T22" fmla="*/ 6 w 41"/>
                    <a:gd name="T23" fmla="*/ 38 h 38"/>
                    <a:gd name="T24" fmla="*/ 5 w 41"/>
                    <a:gd name="T25" fmla="*/ 38 h 38"/>
                    <a:gd name="T26" fmla="*/ 4 w 41"/>
                    <a:gd name="T27" fmla="*/ 37 h 38"/>
                    <a:gd name="T28" fmla="*/ 3 w 41"/>
                    <a:gd name="T29" fmla="*/ 37 h 38"/>
                    <a:gd name="T30" fmla="*/ 2 w 41"/>
                    <a:gd name="T31" fmla="*/ 37 h 38"/>
                    <a:gd name="T32" fmla="*/ 2 w 41"/>
                    <a:gd name="T33" fmla="*/ 36 h 38"/>
                    <a:gd name="T34" fmla="*/ 1 w 41"/>
                    <a:gd name="T35" fmla="*/ 36 h 38"/>
                    <a:gd name="T36" fmla="*/ 0 w 41"/>
                    <a:gd name="T37" fmla="*/ 36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8"/>
                    <a:gd name="T59" fmla="*/ 41 w 41"/>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8">
                      <a:moveTo>
                        <a:pt x="0" y="36"/>
                      </a:moveTo>
                      <a:lnTo>
                        <a:pt x="33" y="0"/>
                      </a:lnTo>
                      <a:lnTo>
                        <a:pt x="34" y="0"/>
                      </a:lnTo>
                      <a:lnTo>
                        <a:pt x="35" y="0"/>
                      </a:lnTo>
                      <a:lnTo>
                        <a:pt x="37" y="1"/>
                      </a:lnTo>
                      <a:lnTo>
                        <a:pt x="38" y="1"/>
                      </a:lnTo>
                      <a:lnTo>
                        <a:pt x="39" y="1"/>
                      </a:lnTo>
                      <a:lnTo>
                        <a:pt x="40" y="2"/>
                      </a:lnTo>
                      <a:lnTo>
                        <a:pt x="41" y="2"/>
                      </a:lnTo>
                      <a:lnTo>
                        <a:pt x="7" y="38"/>
                      </a:lnTo>
                      <a:lnTo>
                        <a:pt x="6" y="38"/>
                      </a:lnTo>
                      <a:lnTo>
                        <a:pt x="5" y="38"/>
                      </a:lnTo>
                      <a:lnTo>
                        <a:pt x="4" y="37"/>
                      </a:lnTo>
                      <a:lnTo>
                        <a:pt x="3" y="37"/>
                      </a:lnTo>
                      <a:lnTo>
                        <a:pt x="2" y="37"/>
                      </a:lnTo>
                      <a:lnTo>
                        <a:pt x="2" y="36"/>
                      </a:lnTo>
                      <a:lnTo>
                        <a:pt x="1" y="36"/>
                      </a:lnTo>
                      <a:lnTo>
                        <a:pt x="0" y="36"/>
                      </a:lnTo>
                      <a:close/>
                    </a:path>
                  </a:pathLst>
                </a:custGeom>
                <a:solidFill>
                  <a:srgbClr val="D2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2" name="Freeform 512"/>
                <p:cNvSpPr>
                  <a:spLocks/>
                </p:cNvSpPr>
                <p:nvPr/>
              </p:nvSpPr>
              <p:spPr bwMode="auto">
                <a:xfrm>
                  <a:off x="2156" y="3950"/>
                  <a:ext cx="40" cy="40"/>
                </a:xfrm>
                <a:custGeom>
                  <a:avLst/>
                  <a:gdLst>
                    <a:gd name="T0" fmla="*/ 0 w 40"/>
                    <a:gd name="T1" fmla="*/ 36 h 40"/>
                    <a:gd name="T2" fmla="*/ 34 w 40"/>
                    <a:gd name="T3" fmla="*/ 0 h 40"/>
                    <a:gd name="T4" fmla="*/ 34 w 40"/>
                    <a:gd name="T5" fmla="*/ 0 h 40"/>
                    <a:gd name="T6" fmla="*/ 35 w 40"/>
                    <a:gd name="T7" fmla="*/ 1 h 40"/>
                    <a:gd name="T8" fmla="*/ 36 w 40"/>
                    <a:gd name="T9" fmla="*/ 1 h 40"/>
                    <a:gd name="T10" fmla="*/ 37 w 40"/>
                    <a:gd name="T11" fmla="*/ 1 h 40"/>
                    <a:gd name="T12" fmla="*/ 38 w 40"/>
                    <a:gd name="T13" fmla="*/ 2 h 40"/>
                    <a:gd name="T14" fmla="*/ 39 w 40"/>
                    <a:gd name="T15" fmla="*/ 2 h 40"/>
                    <a:gd name="T16" fmla="*/ 40 w 40"/>
                    <a:gd name="T17" fmla="*/ 2 h 40"/>
                    <a:gd name="T18" fmla="*/ 40 w 40"/>
                    <a:gd name="T19" fmla="*/ 2 h 40"/>
                    <a:gd name="T20" fmla="*/ 7 w 40"/>
                    <a:gd name="T21" fmla="*/ 40 h 40"/>
                    <a:gd name="T22" fmla="*/ 7 w 40"/>
                    <a:gd name="T23" fmla="*/ 40 h 40"/>
                    <a:gd name="T24" fmla="*/ 6 w 40"/>
                    <a:gd name="T25" fmla="*/ 39 h 40"/>
                    <a:gd name="T26" fmla="*/ 5 w 40"/>
                    <a:gd name="T27" fmla="*/ 39 h 40"/>
                    <a:gd name="T28" fmla="*/ 4 w 40"/>
                    <a:gd name="T29" fmla="*/ 39 h 40"/>
                    <a:gd name="T30" fmla="*/ 2 w 40"/>
                    <a:gd name="T31" fmla="*/ 38 h 40"/>
                    <a:gd name="T32" fmla="*/ 1 w 40"/>
                    <a:gd name="T33" fmla="*/ 38 h 40"/>
                    <a:gd name="T34" fmla="*/ 0 w 40"/>
                    <a:gd name="T35" fmla="*/ 38 h 40"/>
                    <a:gd name="T36" fmla="*/ 0 w 40"/>
                    <a:gd name="T37" fmla="*/ 36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40"/>
                    <a:gd name="T59" fmla="*/ 40 w 40"/>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40">
                      <a:moveTo>
                        <a:pt x="0" y="36"/>
                      </a:moveTo>
                      <a:lnTo>
                        <a:pt x="34" y="0"/>
                      </a:lnTo>
                      <a:lnTo>
                        <a:pt x="35" y="1"/>
                      </a:lnTo>
                      <a:lnTo>
                        <a:pt x="36" y="1"/>
                      </a:lnTo>
                      <a:lnTo>
                        <a:pt x="37" y="1"/>
                      </a:lnTo>
                      <a:lnTo>
                        <a:pt x="38" y="2"/>
                      </a:lnTo>
                      <a:lnTo>
                        <a:pt x="39" y="2"/>
                      </a:lnTo>
                      <a:lnTo>
                        <a:pt x="40" y="2"/>
                      </a:lnTo>
                      <a:lnTo>
                        <a:pt x="7" y="40"/>
                      </a:lnTo>
                      <a:lnTo>
                        <a:pt x="6" y="39"/>
                      </a:lnTo>
                      <a:lnTo>
                        <a:pt x="5" y="39"/>
                      </a:lnTo>
                      <a:lnTo>
                        <a:pt x="4" y="39"/>
                      </a:lnTo>
                      <a:lnTo>
                        <a:pt x="2" y="38"/>
                      </a:lnTo>
                      <a:lnTo>
                        <a:pt x="1" y="38"/>
                      </a:lnTo>
                      <a:lnTo>
                        <a:pt x="0" y="38"/>
                      </a:lnTo>
                      <a:lnTo>
                        <a:pt x="0" y="36"/>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3" name="Freeform 513"/>
                <p:cNvSpPr>
                  <a:spLocks/>
                </p:cNvSpPr>
                <p:nvPr/>
              </p:nvSpPr>
              <p:spPr bwMode="auto">
                <a:xfrm>
                  <a:off x="2163" y="3952"/>
                  <a:ext cx="41" cy="40"/>
                </a:xfrm>
                <a:custGeom>
                  <a:avLst/>
                  <a:gdLst>
                    <a:gd name="T0" fmla="*/ 0 w 41"/>
                    <a:gd name="T1" fmla="*/ 38 h 40"/>
                    <a:gd name="T2" fmla="*/ 33 w 41"/>
                    <a:gd name="T3" fmla="*/ 0 h 40"/>
                    <a:gd name="T4" fmla="*/ 34 w 41"/>
                    <a:gd name="T5" fmla="*/ 1 h 40"/>
                    <a:gd name="T6" fmla="*/ 36 w 41"/>
                    <a:gd name="T7" fmla="*/ 1 h 40"/>
                    <a:gd name="T8" fmla="*/ 37 w 41"/>
                    <a:gd name="T9" fmla="*/ 1 h 40"/>
                    <a:gd name="T10" fmla="*/ 38 w 41"/>
                    <a:gd name="T11" fmla="*/ 2 h 40"/>
                    <a:gd name="T12" fmla="*/ 39 w 41"/>
                    <a:gd name="T13" fmla="*/ 2 h 40"/>
                    <a:gd name="T14" fmla="*/ 40 w 41"/>
                    <a:gd name="T15" fmla="*/ 2 h 40"/>
                    <a:gd name="T16" fmla="*/ 40 w 41"/>
                    <a:gd name="T17" fmla="*/ 3 h 40"/>
                    <a:gd name="T18" fmla="*/ 41 w 41"/>
                    <a:gd name="T19" fmla="*/ 3 h 40"/>
                    <a:gd name="T20" fmla="*/ 7 w 41"/>
                    <a:gd name="T21" fmla="*/ 40 h 40"/>
                    <a:gd name="T22" fmla="*/ 6 w 41"/>
                    <a:gd name="T23" fmla="*/ 40 h 40"/>
                    <a:gd name="T24" fmla="*/ 6 w 41"/>
                    <a:gd name="T25" fmla="*/ 40 h 40"/>
                    <a:gd name="T26" fmla="*/ 5 w 41"/>
                    <a:gd name="T27" fmla="*/ 39 h 40"/>
                    <a:gd name="T28" fmla="*/ 4 w 41"/>
                    <a:gd name="T29" fmla="*/ 39 h 40"/>
                    <a:gd name="T30" fmla="*/ 3 w 41"/>
                    <a:gd name="T31" fmla="*/ 39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3" y="0"/>
                      </a:lnTo>
                      <a:lnTo>
                        <a:pt x="34" y="1"/>
                      </a:lnTo>
                      <a:lnTo>
                        <a:pt x="36" y="1"/>
                      </a:lnTo>
                      <a:lnTo>
                        <a:pt x="37" y="1"/>
                      </a:lnTo>
                      <a:lnTo>
                        <a:pt x="38" y="2"/>
                      </a:lnTo>
                      <a:lnTo>
                        <a:pt x="39" y="2"/>
                      </a:lnTo>
                      <a:lnTo>
                        <a:pt x="40" y="2"/>
                      </a:lnTo>
                      <a:lnTo>
                        <a:pt x="40" y="3"/>
                      </a:lnTo>
                      <a:lnTo>
                        <a:pt x="41" y="3"/>
                      </a:lnTo>
                      <a:lnTo>
                        <a:pt x="7" y="40"/>
                      </a:lnTo>
                      <a:lnTo>
                        <a:pt x="6" y="40"/>
                      </a:lnTo>
                      <a:lnTo>
                        <a:pt x="5" y="39"/>
                      </a:lnTo>
                      <a:lnTo>
                        <a:pt x="4" y="39"/>
                      </a:lnTo>
                      <a:lnTo>
                        <a:pt x="3" y="39"/>
                      </a:lnTo>
                      <a:lnTo>
                        <a:pt x="2" y="38"/>
                      </a:lnTo>
                      <a:lnTo>
                        <a:pt x="1" y="38"/>
                      </a:lnTo>
                      <a:lnTo>
                        <a:pt x="0" y="38"/>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4" name="Freeform 514"/>
                <p:cNvSpPr>
                  <a:spLocks/>
                </p:cNvSpPr>
                <p:nvPr/>
              </p:nvSpPr>
              <p:spPr bwMode="auto">
                <a:xfrm>
                  <a:off x="2170" y="3955"/>
                  <a:ext cx="42" cy="39"/>
                </a:xfrm>
                <a:custGeom>
                  <a:avLst/>
                  <a:gdLst>
                    <a:gd name="T0" fmla="*/ 0 w 42"/>
                    <a:gd name="T1" fmla="*/ 37 h 39"/>
                    <a:gd name="T2" fmla="*/ 34 w 42"/>
                    <a:gd name="T3" fmla="*/ 0 h 39"/>
                    <a:gd name="T4" fmla="*/ 35 w 42"/>
                    <a:gd name="T5" fmla="*/ 0 h 39"/>
                    <a:gd name="T6" fmla="*/ 36 w 42"/>
                    <a:gd name="T7" fmla="*/ 0 h 39"/>
                    <a:gd name="T8" fmla="*/ 37 w 42"/>
                    <a:gd name="T9" fmla="*/ 1 h 39"/>
                    <a:gd name="T10" fmla="*/ 38 w 42"/>
                    <a:gd name="T11" fmla="*/ 1 h 39"/>
                    <a:gd name="T12" fmla="*/ 39 w 42"/>
                    <a:gd name="T13" fmla="*/ 1 h 39"/>
                    <a:gd name="T14" fmla="*/ 39 w 42"/>
                    <a:gd name="T15" fmla="*/ 2 h 39"/>
                    <a:gd name="T16" fmla="*/ 40 w 42"/>
                    <a:gd name="T17" fmla="*/ 2 h 39"/>
                    <a:gd name="T18" fmla="*/ 42 w 42"/>
                    <a:gd name="T19" fmla="*/ 2 h 39"/>
                    <a:gd name="T20" fmla="*/ 8 w 42"/>
                    <a:gd name="T21" fmla="*/ 39 h 39"/>
                    <a:gd name="T22" fmla="*/ 7 w 42"/>
                    <a:gd name="T23" fmla="*/ 39 h 39"/>
                    <a:gd name="T24" fmla="*/ 6 w 42"/>
                    <a:gd name="T25" fmla="*/ 39 h 39"/>
                    <a:gd name="T26" fmla="*/ 6 w 42"/>
                    <a:gd name="T27" fmla="*/ 39 h 39"/>
                    <a:gd name="T28" fmla="*/ 5 w 42"/>
                    <a:gd name="T29" fmla="*/ 38 h 39"/>
                    <a:gd name="T30" fmla="*/ 4 w 42"/>
                    <a:gd name="T31" fmla="*/ 38 h 39"/>
                    <a:gd name="T32" fmla="*/ 3 w 42"/>
                    <a:gd name="T33" fmla="*/ 38 h 39"/>
                    <a:gd name="T34" fmla="*/ 1 w 42"/>
                    <a:gd name="T35" fmla="*/ 37 h 39"/>
                    <a:gd name="T36" fmla="*/ 0 w 42"/>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39"/>
                    <a:gd name="T59" fmla="*/ 42 w 42"/>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39">
                      <a:moveTo>
                        <a:pt x="0" y="37"/>
                      </a:moveTo>
                      <a:lnTo>
                        <a:pt x="34" y="0"/>
                      </a:lnTo>
                      <a:lnTo>
                        <a:pt x="35" y="0"/>
                      </a:lnTo>
                      <a:lnTo>
                        <a:pt x="36" y="0"/>
                      </a:lnTo>
                      <a:lnTo>
                        <a:pt x="37" y="1"/>
                      </a:lnTo>
                      <a:lnTo>
                        <a:pt x="38" y="1"/>
                      </a:lnTo>
                      <a:lnTo>
                        <a:pt x="39" y="1"/>
                      </a:lnTo>
                      <a:lnTo>
                        <a:pt x="39" y="2"/>
                      </a:lnTo>
                      <a:lnTo>
                        <a:pt x="40" y="2"/>
                      </a:lnTo>
                      <a:lnTo>
                        <a:pt x="42" y="2"/>
                      </a:lnTo>
                      <a:lnTo>
                        <a:pt x="8" y="39"/>
                      </a:lnTo>
                      <a:lnTo>
                        <a:pt x="7" y="39"/>
                      </a:lnTo>
                      <a:lnTo>
                        <a:pt x="6" y="39"/>
                      </a:lnTo>
                      <a:lnTo>
                        <a:pt x="5" y="38"/>
                      </a:lnTo>
                      <a:lnTo>
                        <a:pt x="4" y="38"/>
                      </a:lnTo>
                      <a:lnTo>
                        <a:pt x="3" y="38"/>
                      </a:lnTo>
                      <a:lnTo>
                        <a:pt x="1" y="37"/>
                      </a:lnTo>
                      <a:lnTo>
                        <a:pt x="0" y="37"/>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5" name="Freeform 515"/>
                <p:cNvSpPr>
                  <a:spLocks/>
                </p:cNvSpPr>
                <p:nvPr/>
              </p:nvSpPr>
              <p:spPr bwMode="auto">
                <a:xfrm>
                  <a:off x="2178" y="3957"/>
                  <a:ext cx="41" cy="40"/>
                </a:xfrm>
                <a:custGeom>
                  <a:avLst/>
                  <a:gdLst>
                    <a:gd name="T0" fmla="*/ 0 w 41"/>
                    <a:gd name="T1" fmla="*/ 37 h 40"/>
                    <a:gd name="T2" fmla="*/ 34 w 41"/>
                    <a:gd name="T3" fmla="*/ 0 h 40"/>
                    <a:gd name="T4" fmla="*/ 35 w 41"/>
                    <a:gd name="T5" fmla="*/ 0 h 40"/>
                    <a:gd name="T6" fmla="*/ 36 w 41"/>
                    <a:gd name="T7" fmla="*/ 1 h 40"/>
                    <a:gd name="T8" fmla="*/ 37 w 41"/>
                    <a:gd name="T9" fmla="*/ 1 h 40"/>
                    <a:gd name="T10" fmla="*/ 38 w 41"/>
                    <a:gd name="T11" fmla="*/ 1 h 40"/>
                    <a:gd name="T12" fmla="*/ 38 w 41"/>
                    <a:gd name="T13" fmla="*/ 1 h 40"/>
                    <a:gd name="T14" fmla="*/ 39 w 41"/>
                    <a:gd name="T15" fmla="*/ 2 h 40"/>
                    <a:gd name="T16" fmla="*/ 40 w 41"/>
                    <a:gd name="T17" fmla="*/ 2 h 40"/>
                    <a:gd name="T18" fmla="*/ 41 w 41"/>
                    <a:gd name="T19" fmla="*/ 2 h 40"/>
                    <a:gd name="T20" fmla="*/ 8 w 41"/>
                    <a:gd name="T21" fmla="*/ 40 h 40"/>
                    <a:gd name="T22" fmla="*/ 6 w 41"/>
                    <a:gd name="T23" fmla="*/ 39 h 40"/>
                    <a:gd name="T24" fmla="*/ 6 w 41"/>
                    <a:gd name="T25" fmla="*/ 39 h 40"/>
                    <a:gd name="T26" fmla="*/ 5 w 41"/>
                    <a:gd name="T27" fmla="*/ 39 h 40"/>
                    <a:gd name="T28" fmla="*/ 4 w 41"/>
                    <a:gd name="T29" fmla="*/ 38 h 40"/>
                    <a:gd name="T30" fmla="*/ 3 w 41"/>
                    <a:gd name="T31" fmla="*/ 38 h 40"/>
                    <a:gd name="T32" fmla="*/ 2 w 41"/>
                    <a:gd name="T33" fmla="*/ 38 h 40"/>
                    <a:gd name="T34" fmla="*/ 1 w 41"/>
                    <a:gd name="T35" fmla="*/ 38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0"/>
                      </a:lnTo>
                      <a:lnTo>
                        <a:pt x="36" y="1"/>
                      </a:lnTo>
                      <a:lnTo>
                        <a:pt x="37" y="1"/>
                      </a:lnTo>
                      <a:lnTo>
                        <a:pt x="38" y="1"/>
                      </a:lnTo>
                      <a:lnTo>
                        <a:pt x="39" y="2"/>
                      </a:lnTo>
                      <a:lnTo>
                        <a:pt x="40" y="2"/>
                      </a:lnTo>
                      <a:lnTo>
                        <a:pt x="41" y="2"/>
                      </a:lnTo>
                      <a:lnTo>
                        <a:pt x="8" y="40"/>
                      </a:lnTo>
                      <a:lnTo>
                        <a:pt x="6" y="39"/>
                      </a:lnTo>
                      <a:lnTo>
                        <a:pt x="5" y="39"/>
                      </a:lnTo>
                      <a:lnTo>
                        <a:pt x="4" y="38"/>
                      </a:lnTo>
                      <a:lnTo>
                        <a:pt x="3" y="38"/>
                      </a:lnTo>
                      <a:lnTo>
                        <a:pt x="2" y="38"/>
                      </a:lnTo>
                      <a:lnTo>
                        <a:pt x="1" y="38"/>
                      </a:lnTo>
                      <a:lnTo>
                        <a:pt x="0" y="37"/>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6" name="Freeform 516"/>
                <p:cNvSpPr>
                  <a:spLocks/>
                </p:cNvSpPr>
                <p:nvPr/>
              </p:nvSpPr>
              <p:spPr bwMode="auto">
                <a:xfrm>
                  <a:off x="2186" y="3959"/>
                  <a:ext cx="41" cy="40"/>
                </a:xfrm>
                <a:custGeom>
                  <a:avLst/>
                  <a:gdLst>
                    <a:gd name="T0" fmla="*/ 0 w 41"/>
                    <a:gd name="T1" fmla="*/ 38 h 40"/>
                    <a:gd name="T2" fmla="*/ 33 w 41"/>
                    <a:gd name="T3" fmla="*/ 0 h 40"/>
                    <a:gd name="T4" fmla="*/ 34 w 41"/>
                    <a:gd name="T5" fmla="*/ 2 h 40"/>
                    <a:gd name="T6" fmla="*/ 35 w 41"/>
                    <a:gd name="T7" fmla="*/ 2 h 40"/>
                    <a:gd name="T8" fmla="*/ 36 w 41"/>
                    <a:gd name="T9" fmla="*/ 2 h 40"/>
                    <a:gd name="T10" fmla="*/ 37 w 41"/>
                    <a:gd name="T11" fmla="*/ 2 h 40"/>
                    <a:gd name="T12" fmla="*/ 39 w 41"/>
                    <a:gd name="T13" fmla="*/ 3 h 40"/>
                    <a:gd name="T14" fmla="*/ 39 w 41"/>
                    <a:gd name="T15" fmla="*/ 3 h 40"/>
                    <a:gd name="T16" fmla="*/ 40 w 41"/>
                    <a:gd name="T17" fmla="*/ 3 h 40"/>
                    <a:gd name="T18" fmla="*/ 41 w 41"/>
                    <a:gd name="T19" fmla="*/ 3 h 40"/>
                    <a:gd name="T20" fmla="*/ 7 w 41"/>
                    <a:gd name="T21" fmla="*/ 40 h 40"/>
                    <a:gd name="T22" fmla="*/ 6 w 41"/>
                    <a:gd name="T23" fmla="*/ 39 h 40"/>
                    <a:gd name="T24" fmla="*/ 6 w 41"/>
                    <a:gd name="T25" fmla="*/ 39 h 40"/>
                    <a:gd name="T26" fmla="*/ 5 w 41"/>
                    <a:gd name="T27" fmla="*/ 39 h 40"/>
                    <a:gd name="T28" fmla="*/ 4 w 41"/>
                    <a:gd name="T29" fmla="*/ 39 h 40"/>
                    <a:gd name="T30" fmla="*/ 3 w 41"/>
                    <a:gd name="T31" fmla="*/ 38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3" y="0"/>
                      </a:lnTo>
                      <a:lnTo>
                        <a:pt x="34" y="2"/>
                      </a:lnTo>
                      <a:lnTo>
                        <a:pt x="35" y="2"/>
                      </a:lnTo>
                      <a:lnTo>
                        <a:pt x="36" y="2"/>
                      </a:lnTo>
                      <a:lnTo>
                        <a:pt x="37" y="2"/>
                      </a:lnTo>
                      <a:lnTo>
                        <a:pt x="39" y="3"/>
                      </a:lnTo>
                      <a:lnTo>
                        <a:pt x="40" y="3"/>
                      </a:lnTo>
                      <a:lnTo>
                        <a:pt x="41" y="3"/>
                      </a:lnTo>
                      <a:lnTo>
                        <a:pt x="7" y="40"/>
                      </a:lnTo>
                      <a:lnTo>
                        <a:pt x="6" y="39"/>
                      </a:lnTo>
                      <a:lnTo>
                        <a:pt x="5" y="39"/>
                      </a:lnTo>
                      <a:lnTo>
                        <a:pt x="4" y="39"/>
                      </a:lnTo>
                      <a:lnTo>
                        <a:pt x="3" y="38"/>
                      </a:lnTo>
                      <a:lnTo>
                        <a:pt x="2" y="38"/>
                      </a:lnTo>
                      <a:lnTo>
                        <a:pt x="1" y="38"/>
                      </a:lnTo>
                      <a:lnTo>
                        <a:pt x="0" y="38"/>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7" name="Freeform 517"/>
                <p:cNvSpPr>
                  <a:spLocks/>
                </p:cNvSpPr>
                <p:nvPr/>
              </p:nvSpPr>
              <p:spPr bwMode="auto">
                <a:xfrm>
                  <a:off x="2193" y="3962"/>
                  <a:ext cx="41" cy="40"/>
                </a:xfrm>
                <a:custGeom>
                  <a:avLst/>
                  <a:gdLst>
                    <a:gd name="T0" fmla="*/ 0 w 41"/>
                    <a:gd name="T1" fmla="*/ 37 h 40"/>
                    <a:gd name="T2" fmla="*/ 34 w 41"/>
                    <a:gd name="T3" fmla="*/ 0 h 40"/>
                    <a:gd name="T4" fmla="*/ 35 w 41"/>
                    <a:gd name="T5" fmla="*/ 1 h 40"/>
                    <a:gd name="T6" fmla="*/ 36 w 41"/>
                    <a:gd name="T7" fmla="*/ 1 h 40"/>
                    <a:gd name="T8" fmla="*/ 37 w 41"/>
                    <a:gd name="T9" fmla="*/ 1 h 40"/>
                    <a:gd name="T10" fmla="*/ 38 w 41"/>
                    <a:gd name="T11" fmla="*/ 1 h 40"/>
                    <a:gd name="T12" fmla="*/ 39 w 41"/>
                    <a:gd name="T13" fmla="*/ 2 h 40"/>
                    <a:gd name="T14" fmla="*/ 40 w 41"/>
                    <a:gd name="T15" fmla="*/ 2 h 40"/>
                    <a:gd name="T16" fmla="*/ 40 w 41"/>
                    <a:gd name="T17" fmla="*/ 2 h 40"/>
                    <a:gd name="T18" fmla="*/ 41 w 41"/>
                    <a:gd name="T19" fmla="*/ 2 h 40"/>
                    <a:gd name="T20" fmla="*/ 8 w 41"/>
                    <a:gd name="T21" fmla="*/ 40 h 40"/>
                    <a:gd name="T22" fmla="*/ 8 w 41"/>
                    <a:gd name="T23" fmla="*/ 38 h 40"/>
                    <a:gd name="T24" fmla="*/ 7 w 41"/>
                    <a:gd name="T25" fmla="*/ 38 h 40"/>
                    <a:gd name="T26" fmla="*/ 6 w 41"/>
                    <a:gd name="T27" fmla="*/ 38 h 40"/>
                    <a:gd name="T28" fmla="*/ 4 w 41"/>
                    <a:gd name="T29" fmla="*/ 38 h 40"/>
                    <a:gd name="T30" fmla="*/ 3 w 41"/>
                    <a:gd name="T31" fmla="*/ 37 h 40"/>
                    <a:gd name="T32" fmla="*/ 2 w 41"/>
                    <a:gd name="T33" fmla="*/ 37 h 40"/>
                    <a:gd name="T34" fmla="*/ 1 w 41"/>
                    <a:gd name="T35" fmla="*/ 37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1"/>
                      </a:lnTo>
                      <a:lnTo>
                        <a:pt x="36" y="1"/>
                      </a:lnTo>
                      <a:lnTo>
                        <a:pt x="37" y="1"/>
                      </a:lnTo>
                      <a:lnTo>
                        <a:pt x="38" y="1"/>
                      </a:lnTo>
                      <a:lnTo>
                        <a:pt x="39" y="2"/>
                      </a:lnTo>
                      <a:lnTo>
                        <a:pt x="40" y="2"/>
                      </a:lnTo>
                      <a:lnTo>
                        <a:pt x="41" y="2"/>
                      </a:lnTo>
                      <a:lnTo>
                        <a:pt x="8" y="40"/>
                      </a:lnTo>
                      <a:lnTo>
                        <a:pt x="8" y="38"/>
                      </a:lnTo>
                      <a:lnTo>
                        <a:pt x="7" y="38"/>
                      </a:lnTo>
                      <a:lnTo>
                        <a:pt x="6" y="38"/>
                      </a:lnTo>
                      <a:lnTo>
                        <a:pt x="4" y="38"/>
                      </a:lnTo>
                      <a:lnTo>
                        <a:pt x="3" y="37"/>
                      </a:lnTo>
                      <a:lnTo>
                        <a:pt x="2" y="37"/>
                      </a:lnTo>
                      <a:lnTo>
                        <a:pt x="1" y="37"/>
                      </a:lnTo>
                      <a:lnTo>
                        <a:pt x="0" y="37"/>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8" name="Freeform 518"/>
                <p:cNvSpPr>
                  <a:spLocks/>
                </p:cNvSpPr>
                <p:nvPr/>
              </p:nvSpPr>
              <p:spPr bwMode="auto">
                <a:xfrm>
                  <a:off x="2201" y="3964"/>
                  <a:ext cx="42" cy="40"/>
                </a:xfrm>
                <a:custGeom>
                  <a:avLst/>
                  <a:gdLst>
                    <a:gd name="T0" fmla="*/ 0 w 42"/>
                    <a:gd name="T1" fmla="*/ 38 h 40"/>
                    <a:gd name="T2" fmla="*/ 33 w 42"/>
                    <a:gd name="T3" fmla="*/ 0 h 40"/>
                    <a:gd name="T4" fmla="*/ 34 w 42"/>
                    <a:gd name="T5" fmla="*/ 1 h 40"/>
                    <a:gd name="T6" fmla="*/ 35 w 42"/>
                    <a:gd name="T7" fmla="*/ 1 h 40"/>
                    <a:gd name="T8" fmla="*/ 37 w 42"/>
                    <a:gd name="T9" fmla="*/ 1 h 40"/>
                    <a:gd name="T10" fmla="*/ 38 w 42"/>
                    <a:gd name="T11" fmla="*/ 1 h 40"/>
                    <a:gd name="T12" fmla="*/ 39 w 42"/>
                    <a:gd name="T13" fmla="*/ 2 h 40"/>
                    <a:gd name="T14" fmla="*/ 40 w 42"/>
                    <a:gd name="T15" fmla="*/ 2 h 40"/>
                    <a:gd name="T16" fmla="*/ 41 w 42"/>
                    <a:gd name="T17" fmla="*/ 2 h 40"/>
                    <a:gd name="T18" fmla="*/ 42 w 42"/>
                    <a:gd name="T19" fmla="*/ 2 h 40"/>
                    <a:gd name="T20" fmla="*/ 8 w 42"/>
                    <a:gd name="T21" fmla="*/ 40 h 40"/>
                    <a:gd name="T22" fmla="*/ 7 w 42"/>
                    <a:gd name="T23" fmla="*/ 39 h 40"/>
                    <a:gd name="T24" fmla="*/ 6 w 42"/>
                    <a:gd name="T25" fmla="*/ 39 h 40"/>
                    <a:gd name="T26" fmla="*/ 5 w 42"/>
                    <a:gd name="T27" fmla="*/ 39 h 40"/>
                    <a:gd name="T28" fmla="*/ 4 w 42"/>
                    <a:gd name="T29" fmla="*/ 39 h 40"/>
                    <a:gd name="T30" fmla="*/ 3 w 42"/>
                    <a:gd name="T31" fmla="*/ 38 h 40"/>
                    <a:gd name="T32" fmla="*/ 2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3" y="0"/>
                      </a:lnTo>
                      <a:lnTo>
                        <a:pt x="34" y="1"/>
                      </a:lnTo>
                      <a:lnTo>
                        <a:pt x="35" y="1"/>
                      </a:lnTo>
                      <a:lnTo>
                        <a:pt x="37" y="1"/>
                      </a:lnTo>
                      <a:lnTo>
                        <a:pt x="38" y="1"/>
                      </a:lnTo>
                      <a:lnTo>
                        <a:pt x="39" y="2"/>
                      </a:lnTo>
                      <a:lnTo>
                        <a:pt x="40" y="2"/>
                      </a:lnTo>
                      <a:lnTo>
                        <a:pt x="41" y="2"/>
                      </a:lnTo>
                      <a:lnTo>
                        <a:pt x="42" y="2"/>
                      </a:lnTo>
                      <a:lnTo>
                        <a:pt x="8" y="40"/>
                      </a:lnTo>
                      <a:lnTo>
                        <a:pt x="7" y="39"/>
                      </a:lnTo>
                      <a:lnTo>
                        <a:pt x="6" y="39"/>
                      </a:lnTo>
                      <a:lnTo>
                        <a:pt x="5" y="39"/>
                      </a:lnTo>
                      <a:lnTo>
                        <a:pt x="4" y="39"/>
                      </a:lnTo>
                      <a:lnTo>
                        <a:pt x="3" y="38"/>
                      </a:lnTo>
                      <a:lnTo>
                        <a:pt x="2" y="38"/>
                      </a:lnTo>
                      <a:lnTo>
                        <a:pt x="1" y="38"/>
                      </a:lnTo>
                      <a:lnTo>
                        <a:pt x="0" y="38"/>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49" name="Freeform 519"/>
                <p:cNvSpPr>
                  <a:spLocks/>
                </p:cNvSpPr>
                <p:nvPr/>
              </p:nvSpPr>
              <p:spPr bwMode="auto">
                <a:xfrm>
                  <a:off x="2209" y="3966"/>
                  <a:ext cx="42" cy="40"/>
                </a:xfrm>
                <a:custGeom>
                  <a:avLst/>
                  <a:gdLst>
                    <a:gd name="T0" fmla="*/ 0 w 42"/>
                    <a:gd name="T1" fmla="*/ 38 h 40"/>
                    <a:gd name="T2" fmla="*/ 34 w 42"/>
                    <a:gd name="T3" fmla="*/ 0 h 40"/>
                    <a:gd name="T4" fmla="*/ 35 w 42"/>
                    <a:gd name="T5" fmla="*/ 1 h 40"/>
                    <a:gd name="T6" fmla="*/ 35 w 42"/>
                    <a:gd name="T7" fmla="*/ 1 h 40"/>
                    <a:gd name="T8" fmla="*/ 36 w 42"/>
                    <a:gd name="T9" fmla="*/ 1 h 40"/>
                    <a:gd name="T10" fmla="*/ 37 w 42"/>
                    <a:gd name="T11" fmla="*/ 1 h 40"/>
                    <a:gd name="T12" fmla="*/ 38 w 42"/>
                    <a:gd name="T13" fmla="*/ 1 h 40"/>
                    <a:gd name="T14" fmla="*/ 39 w 42"/>
                    <a:gd name="T15" fmla="*/ 2 h 40"/>
                    <a:gd name="T16" fmla="*/ 40 w 42"/>
                    <a:gd name="T17" fmla="*/ 2 h 40"/>
                    <a:gd name="T18" fmla="*/ 42 w 42"/>
                    <a:gd name="T19" fmla="*/ 2 h 40"/>
                    <a:gd name="T20" fmla="*/ 8 w 42"/>
                    <a:gd name="T21" fmla="*/ 40 h 40"/>
                    <a:gd name="T22" fmla="*/ 7 w 42"/>
                    <a:gd name="T23" fmla="*/ 39 h 40"/>
                    <a:gd name="T24" fmla="*/ 6 w 42"/>
                    <a:gd name="T25" fmla="*/ 39 h 40"/>
                    <a:gd name="T26" fmla="*/ 5 w 42"/>
                    <a:gd name="T27" fmla="*/ 39 h 40"/>
                    <a:gd name="T28" fmla="*/ 4 w 42"/>
                    <a:gd name="T29" fmla="*/ 39 h 40"/>
                    <a:gd name="T30" fmla="*/ 3 w 42"/>
                    <a:gd name="T31" fmla="*/ 38 h 40"/>
                    <a:gd name="T32" fmla="*/ 1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4" y="0"/>
                      </a:lnTo>
                      <a:lnTo>
                        <a:pt x="35" y="1"/>
                      </a:lnTo>
                      <a:lnTo>
                        <a:pt x="36" y="1"/>
                      </a:lnTo>
                      <a:lnTo>
                        <a:pt x="37" y="1"/>
                      </a:lnTo>
                      <a:lnTo>
                        <a:pt x="38" y="1"/>
                      </a:lnTo>
                      <a:lnTo>
                        <a:pt x="39" y="2"/>
                      </a:lnTo>
                      <a:lnTo>
                        <a:pt x="40" y="2"/>
                      </a:lnTo>
                      <a:lnTo>
                        <a:pt x="42" y="2"/>
                      </a:lnTo>
                      <a:lnTo>
                        <a:pt x="8" y="40"/>
                      </a:lnTo>
                      <a:lnTo>
                        <a:pt x="7" y="39"/>
                      </a:lnTo>
                      <a:lnTo>
                        <a:pt x="6" y="39"/>
                      </a:lnTo>
                      <a:lnTo>
                        <a:pt x="5" y="39"/>
                      </a:lnTo>
                      <a:lnTo>
                        <a:pt x="4" y="39"/>
                      </a:lnTo>
                      <a:lnTo>
                        <a:pt x="3" y="38"/>
                      </a:lnTo>
                      <a:lnTo>
                        <a:pt x="1" y="38"/>
                      </a:lnTo>
                      <a:lnTo>
                        <a:pt x="0" y="38"/>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0" name="Freeform 520"/>
                <p:cNvSpPr>
                  <a:spLocks/>
                </p:cNvSpPr>
                <p:nvPr/>
              </p:nvSpPr>
              <p:spPr bwMode="auto">
                <a:xfrm>
                  <a:off x="2217" y="3968"/>
                  <a:ext cx="41" cy="40"/>
                </a:xfrm>
                <a:custGeom>
                  <a:avLst/>
                  <a:gdLst>
                    <a:gd name="T0" fmla="*/ 0 w 41"/>
                    <a:gd name="T1" fmla="*/ 38 h 40"/>
                    <a:gd name="T2" fmla="*/ 34 w 41"/>
                    <a:gd name="T3" fmla="*/ 0 h 40"/>
                    <a:gd name="T4" fmla="*/ 35 w 41"/>
                    <a:gd name="T5" fmla="*/ 0 h 40"/>
                    <a:gd name="T6" fmla="*/ 36 w 41"/>
                    <a:gd name="T7" fmla="*/ 0 h 40"/>
                    <a:gd name="T8" fmla="*/ 37 w 41"/>
                    <a:gd name="T9" fmla="*/ 1 h 40"/>
                    <a:gd name="T10" fmla="*/ 38 w 41"/>
                    <a:gd name="T11" fmla="*/ 1 h 40"/>
                    <a:gd name="T12" fmla="*/ 39 w 41"/>
                    <a:gd name="T13" fmla="*/ 1 h 40"/>
                    <a:gd name="T14" fmla="*/ 40 w 41"/>
                    <a:gd name="T15" fmla="*/ 1 h 40"/>
                    <a:gd name="T16" fmla="*/ 41 w 41"/>
                    <a:gd name="T17" fmla="*/ 2 h 40"/>
                    <a:gd name="T18" fmla="*/ 41 w 41"/>
                    <a:gd name="T19" fmla="*/ 2 h 40"/>
                    <a:gd name="T20" fmla="*/ 8 w 41"/>
                    <a:gd name="T21" fmla="*/ 40 h 40"/>
                    <a:gd name="T22" fmla="*/ 6 w 41"/>
                    <a:gd name="T23" fmla="*/ 39 h 40"/>
                    <a:gd name="T24" fmla="*/ 5 w 41"/>
                    <a:gd name="T25" fmla="*/ 39 h 40"/>
                    <a:gd name="T26" fmla="*/ 4 w 41"/>
                    <a:gd name="T27" fmla="*/ 39 h 40"/>
                    <a:gd name="T28" fmla="*/ 4 w 41"/>
                    <a:gd name="T29" fmla="*/ 39 h 40"/>
                    <a:gd name="T30" fmla="*/ 3 w 41"/>
                    <a:gd name="T31" fmla="*/ 38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4" y="0"/>
                      </a:lnTo>
                      <a:lnTo>
                        <a:pt x="35" y="0"/>
                      </a:lnTo>
                      <a:lnTo>
                        <a:pt x="36" y="0"/>
                      </a:lnTo>
                      <a:lnTo>
                        <a:pt x="37" y="1"/>
                      </a:lnTo>
                      <a:lnTo>
                        <a:pt x="38" y="1"/>
                      </a:lnTo>
                      <a:lnTo>
                        <a:pt x="39" y="1"/>
                      </a:lnTo>
                      <a:lnTo>
                        <a:pt x="40" y="1"/>
                      </a:lnTo>
                      <a:lnTo>
                        <a:pt x="41" y="2"/>
                      </a:lnTo>
                      <a:lnTo>
                        <a:pt x="8" y="40"/>
                      </a:lnTo>
                      <a:lnTo>
                        <a:pt x="6" y="39"/>
                      </a:lnTo>
                      <a:lnTo>
                        <a:pt x="5" y="39"/>
                      </a:lnTo>
                      <a:lnTo>
                        <a:pt x="4" y="39"/>
                      </a:lnTo>
                      <a:lnTo>
                        <a:pt x="3" y="38"/>
                      </a:lnTo>
                      <a:lnTo>
                        <a:pt x="2" y="38"/>
                      </a:lnTo>
                      <a:lnTo>
                        <a:pt x="1" y="38"/>
                      </a:lnTo>
                      <a:lnTo>
                        <a:pt x="0" y="38"/>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1" name="Freeform 521"/>
                <p:cNvSpPr>
                  <a:spLocks/>
                </p:cNvSpPr>
                <p:nvPr/>
              </p:nvSpPr>
              <p:spPr bwMode="auto">
                <a:xfrm>
                  <a:off x="2225" y="3970"/>
                  <a:ext cx="42" cy="40"/>
                </a:xfrm>
                <a:custGeom>
                  <a:avLst/>
                  <a:gdLst>
                    <a:gd name="T0" fmla="*/ 0 w 42"/>
                    <a:gd name="T1" fmla="*/ 38 h 40"/>
                    <a:gd name="T2" fmla="*/ 33 w 42"/>
                    <a:gd name="T3" fmla="*/ 0 h 40"/>
                    <a:gd name="T4" fmla="*/ 34 w 42"/>
                    <a:gd name="T5" fmla="*/ 0 h 40"/>
                    <a:gd name="T6" fmla="*/ 35 w 42"/>
                    <a:gd name="T7" fmla="*/ 0 h 40"/>
                    <a:gd name="T8" fmla="*/ 36 w 42"/>
                    <a:gd name="T9" fmla="*/ 0 h 40"/>
                    <a:gd name="T10" fmla="*/ 37 w 42"/>
                    <a:gd name="T11" fmla="*/ 0 h 40"/>
                    <a:gd name="T12" fmla="*/ 39 w 42"/>
                    <a:gd name="T13" fmla="*/ 1 h 40"/>
                    <a:gd name="T14" fmla="*/ 40 w 42"/>
                    <a:gd name="T15" fmla="*/ 1 h 40"/>
                    <a:gd name="T16" fmla="*/ 41 w 42"/>
                    <a:gd name="T17" fmla="*/ 1 h 40"/>
                    <a:gd name="T18" fmla="*/ 42 w 42"/>
                    <a:gd name="T19" fmla="*/ 1 h 40"/>
                    <a:gd name="T20" fmla="*/ 7 w 42"/>
                    <a:gd name="T21" fmla="*/ 40 h 40"/>
                    <a:gd name="T22" fmla="*/ 6 w 42"/>
                    <a:gd name="T23" fmla="*/ 39 h 40"/>
                    <a:gd name="T24" fmla="*/ 6 w 42"/>
                    <a:gd name="T25" fmla="*/ 39 h 40"/>
                    <a:gd name="T26" fmla="*/ 5 w 42"/>
                    <a:gd name="T27" fmla="*/ 39 h 40"/>
                    <a:gd name="T28" fmla="*/ 4 w 42"/>
                    <a:gd name="T29" fmla="*/ 39 h 40"/>
                    <a:gd name="T30" fmla="*/ 3 w 42"/>
                    <a:gd name="T31" fmla="*/ 38 h 40"/>
                    <a:gd name="T32" fmla="*/ 2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3" y="0"/>
                      </a:lnTo>
                      <a:lnTo>
                        <a:pt x="34" y="0"/>
                      </a:lnTo>
                      <a:lnTo>
                        <a:pt x="35" y="0"/>
                      </a:lnTo>
                      <a:lnTo>
                        <a:pt x="36" y="0"/>
                      </a:lnTo>
                      <a:lnTo>
                        <a:pt x="37" y="0"/>
                      </a:lnTo>
                      <a:lnTo>
                        <a:pt x="39" y="1"/>
                      </a:lnTo>
                      <a:lnTo>
                        <a:pt x="40" y="1"/>
                      </a:lnTo>
                      <a:lnTo>
                        <a:pt x="41" y="1"/>
                      </a:lnTo>
                      <a:lnTo>
                        <a:pt x="42" y="1"/>
                      </a:lnTo>
                      <a:lnTo>
                        <a:pt x="7" y="40"/>
                      </a:lnTo>
                      <a:lnTo>
                        <a:pt x="6" y="39"/>
                      </a:lnTo>
                      <a:lnTo>
                        <a:pt x="5" y="39"/>
                      </a:lnTo>
                      <a:lnTo>
                        <a:pt x="4" y="39"/>
                      </a:lnTo>
                      <a:lnTo>
                        <a:pt x="3" y="38"/>
                      </a:lnTo>
                      <a:lnTo>
                        <a:pt x="2" y="38"/>
                      </a:lnTo>
                      <a:lnTo>
                        <a:pt x="1" y="38"/>
                      </a:lnTo>
                      <a:lnTo>
                        <a:pt x="0" y="38"/>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2" name="Freeform 522"/>
                <p:cNvSpPr>
                  <a:spLocks/>
                </p:cNvSpPr>
                <p:nvPr/>
              </p:nvSpPr>
              <p:spPr bwMode="auto">
                <a:xfrm>
                  <a:off x="2232" y="3971"/>
                  <a:ext cx="43" cy="40"/>
                </a:xfrm>
                <a:custGeom>
                  <a:avLst/>
                  <a:gdLst>
                    <a:gd name="T0" fmla="*/ 0 w 43"/>
                    <a:gd name="T1" fmla="*/ 39 h 40"/>
                    <a:gd name="T2" fmla="*/ 35 w 43"/>
                    <a:gd name="T3" fmla="*/ 0 h 40"/>
                    <a:gd name="T4" fmla="*/ 36 w 43"/>
                    <a:gd name="T5" fmla="*/ 0 h 40"/>
                    <a:gd name="T6" fmla="*/ 37 w 43"/>
                    <a:gd name="T7" fmla="*/ 1 h 40"/>
                    <a:gd name="T8" fmla="*/ 38 w 43"/>
                    <a:gd name="T9" fmla="*/ 1 h 40"/>
                    <a:gd name="T10" fmla="*/ 39 w 43"/>
                    <a:gd name="T11" fmla="*/ 1 h 40"/>
                    <a:gd name="T12" fmla="*/ 40 w 43"/>
                    <a:gd name="T13" fmla="*/ 1 h 40"/>
                    <a:gd name="T14" fmla="*/ 41 w 43"/>
                    <a:gd name="T15" fmla="*/ 1 h 40"/>
                    <a:gd name="T16" fmla="*/ 42 w 43"/>
                    <a:gd name="T17" fmla="*/ 1 h 40"/>
                    <a:gd name="T18" fmla="*/ 43 w 43"/>
                    <a:gd name="T19" fmla="*/ 3 h 40"/>
                    <a:gd name="T20" fmla="*/ 8 w 43"/>
                    <a:gd name="T21" fmla="*/ 40 h 40"/>
                    <a:gd name="T22" fmla="*/ 8 w 43"/>
                    <a:gd name="T23" fmla="*/ 40 h 40"/>
                    <a:gd name="T24" fmla="*/ 8 w 43"/>
                    <a:gd name="T25" fmla="*/ 40 h 40"/>
                    <a:gd name="T26" fmla="*/ 8 w 43"/>
                    <a:gd name="T27" fmla="*/ 40 h 40"/>
                    <a:gd name="T28" fmla="*/ 7 w 43"/>
                    <a:gd name="T29" fmla="*/ 40 h 40"/>
                    <a:gd name="T30" fmla="*/ 7 w 43"/>
                    <a:gd name="T31" fmla="*/ 40 h 40"/>
                    <a:gd name="T32" fmla="*/ 7 w 43"/>
                    <a:gd name="T33" fmla="*/ 40 h 40"/>
                    <a:gd name="T34" fmla="*/ 7 w 43"/>
                    <a:gd name="T35" fmla="*/ 40 h 40"/>
                    <a:gd name="T36" fmla="*/ 6 w 43"/>
                    <a:gd name="T37" fmla="*/ 40 h 40"/>
                    <a:gd name="T38" fmla="*/ 6 w 43"/>
                    <a:gd name="T39" fmla="*/ 40 h 40"/>
                    <a:gd name="T40" fmla="*/ 6 w 43"/>
                    <a:gd name="T41" fmla="*/ 40 h 40"/>
                    <a:gd name="T42" fmla="*/ 4 w 43"/>
                    <a:gd name="T43" fmla="*/ 40 h 40"/>
                    <a:gd name="T44" fmla="*/ 3 w 43"/>
                    <a:gd name="T45" fmla="*/ 39 h 40"/>
                    <a:gd name="T46" fmla="*/ 3 w 43"/>
                    <a:gd name="T47" fmla="*/ 39 h 40"/>
                    <a:gd name="T48" fmla="*/ 2 w 43"/>
                    <a:gd name="T49" fmla="*/ 39 h 40"/>
                    <a:gd name="T50" fmla="*/ 1 w 43"/>
                    <a:gd name="T51" fmla="*/ 39 h 40"/>
                    <a:gd name="T52" fmla="*/ 0 w 43"/>
                    <a:gd name="T53" fmla="*/ 39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0"/>
                    <a:gd name="T83" fmla="*/ 43 w 43"/>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0">
                      <a:moveTo>
                        <a:pt x="0" y="39"/>
                      </a:moveTo>
                      <a:lnTo>
                        <a:pt x="35" y="0"/>
                      </a:lnTo>
                      <a:lnTo>
                        <a:pt x="36" y="0"/>
                      </a:lnTo>
                      <a:lnTo>
                        <a:pt x="37" y="1"/>
                      </a:lnTo>
                      <a:lnTo>
                        <a:pt x="38" y="1"/>
                      </a:lnTo>
                      <a:lnTo>
                        <a:pt x="39" y="1"/>
                      </a:lnTo>
                      <a:lnTo>
                        <a:pt x="40" y="1"/>
                      </a:lnTo>
                      <a:lnTo>
                        <a:pt x="41" y="1"/>
                      </a:lnTo>
                      <a:lnTo>
                        <a:pt x="42" y="1"/>
                      </a:lnTo>
                      <a:lnTo>
                        <a:pt x="43" y="3"/>
                      </a:lnTo>
                      <a:lnTo>
                        <a:pt x="8" y="40"/>
                      </a:lnTo>
                      <a:lnTo>
                        <a:pt x="7" y="40"/>
                      </a:lnTo>
                      <a:lnTo>
                        <a:pt x="6" y="40"/>
                      </a:lnTo>
                      <a:lnTo>
                        <a:pt x="4" y="40"/>
                      </a:lnTo>
                      <a:lnTo>
                        <a:pt x="3" y="39"/>
                      </a:lnTo>
                      <a:lnTo>
                        <a:pt x="2" y="39"/>
                      </a:lnTo>
                      <a:lnTo>
                        <a:pt x="1" y="39"/>
                      </a:lnTo>
                      <a:lnTo>
                        <a:pt x="0" y="39"/>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3" name="Freeform 523"/>
                <p:cNvSpPr>
                  <a:spLocks/>
                </p:cNvSpPr>
                <p:nvPr/>
              </p:nvSpPr>
              <p:spPr bwMode="auto">
                <a:xfrm>
                  <a:off x="2240" y="3974"/>
                  <a:ext cx="44" cy="39"/>
                </a:xfrm>
                <a:custGeom>
                  <a:avLst/>
                  <a:gdLst>
                    <a:gd name="T0" fmla="*/ 0 w 44"/>
                    <a:gd name="T1" fmla="*/ 37 h 39"/>
                    <a:gd name="T2" fmla="*/ 35 w 44"/>
                    <a:gd name="T3" fmla="*/ 0 h 39"/>
                    <a:gd name="T4" fmla="*/ 37 w 44"/>
                    <a:gd name="T5" fmla="*/ 0 h 39"/>
                    <a:gd name="T6" fmla="*/ 38 w 44"/>
                    <a:gd name="T7" fmla="*/ 0 h 39"/>
                    <a:gd name="T8" fmla="*/ 39 w 44"/>
                    <a:gd name="T9" fmla="*/ 0 h 39"/>
                    <a:gd name="T10" fmla="*/ 40 w 44"/>
                    <a:gd name="T11" fmla="*/ 0 h 39"/>
                    <a:gd name="T12" fmla="*/ 41 w 44"/>
                    <a:gd name="T13" fmla="*/ 0 h 39"/>
                    <a:gd name="T14" fmla="*/ 42 w 44"/>
                    <a:gd name="T15" fmla="*/ 1 h 39"/>
                    <a:gd name="T16" fmla="*/ 43 w 44"/>
                    <a:gd name="T17" fmla="*/ 1 h 39"/>
                    <a:gd name="T18" fmla="*/ 44 w 44"/>
                    <a:gd name="T19" fmla="*/ 1 h 39"/>
                    <a:gd name="T20" fmla="*/ 8 w 44"/>
                    <a:gd name="T21" fmla="*/ 39 h 39"/>
                    <a:gd name="T22" fmla="*/ 7 w 44"/>
                    <a:gd name="T23" fmla="*/ 39 h 39"/>
                    <a:gd name="T24" fmla="*/ 6 w 44"/>
                    <a:gd name="T25" fmla="*/ 39 h 39"/>
                    <a:gd name="T26" fmla="*/ 5 w 44"/>
                    <a:gd name="T27" fmla="*/ 39 h 39"/>
                    <a:gd name="T28" fmla="*/ 4 w 44"/>
                    <a:gd name="T29" fmla="*/ 38 h 39"/>
                    <a:gd name="T30" fmla="*/ 3 w 44"/>
                    <a:gd name="T31" fmla="*/ 38 h 39"/>
                    <a:gd name="T32" fmla="*/ 2 w 44"/>
                    <a:gd name="T33" fmla="*/ 38 h 39"/>
                    <a:gd name="T34" fmla="*/ 1 w 44"/>
                    <a:gd name="T35" fmla="*/ 38 h 39"/>
                    <a:gd name="T36" fmla="*/ 0 w 44"/>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39"/>
                    <a:gd name="T59" fmla="*/ 44 w 44"/>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39">
                      <a:moveTo>
                        <a:pt x="0" y="37"/>
                      </a:moveTo>
                      <a:lnTo>
                        <a:pt x="35" y="0"/>
                      </a:lnTo>
                      <a:lnTo>
                        <a:pt x="37" y="0"/>
                      </a:lnTo>
                      <a:lnTo>
                        <a:pt x="38" y="0"/>
                      </a:lnTo>
                      <a:lnTo>
                        <a:pt x="39" y="0"/>
                      </a:lnTo>
                      <a:lnTo>
                        <a:pt x="40" y="0"/>
                      </a:lnTo>
                      <a:lnTo>
                        <a:pt x="41" y="0"/>
                      </a:lnTo>
                      <a:lnTo>
                        <a:pt x="42" y="1"/>
                      </a:lnTo>
                      <a:lnTo>
                        <a:pt x="43" y="1"/>
                      </a:lnTo>
                      <a:lnTo>
                        <a:pt x="44" y="1"/>
                      </a:lnTo>
                      <a:lnTo>
                        <a:pt x="8" y="39"/>
                      </a:lnTo>
                      <a:lnTo>
                        <a:pt x="7" y="39"/>
                      </a:lnTo>
                      <a:lnTo>
                        <a:pt x="6" y="39"/>
                      </a:lnTo>
                      <a:lnTo>
                        <a:pt x="5" y="39"/>
                      </a:lnTo>
                      <a:lnTo>
                        <a:pt x="4" y="38"/>
                      </a:lnTo>
                      <a:lnTo>
                        <a:pt x="3" y="38"/>
                      </a:lnTo>
                      <a:lnTo>
                        <a:pt x="2" y="38"/>
                      </a:lnTo>
                      <a:lnTo>
                        <a:pt x="1" y="38"/>
                      </a:lnTo>
                      <a:lnTo>
                        <a:pt x="0" y="37"/>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4" name="Freeform 524"/>
                <p:cNvSpPr>
                  <a:spLocks/>
                </p:cNvSpPr>
                <p:nvPr/>
              </p:nvSpPr>
              <p:spPr bwMode="auto">
                <a:xfrm>
                  <a:off x="2248" y="3975"/>
                  <a:ext cx="45" cy="41"/>
                </a:xfrm>
                <a:custGeom>
                  <a:avLst/>
                  <a:gdLst>
                    <a:gd name="T0" fmla="*/ 0 w 45"/>
                    <a:gd name="T1" fmla="*/ 38 h 41"/>
                    <a:gd name="T2" fmla="*/ 36 w 45"/>
                    <a:gd name="T3" fmla="*/ 0 h 41"/>
                    <a:gd name="T4" fmla="*/ 37 w 45"/>
                    <a:gd name="T5" fmla="*/ 0 h 41"/>
                    <a:gd name="T6" fmla="*/ 38 w 45"/>
                    <a:gd name="T7" fmla="*/ 0 h 41"/>
                    <a:gd name="T8" fmla="*/ 39 w 45"/>
                    <a:gd name="T9" fmla="*/ 0 h 41"/>
                    <a:gd name="T10" fmla="*/ 40 w 45"/>
                    <a:gd name="T11" fmla="*/ 0 h 41"/>
                    <a:gd name="T12" fmla="*/ 42 w 45"/>
                    <a:gd name="T13" fmla="*/ 1 h 41"/>
                    <a:gd name="T14" fmla="*/ 43 w 45"/>
                    <a:gd name="T15" fmla="*/ 1 h 41"/>
                    <a:gd name="T16" fmla="*/ 44 w 45"/>
                    <a:gd name="T17" fmla="*/ 1 h 41"/>
                    <a:gd name="T18" fmla="*/ 45 w 45"/>
                    <a:gd name="T19" fmla="*/ 1 h 41"/>
                    <a:gd name="T20" fmla="*/ 8 w 45"/>
                    <a:gd name="T21" fmla="*/ 41 h 41"/>
                    <a:gd name="T22" fmla="*/ 7 w 45"/>
                    <a:gd name="T23" fmla="*/ 41 h 41"/>
                    <a:gd name="T24" fmla="*/ 6 w 45"/>
                    <a:gd name="T25" fmla="*/ 41 h 41"/>
                    <a:gd name="T26" fmla="*/ 5 w 45"/>
                    <a:gd name="T27" fmla="*/ 41 h 41"/>
                    <a:gd name="T28" fmla="*/ 4 w 45"/>
                    <a:gd name="T29" fmla="*/ 40 h 41"/>
                    <a:gd name="T30" fmla="*/ 3 w 45"/>
                    <a:gd name="T31" fmla="*/ 40 h 41"/>
                    <a:gd name="T32" fmla="*/ 3 w 45"/>
                    <a:gd name="T33" fmla="*/ 40 h 41"/>
                    <a:gd name="T34" fmla="*/ 1 w 45"/>
                    <a:gd name="T35" fmla="*/ 40 h 41"/>
                    <a:gd name="T36" fmla="*/ 0 w 45"/>
                    <a:gd name="T37" fmla="*/ 38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41"/>
                    <a:gd name="T59" fmla="*/ 45 w 45"/>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41">
                      <a:moveTo>
                        <a:pt x="0" y="38"/>
                      </a:moveTo>
                      <a:lnTo>
                        <a:pt x="36" y="0"/>
                      </a:lnTo>
                      <a:lnTo>
                        <a:pt x="37" y="0"/>
                      </a:lnTo>
                      <a:lnTo>
                        <a:pt x="38" y="0"/>
                      </a:lnTo>
                      <a:lnTo>
                        <a:pt x="39" y="0"/>
                      </a:lnTo>
                      <a:lnTo>
                        <a:pt x="40" y="0"/>
                      </a:lnTo>
                      <a:lnTo>
                        <a:pt x="42" y="1"/>
                      </a:lnTo>
                      <a:lnTo>
                        <a:pt x="43" y="1"/>
                      </a:lnTo>
                      <a:lnTo>
                        <a:pt x="44" y="1"/>
                      </a:lnTo>
                      <a:lnTo>
                        <a:pt x="45" y="1"/>
                      </a:lnTo>
                      <a:lnTo>
                        <a:pt x="8" y="41"/>
                      </a:lnTo>
                      <a:lnTo>
                        <a:pt x="7" y="41"/>
                      </a:lnTo>
                      <a:lnTo>
                        <a:pt x="6" y="41"/>
                      </a:lnTo>
                      <a:lnTo>
                        <a:pt x="5" y="41"/>
                      </a:lnTo>
                      <a:lnTo>
                        <a:pt x="4" y="40"/>
                      </a:lnTo>
                      <a:lnTo>
                        <a:pt x="3" y="40"/>
                      </a:lnTo>
                      <a:lnTo>
                        <a:pt x="1" y="40"/>
                      </a:lnTo>
                      <a:lnTo>
                        <a:pt x="0" y="38"/>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5" name="Freeform 525"/>
                <p:cNvSpPr>
                  <a:spLocks/>
                </p:cNvSpPr>
                <p:nvPr/>
              </p:nvSpPr>
              <p:spPr bwMode="auto">
                <a:xfrm>
                  <a:off x="2256" y="3976"/>
                  <a:ext cx="45" cy="42"/>
                </a:xfrm>
                <a:custGeom>
                  <a:avLst/>
                  <a:gdLst>
                    <a:gd name="T0" fmla="*/ 0 w 45"/>
                    <a:gd name="T1" fmla="*/ 40 h 42"/>
                    <a:gd name="T2" fmla="*/ 37 w 45"/>
                    <a:gd name="T3" fmla="*/ 0 h 42"/>
                    <a:gd name="T4" fmla="*/ 37 w 45"/>
                    <a:gd name="T5" fmla="*/ 0 h 42"/>
                    <a:gd name="T6" fmla="*/ 38 w 45"/>
                    <a:gd name="T7" fmla="*/ 0 h 42"/>
                    <a:gd name="T8" fmla="*/ 39 w 45"/>
                    <a:gd name="T9" fmla="*/ 0 h 42"/>
                    <a:gd name="T10" fmla="*/ 39 w 45"/>
                    <a:gd name="T11" fmla="*/ 0 h 42"/>
                    <a:gd name="T12" fmla="*/ 40 w 45"/>
                    <a:gd name="T13" fmla="*/ 0 h 42"/>
                    <a:gd name="T14" fmla="*/ 41 w 45"/>
                    <a:gd name="T15" fmla="*/ 0 h 42"/>
                    <a:gd name="T16" fmla="*/ 41 w 45"/>
                    <a:gd name="T17" fmla="*/ 1 h 42"/>
                    <a:gd name="T18" fmla="*/ 42 w 45"/>
                    <a:gd name="T19" fmla="*/ 1 h 42"/>
                    <a:gd name="T20" fmla="*/ 42 w 45"/>
                    <a:gd name="T21" fmla="*/ 1 h 42"/>
                    <a:gd name="T22" fmla="*/ 43 w 45"/>
                    <a:gd name="T23" fmla="*/ 1 h 42"/>
                    <a:gd name="T24" fmla="*/ 43 w 45"/>
                    <a:gd name="T25" fmla="*/ 1 h 42"/>
                    <a:gd name="T26" fmla="*/ 43 w 45"/>
                    <a:gd name="T27" fmla="*/ 1 h 42"/>
                    <a:gd name="T28" fmla="*/ 44 w 45"/>
                    <a:gd name="T29" fmla="*/ 1 h 42"/>
                    <a:gd name="T30" fmla="*/ 44 w 45"/>
                    <a:gd name="T31" fmla="*/ 1 h 42"/>
                    <a:gd name="T32" fmla="*/ 44 w 45"/>
                    <a:gd name="T33" fmla="*/ 1 h 42"/>
                    <a:gd name="T34" fmla="*/ 45 w 45"/>
                    <a:gd name="T35" fmla="*/ 1 h 42"/>
                    <a:gd name="T36" fmla="*/ 8 w 45"/>
                    <a:gd name="T37" fmla="*/ 42 h 42"/>
                    <a:gd name="T38" fmla="*/ 6 w 45"/>
                    <a:gd name="T39" fmla="*/ 42 h 42"/>
                    <a:gd name="T40" fmla="*/ 6 w 45"/>
                    <a:gd name="T41" fmla="*/ 42 h 42"/>
                    <a:gd name="T42" fmla="*/ 5 w 45"/>
                    <a:gd name="T43" fmla="*/ 41 h 42"/>
                    <a:gd name="T44" fmla="*/ 4 w 45"/>
                    <a:gd name="T45" fmla="*/ 41 h 42"/>
                    <a:gd name="T46" fmla="*/ 3 w 45"/>
                    <a:gd name="T47" fmla="*/ 41 h 42"/>
                    <a:gd name="T48" fmla="*/ 2 w 45"/>
                    <a:gd name="T49" fmla="*/ 41 h 42"/>
                    <a:gd name="T50" fmla="*/ 1 w 45"/>
                    <a:gd name="T51" fmla="*/ 41 h 42"/>
                    <a:gd name="T52" fmla="*/ 0 w 45"/>
                    <a:gd name="T53" fmla="*/ 4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2"/>
                    <a:gd name="T83" fmla="*/ 45 w 45"/>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2">
                      <a:moveTo>
                        <a:pt x="0" y="40"/>
                      </a:moveTo>
                      <a:lnTo>
                        <a:pt x="37" y="0"/>
                      </a:lnTo>
                      <a:lnTo>
                        <a:pt x="38" y="0"/>
                      </a:lnTo>
                      <a:lnTo>
                        <a:pt x="39" y="0"/>
                      </a:lnTo>
                      <a:lnTo>
                        <a:pt x="40" y="0"/>
                      </a:lnTo>
                      <a:lnTo>
                        <a:pt x="41" y="0"/>
                      </a:lnTo>
                      <a:lnTo>
                        <a:pt x="41" y="1"/>
                      </a:lnTo>
                      <a:lnTo>
                        <a:pt x="42" y="1"/>
                      </a:lnTo>
                      <a:lnTo>
                        <a:pt x="43" y="1"/>
                      </a:lnTo>
                      <a:lnTo>
                        <a:pt x="44" y="1"/>
                      </a:lnTo>
                      <a:lnTo>
                        <a:pt x="45" y="1"/>
                      </a:lnTo>
                      <a:lnTo>
                        <a:pt x="8" y="42"/>
                      </a:lnTo>
                      <a:lnTo>
                        <a:pt x="6" y="42"/>
                      </a:lnTo>
                      <a:lnTo>
                        <a:pt x="5" y="41"/>
                      </a:lnTo>
                      <a:lnTo>
                        <a:pt x="4" y="41"/>
                      </a:lnTo>
                      <a:lnTo>
                        <a:pt x="3" y="41"/>
                      </a:lnTo>
                      <a:lnTo>
                        <a:pt x="2" y="41"/>
                      </a:lnTo>
                      <a:lnTo>
                        <a:pt x="1" y="41"/>
                      </a:lnTo>
                      <a:lnTo>
                        <a:pt x="0" y="40"/>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6" name="Freeform 526"/>
                <p:cNvSpPr>
                  <a:spLocks/>
                </p:cNvSpPr>
                <p:nvPr/>
              </p:nvSpPr>
              <p:spPr bwMode="auto">
                <a:xfrm>
                  <a:off x="2264" y="3977"/>
                  <a:ext cx="46" cy="43"/>
                </a:xfrm>
                <a:custGeom>
                  <a:avLst/>
                  <a:gdLst>
                    <a:gd name="T0" fmla="*/ 0 w 46"/>
                    <a:gd name="T1" fmla="*/ 41 h 43"/>
                    <a:gd name="T2" fmla="*/ 37 w 46"/>
                    <a:gd name="T3" fmla="*/ 0 h 43"/>
                    <a:gd name="T4" fmla="*/ 39 w 46"/>
                    <a:gd name="T5" fmla="*/ 0 h 43"/>
                    <a:gd name="T6" fmla="*/ 40 w 46"/>
                    <a:gd name="T7" fmla="*/ 0 h 43"/>
                    <a:gd name="T8" fmla="*/ 41 w 46"/>
                    <a:gd name="T9" fmla="*/ 0 h 43"/>
                    <a:gd name="T10" fmla="*/ 42 w 46"/>
                    <a:gd name="T11" fmla="*/ 0 h 43"/>
                    <a:gd name="T12" fmla="*/ 43 w 46"/>
                    <a:gd name="T13" fmla="*/ 1 h 43"/>
                    <a:gd name="T14" fmla="*/ 44 w 46"/>
                    <a:gd name="T15" fmla="*/ 1 h 43"/>
                    <a:gd name="T16" fmla="*/ 45 w 46"/>
                    <a:gd name="T17" fmla="*/ 1 h 43"/>
                    <a:gd name="T18" fmla="*/ 46 w 46"/>
                    <a:gd name="T19" fmla="*/ 1 h 43"/>
                    <a:gd name="T20" fmla="*/ 8 w 46"/>
                    <a:gd name="T21" fmla="*/ 43 h 43"/>
                    <a:gd name="T22" fmla="*/ 7 w 46"/>
                    <a:gd name="T23" fmla="*/ 43 h 43"/>
                    <a:gd name="T24" fmla="*/ 6 w 46"/>
                    <a:gd name="T25" fmla="*/ 42 h 43"/>
                    <a:gd name="T26" fmla="*/ 5 w 46"/>
                    <a:gd name="T27" fmla="*/ 42 h 43"/>
                    <a:gd name="T28" fmla="*/ 4 w 46"/>
                    <a:gd name="T29" fmla="*/ 42 h 43"/>
                    <a:gd name="T30" fmla="*/ 3 w 46"/>
                    <a:gd name="T31" fmla="*/ 42 h 43"/>
                    <a:gd name="T32" fmla="*/ 2 w 46"/>
                    <a:gd name="T33" fmla="*/ 42 h 43"/>
                    <a:gd name="T34" fmla="*/ 1 w 46"/>
                    <a:gd name="T35" fmla="*/ 41 h 43"/>
                    <a:gd name="T36" fmla="*/ 0 w 46"/>
                    <a:gd name="T37" fmla="*/ 41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43"/>
                    <a:gd name="T59" fmla="*/ 46 w 46"/>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43">
                      <a:moveTo>
                        <a:pt x="0" y="41"/>
                      </a:moveTo>
                      <a:lnTo>
                        <a:pt x="37" y="0"/>
                      </a:lnTo>
                      <a:lnTo>
                        <a:pt x="39" y="0"/>
                      </a:lnTo>
                      <a:lnTo>
                        <a:pt x="40" y="0"/>
                      </a:lnTo>
                      <a:lnTo>
                        <a:pt x="41" y="0"/>
                      </a:lnTo>
                      <a:lnTo>
                        <a:pt x="42" y="0"/>
                      </a:lnTo>
                      <a:lnTo>
                        <a:pt x="43" y="1"/>
                      </a:lnTo>
                      <a:lnTo>
                        <a:pt x="44" y="1"/>
                      </a:lnTo>
                      <a:lnTo>
                        <a:pt x="45" y="1"/>
                      </a:lnTo>
                      <a:lnTo>
                        <a:pt x="46" y="1"/>
                      </a:lnTo>
                      <a:lnTo>
                        <a:pt x="8" y="43"/>
                      </a:lnTo>
                      <a:lnTo>
                        <a:pt x="7" y="43"/>
                      </a:lnTo>
                      <a:lnTo>
                        <a:pt x="6" y="42"/>
                      </a:lnTo>
                      <a:lnTo>
                        <a:pt x="5" y="42"/>
                      </a:lnTo>
                      <a:lnTo>
                        <a:pt x="4" y="42"/>
                      </a:lnTo>
                      <a:lnTo>
                        <a:pt x="3" y="42"/>
                      </a:lnTo>
                      <a:lnTo>
                        <a:pt x="2" y="42"/>
                      </a:lnTo>
                      <a:lnTo>
                        <a:pt x="1" y="41"/>
                      </a:lnTo>
                      <a:lnTo>
                        <a:pt x="0" y="41"/>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7" name="Freeform 527"/>
                <p:cNvSpPr>
                  <a:spLocks/>
                </p:cNvSpPr>
                <p:nvPr/>
              </p:nvSpPr>
              <p:spPr bwMode="auto">
                <a:xfrm>
                  <a:off x="2272" y="3978"/>
                  <a:ext cx="47" cy="43"/>
                </a:xfrm>
                <a:custGeom>
                  <a:avLst/>
                  <a:gdLst>
                    <a:gd name="T0" fmla="*/ 0 w 47"/>
                    <a:gd name="T1" fmla="*/ 42 h 43"/>
                    <a:gd name="T2" fmla="*/ 38 w 47"/>
                    <a:gd name="T3" fmla="*/ 0 h 43"/>
                    <a:gd name="T4" fmla="*/ 39 w 47"/>
                    <a:gd name="T5" fmla="*/ 0 h 43"/>
                    <a:gd name="T6" fmla="*/ 40 w 47"/>
                    <a:gd name="T7" fmla="*/ 0 h 43"/>
                    <a:gd name="T8" fmla="*/ 41 w 47"/>
                    <a:gd name="T9" fmla="*/ 0 h 43"/>
                    <a:gd name="T10" fmla="*/ 42 w 47"/>
                    <a:gd name="T11" fmla="*/ 0 h 43"/>
                    <a:gd name="T12" fmla="*/ 44 w 47"/>
                    <a:gd name="T13" fmla="*/ 1 h 43"/>
                    <a:gd name="T14" fmla="*/ 45 w 47"/>
                    <a:gd name="T15" fmla="*/ 1 h 43"/>
                    <a:gd name="T16" fmla="*/ 46 w 47"/>
                    <a:gd name="T17" fmla="*/ 1 h 43"/>
                    <a:gd name="T18" fmla="*/ 47 w 47"/>
                    <a:gd name="T19" fmla="*/ 1 h 43"/>
                    <a:gd name="T20" fmla="*/ 8 w 47"/>
                    <a:gd name="T21" fmla="*/ 43 h 43"/>
                    <a:gd name="T22" fmla="*/ 7 w 47"/>
                    <a:gd name="T23" fmla="*/ 43 h 43"/>
                    <a:gd name="T24" fmla="*/ 6 w 47"/>
                    <a:gd name="T25" fmla="*/ 43 h 43"/>
                    <a:gd name="T26" fmla="*/ 5 w 47"/>
                    <a:gd name="T27" fmla="*/ 43 h 43"/>
                    <a:gd name="T28" fmla="*/ 5 w 47"/>
                    <a:gd name="T29" fmla="*/ 43 h 43"/>
                    <a:gd name="T30" fmla="*/ 3 w 47"/>
                    <a:gd name="T31" fmla="*/ 42 h 43"/>
                    <a:gd name="T32" fmla="*/ 2 w 47"/>
                    <a:gd name="T33" fmla="*/ 42 h 43"/>
                    <a:gd name="T34" fmla="*/ 1 w 47"/>
                    <a:gd name="T35" fmla="*/ 42 h 43"/>
                    <a:gd name="T36" fmla="*/ 0 w 47"/>
                    <a:gd name="T37" fmla="*/ 42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3"/>
                    <a:gd name="T59" fmla="*/ 47 w 4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3">
                      <a:moveTo>
                        <a:pt x="0" y="42"/>
                      </a:moveTo>
                      <a:lnTo>
                        <a:pt x="38" y="0"/>
                      </a:lnTo>
                      <a:lnTo>
                        <a:pt x="39" y="0"/>
                      </a:lnTo>
                      <a:lnTo>
                        <a:pt x="40" y="0"/>
                      </a:lnTo>
                      <a:lnTo>
                        <a:pt x="41" y="0"/>
                      </a:lnTo>
                      <a:lnTo>
                        <a:pt x="42" y="0"/>
                      </a:lnTo>
                      <a:lnTo>
                        <a:pt x="44" y="1"/>
                      </a:lnTo>
                      <a:lnTo>
                        <a:pt x="45" y="1"/>
                      </a:lnTo>
                      <a:lnTo>
                        <a:pt x="46" y="1"/>
                      </a:lnTo>
                      <a:lnTo>
                        <a:pt x="47" y="1"/>
                      </a:lnTo>
                      <a:lnTo>
                        <a:pt x="8" y="43"/>
                      </a:lnTo>
                      <a:lnTo>
                        <a:pt x="7" y="43"/>
                      </a:lnTo>
                      <a:lnTo>
                        <a:pt x="6" y="43"/>
                      </a:lnTo>
                      <a:lnTo>
                        <a:pt x="5" y="43"/>
                      </a:lnTo>
                      <a:lnTo>
                        <a:pt x="3" y="42"/>
                      </a:lnTo>
                      <a:lnTo>
                        <a:pt x="2" y="42"/>
                      </a:lnTo>
                      <a:lnTo>
                        <a:pt x="1" y="42"/>
                      </a:lnTo>
                      <a:lnTo>
                        <a:pt x="0" y="42"/>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8" name="Freeform 528"/>
                <p:cNvSpPr>
                  <a:spLocks/>
                </p:cNvSpPr>
                <p:nvPr/>
              </p:nvSpPr>
              <p:spPr bwMode="auto">
                <a:xfrm>
                  <a:off x="2280" y="3979"/>
                  <a:ext cx="47" cy="44"/>
                </a:xfrm>
                <a:custGeom>
                  <a:avLst/>
                  <a:gdLst>
                    <a:gd name="T0" fmla="*/ 0 w 47"/>
                    <a:gd name="T1" fmla="*/ 42 h 44"/>
                    <a:gd name="T2" fmla="*/ 39 w 47"/>
                    <a:gd name="T3" fmla="*/ 0 h 44"/>
                    <a:gd name="T4" fmla="*/ 40 w 47"/>
                    <a:gd name="T5" fmla="*/ 0 h 44"/>
                    <a:gd name="T6" fmla="*/ 41 w 47"/>
                    <a:gd name="T7" fmla="*/ 0 h 44"/>
                    <a:gd name="T8" fmla="*/ 42 w 47"/>
                    <a:gd name="T9" fmla="*/ 0 h 44"/>
                    <a:gd name="T10" fmla="*/ 43 w 47"/>
                    <a:gd name="T11" fmla="*/ 0 h 44"/>
                    <a:gd name="T12" fmla="*/ 44 w 47"/>
                    <a:gd name="T13" fmla="*/ 0 h 44"/>
                    <a:gd name="T14" fmla="*/ 45 w 47"/>
                    <a:gd name="T15" fmla="*/ 1 h 44"/>
                    <a:gd name="T16" fmla="*/ 46 w 47"/>
                    <a:gd name="T17" fmla="*/ 1 h 44"/>
                    <a:gd name="T18" fmla="*/ 47 w 47"/>
                    <a:gd name="T19" fmla="*/ 1 h 44"/>
                    <a:gd name="T20" fmla="*/ 8 w 47"/>
                    <a:gd name="T21" fmla="*/ 44 h 44"/>
                    <a:gd name="T22" fmla="*/ 7 w 47"/>
                    <a:gd name="T23" fmla="*/ 44 h 44"/>
                    <a:gd name="T24" fmla="*/ 6 w 47"/>
                    <a:gd name="T25" fmla="*/ 44 h 44"/>
                    <a:gd name="T26" fmla="*/ 5 w 47"/>
                    <a:gd name="T27" fmla="*/ 43 h 44"/>
                    <a:gd name="T28" fmla="*/ 4 w 47"/>
                    <a:gd name="T29" fmla="*/ 43 h 44"/>
                    <a:gd name="T30" fmla="*/ 3 w 47"/>
                    <a:gd name="T31" fmla="*/ 43 h 44"/>
                    <a:gd name="T32" fmla="*/ 2 w 47"/>
                    <a:gd name="T33" fmla="*/ 43 h 44"/>
                    <a:gd name="T34" fmla="*/ 1 w 47"/>
                    <a:gd name="T35" fmla="*/ 43 h 44"/>
                    <a:gd name="T36" fmla="*/ 0 w 47"/>
                    <a:gd name="T37" fmla="*/ 42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4"/>
                    <a:gd name="T59" fmla="*/ 47 w 47"/>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4">
                      <a:moveTo>
                        <a:pt x="0" y="42"/>
                      </a:moveTo>
                      <a:lnTo>
                        <a:pt x="39" y="0"/>
                      </a:lnTo>
                      <a:lnTo>
                        <a:pt x="40" y="0"/>
                      </a:lnTo>
                      <a:lnTo>
                        <a:pt x="41" y="0"/>
                      </a:lnTo>
                      <a:lnTo>
                        <a:pt x="42" y="0"/>
                      </a:lnTo>
                      <a:lnTo>
                        <a:pt x="43" y="0"/>
                      </a:lnTo>
                      <a:lnTo>
                        <a:pt x="44" y="0"/>
                      </a:lnTo>
                      <a:lnTo>
                        <a:pt x="45" y="1"/>
                      </a:lnTo>
                      <a:lnTo>
                        <a:pt x="46" y="1"/>
                      </a:lnTo>
                      <a:lnTo>
                        <a:pt x="47" y="1"/>
                      </a:lnTo>
                      <a:lnTo>
                        <a:pt x="8" y="44"/>
                      </a:lnTo>
                      <a:lnTo>
                        <a:pt x="7" y="44"/>
                      </a:lnTo>
                      <a:lnTo>
                        <a:pt x="6" y="44"/>
                      </a:lnTo>
                      <a:lnTo>
                        <a:pt x="5" y="43"/>
                      </a:lnTo>
                      <a:lnTo>
                        <a:pt x="4" y="43"/>
                      </a:lnTo>
                      <a:lnTo>
                        <a:pt x="3" y="43"/>
                      </a:lnTo>
                      <a:lnTo>
                        <a:pt x="2" y="43"/>
                      </a:lnTo>
                      <a:lnTo>
                        <a:pt x="1" y="43"/>
                      </a:lnTo>
                      <a:lnTo>
                        <a:pt x="0" y="42"/>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59" name="Freeform 529"/>
                <p:cNvSpPr>
                  <a:spLocks/>
                </p:cNvSpPr>
                <p:nvPr/>
              </p:nvSpPr>
              <p:spPr bwMode="auto">
                <a:xfrm>
                  <a:off x="2288" y="3980"/>
                  <a:ext cx="48" cy="44"/>
                </a:xfrm>
                <a:custGeom>
                  <a:avLst/>
                  <a:gdLst>
                    <a:gd name="T0" fmla="*/ 0 w 48"/>
                    <a:gd name="T1" fmla="*/ 43 h 44"/>
                    <a:gd name="T2" fmla="*/ 39 w 48"/>
                    <a:gd name="T3" fmla="*/ 0 h 44"/>
                    <a:gd name="T4" fmla="*/ 41 w 48"/>
                    <a:gd name="T5" fmla="*/ 0 h 44"/>
                    <a:gd name="T6" fmla="*/ 42 w 48"/>
                    <a:gd name="T7" fmla="*/ 0 h 44"/>
                    <a:gd name="T8" fmla="*/ 43 w 48"/>
                    <a:gd name="T9" fmla="*/ 0 h 44"/>
                    <a:gd name="T10" fmla="*/ 44 w 48"/>
                    <a:gd name="T11" fmla="*/ 0 h 44"/>
                    <a:gd name="T12" fmla="*/ 45 w 48"/>
                    <a:gd name="T13" fmla="*/ 0 h 44"/>
                    <a:gd name="T14" fmla="*/ 46 w 48"/>
                    <a:gd name="T15" fmla="*/ 1 h 44"/>
                    <a:gd name="T16" fmla="*/ 47 w 48"/>
                    <a:gd name="T17" fmla="*/ 1 h 44"/>
                    <a:gd name="T18" fmla="*/ 48 w 48"/>
                    <a:gd name="T19" fmla="*/ 1 h 44"/>
                    <a:gd name="T20" fmla="*/ 9 w 48"/>
                    <a:gd name="T21" fmla="*/ 44 h 44"/>
                    <a:gd name="T22" fmla="*/ 8 w 48"/>
                    <a:gd name="T23" fmla="*/ 44 h 44"/>
                    <a:gd name="T24" fmla="*/ 7 w 48"/>
                    <a:gd name="T25" fmla="*/ 44 h 44"/>
                    <a:gd name="T26" fmla="*/ 6 w 48"/>
                    <a:gd name="T27" fmla="*/ 44 h 44"/>
                    <a:gd name="T28" fmla="*/ 5 w 48"/>
                    <a:gd name="T29" fmla="*/ 44 h 44"/>
                    <a:gd name="T30" fmla="*/ 4 w 48"/>
                    <a:gd name="T31" fmla="*/ 44 h 44"/>
                    <a:gd name="T32" fmla="*/ 3 w 48"/>
                    <a:gd name="T33" fmla="*/ 43 h 44"/>
                    <a:gd name="T34" fmla="*/ 2 w 48"/>
                    <a:gd name="T35" fmla="*/ 43 h 44"/>
                    <a:gd name="T36" fmla="*/ 0 w 48"/>
                    <a:gd name="T37" fmla="*/ 43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4"/>
                    <a:gd name="T59" fmla="*/ 48 w 48"/>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4">
                      <a:moveTo>
                        <a:pt x="0" y="43"/>
                      </a:moveTo>
                      <a:lnTo>
                        <a:pt x="39" y="0"/>
                      </a:lnTo>
                      <a:lnTo>
                        <a:pt x="41" y="0"/>
                      </a:lnTo>
                      <a:lnTo>
                        <a:pt x="42" y="0"/>
                      </a:lnTo>
                      <a:lnTo>
                        <a:pt x="43" y="0"/>
                      </a:lnTo>
                      <a:lnTo>
                        <a:pt x="44" y="0"/>
                      </a:lnTo>
                      <a:lnTo>
                        <a:pt x="45" y="0"/>
                      </a:lnTo>
                      <a:lnTo>
                        <a:pt x="46" y="1"/>
                      </a:lnTo>
                      <a:lnTo>
                        <a:pt x="47" y="1"/>
                      </a:lnTo>
                      <a:lnTo>
                        <a:pt x="48" y="1"/>
                      </a:lnTo>
                      <a:lnTo>
                        <a:pt x="9" y="44"/>
                      </a:lnTo>
                      <a:lnTo>
                        <a:pt x="8" y="44"/>
                      </a:lnTo>
                      <a:lnTo>
                        <a:pt x="7" y="44"/>
                      </a:lnTo>
                      <a:lnTo>
                        <a:pt x="6" y="44"/>
                      </a:lnTo>
                      <a:lnTo>
                        <a:pt x="5" y="44"/>
                      </a:lnTo>
                      <a:lnTo>
                        <a:pt x="4" y="44"/>
                      </a:lnTo>
                      <a:lnTo>
                        <a:pt x="3" y="43"/>
                      </a:lnTo>
                      <a:lnTo>
                        <a:pt x="2" y="43"/>
                      </a:lnTo>
                      <a:lnTo>
                        <a:pt x="0" y="43"/>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0" name="Freeform 530"/>
                <p:cNvSpPr>
                  <a:spLocks/>
                </p:cNvSpPr>
                <p:nvPr/>
              </p:nvSpPr>
              <p:spPr bwMode="auto">
                <a:xfrm>
                  <a:off x="2297" y="3981"/>
                  <a:ext cx="48" cy="45"/>
                </a:xfrm>
                <a:custGeom>
                  <a:avLst/>
                  <a:gdLst>
                    <a:gd name="T0" fmla="*/ 0 w 48"/>
                    <a:gd name="T1" fmla="*/ 43 h 45"/>
                    <a:gd name="T2" fmla="*/ 39 w 48"/>
                    <a:gd name="T3" fmla="*/ 0 h 45"/>
                    <a:gd name="T4" fmla="*/ 40 w 48"/>
                    <a:gd name="T5" fmla="*/ 0 h 45"/>
                    <a:gd name="T6" fmla="*/ 41 w 48"/>
                    <a:gd name="T7" fmla="*/ 0 h 45"/>
                    <a:gd name="T8" fmla="*/ 42 w 48"/>
                    <a:gd name="T9" fmla="*/ 0 h 45"/>
                    <a:gd name="T10" fmla="*/ 43 w 48"/>
                    <a:gd name="T11" fmla="*/ 0 h 45"/>
                    <a:gd name="T12" fmla="*/ 45 w 48"/>
                    <a:gd name="T13" fmla="*/ 0 h 45"/>
                    <a:gd name="T14" fmla="*/ 46 w 48"/>
                    <a:gd name="T15" fmla="*/ 0 h 45"/>
                    <a:gd name="T16" fmla="*/ 47 w 48"/>
                    <a:gd name="T17" fmla="*/ 1 h 45"/>
                    <a:gd name="T18" fmla="*/ 48 w 48"/>
                    <a:gd name="T19" fmla="*/ 1 h 45"/>
                    <a:gd name="T20" fmla="*/ 8 w 48"/>
                    <a:gd name="T21" fmla="*/ 45 h 45"/>
                    <a:gd name="T22" fmla="*/ 7 w 48"/>
                    <a:gd name="T23" fmla="*/ 45 h 45"/>
                    <a:gd name="T24" fmla="*/ 6 w 48"/>
                    <a:gd name="T25" fmla="*/ 44 h 45"/>
                    <a:gd name="T26" fmla="*/ 4 w 48"/>
                    <a:gd name="T27" fmla="*/ 44 h 45"/>
                    <a:gd name="T28" fmla="*/ 3 w 48"/>
                    <a:gd name="T29" fmla="*/ 44 h 45"/>
                    <a:gd name="T30" fmla="*/ 2 w 48"/>
                    <a:gd name="T31" fmla="*/ 44 h 45"/>
                    <a:gd name="T32" fmla="*/ 1 w 48"/>
                    <a:gd name="T33" fmla="*/ 44 h 45"/>
                    <a:gd name="T34" fmla="*/ 1 w 48"/>
                    <a:gd name="T35" fmla="*/ 44 h 45"/>
                    <a:gd name="T36" fmla="*/ 0 w 48"/>
                    <a:gd name="T37" fmla="*/ 43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5"/>
                    <a:gd name="T59" fmla="*/ 48 w 48"/>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5">
                      <a:moveTo>
                        <a:pt x="0" y="43"/>
                      </a:moveTo>
                      <a:lnTo>
                        <a:pt x="39" y="0"/>
                      </a:lnTo>
                      <a:lnTo>
                        <a:pt x="40" y="0"/>
                      </a:lnTo>
                      <a:lnTo>
                        <a:pt x="41" y="0"/>
                      </a:lnTo>
                      <a:lnTo>
                        <a:pt x="42" y="0"/>
                      </a:lnTo>
                      <a:lnTo>
                        <a:pt x="43" y="0"/>
                      </a:lnTo>
                      <a:lnTo>
                        <a:pt x="45" y="0"/>
                      </a:lnTo>
                      <a:lnTo>
                        <a:pt x="46" y="0"/>
                      </a:lnTo>
                      <a:lnTo>
                        <a:pt x="47" y="1"/>
                      </a:lnTo>
                      <a:lnTo>
                        <a:pt x="48" y="1"/>
                      </a:lnTo>
                      <a:lnTo>
                        <a:pt x="8" y="45"/>
                      </a:lnTo>
                      <a:lnTo>
                        <a:pt x="7" y="45"/>
                      </a:lnTo>
                      <a:lnTo>
                        <a:pt x="6" y="44"/>
                      </a:lnTo>
                      <a:lnTo>
                        <a:pt x="4" y="44"/>
                      </a:lnTo>
                      <a:lnTo>
                        <a:pt x="3" y="44"/>
                      </a:lnTo>
                      <a:lnTo>
                        <a:pt x="2" y="44"/>
                      </a:lnTo>
                      <a:lnTo>
                        <a:pt x="1" y="44"/>
                      </a:lnTo>
                      <a:lnTo>
                        <a:pt x="0" y="43"/>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1" name="Freeform 531"/>
                <p:cNvSpPr>
                  <a:spLocks/>
                </p:cNvSpPr>
                <p:nvPr/>
              </p:nvSpPr>
              <p:spPr bwMode="auto">
                <a:xfrm>
                  <a:off x="2305" y="3982"/>
                  <a:ext cx="50" cy="45"/>
                </a:xfrm>
                <a:custGeom>
                  <a:avLst/>
                  <a:gdLst>
                    <a:gd name="T0" fmla="*/ 0 w 50"/>
                    <a:gd name="T1" fmla="*/ 44 h 45"/>
                    <a:gd name="T2" fmla="*/ 40 w 50"/>
                    <a:gd name="T3" fmla="*/ 0 h 45"/>
                    <a:gd name="T4" fmla="*/ 41 w 50"/>
                    <a:gd name="T5" fmla="*/ 0 h 45"/>
                    <a:gd name="T6" fmla="*/ 42 w 50"/>
                    <a:gd name="T7" fmla="*/ 0 h 45"/>
                    <a:gd name="T8" fmla="*/ 43 w 50"/>
                    <a:gd name="T9" fmla="*/ 0 h 45"/>
                    <a:gd name="T10" fmla="*/ 44 w 50"/>
                    <a:gd name="T11" fmla="*/ 0 h 45"/>
                    <a:gd name="T12" fmla="*/ 45 w 50"/>
                    <a:gd name="T13" fmla="*/ 0 h 45"/>
                    <a:gd name="T14" fmla="*/ 46 w 50"/>
                    <a:gd name="T15" fmla="*/ 0 h 45"/>
                    <a:gd name="T16" fmla="*/ 47 w 50"/>
                    <a:gd name="T17" fmla="*/ 0 h 45"/>
                    <a:gd name="T18" fmla="*/ 50 w 50"/>
                    <a:gd name="T19" fmla="*/ 1 h 45"/>
                    <a:gd name="T20" fmla="*/ 8 w 50"/>
                    <a:gd name="T21" fmla="*/ 45 h 45"/>
                    <a:gd name="T22" fmla="*/ 7 w 50"/>
                    <a:gd name="T23" fmla="*/ 45 h 45"/>
                    <a:gd name="T24" fmla="*/ 6 w 50"/>
                    <a:gd name="T25" fmla="*/ 45 h 45"/>
                    <a:gd name="T26" fmla="*/ 5 w 50"/>
                    <a:gd name="T27" fmla="*/ 44 h 45"/>
                    <a:gd name="T28" fmla="*/ 4 w 50"/>
                    <a:gd name="T29" fmla="*/ 44 h 45"/>
                    <a:gd name="T30" fmla="*/ 3 w 50"/>
                    <a:gd name="T31" fmla="*/ 44 h 45"/>
                    <a:gd name="T32" fmla="*/ 2 w 50"/>
                    <a:gd name="T33" fmla="*/ 44 h 45"/>
                    <a:gd name="T34" fmla="*/ 1 w 50"/>
                    <a:gd name="T35" fmla="*/ 44 h 45"/>
                    <a:gd name="T36" fmla="*/ 0 w 50"/>
                    <a:gd name="T37" fmla="*/ 44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4"/>
                      </a:moveTo>
                      <a:lnTo>
                        <a:pt x="40" y="0"/>
                      </a:lnTo>
                      <a:lnTo>
                        <a:pt x="41" y="0"/>
                      </a:lnTo>
                      <a:lnTo>
                        <a:pt x="42" y="0"/>
                      </a:lnTo>
                      <a:lnTo>
                        <a:pt x="43" y="0"/>
                      </a:lnTo>
                      <a:lnTo>
                        <a:pt x="44" y="0"/>
                      </a:lnTo>
                      <a:lnTo>
                        <a:pt x="45" y="0"/>
                      </a:lnTo>
                      <a:lnTo>
                        <a:pt x="46" y="0"/>
                      </a:lnTo>
                      <a:lnTo>
                        <a:pt x="47" y="0"/>
                      </a:lnTo>
                      <a:lnTo>
                        <a:pt x="50" y="1"/>
                      </a:lnTo>
                      <a:lnTo>
                        <a:pt x="8" y="45"/>
                      </a:lnTo>
                      <a:lnTo>
                        <a:pt x="7" y="45"/>
                      </a:lnTo>
                      <a:lnTo>
                        <a:pt x="6" y="45"/>
                      </a:lnTo>
                      <a:lnTo>
                        <a:pt x="5" y="44"/>
                      </a:lnTo>
                      <a:lnTo>
                        <a:pt x="4" y="44"/>
                      </a:lnTo>
                      <a:lnTo>
                        <a:pt x="3" y="44"/>
                      </a:lnTo>
                      <a:lnTo>
                        <a:pt x="2" y="44"/>
                      </a:lnTo>
                      <a:lnTo>
                        <a:pt x="1" y="44"/>
                      </a:lnTo>
                      <a:lnTo>
                        <a:pt x="0" y="44"/>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2" name="Freeform 532"/>
                <p:cNvSpPr>
                  <a:spLocks/>
                </p:cNvSpPr>
                <p:nvPr/>
              </p:nvSpPr>
              <p:spPr bwMode="auto">
                <a:xfrm>
                  <a:off x="2313" y="3983"/>
                  <a:ext cx="50" cy="46"/>
                </a:xfrm>
                <a:custGeom>
                  <a:avLst/>
                  <a:gdLst>
                    <a:gd name="T0" fmla="*/ 0 w 50"/>
                    <a:gd name="T1" fmla="*/ 44 h 46"/>
                    <a:gd name="T2" fmla="*/ 42 w 50"/>
                    <a:gd name="T3" fmla="*/ 0 h 46"/>
                    <a:gd name="T4" fmla="*/ 43 w 50"/>
                    <a:gd name="T5" fmla="*/ 0 h 46"/>
                    <a:gd name="T6" fmla="*/ 44 w 50"/>
                    <a:gd name="T7" fmla="*/ 0 h 46"/>
                    <a:gd name="T8" fmla="*/ 45 w 50"/>
                    <a:gd name="T9" fmla="*/ 0 h 46"/>
                    <a:gd name="T10" fmla="*/ 46 w 50"/>
                    <a:gd name="T11" fmla="*/ 0 h 46"/>
                    <a:gd name="T12" fmla="*/ 47 w 50"/>
                    <a:gd name="T13" fmla="*/ 0 h 46"/>
                    <a:gd name="T14" fmla="*/ 48 w 50"/>
                    <a:gd name="T15" fmla="*/ 0 h 46"/>
                    <a:gd name="T16" fmla="*/ 49 w 50"/>
                    <a:gd name="T17" fmla="*/ 0 h 46"/>
                    <a:gd name="T18" fmla="*/ 50 w 50"/>
                    <a:gd name="T19" fmla="*/ 0 h 46"/>
                    <a:gd name="T20" fmla="*/ 9 w 50"/>
                    <a:gd name="T21" fmla="*/ 46 h 46"/>
                    <a:gd name="T22" fmla="*/ 8 w 50"/>
                    <a:gd name="T23" fmla="*/ 46 h 46"/>
                    <a:gd name="T24" fmla="*/ 7 w 50"/>
                    <a:gd name="T25" fmla="*/ 46 h 46"/>
                    <a:gd name="T26" fmla="*/ 6 w 50"/>
                    <a:gd name="T27" fmla="*/ 46 h 46"/>
                    <a:gd name="T28" fmla="*/ 5 w 50"/>
                    <a:gd name="T29" fmla="*/ 44 h 46"/>
                    <a:gd name="T30" fmla="*/ 4 w 50"/>
                    <a:gd name="T31" fmla="*/ 44 h 46"/>
                    <a:gd name="T32" fmla="*/ 3 w 50"/>
                    <a:gd name="T33" fmla="*/ 44 h 46"/>
                    <a:gd name="T34" fmla="*/ 1 w 50"/>
                    <a:gd name="T35" fmla="*/ 44 h 46"/>
                    <a:gd name="T36" fmla="*/ 0 w 50"/>
                    <a:gd name="T37" fmla="*/ 44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4"/>
                      </a:moveTo>
                      <a:lnTo>
                        <a:pt x="42" y="0"/>
                      </a:lnTo>
                      <a:lnTo>
                        <a:pt x="43" y="0"/>
                      </a:lnTo>
                      <a:lnTo>
                        <a:pt x="44" y="0"/>
                      </a:lnTo>
                      <a:lnTo>
                        <a:pt x="45" y="0"/>
                      </a:lnTo>
                      <a:lnTo>
                        <a:pt x="46" y="0"/>
                      </a:lnTo>
                      <a:lnTo>
                        <a:pt x="47" y="0"/>
                      </a:lnTo>
                      <a:lnTo>
                        <a:pt x="48" y="0"/>
                      </a:lnTo>
                      <a:lnTo>
                        <a:pt x="49" y="0"/>
                      </a:lnTo>
                      <a:lnTo>
                        <a:pt x="50" y="0"/>
                      </a:lnTo>
                      <a:lnTo>
                        <a:pt x="9" y="46"/>
                      </a:lnTo>
                      <a:lnTo>
                        <a:pt x="8" y="46"/>
                      </a:lnTo>
                      <a:lnTo>
                        <a:pt x="7" y="46"/>
                      </a:lnTo>
                      <a:lnTo>
                        <a:pt x="6" y="46"/>
                      </a:lnTo>
                      <a:lnTo>
                        <a:pt x="5" y="44"/>
                      </a:lnTo>
                      <a:lnTo>
                        <a:pt x="4" y="44"/>
                      </a:lnTo>
                      <a:lnTo>
                        <a:pt x="3" y="44"/>
                      </a:lnTo>
                      <a:lnTo>
                        <a:pt x="1" y="44"/>
                      </a:lnTo>
                      <a:lnTo>
                        <a:pt x="0" y="4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3" name="Freeform 533"/>
                <p:cNvSpPr>
                  <a:spLocks/>
                </p:cNvSpPr>
                <p:nvPr/>
              </p:nvSpPr>
              <p:spPr bwMode="auto">
                <a:xfrm>
                  <a:off x="2322" y="3983"/>
                  <a:ext cx="50" cy="47"/>
                </a:xfrm>
                <a:custGeom>
                  <a:avLst/>
                  <a:gdLst>
                    <a:gd name="T0" fmla="*/ 0 w 50"/>
                    <a:gd name="T1" fmla="*/ 46 h 47"/>
                    <a:gd name="T2" fmla="*/ 41 w 50"/>
                    <a:gd name="T3" fmla="*/ 0 h 47"/>
                    <a:gd name="T4" fmla="*/ 42 w 50"/>
                    <a:gd name="T5" fmla="*/ 0 h 47"/>
                    <a:gd name="T6" fmla="*/ 43 w 50"/>
                    <a:gd name="T7" fmla="*/ 0 h 47"/>
                    <a:gd name="T8" fmla="*/ 44 w 50"/>
                    <a:gd name="T9" fmla="*/ 1 h 47"/>
                    <a:gd name="T10" fmla="*/ 46 w 50"/>
                    <a:gd name="T11" fmla="*/ 1 h 47"/>
                    <a:gd name="T12" fmla="*/ 47 w 50"/>
                    <a:gd name="T13" fmla="*/ 1 h 47"/>
                    <a:gd name="T14" fmla="*/ 48 w 50"/>
                    <a:gd name="T15" fmla="*/ 1 h 47"/>
                    <a:gd name="T16" fmla="*/ 49 w 50"/>
                    <a:gd name="T17" fmla="*/ 1 h 47"/>
                    <a:gd name="T18" fmla="*/ 50 w 50"/>
                    <a:gd name="T19" fmla="*/ 1 h 47"/>
                    <a:gd name="T20" fmla="*/ 10 w 50"/>
                    <a:gd name="T21" fmla="*/ 47 h 47"/>
                    <a:gd name="T22" fmla="*/ 8 w 50"/>
                    <a:gd name="T23" fmla="*/ 47 h 47"/>
                    <a:gd name="T24" fmla="*/ 7 w 50"/>
                    <a:gd name="T25" fmla="*/ 47 h 47"/>
                    <a:gd name="T26" fmla="*/ 5 w 50"/>
                    <a:gd name="T27" fmla="*/ 46 h 47"/>
                    <a:gd name="T28" fmla="*/ 4 w 50"/>
                    <a:gd name="T29" fmla="*/ 46 h 47"/>
                    <a:gd name="T30" fmla="*/ 3 w 50"/>
                    <a:gd name="T31" fmla="*/ 46 h 47"/>
                    <a:gd name="T32" fmla="*/ 2 w 50"/>
                    <a:gd name="T33" fmla="*/ 46 h 47"/>
                    <a:gd name="T34" fmla="*/ 1 w 50"/>
                    <a:gd name="T35" fmla="*/ 46 h 47"/>
                    <a:gd name="T36" fmla="*/ 0 w 50"/>
                    <a:gd name="T37" fmla="*/ 46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7"/>
                    <a:gd name="T59" fmla="*/ 50 w 50"/>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7">
                      <a:moveTo>
                        <a:pt x="0" y="46"/>
                      </a:moveTo>
                      <a:lnTo>
                        <a:pt x="41" y="0"/>
                      </a:lnTo>
                      <a:lnTo>
                        <a:pt x="42" y="0"/>
                      </a:lnTo>
                      <a:lnTo>
                        <a:pt x="43" y="0"/>
                      </a:lnTo>
                      <a:lnTo>
                        <a:pt x="44" y="1"/>
                      </a:lnTo>
                      <a:lnTo>
                        <a:pt x="46" y="1"/>
                      </a:lnTo>
                      <a:lnTo>
                        <a:pt x="47" y="1"/>
                      </a:lnTo>
                      <a:lnTo>
                        <a:pt x="48" y="1"/>
                      </a:lnTo>
                      <a:lnTo>
                        <a:pt x="49" y="1"/>
                      </a:lnTo>
                      <a:lnTo>
                        <a:pt x="50" y="1"/>
                      </a:lnTo>
                      <a:lnTo>
                        <a:pt x="10" y="47"/>
                      </a:lnTo>
                      <a:lnTo>
                        <a:pt x="8" y="47"/>
                      </a:lnTo>
                      <a:lnTo>
                        <a:pt x="7" y="47"/>
                      </a:lnTo>
                      <a:lnTo>
                        <a:pt x="5" y="46"/>
                      </a:lnTo>
                      <a:lnTo>
                        <a:pt x="4" y="46"/>
                      </a:lnTo>
                      <a:lnTo>
                        <a:pt x="3" y="46"/>
                      </a:lnTo>
                      <a:lnTo>
                        <a:pt x="2" y="46"/>
                      </a:lnTo>
                      <a:lnTo>
                        <a:pt x="1" y="46"/>
                      </a:lnTo>
                      <a:lnTo>
                        <a:pt x="0" y="46"/>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4" name="Freeform 534"/>
                <p:cNvSpPr>
                  <a:spLocks/>
                </p:cNvSpPr>
                <p:nvPr/>
              </p:nvSpPr>
              <p:spPr bwMode="auto">
                <a:xfrm>
                  <a:off x="2332" y="3984"/>
                  <a:ext cx="50" cy="46"/>
                </a:xfrm>
                <a:custGeom>
                  <a:avLst/>
                  <a:gdLst>
                    <a:gd name="T0" fmla="*/ 0 w 50"/>
                    <a:gd name="T1" fmla="*/ 46 h 46"/>
                    <a:gd name="T2" fmla="*/ 40 w 50"/>
                    <a:gd name="T3" fmla="*/ 0 h 46"/>
                    <a:gd name="T4" fmla="*/ 41 w 50"/>
                    <a:gd name="T5" fmla="*/ 0 h 46"/>
                    <a:gd name="T6" fmla="*/ 42 w 50"/>
                    <a:gd name="T7" fmla="*/ 0 h 46"/>
                    <a:gd name="T8" fmla="*/ 43 w 50"/>
                    <a:gd name="T9" fmla="*/ 0 h 46"/>
                    <a:gd name="T10" fmla="*/ 44 w 50"/>
                    <a:gd name="T11" fmla="*/ 0 h 46"/>
                    <a:gd name="T12" fmla="*/ 46 w 50"/>
                    <a:gd name="T13" fmla="*/ 0 h 46"/>
                    <a:gd name="T14" fmla="*/ 47 w 50"/>
                    <a:gd name="T15" fmla="*/ 0 h 46"/>
                    <a:gd name="T16" fmla="*/ 49 w 50"/>
                    <a:gd name="T17" fmla="*/ 0 h 46"/>
                    <a:gd name="T18" fmla="*/ 50 w 50"/>
                    <a:gd name="T19" fmla="*/ 0 h 46"/>
                    <a:gd name="T20" fmla="*/ 8 w 50"/>
                    <a:gd name="T21" fmla="*/ 46 h 46"/>
                    <a:gd name="T22" fmla="*/ 7 w 50"/>
                    <a:gd name="T23" fmla="*/ 46 h 46"/>
                    <a:gd name="T24" fmla="*/ 6 w 50"/>
                    <a:gd name="T25" fmla="*/ 46 h 46"/>
                    <a:gd name="T26" fmla="*/ 5 w 50"/>
                    <a:gd name="T27" fmla="*/ 46 h 46"/>
                    <a:gd name="T28" fmla="*/ 4 w 50"/>
                    <a:gd name="T29" fmla="*/ 46 h 46"/>
                    <a:gd name="T30" fmla="*/ 3 w 50"/>
                    <a:gd name="T31" fmla="*/ 46 h 46"/>
                    <a:gd name="T32" fmla="*/ 2 w 50"/>
                    <a:gd name="T33" fmla="*/ 46 h 46"/>
                    <a:gd name="T34" fmla="*/ 1 w 50"/>
                    <a:gd name="T35" fmla="*/ 46 h 46"/>
                    <a:gd name="T36" fmla="*/ 0 w 50"/>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6"/>
                      </a:moveTo>
                      <a:lnTo>
                        <a:pt x="40" y="0"/>
                      </a:lnTo>
                      <a:lnTo>
                        <a:pt x="41" y="0"/>
                      </a:lnTo>
                      <a:lnTo>
                        <a:pt x="42" y="0"/>
                      </a:lnTo>
                      <a:lnTo>
                        <a:pt x="43" y="0"/>
                      </a:lnTo>
                      <a:lnTo>
                        <a:pt x="44" y="0"/>
                      </a:lnTo>
                      <a:lnTo>
                        <a:pt x="46" y="0"/>
                      </a:lnTo>
                      <a:lnTo>
                        <a:pt x="47" y="0"/>
                      </a:lnTo>
                      <a:lnTo>
                        <a:pt x="49" y="0"/>
                      </a:lnTo>
                      <a:lnTo>
                        <a:pt x="50" y="0"/>
                      </a:lnTo>
                      <a:lnTo>
                        <a:pt x="8" y="46"/>
                      </a:lnTo>
                      <a:lnTo>
                        <a:pt x="7" y="46"/>
                      </a:lnTo>
                      <a:lnTo>
                        <a:pt x="6" y="46"/>
                      </a:lnTo>
                      <a:lnTo>
                        <a:pt x="5" y="46"/>
                      </a:lnTo>
                      <a:lnTo>
                        <a:pt x="4" y="46"/>
                      </a:lnTo>
                      <a:lnTo>
                        <a:pt x="3" y="46"/>
                      </a:lnTo>
                      <a:lnTo>
                        <a:pt x="2" y="46"/>
                      </a:lnTo>
                      <a:lnTo>
                        <a:pt x="1" y="46"/>
                      </a:lnTo>
                      <a:lnTo>
                        <a:pt x="0" y="46"/>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5" name="Freeform 535"/>
                <p:cNvSpPr>
                  <a:spLocks/>
                </p:cNvSpPr>
                <p:nvPr/>
              </p:nvSpPr>
              <p:spPr bwMode="auto">
                <a:xfrm>
                  <a:off x="2340" y="3984"/>
                  <a:ext cx="50" cy="47"/>
                </a:xfrm>
                <a:custGeom>
                  <a:avLst/>
                  <a:gdLst>
                    <a:gd name="T0" fmla="*/ 0 w 50"/>
                    <a:gd name="T1" fmla="*/ 46 h 47"/>
                    <a:gd name="T2" fmla="*/ 42 w 50"/>
                    <a:gd name="T3" fmla="*/ 0 h 47"/>
                    <a:gd name="T4" fmla="*/ 43 w 50"/>
                    <a:gd name="T5" fmla="*/ 0 h 47"/>
                    <a:gd name="T6" fmla="*/ 44 w 50"/>
                    <a:gd name="T7" fmla="*/ 1 h 47"/>
                    <a:gd name="T8" fmla="*/ 45 w 50"/>
                    <a:gd name="T9" fmla="*/ 1 h 47"/>
                    <a:gd name="T10" fmla="*/ 46 w 50"/>
                    <a:gd name="T11" fmla="*/ 1 h 47"/>
                    <a:gd name="T12" fmla="*/ 47 w 50"/>
                    <a:gd name="T13" fmla="*/ 1 h 47"/>
                    <a:gd name="T14" fmla="*/ 48 w 50"/>
                    <a:gd name="T15" fmla="*/ 1 h 47"/>
                    <a:gd name="T16" fmla="*/ 49 w 50"/>
                    <a:gd name="T17" fmla="*/ 1 h 47"/>
                    <a:gd name="T18" fmla="*/ 50 w 50"/>
                    <a:gd name="T19" fmla="*/ 1 h 47"/>
                    <a:gd name="T20" fmla="*/ 10 w 50"/>
                    <a:gd name="T21" fmla="*/ 47 h 47"/>
                    <a:gd name="T22" fmla="*/ 8 w 50"/>
                    <a:gd name="T23" fmla="*/ 47 h 47"/>
                    <a:gd name="T24" fmla="*/ 7 w 50"/>
                    <a:gd name="T25" fmla="*/ 47 h 47"/>
                    <a:gd name="T26" fmla="*/ 6 w 50"/>
                    <a:gd name="T27" fmla="*/ 47 h 47"/>
                    <a:gd name="T28" fmla="*/ 5 w 50"/>
                    <a:gd name="T29" fmla="*/ 47 h 47"/>
                    <a:gd name="T30" fmla="*/ 4 w 50"/>
                    <a:gd name="T31" fmla="*/ 47 h 47"/>
                    <a:gd name="T32" fmla="*/ 3 w 50"/>
                    <a:gd name="T33" fmla="*/ 46 h 47"/>
                    <a:gd name="T34" fmla="*/ 2 w 50"/>
                    <a:gd name="T35" fmla="*/ 46 h 47"/>
                    <a:gd name="T36" fmla="*/ 0 w 50"/>
                    <a:gd name="T37" fmla="*/ 46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7"/>
                    <a:gd name="T59" fmla="*/ 50 w 50"/>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7">
                      <a:moveTo>
                        <a:pt x="0" y="46"/>
                      </a:moveTo>
                      <a:lnTo>
                        <a:pt x="42" y="0"/>
                      </a:lnTo>
                      <a:lnTo>
                        <a:pt x="43" y="0"/>
                      </a:lnTo>
                      <a:lnTo>
                        <a:pt x="44" y="1"/>
                      </a:lnTo>
                      <a:lnTo>
                        <a:pt x="45" y="1"/>
                      </a:lnTo>
                      <a:lnTo>
                        <a:pt x="46" y="1"/>
                      </a:lnTo>
                      <a:lnTo>
                        <a:pt x="47" y="1"/>
                      </a:lnTo>
                      <a:lnTo>
                        <a:pt x="48" y="1"/>
                      </a:lnTo>
                      <a:lnTo>
                        <a:pt x="49" y="1"/>
                      </a:lnTo>
                      <a:lnTo>
                        <a:pt x="50" y="1"/>
                      </a:lnTo>
                      <a:lnTo>
                        <a:pt x="10" y="47"/>
                      </a:lnTo>
                      <a:lnTo>
                        <a:pt x="8" y="47"/>
                      </a:lnTo>
                      <a:lnTo>
                        <a:pt x="7" y="47"/>
                      </a:lnTo>
                      <a:lnTo>
                        <a:pt x="6" y="47"/>
                      </a:lnTo>
                      <a:lnTo>
                        <a:pt x="5" y="47"/>
                      </a:lnTo>
                      <a:lnTo>
                        <a:pt x="4" y="47"/>
                      </a:lnTo>
                      <a:lnTo>
                        <a:pt x="3" y="46"/>
                      </a:lnTo>
                      <a:lnTo>
                        <a:pt x="2" y="46"/>
                      </a:lnTo>
                      <a:lnTo>
                        <a:pt x="0" y="46"/>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6" name="Freeform 536"/>
                <p:cNvSpPr>
                  <a:spLocks/>
                </p:cNvSpPr>
                <p:nvPr/>
              </p:nvSpPr>
              <p:spPr bwMode="auto">
                <a:xfrm>
                  <a:off x="2350" y="3985"/>
                  <a:ext cx="50" cy="46"/>
                </a:xfrm>
                <a:custGeom>
                  <a:avLst/>
                  <a:gdLst>
                    <a:gd name="T0" fmla="*/ 0 w 50"/>
                    <a:gd name="T1" fmla="*/ 46 h 46"/>
                    <a:gd name="T2" fmla="*/ 40 w 50"/>
                    <a:gd name="T3" fmla="*/ 0 h 46"/>
                    <a:gd name="T4" fmla="*/ 41 w 50"/>
                    <a:gd name="T5" fmla="*/ 0 h 46"/>
                    <a:gd name="T6" fmla="*/ 44 w 50"/>
                    <a:gd name="T7" fmla="*/ 0 h 46"/>
                    <a:gd name="T8" fmla="*/ 45 w 50"/>
                    <a:gd name="T9" fmla="*/ 0 h 46"/>
                    <a:gd name="T10" fmla="*/ 46 w 50"/>
                    <a:gd name="T11" fmla="*/ 0 h 46"/>
                    <a:gd name="T12" fmla="*/ 47 w 50"/>
                    <a:gd name="T13" fmla="*/ 0 h 46"/>
                    <a:gd name="T14" fmla="*/ 48 w 50"/>
                    <a:gd name="T15" fmla="*/ 0 h 46"/>
                    <a:gd name="T16" fmla="*/ 49 w 50"/>
                    <a:gd name="T17" fmla="*/ 0 h 46"/>
                    <a:gd name="T18" fmla="*/ 50 w 50"/>
                    <a:gd name="T19" fmla="*/ 0 h 46"/>
                    <a:gd name="T20" fmla="*/ 9 w 50"/>
                    <a:gd name="T21" fmla="*/ 46 h 46"/>
                    <a:gd name="T22" fmla="*/ 8 w 50"/>
                    <a:gd name="T23" fmla="*/ 46 h 46"/>
                    <a:gd name="T24" fmla="*/ 7 w 50"/>
                    <a:gd name="T25" fmla="*/ 46 h 46"/>
                    <a:gd name="T26" fmla="*/ 6 w 50"/>
                    <a:gd name="T27" fmla="*/ 46 h 46"/>
                    <a:gd name="T28" fmla="*/ 5 w 50"/>
                    <a:gd name="T29" fmla="*/ 46 h 46"/>
                    <a:gd name="T30" fmla="*/ 3 w 50"/>
                    <a:gd name="T31" fmla="*/ 46 h 46"/>
                    <a:gd name="T32" fmla="*/ 2 w 50"/>
                    <a:gd name="T33" fmla="*/ 46 h 46"/>
                    <a:gd name="T34" fmla="*/ 1 w 50"/>
                    <a:gd name="T35" fmla="*/ 46 h 46"/>
                    <a:gd name="T36" fmla="*/ 0 w 50"/>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6"/>
                      </a:moveTo>
                      <a:lnTo>
                        <a:pt x="40" y="0"/>
                      </a:lnTo>
                      <a:lnTo>
                        <a:pt x="41" y="0"/>
                      </a:lnTo>
                      <a:lnTo>
                        <a:pt x="44" y="0"/>
                      </a:lnTo>
                      <a:lnTo>
                        <a:pt x="45" y="0"/>
                      </a:lnTo>
                      <a:lnTo>
                        <a:pt x="46" y="0"/>
                      </a:lnTo>
                      <a:lnTo>
                        <a:pt x="47" y="0"/>
                      </a:lnTo>
                      <a:lnTo>
                        <a:pt x="48" y="0"/>
                      </a:lnTo>
                      <a:lnTo>
                        <a:pt x="49" y="0"/>
                      </a:lnTo>
                      <a:lnTo>
                        <a:pt x="50" y="0"/>
                      </a:lnTo>
                      <a:lnTo>
                        <a:pt x="9" y="46"/>
                      </a:lnTo>
                      <a:lnTo>
                        <a:pt x="8" y="46"/>
                      </a:lnTo>
                      <a:lnTo>
                        <a:pt x="7" y="46"/>
                      </a:lnTo>
                      <a:lnTo>
                        <a:pt x="6" y="46"/>
                      </a:lnTo>
                      <a:lnTo>
                        <a:pt x="5" y="46"/>
                      </a:lnTo>
                      <a:lnTo>
                        <a:pt x="3" y="46"/>
                      </a:lnTo>
                      <a:lnTo>
                        <a:pt x="2" y="46"/>
                      </a:lnTo>
                      <a:lnTo>
                        <a:pt x="1" y="46"/>
                      </a:lnTo>
                      <a:lnTo>
                        <a:pt x="0" y="46"/>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7" name="Freeform 537"/>
                <p:cNvSpPr>
                  <a:spLocks/>
                </p:cNvSpPr>
                <p:nvPr/>
              </p:nvSpPr>
              <p:spPr bwMode="auto">
                <a:xfrm>
                  <a:off x="2359" y="3985"/>
                  <a:ext cx="51" cy="46"/>
                </a:xfrm>
                <a:custGeom>
                  <a:avLst/>
                  <a:gdLst>
                    <a:gd name="T0" fmla="*/ 0 w 51"/>
                    <a:gd name="T1" fmla="*/ 46 h 46"/>
                    <a:gd name="T2" fmla="*/ 41 w 51"/>
                    <a:gd name="T3" fmla="*/ 0 h 46"/>
                    <a:gd name="T4" fmla="*/ 42 w 51"/>
                    <a:gd name="T5" fmla="*/ 0 h 46"/>
                    <a:gd name="T6" fmla="*/ 43 w 51"/>
                    <a:gd name="T7" fmla="*/ 0 h 46"/>
                    <a:gd name="T8" fmla="*/ 45 w 51"/>
                    <a:gd name="T9" fmla="*/ 0 h 46"/>
                    <a:gd name="T10" fmla="*/ 46 w 51"/>
                    <a:gd name="T11" fmla="*/ 0 h 46"/>
                    <a:gd name="T12" fmla="*/ 48 w 51"/>
                    <a:gd name="T13" fmla="*/ 0 h 46"/>
                    <a:gd name="T14" fmla="*/ 49 w 51"/>
                    <a:gd name="T15" fmla="*/ 0 h 46"/>
                    <a:gd name="T16" fmla="*/ 50 w 51"/>
                    <a:gd name="T17" fmla="*/ 0 h 46"/>
                    <a:gd name="T18" fmla="*/ 51 w 51"/>
                    <a:gd name="T19" fmla="*/ 0 h 46"/>
                    <a:gd name="T20" fmla="*/ 10 w 51"/>
                    <a:gd name="T21" fmla="*/ 46 h 46"/>
                    <a:gd name="T22" fmla="*/ 9 w 51"/>
                    <a:gd name="T23" fmla="*/ 46 h 46"/>
                    <a:gd name="T24" fmla="*/ 7 w 51"/>
                    <a:gd name="T25" fmla="*/ 46 h 46"/>
                    <a:gd name="T26" fmla="*/ 6 w 51"/>
                    <a:gd name="T27" fmla="*/ 46 h 46"/>
                    <a:gd name="T28" fmla="*/ 5 w 51"/>
                    <a:gd name="T29" fmla="*/ 46 h 46"/>
                    <a:gd name="T30" fmla="*/ 4 w 51"/>
                    <a:gd name="T31" fmla="*/ 46 h 46"/>
                    <a:gd name="T32" fmla="*/ 3 w 51"/>
                    <a:gd name="T33" fmla="*/ 46 h 46"/>
                    <a:gd name="T34" fmla="*/ 1 w 51"/>
                    <a:gd name="T35" fmla="*/ 46 h 46"/>
                    <a:gd name="T36" fmla="*/ 0 w 51"/>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46"/>
                    <a:gd name="T59" fmla="*/ 51 w 51"/>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46">
                      <a:moveTo>
                        <a:pt x="0" y="46"/>
                      </a:moveTo>
                      <a:lnTo>
                        <a:pt x="41" y="0"/>
                      </a:lnTo>
                      <a:lnTo>
                        <a:pt x="42" y="0"/>
                      </a:lnTo>
                      <a:lnTo>
                        <a:pt x="43" y="0"/>
                      </a:lnTo>
                      <a:lnTo>
                        <a:pt x="45" y="0"/>
                      </a:lnTo>
                      <a:lnTo>
                        <a:pt x="46" y="0"/>
                      </a:lnTo>
                      <a:lnTo>
                        <a:pt x="48" y="0"/>
                      </a:lnTo>
                      <a:lnTo>
                        <a:pt x="49" y="0"/>
                      </a:lnTo>
                      <a:lnTo>
                        <a:pt x="50" y="0"/>
                      </a:lnTo>
                      <a:lnTo>
                        <a:pt x="51" y="0"/>
                      </a:lnTo>
                      <a:lnTo>
                        <a:pt x="10" y="46"/>
                      </a:lnTo>
                      <a:lnTo>
                        <a:pt x="9" y="46"/>
                      </a:lnTo>
                      <a:lnTo>
                        <a:pt x="7" y="46"/>
                      </a:lnTo>
                      <a:lnTo>
                        <a:pt x="6" y="46"/>
                      </a:lnTo>
                      <a:lnTo>
                        <a:pt x="5" y="46"/>
                      </a:lnTo>
                      <a:lnTo>
                        <a:pt x="4" y="46"/>
                      </a:lnTo>
                      <a:lnTo>
                        <a:pt x="3" y="46"/>
                      </a:lnTo>
                      <a:lnTo>
                        <a:pt x="1" y="46"/>
                      </a:lnTo>
                      <a:lnTo>
                        <a:pt x="0" y="46"/>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8" name="Freeform 538"/>
                <p:cNvSpPr>
                  <a:spLocks/>
                </p:cNvSpPr>
                <p:nvPr/>
              </p:nvSpPr>
              <p:spPr bwMode="auto">
                <a:xfrm>
                  <a:off x="2369" y="3984"/>
                  <a:ext cx="52" cy="47"/>
                </a:xfrm>
                <a:custGeom>
                  <a:avLst/>
                  <a:gdLst>
                    <a:gd name="T0" fmla="*/ 0 w 52"/>
                    <a:gd name="T1" fmla="*/ 47 h 47"/>
                    <a:gd name="T2" fmla="*/ 41 w 52"/>
                    <a:gd name="T3" fmla="*/ 1 h 47"/>
                    <a:gd name="T4" fmla="*/ 42 w 52"/>
                    <a:gd name="T5" fmla="*/ 1 h 47"/>
                    <a:gd name="T6" fmla="*/ 44 w 52"/>
                    <a:gd name="T7" fmla="*/ 1 h 47"/>
                    <a:gd name="T8" fmla="*/ 45 w 52"/>
                    <a:gd name="T9" fmla="*/ 1 h 47"/>
                    <a:gd name="T10" fmla="*/ 46 w 52"/>
                    <a:gd name="T11" fmla="*/ 1 h 47"/>
                    <a:gd name="T12" fmla="*/ 47 w 52"/>
                    <a:gd name="T13" fmla="*/ 1 h 47"/>
                    <a:gd name="T14" fmla="*/ 48 w 52"/>
                    <a:gd name="T15" fmla="*/ 0 h 47"/>
                    <a:gd name="T16" fmla="*/ 51 w 52"/>
                    <a:gd name="T17" fmla="*/ 0 h 47"/>
                    <a:gd name="T18" fmla="*/ 52 w 52"/>
                    <a:gd name="T19" fmla="*/ 0 h 47"/>
                    <a:gd name="T20" fmla="*/ 10 w 52"/>
                    <a:gd name="T21" fmla="*/ 46 h 47"/>
                    <a:gd name="T22" fmla="*/ 9 w 52"/>
                    <a:gd name="T23" fmla="*/ 47 h 47"/>
                    <a:gd name="T24" fmla="*/ 7 w 52"/>
                    <a:gd name="T25" fmla="*/ 47 h 47"/>
                    <a:gd name="T26" fmla="*/ 6 w 52"/>
                    <a:gd name="T27" fmla="*/ 47 h 47"/>
                    <a:gd name="T28" fmla="*/ 5 w 52"/>
                    <a:gd name="T29" fmla="*/ 47 h 47"/>
                    <a:gd name="T30" fmla="*/ 4 w 52"/>
                    <a:gd name="T31" fmla="*/ 47 h 47"/>
                    <a:gd name="T32" fmla="*/ 3 w 52"/>
                    <a:gd name="T33" fmla="*/ 47 h 47"/>
                    <a:gd name="T34" fmla="*/ 2 w 52"/>
                    <a:gd name="T35" fmla="*/ 47 h 47"/>
                    <a:gd name="T36" fmla="*/ 0 w 52"/>
                    <a:gd name="T37" fmla="*/ 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7"/>
                    <a:gd name="T59" fmla="*/ 52 w 52"/>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7">
                      <a:moveTo>
                        <a:pt x="0" y="47"/>
                      </a:moveTo>
                      <a:lnTo>
                        <a:pt x="41" y="1"/>
                      </a:lnTo>
                      <a:lnTo>
                        <a:pt x="42" y="1"/>
                      </a:lnTo>
                      <a:lnTo>
                        <a:pt x="44" y="1"/>
                      </a:lnTo>
                      <a:lnTo>
                        <a:pt x="45" y="1"/>
                      </a:lnTo>
                      <a:lnTo>
                        <a:pt x="46" y="1"/>
                      </a:lnTo>
                      <a:lnTo>
                        <a:pt x="47" y="1"/>
                      </a:lnTo>
                      <a:lnTo>
                        <a:pt x="48" y="0"/>
                      </a:lnTo>
                      <a:lnTo>
                        <a:pt x="51" y="0"/>
                      </a:lnTo>
                      <a:lnTo>
                        <a:pt x="52" y="0"/>
                      </a:lnTo>
                      <a:lnTo>
                        <a:pt x="10" y="46"/>
                      </a:lnTo>
                      <a:lnTo>
                        <a:pt x="9" y="47"/>
                      </a:lnTo>
                      <a:lnTo>
                        <a:pt x="7" y="47"/>
                      </a:lnTo>
                      <a:lnTo>
                        <a:pt x="6" y="47"/>
                      </a:lnTo>
                      <a:lnTo>
                        <a:pt x="5" y="47"/>
                      </a:lnTo>
                      <a:lnTo>
                        <a:pt x="4" y="47"/>
                      </a:lnTo>
                      <a:lnTo>
                        <a:pt x="3" y="47"/>
                      </a:lnTo>
                      <a:lnTo>
                        <a:pt x="2" y="47"/>
                      </a:lnTo>
                      <a:lnTo>
                        <a:pt x="0" y="47"/>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69" name="Freeform 539"/>
                <p:cNvSpPr>
                  <a:spLocks/>
                </p:cNvSpPr>
                <p:nvPr/>
              </p:nvSpPr>
              <p:spPr bwMode="auto">
                <a:xfrm>
                  <a:off x="2379" y="3983"/>
                  <a:ext cx="52" cy="47"/>
                </a:xfrm>
                <a:custGeom>
                  <a:avLst/>
                  <a:gdLst>
                    <a:gd name="T0" fmla="*/ 0 w 52"/>
                    <a:gd name="T1" fmla="*/ 47 h 47"/>
                    <a:gd name="T2" fmla="*/ 42 w 52"/>
                    <a:gd name="T3" fmla="*/ 1 h 47"/>
                    <a:gd name="T4" fmla="*/ 43 w 52"/>
                    <a:gd name="T5" fmla="*/ 1 h 47"/>
                    <a:gd name="T6" fmla="*/ 44 w 52"/>
                    <a:gd name="T7" fmla="*/ 1 h 47"/>
                    <a:gd name="T8" fmla="*/ 45 w 52"/>
                    <a:gd name="T9" fmla="*/ 1 h 47"/>
                    <a:gd name="T10" fmla="*/ 47 w 52"/>
                    <a:gd name="T11" fmla="*/ 1 h 47"/>
                    <a:gd name="T12" fmla="*/ 48 w 52"/>
                    <a:gd name="T13" fmla="*/ 1 h 47"/>
                    <a:gd name="T14" fmla="*/ 49 w 52"/>
                    <a:gd name="T15" fmla="*/ 1 h 47"/>
                    <a:gd name="T16" fmla="*/ 50 w 52"/>
                    <a:gd name="T17" fmla="*/ 1 h 47"/>
                    <a:gd name="T18" fmla="*/ 52 w 52"/>
                    <a:gd name="T19" fmla="*/ 0 h 47"/>
                    <a:gd name="T20" fmla="*/ 10 w 52"/>
                    <a:gd name="T21" fmla="*/ 47 h 47"/>
                    <a:gd name="T22" fmla="*/ 9 w 52"/>
                    <a:gd name="T23" fmla="*/ 47 h 47"/>
                    <a:gd name="T24" fmla="*/ 8 w 52"/>
                    <a:gd name="T25" fmla="*/ 47 h 47"/>
                    <a:gd name="T26" fmla="*/ 7 w 52"/>
                    <a:gd name="T27" fmla="*/ 47 h 47"/>
                    <a:gd name="T28" fmla="*/ 5 w 52"/>
                    <a:gd name="T29" fmla="*/ 47 h 47"/>
                    <a:gd name="T30" fmla="*/ 4 w 52"/>
                    <a:gd name="T31" fmla="*/ 47 h 47"/>
                    <a:gd name="T32" fmla="*/ 3 w 52"/>
                    <a:gd name="T33" fmla="*/ 47 h 47"/>
                    <a:gd name="T34" fmla="*/ 2 w 52"/>
                    <a:gd name="T35" fmla="*/ 47 h 47"/>
                    <a:gd name="T36" fmla="*/ 0 w 52"/>
                    <a:gd name="T37" fmla="*/ 47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7"/>
                    <a:gd name="T59" fmla="*/ 52 w 52"/>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7">
                      <a:moveTo>
                        <a:pt x="0" y="47"/>
                      </a:moveTo>
                      <a:lnTo>
                        <a:pt x="42" y="1"/>
                      </a:lnTo>
                      <a:lnTo>
                        <a:pt x="43" y="1"/>
                      </a:lnTo>
                      <a:lnTo>
                        <a:pt x="44" y="1"/>
                      </a:lnTo>
                      <a:lnTo>
                        <a:pt x="45" y="1"/>
                      </a:lnTo>
                      <a:lnTo>
                        <a:pt x="47" y="1"/>
                      </a:lnTo>
                      <a:lnTo>
                        <a:pt x="48" y="1"/>
                      </a:lnTo>
                      <a:lnTo>
                        <a:pt x="49" y="1"/>
                      </a:lnTo>
                      <a:lnTo>
                        <a:pt x="50" y="1"/>
                      </a:lnTo>
                      <a:lnTo>
                        <a:pt x="52" y="0"/>
                      </a:lnTo>
                      <a:lnTo>
                        <a:pt x="10" y="47"/>
                      </a:lnTo>
                      <a:lnTo>
                        <a:pt x="9" y="47"/>
                      </a:lnTo>
                      <a:lnTo>
                        <a:pt x="8" y="47"/>
                      </a:lnTo>
                      <a:lnTo>
                        <a:pt x="7" y="47"/>
                      </a:lnTo>
                      <a:lnTo>
                        <a:pt x="5" y="47"/>
                      </a:lnTo>
                      <a:lnTo>
                        <a:pt x="4" y="47"/>
                      </a:lnTo>
                      <a:lnTo>
                        <a:pt x="3" y="47"/>
                      </a:lnTo>
                      <a:lnTo>
                        <a:pt x="2" y="47"/>
                      </a:lnTo>
                      <a:lnTo>
                        <a:pt x="0" y="47"/>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0" name="Freeform 540"/>
                <p:cNvSpPr>
                  <a:spLocks/>
                </p:cNvSpPr>
                <p:nvPr/>
              </p:nvSpPr>
              <p:spPr bwMode="auto">
                <a:xfrm>
                  <a:off x="2389" y="3982"/>
                  <a:ext cx="53" cy="48"/>
                </a:xfrm>
                <a:custGeom>
                  <a:avLst/>
                  <a:gdLst>
                    <a:gd name="T0" fmla="*/ 0 w 53"/>
                    <a:gd name="T1" fmla="*/ 48 h 48"/>
                    <a:gd name="T2" fmla="*/ 42 w 53"/>
                    <a:gd name="T3" fmla="*/ 1 h 48"/>
                    <a:gd name="T4" fmla="*/ 42 w 53"/>
                    <a:gd name="T5" fmla="*/ 1 h 48"/>
                    <a:gd name="T6" fmla="*/ 44 w 53"/>
                    <a:gd name="T7" fmla="*/ 1 h 48"/>
                    <a:gd name="T8" fmla="*/ 45 w 53"/>
                    <a:gd name="T9" fmla="*/ 1 h 48"/>
                    <a:gd name="T10" fmla="*/ 46 w 53"/>
                    <a:gd name="T11" fmla="*/ 1 h 48"/>
                    <a:gd name="T12" fmla="*/ 47 w 53"/>
                    <a:gd name="T13" fmla="*/ 1 h 48"/>
                    <a:gd name="T14" fmla="*/ 48 w 53"/>
                    <a:gd name="T15" fmla="*/ 1 h 48"/>
                    <a:gd name="T16" fmla="*/ 49 w 53"/>
                    <a:gd name="T17" fmla="*/ 1 h 48"/>
                    <a:gd name="T18" fmla="*/ 49 w 53"/>
                    <a:gd name="T19" fmla="*/ 0 h 48"/>
                    <a:gd name="T20" fmla="*/ 53 w 53"/>
                    <a:gd name="T21" fmla="*/ 0 h 48"/>
                    <a:gd name="T22" fmla="*/ 11 w 53"/>
                    <a:gd name="T23" fmla="*/ 47 h 48"/>
                    <a:gd name="T24" fmla="*/ 10 w 53"/>
                    <a:gd name="T25" fmla="*/ 47 h 48"/>
                    <a:gd name="T26" fmla="*/ 9 w 53"/>
                    <a:gd name="T27" fmla="*/ 47 h 48"/>
                    <a:gd name="T28" fmla="*/ 7 w 53"/>
                    <a:gd name="T29" fmla="*/ 47 h 48"/>
                    <a:gd name="T30" fmla="*/ 6 w 53"/>
                    <a:gd name="T31" fmla="*/ 47 h 48"/>
                    <a:gd name="T32" fmla="*/ 5 w 53"/>
                    <a:gd name="T33" fmla="*/ 47 h 48"/>
                    <a:gd name="T34" fmla="*/ 3 w 53"/>
                    <a:gd name="T35" fmla="*/ 48 h 48"/>
                    <a:gd name="T36" fmla="*/ 2 w 53"/>
                    <a:gd name="T37" fmla="*/ 48 h 48"/>
                    <a:gd name="T38" fmla="*/ 0 w 53"/>
                    <a:gd name="T39" fmla="*/ 48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48"/>
                    <a:gd name="T62" fmla="*/ 53 w 53"/>
                    <a:gd name="T63" fmla="*/ 48 h 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48">
                      <a:moveTo>
                        <a:pt x="0" y="48"/>
                      </a:moveTo>
                      <a:lnTo>
                        <a:pt x="42" y="1"/>
                      </a:lnTo>
                      <a:lnTo>
                        <a:pt x="44" y="1"/>
                      </a:lnTo>
                      <a:lnTo>
                        <a:pt x="45" y="1"/>
                      </a:lnTo>
                      <a:lnTo>
                        <a:pt x="46" y="1"/>
                      </a:lnTo>
                      <a:lnTo>
                        <a:pt x="47" y="1"/>
                      </a:lnTo>
                      <a:lnTo>
                        <a:pt x="48" y="1"/>
                      </a:lnTo>
                      <a:lnTo>
                        <a:pt x="49" y="1"/>
                      </a:lnTo>
                      <a:lnTo>
                        <a:pt x="49" y="0"/>
                      </a:lnTo>
                      <a:lnTo>
                        <a:pt x="53" y="0"/>
                      </a:lnTo>
                      <a:lnTo>
                        <a:pt x="11" y="47"/>
                      </a:lnTo>
                      <a:lnTo>
                        <a:pt x="10" y="47"/>
                      </a:lnTo>
                      <a:lnTo>
                        <a:pt x="9" y="47"/>
                      </a:lnTo>
                      <a:lnTo>
                        <a:pt x="7" y="47"/>
                      </a:lnTo>
                      <a:lnTo>
                        <a:pt x="6" y="47"/>
                      </a:lnTo>
                      <a:lnTo>
                        <a:pt x="5" y="47"/>
                      </a:lnTo>
                      <a:lnTo>
                        <a:pt x="3" y="48"/>
                      </a:lnTo>
                      <a:lnTo>
                        <a:pt x="2" y="48"/>
                      </a:lnTo>
                      <a:lnTo>
                        <a:pt x="0" y="48"/>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1" name="Freeform 541"/>
                <p:cNvSpPr>
                  <a:spLocks/>
                </p:cNvSpPr>
                <p:nvPr/>
              </p:nvSpPr>
              <p:spPr bwMode="auto">
                <a:xfrm>
                  <a:off x="2400" y="3980"/>
                  <a:ext cx="53" cy="49"/>
                </a:xfrm>
                <a:custGeom>
                  <a:avLst/>
                  <a:gdLst>
                    <a:gd name="T0" fmla="*/ 0 w 53"/>
                    <a:gd name="T1" fmla="*/ 49 h 49"/>
                    <a:gd name="T2" fmla="*/ 42 w 53"/>
                    <a:gd name="T3" fmla="*/ 2 h 49"/>
                    <a:gd name="T4" fmla="*/ 53 w 53"/>
                    <a:gd name="T5" fmla="*/ 0 h 49"/>
                    <a:gd name="T6" fmla="*/ 11 w 53"/>
                    <a:gd name="T7" fmla="*/ 46 h 49"/>
                    <a:gd name="T8" fmla="*/ 10 w 53"/>
                    <a:gd name="T9" fmla="*/ 47 h 49"/>
                    <a:gd name="T10" fmla="*/ 9 w 53"/>
                    <a:gd name="T11" fmla="*/ 47 h 49"/>
                    <a:gd name="T12" fmla="*/ 8 w 53"/>
                    <a:gd name="T13" fmla="*/ 47 h 49"/>
                    <a:gd name="T14" fmla="*/ 5 w 53"/>
                    <a:gd name="T15" fmla="*/ 47 h 49"/>
                    <a:gd name="T16" fmla="*/ 4 w 53"/>
                    <a:gd name="T17" fmla="*/ 47 h 49"/>
                    <a:gd name="T18" fmla="*/ 3 w 53"/>
                    <a:gd name="T19" fmla="*/ 47 h 49"/>
                    <a:gd name="T20" fmla="*/ 1 w 53"/>
                    <a:gd name="T21" fmla="*/ 49 h 49"/>
                    <a:gd name="T22" fmla="*/ 0 w 53"/>
                    <a:gd name="T23" fmla="*/ 49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9"/>
                    <a:gd name="T38" fmla="*/ 53 w 53"/>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9">
                      <a:moveTo>
                        <a:pt x="0" y="49"/>
                      </a:moveTo>
                      <a:lnTo>
                        <a:pt x="42" y="2"/>
                      </a:lnTo>
                      <a:lnTo>
                        <a:pt x="53" y="0"/>
                      </a:lnTo>
                      <a:lnTo>
                        <a:pt x="11" y="46"/>
                      </a:lnTo>
                      <a:lnTo>
                        <a:pt x="10" y="47"/>
                      </a:lnTo>
                      <a:lnTo>
                        <a:pt x="9" y="47"/>
                      </a:lnTo>
                      <a:lnTo>
                        <a:pt x="8" y="47"/>
                      </a:lnTo>
                      <a:lnTo>
                        <a:pt x="5" y="47"/>
                      </a:lnTo>
                      <a:lnTo>
                        <a:pt x="4" y="47"/>
                      </a:lnTo>
                      <a:lnTo>
                        <a:pt x="3" y="47"/>
                      </a:lnTo>
                      <a:lnTo>
                        <a:pt x="1" y="49"/>
                      </a:lnTo>
                      <a:lnTo>
                        <a:pt x="0" y="49"/>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2" name="Freeform 542"/>
                <p:cNvSpPr>
                  <a:spLocks/>
                </p:cNvSpPr>
                <p:nvPr/>
              </p:nvSpPr>
              <p:spPr bwMode="auto">
                <a:xfrm>
                  <a:off x="2411" y="3979"/>
                  <a:ext cx="54" cy="47"/>
                </a:xfrm>
                <a:custGeom>
                  <a:avLst/>
                  <a:gdLst>
                    <a:gd name="T0" fmla="*/ 0 w 54"/>
                    <a:gd name="T1" fmla="*/ 47 h 47"/>
                    <a:gd name="T2" fmla="*/ 42 w 54"/>
                    <a:gd name="T3" fmla="*/ 1 h 47"/>
                    <a:gd name="T4" fmla="*/ 54 w 54"/>
                    <a:gd name="T5" fmla="*/ 0 h 47"/>
                    <a:gd name="T6" fmla="*/ 12 w 54"/>
                    <a:gd name="T7" fmla="*/ 46 h 47"/>
                    <a:gd name="T8" fmla="*/ 11 w 54"/>
                    <a:gd name="T9" fmla="*/ 46 h 47"/>
                    <a:gd name="T10" fmla="*/ 9 w 54"/>
                    <a:gd name="T11" fmla="*/ 46 h 47"/>
                    <a:gd name="T12" fmla="*/ 7 w 54"/>
                    <a:gd name="T13" fmla="*/ 46 h 47"/>
                    <a:gd name="T14" fmla="*/ 6 w 54"/>
                    <a:gd name="T15" fmla="*/ 47 h 47"/>
                    <a:gd name="T16" fmla="*/ 4 w 54"/>
                    <a:gd name="T17" fmla="*/ 47 h 47"/>
                    <a:gd name="T18" fmla="*/ 3 w 54"/>
                    <a:gd name="T19" fmla="*/ 47 h 47"/>
                    <a:gd name="T20" fmla="*/ 2 w 54"/>
                    <a:gd name="T21" fmla="*/ 47 h 47"/>
                    <a:gd name="T22" fmla="*/ 0 w 54"/>
                    <a:gd name="T23" fmla="*/ 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47"/>
                    <a:gd name="T38" fmla="*/ 54 w 5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47">
                      <a:moveTo>
                        <a:pt x="0" y="47"/>
                      </a:moveTo>
                      <a:lnTo>
                        <a:pt x="42" y="1"/>
                      </a:lnTo>
                      <a:lnTo>
                        <a:pt x="54" y="0"/>
                      </a:lnTo>
                      <a:lnTo>
                        <a:pt x="12" y="46"/>
                      </a:lnTo>
                      <a:lnTo>
                        <a:pt x="11" y="46"/>
                      </a:lnTo>
                      <a:lnTo>
                        <a:pt x="9" y="46"/>
                      </a:lnTo>
                      <a:lnTo>
                        <a:pt x="7" y="46"/>
                      </a:lnTo>
                      <a:lnTo>
                        <a:pt x="6" y="47"/>
                      </a:lnTo>
                      <a:lnTo>
                        <a:pt x="4" y="47"/>
                      </a:lnTo>
                      <a:lnTo>
                        <a:pt x="3" y="47"/>
                      </a:lnTo>
                      <a:lnTo>
                        <a:pt x="2" y="47"/>
                      </a:lnTo>
                      <a:lnTo>
                        <a:pt x="0" y="47"/>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3" name="Freeform 543"/>
                <p:cNvSpPr>
                  <a:spLocks/>
                </p:cNvSpPr>
                <p:nvPr/>
              </p:nvSpPr>
              <p:spPr bwMode="auto">
                <a:xfrm>
                  <a:off x="2423" y="3977"/>
                  <a:ext cx="53" cy="48"/>
                </a:xfrm>
                <a:custGeom>
                  <a:avLst/>
                  <a:gdLst>
                    <a:gd name="T0" fmla="*/ 0 w 53"/>
                    <a:gd name="T1" fmla="*/ 48 h 48"/>
                    <a:gd name="T2" fmla="*/ 42 w 53"/>
                    <a:gd name="T3" fmla="*/ 2 h 48"/>
                    <a:gd name="T4" fmla="*/ 53 w 53"/>
                    <a:gd name="T5" fmla="*/ 0 h 48"/>
                    <a:gd name="T6" fmla="*/ 12 w 53"/>
                    <a:gd name="T7" fmla="*/ 46 h 48"/>
                    <a:gd name="T8" fmla="*/ 10 w 53"/>
                    <a:gd name="T9" fmla="*/ 46 h 48"/>
                    <a:gd name="T10" fmla="*/ 8 w 53"/>
                    <a:gd name="T11" fmla="*/ 46 h 48"/>
                    <a:gd name="T12" fmla="*/ 7 w 53"/>
                    <a:gd name="T13" fmla="*/ 47 h 48"/>
                    <a:gd name="T14" fmla="*/ 5 w 53"/>
                    <a:gd name="T15" fmla="*/ 47 h 48"/>
                    <a:gd name="T16" fmla="*/ 4 w 53"/>
                    <a:gd name="T17" fmla="*/ 47 h 48"/>
                    <a:gd name="T18" fmla="*/ 2 w 53"/>
                    <a:gd name="T19" fmla="*/ 47 h 48"/>
                    <a:gd name="T20" fmla="*/ 1 w 53"/>
                    <a:gd name="T21" fmla="*/ 48 h 48"/>
                    <a:gd name="T22" fmla="*/ 0 w 53"/>
                    <a:gd name="T23" fmla="*/ 48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8"/>
                    <a:gd name="T38" fmla="*/ 53 w 53"/>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8">
                      <a:moveTo>
                        <a:pt x="0" y="48"/>
                      </a:moveTo>
                      <a:lnTo>
                        <a:pt x="42" y="2"/>
                      </a:lnTo>
                      <a:lnTo>
                        <a:pt x="53" y="0"/>
                      </a:lnTo>
                      <a:lnTo>
                        <a:pt x="12" y="46"/>
                      </a:lnTo>
                      <a:lnTo>
                        <a:pt x="10" y="46"/>
                      </a:lnTo>
                      <a:lnTo>
                        <a:pt x="8" y="46"/>
                      </a:lnTo>
                      <a:lnTo>
                        <a:pt x="7" y="47"/>
                      </a:lnTo>
                      <a:lnTo>
                        <a:pt x="5" y="47"/>
                      </a:lnTo>
                      <a:lnTo>
                        <a:pt x="4" y="47"/>
                      </a:lnTo>
                      <a:lnTo>
                        <a:pt x="2" y="47"/>
                      </a:lnTo>
                      <a:lnTo>
                        <a:pt x="1" y="48"/>
                      </a:lnTo>
                      <a:lnTo>
                        <a:pt x="0" y="48"/>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4" name="Freeform 544"/>
                <p:cNvSpPr>
                  <a:spLocks/>
                </p:cNvSpPr>
                <p:nvPr/>
              </p:nvSpPr>
              <p:spPr bwMode="auto">
                <a:xfrm>
                  <a:off x="2435" y="3975"/>
                  <a:ext cx="53" cy="48"/>
                </a:xfrm>
                <a:custGeom>
                  <a:avLst/>
                  <a:gdLst>
                    <a:gd name="T0" fmla="*/ 0 w 53"/>
                    <a:gd name="T1" fmla="*/ 48 h 48"/>
                    <a:gd name="T2" fmla="*/ 41 w 53"/>
                    <a:gd name="T3" fmla="*/ 2 h 48"/>
                    <a:gd name="T4" fmla="*/ 53 w 53"/>
                    <a:gd name="T5" fmla="*/ 0 h 48"/>
                    <a:gd name="T6" fmla="*/ 12 w 53"/>
                    <a:gd name="T7" fmla="*/ 45 h 48"/>
                    <a:gd name="T8" fmla="*/ 9 w 53"/>
                    <a:gd name="T9" fmla="*/ 46 h 48"/>
                    <a:gd name="T10" fmla="*/ 8 w 53"/>
                    <a:gd name="T11" fmla="*/ 46 h 48"/>
                    <a:gd name="T12" fmla="*/ 6 w 53"/>
                    <a:gd name="T13" fmla="*/ 46 h 48"/>
                    <a:gd name="T14" fmla="*/ 5 w 53"/>
                    <a:gd name="T15" fmla="*/ 47 h 48"/>
                    <a:gd name="T16" fmla="*/ 4 w 53"/>
                    <a:gd name="T17" fmla="*/ 47 h 48"/>
                    <a:gd name="T18" fmla="*/ 2 w 53"/>
                    <a:gd name="T19" fmla="*/ 47 h 48"/>
                    <a:gd name="T20" fmla="*/ 1 w 53"/>
                    <a:gd name="T21" fmla="*/ 47 h 48"/>
                    <a:gd name="T22" fmla="*/ 0 w 53"/>
                    <a:gd name="T23" fmla="*/ 48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8"/>
                    <a:gd name="T38" fmla="*/ 53 w 53"/>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8">
                      <a:moveTo>
                        <a:pt x="0" y="48"/>
                      </a:moveTo>
                      <a:lnTo>
                        <a:pt x="41" y="2"/>
                      </a:lnTo>
                      <a:lnTo>
                        <a:pt x="53" y="0"/>
                      </a:lnTo>
                      <a:lnTo>
                        <a:pt x="12" y="45"/>
                      </a:lnTo>
                      <a:lnTo>
                        <a:pt x="9" y="46"/>
                      </a:lnTo>
                      <a:lnTo>
                        <a:pt x="8" y="46"/>
                      </a:lnTo>
                      <a:lnTo>
                        <a:pt x="6" y="46"/>
                      </a:lnTo>
                      <a:lnTo>
                        <a:pt x="5" y="47"/>
                      </a:lnTo>
                      <a:lnTo>
                        <a:pt x="4" y="47"/>
                      </a:lnTo>
                      <a:lnTo>
                        <a:pt x="2" y="47"/>
                      </a:lnTo>
                      <a:lnTo>
                        <a:pt x="1" y="47"/>
                      </a:lnTo>
                      <a:lnTo>
                        <a:pt x="0" y="48"/>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5" name="Freeform 545"/>
                <p:cNvSpPr>
                  <a:spLocks/>
                </p:cNvSpPr>
                <p:nvPr/>
              </p:nvSpPr>
              <p:spPr bwMode="auto">
                <a:xfrm>
                  <a:off x="2447" y="3974"/>
                  <a:ext cx="52" cy="46"/>
                </a:xfrm>
                <a:custGeom>
                  <a:avLst/>
                  <a:gdLst>
                    <a:gd name="T0" fmla="*/ 0 w 52"/>
                    <a:gd name="T1" fmla="*/ 46 h 46"/>
                    <a:gd name="T2" fmla="*/ 41 w 52"/>
                    <a:gd name="T3" fmla="*/ 1 h 46"/>
                    <a:gd name="T4" fmla="*/ 52 w 52"/>
                    <a:gd name="T5" fmla="*/ 0 h 46"/>
                    <a:gd name="T6" fmla="*/ 12 w 52"/>
                    <a:gd name="T7" fmla="*/ 44 h 46"/>
                    <a:gd name="T8" fmla="*/ 10 w 52"/>
                    <a:gd name="T9" fmla="*/ 44 h 46"/>
                    <a:gd name="T10" fmla="*/ 8 w 52"/>
                    <a:gd name="T11" fmla="*/ 44 h 46"/>
                    <a:gd name="T12" fmla="*/ 7 w 52"/>
                    <a:gd name="T13" fmla="*/ 45 h 46"/>
                    <a:gd name="T14" fmla="*/ 5 w 52"/>
                    <a:gd name="T15" fmla="*/ 45 h 46"/>
                    <a:gd name="T16" fmla="*/ 4 w 52"/>
                    <a:gd name="T17" fmla="*/ 45 h 46"/>
                    <a:gd name="T18" fmla="*/ 2 w 52"/>
                    <a:gd name="T19" fmla="*/ 46 h 46"/>
                    <a:gd name="T20" fmla="*/ 1 w 52"/>
                    <a:gd name="T21" fmla="*/ 46 h 46"/>
                    <a:gd name="T22" fmla="*/ 0 w 52"/>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6"/>
                    <a:gd name="T38" fmla="*/ 52 w 5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6">
                      <a:moveTo>
                        <a:pt x="0" y="46"/>
                      </a:moveTo>
                      <a:lnTo>
                        <a:pt x="41" y="1"/>
                      </a:lnTo>
                      <a:lnTo>
                        <a:pt x="52" y="0"/>
                      </a:lnTo>
                      <a:lnTo>
                        <a:pt x="12" y="44"/>
                      </a:lnTo>
                      <a:lnTo>
                        <a:pt x="10" y="44"/>
                      </a:lnTo>
                      <a:lnTo>
                        <a:pt x="8" y="44"/>
                      </a:lnTo>
                      <a:lnTo>
                        <a:pt x="7" y="45"/>
                      </a:lnTo>
                      <a:lnTo>
                        <a:pt x="5" y="45"/>
                      </a:lnTo>
                      <a:lnTo>
                        <a:pt x="4" y="45"/>
                      </a:lnTo>
                      <a:lnTo>
                        <a:pt x="2" y="46"/>
                      </a:lnTo>
                      <a:lnTo>
                        <a:pt x="1" y="46"/>
                      </a:lnTo>
                      <a:lnTo>
                        <a:pt x="0" y="46"/>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6" name="Freeform 546"/>
                <p:cNvSpPr>
                  <a:spLocks/>
                </p:cNvSpPr>
                <p:nvPr/>
              </p:nvSpPr>
              <p:spPr bwMode="auto">
                <a:xfrm>
                  <a:off x="2459" y="3971"/>
                  <a:ext cx="52" cy="47"/>
                </a:xfrm>
                <a:custGeom>
                  <a:avLst/>
                  <a:gdLst>
                    <a:gd name="T0" fmla="*/ 0 w 52"/>
                    <a:gd name="T1" fmla="*/ 47 h 47"/>
                    <a:gd name="T2" fmla="*/ 40 w 52"/>
                    <a:gd name="T3" fmla="*/ 3 h 47"/>
                    <a:gd name="T4" fmla="*/ 52 w 52"/>
                    <a:gd name="T5" fmla="*/ 0 h 47"/>
                    <a:gd name="T6" fmla="*/ 13 w 52"/>
                    <a:gd name="T7" fmla="*/ 44 h 47"/>
                    <a:gd name="T8" fmla="*/ 10 w 52"/>
                    <a:gd name="T9" fmla="*/ 44 h 47"/>
                    <a:gd name="T10" fmla="*/ 9 w 52"/>
                    <a:gd name="T11" fmla="*/ 45 h 47"/>
                    <a:gd name="T12" fmla="*/ 7 w 52"/>
                    <a:gd name="T13" fmla="*/ 45 h 47"/>
                    <a:gd name="T14" fmla="*/ 6 w 52"/>
                    <a:gd name="T15" fmla="*/ 45 h 47"/>
                    <a:gd name="T16" fmla="*/ 4 w 52"/>
                    <a:gd name="T17" fmla="*/ 46 h 47"/>
                    <a:gd name="T18" fmla="*/ 3 w 52"/>
                    <a:gd name="T19" fmla="*/ 46 h 47"/>
                    <a:gd name="T20" fmla="*/ 1 w 52"/>
                    <a:gd name="T21" fmla="*/ 46 h 47"/>
                    <a:gd name="T22" fmla="*/ 0 w 52"/>
                    <a:gd name="T23" fmla="*/ 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7"/>
                    <a:gd name="T38" fmla="*/ 52 w 5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7">
                      <a:moveTo>
                        <a:pt x="0" y="47"/>
                      </a:moveTo>
                      <a:lnTo>
                        <a:pt x="40" y="3"/>
                      </a:lnTo>
                      <a:lnTo>
                        <a:pt x="52" y="0"/>
                      </a:lnTo>
                      <a:lnTo>
                        <a:pt x="13" y="44"/>
                      </a:lnTo>
                      <a:lnTo>
                        <a:pt x="10" y="44"/>
                      </a:lnTo>
                      <a:lnTo>
                        <a:pt x="9" y="45"/>
                      </a:lnTo>
                      <a:lnTo>
                        <a:pt x="7" y="45"/>
                      </a:lnTo>
                      <a:lnTo>
                        <a:pt x="6" y="45"/>
                      </a:lnTo>
                      <a:lnTo>
                        <a:pt x="4" y="46"/>
                      </a:lnTo>
                      <a:lnTo>
                        <a:pt x="3" y="46"/>
                      </a:lnTo>
                      <a:lnTo>
                        <a:pt x="1" y="46"/>
                      </a:lnTo>
                      <a:lnTo>
                        <a:pt x="0" y="47"/>
                      </a:lnTo>
                      <a:close/>
                    </a:path>
                  </a:pathLst>
                </a:custGeom>
                <a:solidFill>
                  <a:srgbClr val="87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7" name="Freeform 547"/>
                <p:cNvSpPr>
                  <a:spLocks/>
                </p:cNvSpPr>
                <p:nvPr/>
              </p:nvSpPr>
              <p:spPr bwMode="auto">
                <a:xfrm>
                  <a:off x="2472" y="3970"/>
                  <a:ext cx="45" cy="45"/>
                </a:xfrm>
                <a:custGeom>
                  <a:avLst/>
                  <a:gdLst>
                    <a:gd name="T0" fmla="*/ 0 w 45"/>
                    <a:gd name="T1" fmla="*/ 45 h 45"/>
                    <a:gd name="T2" fmla="*/ 39 w 45"/>
                    <a:gd name="T3" fmla="*/ 1 h 45"/>
                    <a:gd name="T4" fmla="*/ 45 w 45"/>
                    <a:gd name="T5" fmla="*/ 0 h 45"/>
                    <a:gd name="T6" fmla="*/ 42 w 45"/>
                    <a:gd name="T7" fmla="*/ 8 h 45"/>
                    <a:gd name="T8" fmla="*/ 11 w 45"/>
                    <a:gd name="T9" fmla="*/ 41 h 45"/>
                    <a:gd name="T10" fmla="*/ 10 w 45"/>
                    <a:gd name="T11" fmla="*/ 41 h 45"/>
                    <a:gd name="T12" fmla="*/ 8 w 45"/>
                    <a:gd name="T13" fmla="*/ 42 h 45"/>
                    <a:gd name="T14" fmla="*/ 7 w 45"/>
                    <a:gd name="T15" fmla="*/ 42 h 45"/>
                    <a:gd name="T16" fmla="*/ 5 w 45"/>
                    <a:gd name="T17" fmla="*/ 42 h 45"/>
                    <a:gd name="T18" fmla="*/ 4 w 45"/>
                    <a:gd name="T19" fmla="*/ 43 h 45"/>
                    <a:gd name="T20" fmla="*/ 2 w 45"/>
                    <a:gd name="T21" fmla="*/ 43 h 45"/>
                    <a:gd name="T22" fmla="*/ 1 w 45"/>
                    <a:gd name="T23" fmla="*/ 45 h 45"/>
                    <a:gd name="T24" fmla="*/ 0 w 45"/>
                    <a:gd name="T25" fmla="*/ 4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45"/>
                    <a:gd name="T41" fmla="*/ 45 w 45"/>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45">
                      <a:moveTo>
                        <a:pt x="0" y="45"/>
                      </a:moveTo>
                      <a:lnTo>
                        <a:pt x="39" y="1"/>
                      </a:lnTo>
                      <a:lnTo>
                        <a:pt x="45" y="0"/>
                      </a:lnTo>
                      <a:lnTo>
                        <a:pt x="42" y="8"/>
                      </a:lnTo>
                      <a:lnTo>
                        <a:pt x="11" y="41"/>
                      </a:lnTo>
                      <a:lnTo>
                        <a:pt x="10" y="41"/>
                      </a:lnTo>
                      <a:lnTo>
                        <a:pt x="8" y="42"/>
                      </a:lnTo>
                      <a:lnTo>
                        <a:pt x="7" y="42"/>
                      </a:lnTo>
                      <a:lnTo>
                        <a:pt x="5" y="42"/>
                      </a:lnTo>
                      <a:lnTo>
                        <a:pt x="4" y="43"/>
                      </a:lnTo>
                      <a:lnTo>
                        <a:pt x="2" y="43"/>
                      </a:lnTo>
                      <a:lnTo>
                        <a:pt x="1" y="45"/>
                      </a:lnTo>
                      <a:lnTo>
                        <a:pt x="0" y="45"/>
                      </a:lnTo>
                      <a:close/>
                    </a:path>
                  </a:pathLst>
                </a:custGeom>
                <a:solidFill>
                  <a:srgbClr val="85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8" name="Freeform 548"/>
                <p:cNvSpPr>
                  <a:spLocks/>
                </p:cNvSpPr>
                <p:nvPr/>
              </p:nvSpPr>
              <p:spPr bwMode="auto">
                <a:xfrm>
                  <a:off x="2483" y="3978"/>
                  <a:ext cx="31" cy="33"/>
                </a:xfrm>
                <a:custGeom>
                  <a:avLst/>
                  <a:gdLst>
                    <a:gd name="T0" fmla="*/ 0 w 31"/>
                    <a:gd name="T1" fmla="*/ 33 h 33"/>
                    <a:gd name="T2" fmla="*/ 31 w 31"/>
                    <a:gd name="T3" fmla="*/ 0 h 33"/>
                    <a:gd name="T4" fmla="*/ 21 w 31"/>
                    <a:gd name="T5" fmla="*/ 21 h 33"/>
                    <a:gd name="T6" fmla="*/ 13 w 31"/>
                    <a:gd name="T7" fmla="*/ 29 h 33"/>
                    <a:gd name="T8" fmla="*/ 12 w 31"/>
                    <a:gd name="T9" fmla="*/ 30 h 33"/>
                    <a:gd name="T10" fmla="*/ 10 w 31"/>
                    <a:gd name="T11" fmla="*/ 30 h 33"/>
                    <a:gd name="T12" fmla="*/ 9 w 31"/>
                    <a:gd name="T13" fmla="*/ 31 h 33"/>
                    <a:gd name="T14" fmla="*/ 7 w 31"/>
                    <a:gd name="T15" fmla="*/ 31 h 33"/>
                    <a:gd name="T16" fmla="*/ 6 w 31"/>
                    <a:gd name="T17" fmla="*/ 32 h 33"/>
                    <a:gd name="T18" fmla="*/ 4 w 31"/>
                    <a:gd name="T19" fmla="*/ 32 h 33"/>
                    <a:gd name="T20" fmla="*/ 3 w 31"/>
                    <a:gd name="T21" fmla="*/ 32 h 33"/>
                    <a:gd name="T22" fmla="*/ 0 w 31"/>
                    <a:gd name="T23" fmla="*/ 33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3"/>
                    <a:gd name="T38" fmla="*/ 31 w 31"/>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3">
                      <a:moveTo>
                        <a:pt x="0" y="33"/>
                      </a:moveTo>
                      <a:lnTo>
                        <a:pt x="31" y="0"/>
                      </a:lnTo>
                      <a:lnTo>
                        <a:pt x="21" y="21"/>
                      </a:lnTo>
                      <a:lnTo>
                        <a:pt x="13" y="29"/>
                      </a:lnTo>
                      <a:lnTo>
                        <a:pt x="12" y="30"/>
                      </a:lnTo>
                      <a:lnTo>
                        <a:pt x="10" y="30"/>
                      </a:lnTo>
                      <a:lnTo>
                        <a:pt x="9" y="31"/>
                      </a:lnTo>
                      <a:lnTo>
                        <a:pt x="7" y="31"/>
                      </a:lnTo>
                      <a:lnTo>
                        <a:pt x="6" y="32"/>
                      </a:lnTo>
                      <a:lnTo>
                        <a:pt x="4" y="32"/>
                      </a:lnTo>
                      <a:lnTo>
                        <a:pt x="3" y="32"/>
                      </a:lnTo>
                      <a:lnTo>
                        <a:pt x="0" y="33"/>
                      </a:lnTo>
                      <a:close/>
                    </a:path>
                  </a:pathLst>
                </a:custGeom>
                <a:solidFill>
                  <a:srgbClr val="83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79" name="Freeform 549"/>
                <p:cNvSpPr>
                  <a:spLocks/>
                </p:cNvSpPr>
                <p:nvPr/>
              </p:nvSpPr>
              <p:spPr bwMode="auto">
                <a:xfrm>
                  <a:off x="2496" y="3999"/>
                  <a:ext cx="8" cy="8"/>
                </a:xfrm>
                <a:custGeom>
                  <a:avLst/>
                  <a:gdLst>
                    <a:gd name="T0" fmla="*/ 0 w 8"/>
                    <a:gd name="T1" fmla="*/ 8 h 8"/>
                    <a:gd name="T2" fmla="*/ 8 w 8"/>
                    <a:gd name="T3" fmla="*/ 0 h 8"/>
                    <a:gd name="T4" fmla="*/ 5 w 8"/>
                    <a:gd name="T5" fmla="*/ 7 h 8"/>
                    <a:gd name="T6" fmla="*/ 5 w 8"/>
                    <a:gd name="T7" fmla="*/ 7 h 8"/>
                    <a:gd name="T8" fmla="*/ 4 w 8"/>
                    <a:gd name="T9" fmla="*/ 8 h 8"/>
                    <a:gd name="T10" fmla="*/ 4 w 8"/>
                    <a:gd name="T11" fmla="*/ 8 h 8"/>
                    <a:gd name="T12" fmla="*/ 3 w 8"/>
                    <a:gd name="T13" fmla="*/ 8 h 8"/>
                    <a:gd name="T14" fmla="*/ 3 w 8"/>
                    <a:gd name="T15" fmla="*/ 8 h 8"/>
                    <a:gd name="T16" fmla="*/ 2 w 8"/>
                    <a:gd name="T17" fmla="*/ 8 h 8"/>
                    <a:gd name="T18" fmla="*/ 2 w 8"/>
                    <a:gd name="T19" fmla="*/ 8 h 8"/>
                    <a:gd name="T20" fmla="*/ 0 w 8"/>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8"/>
                    <a:gd name="T35" fmla="*/ 8 w 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8">
                      <a:moveTo>
                        <a:pt x="0" y="8"/>
                      </a:moveTo>
                      <a:lnTo>
                        <a:pt x="8" y="0"/>
                      </a:lnTo>
                      <a:lnTo>
                        <a:pt x="5" y="7"/>
                      </a:lnTo>
                      <a:lnTo>
                        <a:pt x="4" y="8"/>
                      </a:lnTo>
                      <a:lnTo>
                        <a:pt x="3" y="8"/>
                      </a:lnTo>
                      <a:lnTo>
                        <a:pt x="2" y="8"/>
                      </a:lnTo>
                      <a:lnTo>
                        <a:pt x="0" y="8"/>
                      </a:lnTo>
                      <a:close/>
                    </a:path>
                  </a:pathLst>
                </a:custGeom>
                <a:solidFill>
                  <a:srgbClr val="81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0" name="Freeform 550"/>
                <p:cNvSpPr>
                  <a:spLocks/>
                </p:cNvSpPr>
                <p:nvPr/>
              </p:nvSpPr>
              <p:spPr bwMode="auto">
                <a:xfrm>
                  <a:off x="2149" y="3931"/>
                  <a:ext cx="154" cy="50"/>
                </a:xfrm>
                <a:custGeom>
                  <a:avLst/>
                  <a:gdLst>
                    <a:gd name="T0" fmla="*/ 154 w 154"/>
                    <a:gd name="T1" fmla="*/ 41 h 50"/>
                    <a:gd name="T2" fmla="*/ 135 w 154"/>
                    <a:gd name="T3" fmla="*/ 38 h 50"/>
                    <a:gd name="T4" fmla="*/ 117 w 154"/>
                    <a:gd name="T5" fmla="*/ 35 h 50"/>
                    <a:gd name="T6" fmla="*/ 99 w 154"/>
                    <a:gd name="T7" fmla="*/ 32 h 50"/>
                    <a:gd name="T8" fmla="*/ 81 w 154"/>
                    <a:gd name="T9" fmla="*/ 26 h 50"/>
                    <a:gd name="T10" fmla="*/ 64 w 154"/>
                    <a:gd name="T11" fmla="*/ 21 h 50"/>
                    <a:gd name="T12" fmla="*/ 45 w 154"/>
                    <a:gd name="T13" fmla="*/ 14 h 50"/>
                    <a:gd name="T14" fmla="*/ 27 w 154"/>
                    <a:gd name="T15" fmla="*/ 8 h 50"/>
                    <a:gd name="T16" fmla="*/ 8 w 154"/>
                    <a:gd name="T17" fmla="*/ 0 h 50"/>
                    <a:gd name="T18" fmla="*/ 0 w 154"/>
                    <a:gd name="T19" fmla="*/ 8 h 50"/>
                    <a:gd name="T20" fmla="*/ 18 w 154"/>
                    <a:gd name="T21" fmla="*/ 17 h 50"/>
                    <a:gd name="T22" fmla="*/ 35 w 154"/>
                    <a:gd name="T23" fmla="*/ 23 h 50"/>
                    <a:gd name="T24" fmla="*/ 54 w 154"/>
                    <a:gd name="T25" fmla="*/ 30 h 50"/>
                    <a:gd name="T26" fmla="*/ 71 w 154"/>
                    <a:gd name="T27" fmla="*/ 35 h 50"/>
                    <a:gd name="T28" fmla="*/ 90 w 154"/>
                    <a:gd name="T29" fmla="*/ 39 h 50"/>
                    <a:gd name="T30" fmla="*/ 108 w 154"/>
                    <a:gd name="T31" fmla="*/ 44 h 50"/>
                    <a:gd name="T32" fmla="*/ 126 w 154"/>
                    <a:gd name="T33" fmla="*/ 47 h 50"/>
                    <a:gd name="T34" fmla="*/ 145 w 154"/>
                    <a:gd name="T35" fmla="*/ 50 h 50"/>
                    <a:gd name="T36" fmla="*/ 154 w 154"/>
                    <a:gd name="T37" fmla="*/ 4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4"/>
                    <a:gd name="T58" fmla="*/ 0 h 50"/>
                    <a:gd name="T59" fmla="*/ 154 w 154"/>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4" h="50">
                      <a:moveTo>
                        <a:pt x="154" y="41"/>
                      </a:moveTo>
                      <a:lnTo>
                        <a:pt x="135" y="38"/>
                      </a:lnTo>
                      <a:lnTo>
                        <a:pt x="117" y="35"/>
                      </a:lnTo>
                      <a:lnTo>
                        <a:pt x="99" y="32"/>
                      </a:lnTo>
                      <a:lnTo>
                        <a:pt x="81" y="26"/>
                      </a:lnTo>
                      <a:lnTo>
                        <a:pt x="64" y="21"/>
                      </a:lnTo>
                      <a:lnTo>
                        <a:pt x="45" y="14"/>
                      </a:lnTo>
                      <a:lnTo>
                        <a:pt x="27" y="8"/>
                      </a:lnTo>
                      <a:lnTo>
                        <a:pt x="8" y="0"/>
                      </a:lnTo>
                      <a:lnTo>
                        <a:pt x="0" y="8"/>
                      </a:lnTo>
                      <a:lnTo>
                        <a:pt x="18" y="17"/>
                      </a:lnTo>
                      <a:lnTo>
                        <a:pt x="35" y="23"/>
                      </a:lnTo>
                      <a:lnTo>
                        <a:pt x="54" y="30"/>
                      </a:lnTo>
                      <a:lnTo>
                        <a:pt x="71" y="35"/>
                      </a:lnTo>
                      <a:lnTo>
                        <a:pt x="90" y="39"/>
                      </a:lnTo>
                      <a:lnTo>
                        <a:pt x="108" y="44"/>
                      </a:lnTo>
                      <a:lnTo>
                        <a:pt x="126" y="47"/>
                      </a:lnTo>
                      <a:lnTo>
                        <a:pt x="145" y="50"/>
                      </a:lnTo>
                      <a:lnTo>
                        <a:pt x="15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1" name="Freeform 551"/>
                <p:cNvSpPr>
                  <a:spLocks/>
                </p:cNvSpPr>
                <p:nvPr/>
              </p:nvSpPr>
              <p:spPr bwMode="auto">
                <a:xfrm>
                  <a:off x="2294" y="3972"/>
                  <a:ext cx="148" cy="18"/>
                </a:xfrm>
                <a:custGeom>
                  <a:avLst/>
                  <a:gdLst>
                    <a:gd name="T0" fmla="*/ 148 w 148"/>
                    <a:gd name="T1" fmla="*/ 6 h 18"/>
                    <a:gd name="T2" fmla="*/ 132 w 148"/>
                    <a:gd name="T3" fmla="*/ 8 h 18"/>
                    <a:gd name="T4" fmla="*/ 116 w 148"/>
                    <a:gd name="T5" fmla="*/ 9 h 18"/>
                    <a:gd name="T6" fmla="*/ 98 w 148"/>
                    <a:gd name="T7" fmla="*/ 9 h 18"/>
                    <a:gd name="T8" fmla="*/ 80 w 148"/>
                    <a:gd name="T9" fmla="*/ 8 h 18"/>
                    <a:gd name="T10" fmla="*/ 63 w 148"/>
                    <a:gd name="T11" fmla="*/ 6 h 18"/>
                    <a:gd name="T12" fmla="*/ 44 w 148"/>
                    <a:gd name="T13" fmla="*/ 5 h 18"/>
                    <a:gd name="T14" fmla="*/ 27 w 148"/>
                    <a:gd name="T15" fmla="*/ 3 h 18"/>
                    <a:gd name="T16" fmla="*/ 9 w 148"/>
                    <a:gd name="T17" fmla="*/ 0 h 18"/>
                    <a:gd name="T18" fmla="*/ 0 w 148"/>
                    <a:gd name="T19" fmla="*/ 9 h 18"/>
                    <a:gd name="T20" fmla="*/ 17 w 148"/>
                    <a:gd name="T21" fmla="*/ 11 h 18"/>
                    <a:gd name="T22" fmla="*/ 36 w 148"/>
                    <a:gd name="T23" fmla="*/ 13 h 18"/>
                    <a:gd name="T24" fmla="*/ 54 w 148"/>
                    <a:gd name="T25" fmla="*/ 14 h 18"/>
                    <a:gd name="T26" fmla="*/ 71 w 148"/>
                    <a:gd name="T27" fmla="*/ 17 h 18"/>
                    <a:gd name="T28" fmla="*/ 90 w 148"/>
                    <a:gd name="T29" fmla="*/ 18 h 18"/>
                    <a:gd name="T30" fmla="*/ 107 w 148"/>
                    <a:gd name="T31" fmla="*/ 18 h 18"/>
                    <a:gd name="T32" fmla="*/ 123 w 148"/>
                    <a:gd name="T33" fmla="*/ 17 h 18"/>
                    <a:gd name="T34" fmla="*/ 141 w 148"/>
                    <a:gd name="T35" fmla="*/ 14 h 18"/>
                    <a:gd name="T36" fmla="*/ 148 w 148"/>
                    <a:gd name="T37" fmla="*/ 6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18"/>
                    <a:gd name="T59" fmla="*/ 148 w 148"/>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18">
                      <a:moveTo>
                        <a:pt x="148" y="6"/>
                      </a:moveTo>
                      <a:lnTo>
                        <a:pt x="132" y="8"/>
                      </a:lnTo>
                      <a:lnTo>
                        <a:pt x="116" y="9"/>
                      </a:lnTo>
                      <a:lnTo>
                        <a:pt x="98" y="9"/>
                      </a:lnTo>
                      <a:lnTo>
                        <a:pt x="80" y="8"/>
                      </a:lnTo>
                      <a:lnTo>
                        <a:pt x="63" y="6"/>
                      </a:lnTo>
                      <a:lnTo>
                        <a:pt x="44" y="5"/>
                      </a:lnTo>
                      <a:lnTo>
                        <a:pt x="27" y="3"/>
                      </a:lnTo>
                      <a:lnTo>
                        <a:pt x="9" y="0"/>
                      </a:lnTo>
                      <a:lnTo>
                        <a:pt x="0" y="9"/>
                      </a:lnTo>
                      <a:lnTo>
                        <a:pt x="17" y="11"/>
                      </a:lnTo>
                      <a:lnTo>
                        <a:pt x="36" y="13"/>
                      </a:lnTo>
                      <a:lnTo>
                        <a:pt x="54" y="14"/>
                      </a:lnTo>
                      <a:lnTo>
                        <a:pt x="71" y="17"/>
                      </a:lnTo>
                      <a:lnTo>
                        <a:pt x="90" y="18"/>
                      </a:lnTo>
                      <a:lnTo>
                        <a:pt x="107" y="18"/>
                      </a:lnTo>
                      <a:lnTo>
                        <a:pt x="123" y="17"/>
                      </a:lnTo>
                      <a:lnTo>
                        <a:pt x="141" y="14"/>
                      </a:lnTo>
                      <a:lnTo>
                        <a:pt x="1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2" name="Freeform 552"/>
                <p:cNvSpPr>
                  <a:spLocks/>
                </p:cNvSpPr>
                <p:nvPr/>
              </p:nvSpPr>
              <p:spPr bwMode="auto">
                <a:xfrm>
                  <a:off x="2435" y="3966"/>
                  <a:ext cx="87" cy="20"/>
                </a:xfrm>
                <a:custGeom>
                  <a:avLst/>
                  <a:gdLst>
                    <a:gd name="T0" fmla="*/ 87 w 87"/>
                    <a:gd name="T1" fmla="*/ 1 h 20"/>
                    <a:gd name="T2" fmla="*/ 86 w 87"/>
                    <a:gd name="T3" fmla="*/ 0 h 20"/>
                    <a:gd name="T4" fmla="*/ 7 w 87"/>
                    <a:gd name="T5" fmla="*/ 12 h 20"/>
                    <a:gd name="T6" fmla="*/ 0 w 87"/>
                    <a:gd name="T7" fmla="*/ 20 h 20"/>
                    <a:gd name="T8" fmla="*/ 78 w 87"/>
                    <a:gd name="T9" fmla="*/ 9 h 20"/>
                    <a:gd name="T10" fmla="*/ 78 w 87"/>
                    <a:gd name="T11" fmla="*/ 8 h 20"/>
                    <a:gd name="T12" fmla="*/ 78 w 87"/>
                    <a:gd name="T13" fmla="*/ 9 h 20"/>
                    <a:gd name="T14" fmla="*/ 80 w 87"/>
                    <a:gd name="T15" fmla="*/ 8 h 20"/>
                    <a:gd name="T16" fmla="*/ 82 w 87"/>
                    <a:gd name="T17" fmla="*/ 6 h 20"/>
                    <a:gd name="T18" fmla="*/ 83 w 87"/>
                    <a:gd name="T19" fmla="*/ 5 h 20"/>
                    <a:gd name="T20" fmla="*/ 85 w 87"/>
                    <a:gd name="T21" fmla="*/ 3 h 20"/>
                    <a:gd name="T22" fmla="*/ 86 w 87"/>
                    <a:gd name="T23" fmla="*/ 2 h 20"/>
                    <a:gd name="T24" fmla="*/ 87 w 87"/>
                    <a:gd name="T25" fmla="*/ 1 h 20"/>
                    <a:gd name="T26" fmla="*/ 87 w 87"/>
                    <a:gd name="T27" fmla="*/ 0 h 20"/>
                    <a:gd name="T28" fmla="*/ 86 w 87"/>
                    <a:gd name="T29" fmla="*/ 0 h 20"/>
                    <a:gd name="T30" fmla="*/ 87 w 87"/>
                    <a:gd name="T31" fmla="*/ 1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20"/>
                    <a:gd name="T50" fmla="*/ 87 w 87"/>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20">
                      <a:moveTo>
                        <a:pt x="87" y="1"/>
                      </a:moveTo>
                      <a:lnTo>
                        <a:pt x="86" y="0"/>
                      </a:lnTo>
                      <a:lnTo>
                        <a:pt x="7" y="12"/>
                      </a:lnTo>
                      <a:lnTo>
                        <a:pt x="0" y="20"/>
                      </a:lnTo>
                      <a:lnTo>
                        <a:pt x="78" y="9"/>
                      </a:lnTo>
                      <a:lnTo>
                        <a:pt x="78" y="8"/>
                      </a:lnTo>
                      <a:lnTo>
                        <a:pt x="78" y="9"/>
                      </a:lnTo>
                      <a:lnTo>
                        <a:pt x="80" y="8"/>
                      </a:lnTo>
                      <a:lnTo>
                        <a:pt x="82" y="6"/>
                      </a:lnTo>
                      <a:lnTo>
                        <a:pt x="83" y="5"/>
                      </a:lnTo>
                      <a:lnTo>
                        <a:pt x="85" y="3"/>
                      </a:lnTo>
                      <a:lnTo>
                        <a:pt x="86" y="2"/>
                      </a:lnTo>
                      <a:lnTo>
                        <a:pt x="87" y="1"/>
                      </a:lnTo>
                      <a:lnTo>
                        <a:pt x="87" y="0"/>
                      </a:lnTo>
                      <a:lnTo>
                        <a:pt x="86" y="0"/>
                      </a:lnTo>
                      <a:lnTo>
                        <a:pt x="8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3" name="Freeform 553"/>
                <p:cNvSpPr>
                  <a:spLocks/>
                </p:cNvSpPr>
                <p:nvPr/>
              </p:nvSpPr>
              <p:spPr bwMode="auto">
                <a:xfrm>
                  <a:off x="2496" y="3967"/>
                  <a:ext cx="26" cy="43"/>
                </a:xfrm>
                <a:custGeom>
                  <a:avLst/>
                  <a:gdLst>
                    <a:gd name="T0" fmla="*/ 2 w 26"/>
                    <a:gd name="T1" fmla="*/ 43 h 43"/>
                    <a:gd name="T2" fmla="*/ 10 w 26"/>
                    <a:gd name="T3" fmla="*/ 37 h 43"/>
                    <a:gd name="T4" fmla="*/ 26 w 26"/>
                    <a:gd name="T5" fmla="*/ 0 h 43"/>
                    <a:gd name="T6" fmla="*/ 17 w 26"/>
                    <a:gd name="T7" fmla="*/ 7 h 43"/>
                    <a:gd name="T8" fmla="*/ 0 w 26"/>
                    <a:gd name="T9" fmla="*/ 42 h 43"/>
                    <a:gd name="T10" fmla="*/ 9 w 26"/>
                    <a:gd name="T11" fmla="*/ 35 h 43"/>
                    <a:gd name="T12" fmla="*/ 0 w 26"/>
                    <a:gd name="T13" fmla="*/ 42 h 43"/>
                    <a:gd name="T14" fmla="*/ 0 w 26"/>
                    <a:gd name="T15" fmla="*/ 43 h 43"/>
                    <a:gd name="T16" fmla="*/ 2 w 26"/>
                    <a:gd name="T17" fmla="*/ 43 h 43"/>
                    <a:gd name="T18" fmla="*/ 4 w 26"/>
                    <a:gd name="T19" fmla="*/ 42 h 43"/>
                    <a:gd name="T20" fmla="*/ 6 w 26"/>
                    <a:gd name="T21" fmla="*/ 41 h 43"/>
                    <a:gd name="T22" fmla="*/ 7 w 26"/>
                    <a:gd name="T23" fmla="*/ 40 h 43"/>
                    <a:gd name="T24" fmla="*/ 9 w 26"/>
                    <a:gd name="T25" fmla="*/ 38 h 43"/>
                    <a:gd name="T26" fmla="*/ 10 w 26"/>
                    <a:gd name="T27" fmla="*/ 37 h 43"/>
                    <a:gd name="T28" fmla="*/ 2 w 26"/>
                    <a:gd name="T29" fmla="*/ 43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43"/>
                    <a:gd name="T47" fmla="*/ 26 w 26"/>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43">
                      <a:moveTo>
                        <a:pt x="2" y="43"/>
                      </a:moveTo>
                      <a:lnTo>
                        <a:pt x="10" y="37"/>
                      </a:lnTo>
                      <a:lnTo>
                        <a:pt x="26" y="0"/>
                      </a:lnTo>
                      <a:lnTo>
                        <a:pt x="17" y="7"/>
                      </a:lnTo>
                      <a:lnTo>
                        <a:pt x="0" y="42"/>
                      </a:lnTo>
                      <a:lnTo>
                        <a:pt x="9" y="35"/>
                      </a:lnTo>
                      <a:lnTo>
                        <a:pt x="0" y="42"/>
                      </a:lnTo>
                      <a:lnTo>
                        <a:pt x="0" y="43"/>
                      </a:lnTo>
                      <a:lnTo>
                        <a:pt x="2" y="43"/>
                      </a:lnTo>
                      <a:lnTo>
                        <a:pt x="4" y="42"/>
                      </a:lnTo>
                      <a:lnTo>
                        <a:pt x="6" y="41"/>
                      </a:lnTo>
                      <a:lnTo>
                        <a:pt x="7" y="40"/>
                      </a:lnTo>
                      <a:lnTo>
                        <a:pt x="9" y="38"/>
                      </a:lnTo>
                      <a:lnTo>
                        <a:pt x="10" y="37"/>
                      </a:lnTo>
                      <a:lnTo>
                        <a:pt x="2"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4" name="Freeform 554"/>
                <p:cNvSpPr>
                  <a:spLocks/>
                </p:cNvSpPr>
                <p:nvPr/>
              </p:nvSpPr>
              <p:spPr bwMode="auto">
                <a:xfrm>
                  <a:off x="2233" y="4002"/>
                  <a:ext cx="272" cy="33"/>
                </a:xfrm>
                <a:custGeom>
                  <a:avLst/>
                  <a:gdLst>
                    <a:gd name="T0" fmla="*/ 0 w 272"/>
                    <a:gd name="T1" fmla="*/ 14 h 33"/>
                    <a:gd name="T2" fmla="*/ 36 w 272"/>
                    <a:gd name="T3" fmla="*/ 22 h 33"/>
                    <a:gd name="T4" fmla="*/ 70 w 272"/>
                    <a:gd name="T5" fmla="*/ 29 h 33"/>
                    <a:gd name="T6" fmla="*/ 85 w 272"/>
                    <a:gd name="T7" fmla="*/ 31 h 33"/>
                    <a:gd name="T8" fmla="*/ 100 w 272"/>
                    <a:gd name="T9" fmla="*/ 32 h 33"/>
                    <a:gd name="T10" fmla="*/ 115 w 272"/>
                    <a:gd name="T11" fmla="*/ 33 h 33"/>
                    <a:gd name="T12" fmla="*/ 130 w 272"/>
                    <a:gd name="T13" fmla="*/ 33 h 33"/>
                    <a:gd name="T14" fmla="*/ 145 w 272"/>
                    <a:gd name="T15" fmla="*/ 32 h 33"/>
                    <a:gd name="T16" fmla="*/ 161 w 272"/>
                    <a:gd name="T17" fmla="*/ 31 h 33"/>
                    <a:gd name="T18" fmla="*/ 176 w 272"/>
                    <a:gd name="T19" fmla="*/ 29 h 33"/>
                    <a:gd name="T20" fmla="*/ 192 w 272"/>
                    <a:gd name="T21" fmla="*/ 27 h 33"/>
                    <a:gd name="T22" fmla="*/ 227 w 272"/>
                    <a:gd name="T23" fmla="*/ 19 h 33"/>
                    <a:gd name="T24" fmla="*/ 265 w 272"/>
                    <a:gd name="T25" fmla="*/ 8 h 33"/>
                    <a:gd name="T26" fmla="*/ 272 w 272"/>
                    <a:gd name="T27" fmla="*/ 0 h 33"/>
                    <a:gd name="T28" fmla="*/ 234 w 272"/>
                    <a:gd name="T29" fmla="*/ 10 h 33"/>
                    <a:gd name="T30" fmla="*/ 200 w 272"/>
                    <a:gd name="T31" fmla="*/ 18 h 33"/>
                    <a:gd name="T32" fmla="*/ 184 w 272"/>
                    <a:gd name="T33" fmla="*/ 20 h 33"/>
                    <a:gd name="T34" fmla="*/ 168 w 272"/>
                    <a:gd name="T35" fmla="*/ 22 h 33"/>
                    <a:gd name="T36" fmla="*/ 154 w 272"/>
                    <a:gd name="T37" fmla="*/ 23 h 33"/>
                    <a:gd name="T38" fmla="*/ 139 w 272"/>
                    <a:gd name="T39" fmla="*/ 24 h 33"/>
                    <a:gd name="T40" fmla="*/ 124 w 272"/>
                    <a:gd name="T41" fmla="*/ 24 h 33"/>
                    <a:gd name="T42" fmla="*/ 109 w 272"/>
                    <a:gd name="T43" fmla="*/ 23 h 33"/>
                    <a:gd name="T44" fmla="*/ 93 w 272"/>
                    <a:gd name="T45" fmla="*/ 22 h 33"/>
                    <a:gd name="T46" fmla="*/ 78 w 272"/>
                    <a:gd name="T47" fmla="*/ 20 h 33"/>
                    <a:gd name="T48" fmla="*/ 46 w 272"/>
                    <a:gd name="T49" fmla="*/ 14 h 33"/>
                    <a:gd name="T50" fmla="*/ 10 w 272"/>
                    <a:gd name="T51" fmla="*/ 5 h 33"/>
                    <a:gd name="T52" fmla="*/ 9 w 272"/>
                    <a:gd name="T53" fmla="*/ 5 h 33"/>
                    <a:gd name="T54" fmla="*/ 7 w 272"/>
                    <a:gd name="T55" fmla="*/ 6 h 33"/>
                    <a:gd name="T56" fmla="*/ 5 w 272"/>
                    <a:gd name="T57" fmla="*/ 7 h 33"/>
                    <a:gd name="T58" fmla="*/ 3 w 272"/>
                    <a:gd name="T59" fmla="*/ 8 h 33"/>
                    <a:gd name="T60" fmla="*/ 1 w 272"/>
                    <a:gd name="T61" fmla="*/ 10 h 33"/>
                    <a:gd name="T62" fmla="*/ 0 w 272"/>
                    <a:gd name="T63" fmla="*/ 11 h 33"/>
                    <a:gd name="T64" fmla="*/ 0 w 272"/>
                    <a:gd name="T65" fmla="*/ 13 h 33"/>
                    <a:gd name="T66" fmla="*/ 0 w 272"/>
                    <a:gd name="T67" fmla="*/ 14 h 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2"/>
                    <a:gd name="T103" fmla="*/ 0 h 33"/>
                    <a:gd name="T104" fmla="*/ 272 w 272"/>
                    <a:gd name="T105" fmla="*/ 33 h 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2" h="33">
                      <a:moveTo>
                        <a:pt x="0" y="14"/>
                      </a:moveTo>
                      <a:lnTo>
                        <a:pt x="36" y="22"/>
                      </a:lnTo>
                      <a:lnTo>
                        <a:pt x="70" y="29"/>
                      </a:lnTo>
                      <a:lnTo>
                        <a:pt x="85" y="31"/>
                      </a:lnTo>
                      <a:lnTo>
                        <a:pt x="100" y="32"/>
                      </a:lnTo>
                      <a:lnTo>
                        <a:pt x="115" y="33"/>
                      </a:lnTo>
                      <a:lnTo>
                        <a:pt x="130" y="33"/>
                      </a:lnTo>
                      <a:lnTo>
                        <a:pt x="145" y="32"/>
                      </a:lnTo>
                      <a:lnTo>
                        <a:pt x="161" y="31"/>
                      </a:lnTo>
                      <a:lnTo>
                        <a:pt x="176" y="29"/>
                      </a:lnTo>
                      <a:lnTo>
                        <a:pt x="192" y="27"/>
                      </a:lnTo>
                      <a:lnTo>
                        <a:pt x="227" y="19"/>
                      </a:lnTo>
                      <a:lnTo>
                        <a:pt x="265" y="8"/>
                      </a:lnTo>
                      <a:lnTo>
                        <a:pt x="272" y="0"/>
                      </a:lnTo>
                      <a:lnTo>
                        <a:pt x="234" y="10"/>
                      </a:lnTo>
                      <a:lnTo>
                        <a:pt x="200" y="18"/>
                      </a:lnTo>
                      <a:lnTo>
                        <a:pt x="184" y="20"/>
                      </a:lnTo>
                      <a:lnTo>
                        <a:pt x="168" y="22"/>
                      </a:lnTo>
                      <a:lnTo>
                        <a:pt x="154" y="23"/>
                      </a:lnTo>
                      <a:lnTo>
                        <a:pt x="139" y="24"/>
                      </a:lnTo>
                      <a:lnTo>
                        <a:pt x="124" y="24"/>
                      </a:lnTo>
                      <a:lnTo>
                        <a:pt x="109" y="23"/>
                      </a:lnTo>
                      <a:lnTo>
                        <a:pt x="93" y="22"/>
                      </a:lnTo>
                      <a:lnTo>
                        <a:pt x="78" y="20"/>
                      </a:lnTo>
                      <a:lnTo>
                        <a:pt x="46" y="14"/>
                      </a:lnTo>
                      <a:lnTo>
                        <a:pt x="10" y="5"/>
                      </a:lnTo>
                      <a:lnTo>
                        <a:pt x="9" y="5"/>
                      </a:lnTo>
                      <a:lnTo>
                        <a:pt x="7" y="6"/>
                      </a:lnTo>
                      <a:lnTo>
                        <a:pt x="5" y="7"/>
                      </a:lnTo>
                      <a:lnTo>
                        <a:pt x="3" y="8"/>
                      </a:lnTo>
                      <a:lnTo>
                        <a:pt x="1" y="10"/>
                      </a:lnTo>
                      <a:lnTo>
                        <a:pt x="0" y="11"/>
                      </a:lnTo>
                      <a:lnTo>
                        <a:pt x="0" y="13"/>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5" name="Freeform 555"/>
                <p:cNvSpPr>
                  <a:spLocks/>
                </p:cNvSpPr>
                <p:nvPr/>
              </p:nvSpPr>
              <p:spPr bwMode="auto">
                <a:xfrm>
                  <a:off x="2132" y="3974"/>
                  <a:ext cx="111" cy="42"/>
                </a:xfrm>
                <a:custGeom>
                  <a:avLst/>
                  <a:gdLst>
                    <a:gd name="T0" fmla="*/ 0 w 111"/>
                    <a:gd name="T1" fmla="*/ 8 h 42"/>
                    <a:gd name="T2" fmla="*/ 7 w 111"/>
                    <a:gd name="T3" fmla="*/ 11 h 42"/>
                    <a:gd name="T4" fmla="*/ 18 w 111"/>
                    <a:gd name="T5" fmla="*/ 17 h 42"/>
                    <a:gd name="T6" fmla="*/ 33 w 111"/>
                    <a:gd name="T7" fmla="*/ 22 h 42"/>
                    <a:gd name="T8" fmla="*/ 49 w 111"/>
                    <a:gd name="T9" fmla="*/ 26 h 42"/>
                    <a:gd name="T10" fmla="*/ 67 w 111"/>
                    <a:gd name="T11" fmla="*/ 32 h 42"/>
                    <a:gd name="T12" fmla="*/ 82 w 111"/>
                    <a:gd name="T13" fmla="*/ 36 h 42"/>
                    <a:gd name="T14" fmla="*/ 95 w 111"/>
                    <a:gd name="T15" fmla="*/ 39 h 42"/>
                    <a:gd name="T16" fmla="*/ 101 w 111"/>
                    <a:gd name="T17" fmla="*/ 42 h 42"/>
                    <a:gd name="T18" fmla="*/ 111 w 111"/>
                    <a:gd name="T19" fmla="*/ 33 h 42"/>
                    <a:gd name="T20" fmla="*/ 103 w 111"/>
                    <a:gd name="T21" fmla="*/ 31 h 42"/>
                    <a:gd name="T22" fmla="*/ 91 w 111"/>
                    <a:gd name="T23" fmla="*/ 28 h 42"/>
                    <a:gd name="T24" fmla="*/ 75 w 111"/>
                    <a:gd name="T25" fmla="*/ 23 h 42"/>
                    <a:gd name="T26" fmla="*/ 59 w 111"/>
                    <a:gd name="T27" fmla="*/ 19 h 42"/>
                    <a:gd name="T28" fmla="*/ 42 w 111"/>
                    <a:gd name="T29" fmla="*/ 14 h 42"/>
                    <a:gd name="T30" fmla="*/ 28 w 111"/>
                    <a:gd name="T31" fmla="*/ 8 h 42"/>
                    <a:gd name="T32" fmla="*/ 16 w 111"/>
                    <a:gd name="T33" fmla="*/ 4 h 42"/>
                    <a:gd name="T34" fmla="*/ 11 w 111"/>
                    <a:gd name="T35" fmla="*/ 0 h 42"/>
                    <a:gd name="T36" fmla="*/ 0 w 111"/>
                    <a:gd name="T37" fmla="*/ 8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1"/>
                    <a:gd name="T58" fmla="*/ 0 h 42"/>
                    <a:gd name="T59" fmla="*/ 111 w 111"/>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1" h="42">
                      <a:moveTo>
                        <a:pt x="0" y="8"/>
                      </a:moveTo>
                      <a:lnTo>
                        <a:pt x="7" y="11"/>
                      </a:lnTo>
                      <a:lnTo>
                        <a:pt x="18" y="17"/>
                      </a:lnTo>
                      <a:lnTo>
                        <a:pt x="33" y="22"/>
                      </a:lnTo>
                      <a:lnTo>
                        <a:pt x="49" y="26"/>
                      </a:lnTo>
                      <a:lnTo>
                        <a:pt x="67" y="32"/>
                      </a:lnTo>
                      <a:lnTo>
                        <a:pt x="82" y="36"/>
                      </a:lnTo>
                      <a:lnTo>
                        <a:pt x="95" y="39"/>
                      </a:lnTo>
                      <a:lnTo>
                        <a:pt x="101" y="42"/>
                      </a:lnTo>
                      <a:lnTo>
                        <a:pt x="111" y="33"/>
                      </a:lnTo>
                      <a:lnTo>
                        <a:pt x="103" y="31"/>
                      </a:lnTo>
                      <a:lnTo>
                        <a:pt x="91" y="28"/>
                      </a:lnTo>
                      <a:lnTo>
                        <a:pt x="75" y="23"/>
                      </a:lnTo>
                      <a:lnTo>
                        <a:pt x="59" y="19"/>
                      </a:lnTo>
                      <a:lnTo>
                        <a:pt x="42" y="14"/>
                      </a:lnTo>
                      <a:lnTo>
                        <a:pt x="28" y="8"/>
                      </a:lnTo>
                      <a:lnTo>
                        <a:pt x="16" y="4"/>
                      </a:lnTo>
                      <a:lnTo>
                        <a:pt x="11"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6" name="Freeform 556"/>
                <p:cNvSpPr>
                  <a:spLocks/>
                </p:cNvSpPr>
                <p:nvPr/>
              </p:nvSpPr>
              <p:spPr bwMode="auto">
                <a:xfrm>
                  <a:off x="2126" y="3931"/>
                  <a:ext cx="32" cy="51"/>
                </a:xfrm>
                <a:custGeom>
                  <a:avLst/>
                  <a:gdLst>
                    <a:gd name="T0" fmla="*/ 31 w 32"/>
                    <a:gd name="T1" fmla="*/ 0 h 51"/>
                    <a:gd name="T2" fmla="*/ 23 w 32"/>
                    <a:gd name="T3" fmla="*/ 3 h 51"/>
                    <a:gd name="T4" fmla="*/ 13 w 32"/>
                    <a:gd name="T5" fmla="*/ 8 h 51"/>
                    <a:gd name="T6" fmla="*/ 4 w 32"/>
                    <a:gd name="T7" fmla="*/ 16 h 51"/>
                    <a:gd name="T8" fmla="*/ 1 w 32"/>
                    <a:gd name="T9" fmla="*/ 22 h 51"/>
                    <a:gd name="T10" fmla="*/ 0 w 32"/>
                    <a:gd name="T11" fmla="*/ 28 h 51"/>
                    <a:gd name="T12" fmla="*/ 1 w 32"/>
                    <a:gd name="T13" fmla="*/ 36 h 51"/>
                    <a:gd name="T14" fmla="*/ 3 w 32"/>
                    <a:gd name="T15" fmla="*/ 43 h 51"/>
                    <a:gd name="T16" fmla="*/ 6 w 32"/>
                    <a:gd name="T17" fmla="*/ 51 h 51"/>
                    <a:gd name="T18" fmla="*/ 17 w 32"/>
                    <a:gd name="T19" fmla="*/ 43 h 51"/>
                    <a:gd name="T20" fmla="*/ 13 w 32"/>
                    <a:gd name="T21" fmla="*/ 35 h 51"/>
                    <a:gd name="T22" fmla="*/ 11 w 32"/>
                    <a:gd name="T23" fmla="*/ 27 h 51"/>
                    <a:gd name="T24" fmla="*/ 10 w 32"/>
                    <a:gd name="T25" fmla="*/ 22 h 51"/>
                    <a:gd name="T26" fmla="*/ 11 w 32"/>
                    <a:gd name="T27" fmla="*/ 16 h 51"/>
                    <a:gd name="T28" fmla="*/ 13 w 32"/>
                    <a:gd name="T29" fmla="*/ 12 h 51"/>
                    <a:gd name="T30" fmla="*/ 16 w 32"/>
                    <a:gd name="T31" fmla="*/ 10 h 51"/>
                    <a:gd name="T32" fmla="*/ 23 w 32"/>
                    <a:gd name="T33" fmla="*/ 8 h 51"/>
                    <a:gd name="T34" fmla="*/ 25 w 32"/>
                    <a:gd name="T35" fmla="*/ 8 h 51"/>
                    <a:gd name="T36" fmla="*/ 27 w 32"/>
                    <a:gd name="T37" fmla="*/ 7 h 51"/>
                    <a:gd name="T38" fmla="*/ 28 w 32"/>
                    <a:gd name="T39" fmla="*/ 5 h 51"/>
                    <a:gd name="T40" fmla="*/ 30 w 32"/>
                    <a:gd name="T41" fmla="*/ 4 h 51"/>
                    <a:gd name="T42" fmla="*/ 31 w 32"/>
                    <a:gd name="T43" fmla="*/ 3 h 51"/>
                    <a:gd name="T44" fmla="*/ 32 w 32"/>
                    <a:gd name="T45" fmla="*/ 0 h 51"/>
                    <a:gd name="T46" fmla="*/ 31 w 32"/>
                    <a:gd name="T47" fmla="*/ 0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2"/>
                    <a:gd name="T73" fmla="*/ 0 h 51"/>
                    <a:gd name="T74" fmla="*/ 32 w 32"/>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2" h="51">
                      <a:moveTo>
                        <a:pt x="31" y="0"/>
                      </a:moveTo>
                      <a:lnTo>
                        <a:pt x="23" y="3"/>
                      </a:lnTo>
                      <a:lnTo>
                        <a:pt x="13" y="8"/>
                      </a:lnTo>
                      <a:lnTo>
                        <a:pt x="4" y="16"/>
                      </a:lnTo>
                      <a:lnTo>
                        <a:pt x="1" y="22"/>
                      </a:lnTo>
                      <a:lnTo>
                        <a:pt x="0" y="28"/>
                      </a:lnTo>
                      <a:lnTo>
                        <a:pt x="1" y="36"/>
                      </a:lnTo>
                      <a:lnTo>
                        <a:pt x="3" y="43"/>
                      </a:lnTo>
                      <a:lnTo>
                        <a:pt x="6" y="51"/>
                      </a:lnTo>
                      <a:lnTo>
                        <a:pt x="17" y="43"/>
                      </a:lnTo>
                      <a:lnTo>
                        <a:pt x="13" y="35"/>
                      </a:lnTo>
                      <a:lnTo>
                        <a:pt x="11" y="27"/>
                      </a:lnTo>
                      <a:lnTo>
                        <a:pt x="10" y="22"/>
                      </a:lnTo>
                      <a:lnTo>
                        <a:pt x="11" y="16"/>
                      </a:lnTo>
                      <a:lnTo>
                        <a:pt x="13" y="12"/>
                      </a:lnTo>
                      <a:lnTo>
                        <a:pt x="16" y="10"/>
                      </a:lnTo>
                      <a:lnTo>
                        <a:pt x="23" y="8"/>
                      </a:lnTo>
                      <a:lnTo>
                        <a:pt x="25" y="8"/>
                      </a:lnTo>
                      <a:lnTo>
                        <a:pt x="27" y="7"/>
                      </a:lnTo>
                      <a:lnTo>
                        <a:pt x="28" y="5"/>
                      </a:lnTo>
                      <a:lnTo>
                        <a:pt x="30" y="4"/>
                      </a:lnTo>
                      <a:lnTo>
                        <a:pt x="31" y="3"/>
                      </a:lnTo>
                      <a:lnTo>
                        <a:pt x="32"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7" name="Freeform 557"/>
                <p:cNvSpPr>
                  <a:spLocks/>
                </p:cNvSpPr>
                <p:nvPr/>
              </p:nvSpPr>
              <p:spPr bwMode="auto">
                <a:xfrm>
                  <a:off x="2441" y="3736"/>
                  <a:ext cx="141" cy="72"/>
                </a:xfrm>
                <a:custGeom>
                  <a:avLst/>
                  <a:gdLst>
                    <a:gd name="T0" fmla="*/ 0 w 141"/>
                    <a:gd name="T1" fmla="*/ 64 h 72"/>
                    <a:gd name="T2" fmla="*/ 20 w 141"/>
                    <a:gd name="T3" fmla="*/ 72 h 72"/>
                    <a:gd name="T4" fmla="*/ 120 w 141"/>
                    <a:gd name="T5" fmla="*/ 63 h 72"/>
                    <a:gd name="T6" fmla="*/ 141 w 141"/>
                    <a:gd name="T7" fmla="*/ 0 h 72"/>
                    <a:gd name="T8" fmla="*/ 81 w 141"/>
                    <a:gd name="T9" fmla="*/ 0 h 72"/>
                    <a:gd name="T10" fmla="*/ 71 w 141"/>
                    <a:gd name="T11" fmla="*/ 4 h 72"/>
                    <a:gd name="T12" fmla="*/ 59 w 141"/>
                    <a:gd name="T13" fmla="*/ 13 h 72"/>
                    <a:gd name="T14" fmla="*/ 45 w 141"/>
                    <a:gd name="T15" fmla="*/ 23 h 72"/>
                    <a:gd name="T16" fmla="*/ 32 w 141"/>
                    <a:gd name="T17" fmla="*/ 35 h 72"/>
                    <a:gd name="T18" fmla="*/ 19 w 141"/>
                    <a:gd name="T19" fmla="*/ 45 h 72"/>
                    <a:gd name="T20" fmla="*/ 9 w 141"/>
                    <a:gd name="T21" fmla="*/ 54 h 72"/>
                    <a:gd name="T22" fmla="*/ 2 w 141"/>
                    <a:gd name="T23" fmla="*/ 61 h 72"/>
                    <a:gd name="T24" fmla="*/ 0 w 141"/>
                    <a:gd name="T25" fmla="*/ 64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72"/>
                    <a:gd name="T41" fmla="*/ 141 w 141"/>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72">
                      <a:moveTo>
                        <a:pt x="0" y="64"/>
                      </a:moveTo>
                      <a:lnTo>
                        <a:pt x="20" y="72"/>
                      </a:lnTo>
                      <a:lnTo>
                        <a:pt x="120" y="63"/>
                      </a:lnTo>
                      <a:lnTo>
                        <a:pt x="141" y="0"/>
                      </a:lnTo>
                      <a:lnTo>
                        <a:pt x="81" y="0"/>
                      </a:lnTo>
                      <a:lnTo>
                        <a:pt x="71" y="4"/>
                      </a:lnTo>
                      <a:lnTo>
                        <a:pt x="59" y="13"/>
                      </a:lnTo>
                      <a:lnTo>
                        <a:pt x="45" y="23"/>
                      </a:lnTo>
                      <a:lnTo>
                        <a:pt x="32" y="35"/>
                      </a:lnTo>
                      <a:lnTo>
                        <a:pt x="19" y="45"/>
                      </a:lnTo>
                      <a:lnTo>
                        <a:pt x="9" y="54"/>
                      </a:lnTo>
                      <a:lnTo>
                        <a:pt x="2" y="61"/>
                      </a:lnTo>
                      <a:lnTo>
                        <a:pt x="0" y="64"/>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8" name="Freeform 558"/>
                <p:cNvSpPr>
                  <a:spLocks/>
                </p:cNvSpPr>
                <p:nvPr/>
              </p:nvSpPr>
              <p:spPr bwMode="auto">
                <a:xfrm>
                  <a:off x="2597" y="3738"/>
                  <a:ext cx="35" cy="26"/>
                </a:xfrm>
                <a:custGeom>
                  <a:avLst/>
                  <a:gdLst>
                    <a:gd name="T0" fmla="*/ 0 w 35"/>
                    <a:gd name="T1" fmla="*/ 26 h 26"/>
                    <a:gd name="T2" fmla="*/ 35 w 35"/>
                    <a:gd name="T3" fmla="*/ 26 h 26"/>
                    <a:gd name="T4" fmla="*/ 31 w 35"/>
                    <a:gd name="T5" fmla="*/ 1 h 26"/>
                    <a:gd name="T6" fmla="*/ 27 w 35"/>
                    <a:gd name="T7" fmla="*/ 0 h 26"/>
                    <a:gd name="T8" fmla="*/ 25 w 35"/>
                    <a:gd name="T9" fmla="*/ 0 h 26"/>
                    <a:gd name="T10" fmla="*/ 23 w 35"/>
                    <a:gd name="T11" fmla="*/ 0 h 26"/>
                    <a:gd name="T12" fmla="*/ 21 w 35"/>
                    <a:gd name="T13" fmla="*/ 0 h 26"/>
                    <a:gd name="T14" fmla="*/ 19 w 35"/>
                    <a:gd name="T15" fmla="*/ 0 h 26"/>
                    <a:gd name="T16" fmla="*/ 15 w 35"/>
                    <a:gd name="T17" fmla="*/ 0 h 26"/>
                    <a:gd name="T18" fmla="*/ 13 w 35"/>
                    <a:gd name="T19" fmla="*/ 0 h 26"/>
                    <a:gd name="T20" fmla="*/ 11 w 35"/>
                    <a:gd name="T21" fmla="*/ 0 h 26"/>
                    <a:gd name="T22" fmla="*/ 0 w 35"/>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26"/>
                    <a:gd name="T38" fmla="*/ 35 w 35"/>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26">
                      <a:moveTo>
                        <a:pt x="0" y="26"/>
                      </a:moveTo>
                      <a:lnTo>
                        <a:pt x="35" y="26"/>
                      </a:lnTo>
                      <a:lnTo>
                        <a:pt x="31" y="1"/>
                      </a:lnTo>
                      <a:lnTo>
                        <a:pt x="27" y="0"/>
                      </a:lnTo>
                      <a:lnTo>
                        <a:pt x="25" y="0"/>
                      </a:lnTo>
                      <a:lnTo>
                        <a:pt x="23" y="0"/>
                      </a:lnTo>
                      <a:lnTo>
                        <a:pt x="21" y="0"/>
                      </a:lnTo>
                      <a:lnTo>
                        <a:pt x="19" y="0"/>
                      </a:lnTo>
                      <a:lnTo>
                        <a:pt x="15" y="0"/>
                      </a:lnTo>
                      <a:lnTo>
                        <a:pt x="13" y="0"/>
                      </a:lnTo>
                      <a:lnTo>
                        <a:pt x="11" y="0"/>
                      </a:lnTo>
                      <a:lnTo>
                        <a:pt x="0" y="2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89" name="Freeform 559"/>
                <p:cNvSpPr>
                  <a:spLocks/>
                </p:cNvSpPr>
                <p:nvPr/>
              </p:nvSpPr>
              <p:spPr bwMode="auto">
                <a:xfrm>
                  <a:off x="2926" y="3879"/>
                  <a:ext cx="3" cy="2"/>
                </a:xfrm>
                <a:custGeom>
                  <a:avLst/>
                  <a:gdLst>
                    <a:gd name="T0" fmla="*/ 3 w 3"/>
                    <a:gd name="T1" fmla="*/ 0 h 2"/>
                    <a:gd name="T2" fmla="*/ 0 w 3"/>
                    <a:gd name="T3" fmla="*/ 2 h 2"/>
                    <a:gd name="T4" fmla="*/ 0 w 3"/>
                    <a:gd name="T5" fmla="*/ 2 h 2"/>
                    <a:gd name="T6" fmla="*/ 0 w 3"/>
                    <a:gd name="T7" fmla="*/ 2 h 2"/>
                    <a:gd name="T8" fmla="*/ 0 w 3"/>
                    <a:gd name="T9" fmla="*/ 2 h 2"/>
                    <a:gd name="T10" fmla="*/ 0 w 3"/>
                    <a:gd name="T11" fmla="*/ 2 h 2"/>
                    <a:gd name="T12" fmla="*/ 0 w 3"/>
                    <a:gd name="T13" fmla="*/ 2 h 2"/>
                    <a:gd name="T14" fmla="*/ 0 w 3"/>
                    <a:gd name="T15" fmla="*/ 2 h 2"/>
                    <a:gd name="T16" fmla="*/ 0 w 3"/>
                    <a:gd name="T17" fmla="*/ 2 h 2"/>
                    <a:gd name="T18" fmla="*/ 0 w 3"/>
                    <a:gd name="T19" fmla="*/ 1 h 2"/>
                    <a:gd name="T20" fmla="*/ 3 w 3"/>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2"/>
                    <a:gd name="T35" fmla="*/ 3 w 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2">
                      <a:moveTo>
                        <a:pt x="3" y="0"/>
                      </a:moveTo>
                      <a:lnTo>
                        <a:pt x="0" y="2"/>
                      </a:lnTo>
                      <a:lnTo>
                        <a:pt x="0" y="1"/>
                      </a:lnTo>
                      <a:lnTo>
                        <a:pt x="3"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0" name="Freeform 560"/>
                <p:cNvSpPr>
                  <a:spLocks/>
                </p:cNvSpPr>
                <p:nvPr/>
              </p:nvSpPr>
              <p:spPr bwMode="auto">
                <a:xfrm>
                  <a:off x="2926" y="3875"/>
                  <a:ext cx="6" cy="7"/>
                </a:xfrm>
                <a:custGeom>
                  <a:avLst/>
                  <a:gdLst>
                    <a:gd name="T0" fmla="*/ 0 w 6"/>
                    <a:gd name="T1" fmla="*/ 6 h 7"/>
                    <a:gd name="T2" fmla="*/ 3 w 6"/>
                    <a:gd name="T3" fmla="*/ 4 h 7"/>
                    <a:gd name="T4" fmla="*/ 6 w 6"/>
                    <a:gd name="T5" fmla="*/ 0 h 7"/>
                    <a:gd name="T6" fmla="*/ 1 w 6"/>
                    <a:gd name="T7" fmla="*/ 7 h 7"/>
                    <a:gd name="T8" fmla="*/ 1 w 6"/>
                    <a:gd name="T9" fmla="*/ 7 h 7"/>
                    <a:gd name="T10" fmla="*/ 1 w 6"/>
                    <a:gd name="T11" fmla="*/ 7 h 7"/>
                    <a:gd name="T12" fmla="*/ 1 w 6"/>
                    <a:gd name="T13" fmla="*/ 7 h 7"/>
                    <a:gd name="T14" fmla="*/ 1 w 6"/>
                    <a:gd name="T15" fmla="*/ 7 h 7"/>
                    <a:gd name="T16" fmla="*/ 1 w 6"/>
                    <a:gd name="T17" fmla="*/ 7 h 7"/>
                    <a:gd name="T18" fmla="*/ 1 w 6"/>
                    <a:gd name="T19" fmla="*/ 7 h 7"/>
                    <a:gd name="T20" fmla="*/ 0 w 6"/>
                    <a:gd name="T21" fmla="*/ 6 h 7"/>
                    <a:gd name="T22" fmla="*/ 0 w 6"/>
                    <a:gd name="T23" fmla="*/ 6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7"/>
                    <a:gd name="T38" fmla="*/ 6 w 6"/>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7">
                      <a:moveTo>
                        <a:pt x="0" y="6"/>
                      </a:moveTo>
                      <a:lnTo>
                        <a:pt x="3" y="4"/>
                      </a:lnTo>
                      <a:lnTo>
                        <a:pt x="6" y="0"/>
                      </a:lnTo>
                      <a:lnTo>
                        <a:pt x="1" y="7"/>
                      </a:lnTo>
                      <a:lnTo>
                        <a:pt x="0" y="6"/>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1" name="Freeform 561"/>
                <p:cNvSpPr>
                  <a:spLocks/>
                </p:cNvSpPr>
                <p:nvPr/>
              </p:nvSpPr>
              <p:spPr bwMode="auto">
                <a:xfrm>
                  <a:off x="2927" y="3873"/>
                  <a:ext cx="9" cy="11"/>
                </a:xfrm>
                <a:custGeom>
                  <a:avLst/>
                  <a:gdLst>
                    <a:gd name="T0" fmla="*/ 0 w 9"/>
                    <a:gd name="T1" fmla="*/ 9 h 11"/>
                    <a:gd name="T2" fmla="*/ 5 w 9"/>
                    <a:gd name="T3" fmla="*/ 2 h 11"/>
                    <a:gd name="T4" fmla="*/ 9 w 9"/>
                    <a:gd name="T5" fmla="*/ 0 h 11"/>
                    <a:gd name="T6" fmla="*/ 1 w 9"/>
                    <a:gd name="T7" fmla="*/ 11 h 11"/>
                    <a:gd name="T8" fmla="*/ 1 w 9"/>
                    <a:gd name="T9" fmla="*/ 10 h 11"/>
                    <a:gd name="T10" fmla="*/ 0 w 9"/>
                    <a:gd name="T11" fmla="*/ 10 h 11"/>
                    <a:gd name="T12" fmla="*/ 0 w 9"/>
                    <a:gd name="T13" fmla="*/ 10 h 11"/>
                    <a:gd name="T14" fmla="*/ 0 w 9"/>
                    <a:gd name="T15" fmla="*/ 10 h 11"/>
                    <a:gd name="T16" fmla="*/ 0 w 9"/>
                    <a:gd name="T17" fmla="*/ 10 h 11"/>
                    <a:gd name="T18" fmla="*/ 0 w 9"/>
                    <a:gd name="T19" fmla="*/ 10 h 11"/>
                    <a:gd name="T20" fmla="*/ 0 w 9"/>
                    <a:gd name="T21" fmla="*/ 10 h 11"/>
                    <a:gd name="T22" fmla="*/ 0 w 9"/>
                    <a:gd name="T23" fmla="*/ 9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1"/>
                    <a:gd name="T38" fmla="*/ 9 w 9"/>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1">
                      <a:moveTo>
                        <a:pt x="0" y="9"/>
                      </a:moveTo>
                      <a:lnTo>
                        <a:pt x="5" y="2"/>
                      </a:lnTo>
                      <a:lnTo>
                        <a:pt x="9" y="0"/>
                      </a:lnTo>
                      <a:lnTo>
                        <a:pt x="1" y="11"/>
                      </a:lnTo>
                      <a:lnTo>
                        <a:pt x="1" y="10"/>
                      </a:lnTo>
                      <a:lnTo>
                        <a:pt x="0" y="10"/>
                      </a:lnTo>
                      <a:lnTo>
                        <a:pt x="0" y="9"/>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2" name="Freeform 562"/>
                <p:cNvSpPr>
                  <a:spLocks/>
                </p:cNvSpPr>
                <p:nvPr/>
              </p:nvSpPr>
              <p:spPr bwMode="auto">
                <a:xfrm>
                  <a:off x="2928" y="3871"/>
                  <a:ext cx="12" cy="14"/>
                </a:xfrm>
                <a:custGeom>
                  <a:avLst/>
                  <a:gdLst>
                    <a:gd name="T0" fmla="*/ 0 w 12"/>
                    <a:gd name="T1" fmla="*/ 13 h 14"/>
                    <a:gd name="T2" fmla="*/ 8 w 12"/>
                    <a:gd name="T3" fmla="*/ 2 h 14"/>
                    <a:gd name="T4" fmla="*/ 12 w 12"/>
                    <a:gd name="T5" fmla="*/ 0 h 14"/>
                    <a:gd name="T6" fmla="*/ 0 w 12"/>
                    <a:gd name="T7" fmla="*/ 14 h 14"/>
                    <a:gd name="T8" fmla="*/ 0 w 12"/>
                    <a:gd name="T9" fmla="*/ 13 h 14"/>
                    <a:gd name="T10" fmla="*/ 0 w 12"/>
                    <a:gd name="T11" fmla="*/ 13 h 14"/>
                    <a:gd name="T12" fmla="*/ 0 w 12"/>
                    <a:gd name="T13" fmla="*/ 13 h 14"/>
                    <a:gd name="T14" fmla="*/ 0 w 12"/>
                    <a:gd name="T15" fmla="*/ 13 h 14"/>
                    <a:gd name="T16" fmla="*/ 0 w 12"/>
                    <a:gd name="T17" fmla="*/ 13 h 14"/>
                    <a:gd name="T18" fmla="*/ 0 w 12"/>
                    <a:gd name="T19" fmla="*/ 13 h 14"/>
                    <a:gd name="T20" fmla="*/ 0 w 12"/>
                    <a:gd name="T21" fmla="*/ 13 h 14"/>
                    <a:gd name="T22" fmla="*/ 0 w 12"/>
                    <a:gd name="T23" fmla="*/ 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4"/>
                    <a:gd name="T38" fmla="*/ 12 w 1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4">
                      <a:moveTo>
                        <a:pt x="0" y="13"/>
                      </a:moveTo>
                      <a:lnTo>
                        <a:pt x="8" y="2"/>
                      </a:lnTo>
                      <a:lnTo>
                        <a:pt x="12" y="0"/>
                      </a:lnTo>
                      <a:lnTo>
                        <a:pt x="0" y="14"/>
                      </a:lnTo>
                      <a:lnTo>
                        <a:pt x="0" y="13"/>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3" name="Freeform 563"/>
                <p:cNvSpPr>
                  <a:spLocks/>
                </p:cNvSpPr>
                <p:nvPr/>
              </p:nvSpPr>
              <p:spPr bwMode="auto">
                <a:xfrm>
                  <a:off x="2928" y="3869"/>
                  <a:ext cx="16" cy="17"/>
                </a:xfrm>
                <a:custGeom>
                  <a:avLst/>
                  <a:gdLst>
                    <a:gd name="T0" fmla="*/ 0 w 16"/>
                    <a:gd name="T1" fmla="*/ 16 h 17"/>
                    <a:gd name="T2" fmla="*/ 12 w 16"/>
                    <a:gd name="T3" fmla="*/ 2 h 17"/>
                    <a:gd name="T4" fmla="*/ 16 w 16"/>
                    <a:gd name="T5" fmla="*/ 0 h 17"/>
                    <a:gd name="T6" fmla="*/ 1 w 16"/>
                    <a:gd name="T7" fmla="*/ 17 h 17"/>
                    <a:gd name="T8" fmla="*/ 1 w 16"/>
                    <a:gd name="T9" fmla="*/ 17 h 17"/>
                    <a:gd name="T10" fmla="*/ 1 w 16"/>
                    <a:gd name="T11" fmla="*/ 16 h 17"/>
                    <a:gd name="T12" fmla="*/ 1 w 16"/>
                    <a:gd name="T13" fmla="*/ 16 h 17"/>
                    <a:gd name="T14" fmla="*/ 1 w 16"/>
                    <a:gd name="T15" fmla="*/ 16 h 17"/>
                    <a:gd name="T16" fmla="*/ 1 w 16"/>
                    <a:gd name="T17" fmla="*/ 16 h 17"/>
                    <a:gd name="T18" fmla="*/ 0 w 16"/>
                    <a:gd name="T19" fmla="*/ 16 h 17"/>
                    <a:gd name="T20" fmla="*/ 0 w 16"/>
                    <a:gd name="T21" fmla="*/ 16 h 17"/>
                    <a:gd name="T22" fmla="*/ 0 w 16"/>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7"/>
                    <a:gd name="T38" fmla="*/ 16 w 16"/>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7">
                      <a:moveTo>
                        <a:pt x="0" y="16"/>
                      </a:moveTo>
                      <a:lnTo>
                        <a:pt x="12" y="2"/>
                      </a:lnTo>
                      <a:lnTo>
                        <a:pt x="16" y="0"/>
                      </a:lnTo>
                      <a:lnTo>
                        <a:pt x="1" y="17"/>
                      </a:lnTo>
                      <a:lnTo>
                        <a:pt x="1" y="16"/>
                      </a:lnTo>
                      <a:lnTo>
                        <a:pt x="0" y="16"/>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4" name="Freeform 564"/>
                <p:cNvSpPr>
                  <a:spLocks/>
                </p:cNvSpPr>
                <p:nvPr/>
              </p:nvSpPr>
              <p:spPr bwMode="auto">
                <a:xfrm>
                  <a:off x="2929" y="3867"/>
                  <a:ext cx="18" cy="20"/>
                </a:xfrm>
                <a:custGeom>
                  <a:avLst/>
                  <a:gdLst>
                    <a:gd name="T0" fmla="*/ 0 w 18"/>
                    <a:gd name="T1" fmla="*/ 19 h 20"/>
                    <a:gd name="T2" fmla="*/ 15 w 18"/>
                    <a:gd name="T3" fmla="*/ 2 h 20"/>
                    <a:gd name="T4" fmla="*/ 18 w 18"/>
                    <a:gd name="T5" fmla="*/ 0 h 20"/>
                    <a:gd name="T6" fmla="*/ 1 w 18"/>
                    <a:gd name="T7" fmla="*/ 20 h 20"/>
                    <a:gd name="T8" fmla="*/ 1 w 18"/>
                    <a:gd name="T9" fmla="*/ 20 h 20"/>
                    <a:gd name="T10" fmla="*/ 0 w 18"/>
                    <a:gd name="T11" fmla="*/ 19 h 20"/>
                    <a:gd name="T12" fmla="*/ 0 w 18"/>
                    <a:gd name="T13" fmla="*/ 19 h 20"/>
                    <a:gd name="T14" fmla="*/ 0 w 18"/>
                    <a:gd name="T15" fmla="*/ 19 h 20"/>
                    <a:gd name="T16" fmla="*/ 0 w 18"/>
                    <a:gd name="T17" fmla="*/ 19 h 20"/>
                    <a:gd name="T18" fmla="*/ 0 w 18"/>
                    <a:gd name="T19" fmla="*/ 19 h 20"/>
                    <a:gd name="T20" fmla="*/ 0 w 18"/>
                    <a:gd name="T21" fmla="*/ 19 h 20"/>
                    <a:gd name="T22" fmla="*/ 0 w 18"/>
                    <a:gd name="T23" fmla="*/ 19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0" y="19"/>
                      </a:moveTo>
                      <a:lnTo>
                        <a:pt x="15" y="2"/>
                      </a:lnTo>
                      <a:lnTo>
                        <a:pt x="18" y="0"/>
                      </a:lnTo>
                      <a:lnTo>
                        <a:pt x="1" y="20"/>
                      </a:lnTo>
                      <a:lnTo>
                        <a:pt x="0" y="19"/>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5" name="Freeform 565"/>
                <p:cNvSpPr>
                  <a:spLocks/>
                </p:cNvSpPr>
                <p:nvPr/>
              </p:nvSpPr>
              <p:spPr bwMode="auto">
                <a:xfrm>
                  <a:off x="2930" y="3865"/>
                  <a:ext cx="22" cy="23"/>
                </a:xfrm>
                <a:custGeom>
                  <a:avLst/>
                  <a:gdLst>
                    <a:gd name="T0" fmla="*/ 0 w 22"/>
                    <a:gd name="T1" fmla="*/ 22 h 23"/>
                    <a:gd name="T2" fmla="*/ 17 w 22"/>
                    <a:gd name="T3" fmla="*/ 2 h 23"/>
                    <a:gd name="T4" fmla="*/ 22 w 22"/>
                    <a:gd name="T5" fmla="*/ 0 h 23"/>
                    <a:gd name="T6" fmla="*/ 0 w 22"/>
                    <a:gd name="T7" fmla="*/ 23 h 23"/>
                    <a:gd name="T8" fmla="*/ 0 w 22"/>
                    <a:gd name="T9" fmla="*/ 23 h 23"/>
                    <a:gd name="T10" fmla="*/ 0 w 22"/>
                    <a:gd name="T11" fmla="*/ 22 h 23"/>
                    <a:gd name="T12" fmla="*/ 0 w 22"/>
                    <a:gd name="T13" fmla="*/ 22 h 23"/>
                    <a:gd name="T14" fmla="*/ 0 w 22"/>
                    <a:gd name="T15" fmla="*/ 22 h 23"/>
                    <a:gd name="T16" fmla="*/ 0 w 22"/>
                    <a:gd name="T17" fmla="*/ 22 h 23"/>
                    <a:gd name="T18" fmla="*/ 0 w 22"/>
                    <a:gd name="T19" fmla="*/ 22 h 23"/>
                    <a:gd name="T20" fmla="*/ 0 w 22"/>
                    <a:gd name="T21" fmla="*/ 22 h 23"/>
                    <a:gd name="T22" fmla="*/ 0 w 22"/>
                    <a:gd name="T23" fmla="*/ 22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0" y="22"/>
                      </a:moveTo>
                      <a:lnTo>
                        <a:pt x="17" y="2"/>
                      </a:lnTo>
                      <a:lnTo>
                        <a:pt x="22" y="0"/>
                      </a:lnTo>
                      <a:lnTo>
                        <a:pt x="0" y="23"/>
                      </a:lnTo>
                      <a:lnTo>
                        <a:pt x="0" y="22"/>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6" name="Freeform 566"/>
                <p:cNvSpPr>
                  <a:spLocks/>
                </p:cNvSpPr>
                <p:nvPr/>
              </p:nvSpPr>
              <p:spPr bwMode="auto">
                <a:xfrm>
                  <a:off x="2930" y="3865"/>
                  <a:ext cx="23" cy="24"/>
                </a:xfrm>
                <a:custGeom>
                  <a:avLst/>
                  <a:gdLst>
                    <a:gd name="T0" fmla="*/ 0 w 23"/>
                    <a:gd name="T1" fmla="*/ 23 h 24"/>
                    <a:gd name="T2" fmla="*/ 22 w 23"/>
                    <a:gd name="T3" fmla="*/ 0 h 24"/>
                    <a:gd name="T4" fmla="*/ 22 w 23"/>
                    <a:gd name="T5" fmla="*/ 0 h 24"/>
                    <a:gd name="T6" fmla="*/ 22 w 23"/>
                    <a:gd name="T7" fmla="*/ 0 h 24"/>
                    <a:gd name="T8" fmla="*/ 22 w 23"/>
                    <a:gd name="T9" fmla="*/ 0 h 24"/>
                    <a:gd name="T10" fmla="*/ 23 w 23"/>
                    <a:gd name="T11" fmla="*/ 0 h 24"/>
                    <a:gd name="T12" fmla="*/ 23 w 23"/>
                    <a:gd name="T13" fmla="*/ 0 h 24"/>
                    <a:gd name="T14" fmla="*/ 23 w 23"/>
                    <a:gd name="T15" fmla="*/ 0 h 24"/>
                    <a:gd name="T16" fmla="*/ 23 w 23"/>
                    <a:gd name="T17" fmla="*/ 0 h 24"/>
                    <a:gd name="T18" fmla="*/ 23 w 23"/>
                    <a:gd name="T19" fmla="*/ 0 h 24"/>
                    <a:gd name="T20" fmla="*/ 23 w 23"/>
                    <a:gd name="T21" fmla="*/ 0 h 24"/>
                    <a:gd name="T22" fmla="*/ 1 w 23"/>
                    <a:gd name="T23" fmla="*/ 24 h 24"/>
                    <a:gd name="T24" fmla="*/ 1 w 23"/>
                    <a:gd name="T25" fmla="*/ 24 h 24"/>
                    <a:gd name="T26" fmla="*/ 1 w 23"/>
                    <a:gd name="T27" fmla="*/ 23 h 24"/>
                    <a:gd name="T28" fmla="*/ 1 w 23"/>
                    <a:gd name="T29" fmla="*/ 23 h 24"/>
                    <a:gd name="T30" fmla="*/ 1 w 23"/>
                    <a:gd name="T31" fmla="*/ 23 h 24"/>
                    <a:gd name="T32" fmla="*/ 1 w 23"/>
                    <a:gd name="T33" fmla="*/ 23 h 24"/>
                    <a:gd name="T34" fmla="*/ 1 w 23"/>
                    <a:gd name="T35" fmla="*/ 23 h 24"/>
                    <a:gd name="T36" fmla="*/ 0 w 23"/>
                    <a:gd name="T37" fmla="*/ 23 h 24"/>
                    <a:gd name="T38" fmla="*/ 0 w 23"/>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24"/>
                    <a:gd name="T62" fmla="*/ 23 w 23"/>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24">
                      <a:moveTo>
                        <a:pt x="0" y="23"/>
                      </a:moveTo>
                      <a:lnTo>
                        <a:pt x="22" y="0"/>
                      </a:lnTo>
                      <a:lnTo>
                        <a:pt x="23" y="0"/>
                      </a:lnTo>
                      <a:lnTo>
                        <a:pt x="1" y="24"/>
                      </a:lnTo>
                      <a:lnTo>
                        <a:pt x="1" y="23"/>
                      </a:lnTo>
                      <a:lnTo>
                        <a:pt x="0" y="23"/>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7" name="Freeform 567"/>
                <p:cNvSpPr>
                  <a:spLocks/>
                </p:cNvSpPr>
                <p:nvPr/>
              </p:nvSpPr>
              <p:spPr bwMode="auto">
                <a:xfrm>
                  <a:off x="2931" y="3865"/>
                  <a:ext cx="23" cy="25"/>
                </a:xfrm>
                <a:custGeom>
                  <a:avLst/>
                  <a:gdLst>
                    <a:gd name="T0" fmla="*/ 0 w 23"/>
                    <a:gd name="T1" fmla="*/ 24 h 25"/>
                    <a:gd name="T2" fmla="*/ 22 w 23"/>
                    <a:gd name="T3" fmla="*/ 0 h 25"/>
                    <a:gd name="T4" fmla="*/ 22 w 23"/>
                    <a:gd name="T5" fmla="*/ 0 h 25"/>
                    <a:gd name="T6" fmla="*/ 23 w 23"/>
                    <a:gd name="T7" fmla="*/ 0 h 25"/>
                    <a:gd name="T8" fmla="*/ 23 w 23"/>
                    <a:gd name="T9" fmla="*/ 0 h 25"/>
                    <a:gd name="T10" fmla="*/ 23 w 23"/>
                    <a:gd name="T11" fmla="*/ 1 h 25"/>
                    <a:gd name="T12" fmla="*/ 23 w 23"/>
                    <a:gd name="T13" fmla="*/ 1 h 25"/>
                    <a:gd name="T14" fmla="*/ 23 w 23"/>
                    <a:gd name="T15" fmla="*/ 1 h 25"/>
                    <a:gd name="T16" fmla="*/ 23 w 23"/>
                    <a:gd name="T17" fmla="*/ 1 h 25"/>
                    <a:gd name="T18" fmla="*/ 23 w 23"/>
                    <a:gd name="T19" fmla="*/ 1 h 25"/>
                    <a:gd name="T20" fmla="*/ 1 w 23"/>
                    <a:gd name="T21" fmla="*/ 25 h 25"/>
                    <a:gd name="T22" fmla="*/ 1 w 23"/>
                    <a:gd name="T23" fmla="*/ 25 h 25"/>
                    <a:gd name="T24" fmla="*/ 1 w 23"/>
                    <a:gd name="T25" fmla="*/ 24 h 25"/>
                    <a:gd name="T26" fmla="*/ 1 w 23"/>
                    <a:gd name="T27" fmla="*/ 24 h 25"/>
                    <a:gd name="T28" fmla="*/ 0 w 23"/>
                    <a:gd name="T29" fmla="*/ 24 h 25"/>
                    <a:gd name="T30" fmla="*/ 0 w 23"/>
                    <a:gd name="T31" fmla="*/ 24 h 25"/>
                    <a:gd name="T32" fmla="*/ 0 w 23"/>
                    <a:gd name="T33" fmla="*/ 24 h 25"/>
                    <a:gd name="T34" fmla="*/ 0 w 23"/>
                    <a:gd name="T35" fmla="*/ 24 h 25"/>
                    <a:gd name="T36" fmla="*/ 0 w 23"/>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5"/>
                    <a:gd name="T59" fmla="*/ 23 w 23"/>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5">
                      <a:moveTo>
                        <a:pt x="0" y="24"/>
                      </a:moveTo>
                      <a:lnTo>
                        <a:pt x="22" y="0"/>
                      </a:lnTo>
                      <a:lnTo>
                        <a:pt x="23" y="0"/>
                      </a:lnTo>
                      <a:lnTo>
                        <a:pt x="23" y="1"/>
                      </a:lnTo>
                      <a:lnTo>
                        <a:pt x="1" y="25"/>
                      </a:lnTo>
                      <a:lnTo>
                        <a:pt x="1" y="24"/>
                      </a:lnTo>
                      <a:lnTo>
                        <a:pt x="0" y="24"/>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8" name="Freeform 568"/>
                <p:cNvSpPr>
                  <a:spLocks/>
                </p:cNvSpPr>
                <p:nvPr/>
              </p:nvSpPr>
              <p:spPr bwMode="auto">
                <a:xfrm>
                  <a:off x="2932" y="3866"/>
                  <a:ext cx="23" cy="26"/>
                </a:xfrm>
                <a:custGeom>
                  <a:avLst/>
                  <a:gdLst>
                    <a:gd name="T0" fmla="*/ 0 w 23"/>
                    <a:gd name="T1" fmla="*/ 24 h 26"/>
                    <a:gd name="T2" fmla="*/ 22 w 23"/>
                    <a:gd name="T3" fmla="*/ 0 h 26"/>
                    <a:gd name="T4" fmla="*/ 22 w 23"/>
                    <a:gd name="T5" fmla="*/ 0 h 26"/>
                    <a:gd name="T6" fmla="*/ 23 w 23"/>
                    <a:gd name="T7" fmla="*/ 0 h 26"/>
                    <a:gd name="T8" fmla="*/ 23 w 23"/>
                    <a:gd name="T9" fmla="*/ 0 h 26"/>
                    <a:gd name="T10" fmla="*/ 23 w 23"/>
                    <a:gd name="T11" fmla="*/ 0 h 26"/>
                    <a:gd name="T12" fmla="*/ 23 w 23"/>
                    <a:gd name="T13" fmla="*/ 0 h 26"/>
                    <a:gd name="T14" fmla="*/ 23 w 23"/>
                    <a:gd name="T15" fmla="*/ 0 h 26"/>
                    <a:gd name="T16" fmla="*/ 23 w 23"/>
                    <a:gd name="T17" fmla="*/ 0 h 26"/>
                    <a:gd name="T18" fmla="*/ 23 w 23"/>
                    <a:gd name="T19" fmla="*/ 0 h 26"/>
                    <a:gd name="T20" fmla="*/ 1 w 23"/>
                    <a:gd name="T21" fmla="*/ 26 h 26"/>
                    <a:gd name="T22" fmla="*/ 0 w 23"/>
                    <a:gd name="T23" fmla="*/ 26 h 26"/>
                    <a:gd name="T24" fmla="*/ 0 w 23"/>
                    <a:gd name="T25" fmla="*/ 24 h 26"/>
                    <a:gd name="T26" fmla="*/ 0 w 23"/>
                    <a:gd name="T27" fmla="*/ 24 h 26"/>
                    <a:gd name="T28" fmla="*/ 0 w 23"/>
                    <a:gd name="T29" fmla="*/ 24 h 26"/>
                    <a:gd name="T30" fmla="*/ 0 w 23"/>
                    <a:gd name="T31" fmla="*/ 24 h 26"/>
                    <a:gd name="T32" fmla="*/ 0 w 23"/>
                    <a:gd name="T33" fmla="*/ 24 h 26"/>
                    <a:gd name="T34" fmla="*/ 0 w 23"/>
                    <a:gd name="T35" fmla="*/ 24 h 26"/>
                    <a:gd name="T36" fmla="*/ 0 w 23"/>
                    <a:gd name="T37" fmla="*/ 2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6"/>
                    <a:gd name="T59" fmla="*/ 23 w 23"/>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6">
                      <a:moveTo>
                        <a:pt x="0" y="24"/>
                      </a:moveTo>
                      <a:lnTo>
                        <a:pt x="22" y="0"/>
                      </a:lnTo>
                      <a:lnTo>
                        <a:pt x="23" y="0"/>
                      </a:lnTo>
                      <a:lnTo>
                        <a:pt x="1" y="26"/>
                      </a:lnTo>
                      <a:lnTo>
                        <a:pt x="0" y="26"/>
                      </a:lnTo>
                      <a:lnTo>
                        <a:pt x="0" y="24"/>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099" name="Freeform 569"/>
                <p:cNvSpPr>
                  <a:spLocks/>
                </p:cNvSpPr>
                <p:nvPr/>
              </p:nvSpPr>
              <p:spPr bwMode="auto">
                <a:xfrm>
                  <a:off x="2933" y="3866"/>
                  <a:ext cx="24" cy="27"/>
                </a:xfrm>
                <a:custGeom>
                  <a:avLst/>
                  <a:gdLst>
                    <a:gd name="T0" fmla="*/ 0 w 24"/>
                    <a:gd name="T1" fmla="*/ 26 h 27"/>
                    <a:gd name="T2" fmla="*/ 22 w 24"/>
                    <a:gd name="T3" fmla="*/ 0 h 27"/>
                    <a:gd name="T4" fmla="*/ 23 w 24"/>
                    <a:gd name="T5" fmla="*/ 0 h 27"/>
                    <a:gd name="T6" fmla="*/ 23 w 24"/>
                    <a:gd name="T7" fmla="*/ 1 h 27"/>
                    <a:gd name="T8" fmla="*/ 23 w 24"/>
                    <a:gd name="T9" fmla="*/ 1 h 27"/>
                    <a:gd name="T10" fmla="*/ 23 w 24"/>
                    <a:gd name="T11" fmla="*/ 1 h 27"/>
                    <a:gd name="T12" fmla="*/ 23 w 24"/>
                    <a:gd name="T13" fmla="*/ 1 h 27"/>
                    <a:gd name="T14" fmla="*/ 23 w 24"/>
                    <a:gd name="T15" fmla="*/ 1 h 27"/>
                    <a:gd name="T16" fmla="*/ 23 w 24"/>
                    <a:gd name="T17" fmla="*/ 1 h 27"/>
                    <a:gd name="T18" fmla="*/ 24 w 24"/>
                    <a:gd name="T19" fmla="*/ 1 h 27"/>
                    <a:gd name="T20" fmla="*/ 0 w 24"/>
                    <a:gd name="T21" fmla="*/ 27 h 27"/>
                    <a:gd name="T22" fmla="*/ 0 w 24"/>
                    <a:gd name="T23" fmla="*/ 27 h 27"/>
                    <a:gd name="T24" fmla="*/ 0 w 24"/>
                    <a:gd name="T25" fmla="*/ 26 h 27"/>
                    <a:gd name="T26" fmla="*/ 0 w 24"/>
                    <a:gd name="T27" fmla="*/ 26 h 27"/>
                    <a:gd name="T28" fmla="*/ 0 w 24"/>
                    <a:gd name="T29" fmla="*/ 26 h 27"/>
                    <a:gd name="T30" fmla="*/ 0 w 24"/>
                    <a:gd name="T31" fmla="*/ 26 h 27"/>
                    <a:gd name="T32" fmla="*/ 0 w 24"/>
                    <a:gd name="T33" fmla="*/ 26 h 27"/>
                    <a:gd name="T34" fmla="*/ 0 w 24"/>
                    <a:gd name="T35" fmla="*/ 26 h 27"/>
                    <a:gd name="T36" fmla="*/ 0 w 24"/>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7"/>
                    <a:gd name="T59" fmla="*/ 24 w 2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7">
                      <a:moveTo>
                        <a:pt x="0" y="26"/>
                      </a:moveTo>
                      <a:lnTo>
                        <a:pt x="22" y="0"/>
                      </a:lnTo>
                      <a:lnTo>
                        <a:pt x="23" y="0"/>
                      </a:lnTo>
                      <a:lnTo>
                        <a:pt x="23" y="1"/>
                      </a:lnTo>
                      <a:lnTo>
                        <a:pt x="24" y="1"/>
                      </a:lnTo>
                      <a:lnTo>
                        <a:pt x="0" y="27"/>
                      </a:lnTo>
                      <a:lnTo>
                        <a:pt x="0" y="26"/>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0" name="Freeform 570"/>
                <p:cNvSpPr>
                  <a:spLocks/>
                </p:cNvSpPr>
                <p:nvPr/>
              </p:nvSpPr>
              <p:spPr bwMode="auto">
                <a:xfrm>
                  <a:off x="2933" y="3867"/>
                  <a:ext cx="25" cy="27"/>
                </a:xfrm>
                <a:custGeom>
                  <a:avLst/>
                  <a:gdLst>
                    <a:gd name="T0" fmla="*/ 0 w 25"/>
                    <a:gd name="T1" fmla="*/ 26 h 27"/>
                    <a:gd name="T2" fmla="*/ 24 w 25"/>
                    <a:gd name="T3" fmla="*/ 0 h 27"/>
                    <a:gd name="T4" fmla="*/ 24 w 25"/>
                    <a:gd name="T5" fmla="*/ 0 h 27"/>
                    <a:gd name="T6" fmla="*/ 24 w 25"/>
                    <a:gd name="T7" fmla="*/ 0 h 27"/>
                    <a:gd name="T8" fmla="*/ 24 w 25"/>
                    <a:gd name="T9" fmla="*/ 0 h 27"/>
                    <a:gd name="T10" fmla="*/ 24 w 25"/>
                    <a:gd name="T11" fmla="*/ 0 h 27"/>
                    <a:gd name="T12" fmla="*/ 24 w 25"/>
                    <a:gd name="T13" fmla="*/ 0 h 27"/>
                    <a:gd name="T14" fmla="*/ 24 w 25"/>
                    <a:gd name="T15" fmla="*/ 0 h 27"/>
                    <a:gd name="T16" fmla="*/ 24 w 25"/>
                    <a:gd name="T17" fmla="*/ 1 h 27"/>
                    <a:gd name="T18" fmla="*/ 25 w 25"/>
                    <a:gd name="T19" fmla="*/ 1 h 27"/>
                    <a:gd name="T20" fmla="*/ 1 w 25"/>
                    <a:gd name="T21" fmla="*/ 27 h 27"/>
                    <a:gd name="T22" fmla="*/ 1 w 25"/>
                    <a:gd name="T23" fmla="*/ 27 h 27"/>
                    <a:gd name="T24" fmla="*/ 1 w 25"/>
                    <a:gd name="T25" fmla="*/ 26 h 27"/>
                    <a:gd name="T26" fmla="*/ 1 w 25"/>
                    <a:gd name="T27" fmla="*/ 26 h 27"/>
                    <a:gd name="T28" fmla="*/ 1 w 25"/>
                    <a:gd name="T29" fmla="*/ 26 h 27"/>
                    <a:gd name="T30" fmla="*/ 0 w 25"/>
                    <a:gd name="T31" fmla="*/ 26 h 27"/>
                    <a:gd name="T32" fmla="*/ 0 w 25"/>
                    <a:gd name="T33" fmla="*/ 26 h 27"/>
                    <a:gd name="T34" fmla="*/ 0 w 25"/>
                    <a:gd name="T35" fmla="*/ 26 h 27"/>
                    <a:gd name="T36" fmla="*/ 0 w 25"/>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7"/>
                    <a:gd name="T59" fmla="*/ 25 w 2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7">
                      <a:moveTo>
                        <a:pt x="0" y="26"/>
                      </a:moveTo>
                      <a:lnTo>
                        <a:pt x="24" y="0"/>
                      </a:lnTo>
                      <a:lnTo>
                        <a:pt x="24" y="1"/>
                      </a:lnTo>
                      <a:lnTo>
                        <a:pt x="25" y="1"/>
                      </a:lnTo>
                      <a:lnTo>
                        <a:pt x="1" y="27"/>
                      </a:lnTo>
                      <a:lnTo>
                        <a:pt x="1" y="26"/>
                      </a:lnTo>
                      <a:lnTo>
                        <a:pt x="0" y="26"/>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1" name="Freeform 571"/>
                <p:cNvSpPr>
                  <a:spLocks/>
                </p:cNvSpPr>
                <p:nvPr/>
              </p:nvSpPr>
              <p:spPr bwMode="auto">
                <a:xfrm>
                  <a:off x="2934" y="3868"/>
                  <a:ext cx="25" cy="27"/>
                </a:xfrm>
                <a:custGeom>
                  <a:avLst/>
                  <a:gdLst>
                    <a:gd name="T0" fmla="*/ 0 w 25"/>
                    <a:gd name="T1" fmla="*/ 26 h 27"/>
                    <a:gd name="T2" fmla="*/ 24 w 25"/>
                    <a:gd name="T3" fmla="*/ 0 h 27"/>
                    <a:gd name="T4" fmla="*/ 24 w 25"/>
                    <a:gd name="T5" fmla="*/ 0 h 27"/>
                    <a:gd name="T6" fmla="*/ 24 w 25"/>
                    <a:gd name="T7" fmla="*/ 0 h 27"/>
                    <a:gd name="T8" fmla="*/ 24 w 25"/>
                    <a:gd name="T9" fmla="*/ 0 h 27"/>
                    <a:gd name="T10" fmla="*/ 24 w 25"/>
                    <a:gd name="T11" fmla="*/ 0 h 27"/>
                    <a:gd name="T12" fmla="*/ 24 w 25"/>
                    <a:gd name="T13" fmla="*/ 0 h 27"/>
                    <a:gd name="T14" fmla="*/ 24 w 25"/>
                    <a:gd name="T15" fmla="*/ 0 h 27"/>
                    <a:gd name="T16" fmla="*/ 24 w 25"/>
                    <a:gd name="T17" fmla="*/ 0 h 27"/>
                    <a:gd name="T18" fmla="*/ 25 w 25"/>
                    <a:gd name="T19" fmla="*/ 0 h 27"/>
                    <a:gd name="T20" fmla="*/ 1 w 25"/>
                    <a:gd name="T21" fmla="*/ 27 h 27"/>
                    <a:gd name="T22" fmla="*/ 0 w 25"/>
                    <a:gd name="T23" fmla="*/ 27 h 27"/>
                    <a:gd name="T24" fmla="*/ 0 w 25"/>
                    <a:gd name="T25" fmla="*/ 26 h 27"/>
                    <a:gd name="T26" fmla="*/ 0 w 25"/>
                    <a:gd name="T27" fmla="*/ 26 h 27"/>
                    <a:gd name="T28" fmla="*/ 0 w 25"/>
                    <a:gd name="T29" fmla="*/ 26 h 27"/>
                    <a:gd name="T30" fmla="*/ 0 w 25"/>
                    <a:gd name="T31" fmla="*/ 26 h 27"/>
                    <a:gd name="T32" fmla="*/ 0 w 25"/>
                    <a:gd name="T33" fmla="*/ 26 h 27"/>
                    <a:gd name="T34" fmla="*/ 0 w 25"/>
                    <a:gd name="T35" fmla="*/ 26 h 27"/>
                    <a:gd name="T36" fmla="*/ 0 w 25"/>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7"/>
                    <a:gd name="T59" fmla="*/ 25 w 2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7">
                      <a:moveTo>
                        <a:pt x="0" y="26"/>
                      </a:moveTo>
                      <a:lnTo>
                        <a:pt x="24" y="0"/>
                      </a:lnTo>
                      <a:lnTo>
                        <a:pt x="25" y="0"/>
                      </a:lnTo>
                      <a:lnTo>
                        <a:pt x="1" y="27"/>
                      </a:lnTo>
                      <a:lnTo>
                        <a:pt x="0" y="27"/>
                      </a:lnTo>
                      <a:lnTo>
                        <a:pt x="0" y="26"/>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2" name="Freeform 572"/>
                <p:cNvSpPr>
                  <a:spLocks/>
                </p:cNvSpPr>
                <p:nvPr/>
              </p:nvSpPr>
              <p:spPr bwMode="auto">
                <a:xfrm>
                  <a:off x="2935" y="3868"/>
                  <a:ext cx="25" cy="28"/>
                </a:xfrm>
                <a:custGeom>
                  <a:avLst/>
                  <a:gdLst>
                    <a:gd name="T0" fmla="*/ 0 w 25"/>
                    <a:gd name="T1" fmla="*/ 27 h 28"/>
                    <a:gd name="T2" fmla="*/ 24 w 25"/>
                    <a:gd name="T3" fmla="*/ 0 h 28"/>
                    <a:gd name="T4" fmla="*/ 24 w 25"/>
                    <a:gd name="T5" fmla="*/ 0 h 28"/>
                    <a:gd name="T6" fmla="*/ 24 w 25"/>
                    <a:gd name="T7" fmla="*/ 0 h 28"/>
                    <a:gd name="T8" fmla="*/ 24 w 25"/>
                    <a:gd name="T9" fmla="*/ 1 h 28"/>
                    <a:gd name="T10" fmla="*/ 24 w 25"/>
                    <a:gd name="T11" fmla="*/ 1 h 28"/>
                    <a:gd name="T12" fmla="*/ 24 w 25"/>
                    <a:gd name="T13" fmla="*/ 1 h 28"/>
                    <a:gd name="T14" fmla="*/ 24 w 25"/>
                    <a:gd name="T15" fmla="*/ 1 h 28"/>
                    <a:gd name="T16" fmla="*/ 24 w 25"/>
                    <a:gd name="T17" fmla="*/ 1 h 28"/>
                    <a:gd name="T18" fmla="*/ 25 w 25"/>
                    <a:gd name="T19" fmla="*/ 1 h 28"/>
                    <a:gd name="T20" fmla="*/ 0 w 25"/>
                    <a:gd name="T21" fmla="*/ 28 h 28"/>
                    <a:gd name="T22" fmla="*/ 0 w 25"/>
                    <a:gd name="T23" fmla="*/ 28 h 28"/>
                    <a:gd name="T24" fmla="*/ 0 w 25"/>
                    <a:gd name="T25" fmla="*/ 28 h 28"/>
                    <a:gd name="T26" fmla="*/ 0 w 25"/>
                    <a:gd name="T27" fmla="*/ 28 h 28"/>
                    <a:gd name="T28" fmla="*/ 0 w 25"/>
                    <a:gd name="T29" fmla="*/ 27 h 28"/>
                    <a:gd name="T30" fmla="*/ 0 w 25"/>
                    <a:gd name="T31" fmla="*/ 27 h 28"/>
                    <a:gd name="T32" fmla="*/ 0 w 25"/>
                    <a:gd name="T33" fmla="*/ 27 h 28"/>
                    <a:gd name="T34" fmla="*/ 0 w 25"/>
                    <a:gd name="T35" fmla="*/ 27 h 28"/>
                    <a:gd name="T36" fmla="*/ 0 w 25"/>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8"/>
                    <a:gd name="T59" fmla="*/ 25 w 25"/>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8">
                      <a:moveTo>
                        <a:pt x="0" y="27"/>
                      </a:moveTo>
                      <a:lnTo>
                        <a:pt x="24" y="0"/>
                      </a:lnTo>
                      <a:lnTo>
                        <a:pt x="24" y="1"/>
                      </a:lnTo>
                      <a:lnTo>
                        <a:pt x="25" y="1"/>
                      </a:lnTo>
                      <a:lnTo>
                        <a:pt x="0" y="28"/>
                      </a:lnTo>
                      <a:lnTo>
                        <a:pt x="0" y="27"/>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3" name="Freeform 573"/>
                <p:cNvSpPr>
                  <a:spLocks/>
                </p:cNvSpPr>
                <p:nvPr/>
              </p:nvSpPr>
              <p:spPr bwMode="auto">
                <a:xfrm>
                  <a:off x="2935" y="3869"/>
                  <a:ext cx="26" cy="28"/>
                </a:xfrm>
                <a:custGeom>
                  <a:avLst/>
                  <a:gdLst>
                    <a:gd name="T0" fmla="*/ 0 w 26"/>
                    <a:gd name="T1" fmla="*/ 27 h 28"/>
                    <a:gd name="T2" fmla="*/ 25 w 26"/>
                    <a:gd name="T3" fmla="*/ 0 h 28"/>
                    <a:gd name="T4" fmla="*/ 25 w 26"/>
                    <a:gd name="T5" fmla="*/ 0 h 28"/>
                    <a:gd name="T6" fmla="*/ 25 w 26"/>
                    <a:gd name="T7" fmla="*/ 0 h 28"/>
                    <a:gd name="T8" fmla="*/ 25 w 26"/>
                    <a:gd name="T9" fmla="*/ 0 h 28"/>
                    <a:gd name="T10" fmla="*/ 25 w 26"/>
                    <a:gd name="T11" fmla="*/ 0 h 28"/>
                    <a:gd name="T12" fmla="*/ 25 w 26"/>
                    <a:gd name="T13" fmla="*/ 0 h 28"/>
                    <a:gd name="T14" fmla="*/ 25 w 26"/>
                    <a:gd name="T15" fmla="*/ 1 h 28"/>
                    <a:gd name="T16" fmla="*/ 25 w 26"/>
                    <a:gd name="T17" fmla="*/ 1 h 28"/>
                    <a:gd name="T18" fmla="*/ 26 w 26"/>
                    <a:gd name="T19" fmla="*/ 1 h 28"/>
                    <a:gd name="T20" fmla="*/ 1 w 26"/>
                    <a:gd name="T21" fmla="*/ 28 h 28"/>
                    <a:gd name="T22" fmla="*/ 0 w 26"/>
                    <a:gd name="T23" fmla="*/ 28 h 28"/>
                    <a:gd name="T24" fmla="*/ 0 w 26"/>
                    <a:gd name="T25" fmla="*/ 28 h 28"/>
                    <a:gd name="T26" fmla="*/ 0 w 26"/>
                    <a:gd name="T27" fmla="*/ 28 h 28"/>
                    <a:gd name="T28" fmla="*/ 0 w 26"/>
                    <a:gd name="T29" fmla="*/ 28 h 28"/>
                    <a:gd name="T30" fmla="*/ 0 w 26"/>
                    <a:gd name="T31" fmla="*/ 27 h 28"/>
                    <a:gd name="T32" fmla="*/ 0 w 26"/>
                    <a:gd name="T33" fmla="*/ 27 h 28"/>
                    <a:gd name="T34" fmla="*/ 0 w 26"/>
                    <a:gd name="T35" fmla="*/ 27 h 28"/>
                    <a:gd name="T36" fmla="*/ 0 w 26"/>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8"/>
                    <a:gd name="T59" fmla="*/ 26 w 26"/>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8">
                      <a:moveTo>
                        <a:pt x="0" y="27"/>
                      </a:moveTo>
                      <a:lnTo>
                        <a:pt x="25" y="0"/>
                      </a:lnTo>
                      <a:lnTo>
                        <a:pt x="25" y="1"/>
                      </a:lnTo>
                      <a:lnTo>
                        <a:pt x="26" y="1"/>
                      </a:lnTo>
                      <a:lnTo>
                        <a:pt x="1" y="28"/>
                      </a:lnTo>
                      <a:lnTo>
                        <a:pt x="0" y="28"/>
                      </a:lnTo>
                      <a:lnTo>
                        <a:pt x="0" y="27"/>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4" name="Freeform 574"/>
                <p:cNvSpPr>
                  <a:spLocks/>
                </p:cNvSpPr>
                <p:nvPr/>
              </p:nvSpPr>
              <p:spPr bwMode="auto">
                <a:xfrm>
                  <a:off x="2936" y="3870"/>
                  <a:ext cx="25" cy="29"/>
                </a:xfrm>
                <a:custGeom>
                  <a:avLst/>
                  <a:gdLst>
                    <a:gd name="T0" fmla="*/ 0 w 25"/>
                    <a:gd name="T1" fmla="*/ 27 h 29"/>
                    <a:gd name="T2" fmla="*/ 25 w 25"/>
                    <a:gd name="T3" fmla="*/ 0 h 29"/>
                    <a:gd name="T4" fmla="*/ 25 w 25"/>
                    <a:gd name="T5" fmla="*/ 0 h 29"/>
                    <a:gd name="T6" fmla="*/ 25 w 25"/>
                    <a:gd name="T7" fmla="*/ 0 h 29"/>
                    <a:gd name="T8" fmla="*/ 25 w 25"/>
                    <a:gd name="T9" fmla="*/ 0 h 29"/>
                    <a:gd name="T10" fmla="*/ 25 w 25"/>
                    <a:gd name="T11" fmla="*/ 0 h 29"/>
                    <a:gd name="T12" fmla="*/ 25 w 25"/>
                    <a:gd name="T13" fmla="*/ 0 h 29"/>
                    <a:gd name="T14" fmla="*/ 25 w 25"/>
                    <a:gd name="T15" fmla="*/ 0 h 29"/>
                    <a:gd name="T16" fmla="*/ 25 w 25"/>
                    <a:gd name="T17" fmla="*/ 0 h 29"/>
                    <a:gd name="T18" fmla="*/ 25 w 25"/>
                    <a:gd name="T19" fmla="*/ 1 h 29"/>
                    <a:gd name="T20" fmla="*/ 0 w 25"/>
                    <a:gd name="T21" fmla="*/ 29 h 29"/>
                    <a:gd name="T22" fmla="*/ 0 w 25"/>
                    <a:gd name="T23" fmla="*/ 29 h 29"/>
                    <a:gd name="T24" fmla="*/ 0 w 25"/>
                    <a:gd name="T25" fmla="*/ 28 h 29"/>
                    <a:gd name="T26" fmla="*/ 0 w 25"/>
                    <a:gd name="T27" fmla="*/ 28 h 29"/>
                    <a:gd name="T28" fmla="*/ 0 w 25"/>
                    <a:gd name="T29" fmla="*/ 28 h 29"/>
                    <a:gd name="T30" fmla="*/ 0 w 25"/>
                    <a:gd name="T31" fmla="*/ 28 h 29"/>
                    <a:gd name="T32" fmla="*/ 0 w 25"/>
                    <a:gd name="T33" fmla="*/ 28 h 29"/>
                    <a:gd name="T34" fmla="*/ 0 w 25"/>
                    <a:gd name="T35" fmla="*/ 27 h 29"/>
                    <a:gd name="T36" fmla="*/ 0 w 25"/>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9"/>
                    <a:gd name="T59" fmla="*/ 25 w 2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9">
                      <a:moveTo>
                        <a:pt x="0" y="27"/>
                      </a:moveTo>
                      <a:lnTo>
                        <a:pt x="25" y="0"/>
                      </a:lnTo>
                      <a:lnTo>
                        <a:pt x="25" y="1"/>
                      </a:lnTo>
                      <a:lnTo>
                        <a:pt x="0" y="29"/>
                      </a:lnTo>
                      <a:lnTo>
                        <a:pt x="0" y="28"/>
                      </a:lnTo>
                      <a:lnTo>
                        <a:pt x="0" y="27"/>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5" name="Freeform 575"/>
                <p:cNvSpPr>
                  <a:spLocks/>
                </p:cNvSpPr>
                <p:nvPr/>
              </p:nvSpPr>
              <p:spPr bwMode="auto">
                <a:xfrm>
                  <a:off x="2936" y="3871"/>
                  <a:ext cx="26" cy="29"/>
                </a:xfrm>
                <a:custGeom>
                  <a:avLst/>
                  <a:gdLst>
                    <a:gd name="T0" fmla="*/ 0 w 26"/>
                    <a:gd name="T1" fmla="*/ 28 h 29"/>
                    <a:gd name="T2" fmla="*/ 25 w 26"/>
                    <a:gd name="T3" fmla="*/ 0 h 29"/>
                    <a:gd name="T4" fmla="*/ 26 w 26"/>
                    <a:gd name="T5" fmla="*/ 0 h 29"/>
                    <a:gd name="T6" fmla="*/ 26 w 26"/>
                    <a:gd name="T7" fmla="*/ 0 h 29"/>
                    <a:gd name="T8" fmla="*/ 26 w 26"/>
                    <a:gd name="T9" fmla="*/ 0 h 29"/>
                    <a:gd name="T10" fmla="*/ 26 w 26"/>
                    <a:gd name="T11" fmla="*/ 0 h 29"/>
                    <a:gd name="T12" fmla="*/ 26 w 26"/>
                    <a:gd name="T13" fmla="*/ 0 h 29"/>
                    <a:gd name="T14" fmla="*/ 26 w 26"/>
                    <a:gd name="T15" fmla="*/ 0 h 29"/>
                    <a:gd name="T16" fmla="*/ 26 w 26"/>
                    <a:gd name="T17" fmla="*/ 0 h 29"/>
                    <a:gd name="T18" fmla="*/ 26 w 26"/>
                    <a:gd name="T19" fmla="*/ 0 h 29"/>
                    <a:gd name="T20" fmla="*/ 0 w 26"/>
                    <a:gd name="T21" fmla="*/ 29 h 29"/>
                    <a:gd name="T22" fmla="*/ 0 w 26"/>
                    <a:gd name="T23" fmla="*/ 29 h 29"/>
                    <a:gd name="T24" fmla="*/ 0 w 26"/>
                    <a:gd name="T25" fmla="*/ 29 h 29"/>
                    <a:gd name="T26" fmla="*/ 0 w 26"/>
                    <a:gd name="T27" fmla="*/ 29 h 29"/>
                    <a:gd name="T28" fmla="*/ 0 w 26"/>
                    <a:gd name="T29" fmla="*/ 29 h 29"/>
                    <a:gd name="T30" fmla="*/ 0 w 26"/>
                    <a:gd name="T31" fmla="*/ 28 h 29"/>
                    <a:gd name="T32" fmla="*/ 0 w 26"/>
                    <a:gd name="T33" fmla="*/ 28 h 29"/>
                    <a:gd name="T34" fmla="*/ 0 w 26"/>
                    <a:gd name="T35" fmla="*/ 28 h 29"/>
                    <a:gd name="T36" fmla="*/ 0 w 26"/>
                    <a:gd name="T37" fmla="*/ 28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9"/>
                    <a:gd name="T59" fmla="*/ 26 w 2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9">
                      <a:moveTo>
                        <a:pt x="0" y="28"/>
                      </a:moveTo>
                      <a:lnTo>
                        <a:pt x="25" y="0"/>
                      </a:lnTo>
                      <a:lnTo>
                        <a:pt x="26" y="0"/>
                      </a:lnTo>
                      <a:lnTo>
                        <a:pt x="0" y="29"/>
                      </a:lnTo>
                      <a:lnTo>
                        <a:pt x="0" y="28"/>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6" name="Freeform 576"/>
                <p:cNvSpPr>
                  <a:spLocks/>
                </p:cNvSpPr>
                <p:nvPr/>
              </p:nvSpPr>
              <p:spPr bwMode="auto">
                <a:xfrm>
                  <a:off x="2936" y="3871"/>
                  <a:ext cx="27" cy="32"/>
                </a:xfrm>
                <a:custGeom>
                  <a:avLst/>
                  <a:gdLst>
                    <a:gd name="T0" fmla="*/ 0 w 27"/>
                    <a:gd name="T1" fmla="*/ 29 h 32"/>
                    <a:gd name="T2" fmla="*/ 26 w 27"/>
                    <a:gd name="T3" fmla="*/ 0 h 32"/>
                    <a:gd name="T4" fmla="*/ 26 w 27"/>
                    <a:gd name="T5" fmla="*/ 0 h 32"/>
                    <a:gd name="T6" fmla="*/ 26 w 27"/>
                    <a:gd name="T7" fmla="*/ 1 h 32"/>
                    <a:gd name="T8" fmla="*/ 27 w 27"/>
                    <a:gd name="T9" fmla="*/ 1 h 32"/>
                    <a:gd name="T10" fmla="*/ 27 w 27"/>
                    <a:gd name="T11" fmla="*/ 1 h 32"/>
                    <a:gd name="T12" fmla="*/ 27 w 27"/>
                    <a:gd name="T13" fmla="*/ 1 h 32"/>
                    <a:gd name="T14" fmla="*/ 27 w 27"/>
                    <a:gd name="T15" fmla="*/ 1 h 32"/>
                    <a:gd name="T16" fmla="*/ 27 w 27"/>
                    <a:gd name="T17" fmla="*/ 1 h 32"/>
                    <a:gd name="T18" fmla="*/ 27 w 27"/>
                    <a:gd name="T19" fmla="*/ 1 h 32"/>
                    <a:gd name="T20" fmla="*/ 0 w 27"/>
                    <a:gd name="T21" fmla="*/ 32 h 32"/>
                    <a:gd name="T22" fmla="*/ 0 w 27"/>
                    <a:gd name="T23" fmla="*/ 31 h 32"/>
                    <a:gd name="T24" fmla="*/ 0 w 27"/>
                    <a:gd name="T25" fmla="*/ 31 h 32"/>
                    <a:gd name="T26" fmla="*/ 0 w 27"/>
                    <a:gd name="T27" fmla="*/ 31 h 32"/>
                    <a:gd name="T28" fmla="*/ 0 w 27"/>
                    <a:gd name="T29" fmla="*/ 31 h 32"/>
                    <a:gd name="T30" fmla="*/ 0 w 27"/>
                    <a:gd name="T31" fmla="*/ 30 h 32"/>
                    <a:gd name="T32" fmla="*/ 0 w 27"/>
                    <a:gd name="T33" fmla="*/ 30 h 32"/>
                    <a:gd name="T34" fmla="*/ 0 w 27"/>
                    <a:gd name="T35" fmla="*/ 30 h 32"/>
                    <a:gd name="T36" fmla="*/ 0 w 27"/>
                    <a:gd name="T37" fmla="*/ 29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0" y="29"/>
                      </a:moveTo>
                      <a:lnTo>
                        <a:pt x="26" y="0"/>
                      </a:lnTo>
                      <a:lnTo>
                        <a:pt x="26" y="1"/>
                      </a:lnTo>
                      <a:lnTo>
                        <a:pt x="27" y="1"/>
                      </a:lnTo>
                      <a:lnTo>
                        <a:pt x="0" y="32"/>
                      </a:lnTo>
                      <a:lnTo>
                        <a:pt x="0" y="31"/>
                      </a:lnTo>
                      <a:lnTo>
                        <a:pt x="0" y="30"/>
                      </a:lnTo>
                      <a:lnTo>
                        <a:pt x="0" y="29"/>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7" name="Freeform 577"/>
                <p:cNvSpPr>
                  <a:spLocks/>
                </p:cNvSpPr>
                <p:nvPr/>
              </p:nvSpPr>
              <p:spPr bwMode="auto">
                <a:xfrm>
                  <a:off x="2935" y="3872"/>
                  <a:ext cx="30" cy="34"/>
                </a:xfrm>
                <a:custGeom>
                  <a:avLst/>
                  <a:gdLst>
                    <a:gd name="T0" fmla="*/ 1 w 30"/>
                    <a:gd name="T1" fmla="*/ 31 h 34"/>
                    <a:gd name="T2" fmla="*/ 28 w 30"/>
                    <a:gd name="T3" fmla="*/ 0 h 34"/>
                    <a:gd name="T4" fmla="*/ 28 w 30"/>
                    <a:gd name="T5" fmla="*/ 0 h 34"/>
                    <a:gd name="T6" fmla="*/ 28 w 30"/>
                    <a:gd name="T7" fmla="*/ 0 h 34"/>
                    <a:gd name="T8" fmla="*/ 28 w 30"/>
                    <a:gd name="T9" fmla="*/ 1 h 34"/>
                    <a:gd name="T10" fmla="*/ 30 w 30"/>
                    <a:gd name="T11" fmla="*/ 1 h 34"/>
                    <a:gd name="T12" fmla="*/ 30 w 30"/>
                    <a:gd name="T13" fmla="*/ 1 h 34"/>
                    <a:gd name="T14" fmla="*/ 30 w 30"/>
                    <a:gd name="T15" fmla="*/ 1 h 34"/>
                    <a:gd name="T16" fmla="*/ 30 w 30"/>
                    <a:gd name="T17" fmla="*/ 1 h 34"/>
                    <a:gd name="T18" fmla="*/ 30 w 30"/>
                    <a:gd name="T19" fmla="*/ 1 h 34"/>
                    <a:gd name="T20" fmla="*/ 0 w 30"/>
                    <a:gd name="T21" fmla="*/ 34 h 34"/>
                    <a:gd name="T22" fmla="*/ 0 w 30"/>
                    <a:gd name="T23" fmla="*/ 34 h 34"/>
                    <a:gd name="T24" fmla="*/ 0 w 30"/>
                    <a:gd name="T25" fmla="*/ 34 h 34"/>
                    <a:gd name="T26" fmla="*/ 0 w 30"/>
                    <a:gd name="T27" fmla="*/ 32 h 34"/>
                    <a:gd name="T28" fmla="*/ 0 w 30"/>
                    <a:gd name="T29" fmla="*/ 32 h 34"/>
                    <a:gd name="T30" fmla="*/ 0 w 30"/>
                    <a:gd name="T31" fmla="*/ 32 h 34"/>
                    <a:gd name="T32" fmla="*/ 0 w 30"/>
                    <a:gd name="T33" fmla="*/ 31 h 34"/>
                    <a:gd name="T34" fmla="*/ 0 w 30"/>
                    <a:gd name="T35" fmla="*/ 31 h 34"/>
                    <a:gd name="T36" fmla="*/ 1 w 30"/>
                    <a:gd name="T37" fmla="*/ 3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4"/>
                    <a:gd name="T59" fmla="*/ 30 w 30"/>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4">
                      <a:moveTo>
                        <a:pt x="1" y="31"/>
                      </a:moveTo>
                      <a:lnTo>
                        <a:pt x="28" y="0"/>
                      </a:lnTo>
                      <a:lnTo>
                        <a:pt x="28" y="1"/>
                      </a:lnTo>
                      <a:lnTo>
                        <a:pt x="30" y="1"/>
                      </a:lnTo>
                      <a:lnTo>
                        <a:pt x="0" y="34"/>
                      </a:lnTo>
                      <a:lnTo>
                        <a:pt x="0" y="32"/>
                      </a:lnTo>
                      <a:lnTo>
                        <a:pt x="0" y="31"/>
                      </a:lnTo>
                      <a:lnTo>
                        <a:pt x="1" y="31"/>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8" name="Freeform 578"/>
                <p:cNvSpPr>
                  <a:spLocks/>
                </p:cNvSpPr>
                <p:nvPr/>
              </p:nvSpPr>
              <p:spPr bwMode="auto">
                <a:xfrm>
                  <a:off x="2934" y="3873"/>
                  <a:ext cx="32" cy="35"/>
                </a:xfrm>
                <a:custGeom>
                  <a:avLst/>
                  <a:gdLst>
                    <a:gd name="T0" fmla="*/ 1 w 32"/>
                    <a:gd name="T1" fmla="*/ 33 h 35"/>
                    <a:gd name="T2" fmla="*/ 31 w 32"/>
                    <a:gd name="T3" fmla="*/ 0 h 35"/>
                    <a:gd name="T4" fmla="*/ 31 w 32"/>
                    <a:gd name="T5" fmla="*/ 0 h 35"/>
                    <a:gd name="T6" fmla="*/ 31 w 32"/>
                    <a:gd name="T7" fmla="*/ 0 h 35"/>
                    <a:gd name="T8" fmla="*/ 31 w 32"/>
                    <a:gd name="T9" fmla="*/ 1 h 35"/>
                    <a:gd name="T10" fmla="*/ 31 w 32"/>
                    <a:gd name="T11" fmla="*/ 1 h 35"/>
                    <a:gd name="T12" fmla="*/ 31 w 32"/>
                    <a:gd name="T13" fmla="*/ 1 h 35"/>
                    <a:gd name="T14" fmla="*/ 31 w 32"/>
                    <a:gd name="T15" fmla="*/ 1 h 35"/>
                    <a:gd name="T16" fmla="*/ 32 w 32"/>
                    <a:gd name="T17" fmla="*/ 1 h 35"/>
                    <a:gd name="T18" fmla="*/ 32 w 32"/>
                    <a:gd name="T19" fmla="*/ 1 h 35"/>
                    <a:gd name="T20" fmla="*/ 1 w 32"/>
                    <a:gd name="T21" fmla="*/ 35 h 35"/>
                    <a:gd name="T22" fmla="*/ 0 w 32"/>
                    <a:gd name="T23" fmla="*/ 35 h 35"/>
                    <a:gd name="T24" fmla="*/ 0 w 32"/>
                    <a:gd name="T25" fmla="*/ 35 h 35"/>
                    <a:gd name="T26" fmla="*/ 0 w 32"/>
                    <a:gd name="T27" fmla="*/ 35 h 35"/>
                    <a:gd name="T28" fmla="*/ 0 w 32"/>
                    <a:gd name="T29" fmla="*/ 34 h 35"/>
                    <a:gd name="T30" fmla="*/ 0 w 32"/>
                    <a:gd name="T31" fmla="*/ 34 h 35"/>
                    <a:gd name="T32" fmla="*/ 0 w 32"/>
                    <a:gd name="T33" fmla="*/ 34 h 35"/>
                    <a:gd name="T34" fmla="*/ 1 w 32"/>
                    <a:gd name="T35" fmla="*/ 34 h 35"/>
                    <a:gd name="T36" fmla="*/ 1 w 32"/>
                    <a:gd name="T37" fmla="*/ 34 h 35"/>
                    <a:gd name="T38" fmla="*/ 1 w 32"/>
                    <a:gd name="T39" fmla="*/ 33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35"/>
                    <a:gd name="T62" fmla="*/ 32 w 32"/>
                    <a:gd name="T63" fmla="*/ 35 h 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35">
                      <a:moveTo>
                        <a:pt x="1" y="33"/>
                      </a:moveTo>
                      <a:lnTo>
                        <a:pt x="31" y="0"/>
                      </a:lnTo>
                      <a:lnTo>
                        <a:pt x="31" y="1"/>
                      </a:lnTo>
                      <a:lnTo>
                        <a:pt x="32" y="1"/>
                      </a:lnTo>
                      <a:lnTo>
                        <a:pt x="1" y="35"/>
                      </a:lnTo>
                      <a:lnTo>
                        <a:pt x="0" y="35"/>
                      </a:lnTo>
                      <a:lnTo>
                        <a:pt x="0" y="34"/>
                      </a:lnTo>
                      <a:lnTo>
                        <a:pt x="1" y="34"/>
                      </a:lnTo>
                      <a:lnTo>
                        <a:pt x="1" y="33"/>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09" name="Freeform 579"/>
                <p:cNvSpPr>
                  <a:spLocks/>
                </p:cNvSpPr>
                <p:nvPr/>
              </p:nvSpPr>
              <p:spPr bwMode="auto">
                <a:xfrm>
                  <a:off x="2935" y="3874"/>
                  <a:ext cx="31" cy="34"/>
                </a:xfrm>
                <a:custGeom>
                  <a:avLst/>
                  <a:gdLst>
                    <a:gd name="T0" fmla="*/ 0 w 31"/>
                    <a:gd name="T1" fmla="*/ 34 h 34"/>
                    <a:gd name="T2" fmla="*/ 31 w 31"/>
                    <a:gd name="T3" fmla="*/ 0 h 34"/>
                    <a:gd name="T4" fmla="*/ 31 w 31"/>
                    <a:gd name="T5" fmla="*/ 0 h 34"/>
                    <a:gd name="T6" fmla="*/ 31 w 31"/>
                    <a:gd name="T7" fmla="*/ 0 h 34"/>
                    <a:gd name="T8" fmla="*/ 31 w 31"/>
                    <a:gd name="T9" fmla="*/ 1 h 34"/>
                    <a:gd name="T10" fmla="*/ 31 w 31"/>
                    <a:gd name="T11" fmla="*/ 1 h 34"/>
                    <a:gd name="T12" fmla="*/ 31 w 31"/>
                    <a:gd name="T13" fmla="*/ 1 h 34"/>
                    <a:gd name="T14" fmla="*/ 31 w 31"/>
                    <a:gd name="T15" fmla="*/ 1 h 34"/>
                    <a:gd name="T16" fmla="*/ 31 w 31"/>
                    <a:gd name="T17" fmla="*/ 1 h 34"/>
                    <a:gd name="T18" fmla="*/ 31 w 31"/>
                    <a:gd name="T19" fmla="*/ 1 h 34"/>
                    <a:gd name="T20" fmla="*/ 2 w 31"/>
                    <a:gd name="T21" fmla="*/ 33 h 34"/>
                    <a:gd name="T22" fmla="*/ 0 w 31"/>
                    <a:gd name="T23" fmla="*/ 34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4"/>
                    <a:gd name="T38" fmla="*/ 31 w 31"/>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4">
                      <a:moveTo>
                        <a:pt x="0" y="34"/>
                      </a:moveTo>
                      <a:lnTo>
                        <a:pt x="31" y="0"/>
                      </a:lnTo>
                      <a:lnTo>
                        <a:pt x="31" y="1"/>
                      </a:lnTo>
                      <a:lnTo>
                        <a:pt x="2" y="33"/>
                      </a:lnTo>
                      <a:lnTo>
                        <a:pt x="0" y="3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0" name="Freeform 580"/>
                <p:cNvSpPr>
                  <a:spLocks/>
                </p:cNvSpPr>
                <p:nvPr/>
              </p:nvSpPr>
              <p:spPr bwMode="auto">
                <a:xfrm>
                  <a:off x="2937" y="3875"/>
                  <a:ext cx="30" cy="32"/>
                </a:xfrm>
                <a:custGeom>
                  <a:avLst/>
                  <a:gdLst>
                    <a:gd name="T0" fmla="*/ 0 w 30"/>
                    <a:gd name="T1" fmla="*/ 32 h 32"/>
                    <a:gd name="T2" fmla="*/ 29 w 30"/>
                    <a:gd name="T3" fmla="*/ 0 h 32"/>
                    <a:gd name="T4" fmla="*/ 29 w 30"/>
                    <a:gd name="T5" fmla="*/ 0 h 32"/>
                    <a:gd name="T6" fmla="*/ 29 w 30"/>
                    <a:gd name="T7" fmla="*/ 0 h 32"/>
                    <a:gd name="T8" fmla="*/ 30 w 30"/>
                    <a:gd name="T9" fmla="*/ 1 h 32"/>
                    <a:gd name="T10" fmla="*/ 30 w 30"/>
                    <a:gd name="T11" fmla="*/ 1 h 32"/>
                    <a:gd name="T12" fmla="*/ 30 w 30"/>
                    <a:gd name="T13" fmla="*/ 1 h 32"/>
                    <a:gd name="T14" fmla="*/ 30 w 30"/>
                    <a:gd name="T15" fmla="*/ 1 h 32"/>
                    <a:gd name="T16" fmla="*/ 30 w 30"/>
                    <a:gd name="T17" fmla="*/ 1 h 32"/>
                    <a:gd name="T18" fmla="*/ 30 w 30"/>
                    <a:gd name="T19" fmla="*/ 1 h 32"/>
                    <a:gd name="T20" fmla="*/ 3 w 30"/>
                    <a:gd name="T21" fmla="*/ 32 h 32"/>
                    <a:gd name="T22" fmla="*/ 0 w 30"/>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2"/>
                    <a:gd name="T38" fmla="*/ 30 w 30"/>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2">
                      <a:moveTo>
                        <a:pt x="0" y="32"/>
                      </a:moveTo>
                      <a:lnTo>
                        <a:pt x="29" y="0"/>
                      </a:lnTo>
                      <a:lnTo>
                        <a:pt x="30" y="1"/>
                      </a:lnTo>
                      <a:lnTo>
                        <a:pt x="3" y="32"/>
                      </a:lnTo>
                      <a:lnTo>
                        <a:pt x="0" y="32"/>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1" name="Freeform 581"/>
                <p:cNvSpPr>
                  <a:spLocks/>
                </p:cNvSpPr>
                <p:nvPr/>
              </p:nvSpPr>
              <p:spPr bwMode="auto">
                <a:xfrm>
                  <a:off x="2940" y="3876"/>
                  <a:ext cx="27" cy="31"/>
                </a:xfrm>
                <a:custGeom>
                  <a:avLst/>
                  <a:gdLst>
                    <a:gd name="T0" fmla="*/ 0 w 27"/>
                    <a:gd name="T1" fmla="*/ 31 h 31"/>
                    <a:gd name="T2" fmla="*/ 27 w 27"/>
                    <a:gd name="T3" fmla="*/ 0 h 31"/>
                    <a:gd name="T4" fmla="*/ 27 w 27"/>
                    <a:gd name="T5" fmla="*/ 0 h 31"/>
                    <a:gd name="T6" fmla="*/ 27 w 27"/>
                    <a:gd name="T7" fmla="*/ 1 h 31"/>
                    <a:gd name="T8" fmla="*/ 27 w 27"/>
                    <a:gd name="T9" fmla="*/ 1 h 31"/>
                    <a:gd name="T10" fmla="*/ 27 w 27"/>
                    <a:gd name="T11" fmla="*/ 1 h 31"/>
                    <a:gd name="T12" fmla="*/ 27 w 27"/>
                    <a:gd name="T13" fmla="*/ 1 h 31"/>
                    <a:gd name="T14" fmla="*/ 27 w 27"/>
                    <a:gd name="T15" fmla="*/ 1 h 31"/>
                    <a:gd name="T16" fmla="*/ 27 w 27"/>
                    <a:gd name="T17" fmla="*/ 1 h 31"/>
                    <a:gd name="T18" fmla="*/ 27 w 27"/>
                    <a:gd name="T19" fmla="*/ 3 h 31"/>
                    <a:gd name="T20" fmla="*/ 2 w 27"/>
                    <a:gd name="T21" fmla="*/ 30 h 31"/>
                    <a:gd name="T22" fmla="*/ 0 w 27"/>
                    <a:gd name="T23" fmla="*/ 3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31"/>
                    <a:gd name="T38" fmla="*/ 27 w 27"/>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31">
                      <a:moveTo>
                        <a:pt x="0" y="31"/>
                      </a:moveTo>
                      <a:lnTo>
                        <a:pt x="27" y="0"/>
                      </a:lnTo>
                      <a:lnTo>
                        <a:pt x="27" y="1"/>
                      </a:lnTo>
                      <a:lnTo>
                        <a:pt x="27" y="3"/>
                      </a:lnTo>
                      <a:lnTo>
                        <a:pt x="2" y="30"/>
                      </a:lnTo>
                      <a:lnTo>
                        <a:pt x="0" y="31"/>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2" name="Freeform 582"/>
                <p:cNvSpPr>
                  <a:spLocks/>
                </p:cNvSpPr>
                <p:nvPr/>
              </p:nvSpPr>
              <p:spPr bwMode="auto">
                <a:xfrm>
                  <a:off x="2942" y="3879"/>
                  <a:ext cx="26" cy="27"/>
                </a:xfrm>
                <a:custGeom>
                  <a:avLst/>
                  <a:gdLst>
                    <a:gd name="T0" fmla="*/ 0 w 26"/>
                    <a:gd name="T1" fmla="*/ 27 h 27"/>
                    <a:gd name="T2" fmla="*/ 25 w 26"/>
                    <a:gd name="T3" fmla="*/ 0 h 27"/>
                    <a:gd name="T4" fmla="*/ 25 w 26"/>
                    <a:gd name="T5" fmla="*/ 0 h 27"/>
                    <a:gd name="T6" fmla="*/ 26 w 26"/>
                    <a:gd name="T7" fmla="*/ 0 h 27"/>
                    <a:gd name="T8" fmla="*/ 26 w 26"/>
                    <a:gd name="T9" fmla="*/ 0 h 27"/>
                    <a:gd name="T10" fmla="*/ 26 w 26"/>
                    <a:gd name="T11" fmla="*/ 0 h 27"/>
                    <a:gd name="T12" fmla="*/ 26 w 26"/>
                    <a:gd name="T13" fmla="*/ 0 h 27"/>
                    <a:gd name="T14" fmla="*/ 26 w 26"/>
                    <a:gd name="T15" fmla="*/ 1 h 27"/>
                    <a:gd name="T16" fmla="*/ 26 w 26"/>
                    <a:gd name="T17" fmla="*/ 1 h 27"/>
                    <a:gd name="T18" fmla="*/ 26 w 26"/>
                    <a:gd name="T19" fmla="*/ 1 h 27"/>
                    <a:gd name="T20" fmla="*/ 2 w 26"/>
                    <a:gd name="T21" fmla="*/ 27 h 27"/>
                    <a:gd name="T22" fmla="*/ 0 w 26"/>
                    <a:gd name="T23" fmla="*/ 2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27"/>
                    <a:gd name="T38" fmla="*/ 26 w 26"/>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27">
                      <a:moveTo>
                        <a:pt x="0" y="27"/>
                      </a:moveTo>
                      <a:lnTo>
                        <a:pt x="25" y="0"/>
                      </a:lnTo>
                      <a:lnTo>
                        <a:pt x="26" y="0"/>
                      </a:lnTo>
                      <a:lnTo>
                        <a:pt x="26" y="1"/>
                      </a:lnTo>
                      <a:lnTo>
                        <a:pt x="2" y="27"/>
                      </a:lnTo>
                      <a:lnTo>
                        <a:pt x="0" y="27"/>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3" name="Freeform 583"/>
                <p:cNvSpPr>
                  <a:spLocks/>
                </p:cNvSpPr>
                <p:nvPr/>
              </p:nvSpPr>
              <p:spPr bwMode="auto">
                <a:xfrm>
                  <a:off x="2944" y="3880"/>
                  <a:ext cx="24" cy="26"/>
                </a:xfrm>
                <a:custGeom>
                  <a:avLst/>
                  <a:gdLst>
                    <a:gd name="T0" fmla="*/ 0 w 24"/>
                    <a:gd name="T1" fmla="*/ 26 h 26"/>
                    <a:gd name="T2" fmla="*/ 24 w 24"/>
                    <a:gd name="T3" fmla="*/ 0 h 26"/>
                    <a:gd name="T4" fmla="*/ 24 w 24"/>
                    <a:gd name="T5" fmla="*/ 0 h 26"/>
                    <a:gd name="T6" fmla="*/ 24 w 24"/>
                    <a:gd name="T7" fmla="*/ 0 h 26"/>
                    <a:gd name="T8" fmla="*/ 24 w 24"/>
                    <a:gd name="T9" fmla="*/ 0 h 26"/>
                    <a:gd name="T10" fmla="*/ 24 w 24"/>
                    <a:gd name="T11" fmla="*/ 1 h 26"/>
                    <a:gd name="T12" fmla="*/ 24 w 24"/>
                    <a:gd name="T13" fmla="*/ 1 h 26"/>
                    <a:gd name="T14" fmla="*/ 24 w 24"/>
                    <a:gd name="T15" fmla="*/ 1 h 26"/>
                    <a:gd name="T16" fmla="*/ 24 w 24"/>
                    <a:gd name="T17" fmla="*/ 1 h 26"/>
                    <a:gd name="T18" fmla="*/ 24 w 24"/>
                    <a:gd name="T19" fmla="*/ 1 h 26"/>
                    <a:gd name="T20" fmla="*/ 3 w 24"/>
                    <a:gd name="T21" fmla="*/ 24 h 26"/>
                    <a:gd name="T22" fmla="*/ 0 w 24"/>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26"/>
                    <a:gd name="T38" fmla="*/ 24 w 24"/>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26">
                      <a:moveTo>
                        <a:pt x="0" y="26"/>
                      </a:moveTo>
                      <a:lnTo>
                        <a:pt x="24" y="0"/>
                      </a:lnTo>
                      <a:lnTo>
                        <a:pt x="24" y="1"/>
                      </a:lnTo>
                      <a:lnTo>
                        <a:pt x="3" y="24"/>
                      </a:lnTo>
                      <a:lnTo>
                        <a:pt x="0" y="26"/>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4" name="Freeform 584"/>
                <p:cNvSpPr>
                  <a:spLocks/>
                </p:cNvSpPr>
                <p:nvPr/>
              </p:nvSpPr>
              <p:spPr bwMode="auto">
                <a:xfrm>
                  <a:off x="2947" y="3881"/>
                  <a:ext cx="21" cy="23"/>
                </a:xfrm>
                <a:custGeom>
                  <a:avLst/>
                  <a:gdLst>
                    <a:gd name="T0" fmla="*/ 0 w 21"/>
                    <a:gd name="T1" fmla="*/ 23 h 23"/>
                    <a:gd name="T2" fmla="*/ 21 w 21"/>
                    <a:gd name="T3" fmla="*/ 0 h 23"/>
                    <a:gd name="T4" fmla="*/ 21 w 21"/>
                    <a:gd name="T5" fmla="*/ 0 h 23"/>
                    <a:gd name="T6" fmla="*/ 21 w 21"/>
                    <a:gd name="T7" fmla="*/ 1 h 23"/>
                    <a:gd name="T8" fmla="*/ 21 w 21"/>
                    <a:gd name="T9" fmla="*/ 1 h 23"/>
                    <a:gd name="T10" fmla="*/ 21 w 21"/>
                    <a:gd name="T11" fmla="*/ 1 h 23"/>
                    <a:gd name="T12" fmla="*/ 21 w 21"/>
                    <a:gd name="T13" fmla="*/ 1 h 23"/>
                    <a:gd name="T14" fmla="*/ 21 w 21"/>
                    <a:gd name="T15" fmla="*/ 1 h 23"/>
                    <a:gd name="T16" fmla="*/ 21 w 21"/>
                    <a:gd name="T17" fmla="*/ 2 h 23"/>
                    <a:gd name="T18" fmla="*/ 21 w 21"/>
                    <a:gd name="T19" fmla="*/ 2 h 23"/>
                    <a:gd name="T20" fmla="*/ 2 w 21"/>
                    <a:gd name="T21" fmla="*/ 22 h 23"/>
                    <a:gd name="T22" fmla="*/ 0 w 21"/>
                    <a:gd name="T23" fmla="*/ 23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3"/>
                    <a:gd name="T38" fmla="*/ 21 w 2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3">
                      <a:moveTo>
                        <a:pt x="0" y="23"/>
                      </a:moveTo>
                      <a:lnTo>
                        <a:pt x="21" y="0"/>
                      </a:lnTo>
                      <a:lnTo>
                        <a:pt x="21" y="1"/>
                      </a:lnTo>
                      <a:lnTo>
                        <a:pt x="21" y="2"/>
                      </a:lnTo>
                      <a:lnTo>
                        <a:pt x="2" y="22"/>
                      </a:lnTo>
                      <a:lnTo>
                        <a:pt x="0" y="23"/>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5" name="Freeform 585"/>
                <p:cNvSpPr>
                  <a:spLocks/>
                </p:cNvSpPr>
                <p:nvPr/>
              </p:nvSpPr>
              <p:spPr bwMode="auto">
                <a:xfrm>
                  <a:off x="2949" y="3883"/>
                  <a:ext cx="19" cy="20"/>
                </a:xfrm>
                <a:custGeom>
                  <a:avLst/>
                  <a:gdLst>
                    <a:gd name="T0" fmla="*/ 0 w 19"/>
                    <a:gd name="T1" fmla="*/ 20 h 20"/>
                    <a:gd name="T2" fmla="*/ 19 w 19"/>
                    <a:gd name="T3" fmla="*/ 0 h 20"/>
                    <a:gd name="T4" fmla="*/ 19 w 19"/>
                    <a:gd name="T5" fmla="*/ 0 h 20"/>
                    <a:gd name="T6" fmla="*/ 19 w 19"/>
                    <a:gd name="T7" fmla="*/ 0 h 20"/>
                    <a:gd name="T8" fmla="*/ 19 w 19"/>
                    <a:gd name="T9" fmla="*/ 0 h 20"/>
                    <a:gd name="T10" fmla="*/ 19 w 19"/>
                    <a:gd name="T11" fmla="*/ 1 h 20"/>
                    <a:gd name="T12" fmla="*/ 19 w 19"/>
                    <a:gd name="T13" fmla="*/ 1 h 20"/>
                    <a:gd name="T14" fmla="*/ 19 w 19"/>
                    <a:gd name="T15" fmla="*/ 1 h 20"/>
                    <a:gd name="T16" fmla="*/ 19 w 19"/>
                    <a:gd name="T17" fmla="*/ 1 h 20"/>
                    <a:gd name="T18" fmla="*/ 19 w 19"/>
                    <a:gd name="T19" fmla="*/ 2 h 20"/>
                    <a:gd name="T20" fmla="*/ 3 w 19"/>
                    <a:gd name="T21" fmla="*/ 20 h 20"/>
                    <a:gd name="T22" fmla="*/ 0 w 19"/>
                    <a:gd name="T23" fmla="*/ 2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0"/>
                    <a:gd name="T38" fmla="*/ 19 w 19"/>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0">
                      <a:moveTo>
                        <a:pt x="0" y="20"/>
                      </a:moveTo>
                      <a:lnTo>
                        <a:pt x="19" y="0"/>
                      </a:lnTo>
                      <a:lnTo>
                        <a:pt x="19" y="1"/>
                      </a:lnTo>
                      <a:lnTo>
                        <a:pt x="19" y="2"/>
                      </a:lnTo>
                      <a:lnTo>
                        <a:pt x="3" y="20"/>
                      </a:lnTo>
                      <a:lnTo>
                        <a:pt x="0" y="20"/>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6" name="Freeform 586"/>
                <p:cNvSpPr>
                  <a:spLocks/>
                </p:cNvSpPr>
                <p:nvPr/>
              </p:nvSpPr>
              <p:spPr bwMode="auto">
                <a:xfrm>
                  <a:off x="2952" y="3885"/>
                  <a:ext cx="16" cy="18"/>
                </a:xfrm>
                <a:custGeom>
                  <a:avLst/>
                  <a:gdLst>
                    <a:gd name="T0" fmla="*/ 0 w 16"/>
                    <a:gd name="T1" fmla="*/ 18 h 18"/>
                    <a:gd name="T2" fmla="*/ 16 w 16"/>
                    <a:gd name="T3" fmla="*/ 0 h 18"/>
                    <a:gd name="T4" fmla="*/ 16 w 16"/>
                    <a:gd name="T5" fmla="*/ 0 h 18"/>
                    <a:gd name="T6" fmla="*/ 16 w 16"/>
                    <a:gd name="T7" fmla="*/ 0 h 18"/>
                    <a:gd name="T8" fmla="*/ 16 w 16"/>
                    <a:gd name="T9" fmla="*/ 0 h 18"/>
                    <a:gd name="T10" fmla="*/ 16 w 16"/>
                    <a:gd name="T11" fmla="*/ 1 h 18"/>
                    <a:gd name="T12" fmla="*/ 16 w 16"/>
                    <a:gd name="T13" fmla="*/ 1 h 18"/>
                    <a:gd name="T14" fmla="*/ 16 w 16"/>
                    <a:gd name="T15" fmla="*/ 1 h 18"/>
                    <a:gd name="T16" fmla="*/ 16 w 16"/>
                    <a:gd name="T17" fmla="*/ 1 h 18"/>
                    <a:gd name="T18" fmla="*/ 16 w 16"/>
                    <a:gd name="T19" fmla="*/ 2 h 18"/>
                    <a:gd name="T20" fmla="*/ 2 w 16"/>
                    <a:gd name="T21" fmla="*/ 17 h 18"/>
                    <a:gd name="T22" fmla="*/ 0 w 16"/>
                    <a:gd name="T23" fmla="*/ 18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8"/>
                    <a:gd name="T38" fmla="*/ 16 w 1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8">
                      <a:moveTo>
                        <a:pt x="0" y="18"/>
                      </a:moveTo>
                      <a:lnTo>
                        <a:pt x="16" y="0"/>
                      </a:lnTo>
                      <a:lnTo>
                        <a:pt x="16" y="1"/>
                      </a:lnTo>
                      <a:lnTo>
                        <a:pt x="16" y="2"/>
                      </a:lnTo>
                      <a:lnTo>
                        <a:pt x="2" y="17"/>
                      </a:lnTo>
                      <a:lnTo>
                        <a:pt x="0" y="18"/>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7" name="Freeform 587"/>
                <p:cNvSpPr>
                  <a:spLocks/>
                </p:cNvSpPr>
                <p:nvPr/>
              </p:nvSpPr>
              <p:spPr bwMode="auto">
                <a:xfrm>
                  <a:off x="2954" y="3887"/>
                  <a:ext cx="14" cy="15"/>
                </a:xfrm>
                <a:custGeom>
                  <a:avLst/>
                  <a:gdLst>
                    <a:gd name="T0" fmla="*/ 0 w 14"/>
                    <a:gd name="T1" fmla="*/ 15 h 15"/>
                    <a:gd name="T2" fmla="*/ 14 w 14"/>
                    <a:gd name="T3" fmla="*/ 0 h 15"/>
                    <a:gd name="T4" fmla="*/ 14 w 14"/>
                    <a:gd name="T5" fmla="*/ 0 h 15"/>
                    <a:gd name="T6" fmla="*/ 14 w 14"/>
                    <a:gd name="T7" fmla="*/ 0 h 15"/>
                    <a:gd name="T8" fmla="*/ 14 w 14"/>
                    <a:gd name="T9" fmla="*/ 0 h 15"/>
                    <a:gd name="T10" fmla="*/ 14 w 14"/>
                    <a:gd name="T11" fmla="*/ 1 h 15"/>
                    <a:gd name="T12" fmla="*/ 14 w 14"/>
                    <a:gd name="T13" fmla="*/ 1 h 15"/>
                    <a:gd name="T14" fmla="*/ 14 w 14"/>
                    <a:gd name="T15" fmla="*/ 1 h 15"/>
                    <a:gd name="T16" fmla="*/ 14 w 14"/>
                    <a:gd name="T17" fmla="*/ 2 h 15"/>
                    <a:gd name="T18" fmla="*/ 14 w 14"/>
                    <a:gd name="T19" fmla="*/ 2 h 15"/>
                    <a:gd name="T20" fmla="*/ 2 w 14"/>
                    <a:gd name="T21" fmla="*/ 15 h 15"/>
                    <a:gd name="T22" fmla="*/ 0 w 14"/>
                    <a:gd name="T23" fmla="*/ 1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5"/>
                    <a:gd name="T38" fmla="*/ 14 w 1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5">
                      <a:moveTo>
                        <a:pt x="0" y="15"/>
                      </a:moveTo>
                      <a:lnTo>
                        <a:pt x="14" y="0"/>
                      </a:lnTo>
                      <a:lnTo>
                        <a:pt x="14" y="1"/>
                      </a:lnTo>
                      <a:lnTo>
                        <a:pt x="14" y="2"/>
                      </a:lnTo>
                      <a:lnTo>
                        <a:pt x="2" y="15"/>
                      </a:lnTo>
                      <a:lnTo>
                        <a:pt x="0" y="15"/>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8" name="Freeform 588"/>
                <p:cNvSpPr>
                  <a:spLocks/>
                </p:cNvSpPr>
                <p:nvPr/>
              </p:nvSpPr>
              <p:spPr bwMode="auto">
                <a:xfrm>
                  <a:off x="2956" y="3889"/>
                  <a:ext cx="12" cy="13"/>
                </a:xfrm>
                <a:custGeom>
                  <a:avLst/>
                  <a:gdLst>
                    <a:gd name="T0" fmla="*/ 0 w 12"/>
                    <a:gd name="T1" fmla="*/ 13 h 13"/>
                    <a:gd name="T2" fmla="*/ 12 w 12"/>
                    <a:gd name="T3" fmla="*/ 0 h 13"/>
                    <a:gd name="T4" fmla="*/ 12 w 12"/>
                    <a:gd name="T5" fmla="*/ 0 h 13"/>
                    <a:gd name="T6" fmla="*/ 11 w 12"/>
                    <a:gd name="T7" fmla="*/ 1 h 13"/>
                    <a:gd name="T8" fmla="*/ 11 w 12"/>
                    <a:gd name="T9" fmla="*/ 1 h 13"/>
                    <a:gd name="T10" fmla="*/ 11 w 12"/>
                    <a:gd name="T11" fmla="*/ 3 h 13"/>
                    <a:gd name="T12" fmla="*/ 11 w 12"/>
                    <a:gd name="T13" fmla="*/ 3 h 13"/>
                    <a:gd name="T14" fmla="*/ 11 w 12"/>
                    <a:gd name="T15" fmla="*/ 3 h 13"/>
                    <a:gd name="T16" fmla="*/ 11 w 12"/>
                    <a:gd name="T17" fmla="*/ 4 h 13"/>
                    <a:gd name="T18" fmla="*/ 10 w 12"/>
                    <a:gd name="T19" fmla="*/ 4 h 13"/>
                    <a:gd name="T20" fmla="*/ 2 w 12"/>
                    <a:gd name="T21" fmla="*/ 12 h 13"/>
                    <a:gd name="T22" fmla="*/ 0 w 12"/>
                    <a:gd name="T23" fmla="*/ 13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3"/>
                    <a:gd name="T38" fmla="*/ 12 w 12"/>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3">
                      <a:moveTo>
                        <a:pt x="0" y="13"/>
                      </a:moveTo>
                      <a:lnTo>
                        <a:pt x="12" y="0"/>
                      </a:lnTo>
                      <a:lnTo>
                        <a:pt x="11" y="1"/>
                      </a:lnTo>
                      <a:lnTo>
                        <a:pt x="11" y="3"/>
                      </a:lnTo>
                      <a:lnTo>
                        <a:pt x="11" y="4"/>
                      </a:lnTo>
                      <a:lnTo>
                        <a:pt x="10" y="4"/>
                      </a:lnTo>
                      <a:lnTo>
                        <a:pt x="2" y="12"/>
                      </a:lnTo>
                      <a:lnTo>
                        <a:pt x="0" y="13"/>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19" name="Freeform 589"/>
                <p:cNvSpPr>
                  <a:spLocks/>
                </p:cNvSpPr>
                <p:nvPr/>
              </p:nvSpPr>
              <p:spPr bwMode="auto">
                <a:xfrm>
                  <a:off x="2958" y="3893"/>
                  <a:ext cx="8" cy="8"/>
                </a:xfrm>
                <a:custGeom>
                  <a:avLst/>
                  <a:gdLst>
                    <a:gd name="T0" fmla="*/ 0 w 8"/>
                    <a:gd name="T1" fmla="*/ 8 h 8"/>
                    <a:gd name="T2" fmla="*/ 8 w 8"/>
                    <a:gd name="T3" fmla="*/ 0 h 8"/>
                    <a:gd name="T4" fmla="*/ 8 w 8"/>
                    <a:gd name="T5" fmla="*/ 1 h 8"/>
                    <a:gd name="T6" fmla="*/ 7 w 8"/>
                    <a:gd name="T7" fmla="*/ 2 h 8"/>
                    <a:gd name="T8" fmla="*/ 7 w 8"/>
                    <a:gd name="T9" fmla="*/ 3 h 8"/>
                    <a:gd name="T10" fmla="*/ 5 w 8"/>
                    <a:gd name="T11" fmla="*/ 4 h 8"/>
                    <a:gd name="T12" fmla="*/ 5 w 8"/>
                    <a:gd name="T13" fmla="*/ 5 h 8"/>
                    <a:gd name="T14" fmla="*/ 4 w 8"/>
                    <a:gd name="T15" fmla="*/ 6 h 8"/>
                    <a:gd name="T16" fmla="*/ 3 w 8"/>
                    <a:gd name="T17" fmla="*/ 7 h 8"/>
                    <a:gd name="T18" fmla="*/ 2 w 8"/>
                    <a:gd name="T19" fmla="*/ 8 h 8"/>
                    <a:gd name="T20" fmla="*/ 0 w 8"/>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8"/>
                    <a:gd name="T35" fmla="*/ 8 w 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8">
                      <a:moveTo>
                        <a:pt x="0" y="8"/>
                      </a:moveTo>
                      <a:lnTo>
                        <a:pt x="8" y="0"/>
                      </a:lnTo>
                      <a:lnTo>
                        <a:pt x="8" y="1"/>
                      </a:lnTo>
                      <a:lnTo>
                        <a:pt x="7" y="2"/>
                      </a:lnTo>
                      <a:lnTo>
                        <a:pt x="7" y="3"/>
                      </a:lnTo>
                      <a:lnTo>
                        <a:pt x="5" y="4"/>
                      </a:lnTo>
                      <a:lnTo>
                        <a:pt x="5" y="5"/>
                      </a:lnTo>
                      <a:lnTo>
                        <a:pt x="4" y="6"/>
                      </a:lnTo>
                      <a:lnTo>
                        <a:pt x="3" y="7"/>
                      </a:lnTo>
                      <a:lnTo>
                        <a:pt x="2" y="8"/>
                      </a:lnTo>
                      <a:lnTo>
                        <a:pt x="0" y="8"/>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0" name="Freeform 590"/>
                <p:cNvSpPr>
                  <a:spLocks/>
                </p:cNvSpPr>
                <p:nvPr/>
              </p:nvSpPr>
              <p:spPr bwMode="auto">
                <a:xfrm>
                  <a:off x="2921" y="3875"/>
                  <a:ext cx="20" cy="38"/>
                </a:xfrm>
                <a:custGeom>
                  <a:avLst/>
                  <a:gdLst>
                    <a:gd name="T0" fmla="*/ 18 w 20"/>
                    <a:gd name="T1" fmla="*/ 28 h 38"/>
                    <a:gd name="T2" fmla="*/ 20 w 20"/>
                    <a:gd name="T3" fmla="*/ 24 h 38"/>
                    <a:gd name="T4" fmla="*/ 20 w 20"/>
                    <a:gd name="T5" fmla="*/ 21 h 38"/>
                    <a:gd name="T6" fmla="*/ 20 w 20"/>
                    <a:gd name="T7" fmla="*/ 18 h 38"/>
                    <a:gd name="T8" fmla="*/ 18 w 20"/>
                    <a:gd name="T9" fmla="*/ 14 h 38"/>
                    <a:gd name="T10" fmla="*/ 16 w 20"/>
                    <a:gd name="T11" fmla="*/ 12 h 38"/>
                    <a:gd name="T12" fmla="*/ 14 w 20"/>
                    <a:gd name="T13" fmla="*/ 9 h 38"/>
                    <a:gd name="T14" fmla="*/ 11 w 20"/>
                    <a:gd name="T15" fmla="*/ 5 h 38"/>
                    <a:gd name="T16" fmla="*/ 9 w 20"/>
                    <a:gd name="T17" fmla="*/ 0 h 38"/>
                    <a:gd name="T18" fmla="*/ 0 w 20"/>
                    <a:gd name="T19" fmla="*/ 10 h 38"/>
                    <a:gd name="T20" fmla="*/ 2 w 20"/>
                    <a:gd name="T21" fmla="*/ 14 h 38"/>
                    <a:gd name="T22" fmla="*/ 5 w 20"/>
                    <a:gd name="T23" fmla="*/ 18 h 38"/>
                    <a:gd name="T24" fmla="*/ 8 w 20"/>
                    <a:gd name="T25" fmla="*/ 21 h 38"/>
                    <a:gd name="T26" fmla="*/ 9 w 20"/>
                    <a:gd name="T27" fmla="*/ 24 h 38"/>
                    <a:gd name="T28" fmla="*/ 10 w 20"/>
                    <a:gd name="T29" fmla="*/ 26 h 38"/>
                    <a:gd name="T30" fmla="*/ 11 w 20"/>
                    <a:gd name="T31" fmla="*/ 29 h 38"/>
                    <a:gd name="T32" fmla="*/ 10 w 20"/>
                    <a:gd name="T33" fmla="*/ 33 h 38"/>
                    <a:gd name="T34" fmla="*/ 9 w 20"/>
                    <a:gd name="T35" fmla="*/ 37 h 38"/>
                    <a:gd name="T36" fmla="*/ 9 w 20"/>
                    <a:gd name="T37" fmla="*/ 38 h 38"/>
                    <a:gd name="T38" fmla="*/ 9 w 20"/>
                    <a:gd name="T39" fmla="*/ 37 h 38"/>
                    <a:gd name="T40" fmla="*/ 11 w 20"/>
                    <a:gd name="T41" fmla="*/ 37 h 38"/>
                    <a:gd name="T42" fmla="*/ 12 w 20"/>
                    <a:gd name="T43" fmla="*/ 35 h 38"/>
                    <a:gd name="T44" fmla="*/ 14 w 20"/>
                    <a:gd name="T45" fmla="*/ 34 h 38"/>
                    <a:gd name="T46" fmla="*/ 15 w 20"/>
                    <a:gd name="T47" fmla="*/ 32 h 38"/>
                    <a:gd name="T48" fmla="*/ 16 w 20"/>
                    <a:gd name="T49" fmla="*/ 31 h 38"/>
                    <a:gd name="T50" fmla="*/ 18 w 20"/>
                    <a:gd name="T51" fmla="*/ 2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
                    <a:gd name="T79" fmla="*/ 0 h 38"/>
                    <a:gd name="T80" fmla="*/ 20 w 2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 h="38">
                      <a:moveTo>
                        <a:pt x="18" y="28"/>
                      </a:moveTo>
                      <a:lnTo>
                        <a:pt x="20" y="24"/>
                      </a:lnTo>
                      <a:lnTo>
                        <a:pt x="20" y="21"/>
                      </a:lnTo>
                      <a:lnTo>
                        <a:pt x="20" y="18"/>
                      </a:lnTo>
                      <a:lnTo>
                        <a:pt x="18" y="14"/>
                      </a:lnTo>
                      <a:lnTo>
                        <a:pt x="16" y="12"/>
                      </a:lnTo>
                      <a:lnTo>
                        <a:pt x="14" y="9"/>
                      </a:lnTo>
                      <a:lnTo>
                        <a:pt x="11" y="5"/>
                      </a:lnTo>
                      <a:lnTo>
                        <a:pt x="9" y="0"/>
                      </a:lnTo>
                      <a:lnTo>
                        <a:pt x="0" y="10"/>
                      </a:lnTo>
                      <a:lnTo>
                        <a:pt x="2" y="14"/>
                      </a:lnTo>
                      <a:lnTo>
                        <a:pt x="5" y="18"/>
                      </a:lnTo>
                      <a:lnTo>
                        <a:pt x="8" y="21"/>
                      </a:lnTo>
                      <a:lnTo>
                        <a:pt x="9" y="24"/>
                      </a:lnTo>
                      <a:lnTo>
                        <a:pt x="10" y="26"/>
                      </a:lnTo>
                      <a:lnTo>
                        <a:pt x="11" y="29"/>
                      </a:lnTo>
                      <a:lnTo>
                        <a:pt x="10" y="33"/>
                      </a:lnTo>
                      <a:lnTo>
                        <a:pt x="9" y="37"/>
                      </a:lnTo>
                      <a:lnTo>
                        <a:pt x="9" y="38"/>
                      </a:lnTo>
                      <a:lnTo>
                        <a:pt x="9" y="37"/>
                      </a:lnTo>
                      <a:lnTo>
                        <a:pt x="11" y="37"/>
                      </a:lnTo>
                      <a:lnTo>
                        <a:pt x="12" y="35"/>
                      </a:lnTo>
                      <a:lnTo>
                        <a:pt x="14" y="34"/>
                      </a:lnTo>
                      <a:lnTo>
                        <a:pt x="15" y="32"/>
                      </a:lnTo>
                      <a:lnTo>
                        <a:pt x="16" y="31"/>
                      </a:lnTo>
                      <a:lnTo>
                        <a:pt x="18"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1" name="Freeform 591"/>
                <p:cNvSpPr>
                  <a:spLocks/>
                </p:cNvSpPr>
                <p:nvPr/>
              </p:nvSpPr>
              <p:spPr bwMode="auto">
                <a:xfrm>
                  <a:off x="2930" y="3896"/>
                  <a:ext cx="35" cy="16"/>
                </a:xfrm>
                <a:custGeom>
                  <a:avLst/>
                  <a:gdLst>
                    <a:gd name="T0" fmla="*/ 29 w 35"/>
                    <a:gd name="T1" fmla="*/ 4 h 16"/>
                    <a:gd name="T2" fmla="*/ 35 w 35"/>
                    <a:gd name="T3" fmla="*/ 0 h 16"/>
                    <a:gd name="T4" fmla="*/ 9 w 35"/>
                    <a:gd name="T5" fmla="*/ 7 h 16"/>
                    <a:gd name="T6" fmla="*/ 0 w 35"/>
                    <a:gd name="T7" fmla="*/ 16 h 16"/>
                    <a:gd name="T8" fmla="*/ 26 w 35"/>
                    <a:gd name="T9" fmla="*/ 10 h 16"/>
                    <a:gd name="T10" fmla="*/ 31 w 35"/>
                    <a:gd name="T11" fmla="*/ 5 h 16"/>
                    <a:gd name="T12" fmla="*/ 26 w 35"/>
                    <a:gd name="T13" fmla="*/ 10 h 16"/>
                    <a:gd name="T14" fmla="*/ 27 w 35"/>
                    <a:gd name="T15" fmla="*/ 8 h 16"/>
                    <a:gd name="T16" fmla="*/ 29 w 35"/>
                    <a:gd name="T17" fmla="*/ 7 h 16"/>
                    <a:gd name="T18" fmla="*/ 30 w 35"/>
                    <a:gd name="T19" fmla="*/ 6 h 16"/>
                    <a:gd name="T20" fmla="*/ 32 w 35"/>
                    <a:gd name="T21" fmla="*/ 4 h 16"/>
                    <a:gd name="T22" fmla="*/ 33 w 35"/>
                    <a:gd name="T23" fmla="*/ 3 h 16"/>
                    <a:gd name="T24" fmla="*/ 35 w 35"/>
                    <a:gd name="T25" fmla="*/ 1 h 16"/>
                    <a:gd name="T26" fmla="*/ 35 w 35"/>
                    <a:gd name="T27" fmla="*/ 0 h 16"/>
                    <a:gd name="T28" fmla="*/ 29 w 35"/>
                    <a:gd name="T29" fmla="*/ 4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6"/>
                    <a:gd name="T47" fmla="*/ 35 w 35"/>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6">
                      <a:moveTo>
                        <a:pt x="29" y="4"/>
                      </a:moveTo>
                      <a:lnTo>
                        <a:pt x="35" y="0"/>
                      </a:lnTo>
                      <a:lnTo>
                        <a:pt x="9" y="7"/>
                      </a:lnTo>
                      <a:lnTo>
                        <a:pt x="0" y="16"/>
                      </a:lnTo>
                      <a:lnTo>
                        <a:pt x="26" y="10"/>
                      </a:lnTo>
                      <a:lnTo>
                        <a:pt x="31" y="5"/>
                      </a:lnTo>
                      <a:lnTo>
                        <a:pt x="26" y="10"/>
                      </a:lnTo>
                      <a:lnTo>
                        <a:pt x="27" y="8"/>
                      </a:lnTo>
                      <a:lnTo>
                        <a:pt x="29" y="7"/>
                      </a:lnTo>
                      <a:lnTo>
                        <a:pt x="30" y="6"/>
                      </a:lnTo>
                      <a:lnTo>
                        <a:pt x="32" y="4"/>
                      </a:lnTo>
                      <a:lnTo>
                        <a:pt x="33" y="3"/>
                      </a:lnTo>
                      <a:lnTo>
                        <a:pt x="35" y="1"/>
                      </a:lnTo>
                      <a:lnTo>
                        <a:pt x="35" y="0"/>
                      </a:lnTo>
                      <a:lnTo>
                        <a:pt x="2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2" name="Freeform 592"/>
                <p:cNvSpPr>
                  <a:spLocks/>
                </p:cNvSpPr>
                <p:nvPr/>
              </p:nvSpPr>
              <p:spPr bwMode="auto">
                <a:xfrm>
                  <a:off x="2947" y="3860"/>
                  <a:ext cx="25" cy="41"/>
                </a:xfrm>
                <a:custGeom>
                  <a:avLst/>
                  <a:gdLst>
                    <a:gd name="T0" fmla="*/ 1 w 25"/>
                    <a:gd name="T1" fmla="*/ 9 h 41"/>
                    <a:gd name="T2" fmla="*/ 0 w 25"/>
                    <a:gd name="T3" fmla="*/ 9 h 41"/>
                    <a:gd name="T4" fmla="*/ 7 w 25"/>
                    <a:gd name="T5" fmla="*/ 12 h 41"/>
                    <a:gd name="T6" fmla="*/ 11 w 25"/>
                    <a:gd name="T7" fmla="*/ 16 h 41"/>
                    <a:gd name="T8" fmla="*/ 14 w 25"/>
                    <a:gd name="T9" fmla="*/ 20 h 41"/>
                    <a:gd name="T10" fmla="*/ 16 w 25"/>
                    <a:gd name="T11" fmla="*/ 25 h 41"/>
                    <a:gd name="T12" fmla="*/ 16 w 25"/>
                    <a:gd name="T13" fmla="*/ 29 h 41"/>
                    <a:gd name="T14" fmla="*/ 15 w 25"/>
                    <a:gd name="T15" fmla="*/ 35 h 41"/>
                    <a:gd name="T16" fmla="*/ 13 w 25"/>
                    <a:gd name="T17" fmla="*/ 39 h 41"/>
                    <a:gd name="T18" fmla="*/ 12 w 25"/>
                    <a:gd name="T19" fmla="*/ 40 h 41"/>
                    <a:gd name="T20" fmla="*/ 14 w 25"/>
                    <a:gd name="T21" fmla="*/ 41 h 41"/>
                    <a:gd name="T22" fmla="*/ 22 w 25"/>
                    <a:gd name="T23" fmla="*/ 33 h 41"/>
                    <a:gd name="T24" fmla="*/ 24 w 25"/>
                    <a:gd name="T25" fmla="*/ 26 h 41"/>
                    <a:gd name="T26" fmla="*/ 25 w 25"/>
                    <a:gd name="T27" fmla="*/ 21 h 41"/>
                    <a:gd name="T28" fmla="*/ 25 w 25"/>
                    <a:gd name="T29" fmla="*/ 15 h 41"/>
                    <a:gd name="T30" fmla="*/ 23 w 25"/>
                    <a:gd name="T31" fmla="*/ 11 h 41"/>
                    <a:gd name="T32" fmla="*/ 20 w 25"/>
                    <a:gd name="T33" fmla="*/ 7 h 41"/>
                    <a:gd name="T34" fmla="*/ 15 w 25"/>
                    <a:gd name="T35" fmla="*/ 3 h 41"/>
                    <a:gd name="T36" fmla="*/ 9 w 25"/>
                    <a:gd name="T37" fmla="*/ 0 h 41"/>
                    <a:gd name="T38" fmla="*/ 8 w 25"/>
                    <a:gd name="T39" fmla="*/ 0 h 41"/>
                    <a:gd name="T40" fmla="*/ 9 w 25"/>
                    <a:gd name="T41" fmla="*/ 0 h 41"/>
                    <a:gd name="T42" fmla="*/ 8 w 25"/>
                    <a:gd name="T43" fmla="*/ 0 h 41"/>
                    <a:gd name="T44" fmla="*/ 7 w 25"/>
                    <a:gd name="T45" fmla="*/ 1 h 41"/>
                    <a:gd name="T46" fmla="*/ 6 w 25"/>
                    <a:gd name="T47" fmla="*/ 2 h 41"/>
                    <a:gd name="T48" fmla="*/ 3 w 25"/>
                    <a:gd name="T49" fmla="*/ 3 h 41"/>
                    <a:gd name="T50" fmla="*/ 2 w 25"/>
                    <a:gd name="T51" fmla="*/ 6 h 41"/>
                    <a:gd name="T52" fmla="*/ 1 w 25"/>
                    <a:gd name="T53" fmla="*/ 7 h 41"/>
                    <a:gd name="T54" fmla="*/ 0 w 25"/>
                    <a:gd name="T55" fmla="*/ 9 h 41"/>
                    <a:gd name="T56" fmla="*/ 1 w 25"/>
                    <a:gd name="T57" fmla="*/ 9 h 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
                    <a:gd name="T88" fmla="*/ 0 h 41"/>
                    <a:gd name="T89" fmla="*/ 25 w 25"/>
                    <a:gd name="T90" fmla="*/ 41 h 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 h="41">
                      <a:moveTo>
                        <a:pt x="1" y="9"/>
                      </a:moveTo>
                      <a:lnTo>
                        <a:pt x="0" y="9"/>
                      </a:lnTo>
                      <a:lnTo>
                        <a:pt x="7" y="12"/>
                      </a:lnTo>
                      <a:lnTo>
                        <a:pt x="11" y="16"/>
                      </a:lnTo>
                      <a:lnTo>
                        <a:pt x="14" y="20"/>
                      </a:lnTo>
                      <a:lnTo>
                        <a:pt x="16" y="25"/>
                      </a:lnTo>
                      <a:lnTo>
                        <a:pt x="16" y="29"/>
                      </a:lnTo>
                      <a:lnTo>
                        <a:pt x="15" y="35"/>
                      </a:lnTo>
                      <a:lnTo>
                        <a:pt x="13" y="39"/>
                      </a:lnTo>
                      <a:lnTo>
                        <a:pt x="12" y="40"/>
                      </a:lnTo>
                      <a:lnTo>
                        <a:pt x="14" y="41"/>
                      </a:lnTo>
                      <a:lnTo>
                        <a:pt x="22" y="33"/>
                      </a:lnTo>
                      <a:lnTo>
                        <a:pt x="24" y="26"/>
                      </a:lnTo>
                      <a:lnTo>
                        <a:pt x="25" y="21"/>
                      </a:lnTo>
                      <a:lnTo>
                        <a:pt x="25" y="15"/>
                      </a:lnTo>
                      <a:lnTo>
                        <a:pt x="23" y="11"/>
                      </a:lnTo>
                      <a:lnTo>
                        <a:pt x="20" y="7"/>
                      </a:lnTo>
                      <a:lnTo>
                        <a:pt x="15" y="3"/>
                      </a:lnTo>
                      <a:lnTo>
                        <a:pt x="9" y="0"/>
                      </a:lnTo>
                      <a:lnTo>
                        <a:pt x="8" y="0"/>
                      </a:lnTo>
                      <a:lnTo>
                        <a:pt x="9" y="0"/>
                      </a:lnTo>
                      <a:lnTo>
                        <a:pt x="8" y="0"/>
                      </a:lnTo>
                      <a:lnTo>
                        <a:pt x="7" y="1"/>
                      </a:lnTo>
                      <a:lnTo>
                        <a:pt x="6" y="2"/>
                      </a:lnTo>
                      <a:lnTo>
                        <a:pt x="3" y="3"/>
                      </a:lnTo>
                      <a:lnTo>
                        <a:pt x="2" y="6"/>
                      </a:lnTo>
                      <a:lnTo>
                        <a:pt x="1" y="7"/>
                      </a:lnTo>
                      <a:lnTo>
                        <a:pt x="0" y="9"/>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3" name="Freeform 593"/>
                <p:cNvSpPr>
                  <a:spLocks/>
                </p:cNvSpPr>
                <p:nvPr/>
              </p:nvSpPr>
              <p:spPr bwMode="auto">
                <a:xfrm>
                  <a:off x="2921" y="3860"/>
                  <a:ext cx="34" cy="25"/>
                </a:xfrm>
                <a:custGeom>
                  <a:avLst/>
                  <a:gdLst>
                    <a:gd name="T0" fmla="*/ 9 w 34"/>
                    <a:gd name="T1" fmla="*/ 15 h 25"/>
                    <a:gd name="T2" fmla="*/ 1 w 34"/>
                    <a:gd name="T3" fmla="*/ 24 h 25"/>
                    <a:gd name="T4" fmla="*/ 27 w 34"/>
                    <a:gd name="T5" fmla="*/ 9 h 25"/>
                    <a:gd name="T6" fmla="*/ 34 w 34"/>
                    <a:gd name="T7" fmla="*/ 0 h 25"/>
                    <a:gd name="T8" fmla="*/ 8 w 34"/>
                    <a:gd name="T9" fmla="*/ 15 h 25"/>
                    <a:gd name="T10" fmla="*/ 0 w 34"/>
                    <a:gd name="T11" fmla="*/ 25 h 25"/>
                    <a:gd name="T12" fmla="*/ 8 w 34"/>
                    <a:gd name="T13" fmla="*/ 15 h 25"/>
                    <a:gd name="T14" fmla="*/ 7 w 34"/>
                    <a:gd name="T15" fmla="*/ 16 h 25"/>
                    <a:gd name="T16" fmla="*/ 5 w 34"/>
                    <a:gd name="T17" fmla="*/ 19 h 25"/>
                    <a:gd name="T18" fmla="*/ 3 w 34"/>
                    <a:gd name="T19" fmla="*/ 20 h 25"/>
                    <a:gd name="T20" fmla="*/ 1 w 34"/>
                    <a:gd name="T21" fmla="*/ 22 h 25"/>
                    <a:gd name="T22" fmla="*/ 0 w 34"/>
                    <a:gd name="T23" fmla="*/ 23 h 25"/>
                    <a:gd name="T24" fmla="*/ 0 w 34"/>
                    <a:gd name="T25" fmla="*/ 24 h 25"/>
                    <a:gd name="T26" fmla="*/ 0 w 34"/>
                    <a:gd name="T27" fmla="*/ 25 h 25"/>
                    <a:gd name="T28" fmla="*/ 1 w 34"/>
                    <a:gd name="T29" fmla="*/ 24 h 25"/>
                    <a:gd name="T30" fmla="*/ 9 w 34"/>
                    <a:gd name="T31" fmla="*/ 15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
                    <a:gd name="T49" fmla="*/ 0 h 25"/>
                    <a:gd name="T50" fmla="*/ 34 w 34"/>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 h="25">
                      <a:moveTo>
                        <a:pt x="9" y="15"/>
                      </a:moveTo>
                      <a:lnTo>
                        <a:pt x="1" y="24"/>
                      </a:lnTo>
                      <a:lnTo>
                        <a:pt x="27" y="9"/>
                      </a:lnTo>
                      <a:lnTo>
                        <a:pt x="34" y="0"/>
                      </a:lnTo>
                      <a:lnTo>
                        <a:pt x="8" y="15"/>
                      </a:lnTo>
                      <a:lnTo>
                        <a:pt x="0" y="25"/>
                      </a:lnTo>
                      <a:lnTo>
                        <a:pt x="8" y="15"/>
                      </a:lnTo>
                      <a:lnTo>
                        <a:pt x="7" y="16"/>
                      </a:lnTo>
                      <a:lnTo>
                        <a:pt x="5" y="19"/>
                      </a:lnTo>
                      <a:lnTo>
                        <a:pt x="3" y="20"/>
                      </a:lnTo>
                      <a:lnTo>
                        <a:pt x="1" y="22"/>
                      </a:lnTo>
                      <a:lnTo>
                        <a:pt x="0" y="23"/>
                      </a:lnTo>
                      <a:lnTo>
                        <a:pt x="0" y="24"/>
                      </a:lnTo>
                      <a:lnTo>
                        <a:pt x="0" y="25"/>
                      </a:lnTo>
                      <a:lnTo>
                        <a:pt x="1" y="24"/>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4" name="Freeform 594"/>
                <p:cNvSpPr>
                  <a:spLocks/>
                </p:cNvSpPr>
                <p:nvPr/>
              </p:nvSpPr>
              <p:spPr bwMode="auto">
                <a:xfrm>
                  <a:off x="2800" y="3840"/>
                  <a:ext cx="1" cy="1"/>
                </a:xfrm>
                <a:custGeom>
                  <a:avLst/>
                  <a:gdLst>
                    <a:gd name="T0" fmla="*/ 1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w 1"/>
                    <a:gd name="T15" fmla="*/ 0 h 1"/>
                    <a:gd name="T16" fmla="*/ 0 w 1"/>
                    <a:gd name="T17" fmla="*/ 0 h 1"/>
                    <a:gd name="T18" fmla="*/ 1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1" y="0"/>
                      </a:moveTo>
                      <a:lnTo>
                        <a:pt x="0" y="1"/>
                      </a:lnTo>
                      <a:lnTo>
                        <a:pt x="0" y="0"/>
                      </a:lnTo>
                      <a:lnTo>
                        <a:pt x="1"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5" name="Freeform 595"/>
                <p:cNvSpPr>
                  <a:spLocks/>
                </p:cNvSpPr>
                <p:nvPr/>
              </p:nvSpPr>
              <p:spPr bwMode="auto">
                <a:xfrm>
                  <a:off x="2799" y="3839"/>
                  <a:ext cx="3" cy="4"/>
                </a:xfrm>
                <a:custGeom>
                  <a:avLst/>
                  <a:gdLst>
                    <a:gd name="T0" fmla="*/ 1 w 3"/>
                    <a:gd name="T1" fmla="*/ 2 h 4"/>
                    <a:gd name="T2" fmla="*/ 2 w 3"/>
                    <a:gd name="T3" fmla="*/ 1 h 4"/>
                    <a:gd name="T4" fmla="*/ 2 w 3"/>
                    <a:gd name="T5" fmla="*/ 1 h 4"/>
                    <a:gd name="T6" fmla="*/ 2 w 3"/>
                    <a:gd name="T7" fmla="*/ 1 h 4"/>
                    <a:gd name="T8" fmla="*/ 2 w 3"/>
                    <a:gd name="T9" fmla="*/ 1 h 4"/>
                    <a:gd name="T10" fmla="*/ 2 w 3"/>
                    <a:gd name="T11" fmla="*/ 1 h 4"/>
                    <a:gd name="T12" fmla="*/ 2 w 3"/>
                    <a:gd name="T13" fmla="*/ 0 h 4"/>
                    <a:gd name="T14" fmla="*/ 3 w 3"/>
                    <a:gd name="T15" fmla="*/ 0 h 4"/>
                    <a:gd name="T16" fmla="*/ 3 w 3"/>
                    <a:gd name="T17" fmla="*/ 0 h 4"/>
                    <a:gd name="T18" fmla="*/ 3 w 3"/>
                    <a:gd name="T19" fmla="*/ 0 h 4"/>
                    <a:gd name="T20" fmla="*/ 3 w 3"/>
                    <a:gd name="T21" fmla="*/ 0 h 4"/>
                    <a:gd name="T22" fmla="*/ 0 w 3"/>
                    <a:gd name="T23" fmla="*/ 4 h 4"/>
                    <a:gd name="T24" fmla="*/ 0 w 3"/>
                    <a:gd name="T25" fmla="*/ 4 h 4"/>
                    <a:gd name="T26" fmla="*/ 0 w 3"/>
                    <a:gd name="T27" fmla="*/ 4 h 4"/>
                    <a:gd name="T28" fmla="*/ 0 w 3"/>
                    <a:gd name="T29" fmla="*/ 3 h 4"/>
                    <a:gd name="T30" fmla="*/ 1 w 3"/>
                    <a:gd name="T31" fmla="*/ 3 h 4"/>
                    <a:gd name="T32" fmla="*/ 1 w 3"/>
                    <a:gd name="T33" fmla="*/ 3 h 4"/>
                    <a:gd name="T34" fmla="*/ 1 w 3"/>
                    <a:gd name="T35" fmla="*/ 2 h 4"/>
                    <a:gd name="T36" fmla="*/ 1 w 3"/>
                    <a:gd name="T37" fmla="*/ 2 h 4"/>
                    <a:gd name="T38" fmla="*/ 1 w 3"/>
                    <a:gd name="T39" fmla="*/ 2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1" y="2"/>
                      </a:moveTo>
                      <a:lnTo>
                        <a:pt x="2" y="1"/>
                      </a:lnTo>
                      <a:lnTo>
                        <a:pt x="2" y="0"/>
                      </a:lnTo>
                      <a:lnTo>
                        <a:pt x="3" y="0"/>
                      </a:lnTo>
                      <a:lnTo>
                        <a:pt x="0" y="4"/>
                      </a:lnTo>
                      <a:lnTo>
                        <a:pt x="0" y="3"/>
                      </a:lnTo>
                      <a:lnTo>
                        <a:pt x="1" y="3"/>
                      </a:lnTo>
                      <a:lnTo>
                        <a:pt x="1" y="2"/>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6" name="Freeform 596"/>
                <p:cNvSpPr>
                  <a:spLocks/>
                </p:cNvSpPr>
                <p:nvPr/>
              </p:nvSpPr>
              <p:spPr bwMode="auto">
                <a:xfrm>
                  <a:off x="2799" y="3839"/>
                  <a:ext cx="4" cy="5"/>
                </a:xfrm>
                <a:custGeom>
                  <a:avLst/>
                  <a:gdLst>
                    <a:gd name="T0" fmla="*/ 0 w 4"/>
                    <a:gd name="T1" fmla="*/ 4 h 5"/>
                    <a:gd name="T2" fmla="*/ 3 w 4"/>
                    <a:gd name="T3" fmla="*/ 0 h 5"/>
                    <a:gd name="T4" fmla="*/ 4 w 4"/>
                    <a:gd name="T5" fmla="*/ 0 h 5"/>
                    <a:gd name="T6" fmla="*/ 0 w 4"/>
                    <a:gd name="T7" fmla="*/ 5 h 5"/>
                    <a:gd name="T8" fmla="*/ 0 w 4"/>
                    <a:gd name="T9" fmla="*/ 5 h 5"/>
                    <a:gd name="T10" fmla="*/ 0 w 4"/>
                    <a:gd name="T11" fmla="*/ 5 h 5"/>
                    <a:gd name="T12" fmla="*/ 0 w 4"/>
                    <a:gd name="T13" fmla="*/ 5 h 5"/>
                    <a:gd name="T14" fmla="*/ 0 w 4"/>
                    <a:gd name="T15" fmla="*/ 5 h 5"/>
                    <a:gd name="T16" fmla="*/ 0 w 4"/>
                    <a:gd name="T17" fmla="*/ 5 h 5"/>
                    <a:gd name="T18" fmla="*/ 0 w 4"/>
                    <a:gd name="T19" fmla="*/ 4 h 5"/>
                    <a:gd name="T20" fmla="*/ 0 w 4"/>
                    <a:gd name="T21" fmla="*/ 4 h 5"/>
                    <a:gd name="T22" fmla="*/ 0 w 4"/>
                    <a:gd name="T23" fmla="*/ 4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0" y="4"/>
                      </a:moveTo>
                      <a:lnTo>
                        <a:pt x="3" y="0"/>
                      </a:lnTo>
                      <a:lnTo>
                        <a:pt x="4" y="0"/>
                      </a:lnTo>
                      <a:lnTo>
                        <a:pt x="0" y="5"/>
                      </a:lnTo>
                      <a:lnTo>
                        <a:pt x="0" y="4"/>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7" name="Freeform 597"/>
                <p:cNvSpPr>
                  <a:spLocks/>
                </p:cNvSpPr>
                <p:nvPr/>
              </p:nvSpPr>
              <p:spPr bwMode="auto">
                <a:xfrm>
                  <a:off x="2799" y="3839"/>
                  <a:ext cx="5" cy="6"/>
                </a:xfrm>
                <a:custGeom>
                  <a:avLst/>
                  <a:gdLst>
                    <a:gd name="T0" fmla="*/ 0 w 5"/>
                    <a:gd name="T1" fmla="*/ 5 h 6"/>
                    <a:gd name="T2" fmla="*/ 4 w 5"/>
                    <a:gd name="T3" fmla="*/ 0 h 6"/>
                    <a:gd name="T4" fmla="*/ 5 w 5"/>
                    <a:gd name="T5" fmla="*/ 0 h 6"/>
                    <a:gd name="T6" fmla="*/ 0 w 5"/>
                    <a:gd name="T7" fmla="*/ 6 h 6"/>
                    <a:gd name="T8" fmla="*/ 0 w 5"/>
                    <a:gd name="T9" fmla="*/ 6 h 6"/>
                    <a:gd name="T10" fmla="*/ 0 w 5"/>
                    <a:gd name="T11" fmla="*/ 6 h 6"/>
                    <a:gd name="T12" fmla="*/ 0 w 5"/>
                    <a:gd name="T13" fmla="*/ 6 h 6"/>
                    <a:gd name="T14" fmla="*/ 0 w 5"/>
                    <a:gd name="T15" fmla="*/ 6 h 6"/>
                    <a:gd name="T16" fmla="*/ 0 w 5"/>
                    <a:gd name="T17" fmla="*/ 6 h 6"/>
                    <a:gd name="T18" fmla="*/ 0 w 5"/>
                    <a:gd name="T19" fmla="*/ 6 h 6"/>
                    <a:gd name="T20" fmla="*/ 0 w 5"/>
                    <a:gd name="T21" fmla="*/ 6 h 6"/>
                    <a:gd name="T22" fmla="*/ 0 w 5"/>
                    <a:gd name="T23" fmla="*/ 5 h 6"/>
                    <a:gd name="T24" fmla="*/ 0 w 5"/>
                    <a:gd name="T25" fmla="*/ 5 h 6"/>
                    <a:gd name="T26" fmla="*/ 0 w 5"/>
                    <a:gd name="T27" fmla="*/ 5 h 6"/>
                    <a:gd name="T28" fmla="*/ 0 w 5"/>
                    <a:gd name="T29" fmla="*/ 5 h 6"/>
                    <a:gd name="T30" fmla="*/ 0 w 5"/>
                    <a:gd name="T31" fmla="*/ 5 h 6"/>
                    <a:gd name="T32" fmla="*/ 0 w 5"/>
                    <a:gd name="T33" fmla="*/ 5 h 6"/>
                    <a:gd name="T34" fmla="*/ 0 w 5"/>
                    <a:gd name="T35" fmla="*/ 5 h 6"/>
                    <a:gd name="T36" fmla="*/ 0 w 5"/>
                    <a:gd name="T37" fmla="*/ 5 h 6"/>
                    <a:gd name="T38" fmla="*/ 0 w 5"/>
                    <a:gd name="T39" fmla="*/ 5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
                    <a:gd name="T61" fmla="*/ 0 h 6"/>
                    <a:gd name="T62" fmla="*/ 5 w 5"/>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 h="6">
                      <a:moveTo>
                        <a:pt x="0" y="5"/>
                      </a:moveTo>
                      <a:lnTo>
                        <a:pt x="4" y="0"/>
                      </a:lnTo>
                      <a:lnTo>
                        <a:pt x="5" y="0"/>
                      </a:lnTo>
                      <a:lnTo>
                        <a:pt x="0" y="6"/>
                      </a:lnTo>
                      <a:lnTo>
                        <a:pt x="0" y="5"/>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8" name="Freeform 598"/>
                <p:cNvSpPr>
                  <a:spLocks/>
                </p:cNvSpPr>
                <p:nvPr/>
              </p:nvSpPr>
              <p:spPr bwMode="auto">
                <a:xfrm>
                  <a:off x="2799" y="3838"/>
                  <a:ext cx="6" cy="8"/>
                </a:xfrm>
                <a:custGeom>
                  <a:avLst/>
                  <a:gdLst>
                    <a:gd name="T0" fmla="*/ 0 w 6"/>
                    <a:gd name="T1" fmla="*/ 7 h 8"/>
                    <a:gd name="T2" fmla="*/ 5 w 6"/>
                    <a:gd name="T3" fmla="*/ 1 h 8"/>
                    <a:gd name="T4" fmla="*/ 6 w 6"/>
                    <a:gd name="T5" fmla="*/ 0 h 8"/>
                    <a:gd name="T6" fmla="*/ 0 w 6"/>
                    <a:gd name="T7" fmla="*/ 8 h 8"/>
                    <a:gd name="T8" fmla="*/ 0 w 6"/>
                    <a:gd name="T9" fmla="*/ 8 h 8"/>
                    <a:gd name="T10" fmla="*/ 0 w 6"/>
                    <a:gd name="T11" fmla="*/ 8 h 8"/>
                    <a:gd name="T12" fmla="*/ 0 w 6"/>
                    <a:gd name="T13" fmla="*/ 8 h 8"/>
                    <a:gd name="T14" fmla="*/ 0 w 6"/>
                    <a:gd name="T15" fmla="*/ 8 h 8"/>
                    <a:gd name="T16" fmla="*/ 0 w 6"/>
                    <a:gd name="T17" fmla="*/ 8 h 8"/>
                    <a:gd name="T18" fmla="*/ 0 w 6"/>
                    <a:gd name="T19" fmla="*/ 8 h 8"/>
                    <a:gd name="T20" fmla="*/ 0 w 6"/>
                    <a:gd name="T21" fmla="*/ 7 h 8"/>
                    <a:gd name="T22" fmla="*/ 0 w 6"/>
                    <a:gd name="T23" fmla="*/ 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8"/>
                    <a:gd name="T38" fmla="*/ 6 w 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8">
                      <a:moveTo>
                        <a:pt x="0" y="7"/>
                      </a:moveTo>
                      <a:lnTo>
                        <a:pt x="5" y="1"/>
                      </a:lnTo>
                      <a:lnTo>
                        <a:pt x="6" y="0"/>
                      </a:lnTo>
                      <a:lnTo>
                        <a:pt x="0" y="8"/>
                      </a:lnTo>
                      <a:lnTo>
                        <a:pt x="0" y="7"/>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29" name="Freeform 599"/>
                <p:cNvSpPr>
                  <a:spLocks/>
                </p:cNvSpPr>
                <p:nvPr/>
              </p:nvSpPr>
              <p:spPr bwMode="auto">
                <a:xfrm>
                  <a:off x="2799" y="3838"/>
                  <a:ext cx="7" cy="9"/>
                </a:xfrm>
                <a:custGeom>
                  <a:avLst/>
                  <a:gdLst>
                    <a:gd name="T0" fmla="*/ 0 w 7"/>
                    <a:gd name="T1" fmla="*/ 8 h 9"/>
                    <a:gd name="T2" fmla="*/ 6 w 7"/>
                    <a:gd name="T3" fmla="*/ 0 h 9"/>
                    <a:gd name="T4" fmla="*/ 7 w 7"/>
                    <a:gd name="T5" fmla="*/ 0 h 9"/>
                    <a:gd name="T6" fmla="*/ 1 w 7"/>
                    <a:gd name="T7" fmla="*/ 9 h 9"/>
                    <a:gd name="T8" fmla="*/ 1 w 7"/>
                    <a:gd name="T9" fmla="*/ 9 h 9"/>
                    <a:gd name="T10" fmla="*/ 1 w 7"/>
                    <a:gd name="T11" fmla="*/ 9 h 9"/>
                    <a:gd name="T12" fmla="*/ 1 w 7"/>
                    <a:gd name="T13" fmla="*/ 9 h 9"/>
                    <a:gd name="T14" fmla="*/ 1 w 7"/>
                    <a:gd name="T15" fmla="*/ 9 h 9"/>
                    <a:gd name="T16" fmla="*/ 1 w 7"/>
                    <a:gd name="T17" fmla="*/ 8 h 9"/>
                    <a:gd name="T18" fmla="*/ 1 w 7"/>
                    <a:gd name="T19" fmla="*/ 8 h 9"/>
                    <a:gd name="T20" fmla="*/ 0 w 7"/>
                    <a:gd name="T21" fmla="*/ 8 h 9"/>
                    <a:gd name="T22" fmla="*/ 0 w 7"/>
                    <a:gd name="T23" fmla="*/ 8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9"/>
                    <a:gd name="T38" fmla="*/ 7 w 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9">
                      <a:moveTo>
                        <a:pt x="0" y="8"/>
                      </a:moveTo>
                      <a:lnTo>
                        <a:pt x="6" y="0"/>
                      </a:lnTo>
                      <a:lnTo>
                        <a:pt x="7" y="0"/>
                      </a:lnTo>
                      <a:lnTo>
                        <a:pt x="1" y="9"/>
                      </a:lnTo>
                      <a:lnTo>
                        <a:pt x="1" y="8"/>
                      </a:lnTo>
                      <a:lnTo>
                        <a:pt x="0" y="8"/>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0" name="Freeform 600"/>
                <p:cNvSpPr>
                  <a:spLocks/>
                </p:cNvSpPr>
                <p:nvPr/>
              </p:nvSpPr>
              <p:spPr bwMode="auto">
                <a:xfrm>
                  <a:off x="2800" y="3838"/>
                  <a:ext cx="7" cy="9"/>
                </a:xfrm>
                <a:custGeom>
                  <a:avLst/>
                  <a:gdLst>
                    <a:gd name="T0" fmla="*/ 0 w 7"/>
                    <a:gd name="T1" fmla="*/ 9 h 9"/>
                    <a:gd name="T2" fmla="*/ 6 w 7"/>
                    <a:gd name="T3" fmla="*/ 0 h 9"/>
                    <a:gd name="T4" fmla="*/ 7 w 7"/>
                    <a:gd name="T5" fmla="*/ 0 h 9"/>
                    <a:gd name="T6" fmla="*/ 0 w 7"/>
                    <a:gd name="T7" fmla="*/ 9 h 9"/>
                    <a:gd name="T8" fmla="*/ 0 w 7"/>
                    <a:gd name="T9" fmla="*/ 9 h 9"/>
                    <a:gd name="T10" fmla="*/ 0 w 7"/>
                    <a:gd name="T11" fmla="*/ 9 h 9"/>
                    <a:gd name="T12" fmla="*/ 0 w 7"/>
                    <a:gd name="T13" fmla="*/ 9 h 9"/>
                    <a:gd name="T14" fmla="*/ 0 w 7"/>
                    <a:gd name="T15" fmla="*/ 9 h 9"/>
                    <a:gd name="T16" fmla="*/ 0 w 7"/>
                    <a:gd name="T17" fmla="*/ 9 h 9"/>
                    <a:gd name="T18" fmla="*/ 0 w 7"/>
                    <a:gd name="T19" fmla="*/ 9 h 9"/>
                    <a:gd name="T20" fmla="*/ 0 w 7"/>
                    <a:gd name="T21" fmla="*/ 9 h 9"/>
                    <a:gd name="T22" fmla="*/ 0 w 7"/>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9"/>
                    <a:gd name="T38" fmla="*/ 7 w 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9">
                      <a:moveTo>
                        <a:pt x="0" y="9"/>
                      </a:moveTo>
                      <a:lnTo>
                        <a:pt x="6" y="0"/>
                      </a:lnTo>
                      <a:lnTo>
                        <a:pt x="7" y="0"/>
                      </a:lnTo>
                      <a:lnTo>
                        <a:pt x="0" y="9"/>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1" name="Freeform 601"/>
                <p:cNvSpPr>
                  <a:spLocks/>
                </p:cNvSpPr>
                <p:nvPr/>
              </p:nvSpPr>
              <p:spPr bwMode="auto">
                <a:xfrm>
                  <a:off x="2800" y="3836"/>
                  <a:ext cx="9" cy="12"/>
                </a:xfrm>
                <a:custGeom>
                  <a:avLst/>
                  <a:gdLst>
                    <a:gd name="T0" fmla="*/ 0 w 9"/>
                    <a:gd name="T1" fmla="*/ 11 h 12"/>
                    <a:gd name="T2" fmla="*/ 7 w 9"/>
                    <a:gd name="T3" fmla="*/ 2 h 12"/>
                    <a:gd name="T4" fmla="*/ 9 w 9"/>
                    <a:gd name="T5" fmla="*/ 0 h 12"/>
                    <a:gd name="T6" fmla="*/ 1 w 9"/>
                    <a:gd name="T7" fmla="*/ 12 h 12"/>
                    <a:gd name="T8" fmla="*/ 1 w 9"/>
                    <a:gd name="T9" fmla="*/ 12 h 12"/>
                    <a:gd name="T10" fmla="*/ 1 w 9"/>
                    <a:gd name="T11" fmla="*/ 12 h 12"/>
                    <a:gd name="T12" fmla="*/ 0 w 9"/>
                    <a:gd name="T13" fmla="*/ 12 h 12"/>
                    <a:gd name="T14" fmla="*/ 0 w 9"/>
                    <a:gd name="T15" fmla="*/ 12 h 12"/>
                    <a:gd name="T16" fmla="*/ 0 w 9"/>
                    <a:gd name="T17" fmla="*/ 12 h 12"/>
                    <a:gd name="T18" fmla="*/ 0 w 9"/>
                    <a:gd name="T19" fmla="*/ 12 h 12"/>
                    <a:gd name="T20" fmla="*/ 0 w 9"/>
                    <a:gd name="T21" fmla="*/ 11 h 12"/>
                    <a:gd name="T22" fmla="*/ 0 w 9"/>
                    <a:gd name="T23" fmla="*/ 11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2"/>
                    <a:gd name="T38" fmla="*/ 9 w 9"/>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2">
                      <a:moveTo>
                        <a:pt x="0" y="11"/>
                      </a:moveTo>
                      <a:lnTo>
                        <a:pt x="7" y="2"/>
                      </a:lnTo>
                      <a:lnTo>
                        <a:pt x="9" y="0"/>
                      </a:lnTo>
                      <a:lnTo>
                        <a:pt x="1" y="12"/>
                      </a:lnTo>
                      <a:lnTo>
                        <a:pt x="0" y="12"/>
                      </a:lnTo>
                      <a:lnTo>
                        <a:pt x="0" y="11"/>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2" name="Freeform 602"/>
                <p:cNvSpPr>
                  <a:spLocks/>
                </p:cNvSpPr>
                <p:nvPr/>
              </p:nvSpPr>
              <p:spPr bwMode="auto">
                <a:xfrm>
                  <a:off x="2801" y="3836"/>
                  <a:ext cx="9" cy="12"/>
                </a:xfrm>
                <a:custGeom>
                  <a:avLst/>
                  <a:gdLst>
                    <a:gd name="T0" fmla="*/ 0 w 9"/>
                    <a:gd name="T1" fmla="*/ 12 h 12"/>
                    <a:gd name="T2" fmla="*/ 8 w 9"/>
                    <a:gd name="T3" fmla="*/ 0 h 12"/>
                    <a:gd name="T4" fmla="*/ 9 w 9"/>
                    <a:gd name="T5" fmla="*/ 0 h 12"/>
                    <a:gd name="T6" fmla="*/ 0 w 9"/>
                    <a:gd name="T7" fmla="*/ 12 h 12"/>
                    <a:gd name="T8" fmla="*/ 0 w 9"/>
                    <a:gd name="T9" fmla="*/ 12 h 12"/>
                    <a:gd name="T10" fmla="*/ 0 w 9"/>
                    <a:gd name="T11" fmla="*/ 12 h 12"/>
                    <a:gd name="T12" fmla="*/ 0 w 9"/>
                    <a:gd name="T13" fmla="*/ 12 h 12"/>
                    <a:gd name="T14" fmla="*/ 0 w 9"/>
                    <a:gd name="T15" fmla="*/ 12 h 12"/>
                    <a:gd name="T16" fmla="*/ 0 w 9"/>
                    <a:gd name="T17" fmla="*/ 12 h 12"/>
                    <a:gd name="T18" fmla="*/ 0 w 9"/>
                    <a:gd name="T19" fmla="*/ 12 h 12"/>
                    <a:gd name="T20" fmla="*/ 0 w 9"/>
                    <a:gd name="T21" fmla="*/ 12 h 12"/>
                    <a:gd name="T22" fmla="*/ 0 w 9"/>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2"/>
                    <a:gd name="T38" fmla="*/ 9 w 9"/>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2">
                      <a:moveTo>
                        <a:pt x="0" y="12"/>
                      </a:moveTo>
                      <a:lnTo>
                        <a:pt x="8" y="0"/>
                      </a:lnTo>
                      <a:lnTo>
                        <a:pt x="9" y="0"/>
                      </a:lnTo>
                      <a:lnTo>
                        <a:pt x="0" y="12"/>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3" name="Freeform 603"/>
                <p:cNvSpPr>
                  <a:spLocks/>
                </p:cNvSpPr>
                <p:nvPr/>
              </p:nvSpPr>
              <p:spPr bwMode="auto">
                <a:xfrm>
                  <a:off x="2801" y="3836"/>
                  <a:ext cx="10" cy="12"/>
                </a:xfrm>
                <a:custGeom>
                  <a:avLst/>
                  <a:gdLst>
                    <a:gd name="T0" fmla="*/ 0 w 10"/>
                    <a:gd name="T1" fmla="*/ 12 h 12"/>
                    <a:gd name="T2" fmla="*/ 9 w 10"/>
                    <a:gd name="T3" fmla="*/ 0 h 12"/>
                    <a:gd name="T4" fmla="*/ 10 w 10"/>
                    <a:gd name="T5" fmla="*/ 0 h 12"/>
                    <a:gd name="T6" fmla="*/ 1 w 10"/>
                    <a:gd name="T7" fmla="*/ 12 h 12"/>
                    <a:gd name="T8" fmla="*/ 1 w 10"/>
                    <a:gd name="T9" fmla="*/ 12 h 12"/>
                    <a:gd name="T10" fmla="*/ 1 w 10"/>
                    <a:gd name="T11" fmla="*/ 12 h 12"/>
                    <a:gd name="T12" fmla="*/ 1 w 10"/>
                    <a:gd name="T13" fmla="*/ 12 h 12"/>
                    <a:gd name="T14" fmla="*/ 1 w 10"/>
                    <a:gd name="T15" fmla="*/ 12 h 12"/>
                    <a:gd name="T16" fmla="*/ 1 w 10"/>
                    <a:gd name="T17" fmla="*/ 12 h 12"/>
                    <a:gd name="T18" fmla="*/ 0 w 10"/>
                    <a:gd name="T19" fmla="*/ 12 h 12"/>
                    <a:gd name="T20" fmla="*/ 0 w 10"/>
                    <a:gd name="T21" fmla="*/ 12 h 12"/>
                    <a:gd name="T22" fmla="*/ 0 w 10"/>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2"/>
                    <a:gd name="T38" fmla="*/ 10 w 1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2">
                      <a:moveTo>
                        <a:pt x="0" y="12"/>
                      </a:moveTo>
                      <a:lnTo>
                        <a:pt x="9" y="0"/>
                      </a:lnTo>
                      <a:lnTo>
                        <a:pt x="10" y="0"/>
                      </a:lnTo>
                      <a:lnTo>
                        <a:pt x="1" y="12"/>
                      </a:lnTo>
                      <a:lnTo>
                        <a:pt x="0" y="12"/>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4" name="Freeform 604"/>
                <p:cNvSpPr>
                  <a:spLocks/>
                </p:cNvSpPr>
                <p:nvPr/>
              </p:nvSpPr>
              <p:spPr bwMode="auto">
                <a:xfrm>
                  <a:off x="2802" y="3835"/>
                  <a:ext cx="10" cy="13"/>
                </a:xfrm>
                <a:custGeom>
                  <a:avLst/>
                  <a:gdLst>
                    <a:gd name="T0" fmla="*/ 0 w 10"/>
                    <a:gd name="T1" fmla="*/ 13 h 13"/>
                    <a:gd name="T2" fmla="*/ 9 w 10"/>
                    <a:gd name="T3" fmla="*/ 1 h 13"/>
                    <a:gd name="T4" fmla="*/ 10 w 10"/>
                    <a:gd name="T5" fmla="*/ 0 h 13"/>
                    <a:gd name="T6" fmla="*/ 1 w 10"/>
                    <a:gd name="T7" fmla="*/ 13 h 13"/>
                    <a:gd name="T8" fmla="*/ 0 w 10"/>
                    <a:gd name="T9" fmla="*/ 13 h 13"/>
                    <a:gd name="T10" fmla="*/ 0 w 10"/>
                    <a:gd name="T11" fmla="*/ 13 h 13"/>
                    <a:gd name="T12" fmla="*/ 0 w 10"/>
                    <a:gd name="T13" fmla="*/ 13 h 13"/>
                    <a:gd name="T14" fmla="*/ 0 w 10"/>
                    <a:gd name="T15" fmla="*/ 13 h 13"/>
                    <a:gd name="T16" fmla="*/ 0 w 10"/>
                    <a:gd name="T17" fmla="*/ 13 h 13"/>
                    <a:gd name="T18" fmla="*/ 0 w 10"/>
                    <a:gd name="T19" fmla="*/ 13 h 13"/>
                    <a:gd name="T20" fmla="*/ 0 w 10"/>
                    <a:gd name="T21" fmla="*/ 13 h 13"/>
                    <a:gd name="T22" fmla="*/ 0 w 10"/>
                    <a:gd name="T23" fmla="*/ 13 h 13"/>
                    <a:gd name="T24" fmla="*/ 0 w 10"/>
                    <a:gd name="T25" fmla="*/ 1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3"/>
                    <a:gd name="T41" fmla="*/ 10 w 10"/>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3">
                      <a:moveTo>
                        <a:pt x="0" y="13"/>
                      </a:moveTo>
                      <a:lnTo>
                        <a:pt x="9" y="1"/>
                      </a:lnTo>
                      <a:lnTo>
                        <a:pt x="10" y="0"/>
                      </a:lnTo>
                      <a:lnTo>
                        <a:pt x="1" y="13"/>
                      </a:lnTo>
                      <a:lnTo>
                        <a:pt x="0" y="13"/>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5" name="Freeform 605"/>
                <p:cNvSpPr>
                  <a:spLocks/>
                </p:cNvSpPr>
                <p:nvPr/>
              </p:nvSpPr>
              <p:spPr bwMode="auto">
                <a:xfrm>
                  <a:off x="2803" y="3835"/>
                  <a:ext cx="10" cy="13"/>
                </a:xfrm>
                <a:custGeom>
                  <a:avLst/>
                  <a:gdLst>
                    <a:gd name="T0" fmla="*/ 0 w 10"/>
                    <a:gd name="T1" fmla="*/ 13 h 13"/>
                    <a:gd name="T2" fmla="*/ 9 w 10"/>
                    <a:gd name="T3" fmla="*/ 0 h 13"/>
                    <a:gd name="T4" fmla="*/ 10 w 10"/>
                    <a:gd name="T5" fmla="*/ 0 h 13"/>
                    <a:gd name="T6" fmla="*/ 1 w 10"/>
                    <a:gd name="T7" fmla="*/ 12 h 13"/>
                    <a:gd name="T8" fmla="*/ 0 w 10"/>
                    <a:gd name="T9" fmla="*/ 13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13"/>
                      </a:moveTo>
                      <a:lnTo>
                        <a:pt x="9" y="0"/>
                      </a:lnTo>
                      <a:lnTo>
                        <a:pt x="10" y="0"/>
                      </a:lnTo>
                      <a:lnTo>
                        <a:pt x="1" y="12"/>
                      </a:lnTo>
                      <a:lnTo>
                        <a:pt x="0" y="13"/>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6" name="Freeform 606"/>
                <p:cNvSpPr>
                  <a:spLocks/>
                </p:cNvSpPr>
                <p:nvPr/>
              </p:nvSpPr>
              <p:spPr bwMode="auto">
                <a:xfrm>
                  <a:off x="2804" y="3835"/>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7" name="Freeform 607"/>
                <p:cNvSpPr>
                  <a:spLocks/>
                </p:cNvSpPr>
                <p:nvPr/>
              </p:nvSpPr>
              <p:spPr bwMode="auto">
                <a:xfrm>
                  <a:off x="2805" y="3835"/>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8" name="Freeform 608"/>
                <p:cNvSpPr>
                  <a:spLocks/>
                </p:cNvSpPr>
                <p:nvPr/>
              </p:nvSpPr>
              <p:spPr bwMode="auto">
                <a:xfrm>
                  <a:off x="2806" y="3834"/>
                  <a:ext cx="9" cy="13"/>
                </a:xfrm>
                <a:custGeom>
                  <a:avLst/>
                  <a:gdLst>
                    <a:gd name="T0" fmla="*/ 0 w 9"/>
                    <a:gd name="T1" fmla="*/ 13 h 13"/>
                    <a:gd name="T2" fmla="*/ 9 w 9"/>
                    <a:gd name="T3" fmla="*/ 1 h 13"/>
                    <a:gd name="T4" fmla="*/ 9 w 9"/>
                    <a:gd name="T5" fmla="*/ 0 h 13"/>
                    <a:gd name="T6" fmla="*/ 1 w 9"/>
                    <a:gd name="T7" fmla="*/ 13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9" y="1"/>
                      </a:lnTo>
                      <a:lnTo>
                        <a:pt x="9" y="0"/>
                      </a:lnTo>
                      <a:lnTo>
                        <a:pt x="1" y="13"/>
                      </a:lnTo>
                      <a:lnTo>
                        <a:pt x="0" y="13"/>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39" name="Freeform 609"/>
                <p:cNvSpPr>
                  <a:spLocks/>
                </p:cNvSpPr>
                <p:nvPr/>
              </p:nvSpPr>
              <p:spPr bwMode="auto">
                <a:xfrm>
                  <a:off x="2807" y="3834"/>
                  <a:ext cx="9" cy="13"/>
                </a:xfrm>
                <a:custGeom>
                  <a:avLst/>
                  <a:gdLst>
                    <a:gd name="T0" fmla="*/ 0 w 9"/>
                    <a:gd name="T1" fmla="*/ 13 h 13"/>
                    <a:gd name="T2" fmla="*/ 8 w 9"/>
                    <a:gd name="T3" fmla="*/ 0 h 13"/>
                    <a:gd name="T4" fmla="*/ 9 w 9"/>
                    <a:gd name="T5" fmla="*/ 0 h 13"/>
                    <a:gd name="T6" fmla="*/ 2 w 9"/>
                    <a:gd name="T7" fmla="*/ 12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8" y="0"/>
                      </a:lnTo>
                      <a:lnTo>
                        <a:pt x="9" y="0"/>
                      </a:lnTo>
                      <a:lnTo>
                        <a:pt x="2" y="12"/>
                      </a:lnTo>
                      <a:lnTo>
                        <a:pt x="0" y="13"/>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0" name="Freeform 610"/>
                <p:cNvSpPr>
                  <a:spLocks/>
                </p:cNvSpPr>
                <p:nvPr/>
              </p:nvSpPr>
              <p:spPr bwMode="auto">
                <a:xfrm>
                  <a:off x="2809" y="3834"/>
                  <a:ext cx="8" cy="12"/>
                </a:xfrm>
                <a:custGeom>
                  <a:avLst/>
                  <a:gdLst>
                    <a:gd name="T0" fmla="*/ 0 w 8"/>
                    <a:gd name="T1" fmla="*/ 12 h 12"/>
                    <a:gd name="T2" fmla="*/ 7 w 8"/>
                    <a:gd name="T3" fmla="*/ 0 h 12"/>
                    <a:gd name="T4" fmla="*/ 8 w 8"/>
                    <a:gd name="T5" fmla="*/ 0 h 12"/>
                    <a:gd name="T6" fmla="*/ 1 w 8"/>
                    <a:gd name="T7" fmla="*/ 12 h 12"/>
                    <a:gd name="T8" fmla="*/ 0 w 8"/>
                    <a:gd name="T9" fmla="*/ 12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12"/>
                      </a:moveTo>
                      <a:lnTo>
                        <a:pt x="7" y="0"/>
                      </a:lnTo>
                      <a:lnTo>
                        <a:pt x="8" y="0"/>
                      </a:lnTo>
                      <a:lnTo>
                        <a:pt x="1" y="12"/>
                      </a:lnTo>
                      <a:lnTo>
                        <a:pt x="0" y="12"/>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1" name="Freeform 611"/>
                <p:cNvSpPr>
                  <a:spLocks/>
                </p:cNvSpPr>
                <p:nvPr/>
              </p:nvSpPr>
              <p:spPr bwMode="auto">
                <a:xfrm>
                  <a:off x="2810" y="3833"/>
                  <a:ext cx="8" cy="13"/>
                </a:xfrm>
                <a:custGeom>
                  <a:avLst/>
                  <a:gdLst>
                    <a:gd name="T0" fmla="*/ 0 w 8"/>
                    <a:gd name="T1" fmla="*/ 13 h 13"/>
                    <a:gd name="T2" fmla="*/ 7 w 8"/>
                    <a:gd name="T3" fmla="*/ 1 h 13"/>
                    <a:gd name="T4" fmla="*/ 8 w 8"/>
                    <a:gd name="T5" fmla="*/ 0 h 13"/>
                    <a:gd name="T6" fmla="*/ 1 w 8"/>
                    <a:gd name="T7" fmla="*/ 13 h 13"/>
                    <a:gd name="T8" fmla="*/ 0 w 8"/>
                    <a:gd name="T9" fmla="*/ 13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0" y="13"/>
                      </a:moveTo>
                      <a:lnTo>
                        <a:pt x="7" y="1"/>
                      </a:lnTo>
                      <a:lnTo>
                        <a:pt x="8" y="0"/>
                      </a:lnTo>
                      <a:lnTo>
                        <a:pt x="1" y="13"/>
                      </a:lnTo>
                      <a:lnTo>
                        <a:pt x="0" y="13"/>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2" name="Freeform 612"/>
                <p:cNvSpPr>
                  <a:spLocks/>
                </p:cNvSpPr>
                <p:nvPr/>
              </p:nvSpPr>
              <p:spPr bwMode="auto">
                <a:xfrm>
                  <a:off x="2811" y="3833"/>
                  <a:ext cx="8" cy="13"/>
                </a:xfrm>
                <a:custGeom>
                  <a:avLst/>
                  <a:gdLst>
                    <a:gd name="T0" fmla="*/ 0 w 8"/>
                    <a:gd name="T1" fmla="*/ 13 h 13"/>
                    <a:gd name="T2" fmla="*/ 7 w 8"/>
                    <a:gd name="T3" fmla="*/ 0 h 13"/>
                    <a:gd name="T4" fmla="*/ 8 w 8"/>
                    <a:gd name="T5" fmla="*/ 0 h 13"/>
                    <a:gd name="T6" fmla="*/ 1 w 8"/>
                    <a:gd name="T7" fmla="*/ 12 h 13"/>
                    <a:gd name="T8" fmla="*/ 0 w 8"/>
                    <a:gd name="T9" fmla="*/ 13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0" y="13"/>
                      </a:moveTo>
                      <a:lnTo>
                        <a:pt x="7" y="0"/>
                      </a:lnTo>
                      <a:lnTo>
                        <a:pt x="8" y="0"/>
                      </a:lnTo>
                      <a:lnTo>
                        <a:pt x="1" y="12"/>
                      </a:lnTo>
                      <a:lnTo>
                        <a:pt x="0" y="13"/>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3" name="Freeform 613"/>
                <p:cNvSpPr>
                  <a:spLocks/>
                </p:cNvSpPr>
                <p:nvPr/>
              </p:nvSpPr>
              <p:spPr bwMode="auto">
                <a:xfrm>
                  <a:off x="2812" y="3833"/>
                  <a:ext cx="8" cy="12"/>
                </a:xfrm>
                <a:custGeom>
                  <a:avLst/>
                  <a:gdLst>
                    <a:gd name="T0" fmla="*/ 0 w 8"/>
                    <a:gd name="T1" fmla="*/ 12 h 12"/>
                    <a:gd name="T2" fmla="*/ 7 w 8"/>
                    <a:gd name="T3" fmla="*/ 0 h 12"/>
                    <a:gd name="T4" fmla="*/ 8 w 8"/>
                    <a:gd name="T5" fmla="*/ 0 h 12"/>
                    <a:gd name="T6" fmla="*/ 1 w 8"/>
                    <a:gd name="T7" fmla="*/ 12 h 12"/>
                    <a:gd name="T8" fmla="*/ 0 w 8"/>
                    <a:gd name="T9" fmla="*/ 12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12"/>
                      </a:moveTo>
                      <a:lnTo>
                        <a:pt x="7" y="0"/>
                      </a:lnTo>
                      <a:lnTo>
                        <a:pt x="8" y="0"/>
                      </a:lnTo>
                      <a:lnTo>
                        <a:pt x="1" y="12"/>
                      </a:lnTo>
                      <a:lnTo>
                        <a:pt x="0" y="12"/>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4" name="Freeform 614"/>
                <p:cNvSpPr>
                  <a:spLocks/>
                </p:cNvSpPr>
                <p:nvPr/>
              </p:nvSpPr>
              <p:spPr bwMode="auto">
                <a:xfrm>
                  <a:off x="2813" y="3832"/>
                  <a:ext cx="9" cy="13"/>
                </a:xfrm>
                <a:custGeom>
                  <a:avLst/>
                  <a:gdLst>
                    <a:gd name="T0" fmla="*/ 0 w 9"/>
                    <a:gd name="T1" fmla="*/ 13 h 13"/>
                    <a:gd name="T2" fmla="*/ 7 w 9"/>
                    <a:gd name="T3" fmla="*/ 1 h 13"/>
                    <a:gd name="T4" fmla="*/ 9 w 9"/>
                    <a:gd name="T5" fmla="*/ 0 h 13"/>
                    <a:gd name="T6" fmla="*/ 1 w 9"/>
                    <a:gd name="T7" fmla="*/ 13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7" y="1"/>
                      </a:lnTo>
                      <a:lnTo>
                        <a:pt x="9" y="0"/>
                      </a:lnTo>
                      <a:lnTo>
                        <a:pt x="1" y="13"/>
                      </a:lnTo>
                      <a:lnTo>
                        <a:pt x="0" y="13"/>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5" name="Freeform 615"/>
                <p:cNvSpPr>
                  <a:spLocks/>
                </p:cNvSpPr>
                <p:nvPr/>
              </p:nvSpPr>
              <p:spPr bwMode="auto">
                <a:xfrm>
                  <a:off x="2814" y="3832"/>
                  <a:ext cx="9" cy="13"/>
                </a:xfrm>
                <a:custGeom>
                  <a:avLst/>
                  <a:gdLst>
                    <a:gd name="T0" fmla="*/ 0 w 9"/>
                    <a:gd name="T1" fmla="*/ 13 h 13"/>
                    <a:gd name="T2" fmla="*/ 8 w 9"/>
                    <a:gd name="T3" fmla="*/ 0 h 13"/>
                    <a:gd name="T4" fmla="*/ 9 w 9"/>
                    <a:gd name="T5" fmla="*/ 0 h 13"/>
                    <a:gd name="T6" fmla="*/ 1 w 9"/>
                    <a:gd name="T7" fmla="*/ 12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8" y="0"/>
                      </a:lnTo>
                      <a:lnTo>
                        <a:pt x="9" y="0"/>
                      </a:lnTo>
                      <a:lnTo>
                        <a:pt x="1" y="12"/>
                      </a:lnTo>
                      <a:lnTo>
                        <a:pt x="0" y="13"/>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6" name="Freeform 616"/>
                <p:cNvSpPr>
                  <a:spLocks/>
                </p:cNvSpPr>
                <p:nvPr/>
              </p:nvSpPr>
              <p:spPr bwMode="auto">
                <a:xfrm>
                  <a:off x="2815" y="3832"/>
                  <a:ext cx="9" cy="12"/>
                </a:xfrm>
                <a:custGeom>
                  <a:avLst/>
                  <a:gdLst>
                    <a:gd name="T0" fmla="*/ 0 w 9"/>
                    <a:gd name="T1" fmla="*/ 12 h 12"/>
                    <a:gd name="T2" fmla="*/ 8 w 9"/>
                    <a:gd name="T3" fmla="*/ 0 h 12"/>
                    <a:gd name="T4" fmla="*/ 9 w 9"/>
                    <a:gd name="T5" fmla="*/ 0 h 12"/>
                    <a:gd name="T6" fmla="*/ 1 w 9"/>
                    <a:gd name="T7" fmla="*/ 12 h 12"/>
                    <a:gd name="T8" fmla="*/ 0 w 9"/>
                    <a:gd name="T9" fmla="*/ 1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12"/>
                      </a:moveTo>
                      <a:lnTo>
                        <a:pt x="8" y="0"/>
                      </a:lnTo>
                      <a:lnTo>
                        <a:pt x="9" y="0"/>
                      </a:lnTo>
                      <a:lnTo>
                        <a:pt x="1" y="12"/>
                      </a:lnTo>
                      <a:lnTo>
                        <a:pt x="0" y="12"/>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7" name="Freeform 617"/>
                <p:cNvSpPr>
                  <a:spLocks/>
                </p:cNvSpPr>
                <p:nvPr/>
              </p:nvSpPr>
              <p:spPr bwMode="auto">
                <a:xfrm>
                  <a:off x="2816" y="3832"/>
                  <a:ext cx="9" cy="12"/>
                </a:xfrm>
                <a:custGeom>
                  <a:avLst/>
                  <a:gdLst>
                    <a:gd name="T0" fmla="*/ 0 w 9"/>
                    <a:gd name="T1" fmla="*/ 12 h 12"/>
                    <a:gd name="T2" fmla="*/ 8 w 9"/>
                    <a:gd name="T3" fmla="*/ 0 h 12"/>
                    <a:gd name="T4" fmla="*/ 9 w 9"/>
                    <a:gd name="T5" fmla="*/ 0 h 12"/>
                    <a:gd name="T6" fmla="*/ 9 w 9"/>
                    <a:gd name="T7" fmla="*/ 0 h 12"/>
                    <a:gd name="T8" fmla="*/ 9 w 9"/>
                    <a:gd name="T9" fmla="*/ 0 h 12"/>
                    <a:gd name="T10" fmla="*/ 9 w 9"/>
                    <a:gd name="T11" fmla="*/ 0 h 12"/>
                    <a:gd name="T12" fmla="*/ 9 w 9"/>
                    <a:gd name="T13" fmla="*/ 0 h 12"/>
                    <a:gd name="T14" fmla="*/ 9 w 9"/>
                    <a:gd name="T15" fmla="*/ 0 h 12"/>
                    <a:gd name="T16" fmla="*/ 9 w 9"/>
                    <a:gd name="T17" fmla="*/ 0 h 12"/>
                    <a:gd name="T18" fmla="*/ 9 w 9"/>
                    <a:gd name="T19" fmla="*/ 0 h 12"/>
                    <a:gd name="T20" fmla="*/ 9 w 9"/>
                    <a:gd name="T21" fmla="*/ 0 h 12"/>
                    <a:gd name="T22" fmla="*/ 1 w 9"/>
                    <a:gd name="T23" fmla="*/ 12 h 12"/>
                    <a:gd name="T24" fmla="*/ 0 w 9"/>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2"/>
                    <a:gd name="T41" fmla="*/ 9 w 9"/>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2">
                      <a:moveTo>
                        <a:pt x="0" y="12"/>
                      </a:moveTo>
                      <a:lnTo>
                        <a:pt x="8" y="0"/>
                      </a:lnTo>
                      <a:lnTo>
                        <a:pt x="9" y="0"/>
                      </a:lnTo>
                      <a:lnTo>
                        <a:pt x="1" y="12"/>
                      </a:lnTo>
                      <a:lnTo>
                        <a:pt x="0" y="12"/>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8" name="Freeform 618"/>
                <p:cNvSpPr>
                  <a:spLocks/>
                </p:cNvSpPr>
                <p:nvPr/>
              </p:nvSpPr>
              <p:spPr bwMode="auto">
                <a:xfrm>
                  <a:off x="2817" y="3832"/>
                  <a:ext cx="9" cy="12"/>
                </a:xfrm>
                <a:custGeom>
                  <a:avLst/>
                  <a:gdLst>
                    <a:gd name="T0" fmla="*/ 0 w 9"/>
                    <a:gd name="T1" fmla="*/ 12 h 12"/>
                    <a:gd name="T2" fmla="*/ 8 w 9"/>
                    <a:gd name="T3" fmla="*/ 0 h 12"/>
                    <a:gd name="T4" fmla="*/ 8 w 9"/>
                    <a:gd name="T5" fmla="*/ 0 h 12"/>
                    <a:gd name="T6" fmla="*/ 8 w 9"/>
                    <a:gd name="T7" fmla="*/ 0 h 12"/>
                    <a:gd name="T8" fmla="*/ 8 w 9"/>
                    <a:gd name="T9" fmla="*/ 0 h 12"/>
                    <a:gd name="T10" fmla="*/ 9 w 9"/>
                    <a:gd name="T11" fmla="*/ 0 h 12"/>
                    <a:gd name="T12" fmla="*/ 9 w 9"/>
                    <a:gd name="T13" fmla="*/ 0 h 12"/>
                    <a:gd name="T14" fmla="*/ 9 w 9"/>
                    <a:gd name="T15" fmla="*/ 0 h 12"/>
                    <a:gd name="T16" fmla="*/ 9 w 9"/>
                    <a:gd name="T17" fmla="*/ 0 h 12"/>
                    <a:gd name="T18" fmla="*/ 9 w 9"/>
                    <a:gd name="T19" fmla="*/ 0 h 12"/>
                    <a:gd name="T20" fmla="*/ 0 w 9"/>
                    <a:gd name="T21" fmla="*/ 12 h 12"/>
                    <a:gd name="T22" fmla="*/ 0 w 9"/>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2"/>
                    <a:gd name="T38" fmla="*/ 9 w 9"/>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2">
                      <a:moveTo>
                        <a:pt x="0" y="12"/>
                      </a:moveTo>
                      <a:lnTo>
                        <a:pt x="8" y="0"/>
                      </a:lnTo>
                      <a:lnTo>
                        <a:pt x="9" y="0"/>
                      </a:lnTo>
                      <a:lnTo>
                        <a:pt x="0" y="12"/>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49" name="Freeform 619"/>
                <p:cNvSpPr>
                  <a:spLocks/>
                </p:cNvSpPr>
                <p:nvPr/>
              </p:nvSpPr>
              <p:spPr bwMode="auto">
                <a:xfrm>
                  <a:off x="2817" y="3832"/>
                  <a:ext cx="10" cy="12"/>
                </a:xfrm>
                <a:custGeom>
                  <a:avLst/>
                  <a:gdLst>
                    <a:gd name="T0" fmla="*/ 0 w 10"/>
                    <a:gd name="T1" fmla="*/ 12 h 12"/>
                    <a:gd name="T2" fmla="*/ 9 w 10"/>
                    <a:gd name="T3" fmla="*/ 0 h 12"/>
                    <a:gd name="T4" fmla="*/ 9 w 10"/>
                    <a:gd name="T5" fmla="*/ 0 h 12"/>
                    <a:gd name="T6" fmla="*/ 9 w 10"/>
                    <a:gd name="T7" fmla="*/ 0 h 12"/>
                    <a:gd name="T8" fmla="*/ 9 w 10"/>
                    <a:gd name="T9" fmla="*/ 0 h 12"/>
                    <a:gd name="T10" fmla="*/ 9 w 10"/>
                    <a:gd name="T11" fmla="*/ 0 h 12"/>
                    <a:gd name="T12" fmla="*/ 9 w 10"/>
                    <a:gd name="T13" fmla="*/ 0 h 12"/>
                    <a:gd name="T14" fmla="*/ 9 w 10"/>
                    <a:gd name="T15" fmla="*/ 0 h 12"/>
                    <a:gd name="T16" fmla="*/ 9 w 10"/>
                    <a:gd name="T17" fmla="*/ 0 h 12"/>
                    <a:gd name="T18" fmla="*/ 10 w 10"/>
                    <a:gd name="T19" fmla="*/ 0 h 12"/>
                    <a:gd name="T20" fmla="*/ 1 w 10"/>
                    <a:gd name="T21" fmla="*/ 11 h 12"/>
                    <a:gd name="T22" fmla="*/ 0 w 10"/>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2"/>
                    <a:gd name="T38" fmla="*/ 10 w 1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2">
                      <a:moveTo>
                        <a:pt x="0" y="12"/>
                      </a:moveTo>
                      <a:lnTo>
                        <a:pt x="9" y="0"/>
                      </a:lnTo>
                      <a:lnTo>
                        <a:pt x="10" y="0"/>
                      </a:lnTo>
                      <a:lnTo>
                        <a:pt x="1" y="11"/>
                      </a:lnTo>
                      <a:lnTo>
                        <a:pt x="0" y="12"/>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0" name="Freeform 620"/>
                <p:cNvSpPr>
                  <a:spLocks/>
                </p:cNvSpPr>
                <p:nvPr/>
              </p:nvSpPr>
              <p:spPr bwMode="auto">
                <a:xfrm>
                  <a:off x="2818" y="3832"/>
                  <a:ext cx="9" cy="11"/>
                </a:xfrm>
                <a:custGeom>
                  <a:avLst/>
                  <a:gdLst>
                    <a:gd name="T0" fmla="*/ 0 w 9"/>
                    <a:gd name="T1" fmla="*/ 11 h 11"/>
                    <a:gd name="T2" fmla="*/ 9 w 9"/>
                    <a:gd name="T3" fmla="*/ 0 h 11"/>
                    <a:gd name="T4" fmla="*/ 9 w 9"/>
                    <a:gd name="T5" fmla="*/ 0 h 11"/>
                    <a:gd name="T6" fmla="*/ 9 w 9"/>
                    <a:gd name="T7" fmla="*/ 0 h 11"/>
                    <a:gd name="T8" fmla="*/ 9 w 9"/>
                    <a:gd name="T9" fmla="*/ 0 h 11"/>
                    <a:gd name="T10" fmla="*/ 9 w 9"/>
                    <a:gd name="T11" fmla="*/ 0 h 11"/>
                    <a:gd name="T12" fmla="*/ 9 w 9"/>
                    <a:gd name="T13" fmla="*/ 0 h 11"/>
                    <a:gd name="T14" fmla="*/ 9 w 9"/>
                    <a:gd name="T15" fmla="*/ 0 h 11"/>
                    <a:gd name="T16" fmla="*/ 9 w 9"/>
                    <a:gd name="T17" fmla="*/ 0 h 11"/>
                    <a:gd name="T18" fmla="*/ 9 w 9"/>
                    <a:gd name="T19" fmla="*/ 0 h 11"/>
                    <a:gd name="T20" fmla="*/ 1 w 9"/>
                    <a:gd name="T21" fmla="*/ 11 h 11"/>
                    <a:gd name="T22" fmla="*/ 0 w 9"/>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1"/>
                    <a:gd name="T38" fmla="*/ 9 w 9"/>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1">
                      <a:moveTo>
                        <a:pt x="0" y="11"/>
                      </a:moveTo>
                      <a:lnTo>
                        <a:pt x="9" y="0"/>
                      </a:lnTo>
                      <a:lnTo>
                        <a:pt x="1" y="11"/>
                      </a:lnTo>
                      <a:lnTo>
                        <a:pt x="0" y="11"/>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1" name="Freeform 621"/>
                <p:cNvSpPr>
                  <a:spLocks/>
                </p:cNvSpPr>
                <p:nvPr/>
              </p:nvSpPr>
              <p:spPr bwMode="auto">
                <a:xfrm>
                  <a:off x="2819" y="3832"/>
                  <a:ext cx="8" cy="11"/>
                </a:xfrm>
                <a:custGeom>
                  <a:avLst/>
                  <a:gdLst>
                    <a:gd name="T0" fmla="*/ 0 w 8"/>
                    <a:gd name="T1" fmla="*/ 11 h 11"/>
                    <a:gd name="T2" fmla="*/ 8 w 8"/>
                    <a:gd name="T3" fmla="*/ 0 h 11"/>
                    <a:gd name="T4" fmla="*/ 8 w 8"/>
                    <a:gd name="T5" fmla="*/ 0 h 11"/>
                    <a:gd name="T6" fmla="*/ 8 w 8"/>
                    <a:gd name="T7" fmla="*/ 0 h 11"/>
                    <a:gd name="T8" fmla="*/ 8 w 8"/>
                    <a:gd name="T9" fmla="*/ 0 h 11"/>
                    <a:gd name="T10" fmla="*/ 8 w 8"/>
                    <a:gd name="T11" fmla="*/ 0 h 11"/>
                    <a:gd name="T12" fmla="*/ 8 w 8"/>
                    <a:gd name="T13" fmla="*/ 0 h 11"/>
                    <a:gd name="T14" fmla="*/ 8 w 8"/>
                    <a:gd name="T15" fmla="*/ 1 h 11"/>
                    <a:gd name="T16" fmla="*/ 8 w 8"/>
                    <a:gd name="T17" fmla="*/ 1 h 11"/>
                    <a:gd name="T18" fmla="*/ 8 w 8"/>
                    <a:gd name="T19" fmla="*/ 1 h 11"/>
                    <a:gd name="T20" fmla="*/ 1 w 8"/>
                    <a:gd name="T21" fmla="*/ 11 h 11"/>
                    <a:gd name="T22" fmla="*/ 0 w 8"/>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0" y="11"/>
                      </a:moveTo>
                      <a:lnTo>
                        <a:pt x="8" y="0"/>
                      </a:lnTo>
                      <a:lnTo>
                        <a:pt x="8" y="1"/>
                      </a:lnTo>
                      <a:lnTo>
                        <a:pt x="1" y="11"/>
                      </a:lnTo>
                      <a:lnTo>
                        <a:pt x="0" y="11"/>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2" name="Freeform 622"/>
                <p:cNvSpPr>
                  <a:spLocks/>
                </p:cNvSpPr>
                <p:nvPr/>
              </p:nvSpPr>
              <p:spPr bwMode="auto">
                <a:xfrm>
                  <a:off x="2820" y="3833"/>
                  <a:ext cx="8" cy="10"/>
                </a:xfrm>
                <a:custGeom>
                  <a:avLst/>
                  <a:gdLst>
                    <a:gd name="T0" fmla="*/ 0 w 8"/>
                    <a:gd name="T1" fmla="*/ 10 h 10"/>
                    <a:gd name="T2" fmla="*/ 7 w 8"/>
                    <a:gd name="T3" fmla="*/ 0 h 10"/>
                    <a:gd name="T4" fmla="*/ 7 w 8"/>
                    <a:gd name="T5" fmla="*/ 0 h 10"/>
                    <a:gd name="T6" fmla="*/ 8 w 8"/>
                    <a:gd name="T7" fmla="*/ 0 h 10"/>
                    <a:gd name="T8" fmla="*/ 8 w 8"/>
                    <a:gd name="T9" fmla="*/ 0 h 10"/>
                    <a:gd name="T10" fmla="*/ 8 w 8"/>
                    <a:gd name="T11" fmla="*/ 0 h 10"/>
                    <a:gd name="T12" fmla="*/ 8 w 8"/>
                    <a:gd name="T13" fmla="*/ 0 h 10"/>
                    <a:gd name="T14" fmla="*/ 8 w 8"/>
                    <a:gd name="T15" fmla="*/ 0 h 10"/>
                    <a:gd name="T16" fmla="*/ 8 w 8"/>
                    <a:gd name="T17" fmla="*/ 0 h 10"/>
                    <a:gd name="T18" fmla="*/ 8 w 8"/>
                    <a:gd name="T19" fmla="*/ 0 h 10"/>
                    <a:gd name="T20" fmla="*/ 2 w 8"/>
                    <a:gd name="T21" fmla="*/ 9 h 10"/>
                    <a:gd name="T22" fmla="*/ 0 w 8"/>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0" y="10"/>
                      </a:moveTo>
                      <a:lnTo>
                        <a:pt x="7" y="0"/>
                      </a:lnTo>
                      <a:lnTo>
                        <a:pt x="8" y="0"/>
                      </a:lnTo>
                      <a:lnTo>
                        <a:pt x="2" y="9"/>
                      </a:lnTo>
                      <a:lnTo>
                        <a:pt x="0" y="10"/>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3" name="Freeform 623"/>
                <p:cNvSpPr>
                  <a:spLocks/>
                </p:cNvSpPr>
                <p:nvPr/>
              </p:nvSpPr>
              <p:spPr bwMode="auto">
                <a:xfrm>
                  <a:off x="2822" y="3833"/>
                  <a:ext cx="6" cy="9"/>
                </a:xfrm>
                <a:custGeom>
                  <a:avLst/>
                  <a:gdLst>
                    <a:gd name="T0" fmla="*/ 0 w 6"/>
                    <a:gd name="T1" fmla="*/ 9 h 9"/>
                    <a:gd name="T2" fmla="*/ 6 w 6"/>
                    <a:gd name="T3" fmla="*/ 0 h 9"/>
                    <a:gd name="T4" fmla="*/ 6 w 6"/>
                    <a:gd name="T5" fmla="*/ 0 h 9"/>
                    <a:gd name="T6" fmla="*/ 6 w 6"/>
                    <a:gd name="T7" fmla="*/ 1 h 9"/>
                    <a:gd name="T8" fmla="*/ 6 w 6"/>
                    <a:gd name="T9" fmla="*/ 1 h 9"/>
                    <a:gd name="T10" fmla="*/ 6 w 6"/>
                    <a:gd name="T11" fmla="*/ 1 h 9"/>
                    <a:gd name="T12" fmla="*/ 6 w 6"/>
                    <a:gd name="T13" fmla="*/ 1 h 9"/>
                    <a:gd name="T14" fmla="*/ 6 w 6"/>
                    <a:gd name="T15" fmla="*/ 1 h 9"/>
                    <a:gd name="T16" fmla="*/ 6 w 6"/>
                    <a:gd name="T17" fmla="*/ 1 h 9"/>
                    <a:gd name="T18" fmla="*/ 6 w 6"/>
                    <a:gd name="T19" fmla="*/ 1 h 9"/>
                    <a:gd name="T20" fmla="*/ 1 w 6"/>
                    <a:gd name="T21" fmla="*/ 9 h 9"/>
                    <a:gd name="T22" fmla="*/ 0 w 6"/>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9"/>
                    <a:gd name="T38" fmla="*/ 6 w 6"/>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9">
                      <a:moveTo>
                        <a:pt x="0" y="9"/>
                      </a:moveTo>
                      <a:lnTo>
                        <a:pt x="6" y="0"/>
                      </a:lnTo>
                      <a:lnTo>
                        <a:pt x="6" y="1"/>
                      </a:lnTo>
                      <a:lnTo>
                        <a:pt x="1" y="9"/>
                      </a:lnTo>
                      <a:lnTo>
                        <a:pt x="0" y="9"/>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4" name="Freeform 624"/>
                <p:cNvSpPr>
                  <a:spLocks/>
                </p:cNvSpPr>
                <p:nvPr/>
              </p:nvSpPr>
              <p:spPr bwMode="auto">
                <a:xfrm>
                  <a:off x="2823" y="3834"/>
                  <a:ext cx="5" cy="8"/>
                </a:xfrm>
                <a:custGeom>
                  <a:avLst/>
                  <a:gdLst>
                    <a:gd name="T0" fmla="*/ 0 w 5"/>
                    <a:gd name="T1" fmla="*/ 8 h 8"/>
                    <a:gd name="T2" fmla="*/ 5 w 5"/>
                    <a:gd name="T3" fmla="*/ 0 h 8"/>
                    <a:gd name="T4" fmla="*/ 5 w 5"/>
                    <a:gd name="T5" fmla="*/ 0 h 8"/>
                    <a:gd name="T6" fmla="*/ 5 w 5"/>
                    <a:gd name="T7" fmla="*/ 0 h 8"/>
                    <a:gd name="T8" fmla="*/ 5 w 5"/>
                    <a:gd name="T9" fmla="*/ 1 h 8"/>
                    <a:gd name="T10" fmla="*/ 5 w 5"/>
                    <a:gd name="T11" fmla="*/ 1 h 8"/>
                    <a:gd name="T12" fmla="*/ 5 w 5"/>
                    <a:gd name="T13" fmla="*/ 1 h 8"/>
                    <a:gd name="T14" fmla="*/ 5 w 5"/>
                    <a:gd name="T15" fmla="*/ 1 h 8"/>
                    <a:gd name="T16" fmla="*/ 5 w 5"/>
                    <a:gd name="T17" fmla="*/ 1 h 8"/>
                    <a:gd name="T18" fmla="*/ 5 w 5"/>
                    <a:gd name="T19" fmla="*/ 1 h 8"/>
                    <a:gd name="T20" fmla="*/ 5 w 5"/>
                    <a:gd name="T21" fmla="*/ 1 h 8"/>
                    <a:gd name="T22" fmla="*/ 5 w 5"/>
                    <a:gd name="T23" fmla="*/ 1 h 8"/>
                    <a:gd name="T24" fmla="*/ 5 w 5"/>
                    <a:gd name="T25" fmla="*/ 1 h 8"/>
                    <a:gd name="T26" fmla="*/ 5 w 5"/>
                    <a:gd name="T27" fmla="*/ 1 h 8"/>
                    <a:gd name="T28" fmla="*/ 5 w 5"/>
                    <a:gd name="T29" fmla="*/ 1 h 8"/>
                    <a:gd name="T30" fmla="*/ 5 w 5"/>
                    <a:gd name="T31" fmla="*/ 1 h 8"/>
                    <a:gd name="T32" fmla="*/ 5 w 5"/>
                    <a:gd name="T33" fmla="*/ 1 h 8"/>
                    <a:gd name="T34" fmla="*/ 5 w 5"/>
                    <a:gd name="T35" fmla="*/ 1 h 8"/>
                    <a:gd name="T36" fmla="*/ 1 w 5"/>
                    <a:gd name="T37" fmla="*/ 8 h 8"/>
                    <a:gd name="T38" fmla="*/ 0 w 5"/>
                    <a:gd name="T39" fmla="*/ 8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
                    <a:gd name="T61" fmla="*/ 0 h 8"/>
                    <a:gd name="T62" fmla="*/ 5 w 5"/>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 h="8">
                      <a:moveTo>
                        <a:pt x="0" y="8"/>
                      </a:moveTo>
                      <a:lnTo>
                        <a:pt x="5" y="0"/>
                      </a:lnTo>
                      <a:lnTo>
                        <a:pt x="5" y="1"/>
                      </a:lnTo>
                      <a:lnTo>
                        <a:pt x="1" y="8"/>
                      </a:lnTo>
                      <a:lnTo>
                        <a:pt x="0" y="8"/>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5" name="Freeform 625"/>
                <p:cNvSpPr>
                  <a:spLocks/>
                </p:cNvSpPr>
                <p:nvPr/>
              </p:nvSpPr>
              <p:spPr bwMode="auto">
                <a:xfrm>
                  <a:off x="2824" y="3835"/>
                  <a:ext cx="4" cy="7"/>
                </a:xfrm>
                <a:custGeom>
                  <a:avLst/>
                  <a:gdLst>
                    <a:gd name="T0" fmla="*/ 0 w 4"/>
                    <a:gd name="T1" fmla="*/ 7 h 7"/>
                    <a:gd name="T2" fmla="*/ 4 w 4"/>
                    <a:gd name="T3" fmla="*/ 0 h 7"/>
                    <a:gd name="T4" fmla="*/ 4 w 4"/>
                    <a:gd name="T5" fmla="*/ 0 h 7"/>
                    <a:gd name="T6" fmla="*/ 4 w 4"/>
                    <a:gd name="T7" fmla="*/ 0 h 7"/>
                    <a:gd name="T8" fmla="*/ 4 w 4"/>
                    <a:gd name="T9" fmla="*/ 1 h 7"/>
                    <a:gd name="T10" fmla="*/ 4 w 4"/>
                    <a:gd name="T11" fmla="*/ 1 h 7"/>
                    <a:gd name="T12" fmla="*/ 4 w 4"/>
                    <a:gd name="T13" fmla="*/ 1 h 7"/>
                    <a:gd name="T14" fmla="*/ 4 w 4"/>
                    <a:gd name="T15" fmla="*/ 1 h 7"/>
                    <a:gd name="T16" fmla="*/ 4 w 4"/>
                    <a:gd name="T17" fmla="*/ 1 h 7"/>
                    <a:gd name="T18" fmla="*/ 4 w 4"/>
                    <a:gd name="T19" fmla="*/ 1 h 7"/>
                    <a:gd name="T20" fmla="*/ 1 w 4"/>
                    <a:gd name="T21" fmla="*/ 6 h 7"/>
                    <a:gd name="T22" fmla="*/ 0 w 4"/>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0" y="7"/>
                      </a:moveTo>
                      <a:lnTo>
                        <a:pt x="4" y="0"/>
                      </a:lnTo>
                      <a:lnTo>
                        <a:pt x="4" y="1"/>
                      </a:lnTo>
                      <a:lnTo>
                        <a:pt x="1" y="6"/>
                      </a:lnTo>
                      <a:lnTo>
                        <a:pt x="0" y="7"/>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6" name="Freeform 626"/>
                <p:cNvSpPr>
                  <a:spLocks/>
                </p:cNvSpPr>
                <p:nvPr/>
              </p:nvSpPr>
              <p:spPr bwMode="auto">
                <a:xfrm>
                  <a:off x="2825" y="3836"/>
                  <a:ext cx="3" cy="5"/>
                </a:xfrm>
                <a:custGeom>
                  <a:avLst/>
                  <a:gdLst>
                    <a:gd name="T0" fmla="*/ 0 w 3"/>
                    <a:gd name="T1" fmla="*/ 5 h 5"/>
                    <a:gd name="T2" fmla="*/ 3 w 3"/>
                    <a:gd name="T3" fmla="*/ 0 h 5"/>
                    <a:gd name="T4" fmla="*/ 3 w 3"/>
                    <a:gd name="T5" fmla="*/ 2 h 5"/>
                    <a:gd name="T6" fmla="*/ 3 w 3"/>
                    <a:gd name="T7" fmla="*/ 2 h 5"/>
                    <a:gd name="T8" fmla="*/ 3 w 3"/>
                    <a:gd name="T9" fmla="*/ 2 h 5"/>
                    <a:gd name="T10" fmla="*/ 3 w 3"/>
                    <a:gd name="T11" fmla="*/ 3 h 5"/>
                    <a:gd name="T12" fmla="*/ 3 w 3"/>
                    <a:gd name="T13" fmla="*/ 3 h 5"/>
                    <a:gd name="T14" fmla="*/ 2 w 3"/>
                    <a:gd name="T15" fmla="*/ 3 h 5"/>
                    <a:gd name="T16" fmla="*/ 2 w 3"/>
                    <a:gd name="T17" fmla="*/ 3 h 5"/>
                    <a:gd name="T18" fmla="*/ 2 w 3"/>
                    <a:gd name="T19" fmla="*/ 4 h 5"/>
                    <a:gd name="T20" fmla="*/ 2 w 3"/>
                    <a:gd name="T21" fmla="*/ 4 h 5"/>
                    <a:gd name="T22" fmla="*/ 2 w 3"/>
                    <a:gd name="T23" fmla="*/ 5 h 5"/>
                    <a:gd name="T24" fmla="*/ 1 w 3"/>
                    <a:gd name="T25" fmla="*/ 5 h 5"/>
                    <a:gd name="T26" fmla="*/ 1 w 3"/>
                    <a:gd name="T27" fmla="*/ 5 h 5"/>
                    <a:gd name="T28" fmla="*/ 1 w 3"/>
                    <a:gd name="T29" fmla="*/ 5 h 5"/>
                    <a:gd name="T30" fmla="*/ 1 w 3"/>
                    <a:gd name="T31" fmla="*/ 5 h 5"/>
                    <a:gd name="T32" fmla="*/ 1 w 3"/>
                    <a:gd name="T33" fmla="*/ 5 h 5"/>
                    <a:gd name="T34" fmla="*/ 0 w 3"/>
                    <a:gd name="T35" fmla="*/ 5 h 5"/>
                    <a:gd name="T36" fmla="*/ 0 w 3"/>
                    <a:gd name="T37" fmla="*/ 5 h 5"/>
                    <a:gd name="T38" fmla="*/ 0 w 3"/>
                    <a:gd name="T39" fmla="*/ 5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5"/>
                    <a:gd name="T62" fmla="*/ 3 w 3"/>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5">
                      <a:moveTo>
                        <a:pt x="0" y="5"/>
                      </a:moveTo>
                      <a:lnTo>
                        <a:pt x="3" y="0"/>
                      </a:lnTo>
                      <a:lnTo>
                        <a:pt x="3" y="2"/>
                      </a:lnTo>
                      <a:lnTo>
                        <a:pt x="3" y="3"/>
                      </a:lnTo>
                      <a:lnTo>
                        <a:pt x="2" y="3"/>
                      </a:lnTo>
                      <a:lnTo>
                        <a:pt x="2" y="4"/>
                      </a:lnTo>
                      <a:lnTo>
                        <a:pt x="2" y="5"/>
                      </a:lnTo>
                      <a:lnTo>
                        <a:pt x="1" y="5"/>
                      </a:lnTo>
                      <a:lnTo>
                        <a:pt x="0" y="5"/>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7" name="Freeform 627"/>
                <p:cNvSpPr>
                  <a:spLocks/>
                </p:cNvSpPr>
                <p:nvPr/>
              </p:nvSpPr>
              <p:spPr bwMode="auto">
                <a:xfrm>
                  <a:off x="2827" y="384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58" name="Freeform 628"/>
                <p:cNvSpPr>
                  <a:spLocks/>
                </p:cNvSpPr>
                <p:nvPr/>
              </p:nvSpPr>
              <p:spPr bwMode="auto">
                <a:xfrm>
                  <a:off x="2799" y="3832"/>
                  <a:ext cx="29" cy="16"/>
                </a:xfrm>
                <a:custGeom>
                  <a:avLst/>
                  <a:gdLst>
                    <a:gd name="T0" fmla="*/ 3 w 29"/>
                    <a:gd name="T1" fmla="*/ 7 h 16"/>
                    <a:gd name="T2" fmla="*/ 26 w 29"/>
                    <a:gd name="T3" fmla="*/ 0 h 16"/>
                    <a:gd name="T4" fmla="*/ 27 w 29"/>
                    <a:gd name="T5" fmla="*/ 0 h 16"/>
                    <a:gd name="T6" fmla="*/ 28 w 29"/>
                    <a:gd name="T7" fmla="*/ 0 h 16"/>
                    <a:gd name="T8" fmla="*/ 28 w 29"/>
                    <a:gd name="T9" fmla="*/ 1 h 16"/>
                    <a:gd name="T10" fmla="*/ 29 w 29"/>
                    <a:gd name="T11" fmla="*/ 1 h 16"/>
                    <a:gd name="T12" fmla="*/ 29 w 29"/>
                    <a:gd name="T13" fmla="*/ 2 h 16"/>
                    <a:gd name="T14" fmla="*/ 29 w 29"/>
                    <a:gd name="T15" fmla="*/ 3 h 16"/>
                    <a:gd name="T16" fmla="*/ 29 w 29"/>
                    <a:gd name="T17" fmla="*/ 4 h 16"/>
                    <a:gd name="T18" fmla="*/ 29 w 29"/>
                    <a:gd name="T19" fmla="*/ 6 h 16"/>
                    <a:gd name="T20" fmla="*/ 29 w 29"/>
                    <a:gd name="T21" fmla="*/ 7 h 16"/>
                    <a:gd name="T22" fmla="*/ 28 w 29"/>
                    <a:gd name="T23" fmla="*/ 8 h 16"/>
                    <a:gd name="T24" fmla="*/ 27 w 29"/>
                    <a:gd name="T25" fmla="*/ 9 h 16"/>
                    <a:gd name="T26" fmla="*/ 26 w 29"/>
                    <a:gd name="T27" fmla="*/ 9 h 16"/>
                    <a:gd name="T28" fmla="*/ 3 w 29"/>
                    <a:gd name="T29" fmla="*/ 16 h 16"/>
                    <a:gd name="T30" fmla="*/ 2 w 29"/>
                    <a:gd name="T31" fmla="*/ 16 h 16"/>
                    <a:gd name="T32" fmla="*/ 1 w 29"/>
                    <a:gd name="T33" fmla="*/ 15 h 16"/>
                    <a:gd name="T34" fmla="*/ 0 w 29"/>
                    <a:gd name="T35" fmla="*/ 14 h 16"/>
                    <a:gd name="T36" fmla="*/ 0 w 29"/>
                    <a:gd name="T37" fmla="*/ 13 h 16"/>
                    <a:gd name="T38" fmla="*/ 0 w 29"/>
                    <a:gd name="T39" fmla="*/ 12 h 16"/>
                    <a:gd name="T40" fmla="*/ 0 w 29"/>
                    <a:gd name="T41" fmla="*/ 11 h 16"/>
                    <a:gd name="T42" fmla="*/ 1 w 29"/>
                    <a:gd name="T43" fmla="*/ 10 h 16"/>
                    <a:gd name="T44" fmla="*/ 1 w 29"/>
                    <a:gd name="T45" fmla="*/ 9 h 16"/>
                    <a:gd name="T46" fmla="*/ 1 w 29"/>
                    <a:gd name="T47" fmla="*/ 8 h 16"/>
                    <a:gd name="T48" fmla="*/ 2 w 29"/>
                    <a:gd name="T49" fmla="*/ 8 h 16"/>
                    <a:gd name="T50" fmla="*/ 2 w 29"/>
                    <a:gd name="T51" fmla="*/ 7 h 16"/>
                    <a:gd name="T52" fmla="*/ 3 w 29"/>
                    <a:gd name="T53" fmla="*/ 7 h 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
                    <a:gd name="T82" fmla="*/ 0 h 16"/>
                    <a:gd name="T83" fmla="*/ 29 w 29"/>
                    <a:gd name="T84" fmla="*/ 16 h 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 h="16">
                      <a:moveTo>
                        <a:pt x="3" y="7"/>
                      </a:moveTo>
                      <a:lnTo>
                        <a:pt x="26" y="0"/>
                      </a:lnTo>
                      <a:lnTo>
                        <a:pt x="27" y="0"/>
                      </a:lnTo>
                      <a:lnTo>
                        <a:pt x="28" y="0"/>
                      </a:lnTo>
                      <a:lnTo>
                        <a:pt x="28" y="1"/>
                      </a:lnTo>
                      <a:lnTo>
                        <a:pt x="29" y="1"/>
                      </a:lnTo>
                      <a:lnTo>
                        <a:pt x="29" y="2"/>
                      </a:lnTo>
                      <a:lnTo>
                        <a:pt x="29" y="3"/>
                      </a:lnTo>
                      <a:lnTo>
                        <a:pt x="29" y="4"/>
                      </a:lnTo>
                      <a:lnTo>
                        <a:pt x="29" y="6"/>
                      </a:lnTo>
                      <a:lnTo>
                        <a:pt x="29" y="7"/>
                      </a:lnTo>
                      <a:lnTo>
                        <a:pt x="28" y="8"/>
                      </a:lnTo>
                      <a:lnTo>
                        <a:pt x="27" y="9"/>
                      </a:lnTo>
                      <a:lnTo>
                        <a:pt x="26" y="9"/>
                      </a:lnTo>
                      <a:lnTo>
                        <a:pt x="3" y="16"/>
                      </a:lnTo>
                      <a:lnTo>
                        <a:pt x="2" y="16"/>
                      </a:lnTo>
                      <a:lnTo>
                        <a:pt x="1" y="15"/>
                      </a:lnTo>
                      <a:lnTo>
                        <a:pt x="0" y="14"/>
                      </a:lnTo>
                      <a:lnTo>
                        <a:pt x="0" y="13"/>
                      </a:lnTo>
                      <a:lnTo>
                        <a:pt x="0" y="12"/>
                      </a:lnTo>
                      <a:lnTo>
                        <a:pt x="0" y="11"/>
                      </a:lnTo>
                      <a:lnTo>
                        <a:pt x="1" y="10"/>
                      </a:lnTo>
                      <a:lnTo>
                        <a:pt x="1" y="9"/>
                      </a:lnTo>
                      <a:lnTo>
                        <a:pt x="1" y="8"/>
                      </a:lnTo>
                      <a:lnTo>
                        <a:pt x="2" y="8"/>
                      </a:lnTo>
                      <a:lnTo>
                        <a:pt x="2" y="7"/>
                      </a:lnTo>
                      <a:lnTo>
                        <a:pt x="3" y="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4159" name="Freeform 629"/>
                <p:cNvSpPr>
                  <a:spLocks/>
                </p:cNvSpPr>
                <p:nvPr/>
              </p:nvSpPr>
              <p:spPr bwMode="auto">
                <a:xfrm>
                  <a:off x="2686" y="3733"/>
                  <a:ext cx="120" cy="54"/>
                </a:xfrm>
                <a:custGeom>
                  <a:avLst/>
                  <a:gdLst>
                    <a:gd name="T0" fmla="*/ 0 w 120"/>
                    <a:gd name="T1" fmla="*/ 54 h 54"/>
                    <a:gd name="T2" fmla="*/ 25 w 120"/>
                    <a:gd name="T3" fmla="*/ 52 h 54"/>
                    <a:gd name="T4" fmla="*/ 31 w 120"/>
                    <a:gd name="T5" fmla="*/ 37 h 54"/>
                    <a:gd name="T6" fmla="*/ 41 w 120"/>
                    <a:gd name="T7" fmla="*/ 36 h 54"/>
                    <a:gd name="T8" fmla="*/ 51 w 120"/>
                    <a:gd name="T9" fmla="*/ 34 h 54"/>
                    <a:gd name="T10" fmla="*/ 61 w 120"/>
                    <a:gd name="T11" fmla="*/ 33 h 54"/>
                    <a:gd name="T12" fmla="*/ 69 w 120"/>
                    <a:gd name="T13" fmla="*/ 33 h 54"/>
                    <a:gd name="T14" fmla="*/ 77 w 120"/>
                    <a:gd name="T15" fmla="*/ 33 h 54"/>
                    <a:gd name="T16" fmla="*/ 82 w 120"/>
                    <a:gd name="T17" fmla="*/ 36 h 54"/>
                    <a:gd name="T18" fmla="*/ 85 w 120"/>
                    <a:gd name="T19" fmla="*/ 37 h 54"/>
                    <a:gd name="T20" fmla="*/ 85 w 120"/>
                    <a:gd name="T21" fmla="*/ 39 h 54"/>
                    <a:gd name="T22" fmla="*/ 85 w 120"/>
                    <a:gd name="T23" fmla="*/ 41 h 54"/>
                    <a:gd name="T24" fmla="*/ 85 w 120"/>
                    <a:gd name="T25" fmla="*/ 44 h 54"/>
                    <a:gd name="T26" fmla="*/ 120 w 120"/>
                    <a:gd name="T27" fmla="*/ 42 h 54"/>
                    <a:gd name="T28" fmla="*/ 118 w 120"/>
                    <a:gd name="T29" fmla="*/ 36 h 54"/>
                    <a:gd name="T30" fmla="*/ 116 w 120"/>
                    <a:gd name="T31" fmla="*/ 30 h 54"/>
                    <a:gd name="T32" fmla="*/ 114 w 120"/>
                    <a:gd name="T33" fmla="*/ 26 h 54"/>
                    <a:gd name="T34" fmla="*/ 112 w 120"/>
                    <a:gd name="T35" fmla="*/ 20 h 54"/>
                    <a:gd name="T36" fmla="*/ 108 w 120"/>
                    <a:gd name="T37" fmla="*/ 16 h 54"/>
                    <a:gd name="T38" fmla="*/ 106 w 120"/>
                    <a:gd name="T39" fmla="*/ 11 h 54"/>
                    <a:gd name="T40" fmla="*/ 103 w 120"/>
                    <a:gd name="T41" fmla="*/ 6 h 54"/>
                    <a:gd name="T42" fmla="*/ 99 w 120"/>
                    <a:gd name="T43" fmla="*/ 2 h 54"/>
                    <a:gd name="T44" fmla="*/ 22 w 120"/>
                    <a:gd name="T45" fmla="*/ 0 h 54"/>
                    <a:gd name="T46" fmla="*/ 0 w 120"/>
                    <a:gd name="T47" fmla="*/ 54 h 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54"/>
                    <a:gd name="T74" fmla="*/ 120 w 120"/>
                    <a:gd name="T75" fmla="*/ 54 h 5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54">
                      <a:moveTo>
                        <a:pt x="0" y="54"/>
                      </a:moveTo>
                      <a:lnTo>
                        <a:pt x="25" y="52"/>
                      </a:lnTo>
                      <a:lnTo>
                        <a:pt x="31" y="37"/>
                      </a:lnTo>
                      <a:lnTo>
                        <a:pt x="41" y="36"/>
                      </a:lnTo>
                      <a:lnTo>
                        <a:pt x="51" y="34"/>
                      </a:lnTo>
                      <a:lnTo>
                        <a:pt x="61" y="33"/>
                      </a:lnTo>
                      <a:lnTo>
                        <a:pt x="69" y="33"/>
                      </a:lnTo>
                      <a:lnTo>
                        <a:pt x="77" y="33"/>
                      </a:lnTo>
                      <a:lnTo>
                        <a:pt x="82" y="36"/>
                      </a:lnTo>
                      <a:lnTo>
                        <a:pt x="85" y="37"/>
                      </a:lnTo>
                      <a:lnTo>
                        <a:pt x="85" y="39"/>
                      </a:lnTo>
                      <a:lnTo>
                        <a:pt x="85" y="41"/>
                      </a:lnTo>
                      <a:lnTo>
                        <a:pt x="85" y="44"/>
                      </a:lnTo>
                      <a:lnTo>
                        <a:pt x="120" y="42"/>
                      </a:lnTo>
                      <a:lnTo>
                        <a:pt x="118" y="36"/>
                      </a:lnTo>
                      <a:lnTo>
                        <a:pt x="116" y="30"/>
                      </a:lnTo>
                      <a:lnTo>
                        <a:pt x="114" y="26"/>
                      </a:lnTo>
                      <a:lnTo>
                        <a:pt x="112" y="20"/>
                      </a:lnTo>
                      <a:lnTo>
                        <a:pt x="108" y="16"/>
                      </a:lnTo>
                      <a:lnTo>
                        <a:pt x="106" y="11"/>
                      </a:lnTo>
                      <a:lnTo>
                        <a:pt x="103" y="6"/>
                      </a:lnTo>
                      <a:lnTo>
                        <a:pt x="99" y="2"/>
                      </a:lnTo>
                      <a:lnTo>
                        <a:pt x="22" y="0"/>
                      </a:lnTo>
                      <a:lnTo>
                        <a:pt x="0" y="54"/>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0" name="Freeform 630"/>
                <p:cNvSpPr>
                  <a:spLocks/>
                </p:cNvSpPr>
                <p:nvPr/>
              </p:nvSpPr>
              <p:spPr bwMode="auto">
                <a:xfrm>
                  <a:off x="2624" y="4007"/>
                  <a:ext cx="6" cy="15"/>
                </a:xfrm>
                <a:custGeom>
                  <a:avLst/>
                  <a:gdLst>
                    <a:gd name="T0" fmla="*/ 1 w 6"/>
                    <a:gd name="T1" fmla="*/ 9 h 15"/>
                    <a:gd name="T2" fmla="*/ 6 w 6"/>
                    <a:gd name="T3" fmla="*/ 0 h 15"/>
                    <a:gd name="T4" fmla="*/ 6 w 6"/>
                    <a:gd name="T5" fmla="*/ 1 h 15"/>
                    <a:gd name="T6" fmla="*/ 5 w 6"/>
                    <a:gd name="T7" fmla="*/ 3 h 15"/>
                    <a:gd name="T8" fmla="*/ 5 w 6"/>
                    <a:gd name="T9" fmla="*/ 5 h 15"/>
                    <a:gd name="T10" fmla="*/ 4 w 6"/>
                    <a:gd name="T11" fmla="*/ 8 h 15"/>
                    <a:gd name="T12" fmla="*/ 2 w 6"/>
                    <a:gd name="T13" fmla="*/ 10 h 15"/>
                    <a:gd name="T14" fmla="*/ 2 w 6"/>
                    <a:gd name="T15" fmla="*/ 11 h 15"/>
                    <a:gd name="T16" fmla="*/ 1 w 6"/>
                    <a:gd name="T17" fmla="*/ 13 h 15"/>
                    <a:gd name="T18" fmla="*/ 0 w 6"/>
                    <a:gd name="T19" fmla="*/ 15 h 15"/>
                    <a:gd name="T20" fmla="*/ 0 w 6"/>
                    <a:gd name="T21" fmla="*/ 14 h 15"/>
                    <a:gd name="T22" fmla="*/ 0 w 6"/>
                    <a:gd name="T23" fmla="*/ 14 h 15"/>
                    <a:gd name="T24" fmla="*/ 0 w 6"/>
                    <a:gd name="T25" fmla="*/ 13 h 15"/>
                    <a:gd name="T26" fmla="*/ 0 w 6"/>
                    <a:gd name="T27" fmla="*/ 12 h 15"/>
                    <a:gd name="T28" fmla="*/ 0 w 6"/>
                    <a:gd name="T29" fmla="*/ 11 h 15"/>
                    <a:gd name="T30" fmla="*/ 1 w 6"/>
                    <a:gd name="T31" fmla="*/ 10 h 15"/>
                    <a:gd name="T32" fmla="*/ 1 w 6"/>
                    <a:gd name="T33" fmla="*/ 10 h 15"/>
                    <a:gd name="T34" fmla="*/ 1 w 6"/>
                    <a:gd name="T35" fmla="*/ 9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15"/>
                    <a:gd name="T56" fmla="*/ 6 w 6"/>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15">
                      <a:moveTo>
                        <a:pt x="1" y="9"/>
                      </a:moveTo>
                      <a:lnTo>
                        <a:pt x="6" y="0"/>
                      </a:lnTo>
                      <a:lnTo>
                        <a:pt x="6" y="1"/>
                      </a:lnTo>
                      <a:lnTo>
                        <a:pt x="5" y="3"/>
                      </a:lnTo>
                      <a:lnTo>
                        <a:pt x="5" y="5"/>
                      </a:lnTo>
                      <a:lnTo>
                        <a:pt x="4" y="8"/>
                      </a:lnTo>
                      <a:lnTo>
                        <a:pt x="2" y="10"/>
                      </a:lnTo>
                      <a:lnTo>
                        <a:pt x="2" y="11"/>
                      </a:lnTo>
                      <a:lnTo>
                        <a:pt x="1" y="13"/>
                      </a:lnTo>
                      <a:lnTo>
                        <a:pt x="0" y="15"/>
                      </a:lnTo>
                      <a:lnTo>
                        <a:pt x="0" y="14"/>
                      </a:lnTo>
                      <a:lnTo>
                        <a:pt x="0" y="13"/>
                      </a:lnTo>
                      <a:lnTo>
                        <a:pt x="0" y="12"/>
                      </a:lnTo>
                      <a:lnTo>
                        <a:pt x="0" y="11"/>
                      </a:lnTo>
                      <a:lnTo>
                        <a:pt x="1" y="10"/>
                      </a:lnTo>
                      <a:lnTo>
                        <a:pt x="1" y="9"/>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4161" name="Freeform 631"/>
                <p:cNvSpPr>
                  <a:spLocks/>
                </p:cNvSpPr>
                <p:nvPr/>
              </p:nvSpPr>
              <p:spPr bwMode="auto">
                <a:xfrm>
                  <a:off x="2625" y="3991"/>
                  <a:ext cx="9" cy="25"/>
                </a:xfrm>
                <a:custGeom>
                  <a:avLst/>
                  <a:gdLst>
                    <a:gd name="T0" fmla="*/ 5 w 9"/>
                    <a:gd name="T1" fmla="*/ 16 h 25"/>
                    <a:gd name="T2" fmla="*/ 0 w 9"/>
                    <a:gd name="T3" fmla="*/ 25 h 25"/>
                    <a:gd name="T4" fmla="*/ 0 w 9"/>
                    <a:gd name="T5" fmla="*/ 24 h 25"/>
                    <a:gd name="T6" fmla="*/ 0 w 9"/>
                    <a:gd name="T7" fmla="*/ 21 h 25"/>
                    <a:gd name="T8" fmla="*/ 0 w 9"/>
                    <a:gd name="T9" fmla="*/ 20 h 25"/>
                    <a:gd name="T10" fmla="*/ 0 w 9"/>
                    <a:gd name="T11" fmla="*/ 19 h 25"/>
                    <a:gd name="T12" fmla="*/ 0 w 9"/>
                    <a:gd name="T13" fmla="*/ 18 h 25"/>
                    <a:gd name="T14" fmla="*/ 0 w 9"/>
                    <a:gd name="T15" fmla="*/ 16 h 25"/>
                    <a:gd name="T16" fmla="*/ 0 w 9"/>
                    <a:gd name="T17" fmla="*/ 15 h 25"/>
                    <a:gd name="T18" fmla="*/ 0 w 9"/>
                    <a:gd name="T19" fmla="*/ 14 h 25"/>
                    <a:gd name="T20" fmla="*/ 9 w 9"/>
                    <a:gd name="T21" fmla="*/ 0 h 25"/>
                    <a:gd name="T22" fmla="*/ 8 w 9"/>
                    <a:gd name="T23" fmla="*/ 2 h 25"/>
                    <a:gd name="T24" fmla="*/ 8 w 9"/>
                    <a:gd name="T25" fmla="*/ 3 h 25"/>
                    <a:gd name="T26" fmla="*/ 8 w 9"/>
                    <a:gd name="T27" fmla="*/ 5 h 25"/>
                    <a:gd name="T28" fmla="*/ 7 w 9"/>
                    <a:gd name="T29" fmla="*/ 7 h 25"/>
                    <a:gd name="T30" fmla="*/ 7 w 9"/>
                    <a:gd name="T31" fmla="*/ 9 h 25"/>
                    <a:gd name="T32" fmla="*/ 6 w 9"/>
                    <a:gd name="T33" fmla="*/ 12 h 25"/>
                    <a:gd name="T34" fmla="*/ 6 w 9"/>
                    <a:gd name="T35" fmla="*/ 14 h 25"/>
                    <a:gd name="T36" fmla="*/ 5 w 9"/>
                    <a:gd name="T37" fmla="*/ 16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5"/>
                    <a:gd name="T59" fmla="*/ 9 w 9"/>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5">
                      <a:moveTo>
                        <a:pt x="5" y="16"/>
                      </a:moveTo>
                      <a:lnTo>
                        <a:pt x="0" y="25"/>
                      </a:lnTo>
                      <a:lnTo>
                        <a:pt x="0" y="24"/>
                      </a:lnTo>
                      <a:lnTo>
                        <a:pt x="0" y="21"/>
                      </a:lnTo>
                      <a:lnTo>
                        <a:pt x="0" y="20"/>
                      </a:lnTo>
                      <a:lnTo>
                        <a:pt x="0" y="19"/>
                      </a:lnTo>
                      <a:lnTo>
                        <a:pt x="0" y="18"/>
                      </a:lnTo>
                      <a:lnTo>
                        <a:pt x="0" y="16"/>
                      </a:lnTo>
                      <a:lnTo>
                        <a:pt x="0" y="15"/>
                      </a:lnTo>
                      <a:lnTo>
                        <a:pt x="0" y="14"/>
                      </a:lnTo>
                      <a:lnTo>
                        <a:pt x="9" y="0"/>
                      </a:lnTo>
                      <a:lnTo>
                        <a:pt x="8" y="2"/>
                      </a:lnTo>
                      <a:lnTo>
                        <a:pt x="8" y="3"/>
                      </a:lnTo>
                      <a:lnTo>
                        <a:pt x="8" y="5"/>
                      </a:lnTo>
                      <a:lnTo>
                        <a:pt x="7" y="7"/>
                      </a:lnTo>
                      <a:lnTo>
                        <a:pt x="7" y="9"/>
                      </a:lnTo>
                      <a:lnTo>
                        <a:pt x="6" y="12"/>
                      </a:lnTo>
                      <a:lnTo>
                        <a:pt x="6" y="14"/>
                      </a:lnTo>
                      <a:lnTo>
                        <a:pt x="5" y="16"/>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3900" name="Freeform 632"/>
              <p:cNvSpPr>
                <a:spLocks/>
              </p:cNvSpPr>
              <p:nvPr/>
            </p:nvSpPr>
            <p:spPr bwMode="auto">
              <a:xfrm>
                <a:off x="2625" y="3979"/>
                <a:ext cx="9" cy="26"/>
              </a:xfrm>
              <a:custGeom>
                <a:avLst/>
                <a:gdLst>
                  <a:gd name="T0" fmla="*/ 9 w 9"/>
                  <a:gd name="T1" fmla="*/ 12 h 26"/>
                  <a:gd name="T2" fmla="*/ 0 w 9"/>
                  <a:gd name="T3" fmla="*/ 26 h 26"/>
                  <a:gd name="T4" fmla="*/ 0 w 9"/>
                  <a:gd name="T5" fmla="*/ 25 h 26"/>
                  <a:gd name="T6" fmla="*/ 0 w 9"/>
                  <a:gd name="T7" fmla="*/ 24 h 26"/>
                  <a:gd name="T8" fmla="*/ 0 w 9"/>
                  <a:gd name="T9" fmla="*/ 21 h 26"/>
                  <a:gd name="T10" fmla="*/ 0 w 9"/>
                  <a:gd name="T11" fmla="*/ 20 h 26"/>
                  <a:gd name="T12" fmla="*/ 0 w 9"/>
                  <a:gd name="T13" fmla="*/ 19 h 26"/>
                  <a:gd name="T14" fmla="*/ 0 w 9"/>
                  <a:gd name="T15" fmla="*/ 18 h 26"/>
                  <a:gd name="T16" fmla="*/ 0 w 9"/>
                  <a:gd name="T17" fmla="*/ 17 h 26"/>
                  <a:gd name="T18" fmla="*/ 0 w 9"/>
                  <a:gd name="T19" fmla="*/ 16 h 26"/>
                  <a:gd name="T20" fmla="*/ 9 w 9"/>
                  <a:gd name="T21" fmla="*/ 0 h 26"/>
                  <a:gd name="T22" fmla="*/ 9 w 9"/>
                  <a:gd name="T23" fmla="*/ 1 h 26"/>
                  <a:gd name="T24" fmla="*/ 9 w 9"/>
                  <a:gd name="T25" fmla="*/ 3 h 26"/>
                  <a:gd name="T26" fmla="*/ 9 w 9"/>
                  <a:gd name="T27" fmla="*/ 4 h 26"/>
                  <a:gd name="T28" fmla="*/ 9 w 9"/>
                  <a:gd name="T29" fmla="*/ 5 h 26"/>
                  <a:gd name="T30" fmla="*/ 9 w 9"/>
                  <a:gd name="T31" fmla="*/ 7 h 26"/>
                  <a:gd name="T32" fmla="*/ 9 w 9"/>
                  <a:gd name="T33" fmla="*/ 9 h 26"/>
                  <a:gd name="T34" fmla="*/ 9 w 9"/>
                  <a:gd name="T35" fmla="*/ 10 h 26"/>
                  <a:gd name="T36" fmla="*/ 9 w 9"/>
                  <a:gd name="T37" fmla="*/ 12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6"/>
                  <a:gd name="T59" fmla="*/ 9 w 9"/>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6">
                    <a:moveTo>
                      <a:pt x="9" y="12"/>
                    </a:moveTo>
                    <a:lnTo>
                      <a:pt x="0" y="26"/>
                    </a:lnTo>
                    <a:lnTo>
                      <a:pt x="0" y="25"/>
                    </a:lnTo>
                    <a:lnTo>
                      <a:pt x="0" y="24"/>
                    </a:lnTo>
                    <a:lnTo>
                      <a:pt x="0" y="21"/>
                    </a:lnTo>
                    <a:lnTo>
                      <a:pt x="0" y="20"/>
                    </a:lnTo>
                    <a:lnTo>
                      <a:pt x="0" y="19"/>
                    </a:lnTo>
                    <a:lnTo>
                      <a:pt x="0" y="18"/>
                    </a:lnTo>
                    <a:lnTo>
                      <a:pt x="0" y="17"/>
                    </a:lnTo>
                    <a:lnTo>
                      <a:pt x="0" y="16"/>
                    </a:lnTo>
                    <a:lnTo>
                      <a:pt x="9" y="0"/>
                    </a:lnTo>
                    <a:lnTo>
                      <a:pt x="9" y="1"/>
                    </a:lnTo>
                    <a:lnTo>
                      <a:pt x="9" y="3"/>
                    </a:lnTo>
                    <a:lnTo>
                      <a:pt x="9" y="4"/>
                    </a:lnTo>
                    <a:lnTo>
                      <a:pt x="9" y="5"/>
                    </a:lnTo>
                    <a:lnTo>
                      <a:pt x="9" y="7"/>
                    </a:lnTo>
                    <a:lnTo>
                      <a:pt x="9" y="9"/>
                    </a:lnTo>
                    <a:lnTo>
                      <a:pt x="9" y="10"/>
                    </a:lnTo>
                    <a:lnTo>
                      <a:pt x="9" y="12"/>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1" name="Freeform 633"/>
              <p:cNvSpPr>
                <a:spLocks/>
              </p:cNvSpPr>
              <p:nvPr/>
            </p:nvSpPr>
            <p:spPr bwMode="auto">
              <a:xfrm>
                <a:off x="2625" y="3970"/>
                <a:ext cx="9" cy="25"/>
              </a:xfrm>
              <a:custGeom>
                <a:avLst/>
                <a:gdLst>
                  <a:gd name="T0" fmla="*/ 9 w 9"/>
                  <a:gd name="T1" fmla="*/ 9 h 25"/>
                  <a:gd name="T2" fmla="*/ 0 w 9"/>
                  <a:gd name="T3" fmla="*/ 25 h 25"/>
                  <a:gd name="T4" fmla="*/ 0 w 9"/>
                  <a:gd name="T5" fmla="*/ 24 h 25"/>
                  <a:gd name="T6" fmla="*/ 0 w 9"/>
                  <a:gd name="T7" fmla="*/ 23 h 25"/>
                  <a:gd name="T8" fmla="*/ 0 w 9"/>
                  <a:gd name="T9" fmla="*/ 22 h 25"/>
                  <a:gd name="T10" fmla="*/ 0 w 9"/>
                  <a:gd name="T11" fmla="*/ 21 h 25"/>
                  <a:gd name="T12" fmla="*/ 0 w 9"/>
                  <a:gd name="T13" fmla="*/ 20 h 25"/>
                  <a:gd name="T14" fmla="*/ 0 w 9"/>
                  <a:gd name="T15" fmla="*/ 19 h 25"/>
                  <a:gd name="T16" fmla="*/ 0 w 9"/>
                  <a:gd name="T17" fmla="*/ 18 h 25"/>
                  <a:gd name="T18" fmla="*/ 0 w 9"/>
                  <a:gd name="T19" fmla="*/ 16 h 25"/>
                  <a:gd name="T20" fmla="*/ 9 w 9"/>
                  <a:gd name="T21" fmla="*/ 0 h 25"/>
                  <a:gd name="T22" fmla="*/ 9 w 9"/>
                  <a:gd name="T23" fmla="*/ 1 h 25"/>
                  <a:gd name="T24" fmla="*/ 9 w 9"/>
                  <a:gd name="T25" fmla="*/ 2 h 25"/>
                  <a:gd name="T26" fmla="*/ 9 w 9"/>
                  <a:gd name="T27" fmla="*/ 4 h 25"/>
                  <a:gd name="T28" fmla="*/ 9 w 9"/>
                  <a:gd name="T29" fmla="*/ 5 h 25"/>
                  <a:gd name="T30" fmla="*/ 9 w 9"/>
                  <a:gd name="T31" fmla="*/ 6 h 25"/>
                  <a:gd name="T32" fmla="*/ 9 w 9"/>
                  <a:gd name="T33" fmla="*/ 7 h 25"/>
                  <a:gd name="T34" fmla="*/ 9 w 9"/>
                  <a:gd name="T35" fmla="*/ 8 h 25"/>
                  <a:gd name="T36" fmla="*/ 9 w 9"/>
                  <a:gd name="T37" fmla="*/ 9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25"/>
                  <a:gd name="T59" fmla="*/ 9 w 9"/>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25">
                    <a:moveTo>
                      <a:pt x="9" y="9"/>
                    </a:moveTo>
                    <a:lnTo>
                      <a:pt x="0" y="25"/>
                    </a:lnTo>
                    <a:lnTo>
                      <a:pt x="0" y="24"/>
                    </a:lnTo>
                    <a:lnTo>
                      <a:pt x="0" y="23"/>
                    </a:lnTo>
                    <a:lnTo>
                      <a:pt x="0" y="22"/>
                    </a:lnTo>
                    <a:lnTo>
                      <a:pt x="0" y="21"/>
                    </a:lnTo>
                    <a:lnTo>
                      <a:pt x="0" y="20"/>
                    </a:lnTo>
                    <a:lnTo>
                      <a:pt x="0" y="19"/>
                    </a:lnTo>
                    <a:lnTo>
                      <a:pt x="0" y="18"/>
                    </a:lnTo>
                    <a:lnTo>
                      <a:pt x="0" y="16"/>
                    </a:lnTo>
                    <a:lnTo>
                      <a:pt x="9" y="0"/>
                    </a:lnTo>
                    <a:lnTo>
                      <a:pt x="9" y="1"/>
                    </a:lnTo>
                    <a:lnTo>
                      <a:pt x="9" y="2"/>
                    </a:lnTo>
                    <a:lnTo>
                      <a:pt x="9" y="4"/>
                    </a:lnTo>
                    <a:lnTo>
                      <a:pt x="9" y="5"/>
                    </a:lnTo>
                    <a:lnTo>
                      <a:pt x="9" y="6"/>
                    </a:lnTo>
                    <a:lnTo>
                      <a:pt x="9" y="7"/>
                    </a:lnTo>
                    <a:lnTo>
                      <a:pt x="9" y="8"/>
                    </a:lnTo>
                    <a:lnTo>
                      <a:pt x="9" y="9"/>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2" name="Freeform 634"/>
              <p:cNvSpPr>
                <a:spLocks/>
              </p:cNvSpPr>
              <p:nvPr/>
            </p:nvSpPr>
            <p:spPr bwMode="auto">
              <a:xfrm>
                <a:off x="2623" y="3963"/>
                <a:ext cx="11" cy="23"/>
              </a:xfrm>
              <a:custGeom>
                <a:avLst/>
                <a:gdLst>
                  <a:gd name="T0" fmla="*/ 11 w 11"/>
                  <a:gd name="T1" fmla="*/ 7 h 23"/>
                  <a:gd name="T2" fmla="*/ 2 w 11"/>
                  <a:gd name="T3" fmla="*/ 23 h 23"/>
                  <a:gd name="T4" fmla="*/ 1 w 11"/>
                  <a:gd name="T5" fmla="*/ 22 h 23"/>
                  <a:gd name="T6" fmla="*/ 1 w 11"/>
                  <a:gd name="T7" fmla="*/ 22 h 23"/>
                  <a:gd name="T8" fmla="*/ 1 w 11"/>
                  <a:gd name="T9" fmla="*/ 21 h 23"/>
                  <a:gd name="T10" fmla="*/ 1 w 11"/>
                  <a:gd name="T11" fmla="*/ 20 h 23"/>
                  <a:gd name="T12" fmla="*/ 1 w 11"/>
                  <a:gd name="T13" fmla="*/ 19 h 23"/>
                  <a:gd name="T14" fmla="*/ 1 w 11"/>
                  <a:gd name="T15" fmla="*/ 18 h 23"/>
                  <a:gd name="T16" fmla="*/ 0 w 11"/>
                  <a:gd name="T17" fmla="*/ 18 h 23"/>
                  <a:gd name="T18" fmla="*/ 0 w 11"/>
                  <a:gd name="T19" fmla="*/ 17 h 23"/>
                  <a:gd name="T20" fmla="*/ 10 w 11"/>
                  <a:gd name="T21" fmla="*/ 0 h 23"/>
                  <a:gd name="T22" fmla="*/ 10 w 11"/>
                  <a:gd name="T23" fmla="*/ 1 h 23"/>
                  <a:gd name="T24" fmla="*/ 10 w 11"/>
                  <a:gd name="T25" fmla="*/ 2 h 23"/>
                  <a:gd name="T26" fmla="*/ 10 w 11"/>
                  <a:gd name="T27" fmla="*/ 3 h 23"/>
                  <a:gd name="T28" fmla="*/ 11 w 11"/>
                  <a:gd name="T29" fmla="*/ 3 h 23"/>
                  <a:gd name="T30" fmla="*/ 11 w 11"/>
                  <a:gd name="T31" fmla="*/ 4 h 23"/>
                  <a:gd name="T32" fmla="*/ 11 w 11"/>
                  <a:gd name="T33" fmla="*/ 5 h 23"/>
                  <a:gd name="T34" fmla="*/ 11 w 11"/>
                  <a:gd name="T35" fmla="*/ 6 h 23"/>
                  <a:gd name="T36" fmla="*/ 11 w 11"/>
                  <a:gd name="T37" fmla="*/ 7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23"/>
                  <a:gd name="T59" fmla="*/ 11 w 1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23">
                    <a:moveTo>
                      <a:pt x="11" y="7"/>
                    </a:moveTo>
                    <a:lnTo>
                      <a:pt x="2" y="23"/>
                    </a:lnTo>
                    <a:lnTo>
                      <a:pt x="1" y="22"/>
                    </a:lnTo>
                    <a:lnTo>
                      <a:pt x="1" y="21"/>
                    </a:lnTo>
                    <a:lnTo>
                      <a:pt x="1" y="20"/>
                    </a:lnTo>
                    <a:lnTo>
                      <a:pt x="1" y="19"/>
                    </a:lnTo>
                    <a:lnTo>
                      <a:pt x="1" y="18"/>
                    </a:lnTo>
                    <a:lnTo>
                      <a:pt x="0" y="18"/>
                    </a:lnTo>
                    <a:lnTo>
                      <a:pt x="0" y="17"/>
                    </a:lnTo>
                    <a:lnTo>
                      <a:pt x="10" y="0"/>
                    </a:lnTo>
                    <a:lnTo>
                      <a:pt x="10" y="1"/>
                    </a:lnTo>
                    <a:lnTo>
                      <a:pt x="10" y="2"/>
                    </a:lnTo>
                    <a:lnTo>
                      <a:pt x="10" y="3"/>
                    </a:lnTo>
                    <a:lnTo>
                      <a:pt x="11" y="3"/>
                    </a:lnTo>
                    <a:lnTo>
                      <a:pt x="11" y="4"/>
                    </a:lnTo>
                    <a:lnTo>
                      <a:pt x="11" y="5"/>
                    </a:lnTo>
                    <a:lnTo>
                      <a:pt x="11" y="6"/>
                    </a:lnTo>
                    <a:lnTo>
                      <a:pt x="11" y="7"/>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3" name="Freeform 635"/>
              <p:cNvSpPr>
                <a:spLocks/>
              </p:cNvSpPr>
              <p:nvPr/>
            </p:nvSpPr>
            <p:spPr bwMode="auto">
              <a:xfrm>
                <a:off x="2621" y="3956"/>
                <a:ext cx="12" cy="24"/>
              </a:xfrm>
              <a:custGeom>
                <a:avLst/>
                <a:gdLst>
                  <a:gd name="T0" fmla="*/ 12 w 12"/>
                  <a:gd name="T1" fmla="*/ 7 h 24"/>
                  <a:gd name="T2" fmla="*/ 2 w 12"/>
                  <a:gd name="T3" fmla="*/ 24 h 24"/>
                  <a:gd name="T4" fmla="*/ 2 w 12"/>
                  <a:gd name="T5" fmla="*/ 23 h 24"/>
                  <a:gd name="T6" fmla="*/ 2 w 12"/>
                  <a:gd name="T7" fmla="*/ 22 h 24"/>
                  <a:gd name="T8" fmla="*/ 2 w 12"/>
                  <a:gd name="T9" fmla="*/ 22 h 24"/>
                  <a:gd name="T10" fmla="*/ 1 w 12"/>
                  <a:gd name="T11" fmla="*/ 21 h 24"/>
                  <a:gd name="T12" fmla="*/ 1 w 12"/>
                  <a:gd name="T13" fmla="*/ 20 h 24"/>
                  <a:gd name="T14" fmla="*/ 1 w 12"/>
                  <a:gd name="T15" fmla="*/ 20 h 24"/>
                  <a:gd name="T16" fmla="*/ 0 w 12"/>
                  <a:gd name="T17" fmla="*/ 19 h 24"/>
                  <a:gd name="T18" fmla="*/ 0 w 12"/>
                  <a:gd name="T19" fmla="*/ 18 h 24"/>
                  <a:gd name="T20" fmla="*/ 10 w 12"/>
                  <a:gd name="T21" fmla="*/ 0 h 24"/>
                  <a:gd name="T22" fmla="*/ 10 w 12"/>
                  <a:gd name="T23" fmla="*/ 1 h 24"/>
                  <a:gd name="T24" fmla="*/ 11 w 12"/>
                  <a:gd name="T25" fmla="*/ 2 h 24"/>
                  <a:gd name="T26" fmla="*/ 11 w 12"/>
                  <a:gd name="T27" fmla="*/ 2 h 24"/>
                  <a:gd name="T28" fmla="*/ 11 w 12"/>
                  <a:gd name="T29" fmla="*/ 3 h 24"/>
                  <a:gd name="T30" fmla="*/ 11 w 12"/>
                  <a:gd name="T31" fmla="*/ 5 h 24"/>
                  <a:gd name="T32" fmla="*/ 12 w 12"/>
                  <a:gd name="T33" fmla="*/ 6 h 24"/>
                  <a:gd name="T34" fmla="*/ 12 w 12"/>
                  <a:gd name="T35" fmla="*/ 6 h 24"/>
                  <a:gd name="T36" fmla="*/ 12 w 12"/>
                  <a:gd name="T37" fmla="*/ 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4"/>
                  <a:gd name="T59" fmla="*/ 12 w 1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4">
                    <a:moveTo>
                      <a:pt x="12" y="7"/>
                    </a:moveTo>
                    <a:lnTo>
                      <a:pt x="2" y="24"/>
                    </a:lnTo>
                    <a:lnTo>
                      <a:pt x="2" y="23"/>
                    </a:lnTo>
                    <a:lnTo>
                      <a:pt x="2" y="22"/>
                    </a:lnTo>
                    <a:lnTo>
                      <a:pt x="1" y="21"/>
                    </a:lnTo>
                    <a:lnTo>
                      <a:pt x="1" y="20"/>
                    </a:lnTo>
                    <a:lnTo>
                      <a:pt x="0" y="19"/>
                    </a:lnTo>
                    <a:lnTo>
                      <a:pt x="0" y="18"/>
                    </a:lnTo>
                    <a:lnTo>
                      <a:pt x="10" y="0"/>
                    </a:lnTo>
                    <a:lnTo>
                      <a:pt x="10" y="1"/>
                    </a:lnTo>
                    <a:lnTo>
                      <a:pt x="11" y="2"/>
                    </a:lnTo>
                    <a:lnTo>
                      <a:pt x="11" y="3"/>
                    </a:lnTo>
                    <a:lnTo>
                      <a:pt x="11" y="5"/>
                    </a:lnTo>
                    <a:lnTo>
                      <a:pt x="12" y="6"/>
                    </a:lnTo>
                    <a:lnTo>
                      <a:pt x="12" y="7"/>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4" name="Freeform 636"/>
              <p:cNvSpPr>
                <a:spLocks/>
              </p:cNvSpPr>
              <p:nvPr/>
            </p:nvSpPr>
            <p:spPr bwMode="auto">
              <a:xfrm>
                <a:off x="2619" y="3951"/>
                <a:ext cx="12" cy="23"/>
              </a:xfrm>
              <a:custGeom>
                <a:avLst/>
                <a:gdLst>
                  <a:gd name="T0" fmla="*/ 12 w 12"/>
                  <a:gd name="T1" fmla="*/ 5 h 23"/>
                  <a:gd name="T2" fmla="*/ 2 w 12"/>
                  <a:gd name="T3" fmla="*/ 23 h 23"/>
                  <a:gd name="T4" fmla="*/ 2 w 12"/>
                  <a:gd name="T5" fmla="*/ 23 h 23"/>
                  <a:gd name="T6" fmla="*/ 2 w 12"/>
                  <a:gd name="T7" fmla="*/ 21 h 23"/>
                  <a:gd name="T8" fmla="*/ 1 w 12"/>
                  <a:gd name="T9" fmla="*/ 21 h 23"/>
                  <a:gd name="T10" fmla="*/ 1 w 12"/>
                  <a:gd name="T11" fmla="*/ 20 h 23"/>
                  <a:gd name="T12" fmla="*/ 1 w 12"/>
                  <a:gd name="T13" fmla="*/ 20 h 23"/>
                  <a:gd name="T14" fmla="*/ 0 w 12"/>
                  <a:gd name="T15" fmla="*/ 19 h 23"/>
                  <a:gd name="T16" fmla="*/ 0 w 12"/>
                  <a:gd name="T17" fmla="*/ 18 h 23"/>
                  <a:gd name="T18" fmla="*/ 0 w 12"/>
                  <a:gd name="T19" fmla="*/ 18 h 23"/>
                  <a:gd name="T20" fmla="*/ 10 w 12"/>
                  <a:gd name="T21" fmla="*/ 0 h 23"/>
                  <a:gd name="T22" fmla="*/ 10 w 12"/>
                  <a:gd name="T23" fmla="*/ 1 h 23"/>
                  <a:gd name="T24" fmla="*/ 11 w 12"/>
                  <a:gd name="T25" fmla="*/ 2 h 23"/>
                  <a:gd name="T26" fmla="*/ 11 w 12"/>
                  <a:gd name="T27" fmla="*/ 2 h 23"/>
                  <a:gd name="T28" fmla="*/ 11 w 12"/>
                  <a:gd name="T29" fmla="*/ 3 h 23"/>
                  <a:gd name="T30" fmla="*/ 11 w 12"/>
                  <a:gd name="T31" fmla="*/ 3 h 23"/>
                  <a:gd name="T32" fmla="*/ 12 w 12"/>
                  <a:gd name="T33" fmla="*/ 4 h 23"/>
                  <a:gd name="T34" fmla="*/ 12 w 12"/>
                  <a:gd name="T35" fmla="*/ 5 h 23"/>
                  <a:gd name="T36" fmla="*/ 12 w 12"/>
                  <a:gd name="T37" fmla="*/ 5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3"/>
                  <a:gd name="T59" fmla="*/ 12 w 12"/>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3">
                    <a:moveTo>
                      <a:pt x="12" y="5"/>
                    </a:moveTo>
                    <a:lnTo>
                      <a:pt x="2" y="23"/>
                    </a:lnTo>
                    <a:lnTo>
                      <a:pt x="2" y="21"/>
                    </a:lnTo>
                    <a:lnTo>
                      <a:pt x="1" y="21"/>
                    </a:lnTo>
                    <a:lnTo>
                      <a:pt x="1" y="20"/>
                    </a:lnTo>
                    <a:lnTo>
                      <a:pt x="0" y="19"/>
                    </a:lnTo>
                    <a:lnTo>
                      <a:pt x="0" y="18"/>
                    </a:lnTo>
                    <a:lnTo>
                      <a:pt x="10" y="0"/>
                    </a:lnTo>
                    <a:lnTo>
                      <a:pt x="10" y="1"/>
                    </a:lnTo>
                    <a:lnTo>
                      <a:pt x="11" y="2"/>
                    </a:lnTo>
                    <a:lnTo>
                      <a:pt x="11" y="3"/>
                    </a:lnTo>
                    <a:lnTo>
                      <a:pt x="12" y="4"/>
                    </a:lnTo>
                    <a:lnTo>
                      <a:pt x="12" y="5"/>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5" name="Freeform 637"/>
              <p:cNvSpPr>
                <a:spLocks/>
              </p:cNvSpPr>
              <p:nvPr/>
            </p:nvSpPr>
            <p:spPr bwMode="auto">
              <a:xfrm>
                <a:off x="2616" y="3947"/>
                <a:ext cx="13" cy="22"/>
              </a:xfrm>
              <a:custGeom>
                <a:avLst/>
                <a:gdLst>
                  <a:gd name="T0" fmla="*/ 13 w 13"/>
                  <a:gd name="T1" fmla="*/ 4 h 22"/>
                  <a:gd name="T2" fmla="*/ 3 w 13"/>
                  <a:gd name="T3" fmla="*/ 22 h 22"/>
                  <a:gd name="T4" fmla="*/ 2 w 13"/>
                  <a:gd name="T5" fmla="*/ 21 h 22"/>
                  <a:gd name="T6" fmla="*/ 2 w 13"/>
                  <a:gd name="T7" fmla="*/ 21 h 22"/>
                  <a:gd name="T8" fmla="*/ 2 w 13"/>
                  <a:gd name="T9" fmla="*/ 20 h 22"/>
                  <a:gd name="T10" fmla="*/ 1 w 13"/>
                  <a:gd name="T11" fmla="*/ 20 h 22"/>
                  <a:gd name="T12" fmla="*/ 1 w 13"/>
                  <a:gd name="T13" fmla="*/ 20 h 22"/>
                  <a:gd name="T14" fmla="*/ 1 w 13"/>
                  <a:gd name="T15" fmla="*/ 19 h 22"/>
                  <a:gd name="T16" fmla="*/ 0 w 13"/>
                  <a:gd name="T17" fmla="*/ 19 h 22"/>
                  <a:gd name="T18" fmla="*/ 0 w 13"/>
                  <a:gd name="T19" fmla="*/ 18 h 22"/>
                  <a:gd name="T20" fmla="*/ 9 w 13"/>
                  <a:gd name="T21" fmla="*/ 0 h 22"/>
                  <a:gd name="T22" fmla="*/ 10 w 13"/>
                  <a:gd name="T23" fmla="*/ 0 h 22"/>
                  <a:gd name="T24" fmla="*/ 10 w 13"/>
                  <a:gd name="T25" fmla="*/ 1 h 22"/>
                  <a:gd name="T26" fmla="*/ 10 w 13"/>
                  <a:gd name="T27" fmla="*/ 2 h 22"/>
                  <a:gd name="T28" fmla="*/ 12 w 13"/>
                  <a:gd name="T29" fmla="*/ 2 h 22"/>
                  <a:gd name="T30" fmla="*/ 12 w 13"/>
                  <a:gd name="T31" fmla="*/ 3 h 22"/>
                  <a:gd name="T32" fmla="*/ 12 w 13"/>
                  <a:gd name="T33" fmla="*/ 3 h 22"/>
                  <a:gd name="T34" fmla="*/ 13 w 13"/>
                  <a:gd name="T35" fmla="*/ 4 h 22"/>
                  <a:gd name="T36" fmla="*/ 13 w 13"/>
                  <a:gd name="T37" fmla="*/ 4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2"/>
                  <a:gd name="T59" fmla="*/ 13 w 13"/>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2">
                    <a:moveTo>
                      <a:pt x="13" y="4"/>
                    </a:moveTo>
                    <a:lnTo>
                      <a:pt x="3" y="22"/>
                    </a:lnTo>
                    <a:lnTo>
                      <a:pt x="2" y="21"/>
                    </a:lnTo>
                    <a:lnTo>
                      <a:pt x="2" y="20"/>
                    </a:lnTo>
                    <a:lnTo>
                      <a:pt x="1" y="20"/>
                    </a:lnTo>
                    <a:lnTo>
                      <a:pt x="1" y="19"/>
                    </a:lnTo>
                    <a:lnTo>
                      <a:pt x="0" y="19"/>
                    </a:lnTo>
                    <a:lnTo>
                      <a:pt x="0" y="18"/>
                    </a:lnTo>
                    <a:lnTo>
                      <a:pt x="9" y="0"/>
                    </a:lnTo>
                    <a:lnTo>
                      <a:pt x="10" y="0"/>
                    </a:lnTo>
                    <a:lnTo>
                      <a:pt x="10" y="1"/>
                    </a:lnTo>
                    <a:lnTo>
                      <a:pt x="10" y="2"/>
                    </a:lnTo>
                    <a:lnTo>
                      <a:pt x="12" y="2"/>
                    </a:lnTo>
                    <a:lnTo>
                      <a:pt x="12" y="3"/>
                    </a:lnTo>
                    <a:lnTo>
                      <a:pt x="13" y="4"/>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6" name="Freeform 638"/>
              <p:cNvSpPr>
                <a:spLocks/>
              </p:cNvSpPr>
              <p:nvPr/>
            </p:nvSpPr>
            <p:spPr bwMode="auto">
              <a:xfrm>
                <a:off x="2612" y="3942"/>
                <a:ext cx="13" cy="23"/>
              </a:xfrm>
              <a:custGeom>
                <a:avLst/>
                <a:gdLst>
                  <a:gd name="T0" fmla="*/ 13 w 13"/>
                  <a:gd name="T1" fmla="*/ 5 h 23"/>
                  <a:gd name="T2" fmla="*/ 4 w 13"/>
                  <a:gd name="T3" fmla="*/ 23 h 23"/>
                  <a:gd name="T4" fmla="*/ 3 w 13"/>
                  <a:gd name="T5" fmla="*/ 23 h 23"/>
                  <a:gd name="T6" fmla="*/ 3 w 13"/>
                  <a:gd name="T7" fmla="*/ 22 h 23"/>
                  <a:gd name="T8" fmla="*/ 3 w 13"/>
                  <a:gd name="T9" fmla="*/ 22 h 23"/>
                  <a:gd name="T10" fmla="*/ 1 w 13"/>
                  <a:gd name="T11" fmla="*/ 21 h 23"/>
                  <a:gd name="T12" fmla="*/ 1 w 13"/>
                  <a:gd name="T13" fmla="*/ 21 h 23"/>
                  <a:gd name="T14" fmla="*/ 0 w 13"/>
                  <a:gd name="T15" fmla="*/ 21 h 23"/>
                  <a:gd name="T16" fmla="*/ 0 w 13"/>
                  <a:gd name="T17" fmla="*/ 20 h 23"/>
                  <a:gd name="T18" fmla="*/ 0 w 13"/>
                  <a:gd name="T19" fmla="*/ 20 h 23"/>
                  <a:gd name="T20" fmla="*/ 10 w 13"/>
                  <a:gd name="T21" fmla="*/ 0 h 23"/>
                  <a:gd name="T22" fmla="*/ 11 w 13"/>
                  <a:gd name="T23" fmla="*/ 1 h 23"/>
                  <a:gd name="T24" fmla="*/ 11 w 13"/>
                  <a:gd name="T25" fmla="*/ 1 h 23"/>
                  <a:gd name="T26" fmla="*/ 12 w 13"/>
                  <a:gd name="T27" fmla="*/ 2 h 23"/>
                  <a:gd name="T28" fmla="*/ 12 w 13"/>
                  <a:gd name="T29" fmla="*/ 2 h 23"/>
                  <a:gd name="T30" fmla="*/ 12 w 13"/>
                  <a:gd name="T31" fmla="*/ 2 h 23"/>
                  <a:gd name="T32" fmla="*/ 13 w 13"/>
                  <a:gd name="T33" fmla="*/ 3 h 23"/>
                  <a:gd name="T34" fmla="*/ 13 w 13"/>
                  <a:gd name="T35" fmla="*/ 3 h 23"/>
                  <a:gd name="T36" fmla="*/ 13 w 13"/>
                  <a:gd name="T37" fmla="*/ 5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3"/>
                  <a:gd name="T59" fmla="*/ 13 w 13"/>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3">
                    <a:moveTo>
                      <a:pt x="13" y="5"/>
                    </a:moveTo>
                    <a:lnTo>
                      <a:pt x="4" y="23"/>
                    </a:lnTo>
                    <a:lnTo>
                      <a:pt x="3" y="23"/>
                    </a:lnTo>
                    <a:lnTo>
                      <a:pt x="3" y="22"/>
                    </a:lnTo>
                    <a:lnTo>
                      <a:pt x="1" y="21"/>
                    </a:lnTo>
                    <a:lnTo>
                      <a:pt x="0" y="21"/>
                    </a:lnTo>
                    <a:lnTo>
                      <a:pt x="0" y="20"/>
                    </a:lnTo>
                    <a:lnTo>
                      <a:pt x="10" y="0"/>
                    </a:lnTo>
                    <a:lnTo>
                      <a:pt x="11" y="1"/>
                    </a:lnTo>
                    <a:lnTo>
                      <a:pt x="12" y="2"/>
                    </a:lnTo>
                    <a:lnTo>
                      <a:pt x="13" y="3"/>
                    </a:lnTo>
                    <a:lnTo>
                      <a:pt x="13" y="5"/>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7" name="Freeform 639"/>
              <p:cNvSpPr>
                <a:spLocks/>
              </p:cNvSpPr>
              <p:nvPr/>
            </p:nvSpPr>
            <p:spPr bwMode="auto">
              <a:xfrm>
                <a:off x="2608" y="3939"/>
                <a:ext cx="14" cy="23"/>
              </a:xfrm>
              <a:custGeom>
                <a:avLst/>
                <a:gdLst>
                  <a:gd name="T0" fmla="*/ 14 w 14"/>
                  <a:gd name="T1" fmla="*/ 3 h 23"/>
                  <a:gd name="T2" fmla="*/ 4 w 14"/>
                  <a:gd name="T3" fmla="*/ 23 h 23"/>
                  <a:gd name="T4" fmla="*/ 3 w 14"/>
                  <a:gd name="T5" fmla="*/ 23 h 23"/>
                  <a:gd name="T6" fmla="*/ 3 w 14"/>
                  <a:gd name="T7" fmla="*/ 22 h 23"/>
                  <a:gd name="T8" fmla="*/ 2 w 14"/>
                  <a:gd name="T9" fmla="*/ 22 h 23"/>
                  <a:gd name="T10" fmla="*/ 2 w 14"/>
                  <a:gd name="T11" fmla="*/ 20 h 23"/>
                  <a:gd name="T12" fmla="*/ 2 w 14"/>
                  <a:gd name="T13" fmla="*/ 20 h 23"/>
                  <a:gd name="T14" fmla="*/ 1 w 14"/>
                  <a:gd name="T15" fmla="*/ 20 h 23"/>
                  <a:gd name="T16" fmla="*/ 1 w 14"/>
                  <a:gd name="T17" fmla="*/ 19 h 23"/>
                  <a:gd name="T18" fmla="*/ 0 w 14"/>
                  <a:gd name="T19" fmla="*/ 19 h 23"/>
                  <a:gd name="T20" fmla="*/ 11 w 14"/>
                  <a:gd name="T21" fmla="*/ 0 h 23"/>
                  <a:gd name="T22" fmla="*/ 12 w 14"/>
                  <a:gd name="T23" fmla="*/ 0 h 23"/>
                  <a:gd name="T24" fmla="*/ 12 w 14"/>
                  <a:gd name="T25" fmla="*/ 1 h 23"/>
                  <a:gd name="T26" fmla="*/ 13 w 14"/>
                  <a:gd name="T27" fmla="*/ 1 h 23"/>
                  <a:gd name="T28" fmla="*/ 13 w 14"/>
                  <a:gd name="T29" fmla="*/ 1 h 23"/>
                  <a:gd name="T30" fmla="*/ 13 w 14"/>
                  <a:gd name="T31" fmla="*/ 2 h 23"/>
                  <a:gd name="T32" fmla="*/ 14 w 14"/>
                  <a:gd name="T33" fmla="*/ 2 h 23"/>
                  <a:gd name="T34" fmla="*/ 14 w 14"/>
                  <a:gd name="T35" fmla="*/ 3 h 23"/>
                  <a:gd name="T36" fmla="*/ 14 w 14"/>
                  <a:gd name="T37" fmla="*/ 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3"/>
                  <a:gd name="T59" fmla="*/ 14 w 14"/>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3">
                    <a:moveTo>
                      <a:pt x="14" y="3"/>
                    </a:moveTo>
                    <a:lnTo>
                      <a:pt x="4" y="23"/>
                    </a:lnTo>
                    <a:lnTo>
                      <a:pt x="3" y="23"/>
                    </a:lnTo>
                    <a:lnTo>
                      <a:pt x="3" y="22"/>
                    </a:lnTo>
                    <a:lnTo>
                      <a:pt x="2" y="22"/>
                    </a:lnTo>
                    <a:lnTo>
                      <a:pt x="2" y="20"/>
                    </a:lnTo>
                    <a:lnTo>
                      <a:pt x="1" y="20"/>
                    </a:lnTo>
                    <a:lnTo>
                      <a:pt x="1" y="19"/>
                    </a:lnTo>
                    <a:lnTo>
                      <a:pt x="0" y="19"/>
                    </a:lnTo>
                    <a:lnTo>
                      <a:pt x="11" y="0"/>
                    </a:lnTo>
                    <a:lnTo>
                      <a:pt x="12" y="0"/>
                    </a:lnTo>
                    <a:lnTo>
                      <a:pt x="12" y="1"/>
                    </a:lnTo>
                    <a:lnTo>
                      <a:pt x="13" y="1"/>
                    </a:lnTo>
                    <a:lnTo>
                      <a:pt x="13" y="2"/>
                    </a:lnTo>
                    <a:lnTo>
                      <a:pt x="14" y="2"/>
                    </a:lnTo>
                    <a:lnTo>
                      <a:pt x="14" y="3"/>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8" name="Freeform 640"/>
              <p:cNvSpPr>
                <a:spLocks/>
              </p:cNvSpPr>
              <p:nvPr/>
            </p:nvSpPr>
            <p:spPr bwMode="auto">
              <a:xfrm>
                <a:off x="2605" y="3936"/>
                <a:ext cx="14" cy="22"/>
              </a:xfrm>
              <a:custGeom>
                <a:avLst/>
                <a:gdLst>
                  <a:gd name="T0" fmla="*/ 14 w 14"/>
                  <a:gd name="T1" fmla="*/ 3 h 22"/>
                  <a:gd name="T2" fmla="*/ 3 w 14"/>
                  <a:gd name="T3" fmla="*/ 22 h 22"/>
                  <a:gd name="T4" fmla="*/ 3 w 14"/>
                  <a:gd name="T5" fmla="*/ 22 h 22"/>
                  <a:gd name="T6" fmla="*/ 2 w 14"/>
                  <a:gd name="T7" fmla="*/ 21 h 22"/>
                  <a:gd name="T8" fmla="*/ 2 w 14"/>
                  <a:gd name="T9" fmla="*/ 21 h 22"/>
                  <a:gd name="T10" fmla="*/ 2 w 14"/>
                  <a:gd name="T11" fmla="*/ 21 h 22"/>
                  <a:gd name="T12" fmla="*/ 1 w 14"/>
                  <a:gd name="T13" fmla="*/ 20 h 22"/>
                  <a:gd name="T14" fmla="*/ 1 w 14"/>
                  <a:gd name="T15" fmla="*/ 20 h 22"/>
                  <a:gd name="T16" fmla="*/ 0 w 14"/>
                  <a:gd name="T17" fmla="*/ 20 h 22"/>
                  <a:gd name="T18" fmla="*/ 0 w 14"/>
                  <a:gd name="T19" fmla="*/ 20 h 22"/>
                  <a:gd name="T20" fmla="*/ 11 w 14"/>
                  <a:gd name="T21" fmla="*/ 0 h 22"/>
                  <a:gd name="T22" fmla="*/ 11 w 14"/>
                  <a:gd name="T23" fmla="*/ 0 h 22"/>
                  <a:gd name="T24" fmla="*/ 12 w 14"/>
                  <a:gd name="T25" fmla="*/ 1 h 22"/>
                  <a:gd name="T26" fmla="*/ 12 w 14"/>
                  <a:gd name="T27" fmla="*/ 1 h 22"/>
                  <a:gd name="T28" fmla="*/ 13 w 14"/>
                  <a:gd name="T29" fmla="*/ 1 h 22"/>
                  <a:gd name="T30" fmla="*/ 13 w 14"/>
                  <a:gd name="T31" fmla="*/ 2 h 22"/>
                  <a:gd name="T32" fmla="*/ 14 w 14"/>
                  <a:gd name="T33" fmla="*/ 2 h 22"/>
                  <a:gd name="T34" fmla="*/ 14 w 14"/>
                  <a:gd name="T35" fmla="*/ 2 h 22"/>
                  <a:gd name="T36" fmla="*/ 14 w 14"/>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2"/>
                  <a:gd name="T59" fmla="*/ 14 w 14"/>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2">
                    <a:moveTo>
                      <a:pt x="14" y="3"/>
                    </a:moveTo>
                    <a:lnTo>
                      <a:pt x="3" y="22"/>
                    </a:lnTo>
                    <a:lnTo>
                      <a:pt x="2" y="21"/>
                    </a:lnTo>
                    <a:lnTo>
                      <a:pt x="1" y="20"/>
                    </a:lnTo>
                    <a:lnTo>
                      <a:pt x="0" y="20"/>
                    </a:lnTo>
                    <a:lnTo>
                      <a:pt x="11" y="0"/>
                    </a:lnTo>
                    <a:lnTo>
                      <a:pt x="12" y="1"/>
                    </a:lnTo>
                    <a:lnTo>
                      <a:pt x="13" y="1"/>
                    </a:lnTo>
                    <a:lnTo>
                      <a:pt x="13" y="2"/>
                    </a:lnTo>
                    <a:lnTo>
                      <a:pt x="14" y="2"/>
                    </a:lnTo>
                    <a:lnTo>
                      <a:pt x="14" y="3"/>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09" name="Freeform 641"/>
              <p:cNvSpPr>
                <a:spLocks/>
              </p:cNvSpPr>
              <p:nvPr/>
            </p:nvSpPr>
            <p:spPr bwMode="auto">
              <a:xfrm>
                <a:off x="2600" y="3934"/>
                <a:ext cx="16" cy="22"/>
              </a:xfrm>
              <a:custGeom>
                <a:avLst/>
                <a:gdLst>
                  <a:gd name="T0" fmla="*/ 16 w 16"/>
                  <a:gd name="T1" fmla="*/ 2 h 22"/>
                  <a:gd name="T2" fmla="*/ 5 w 16"/>
                  <a:gd name="T3" fmla="*/ 22 h 22"/>
                  <a:gd name="T4" fmla="*/ 4 w 16"/>
                  <a:gd name="T5" fmla="*/ 21 h 22"/>
                  <a:gd name="T6" fmla="*/ 4 w 16"/>
                  <a:gd name="T7" fmla="*/ 21 h 22"/>
                  <a:gd name="T8" fmla="*/ 3 w 16"/>
                  <a:gd name="T9" fmla="*/ 21 h 22"/>
                  <a:gd name="T10" fmla="*/ 3 w 16"/>
                  <a:gd name="T11" fmla="*/ 20 h 22"/>
                  <a:gd name="T12" fmla="*/ 2 w 16"/>
                  <a:gd name="T13" fmla="*/ 20 h 22"/>
                  <a:gd name="T14" fmla="*/ 2 w 16"/>
                  <a:gd name="T15" fmla="*/ 20 h 22"/>
                  <a:gd name="T16" fmla="*/ 0 w 16"/>
                  <a:gd name="T17" fmla="*/ 20 h 22"/>
                  <a:gd name="T18" fmla="*/ 0 w 16"/>
                  <a:gd name="T19" fmla="*/ 19 h 22"/>
                  <a:gd name="T20" fmla="*/ 11 w 16"/>
                  <a:gd name="T21" fmla="*/ 0 h 22"/>
                  <a:gd name="T22" fmla="*/ 12 w 16"/>
                  <a:gd name="T23" fmla="*/ 0 h 22"/>
                  <a:gd name="T24" fmla="*/ 12 w 16"/>
                  <a:gd name="T25" fmla="*/ 0 h 22"/>
                  <a:gd name="T26" fmla="*/ 13 w 16"/>
                  <a:gd name="T27" fmla="*/ 0 h 22"/>
                  <a:gd name="T28" fmla="*/ 13 w 16"/>
                  <a:gd name="T29" fmla="*/ 1 h 22"/>
                  <a:gd name="T30" fmla="*/ 15 w 16"/>
                  <a:gd name="T31" fmla="*/ 1 h 22"/>
                  <a:gd name="T32" fmla="*/ 15 w 16"/>
                  <a:gd name="T33" fmla="*/ 1 h 22"/>
                  <a:gd name="T34" fmla="*/ 16 w 16"/>
                  <a:gd name="T35" fmla="*/ 2 h 22"/>
                  <a:gd name="T36" fmla="*/ 16 w 16"/>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2"/>
                  <a:gd name="T59" fmla="*/ 16 w 16"/>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2">
                    <a:moveTo>
                      <a:pt x="16" y="2"/>
                    </a:moveTo>
                    <a:lnTo>
                      <a:pt x="5" y="22"/>
                    </a:lnTo>
                    <a:lnTo>
                      <a:pt x="4" y="21"/>
                    </a:lnTo>
                    <a:lnTo>
                      <a:pt x="3" y="21"/>
                    </a:lnTo>
                    <a:lnTo>
                      <a:pt x="3" y="20"/>
                    </a:lnTo>
                    <a:lnTo>
                      <a:pt x="2" y="20"/>
                    </a:lnTo>
                    <a:lnTo>
                      <a:pt x="0" y="20"/>
                    </a:lnTo>
                    <a:lnTo>
                      <a:pt x="0" y="19"/>
                    </a:lnTo>
                    <a:lnTo>
                      <a:pt x="11" y="0"/>
                    </a:lnTo>
                    <a:lnTo>
                      <a:pt x="12" y="0"/>
                    </a:lnTo>
                    <a:lnTo>
                      <a:pt x="13" y="0"/>
                    </a:lnTo>
                    <a:lnTo>
                      <a:pt x="13" y="1"/>
                    </a:lnTo>
                    <a:lnTo>
                      <a:pt x="15" y="1"/>
                    </a:lnTo>
                    <a:lnTo>
                      <a:pt x="16" y="2"/>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0" name="Freeform 642"/>
              <p:cNvSpPr>
                <a:spLocks/>
              </p:cNvSpPr>
              <p:nvPr/>
            </p:nvSpPr>
            <p:spPr bwMode="auto">
              <a:xfrm>
                <a:off x="2596" y="3931"/>
                <a:ext cx="15" cy="22"/>
              </a:xfrm>
              <a:custGeom>
                <a:avLst/>
                <a:gdLst>
                  <a:gd name="T0" fmla="*/ 15 w 15"/>
                  <a:gd name="T1" fmla="*/ 3 h 22"/>
                  <a:gd name="T2" fmla="*/ 4 w 15"/>
                  <a:gd name="T3" fmla="*/ 22 h 22"/>
                  <a:gd name="T4" fmla="*/ 4 w 15"/>
                  <a:gd name="T5" fmla="*/ 22 h 22"/>
                  <a:gd name="T6" fmla="*/ 3 w 15"/>
                  <a:gd name="T7" fmla="*/ 22 h 22"/>
                  <a:gd name="T8" fmla="*/ 3 w 15"/>
                  <a:gd name="T9" fmla="*/ 21 h 22"/>
                  <a:gd name="T10" fmla="*/ 2 w 15"/>
                  <a:gd name="T11" fmla="*/ 21 h 22"/>
                  <a:gd name="T12" fmla="*/ 2 w 15"/>
                  <a:gd name="T13" fmla="*/ 21 h 22"/>
                  <a:gd name="T14" fmla="*/ 1 w 15"/>
                  <a:gd name="T15" fmla="*/ 21 h 22"/>
                  <a:gd name="T16" fmla="*/ 1 w 15"/>
                  <a:gd name="T17" fmla="*/ 20 h 22"/>
                  <a:gd name="T18" fmla="*/ 0 w 15"/>
                  <a:gd name="T19" fmla="*/ 20 h 22"/>
                  <a:gd name="T20" fmla="*/ 11 w 15"/>
                  <a:gd name="T21" fmla="*/ 0 h 22"/>
                  <a:gd name="T22" fmla="*/ 12 w 15"/>
                  <a:gd name="T23" fmla="*/ 0 h 22"/>
                  <a:gd name="T24" fmla="*/ 12 w 15"/>
                  <a:gd name="T25" fmla="*/ 0 h 22"/>
                  <a:gd name="T26" fmla="*/ 13 w 15"/>
                  <a:gd name="T27" fmla="*/ 0 h 22"/>
                  <a:gd name="T28" fmla="*/ 13 w 15"/>
                  <a:gd name="T29" fmla="*/ 2 h 22"/>
                  <a:gd name="T30" fmla="*/ 14 w 15"/>
                  <a:gd name="T31" fmla="*/ 2 h 22"/>
                  <a:gd name="T32" fmla="*/ 14 w 15"/>
                  <a:gd name="T33" fmla="*/ 2 h 22"/>
                  <a:gd name="T34" fmla="*/ 15 w 15"/>
                  <a:gd name="T35" fmla="*/ 2 h 22"/>
                  <a:gd name="T36" fmla="*/ 15 w 15"/>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3"/>
                    </a:moveTo>
                    <a:lnTo>
                      <a:pt x="4" y="22"/>
                    </a:lnTo>
                    <a:lnTo>
                      <a:pt x="3" y="22"/>
                    </a:lnTo>
                    <a:lnTo>
                      <a:pt x="3" y="21"/>
                    </a:lnTo>
                    <a:lnTo>
                      <a:pt x="2" y="21"/>
                    </a:lnTo>
                    <a:lnTo>
                      <a:pt x="1" y="21"/>
                    </a:lnTo>
                    <a:lnTo>
                      <a:pt x="1" y="20"/>
                    </a:lnTo>
                    <a:lnTo>
                      <a:pt x="0" y="20"/>
                    </a:lnTo>
                    <a:lnTo>
                      <a:pt x="11" y="0"/>
                    </a:lnTo>
                    <a:lnTo>
                      <a:pt x="12" y="0"/>
                    </a:lnTo>
                    <a:lnTo>
                      <a:pt x="13" y="0"/>
                    </a:lnTo>
                    <a:lnTo>
                      <a:pt x="13" y="2"/>
                    </a:lnTo>
                    <a:lnTo>
                      <a:pt x="14" y="2"/>
                    </a:lnTo>
                    <a:lnTo>
                      <a:pt x="15" y="2"/>
                    </a:lnTo>
                    <a:lnTo>
                      <a:pt x="15" y="3"/>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1" name="Freeform 643"/>
              <p:cNvSpPr>
                <a:spLocks/>
              </p:cNvSpPr>
              <p:nvPr/>
            </p:nvSpPr>
            <p:spPr bwMode="auto">
              <a:xfrm>
                <a:off x="2592" y="3929"/>
                <a:ext cx="15" cy="22"/>
              </a:xfrm>
              <a:custGeom>
                <a:avLst/>
                <a:gdLst>
                  <a:gd name="T0" fmla="*/ 15 w 15"/>
                  <a:gd name="T1" fmla="*/ 2 h 22"/>
                  <a:gd name="T2" fmla="*/ 4 w 15"/>
                  <a:gd name="T3" fmla="*/ 22 h 22"/>
                  <a:gd name="T4" fmla="*/ 4 w 15"/>
                  <a:gd name="T5" fmla="*/ 22 h 22"/>
                  <a:gd name="T6" fmla="*/ 3 w 15"/>
                  <a:gd name="T7" fmla="*/ 22 h 22"/>
                  <a:gd name="T8" fmla="*/ 3 w 15"/>
                  <a:gd name="T9" fmla="*/ 21 h 22"/>
                  <a:gd name="T10" fmla="*/ 2 w 15"/>
                  <a:gd name="T11" fmla="*/ 21 h 22"/>
                  <a:gd name="T12" fmla="*/ 2 w 15"/>
                  <a:gd name="T13" fmla="*/ 21 h 22"/>
                  <a:gd name="T14" fmla="*/ 1 w 15"/>
                  <a:gd name="T15" fmla="*/ 21 h 22"/>
                  <a:gd name="T16" fmla="*/ 1 w 15"/>
                  <a:gd name="T17" fmla="*/ 20 h 22"/>
                  <a:gd name="T18" fmla="*/ 0 w 15"/>
                  <a:gd name="T19" fmla="*/ 20 h 22"/>
                  <a:gd name="T20" fmla="*/ 11 w 15"/>
                  <a:gd name="T21" fmla="*/ 0 h 22"/>
                  <a:gd name="T22" fmla="*/ 12 w 15"/>
                  <a:gd name="T23" fmla="*/ 0 h 22"/>
                  <a:gd name="T24" fmla="*/ 12 w 15"/>
                  <a:gd name="T25" fmla="*/ 0 h 22"/>
                  <a:gd name="T26" fmla="*/ 13 w 15"/>
                  <a:gd name="T27" fmla="*/ 0 h 22"/>
                  <a:gd name="T28" fmla="*/ 13 w 15"/>
                  <a:gd name="T29" fmla="*/ 1 h 22"/>
                  <a:gd name="T30" fmla="*/ 14 w 15"/>
                  <a:gd name="T31" fmla="*/ 1 h 22"/>
                  <a:gd name="T32" fmla="*/ 14 w 15"/>
                  <a:gd name="T33" fmla="*/ 1 h 22"/>
                  <a:gd name="T34" fmla="*/ 15 w 15"/>
                  <a:gd name="T35" fmla="*/ 1 h 22"/>
                  <a:gd name="T36" fmla="*/ 15 w 15"/>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2"/>
                    </a:moveTo>
                    <a:lnTo>
                      <a:pt x="4" y="22"/>
                    </a:lnTo>
                    <a:lnTo>
                      <a:pt x="3" y="22"/>
                    </a:lnTo>
                    <a:lnTo>
                      <a:pt x="3" y="21"/>
                    </a:lnTo>
                    <a:lnTo>
                      <a:pt x="2" y="21"/>
                    </a:lnTo>
                    <a:lnTo>
                      <a:pt x="1" y="21"/>
                    </a:lnTo>
                    <a:lnTo>
                      <a:pt x="1" y="20"/>
                    </a:lnTo>
                    <a:lnTo>
                      <a:pt x="0" y="20"/>
                    </a:lnTo>
                    <a:lnTo>
                      <a:pt x="11" y="0"/>
                    </a:lnTo>
                    <a:lnTo>
                      <a:pt x="12" y="0"/>
                    </a:lnTo>
                    <a:lnTo>
                      <a:pt x="13" y="0"/>
                    </a:lnTo>
                    <a:lnTo>
                      <a:pt x="13" y="1"/>
                    </a:lnTo>
                    <a:lnTo>
                      <a:pt x="14" y="1"/>
                    </a:lnTo>
                    <a:lnTo>
                      <a:pt x="15" y="1"/>
                    </a:lnTo>
                    <a:lnTo>
                      <a:pt x="15" y="2"/>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2" name="Freeform 644"/>
              <p:cNvSpPr>
                <a:spLocks/>
              </p:cNvSpPr>
              <p:nvPr/>
            </p:nvSpPr>
            <p:spPr bwMode="auto">
              <a:xfrm>
                <a:off x="2587" y="3928"/>
                <a:ext cx="16" cy="21"/>
              </a:xfrm>
              <a:custGeom>
                <a:avLst/>
                <a:gdLst>
                  <a:gd name="T0" fmla="*/ 16 w 16"/>
                  <a:gd name="T1" fmla="*/ 1 h 21"/>
                  <a:gd name="T2" fmla="*/ 5 w 16"/>
                  <a:gd name="T3" fmla="*/ 21 h 21"/>
                  <a:gd name="T4" fmla="*/ 5 w 16"/>
                  <a:gd name="T5" fmla="*/ 21 h 21"/>
                  <a:gd name="T6" fmla="*/ 4 w 16"/>
                  <a:gd name="T7" fmla="*/ 21 h 21"/>
                  <a:gd name="T8" fmla="*/ 4 w 16"/>
                  <a:gd name="T9" fmla="*/ 20 h 21"/>
                  <a:gd name="T10" fmla="*/ 3 w 16"/>
                  <a:gd name="T11" fmla="*/ 20 h 21"/>
                  <a:gd name="T12" fmla="*/ 3 w 16"/>
                  <a:gd name="T13" fmla="*/ 20 h 21"/>
                  <a:gd name="T14" fmla="*/ 2 w 16"/>
                  <a:gd name="T15" fmla="*/ 20 h 21"/>
                  <a:gd name="T16" fmla="*/ 2 w 16"/>
                  <a:gd name="T17" fmla="*/ 19 h 21"/>
                  <a:gd name="T18" fmla="*/ 0 w 16"/>
                  <a:gd name="T19" fmla="*/ 19 h 21"/>
                  <a:gd name="T20" fmla="*/ 11 w 16"/>
                  <a:gd name="T21" fmla="*/ 0 h 21"/>
                  <a:gd name="T22" fmla="*/ 12 w 16"/>
                  <a:gd name="T23" fmla="*/ 0 h 21"/>
                  <a:gd name="T24" fmla="*/ 12 w 16"/>
                  <a:gd name="T25" fmla="*/ 0 h 21"/>
                  <a:gd name="T26" fmla="*/ 13 w 16"/>
                  <a:gd name="T27" fmla="*/ 0 h 21"/>
                  <a:gd name="T28" fmla="*/ 13 w 16"/>
                  <a:gd name="T29" fmla="*/ 0 h 21"/>
                  <a:gd name="T30" fmla="*/ 15 w 16"/>
                  <a:gd name="T31" fmla="*/ 0 h 21"/>
                  <a:gd name="T32" fmla="*/ 15 w 16"/>
                  <a:gd name="T33" fmla="*/ 0 h 21"/>
                  <a:gd name="T34" fmla="*/ 16 w 16"/>
                  <a:gd name="T35" fmla="*/ 1 h 21"/>
                  <a:gd name="T36" fmla="*/ 16 w 16"/>
                  <a:gd name="T37" fmla="*/ 1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1"/>
                  <a:gd name="T59" fmla="*/ 16 w 16"/>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1">
                    <a:moveTo>
                      <a:pt x="16" y="1"/>
                    </a:moveTo>
                    <a:lnTo>
                      <a:pt x="5" y="21"/>
                    </a:lnTo>
                    <a:lnTo>
                      <a:pt x="4" y="21"/>
                    </a:lnTo>
                    <a:lnTo>
                      <a:pt x="4" y="20"/>
                    </a:lnTo>
                    <a:lnTo>
                      <a:pt x="3" y="20"/>
                    </a:lnTo>
                    <a:lnTo>
                      <a:pt x="2" y="20"/>
                    </a:lnTo>
                    <a:lnTo>
                      <a:pt x="2" y="19"/>
                    </a:lnTo>
                    <a:lnTo>
                      <a:pt x="0" y="19"/>
                    </a:lnTo>
                    <a:lnTo>
                      <a:pt x="11" y="0"/>
                    </a:lnTo>
                    <a:lnTo>
                      <a:pt x="12" y="0"/>
                    </a:lnTo>
                    <a:lnTo>
                      <a:pt x="13" y="0"/>
                    </a:lnTo>
                    <a:lnTo>
                      <a:pt x="15" y="0"/>
                    </a:lnTo>
                    <a:lnTo>
                      <a:pt x="16" y="1"/>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3" name="Freeform 645"/>
              <p:cNvSpPr>
                <a:spLocks/>
              </p:cNvSpPr>
              <p:nvPr/>
            </p:nvSpPr>
            <p:spPr bwMode="auto">
              <a:xfrm>
                <a:off x="2583" y="3927"/>
                <a:ext cx="15" cy="20"/>
              </a:xfrm>
              <a:custGeom>
                <a:avLst/>
                <a:gdLst>
                  <a:gd name="T0" fmla="*/ 15 w 15"/>
                  <a:gd name="T1" fmla="*/ 1 h 20"/>
                  <a:gd name="T2" fmla="*/ 4 w 15"/>
                  <a:gd name="T3" fmla="*/ 20 h 20"/>
                  <a:gd name="T4" fmla="*/ 4 w 15"/>
                  <a:gd name="T5" fmla="*/ 20 h 20"/>
                  <a:gd name="T6" fmla="*/ 3 w 15"/>
                  <a:gd name="T7" fmla="*/ 20 h 20"/>
                  <a:gd name="T8" fmla="*/ 3 w 15"/>
                  <a:gd name="T9" fmla="*/ 20 h 20"/>
                  <a:gd name="T10" fmla="*/ 2 w 15"/>
                  <a:gd name="T11" fmla="*/ 18 h 20"/>
                  <a:gd name="T12" fmla="*/ 2 w 15"/>
                  <a:gd name="T13" fmla="*/ 18 h 20"/>
                  <a:gd name="T14" fmla="*/ 1 w 15"/>
                  <a:gd name="T15" fmla="*/ 18 h 20"/>
                  <a:gd name="T16" fmla="*/ 1 w 15"/>
                  <a:gd name="T17" fmla="*/ 18 h 20"/>
                  <a:gd name="T18" fmla="*/ 0 w 15"/>
                  <a:gd name="T19" fmla="*/ 17 h 20"/>
                  <a:gd name="T20" fmla="*/ 11 w 15"/>
                  <a:gd name="T21" fmla="*/ 0 h 20"/>
                  <a:gd name="T22" fmla="*/ 11 w 15"/>
                  <a:gd name="T23" fmla="*/ 0 h 20"/>
                  <a:gd name="T24" fmla="*/ 12 w 15"/>
                  <a:gd name="T25" fmla="*/ 0 h 20"/>
                  <a:gd name="T26" fmla="*/ 12 w 15"/>
                  <a:gd name="T27" fmla="*/ 0 h 20"/>
                  <a:gd name="T28" fmla="*/ 13 w 15"/>
                  <a:gd name="T29" fmla="*/ 0 h 20"/>
                  <a:gd name="T30" fmla="*/ 14 w 15"/>
                  <a:gd name="T31" fmla="*/ 0 h 20"/>
                  <a:gd name="T32" fmla="*/ 14 w 15"/>
                  <a:gd name="T33" fmla="*/ 0 h 20"/>
                  <a:gd name="T34" fmla="*/ 15 w 15"/>
                  <a:gd name="T35" fmla="*/ 0 h 20"/>
                  <a:gd name="T36" fmla="*/ 15 w 15"/>
                  <a:gd name="T37" fmla="*/ 1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0"/>
                  <a:gd name="T59" fmla="*/ 15 w 15"/>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0">
                    <a:moveTo>
                      <a:pt x="15" y="1"/>
                    </a:moveTo>
                    <a:lnTo>
                      <a:pt x="4" y="20"/>
                    </a:lnTo>
                    <a:lnTo>
                      <a:pt x="3" y="20"/>
                    </a:lnTo>
                    <a:lnTo>
                      <a:pt x="2" y="18"/>
                    </a:lnTo>
                    <a:lnTo>
                      <a:pt x="1" y="18"/>
                    </a:lnTo>
                    <a:lnTo>
                      <a:pt x="0" y="17"/>
                    </a:lnTo>
                    <a:lnTo>
                      <a:pt x="11" y="0"/>
                    </a:lnTo>
                    <a:lnTo>
                      <a:pt x="12" y="0"/>
                    </a:lnTo>
                    <a:lnTo>
                      <a:pt x="13" y="0"/>
                    </a:lnTo>
                    <a:lnTo>
                      <a:pt x="14" y="0"/>
                    </a:lnTo>
                    <a:lnTo>
                      <a:pt x="15" y="0"/>
                    </a:lnTo>
                    <a:lnTo>
                      <a:pt x="15" y="1"/>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4" name="Freeform 646"/>
              <p:cNvSpPr>
                <a:spLocks/>
              </p:cNvSpPr>
              <p:nvPr/>
            </p:nvSpPr>
            <p:spPr bwMode="auto">
              <a:xfrm>
                <a:off x="2579" y="3926"/>
                <a:ext cx="15" cy="18"/>
              </a:xfrm>
              <a:custGeom>
                <a:avLst/>
                <a:gdLst>
                  <a:gd name="T0" fmla="*/ 15 w 15"/>
                  <a:gd name="T1" fmla="*/ 1 h 18"/>
                  <a:gd name="T2" fmla="*/ 4 w 15"/>
                  <a:gd name="T3" fmla="*/ 18 h 18"/>
                  <a:gd name="T4" fmla="*/ 4 w 15"/>
                  <a:gd name="T5" fmla="*/ 18 h 18"/>
                  <a:gd name="T6" fmla="*/ 3 w 15"/>
                  <a:gd name="T7" fmla="*/ 18 h 18"/>
                  <a:gd name="T8" fmla="*/ 3 w 15"/>
                  <a:gd name="T9" fmla="*/ 18 h 18"/>
                  <a:gd name="T10" fmla="*/ 2 w 15"/>
                  <a:gd name="T11" fmla="*/ 18 h 18"/>
                  <a:gd name="T12" fmla="*/ 2 w 15"/>
                  <a:gd name="T13" fmla="*/ 17 h 18"/>
                  <a:gd name="T14" fmla="*/ 1 w 15"/>
                  <a:gd name="T15" fmla="*/ 17 h 18"/>
                  <a:gd name="T16" fmla="*/ 1 w 15"/>
                  <a:gd name="T17" fmla="*/ 17 h 18"/>
                  <a:gd name="T18" fmla="*/ 0 w 15"/>
                  <a:gd name="T19" fmla="*/ 17 h 18"/>
                  <a:gd name="T20" fmla="*/ 10 w 15"/>
                  <a:gd name="T21" fmla="*/ 0 h 18"/>
                  <a:gd name="T22" fmla="*/ 11 w 15"/>
                  <a:gd name="T23" fmla="*/ 0 h 18"/>
                  <a:gd name="T24" fmla="*/ 11 w 15"/>
                  <a:gd name="T25" fmla="*/ 0 h 18"/>
                  <a:gd name="T26" fmla="*/ 12 w 15"/>
                  <a:gd name="T27" fmla="*/ 0 h 18"/>
                  <a:gd name="T28" fmla="*/ 12 w 15"/>
                  <a:gd name="T29" fmla="*/ 0 h 18"/>
                  <a:gd name="T30" fmla="*/ 13 w 15"/>
                  <a:gd name="T31" fmla="*/ 0 h 18"/>
                  <a:gd name="T32" fmla="*/ 14 w 15"/>
                  <a:gd name="T33" fmla="*/ 0 h 18"/>
                  <a:gd name="T34" fmla="*/ 14 w 15"/>
                  <a:gd name="T35" fmla="*/ 0 h 18"/>
                  <a:gd name="T36" fmla="*/ 15 w 15"/>
                  <a:gd name="T37" fmla="*/ 1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8"/>
                  <a:gd name="T59" fmla="*/ 15 w 1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8">
                    <a:moveTo>
                      <a:pt x="15" y="1"/>
                    </a:moveTo>
                    <a:lnTo>
                      <a:pt x="4" y="18"/>
                    </a:lnTo>
                    <a:lnTo>
                      <a:pt x="3" y="18"/>
                    </a:lnTo>
                    <a:lnTo>
                      <a:pt x="2" y="18"/>
                    </a:lnTo>
                    <a:lnTo>
                      <a:pt x="2" y="17"/>
                    </a:lnTo>
                    <a:lnTo>
                      <a:pt x="1" y="17"/>
                    </a:lnTo>
                    <a:lnTo>
                      <a:pt x="0" y="17"/>
                    </a:lnTo>
                    <a:lnTo>
                      <a:pt x="10" y="0"/>
                    </a:lnTo>
                    <a:lnTo>
                      <a:pt x="11" y="0"/>
                    </a:lnTo>
                    <a:lnTo>
                      <a:pt x="12" y="0"/>
                    </a:lnTo>
                    <a:lnTo>
                      <a:pt x="13" y="0"/>
                    </a:lnTo>
                    <a:lnTo>
                      <a:pt x="14" y="0"/>
                    </a:lnTo>
                    <a:lnTo>
                      <a:pt x="15" y="1"/>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5" name="Freeform 647"/>
              <p:cNvSpPr>
                <a:spLocks/>
              </p:cNvSpPr>
              <p:nvPr/>
            </p:nvSpPr>
            <p:spPr bwMode="auto">
              <a:xfrm>
                <a:off x="2574" y="3926"/>
                <a:ext cx="15" cy="17"/>
              </a:xfrm>
              <a:custGeom>
                <a:avLst/>
                <a:gdLst>
                  <a:gd name="T0" fmla="*/ 15 w 15"/>
                  <a:gd name="T1" fmla="*/ 0 h 17"/>
                  <a:gd name="T2" fmla="*/ 5 w 15"/>
                  <a:gd name="T3" fmla="*/ 17 h 17"/>
                  <a:gd name="T4" fmla="*/ 5 w 15"/>
                  <a:gd name="T5" fmla="*/ 17 h 17"/>
                  <a:gd name="T6" fmla="*/ 5 w 15"/>
                  <a:gd name="T7" fmla="*/ 16 h 17"/>
                  <a:gd name="T8" fmla="*/ 4 w 15"/>
                  <a:gd name="T9" fmla="*/ 16 h 17"/>
                  <a:gd name="T10" fmla="*/ 4 w 15"/>
                  <a:gd name="T11" fmla="*/ 16 h 17"/>
                  <a:gd name="T12" fmla="*/ 3 w 15"/>
                  <a:gd name="T13" fmla="*/ 16 h 17"/>
                  <a:gd name="T14" fmla="*/ 3 w 15"/>
                  <a:gd name="T15" fmla="*/ 16 h 17"/>
                  <a:gd name="T16" fmla="*/ 3 w 15"/>
                  <a:gd name="T17" fmla="*/ 16 h 17"/>
                  <a:gd name="T18" fmla="*/ 2 w 15"/>
                  <a:gd name="T19" fmla="*/ 16 h 17"/>
                  <a:gd name="T20" fmla="*/ 2 w 15"/>
                  <a:gd name="T21" fmla="*/ 16 h 17"/>
                  <a:gd name="T22" fmla="*/ 2 w 15"/>
                  <a:gd name="T23" fmla="*/ 16 h 17"/>
                  <a:gd name="T24" fmla="*/ 2 w 15"/>
                  <a:gd name="T25" fmla="*/ 16 h 17"/>
                  <a:gd name="T26" fmla="*/ 2 w 15"/>
                  <a:gd name="T27" fmla="*/ 16 h 17"/>
                  <a:gd name="T28" fmla="*/ 0 w 15"/>
                  <a:gd name="T29" fmla="*/ 16 h 17"/>
                  <a:gd name="T30" fmla="*/ 0 w 15"/>
                  <a:gd name="T31" fmla="*/ 16 h 17"/>
                  <a:gd name="T32" fmla="*/ 0 w 15"/>
                  <a:gd name="T33" fmla="*/ 16 h 17"/>
                  <a:gd name="T34" fmla="*/ 0 w 15"/>
                  <a:gd name="T35" fmla="*/ 16 h 17"/>
                  <a:gd name="T36" fmla="*/ 9 w 15"/>
                  <a:gd name="T37" fmla="*/ 0 h 17"/>
                  <a:gd name="T38" fmla="*/ 10 w 15"/>
                  <a:gd name="T39" fmla="*/ 0 h 17"/>
                  <a:gd name="T40" fmla="*/ 10 w 15"/>
                  <a:gd name="T41" fmla="*/ 0 h 17"/>
                  <a:gd name="T42" fmla="*/ 11 w 15"/>
                  <a:gd name="T43" fmla="*/ 0 h 17"/>
                  <a:gd name="T44" fmla="*/ 12 w 15"/>
                  <a:gd name="T45" fmla="*/ 0 h 17"/>
                  <a:gd name="T46" fmla="*/ 12 w 15"/>
                  <a:gd name="T47" fmla="*/ 0 h 17"/>
                  <a:gd name="T48" fmla="*/ 13 w 15"/>
                  <a:gd name="T49" fmla="*/ 0 h 17"/>
                  <a:gd name="T50" fmla="*/ 15 w 15"/>
                  <a:gd name="T51" fmla="*/ 0 h 17"/>
                  <a:gd name="T52" fmla="*/ 15 w 1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
                  <a:gd name="T82" fmla="*/ 0 h 17"/>
                  <a:gd name="T83" fmla="*/ 15 w 15"/>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 h="17">
                    <a:moveTo>
                      <a:pt x="15" y="0"/>
                    </a:moveTo>
                    <a:lnTo>
                      <a:pt x="5" y="17"/>
                    </a:lnTo>
                    <a:lnTo>
                      <a:pt x="5" y="16"/>
                    </a:lnTo>
                    <a:lnTo>
                      <a:pt x="4" y="16"/>
                    </a:lnTo>
                    <a:lnTo>
                      <a:pt x="3" y="16"/>
                    </a:lnTo>
                    <a:lnTo>
                      <a:pt x="2" y="16"/>
                    </a:lnTo>
                    <a:lnTo>
                      <a:pt x="0" y="16"/>
                    </a:lnTo>
                    <a:lnTo>
                      <a:pt x="9" y="0"/>
                    </a:lnTo>
                    <a:lnTo>
                      <a:pt x="10" y="0"/>
                    </a:lnTo>
                    <a:lnTo>
                      <a:pt x="11" y="0"/>
                    </a:lnTo>
                    <a:lnTo>
                      <a:pt x="12" y="0"/>
                    </a:lnTo>
                    <a:lnTo>
                      <a:pt x="13" y="0"/>
                    </a:lnTo>
                    <a:lnTo>
                      <a:pt x="15"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6" name="Freeform 648"/>
              <p:cNvSpPr>
                <a:spLocks/>
              </p:cNvSpPr>
              <p:nvPr/>
            </p:nvSpPr>
            <p:spPr bwMode="auto">
              <a:xfrm>
                <a:off x="2569" y="3926"/>
                <a:ext cx="14" cy="16"/>
              </a:xfrm>
              <a:custGeom>
                <a:avLst/>
                <a:gdLst>
                  <a:gd name="T0" fmla="*/ 14 w 14"/>
                  <a:gd name="T1" fmla="*/ 0 h 16"/>
                  <a:gd name="T2" fmla="*/ 5 w 14"/>
                  <a:gd name="T3" fmla="*/ 16 h 16"/>
                  <a:gd name="T4" fmla="*/ 4 w 14"/>
                  <a:gd name="T5" fmla="*/ 16 h 16"/>
                  <a:gd name="T6" fmla="*/ 4 w 14"/>
                  <a:gd name="T7" fmla="*/ 16 h 16"/>
                  <a:gd name="T8" fmla="*/ 3 w 14"/>
                  <a:gd name="T9" fmla="*/ 16 h 16"/>
                  <a:gd name="T10" fmla="*/ 2 w 14"/>
                  <a:gd name="T11" fmla="*/ 16 h 16"/>
                  <a:gd name="T12" fmla="*/ 2 w 14"/>
                  <a:gd name="T13" fmla="*/ 16 h 16"/>
                  <a:gd name="T14" fmla="*/ 1 w 14"/>
                  <a:gd name="T15" fmla="*/ 16 h 16"/>
                  <a:gd name="T16" fmla="*/ 1 w 14"/>
                  <a:gd name="T17" fmla="*/ 16 h 16"/>
                  <a:gd name="T18" fmla="*/ 0 w 14"/>
                  <a:gd name="T19" fmla="*/ 16 h 16"/>
                  <a:gd name="T20" fmla="*/ 9 w 14"/>
                  <a:gd name="T21" fmla="*/ 0 h 16"/>
                  <a:gd name="T22" fmla="*/ 10 w 14"/>
                  <a:gd name="T23" fmla="*/ 0 h 16"/>
                  <a:gd name="T24" fmla="*/ 10 w 14"/>
                  <a:gd name="T25" fmla="*/ 0 h 16"/>
                  <a:gd name="T26" fmla="*/ 11 w 14"/>
                  <a:gd name="T27" fmla="*/ 0 h 16"/>
                  <a:gd name="T28" fmla="*/ 12 w 14"/>
                  <a:gd name="T29" fmla="*/ 0 h 16"/>
                  <a:gd name="T30" fmla="*/ 12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5" y="16"/>
                    </a:lnTo>
                    <a:lnTo>
                      <a:pt x="4" y="16"/>
                    </a:lnTo>
                    <a:lnTo>
                      <a:pt x="3" y="16"/>
                    </a:lnTo>
                    <a:lnTo>
                      <a:pt x="2" y="16"/>
                    </a:lnTo>
                    <a:lnTo>
                      <a:pt x="1" y="16"/>
                    </a:lnTo>
                    <a:lnTo>
                      <a:pt x="0" y="16"/>
                    </a:lnTo>
                    <a:lnTo>
                      <a:pt x="9" y="0"/>
                    </a:lnTo>
                    <a:lnTo>
                      <a:pt x="10" y="0"/>
                    </a:lnTo>
                    <a:lnTo>
                      <a:pt x="11" y="0"/>
                    </a:lnTo>
                    <a:lnTo>
                      <a:pt x="12" y="0"/>
                    </a:lnTo>
                    <a:lnTo>
                      <a:pt x="13" y="0"/>
                    </a:lnTo>
                    <a:lnTo>
                      <a:pt x="14"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7" name="Freeform 649"/>
              <p:cNvSpPr>
                <a:spLocks/>
              </p:cNvSpPr>
              <p:nvPr/>
            </p:nvSpPr>
            <p:spPr bwMode="auto">
              <a:xfrm>
                <a:off x="2564" y="3926"/>
                <a:ext cx="14" cy="16"/>
              </a:xfrm>
              <a:custGeom>
                <a:avLst/>
                <a:gdLst>
                  <a:gd name="T0" fmla="*/ 14 w 14"/>
                  <a:gd name="T1" fmla="*/ 0 h 16"/>
                  <a:gd name="T2" fmla="*/ 5 w 14"/>
                  <a:gd name="T3" fmla="*/ 16 h 16"/>
                  <a:gd name="T4" fmla="*/ 4 w 14"/>
                  <a:gd name="T5" fmla="*/ 16 h 16"/>
                  <a:gd name="T6" fmla="*/ 4 w 14"/>
                  <a:gd name="T7" fmla="*/ 16 h 16"/>
                  <a:gd name="T8" fmla="*/ 3 w 14"/>
                  <a:gd name="T9" fmla="*/ 16 h 16"/>
                  <a:gd name="T10" fmla="*/ 2 w 14"/>
                  <a:gd name="T11" fmla="*/ 16 h 16"/>
                  <a:gd name="T12" fmla="*/ 2 w 14"/>
                  <a:gd name="T13" fmla="*/ 16 h 16"/>
                  <a:gd name="T14" fmla="*/ 1 w 14"/>
                  <a:gd name="T15" fmla="*/ 16 h 16"/>
                  <a:gd name="T16" fmla="*/ 0 w 14"/>
                  <a:gd name="T17" fmla="*/ 16 h 16"/>
                  <a:gd name="T18" fmla="*/ 0 w 14"/>
                  <a:gd name="T19" fmla="*/ 16 h 16"/>
                  <a:gd name="T20" fmla="*/ 8 w 14"/>
                  <a:gd name="T21" fmla="*/ 1 h 16"/>
                  <a:gd name="T22" fmla="*/ 9 w 14"/>
                  <a:gd name="T23" fmla="*/ 0 h 16"/>
                  <a:gd name="T24" fmla="*/ 9 w 14"/>
                  <a:gd name="T25" fmla="*/ 0 h 16"/>
                  <a:gd name="T26" fmla="*/ 10 w 14"/>
                  <a:gd name="T27" fmla="*/ 0 h 16"/>
                  <a:gd name="T28" fmla="*/ 12 w 14"/>
                  <a:gd name="T29" fmla="*/ 0 h 16"/>
                  <a:gd name="T30" fmla="*/ 12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5" y="16"/>
                    </a:lnTo>
                    <a:lnTo>
                      <a:pt x="4" y="16"/>
                    </a:lnTo>
                    <a:lnTo>
                      <a:pt x="3" y="16"/>
                    </a:lnTo>
                    <a:lnTo>
                      <a:pt x="2" y="16"/>
                    </a:lnTo>
                    <a:lnTo>
                      <a:pt x="1" y="16"/>
                    </a:lnTo>
                    <a:lnTo>
                      <a:pt x="0" y="16"/>
                    </a:lnTo>
                    <a:lnTo>
                      <a:pt x="8" y="1"/>
                    </a:lnTo>
                    <a:lnTo>
                      <a:pt x="9" y="0"/>
                    </a:lnTo>
                    <a:lnTo>
                      <a:pt x="10" y="0"/>
                    </a:lnTo>
                    <a:lnTo>
                      <a:pt x="12" y="0"/>
                    </a:lnTo>
                    <a:lnTo>
                      <a:pt x="13" y="0"/>
                    </a:lnTo>
                    <a:lnTo>
                      <a:pt x="14"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8" name="Freeform 650"/>
              <p:cNvSpPr>
                <a:spLocks/>
              </p:cNvSpPr>
              <p:nvPr/>
            </p:nvSpPr>
            <p:spPr bwMode="auto">
              <a:xfrm>
                <a:off x="2557" y="3927"/>
                <a:ext cx="15" cy="17"/>
              </a:xfrm>
              <a:custGeom>
                <a:avLst/>
                <a:gdLst>
                  <a:gd name="T0" fmla="*/ 15 w 15"/>
                  <a:gd name="T1" fmla="*/ 0 h 17"/>
                  <a:gd name="T2" fmla="*/ 7 w 15"/>
                  <a:gd name="T3" fmla="*/ 15 h 17"/>
                  <a:gd name="T4" fmla="*/ 6 w 15"/>
                  <a:gd name="T5" fmla="*/ 16 h 17"/>
                  <a:gd name="T6" fmla="*/ 4 w 15"/>
                  <a:gd name="T7" fmla="*/ 16 h 17"/>
                  <a:gd name="T8" fmla="*/ 3 w 15"/>
                  <a:gd name="T9" fmla="*/ 16 h 17"/>
                  <a:gd name="T10" fmla="*/ 3 w 15"/>
                  <a:gd name="T11" fmla="*/ 16 h 17"/>
                  <a:gd name="T12" fmla="*/ 2 w 15"/>
                  <a:gd name="T13" fmla="*/ 16 h 17"/>
                  <a:gd name="T14" fmla="*/ 1 w 15"/>
                  <a:gd name="T15" fmla="*/ 16 h 17"/>
                  <a:gd name="T16" fmla="*/ 1 w 15"/>
                  <a:gd name="T17" fmla="*/ 17 h 17"/>
                  <a:gd name="T18" fmla="*/ 0 w 15"/>
                  <a:gd name="T19" fmla="*/ 17 h 17"/>
                  <a:gd name="T20" fmla="*/ 9 w 15"/>
                  <a:gd name="T21" fmla="*/ 1 h 17"/>
                  <a:gd name="T22" fmla="*/ 10 w 15"/>
                  <a:gd name="T23" fmla="*/ 0 h 17"/>
                  <a:gd name="T24" fmla="*/ 11 w 15"/>
                  <a:gd name="T25" fmla="*/ 0 h 17"/>
                  <a:gd name="T26" fmla="*/ 11 w 15"/>
                  <a:gd name="T27" fmla="*/ 0 h 17"/>
                  <a:gd name="T28" fmla="*/ 12 w 15"/>
                  <a:gd name="T29" fmla="*/ 0 h 17"/>
                  <a:gd name="T30" fmla="*/ 13 w 15"/>
                  <a:gd name="T31" fmla="*/ 0 h 17"/>
                  <a:gd name="T32" fmla="*/ 13 w 15"/>
                  <a:gd name="T33" fmla="*/ 0 h 17"/>
                  <a:gd name="T34" fmla="*/ 14 w 15"/>
                  <a:gd name="T35" fmla="*/ 0 h 17"/>
                  <a:gd name="T36" fmla="*/ 15 w 1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7"/>
                  <a:gd name="T59" fmla="*/ 15 w 1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7">
                    <a:moveTo>
                      <a:pt x="15" y="0"/>
                    </a:moveTo>
                    <a:lnTo>
                      <a:pt x="7" y="15"/>
                    </a:lnTo>
                    <a:lnTo>
                      <a:pt x="6" y="16"/>
                    </a:lnTo>
                    <a:lnTo>
                      <a:pt x="4" y="16"/>
                    </a:lnTo>
                    <a:lnTo>
                      <a:pt x="3" y="16"/>
                    </a:lnTo>
                    <a:lnTo>
                      <a:pt x="2" y="16"/>
                    </a:lnTo>
                    <a:lnTo>
                      <a:pt x="1" y="16"/>
                    </a:lnTo>
                    <a:lnTo>
                      <a:pt x="1" y="17"/>
                    </a:lnTo>
                    <a:lnTo>
                      <a:pt x="0" y="17"/>
                    </a:lnTo>
                    <a:lnTo>
                      <a:pt x="9" y="1"/>
                    </a:lnTo>
                    <a:lnTo>
                      <a:pt x="10" y="0"/>
                    </a:lnTo>
                    <a:lnTo>
                      <a:pt x="11" y="0"/>
                    </a:lnTo>
                    <a:lnTo>
                      <a:pt x="12" y="0"/>
                    </a:lnTo>
                    <a:lnTo>
                      <a:pt x="13" y="0"/>
                    </a:lnTo>
                    <a:lnTo>
                      <a:pt x="14" y="0"/>
                    </a:lnTo>
                    <a:lnTo>
                      <a:pt x="15"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19" name="Freeform 651"/>
              <p:cNvSpPr>
                <a:spLocks/>
              </p:cNvSpPr>
              <p:nvPr/>
            </p:nvSpPr>
            <p:spPr bwMode="auto">
              <a:xfrm>
                <a:off x="2551" y="3928"/>
                <a:ext cx="15" cy="19"/>
              </a:xfrm>
              <a:custGeom>
                <a:avLst/>
                <a:gdLst>
                  <a:gd name="T0" fmla="*/ 15 w 15"/>
                  <a:gd name="T1" fmla="*/ 0 h 19"/>
                  <a:gd name="T2" fmla="*/ 6 w 15"/>
                  <a:gd name="T3" fmla="*/ 16 h 19"/>
                  <a:gd name="T4" fmla="*/ 5 w 15"/>
                  <a:gd name="T5" fmla="*/ 16 h 19"/>
                  <a:gd name="T6" fmla="*/ 4 w 15"/>
                  <a:gd name="T7" fmla="*/ 16 h 19"/>
                  <a:gd name="T8" fmla="*/ 3 w 15"/>
                  <a:gd name="T9" fmla="*/ 17 h 19"/>
                  <a:gd name="T10" fmla="*/ 3 w 15"/>
                  <a:gd name="T11" fmla="*/ 17 h 19"/>
                  <a:gd name="T12" fmla="*/ 2 w 15"/>
                  <a:gd name="T13" fmla="*/ 17 h 19"/>
                  <a:gd name="T14" fmla="*/ 1 w 15"/>
                  <a:gd name="T15" fmla="*/ 17 h 19"/>
                  <a:gd name="T16" fmla="*/ 0 w 15"/>
                  <a:gd name="T17" fmla="*/ 19 h 19"/>
                  <a:gd name="T18" fmla="*/ 0 w 15"/>
                  <a:gd name="T19" fmla="*/ 19 h 19"/>
                  <a:gd name="T20" fmla="*/ 8 w 15"/>
                  <a:gd name="T21" fmla="*/ 1 h 19"/>
                  <a:gd name="T22" fmla="*/ 9 w 15"/>
                  <a:gd name="T23" fmla="*/ 1 h 19"/>
                  <a:gd name="T24" fmla="*/ 10 w 15"/>
                  <a:gd name="T25" fmla="*/ 1 h 19"/>
                  <a:gd name="T26" fmla="*/ 12 w 15"/>
                  <a:gd name="T27" fmla="*/ 1 h 19"/>
                  <a:gd name="T28" fmla="*/ 12 w 15"/>
                  <a:gd name="T29" fmla="*/ 0 h 19"/>
                  <a:gd name="T30" fmla="*/ 13 w 15"/>
                  <a:gd name="T31" fmla="*/ 0 h 19"/>
                  <a:gd name="T32" fmla="*/ 14 w 15"/>
                  <a:gd name="T33" fmla="*/ 0 h 19"/>
                  <a:gd name="T34" fmla="*/ 14 w 15"/>
                  <a:gd name="T35" fmla="*/ 0 h 19"/>
                  <a:gd name="T36" fmla="*/ 15 w 15"/>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9"/>
                  <a:gd name="T59" fmla="*/ 15 w 1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9">
                    <a:moveTo>
                      <a:pt x="15" y="0"/>
                    </a:moveTo>
                    <a:lnTo>
                      <a:pt x="6" y="16"/>
                    </a:lnTo>
                    <a:lnTo>
                      <a:pt x="5" y="16"/>
                    </a:lnTo>
                    <a:lnTo>
                      <a:pt x="4" y="16"/>
                    </a:lnTo>
                    <a:lnTo>
                      <a:pt x="3" y="17"/>
                    </a:lnTo>
                    <a:lnTo>
                      <a:pt x="2" y="17"/>
                    </a:lnTo>
                    <a:lnTo>
                      <a:pt x="1" y="17"/>
                    </a:lnTo>
                    <a:lnTo>
                      <a:pt x="0" y="19"/>
                    </a:lnTo>
                    <a:lnTo>
                      <a:pt x="8" y="1"/>
                    </a:lnTo>
                    <a:lnTo>
                      <a:pt x="9" y="1"/>
                    </a:lnTo>
                    <a:lnTo>
                      <a:pt x="10" y="1"/>
                    </a:lnTo>
                    <a:lnTo>
                      <a:pt x="12" y="1"/>
                    </a:lnTo>
                    <a:lnTo>
                      <a:pt x="12" y="0"/>
                    </a:lnTo>
                    <a:lnTo>
                      <a:pt x="13" y="0"/>
                    </a:lnTo>
                    <a:lnTo>
                      <a:pt x="14" y="0"/>
                    </a:lnTo>
                    <a:lnTo>
                      <a:pt x="15"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0" name="Freeform 652"/>
              <p:cNvSpPr>
                <a:spLocks/>
              </p:cNvSpPr>
              <p:nvPr/>
            </p:nvSpPr>
            <p:spPr bwMode="auto">
              <a:xfrm>
                <a:off x="2542" y="3929"/>
                <a:ext cx="17" cy="22"/>
              </a:xfrm>
              <a:custGeom>
                <a:avLst/>
                <a:gdLst>
                  <a:gd name="T0" fmla="*/ 17 w 17"/>
                  <a:gd name="T1" fmla="*/ 0 h 22"/>
                  <a:gd name="T2" fmla="*/ 9 w 17"/>
                  <a:gd name="T3" fmla="*/ 18 h 22"/>
                  <a:gd name="T4" fmla="*/ 8 w 17"/>
                  <a:gd name="T5" fmla="*/ 19 h 22"/>
                  <a:gd name="T6" fmla="*/ 6 w 17"/>
                  <a:gd name="T7" fmla="*/ 19 h 22"/>
                  <a:gd name="T8" fmla="*/ 5 w 17"/>
                  <a:gd name="T9" fmla="*/ 19 h 22"/>
                  <a:gd name="T10" fmla="*/ 4 w 17"/>
                  <a:gd name="T11" fmla="*/ 20 h 22"/>
                  <a:gd name="T12" fmla="*/ 3 w 17"/>
                  <a:gd name="T13" fmla="*/ 20 h 22"/>
                  <a:gd name="T14" fmla="*/ 2 w 17"/>
                  <a:gd name="T15" fmla="*/ 21 h 22"/>
                  <a:gd name="T16" fmla="*/ 1 w 17"/>
                  <a:gd name="T17" fmla="*/ 21 h 22"/>
                  <a:gd name="T18" fmla="*/ 0 w 17"/>
                  <a:gd name="T19" fmla="*/ 22 h 22"/>
                  <a:gd name="T20" fmla="*/ 11 w 17"/>
                  <a:gd name="T21" fmla="*/ 4 h 22"/>
                  <a:gd name="T22" fmla="*/ 12 w 17"/>
                  <a:gd name="T23" fmla="*/ 2 h 22"/>
                  <a:gd name="T24" fmla="*/ 13 w 17"/>
                  <a:gd name="T25" fmla="*/ 2 h 22"/>
                  <a:gd name="T26" fmla="*/ 13 w 17"/>
                  <a:gd name="T27" fmla="*/ 2 h 22"/>
                  <a:gd name="T28" fmla="*/ 14 w 17"/>
                  <a:gd name="T29" fmla="*/ 2 h 22"/>
                  <a:gd name="T30" fmla="*/ 15 w 17"/>
                  <a:gd name="T31" fmla="*/ 1 h 22"/>
                  <a:gd name="T32" fmla="*/ 16 w 17"/>
                  <a:gd name="T33" fmla="*/ 1 h 22"/>
                  <a:gd name="T34" fmla="*/ 17 w 17"/>
                  <a:gd name="T35" fmla="*/ 1 h 22"/>
                  <a:gd name="T36" fmla="*/ 17 w 17"/>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2"/>
                  <a:gd name="T59" fmla="*/ 17 w 17"/>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2">
                    <a:moveTo>
                      <a:pt x="17" y="0"/>
                    </a:moveTo>
                    <a:lnTo>
                      <a:pt x="9" y="18"/>
                    </a:lnTo>
                    <a:lnTo>
                      <a:pt x="8" y="19"/>
                    </a:lnTo>
                    <a:lnTo>
                      <a:pt x="6" y="19"/>
                    </a:lnTo>
                    <a:lnTo>
                      <a:pt x="5" y="19"/>
                    </a:lnTo>
                    <a:lnTo>
                      <a:pt x="4" y="20"/>
                    </a:lnTo>
                    <a:lnTo>
                      <a:pt x="3" y="20"/>
                    </a:lnTo>
                    <a:lnTo>
                      <a:pt x="2" y="21"/>
                    </a:lnTo>
                    <a:lnTo>
                      <a:pt x="1" y="21"/>
                    </a:lnTo>
                    <a:lnTo>
                      <a:pt x="0" y="22"/>
                    </a:lnTo>
                    <a:lnTo>
                      <a:pt x="11" y="4"/>
                    </a:lnTo>
                    <a:lnTo>
                      <a:pt x="12" y="2"/>
                    </a:lnTo>
                    <a:lnTo>
                      <a:pt x="13" y="2"/>
                    </a:lnTo>
                    <a:lnTo>
                      <a:pt x="14" y="2"/>
                    </a:lnTo>
                    <a:lnTo>
                      <a:pt x="15" y="1"/>
                    </a:lnTo>
                    <a:lnTo>
                      <a:pt x="16" y="1"/>
                    </a:lnTo>
                    <a:lnTo>
                      <a:pt x="17" y="1"/>
                    </a:lnTo>
                    <a:lnTo>
                      <a:pt x="17"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1" name="Freeform 653"/>
              <p:cNvSpPr>
                <a:spLocks/>
              </p:cNvSpPr>
              <p:nvPr/>
            </p:nvSpPr>
            <p:spPr bwMode="auto">
              <a:xfrm>
                <a:off x="2533" y="3933"/>
                <a:ext cx="20" cy="24"/>
              </a:xfrm>
              <a:custGeom>
                <a:avLst/>
                <a:gdLst>
                  <a:gd name="T0" fmla="*/ 20 w 20"/>
                  <a:gd name="T1" fmla="*/ 0 h 24"/>
                  <a:gd name="T2" fmla="*/ 9 w 20"/>
                  <a:gd name="T3" fmla="*/ 18 h 24"/>
                  <a:gd name="T4" fmla="*/ 8 w 20"/>
                  <a:gd name="T5" fmla="*/ 19 h 24"/>
                  <a:gd name="T6" fmla="*/ 7 w 20"/>
                  <a:gd name="T7" fmla="*/ 19 h 24"/>
                  <a:gd name="T8" fmla="*/ 6 w 20"/>
                  <a:gd name="T9" fmla="*/ 20 h 24"/>
                  <a:gd name="T10" fmla="*/ 5 w 20"/>
                  <a:gd name="T11" fmla="*/ 21 h 24"/>
                  <a:gd name="T12" fmla="*/ 4 w 20"/>
                  <a:gd name="T13" fmla="*/ 21 h 24"/>
                  <a:gd name="T14" fmla="*/ 2 w 20"/>
                  <a:gd name="T15" fmla="*/ 22 h 24"/>
                  <a:gd name="T16" fmla="*/ 1 w 20"/>
                  <a:gd name="T17" fmla="*/ 23 h 24"/>
                  <a:gd name="T18" fmla="*/ 0 w 20"/>
                  <a:gd name="T19" fmla="*/ 24 h 24"/>
                  <a:gd name="T20" fmla="*/ 12 w 20"/>
                  <a:gd name="T21" fmla="*/ 3 h 24"/>
                  <a:gd name="T22" fmla="*/ 13 w 20"/>
                  <a:gd name="T23" fmla="*/ 3 h 24"/>
                  <a:gd name="T24" fmla="*/ 14 w 20"/>
                  <a:gd name="T25" fmla="*/ 2 h 24"/>
                  <a:gd name="T26" fmla="*/ 15 w 20"/>
                  <a:gd name="T27" fmla="*/ 2 h 24"/>
                  <a:gd name="T28" fmla="*/ 17 w 20"/>
                  <a:gd name="T29" fmla="*/ 1 h 24"/>
                  <a:gd name="T30" fmla="*/ 17 w 20"/>
                  <a:gd name="T31" fmla="*/ 1 h 24"/>
                  <a:gd name="T32" fmla="*/ 18 w 20"/>
                  <a:gd name="T33" fmla="*/ 1 h 24"/>
                  <a:gd name="T34" fmla="*/ 19 w 20"/>
                  <a:gd name="T35" fmla="*/ 0 h 24"/>
                  <a:gd name="T36" fmla="*/ 20 w 20"/>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24"/>
                  <a:gd name="T59" fmla="*/ 20 w 20"/>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24">
                    <a:moveTo>
                      <a:pt x="20" y="0"/>
                    </a:moveTo>
                    <a:lnTo>
                      <a:pt x="9" y="18"/>
                    </a:lnTo>
                    <a:lnTo>
                      <a:pt x="8" y="19"/>
                    </a:lnTo>
                    <a:lnTo>
                      <a:pt x="7" y="19"/>
                    </a:lnTo>
                    <a:lnTo>
                      <a:pt x="6" y="20"/>
                    </a:lnTo>
                    <a:lnTo>
                      <a:pt x="5" y="21"/>
                    </a:lnTo>
                    <a:lnTo>
                      <a:pt x="4" y="21"/>
                    </a:lnTo>
                    <a:lnTo>
                      <a:pt x="2" y="22"/>
                    </a:lnTo>
                    <a:lnTo>
                      <a:pt x="1" y="23"/>
                    </a:lnTo>
                    <a:lnTo>
                      <a:pt x="0" y="24"/>
                    </a:lnTo>
                    <a:lnTo>
                      <a:pt x="12" y="3"/>
                    </a:lnTo>
                    <a:lnTo>
                      <a:pt x="13" y="3"/>
                    </a:lnTo>
                    <a:lnTo>
                      <a:pt x="14" y="2"/>
                    </a:lnTo>
                    <a:lnTo>
                      <a:pt x="15" y="2"/>
                    </a:lnTo>
                    <a:lnTo>
                      <a:pt x="17" y="1"/>
                    </a:lnTo>
                    <a:lnTo>
                      <a:pt x="18" y="1"/>
                    </a:lnTo>
                    <a:lnTo>
                      <a:pt x="19" y="0"/>
                    </a:lnTo>
                    <a:lnTo>
                      <a:pt x="20"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2" name="Freeform 654"/>
              <p:cNvSpPr>
                <a:spLocks noEditPoints="1"/>
              </p:cNvSpPr>
              <p:nvPr/>
            </p:nvSpPr>
            <p:spPr bwMode="auto">
              <a:xfrm>
                <a:off x="2491" y="3936"/>
                <a:ext cx="54" cy="97"/>
              </a:xfrm>
              <a:custGeom>
                <a:avLst/>
                <a:gdLst>
                  <a:gd name="T0" fmla="*/ 54 w 54"/>
                  <a:gd name="T1" fmla="*/ 0 h 97"/>
                  <a:gd name="T2" fmla="*/ 42 w 54"/>
                  <a:gd name="T3" fmla="*/ 21 h 97"/>
                  <a:gd name="T4" fmla="*/ 41 w 54"/>
                  <a:gd name="T5" fmla="*/ 22 h 97"/>
                  <a:gd name="T6" fmla="*/ 39 w 54"/>
                  <a:gd name="T7" fmla="*/ 25 h 97"/>
                  <a:gd name="T8" fmla="*/ 37 w 54"/>
                  <a:gd name="T9" fmla="*/ 26 h 97"/>
                  <a:gd name="T10" fmla="*/ 36 w 54"/>
                  <a:gd name="T11" fmla="*/ 28 h 97"/>
                  <a:gd name="T12" fmla="*/ 34 w 54"/>
                  <a:gd name="T13" fmla="*/ 29 h 97"/>
                  <a:gd name="T14" fmla="*/ 33 w 54"/>
                  <a:gd name="T15" fmla="*/ 31 h 97"/>
                  <a:gd name="T16" fmla="*/ 31 w 54"/>
                  <a:gd name="T17" fmla="*/ 33 h 97"/>
                  <a:gd name="T18" fmla="*/ 29 w 54"/>
                  <a:gd name="T19" fmla="*/ 34 h 97"/>
                  <a:gd name="T20" fmla="*/ 46 w 54"/>
                  <a:gd name="T21" fmla="*/ 5 h 97"/>
                  <a:gd name="T22" fmla="*/ 47 w 54"/>
                  <a:gd name="T23" fmla="*/ 4 h 97"/>
                  <a:gd name="T24" fmla="*/ 48 w 54"/>
                  <a:gd name="T25" fmla="*/ 4 h 97"/>
                  <a:gd name="T26" fmla="*/ 49 w 54"/>
                  <a:gd name="T27" fmla="*/ 3 h 97"/>
                  <a:gd name="T28" fmla="*/ 50 w 54"/>
                  <a:gd name="T29" fmla="*/ 2 h 97"/>
                  <a:gd name="T30" fmla="*/ 51 w 54"/>
                  <a:gd name="T31" fmla="*/ 2 h 97"/>
                  <a:gd name="T32" fmla="*/ 52 w 54"/>
                  <a:gd name="T33" fmla="*/ 1 h 97"/>
                  <a:gd name="T34" fmla="*/ 53 w 54"/>
                  <a:gd name="T35" fmla="*/ 1 h 97"/>
                  <a:gd name="T36" fmla="*/ 54 w 54"/>
                  <a:gd name="T37" fmla="*/ 0 h 97"/>
                  <a:gd name="T38" fmla="*/ 1 w 54"/>
                  <a:gd name="T39" fmla="*/ 86 h 97"/>
                  <a:gd name="T40" fmla="*/ 7 w 54"/>
                  <a:gd name="T41" fmla="*/ 76 h 97"/>
                  <a:gd name="T42" fmla="*/ 4 w 54"/>
                  <a:gd name="T43" fmla="*/ 81 h 97"/>
                  <a:gd name="T44" fmla="*/ 3 w 54"/>
                  <a:gd name="T45" fmla="*/ 85 h 97"/>
                  <a:gd name="T46" fmla="*/ 2 w 54"/>
                  <a:gd name="T47" fmla="*/ 88 h 97"/>
                  <a:gd name="T48" fmla="*/ 1 w 54"/>
                  <a:gd name="T49" fmla="*/ 91 h 97"/>
                  <a:gd name="T50" fmla="*/ 0 w 54"/>
                  <a:gd name="T51" fmla="*/ 94 h 97"/>
                  <a:gd name="T52" fmla="*/ 0 w 54"/>
                  <a:gd name="T53" fmla="*/ 96 h 97"/>
                  <a:gd name="T54" fmla="*/ 0 w 54"/>
                  <a:gd name="T55" fmla="*/ 97 h 97"/>
                  <a:gd name="T56" fmla="*/ 0 w 54"/>
                  <a:gd name="T57" fmla="*/ 97 h 97"/>
                  <a:gd name="T58" fmla="*/ 0 w 54"/>
                  <a:gd name="T59" fmla="*/ 95 h 97"/>
                  <a:gd name="T60" fmla="*/ 0 w 54"/>
                  <a:gd name="T61" fmla="*/ 94 h 97"/>
                  <a:gd name="T62" fmla="*/ 0 w 54"/>
                  <a:gd name="T63" fmla="*/ 93 h 97"/>
                  <a:gd name="T64" fmla="*/ 0 w 54"/>
                  <a:gd name="T65" fmla="*/ 91 h 97"/>
                  <a:gd name="T66" fmla="*/ 0 w 54"/>
                  <a:gd name="T67" fmla="*/ 89 h 97"/>
                  <a:gd name="T68" fmla="*/ 1 w 54"/>
                  <a:gd name="T69" fmla="*/ 88 h 97"/>
                  <a:gd name="T70" fmla="*/ 1 w 54"/>
                  <a:gd name="T71" fmla="*/ 87 h 97"/>
                  <a:gd name="T72" fmla="*/ 1 w 54"/>
                  <a:gd name="T73" fmla="*/ 86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
                  <a:gd name="T112" fmla="*/ 0 h 97"/>
                  <a:gd name="T113" fmla="*/ 54 w 54"/>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 h="97">
                    <a:moveTo>
                      <a:pt x="54" y="0"/>
                    </a:moveTo>
                    <a:lnTo>
                      <a:pt x="42" y="21"/>
                    </a:lnTo>
                    <a:lnTo>
                      <a:pt x="41" y="22"/>
                    </a:lnTo>
                    <a:lnTo>
                      <a:pt x="39" y="25"/>
                    </a:lnTo>
                    <a:lnTo>
                      <a:pt x="37" y="26"/>
                    </a:lnTo>
                    <a:lnTo>
                      <a:pt x="36" y="28"/>
                    </a:lnTo>
                    <a:lnTo>
                      <a:pt x="34" y="29"/>
                    </a:lnTo>
                    <a:lnTo>
                      <a:pt x="33" y="31"/>
                    </a:lnTo>
                    <a:lnTo>
                      <a:pt x="31" y="33"/>
                    </a:lnTo>
                    <a:lnTo>
                      <a:pt x="29" y="34"/>
                    </a:lnTo>
                    <a:lnTo>
                      <a:pt x="46" y="5"/>
                    </a:lnTo>
                    <a:lnTo>
                      <a:pt x="47" y="4"/>
                    </a:lnTo>
                    <a:lnTo>
                      <a:pt x="48" y="4"/>
                    </a:lnTo>
                    <a:lnTo>
                      <a:pt x="49" y="3"/>
                    </a:lnTo>
                    <a:lnTo>
                      <a:pt x="50" y="2"/>
                    </a:lnTo>
                    <a:lnTo>
                      <a:pt x="51" y="2"/>
                    </a:lnTo>
                    <a:lnTo>
                      <a:pt x="52" y="1"/>
                    </a:lnTo>
                    <a:lnTo>
                      <a:pt x="53" y="1"/>
                    </a:lnTo>
                    <a:lnTo>
                      <a:pt x="54" y="0"/>
                    </a:lnTo>
                    <a:close/>
                    <a:moveTo>
                      <a:pt x="1" y="86"/>
                    </a:moveTo>
                    <a:lnTo>
                      <a:pt x="7" y="76"/>
                    </a:lnTo>
                    <a:lnTo>
                      <a:pt x="4" y="81"/>
                    </a:lnTo>
                    <a:lnTo>
                      <a:pt x="3" y="85"/>
                    </a:lnTo>
                    <a:lnTo>
                      <a:pt x="2" y="88"/>
                    </a:lnTo>
                    <a:lnTo>
                      <a:pt x="1" y="91"/>
                    </a:lnTo>
                    <a:lnTo>
                      <a:pt x="0" y="94"/>
                    </a:lnTo>
                    <a:lnTo>
                      <a:pt x="0" y="96"/>
                    </a:lnTo>
                    <a:lnTo>
                      <a:pt x="0" y="97"/>
                    </a:lnTo>
                    <a:lnTo>
                      <a:pt x="0" y="95"/>
                    </a:lnTo>
                    <a:lnTo>
                      <a:pt x="0" y="94"/>
                    </a:lnTo>
                    <a:lnTo>
                      <a:pt x="0" y="93"/>
                    </a:lnTo>
                    <a:lnTo>
                      <a:pt x="0" y="91"/>
                    </a:lnTo>
                    <a:lnTo>
                      <a:pt x="0" y="89"/>
                    </a:lnTo>
                    <a:lnTo>
                      <a:pt x="1" y="88"/>
                    </a:lnTo>
                    <a:lnTo>
                      <a:pt x="1" y="87"/>
                    </a:lnTo>
                    <a:lnTo>
                      <a:pt x="1" y="86"/>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3" name="Freeform 655"/>
              <p:cNvSpPr>
                <a:spLocks/>
              </p:cNvSpPr>
              <p:nvPr/>
            </p:nvSpPr>
            <p:spPr bwMode="auto">
              <a:xfrm>
                <a:off x="2492" y="3941"/>
                <a:ext cx="45" cy="81"/>
              </a:xfrm>
              <a:custGeom>
                <a:avLst/>
                <a:gdLst>
                  <a:gd name="T0" fmla="*/ 45 w 45"/>
                  <a:gd name="T1" fmla="*/ 0 h 81"/>
                  <a:gd name="T2" fmla="*/ 28 w 45"/>
                  <a:gd name="T3" fmla="*/ 29 h 81"/>
                  <a:gd name="T4" fmla="*/ 25 w 45"/>
                  <a:gd name="T5" fmla="*/ 35 h 81"/>
                  <a:gd name="T6" fmla="*/ 21 w 45"/>
                  <a:gd name="T7" fmla="*/ 40 h 81"/>
                  <a:gd name="T8" fmla="*/ 17 w 45"/>
                  <a:gd name="T9" fmla="*/ 45 h 81"/>
                  <a:gd name="T10" fmla="*/ 15 w 45"/>
                  <a:gd name="T11" fmla="*/ 51 h 81"/>
                  <a:gd name="T12" fmla="*/ 12 w 45"/>
                  <a:gd name="T13" fmla="*/ 56 h 81"/>
                  <a:gd name="T14" fmla="*/ 10 w 45"/>
                  <a:gd name="T15" fmla="*/ 62 h 81"/>
                  <a:gd name="T16" fmla="*/ 8 w 45"/>
                  <a:gd name="T17" fmla="*/ 66 h 81"/>
                  <a:gd name="T18" fmla="*/ 6 w 45"/>
                  <a:gd name="T19" fmla="*/ 71 h 81"/>
                  <a:gd name="T20" fmla="*/ 0 w 45"/>
                  <a:gd name="T21" fmla="*/ 81 h 81"/>
                  <a:gd name="T22" fmla="*/ 0 w 45"/>
                  <a:gd name="T23" fmla="*/ 79 h 81"/>
                  <a:gd name="T24" fmla="*/ 0 w 45"/>
                  <a:gd name="T25" fmla="*/ 77 h 81"/>
                  <a:gd name="T26" fmla="*/ 1 w 45"/>
                  <a:gd name="T27" fmla="*/ 76 h 81"/>
                  <a:gd name="T28" fmla="*/ 1 w 45"/>
                  <a:gd name="T29" fmla="*/ 74 h 81"/>
                  <a:gd name="T30" fmla="*/ 1 w 45"/>
                  <a:gd name="T31" fmla="*/ 71 h 81"/>
                  <a:gd name="T32" fmla="*/ 2 w 45"/>
                  <a:gd name="T33" fmla="*/ 70 h 81"/>
                  <a:gd name="T34" fmla="*/ 2 w 45"/>
                  <a:gd name="T35" fmla="*/ 68 h 81"/>
                  <a:gd name="T36" fmla="*/ 2 w 45"/>
                  <a:gd name="T37" fmla="*/ 67 h 81"/>
                  <a:gd name="T38" fmla="*/ 35 w 45"/>
                  <a:gd name="T39" fmla="*/ 8 h 81"/>
                  <a:gd name="T40" fmla="*/ 36 w 45"/>
                  <a:gd name="T41" fmla="*/ 7 h 81"/>
                  <a:gd name="T42" fmla="*/ 38 w 45"/>
                  <a:gd name="T43" fmla="*/ 6 h 81"/>
                  <a:gd name="T44" fmla="*/ 39 w 45"/>
                  <a:gd name="T45" fmla="*/ 4 h 81"/>
                  <a:gd name="T46" fmla="*/ 40 w 45"/>
                  <a:gd name="T47" fmla="*/ 4 h 81"/>
                  <a:gd name="T48" fmla="*/ 41 w 45"/>
                  <a:gd name="T49" fmla="*/ 3 h 81"/>
                  <a:gd name="T50" fmla="*/ 42 w 45"/>
                  <a:gd name="T51" fmla="*/ 2 h 81"/>
                  <a:gd name="T52" fmla="*/ 43 w 45"/>
                  <a:gd name="T53" fmla="*/ 1 h 81"/>
                  <a:gd name="T54" fmla="*/ 45 w 45"/>
                  <a:gd name="T55" fmla="*/ 0 h 8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5"/>
                  <a:gd name="T85" fmla="*/ 0 h 81"/>
                  <a:gd name="T86" fmla="*/ 45 w 45"/>
                  <a:gd name="T87" fmla="*/ 81 h 8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5" h="81">
                    <a:moveTo>
                      <a:pt x="45" y="0"/>
                    </a:moveTo>
                    <a:lnTo>
                      <a:pt x="28" y="29"/>
                    </a:lnTo>
                    <a:lnTo>
                      <a:pt x="25" y="35"/>
                    </a:lnTo>
                    <a:lnTo>
                      <a:pt x="21" y="40"/>
                    </a:lnTo>
                    <a:lnTo>
                      <a:pt x="17" y="45"/>
                    </a:lnTo>
                    <a:lnTo>
                      <a:pt x="15" y="51"/>
                    </a:lnTo>
                    <a:lnTo>
                      <a:pt x="12" y="56"/>
                    </a:lnTo>
                    <a:lnTo>
                      <a:pt x="10" y="62"/>
                    </a:lnTo>
                    <a:lnTo>
                      <a:pt x="8" y="66"/>
                    </a:lnTo>
                    <a:lnTo>
                      <a:pt x="6" y="71"/>
                    </a:lnTo>
                    <a:lnTo>
                      <a:pt x="0" y="81"/>
                    </a:lnTo>
                    <a:lnTo>
                      <a:pt x="0" y="79"/>
                    </a:lnTo>
                    <a:lnTo>
                      <a:pt x="0" y="77"/>
                    </a:lnTo>
                    <a:lnTo>
                      <a:pt x="1" y="76"/>
                    </a:lnTo>
                    <a:lnTo>
                      <a:pt x="1" y="74"/>
                    </a:lnTo>
                    <a:lnTo>
                      <a:pt x="1" y="71"/>
                    </a:lnTo>
                    <a:lnTo>
                      <a:pt x="2" y="70"/>
                    </a:lnTo>
                    <a:lnTo>
                      <a:pt x="2" y="68"/>
                    </a:lnTo>
                    <a:lnTo>
                      <a:pt x="2" y="67"/>
                    </a:lnTo>
                    <a:lnTo>
                      <a:pt x="35" y="8"/>
                    </a:lnTo>
                    <a:lnTo>
                      <a:pt x="36" y="7"/>
                    </a:lnTo>
                    <a:lnTo>
                      <a:pt x="38" y="6"/>
                    </a:lnTo>
                    <a:lnTo>
                      <a:pt x="39" y="4"/>
                    </a:lnTo>
                    <a:lnTo>
                      <a:pt x="40" y="4"/>
                    </a:lnTo>
                    <a:lnTo>
                      <a:pt x="41" y="3"/>
                    </a:lnTo>
                    <a:lnTo>
                      <a:pt x="42" y="2"/>
                    </a:lnTo>
                    <a:lnTo>
                      <a:pt x="43" y="1"/>
                    </a:lnTo>
                    <a:lnTo>
                      <a:pt x="45"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4" name="Freeform 656"/>
              <p:cNvSpPr>
                <a:spLocks/>
              </p:cNvSpPr>
              <p:nvPr/>
            </p:nvSpPr>
            <p:spPr bwMode="auto">
              <a:xfrm>
                <a:off x="2494" y="3949"/>
                <a:ext cx="33" cy="59"/>
              </a:xfrm>
              <a:custGeom>
                <a:avLst/>
                <a:gdLst>
                  <a:gd name="T0" fmla="*/ 33 w 33"/>
                  <a:gd name="T1" fmla="*/ 0 h 59"/>
                  <a:gd name="T2" fmla="*/ 0 w 33"/>
                  <a:gd name="T3" fmla="*/ 59 h 59"/>
                  <a:gd name="T4" fmla="*/ 1 w 33"/>
                  <a:gd name="T5" fmla="*/ 55 h 59"/>
                  <a:gd name="T6" fmla="*/ 2 w 33"/>
                  <a:gd name="T7" fmla="*/ 51 h 59"/>
                  <a:gd name="T8" fmla="*/ 4 w 33"/>
                  <a:gd name="T9" fmla="*/ 48 h 59"/>
                  <a:gd name="T10" fmla="*/ 5 w 33"/>
                  <a:gd name="T11" fmla="*/ 45 h 59"/>
                  <a:gd name="T12" fmla="*/ 6 w 33"/>
                  <a:gd name="T13" fmla="*/ 42 h 59"/>
                  <a:gd name="T14" fmla="*/ 7 w 33"/>
                  <a:gd name="T15" fmla="*/ 40 h 59"/>
                  <a:gd name="T16" fmla="*/ 8 w 33"/>
                  <a:gd name="T17" fmla="*/ 36 h 59"/>
                  <a:gd name="T18" fmla="*/ 9 w 33"/>
                  <a:gd name="T19" fmla="*/ 33 h 59"/>
                  <a:gd name="T20" fmla="*/ 18 w 33"/>
                  <a:gd name="T21" fmla="*/ 19 h 59"/>
                  <a:gd name="T22" fmla="*/ 19 w 33"/>
                  <a:gd name="T23" fmla="*/ 16 h 59"/>
                  <a:gd name="T24" fmla="*/ 21 w 33"/>
                  <a:gd name="T25" fmla="*/ 14 h 59"/>
                  <a:gd name="T26" fmla="*/ 23 w 33"/>
                  <a:gd name="T27" fmla="*/ 12 h 59"/>
                  <a:gd name="T28" fmla="*/ 25 w 33"/>
                  <a:gd name="T29" fmla="*/ 8 h 59"/>
                  <a:gd name="T30" fmla="*/ 27 w 33"/>
                  <a:gd name="T31" fmla="*/ 6 h 59"/>
                  <a:gd name="T32" fmla="*/ 28 w 33"/>
                  <a:gd name="T33" fmla="*/ 4 h 59"/>
                  <a:gd name="T34" fmla="*/ 31 w 33"/>
                  <a:gd name="T35" fmla="*/ 2 h 59"/>
                  <a:gd name="T36" fmla="*/ 33 w 33"/>
                  <a:gd name="T37" fmla="*/ 0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59"/>
                  <a:gd name="T59" fmla="*/ 33 w 33"/>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59">
                    <a:moveTo>
                      <a:pt x="33" y="0"/>
                    </a:moveTo>
                    <a:lnTo>
                      <a:pt x="0" y="59"/>
                    </a:lnTo>
                    <a:lnTo>
                      <a:pt x="1" y="55"/>
                    </a:lnTo>
                    <a:lnTo>
                      <a:pt x="2" y="51"/>
                    </a:lnTo>
                    <a:lnTo>
                      <a:pt x="4" y="48"/>
                    </a:lnTo>
                    <a:lnTo>
                      <a:pt x="5" y="45"/>
                    </a:lnTo>
                    <a:lnTo>
                      <a:pt x="6" y="42"/>
                    </a:lnTo>
                    <a:lnTo>
                      <a:pt x="7" y="40"/>
                    </a:lnTo>
                    <a:lnTo>
                      <a:pt x="8" y="36"/>
                    </a:lnTo>
                    <a:lnTo>
                      <a:pt x="9" y="33"/>
                    </a:lnTo>
                    <a:lnTo>
                      <a:pt x="18" y="19"/>
                    </a:lnTo>
                    <a:lnTo>
                      <a:pt x="19" y="16"/>
                    </a:lnTo>
                    <a:lnTo>
                      <a:pt x="21" y="14"/>
                    </a:lnTo>
                    <a:lnTo>
                      <a:pt x="23" y="12"/>
                    </a:lnTo>
                    <a:lnTo>
                      <a:pt x="25" y="8"/>
                    </a:lnTo>
                    <a:lnTo>
                      <a:pt x="27" y="6"/>
                    </a:lnTo>
                    <a:lnTo>
                      <a:pt x="28" y="4"/>
                    </a:lnTo>
                    <a:lnTo>
                      <a:pt x="31" y="2"/>
                    </a:lnTo>
                    <a:lnTo>
                      <a:pt x="33"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5" name="Freeform 657"/>
              <p:cNvSpPr>
                <a:spLocks/>
              </p:cNvSpPr>
              <p:nvPr/>
            </p:nvSpPr>
            <p:spPr bwMode="auto">
              <a:xfrm>
                <a:off x="2503" y="3968"/>
                <a:ext cx="9" cy="14"/>
              </a:xfrm>
              <a:custGeom>
                <a:avLst/>
                <a:gdLst>
                  <a:gd name="T0" fmla="*/ 9 w 9"/>
                  <a:gd name="T1" fmla="*/ 0 h 14"/>
                  <a:gd name="T2" fmla="*/ 0 w 9"/>
                  <a:gd name="T3" fmla="*/ 14 h 14"/>
                  <a:gd name="T4" fmla="*/ 1 w 9"/>
                  <a:gd name="T5" fmla="*/ 12 h 14"/>
                  <a:gd name="T6" fmla="*/ 2 w 9"/>
                  <a:gd name="T7" fmla="*/ 11 h 14"/>
                  <a:gd name="T8" fmla="*/ 3 w 9"/>
                  <a:gd name="T9" fmla="*/ 9 h 14"/>
                  <a:gd name="T10" fmla="*/ 4 w 9"/>
                  <a:gd name="T11" fmla="*/ 7 h 14"/>
                  <a:gd name="T12" fmla="*/ 5 w 9"/>
                  <a:gd name="T13" fmla="*/ 4 h 14"/>
                  <a:gd name="T14" fmla="*/ 6 w 9"/>
                  <a:gd name="T15" fmla="*/ 3 h 14"/>
                  <a:gd name="T16" fmla="*/ 8 w 9"/>
                  <a:gd name="T17" fmla="*/ 1 h 14"/>
                  <a:gd name="T18" fmla="*/ 9 w 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4"/>
                  <a:gd name="T32" fmla="*/ 9 w 9"/>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4">
                    <a:moveTo>
                      <a:pt x="9" y="0"/>
                    </a:moveTo>
                    <a:lnTo>
                      <a:pt x="0" y="14"/>
                    </a:lnTo>
                    <a:lnTo>
                      <a:pt x="1" y="12"/>
                    </a:lnTo>
                    <a:lnTo>
                      <a:pt x="2" y="11"/>
                    </a:lnTo>
                    <a:lnTo>
                      <a:pt x="3" y="9"/>
                    </a:lnTo>
                    <a:lnTo>
                      <a:pt x="4" y="7"/>
                    </a:lnTo>
                    <a:lnTo>
                      <a:pt x="5" y="4"/>
                    </a:lnTo>
                    <a:lnTo>
                      <a:pt x="6" y="3"/>
                    </a:lnTo>
                    <a:lnTo>
                      <a:pt x="8" y="1"/>
                    </a:lnTo>
                    <a:lnTo>
                      <a:pt x="9"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6" name="Freeform 658"/>
              <p:cNvSpPr>
                <a:spLocks/>
              </p:cNvSpPr>
              <p:nvPr/>
            </p:nvSpPr>
            <p:spPr bwMode="auto">
              <a:xfrm>
                <a:off x="2486" y="3922"/>
                <a:ext cx="153" cy="114"/>
              </a:xfrm>
              <a:custGeom>
                <a:avLst/>
                <a:gdLst>
                  <a:gd name="T0" fmla="*/ 144 w 153"/>
                  <a:gd name="T1" fmla="*/ 97 h 114"/>
                  <a:gd name="T2" fmla="*/ 151 w 153"/>
                  <a:gd name="T3" fmla="*/ 74 h 114"/>
                  <a:gd name="T4" fmla="*/ 153 w 153"/>
                  <a:gd name="T5" fmla="*/ 54 h 114"/>
                  <a:gd name="T6" fmla="*/ 152 w 153"/>
                  <a:gd name="T7" fmla="*/ 37 h 114"/>
                  <a:gd name="T8" fmla="*/ 147 w 153"/>
                  <a:gd name="T9" fmla="*/ 23 h 114"/>
                  <a:gd name="T10" fmla="*/ 138 w 153"/>
                  <a:gd name="T11" fmla="*/ 13 h 114"/>
                  <a:gd name="T12" fmla="*/ 127 w 153"/>
                  <a:gd name="T13" fmla="*/ 5 h 114"/>
                  <a:gd name="T14" fmla="*/ 114 w 153"/>
                  <a:gd name="T15" fmla="*/ 1 h 114"/>
                  <a:gd name="T16" fmla="*/ 99 w 153"/>
                  <a:gd name="T17" fmla="*/ 0 h 114"/>
                  <a:gd name="T18" fmla="*/ 84 w 153"/>
                  <a:gd name="T19" fmla="*/ 2 h 114"/>
                  <a:gd name="T20" fmla="*/ 68 w 153"/>
                  <a:gd name="T21" fmla="*/ 7 h 114"/>
                  <a:gd name="T22" fmla="*/ 52 w 153"/>
                  <a:gd name="T23" fmla="*/ 17 h 114"/>
                  <a:gd name="T24" fmla="*/ 34 w 153"/>
                  <a:gd name="T25" fmla="*/ 31 h 114"/>
                  <a:gd name="T26" fmla="*/ 21 w 153"/>
                  <a:gd name="T27" fmla="*/ 48 h 114"/>
                  <a:gd name="T28" fmla="*/ 10 w 153"/>
                  <a:gd name="T29" fmla="*/ 67 h 114"/>
                  <a:gd name="T30" fmla="*/ 4 w 153"/>
                  <a:gd name="T31" fmla="*/ 89 h 114"/>
                  <a:gd name="T32" fmla="*/ 0 w 153"/>
                  <a:gd name="T33" fmla="*/ 114 h 114"/>
                  <a:gd name="T34" fmla="*/ 12 w 153"/>
                  <a:gd name="T35" fmla="*/ 94 h 114"/>
                  <a:gd name="T36" fmla="*/ 17 w 153"/>
                  <a:gd name="T37" fmla="*/ 71 h 114"/>
                  <a:gd name="T38" fmla="*/ 25 w 153"/>
                  <a:gd name="T39" fmla="*/ 52 h 114"/>
                  <a:gd name="T40" fmla="*/ 35 w 153"/>
                  <a:gd name="T41" fmla="*/ 36 h 114"/>
                  <a:gd name="T42" fmla="*/ 45 w 153"/>
                  <a:gd name="T43" fmla="*/ 26 h 114"/>
                  <a:gd name="T44" fmla="*/ 56 w 153"/>
                  <a:gd name="T45" fmla="*/ 18 h 114"/>
                  <a:gd name="T46" fmla="*/ 70 w 153"/>
                  <a:gd name="T47" fmla="*/ 12 h 114"/>
                  <a:gd name="T48" fmla="*/ 84 w 153"/>
                  <a:gd name="T49" fmla="*/ 8 h 114"/>
                  <a:gd name="T50" fmla="*/ 98 w 153"/>
                  <a:gd name="T51" fmla="*/ 8 h 114"/>
                  <a:gd name="T52" fmla="*/ 111 w 153"/>
                  <a:gd name="T53" fmla="*/ 11 h 114"/>
                  <a:gd name="T54" fmla="*/ 123 w 153"/>
                  <a:gd name="T55" fmla="*/ 17 h 114"/>
                  <a:gd name="T56" fmla="*/ 133 w 153"/>
                  <a:gd name="T57" fmla="*/ 26 h 114"/>
                  <a:gd name="T58" fmla="*/ 139 w 153"/>
                  <a:gd name="T59" fmla="*/ 37 h 114"/>
                  <a:gd name="T60" fmla="*/ 144 w 153"/>
                  <a:gd name="T61" fmla="*/ 53 h 114"/>
                  <a:gd name="T62" fmla="*/ 143 w 153"/>
                  <a:gd name="T63" fmla="*/ 71 h 114"/>
                  <a:gd name="T64" fmla="*/ 138 w 153"/>
                  <a:gd name="T65" fmla="*/ 91 h 114"/>
                  <a:gd name="T66" fmla="*/ 144 w 153"/>
                  <a:gd name="T67" fmla="*/ 97 h 114"/>
                  <a:gd name="T68" fmla="*/ 134 w 153"/>
                  <a:gd name="T69" fmla="*/ 104 h 114"/>
                  <a:gd name="T70" fmla="*/ 137 w 153"/>
                  <a:gd name="T71" fmla="*/ 103 h 114"/>
                  <a:gd name="T72" fmla="*/ 140 w 153"/>
                  <a:gd name="T73" fmla="*/ 100 h 114"/>
                  <a:gd name="T74" fmla="*/ 144 w 153"/>
                  <a:gd name="T75" fmla="*/ 97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3"/>
                  <a:gd name="T115" fmla="*/ 0 h 114"/>
                  <a:gd name="T116" fmla="*/ 153 w 153"/>
                  <a:gd name="T117" fmla="*/ 114 h 1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3" h="114">
                    <a:moveTo>
                      <a:pt x="134" y="103"/>
                    </a:moveTo>
                    <a:lnTo>
                      <a:pt x="144" y="97"/>
                    </a:lnTo>
                    <a:lnTo>
                      <a:pt x="148" y="85"/>
                    </a:lnTo>
                    <a:lnTo>
                      <a:pt x="151" y="74"/>
                    </a:lnTo>
                    <a:lnTo>
                      <a:pt x="152" y="63"/>
                    </a:lnTo>
                    <a:lnTo>
                      <a:pt x="153" y="54"/>
                    </a:lnTo>
                    <a:lnTo>
                      <a:pt x="153" y="45"/>
                    </a:lnTo>
                    <a:lnTo>
                      <a:pt x="152" y="37"/>
                    </a:lnTo>
                    <a:lnTo>
                      <a:pt x="149" y="30"/>
                    </a:lnTo>
                    <a:lnTo>
                      <a:pt x="147" y="23"/>
                    </a:lnTo>
                    <a:lnTo>
                      <a:pt x="143" y="18"/>
                    </a:lnTo>
                    <a:lnTo>
                      <a:pt x="138" y="13"/>
                    </a:lnTo>
                    <a:lnTo>
                      <a:pt x="133" y="8"/>
                    </a:lnTo>
                    <a:lnTo>
                      <a:pt x="127" y="5"/>
                    </a:lnTo>
                    <a:lnTo>
                      <a:pt x="121" y="3"/>
                    </a:lnTo>
                    <a:lnTo>
                      <a:pt x="114" y="1"/>
                    </a:lnTo>
                    <a:lnTo>
                      <a:pt x="107" y="0"/>
                    </a:lnTo>
                    <a:lnTo>
                      <a:pt x="99" y="0"/>
                    </a:lnTo>
                    <a:lnTo>
                      <a:pt x="92" y="0"/>
                    </a:lnTo>
                    <a:lnTo>
                      <a:pt x="84" y="2"/>
                    </a:lnTo>
                    <a:lnTo>
                      <a:pt x="77" y="4"/>
                    </a:lnTo>
                    <a:lnTo>
                      <a:pt x="68" y="7"/>
                    </a:lnTo>
                    <a:lnTo>
                      <a:pt x="60" y="12"/>
                    </a:lnTo>
                    <a:lnTo>
                      <a:pt x="52" y="17"/>
                    </a:lnTo>
                    <a:lnTo>
                      <a:pt x="43" y="23"/>
                    </a:lnTo>
                    <a:lnTo>
                      <a:pt x="34" y="31"/>
                    </a:lnTo>
                    <a:lnTo>
                      <a:pt x="28" y="40"/>
                    </a:lnTo>
                    <a:lnTo>
                      <a:pt x="21" y="48"/>
                    </a:lnTo>
                    <a:lnTo>
                      <a:pt x="16" y="57"/>
                    </a:lnTo>
                    <a:lnTo>
                      <a:pt x="10" y="67"/>
                    </a:lnTo>
                    <a:lnTo>
                      <a:pt x="7" y="77"/>
                    </a:lnTo>
                    <a:lnTo>
                      <a:pt x="4" y="89"/>
                    </a:lnTo>
                    <a:lnTo>
                      <a:pt x="2" y="101"/>
                    </a:lnTo>
                    <a:lnTo>
                      <a:pt x="0" y="114"/>
                    </a:lnTo>
                    <a:lnTo>
                      <a:pt x="9" y="107"/>
                    </a:lnTo>
                    <a:lnTo>
                      <a:pt x="12" y="94"/>
                    </a:lnTo>
                    <a:lnTo>
                      <a:pt x="14" y="82"/>
                    </a:lnTo>
                    <a:lnTo>
                      <a:pt x="17" y="71"/>
                    </a:lnTo>
                    <a:lnTo>
                      <a:pt x="20" y="61"/>
                    </a:lnTo>
                    <a:lnTo>
                      <a:pt x="25" y="52"/>
                    </a:lnTo>
                    <a:lnTo>
                      <a:pt x="30" y="44"/>
                    </a:lnTo>
                    <a:lnTo>
                      <a:pt x="35" y="36"/>
                    </a:lnTo>
                    <a:lnTo>
                      <a:pt x="40" y="30"/>
                    </a:lnTo>
                    <a:lnTo>
                      <a:pt x="45" y="26"/>
                    </a:lnTo>
                    <a:lnTo>
                      <a:pt x="51" y="21"/>
                    </a:lnTo>
                    <a:lnTo>
                      <a:pt x="56" y="18"/>
                    </a:lnTo>
                    <a:lnTo>
                      <a:pt x="62" y="15"/>
                    </a:lnTo>
                    <a:lnTo>
                      <a:pt x="70" y="12"/>
                    </a:lnTo>
                    <a:lnTo>
                      <a:pt x="77" y="9"/>
                    </a:lnTo>
                    <a:lnTo>
                      <a:pt x="84" y="8"/>
                    </a:lnTo>
                    <a:lnTo>
                      <a:pt x="91" y="8"/>
                    </a:lnTo>
                    <a:lnTo>
                      <a:pt x="98" y="8"/>
                    </a:lnTo>
                    <a:lnTo>
                      <a:pt x="105" y="9"/>
                    </a:lnTo>
                    <a:lnTo>
                      <a:pt x="111" y="11"/>
                    </a:lnTo>
                    <a:lnTo>
                      <a:pt x="118" y="14"/>
                    </a:lnTo>
                    <a:lnTo>
                      <a:pt x="123" y="17"/>
                    </a:lnTo>
                    <a:lnTo>
                      <a:pt x="129" y="21"/>
                    </a:lnTo>
                    <a:lnTo>
                      <a:pt x="133" y="26"/>
                    </a:lnTo>
                    <a:lnTo>
                      <a:pt x="137" y="31"/>
                    </a:lnTo>
                    <a:lnTo>
                      <a:pt x="139" y="37"/>
                    </a:lnTo>
                    <a:lnTo>
                      <a:pt x="142" y="45"/>
                    </a:lnTo>
                    <a:lnTo>
                      <a:pt x="144" y="53"/>
                    </a:lnTo>
                    <a:lnTo>
                      <a:pt x="144" y="61"/>
                    </a:lnTo>
                    <a:lnTo>
                      <a:pt x="143" y="71"/>
                    </a:lnTo>
                    <a:lnTo>
                      <a:pt x="140" y="81"/>
                    </a:lnTo>
                    <a:lnTo>
                      <a:pt x="138" y="91"/>
                    </a:lnTo>
                    <a:lnTo>
                      <a:pt x="134" y="103"/>
                    </a:lnTo>
                    <a:lnTo>
                      <a:pt x="144" y="97"/>
                    </a:lnTo>
                    <a:lnTo>
                      <a:pt x="134" y="103"/>
                    </a:lnTo>
                    <a:lnTo>
                      <a:pt x="134" y="104"/>
                    </a:lnTo>
                    <a:lnTo>
                      <a:pt x="135" y="104"/>
                    </a:lnTo>
                    <a:lnTo>
                      <a:pt x="137" y="103"/>
                    </a:lnTo>
                    <a:lnTo>
                      <a:pt x="139" y="102"/>
                    </a:lnTo>
                    <a:lnTo>
                      <a:pt x="140" y="100"/>
                    </a:lnTo>
                    <a:lnTo>
                      <a:pt x="143" y="99"/>
                    </a:lnTo>
                    <a:lnTo>
                      <a:pt x="144" y="97"/>
                    </a:lnTo>
                    <a:lnTo>
                      <a:pt x="134"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7" name="Freeform 659"/>
              <p:cNvSpPr>
                <a:spLocks/>
              </p:cNvSpPr>
              <p:nvPr/>
            </p:nvSpPr>
            <p:spPr bwMode="auto">
              <a:xfrm>
                <a:off x="2571" y="3938"/>
                <a:ext cx="60" cy="87"/>
              </a:xfrm>
              <a:custGeom>
                <a:avLst/>
                <a:gdLst>
                  <a:gd name="T0" fmla="*/ 0 w 60"/>
                  <a:gd name="T1" fmla="*/ 9 h 87"/>
                  <a:gd name="T2" fmla="*/ 0 w 60"/>
                  <a:gd name="T3" fmla="*/ 7 h 87"/>
                  <a:gd name="T4" fmla="*/ 16 w 60"/>
                  <a:gd name="T5" fmla="*/ 15 h 87"/>
                  <a:gd name="T6" fmla="*/ 28 w 60"/>
                  <a:gd name="T7" fmla="*/ 21 h 87"/>
                  <a:gd name="T8" fmla="*/ 34 w 60"/>
                  <a:gd name="T9" fmla="*/ 26 h 87"/>
                  <a:gd name="T10" fmla="*/ 38 w 60"/>
                  <a:gd name="T11" fmla="*/ 29 h 87"/>
                  <a:gd name="T12" fmla="*/ 41 w 60"/>
                  <a:gd name="T13" fmla="*/ 33 h 87"/>
                  <a:gd name="T14" fmla="*/ 44 w 60"/>
                  <a:gd name="T15" fmla="*/ 38 h 87"/>
                  <a:gd name="T16" fmla="*/ 46 w 60"/>
                  <a:gd name="T17" fmla="*/ 42 h 87"/>
                  <a:gd name="T18" fmla="*/ 48 w 60"/>
                  <a:gd name="T19" fmla="*/ 46 h 87"/>
                  <a:gd name="T20" fmla="*/ 49 w 60"/>
                  <a:gd name="T21" fmla="*/ 52 h 87"/>
                  <a:gd name="T22" fmla="*/ 49 w 60"/>
                  <a:gd name="T23" fmla="*/ 58 h 87"/>
                  <a:gd name="T24" fmla="*/ 50 w 60"/>
                  <a:gd name="T25" fmla="*/ 71 h 87"/>
                  <a:gd name="T26" fmla="*/ 49 w 60"/>
                  <a:gd name="T27" fmla="*/ 87 h 87"/>
                  <a:gd name="T28" fmla="*/ 59 w 60"/>
                  <a:gd name="T29" fmla="*/ 81 h 87"/>
                  <a:gd name="T30" fmla="*/ 60 w 60"/>
                  <a:gd name="T31" fmla="*/ 65 h 87"/>
                  <a:gd name="T32" fmla="*/ 60 w 60"/>
                  <a:gd name="T33" fmla="*/ 51 h 87"/>
                  <a:gd name="T34" fmla="*/ 59 w 60"/>
                  <a:gd name="T35" fmla="*/ 44 h 87"/>
                  <a:gd name="T36" fmla="*/ 58 w 60"/>
                  <a:gd name="T37" fmla="*/ 39 h 87"/>
                  <a:gd name="T38" fmla="*/ 57 w 60"/>
                  <a:gd name="T39" fmla="*/ 33 h 87"/>
                  <a:gd name="T40" fmla="*/ 53 w 60"/>
                  <a:gd name="T41" fmla="*/ 29 h 87"/>
                  <a:gd name="T42" fmla="*/ 51 w 60"/>
                  <a:gd name="T43" fmla="*/ 25 h 87"/>
                  <a:gd name="T44" fmla="*/ 48 w 60"/>
                  <a:gd name="T45" fmla="*/ 21 h 87"/>
                  <a:gd name="T46" fmla="*/ 44 w 60"/>
                  <a:gd name="T47" fmla="*/ 17 h 87"/>
                  <a:gd name="T48" fmla="*/ 38 w 60"/>
                  <a:gd name="T49" fmla="*/ 14 h 87"/>
                  <a:gd name="T50" fmla="*/ 26 w 60"/>
                  <a:gd name="T51" fmla="*/ 6 h 87"/>
                  <a:gd name="T52" fmla="*/ 10 w 60"/>
                  <a:gd name="T53" fmla="*/ 0 h 87"/>
                  <a:gd name="T54" fmla="*/ 9 w 60"/>
                  <a:gd name="T55" fmla="*/ 0 h 87"/>
                  <a:gd name="T56" fmla="*/ 10 w 60"/>
                  <a:gd name="T57" fmla="*/ 0 h 87"/>
                  <a:gd name="T58" fmla="*/ 8 w 60"/>
                  <a:gd name="T59" fmla="*/ 0 h 87"/>
                  <a:gd name="T60" fmla="*/ 7 w 60"/>
                  <a:gd name="T61" fmla="*/ 0 h 87"/>
                  <a:gd name="T62" fmla="*/ 5 w 60"/>
                  <a:gd name="T63" fmla="*/ 2 h 87"/>
                  <a:gd name="T64" fmla="*/ 3 w 60"/>
                  <a:gd name="T65" fmla="*/ 3 h 87"/>
                  <a:gd name="T66" fmla="*/ 1 w 60"/>
                  <a:gd name="T67" fmla="*/ 4 h 87"/>
                  <a:gd name="T68" fmla="*/ 0 w 60"/>
                  <a:gd name="T69" fmla="*/ 6 h 87"/>
                  <a:gd name="T70" fmla="*/ 0 w 60"/>
                  <a:gd name="T71" fmla="*/ 7 h 87"/>
                  <a:gd name="T72" fmla="*/ 0 w 60"/>
                  <a:gd name="T73" fmla="*/ 9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
                  <a:gd name="T112" fmla="*/ 0 h 87"/>
                  <a:gd name="T113" fmla="*/ 60 w 60"/>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 h="87">
                    <a:moveTo>
                      <a:pt x="0" y="9"/>
                    </a:moveTo>
                    <a:lnTo>
                      <a:pt x="0" y="7"/>
                    </a:lnTo>
                    <a:lnTo>
                      <a:pt x="16" y="15"/>
                    </a:lnTo>
                    <a:lnTo>
                      <a:pt x="28" y="21"/>
                    </a:lnTo>
                    <a:lnTo>
                      <a:pt x="34" y="26"/>
                    </a:lnTo>
                    <a:lnTo>
                      <a:pt x="38" y="29"/>
                    </a:lnTo>
                    <a:lnTo>
                      <a:pt x="41" y="33"/>
                    </a:lnTo>
                    <a:lnTo>
                      <a:pt x="44" y="38"/>
                    </a:lnTo>
                    <a:lnTo>
                      <a:pt x="46" y="42"/>
                    </a:lnTo>
                    <a:lnTo>
                      <a:pt x="48" y="46"/>
                    </a:lnTo>
                    <a:lnTo>
                      <a:pt x="49" y="52"/>
                    </a:lnTo>
                    <a:lnTo>
                      <a:pt x="49" y="58"/>
                    </a:lnTo>
                    <a:lnTo>
                      <a:pt x="50" y="71"/>
                    </a:lnTo>
                    <a:lnTo>
                      <a:pt x="49" y="87"/>
                    </a:lnTo>
                    <a:lnTo>
                      <a:pt x="59" y="81"/>
                    </a:lnTo>
                    <a:lnTo>
                      <a:pt x="60" y="65"/>
                    </a:lnTo>
                    <a:lnTo>
                      <a:pt x="60" y="51"/>
                    </a:lnTo>
                    <a:lnTo>
                      <a:pt x="59" y="44"/>
                    </a:lnTo>
                    <a:lnTo>
                      <a:pt x="58" y="39"/>
                    </a:lnTo>
                    <a:lnTo>
                      <a:pt x="57" y="33"/>
                    </a:lnTo>
                    <a:lnTo>
                      <a:pt x="53" y="29"/>
                    </a:lnTo>
                    <a:lnTo>
                      <a:pt x="51" y="25"/>
                    </a:lnTo>
                    <a:lnTo>
                      <a:pt x="48" y="21"/>
                    </a:lnTo>
                    <a:lnTo>
                      <a:pt x="44" y="17"/>
                    </a:lnTo>
                    <a:lnTo>
                      <a:pt x="38" y="14"/>
                    </a:lnTo>
                    <a:lnTo>
                      <a:pt x="26" y="6"/>
                    </a:lnTo>
                    <a:lnTo>
                      <a:pt x="10" y="0"/>
                    </a:lnTo>
                    <a:lnTo>
                      <a:pt x="9" y="0"/>
                    </a:lnTo>
                    <a:lnTo>
                      <a:pt x="10" y="0"/>
                    </a:lnTo>
                    <a:lnTo>
                      <a:pt x="8" y="0"/>
                    </a:lnTo>
                    <a:lnTo>
                      <a:pt x="7" y="0"/>
                    </a:lnTo>
                    <a:lnTo>
                      <a:pt x="5" y="2"/>
                    </a:lnTo>
                    <a:lnTo>
                      <a:pt x="3" y="3"/>
                    </a:lnTo>
                    <a:lnTo>
                      <a:pt x="1" y="4"/>
                    </a:lnTo>
                    <a:lnTo>
                      <a:pt x="0" y="6"/>
                    </a:lnTo>
                    <a:lnTo>
                      <a:pt x="0" y="7"/>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8" name="Freeform 660"/>
              <p:cNvSpPr>
                <a:spLocks/>
              </p:cNvSpPr>
              <p:nvPr/>
            </p:nvSpPr>
            <p:spPr bwMode="auto">
              <a:xfrm>
                <a:off x="2486" y="3938"/>
                <a:ext cx="94" cy="98"/>
              </a:xfrm>
              <a:custGeom>
                <a:avLst/>
                <a:gdLst>
                  <a:gd name="T0" fmla="*/ 0 w 94"/>
                  <a:gd name="T1" fmla="*/ 98 h 98"/>
                  <a:gd name="T2" fmla="*/ 10 w 94"/>
                  <a:gd name="T3" fmla="*/ 88 h 98"/>
                  <a:gd name="T4" fmla="*/ 14 w 94"/>
                  <a:gd name="T5" fmla="*/ 79 h 98"/>
                  <a:gd name="T6" fmla="*/ 19 w 94"/>
                  <a:gd name="T7" fmla="*/ 64 h 98"/>
                  <a:gd name="T8" fmla="*/ 28 w 94"/>
                  <a:gd name="T9" fmla="*/ 47 h 98"/>
                  <a:gd name="T10" fmla="*/ 33 w 94"/>
                  <a:gd name="T11" fmla="*/ 39 h 98"/>
                  <a:gd name="T12" fmla="*/ 39 w 94"/>
                  <a:gd name="T13" fmla="*/ 31 h 98"/>
                  <a:gd name="T14" fmla="*/ 44 w 94"/>
                  <a:gd name="T15" fmla="*/ 25 h 98"/>
                  <a:gd name="T16" fmla="*/ 49 w 94"/>
                  <a:gd name="T17" fmla="*/ 19 h 98"/>
                  <a:gd name="T18" fmla="*/ 56 w 94"/>
                  <a:gd name="T19" fmla="*/ 15 h 98"/>
                  <a:gd name="T20" fmla="*/ 65 w 94"/>
                  <a:gd name="T21" fmla="*/ 12 h 98"/>
                  <a:gd name="T22" fmla="*/ 74 w 94"/>
                  <a:gd name="T23" fmla="*/ 9 h 98"/>
                  <a:gd name="T24" fmla="*/ 85 w 94"/>
                  <a:gd name="T25" fmla="*/ 9 h 98"/>
                  <a:gd name="T26" fmla="*/ 94 w 94"/>
                  <a:gd name="T27" fmla="*/ 0 h 98"/>
                  <a:gd name="T28" fmla="*/ 82 w 94"/>
                  <a:gd name="T29" fmla="*/ 0 h 98"/>
                  <a:gd name="T30" fmla="*/ 71 w 94"/>
                  <a:gd name="T31" fmla="*/ 3 h 98"/>
                  <a:gd name="T32" fmla="*/ 60 w 94"/>
                  <a:gd name="T33" fmla="*/ 9 h 98"/>
                  <a:gd name="T34" fmla="*/ 49 w 94"/>
                  <a:gd name="T35" fmla="*/ 16 h 98"/>
                  <a:gd name="T36" fmla="*/ 39 w 94"/>
                  <a:gd name="T37" fmla="*/ 25 h 98"/>
                  <a:gd name="T38" fmla="*/ 31 w 94"/>
                  <a:gd name="T39" fmla="*/ 34 h 98"/>
                  <a:gd name="T40" fmla="*/ 25 w 94"/>
                  <a:gd name="T41" fmla="*/ 43 h 98"/>
                  <a:gd name="T42" fmla="*/ 18 w 94"/>
                  <a:gd name="T43" fmla="*/ 53 h 98"/>
                  <a:gd name="T44" fmla="*/ 9 w 94"/>
                  <a:gd name="T45" fmla="*/ 70 h 98"/>
                  <a:gd name="T46" fmla="*/ 4 w 94"/>
                  <a:gd name="T47" fmla="*/ 85 h 98"/>
                  <a:gd name="T48" fmla="*/ 1 w 94"/>
                  <a:gd name="T49" fmla="*/ 95 h 98"/>
                  <a:gd name="T50" fmla="*/ 9 w 94"/>
                  <a:gd name="T51" fmla="*/ 91 h 98"/>
                  <a:gd name="T52" fmla="*/ 7 w 94"/>
                  <a:gd name="T53" fmla="*/ 91 h 98"/>
                  <a:gd name="T54" fmla="*/ 6 w 94"/>
                  <a:gd name="T55" fmla="*/ 92 h 98"/>
                  <a:gd name="T56" fmla="*/ 4 w 94"/>
                  <a:gd name="T57" fmla="*/ 93 h 98"/>
                  <a:gd name="T58" fmla="*/ 2 w 94"/>
                  <a:gd name="T59" fmla="*/ 95 h 98"/>
                  <a:gd name="T60" fmla="*/ 1 w 94"/>
                  <a:gd name="T61" fmla="*/ 96 h 98"/>
                  <a:gd name="T62" fmla="*/ 0 w 94"/>
                  <a:gd name="T63" fmla="*/ 98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98"/>
                  <a:gd name="T98" fmla="*/ 94 w 94"/>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98">
                    <a:moveTo>
                      <a:pt x="0" y="98"/>
                    </a:moveTo>
                    <a:lnTo>
                      <a:pt x="10" y="88"/>
                    </a:lnTo>
                    <a:lnTo>
                      <a:pt x="14" y="79"/>
                    </a:lnTo>
                    <a:lnTo>
                      <a:pt x="19" y="64"/>
                    </a:lnTo>
                    <a:lnTo>
                      <a:pt x="28" y="47"/>
                    </a:lnTo>
                    <a:lnTo>
                      <a:pt x="33" y="39"/>
                    </a:lnTo>
                    <a:lnTo>
                      <a:pt x="39" y="31"/>
                    </a:lnTo>
                    <a:lnTo>
                      <a:pt x="44" y="25"/>
                    </a:lnTo>
                    <a:lnTo>
                      <a:pt x="49" y="19"/>
                    </a:lnTo>
                    <a:lnTo>
                      <a:pt x="56" y="15"/>
                    </a:lnTo>
                    <a:lnTo>
                      <a:pt x="65" y="12"/>
                    </a:lnTo>
                    <a:lnTo>
                      <a:pt x="74" y="9"/>
                    </a:lnTo>
                    <a:lnTo>
                      <a:pt x="85" y="9"/>
                    </a:lnTo>
                    <a:lnTo>
                      <a:pt x="94" y="0"/>
                    </a:lnTo>
                    <a:lnTo>
                      <a:pt x="82" y="0"/>
                    </a:lnTo>
                    <a:lnTo>
                      <a:pt x="71" y="3"/>
                    </a:lnTo>
                    <a:lnTo>
                      <a:pt x="60" y="9"/>
                    </a:lnTo>
                    <a:lnTo>
                      <a:pt x="49" y="16"/>
                    </a:lnTo>
                    <a:lnTo>
                      <a:pt x="39" y="25"/>
                    </a:lnTo>
                    <a:lnTo>
                      <a:pt x="31" y="34"/>
                    </a:lnTo>
                    <a:lnTo>
                      <a:pt x="25" y="43"/>
                    </a:lnTo>
                    <a:lnTo>
                      <a:pt x="18" y="53"/>
                    </a:lnTo>
                    <a:lnTo>
                      <a:pt x="9" y="70"/>
                    </a:lnTo>
                    <a:lnTo>
                      <a:pt x="4" y="85"/>
                    </a:lnTo>
                    <a:lnTo>
                      <a:pt x="1" y="95"/>
                    </a:lnTo>
                    <a:lnTo>
                      <a:pt x="9" y="91"/>
                    </a:lnTo>
                    <a:lnTo>
                      <a:pt x="7" y="91"/>
                    </a:lnTo>
                    <a:lnTo>
                      <a:pt x="6" y="92"/>
                    </a:lnTo>
                    <a:lnTo>
                      <a:pt x="4" y="93"/>
                    </a:lnTo>
                    <a:lnTo>
                      <a:pt x="2" y="95"/>
                    </a:lnTo>
                    <a:lnTo>
                      <a:pt x="1" y="96"/>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29" name="Freeform 661"/>
              <p:cNvSpPr>
                <a:spLocks/>
              </p:cNvSpPr>
              <p:nvPr/>
            </p:nvSpPr>
            <p:spPr bwMode="auto">
              <a:xfrm>
                <a:off x="2930" y="3907"/>
                <a:ext cx="3" cy="9"/>
              </a:xfrm>
              <a:custGeom>
                <a:avLst/>
                <a:gdLst>
                  <a:gd name="T0" fmla="*/ 0 w 3"/>
                  <a:gd name="T1" fmla="*/ 5 h 9"/>
                  <a:gd name="T2" fmla="*/ 3 w 3"/>
                  <a:gd name="T3" fmla="*/ 0 h 9"/>
                  <a:gd name="T4" fmla="*/ 3 w 3"/>
                  <a:gd name="T5" fmla="*/ 1 h 9"/>
                  <a:gd name="T6" fmla="*/ 2 w 3"/>
                  <a:gd name="T7" fmla="*/ 2 h 9"/>
                  <a:gd name="T8" fmla="*/ 2 w 3"/>
                  <a:gd name="T9" fmla="*/ 3 h 9"/>
                  <a:gd name="T10" fmla="*/ 2 w 3"/>
                  <a:gd name="T11" fmla="*/ 4 h 9"/>
                  <a:gd name="T12" fmla="*/ 1 w 3"/>
                  <a:gd name="T13" fmla="*/ 5 h 9"/>
                  <a:gd name="T14" fmla="*/ 1 w 3"/>
                  <a:gd name="T15" fmla="*/ 7 h 9"/>
                  <a:gd name="T16" fmla="*/ 0 w 3"/>
                  <a:gd name="T17" fmla="*/ 8 h 9"/>
                  <a:gd name="T18" fmla="*/ 0 w 3"/>
                  <a:gd name="T19" fmla="*/ 9 h 9"/>
                  <a:gd name="T20" fmla="*/ 0 w 3"/>
                  <a:gd name="T21" fmla="*/ 8 h 9"/>
                  <a:gd name="T22" fmla="*/ 0 w 3"/>
                  <a:gd name="T23" fmla="*/ 8 h 9"/>
                  <a:gd name="T24" fmla="*/ 0 w 3"/>
                  <a:gd name="T25" fmla="*/ 7 h 9"/>
                  <a:gd name="T26" fmla="*/ 0 w 3"/>
                  <a:gd name="T27" fmla="*/ 7 h 9"/>
                  <a:gd name="T28" fmla="*/ 0 w 3"/>
                  <a:gd name="T29" fmla="*/ 6 h 9"/>
                  <a:gd name="T30" fmla="*/ 0 w 3"/>
                  <a:gd name="T31" fmla="*/ 6 h 9"/>
                  <a:gd name="T32" fmla="*/ 0 w 3"/>
                  <a:gd name="T33" fmla="*/ 6 h 9"/>
                  <a:gd name="T34" fmla="*/ 0 w 3"/>
                  <a:gd name="T35" fmla="*/ 5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9"/>
                  <a:gd name="T56" fmla="*/ 3 w 3"/>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9">
                    <a:moveTo>
                      <a:pt x="0" y="5"/>
                    </a:moveTo>
                    <a:lnTo>
                      <a:pt x="3" y="0"/>
                    </a:lnTo>
                    <a:lnTo>
                      <a:pt x="3" y="1"/>
                    </a:lnTo>
                    <a:lnTo>
                      <a:pt x="2" y="2"/>
                    </a:lnTo>
                    <a:lnTo>
                      <a:pt x="2" y="3"/>
                    </a:lnTo>
                    <a:lnTo>
                      <a:pt x="2" y="4"/>
                    </a:lnTo>
                    <a:lnTo>
                      <a:pt x="1" y="5"/>
                    </a:lnTo>
                    <a:lnTo>
                      <a:pt x="1" y="7"/>
                    </a:lnTo>
                    <a:lnTo>
                      <a:pt x="0" y="8"/>
                    </a:lnTo>
                    <a:lnTo>
                      <a:pt x="0" y="9"/>
                    </a:lnTo>
                    <a:lnTo>
                      <a:pt x="0" y="8"/>
                    </a:lnTo>
                    <a:lnTo>
                      <a:pt x="0" y="7"/>
                    </a:lnTo>
                    <a:lnTo>
                      <a:pt x="0" y="6"/>
                    </a:lnTo>
                    <a:lnTo>
                      <a:pt x="0" y="5"/>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0" name="Freeform 662"/>
              <p:cNvSpPr>
                <a:spLocks/>
              </p:cNvSpPr>
              <p:nvPr/>
            </p:nvSpPr>
            <p:spPr bwMode="auto">
              <a:xfrm>
                <a:off x="2930" y="3898"/>
                <a:ext cx="5" cy="14"/>
              </a:xfrm>
              <a:custGeom>
                <a:avLst/>
                <a:gdLst>
                  <a:gd name="T0" fmla="*/ 3 w 5"/>
                  <a:gd name="T1" fmla="*/ 9 h 14"/>
                  <a:gd name="T2" fmla="*/ 0 w 5"/>
                  <a:gd name="T3" fmla="*/ 14 h 14"/>
                  <a:gd name="T4" fmla="*/ 0 w 5"/>
                  <a:gd name="T5" fmla="*/ 13 h 14"/>
                  <a:gd name="T6" fmla="*/ 0 w 5"/>
                  <a:gd name="T7" fmla="*/ 13 h 14"/>
                  <a:gd name="T8" fmla="*/ 0 w 5"/>
                  <a:gd name="T9" fmla="*/ 12 h 14"/>
                  <a:gd name="T10" fmla="*/ 1 w 5"/>
                  <a:gd name="T11" fmla="*/ 11 h 14"/>
                  <a:gd name="T12" fmla="*/ 1 w 5"/>
                  <a:gd name="T13" fmla="*/ 10 h 14"/>
                  <a:gd name="T14" fmla="*/ 1 w 5"/>
                  <a:gd name="T15" fmla="*/ 10 h 14"/>
                  <a:gd name="T16" fmla="*/ 1 w 5"/>
                  <a:gd name="T17" fmla="*/ 9 h 14"/>
                  <a:gd name="T18" fmla="*/ 1 w 5"/>
                  <a:gd name="T19" fmla="*/ 8 h 14"/>
                  <a:gd name="T20" fmla="*/ 5 w 5"/>
                  <a:gd name="T21" fmla="*/ 0 h 14"/>
                  <a:gd name="T22" fmla="*/ 5 w 5"/>
                  <a:gd name="T23" fmla="*/ 1 h 14"/>
                  <a:gd name="T24" fmla="*/ 5 w 5"/>
                  <a:gd name="T25" fmla="*/ 2 h 14"/>
                  <a:gd name="T26" fmla="*/ 4 w 5"/>
                  <a:gd name="T27" fmla="*/ 3 h 14"/>
                  <a:gd name="T28" fmla="*/ 4 w 5"/>
                  <a:gd name="T29" fmla="*/ 4 h 14"/>
                  <a:gd name="T30" fmla="*/ 4 w 5"/>
                  <a:gd name="T31" fmla="*/ 5 h 14"/>
                  <a:gd name="T32" fmla="*/ 4 w 5"/>
                  <a:gd name="T33" fmla="*/ 6 h 14"/>
                  <a:gd name="T34" fmla="*/ 3 w 5"/>
                  <a:gd name="T35" fmla="*/ 8 h 14"/>
                  <a:gd name="T36" fmla="*/ 3 w 5"/>
                  <a:gd name="T37" fmla="*/ 9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4"/>
                  <a:gd name="T59" fmla="*/ 5 w 5"/>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4">
                    <a:moveTo>
                      <a:pt x="3" y="9"/>
                    </a:moveTo>
                    <a:lnTo>
                      <a:pt x="0" y="14"/>
                    </a:lnTo>
                    <a:lnTo>
                      <a:pt x="0" y="13"/>
                    </a:lnTo>
                    <a:lnTo>
                      <a:pt x="0" y="12"/>
                    </a:lnTo>
                    <a:lnTo>
                      <a:pt x="1" y="11"/>
                    </a:lnTo>
                    <a:lnTo>
                      <a:pt x="1" y="10"/>
                    </a:lnTo>
                    <a:lnTo>
                      <a:pt x="1" y="9"/>
                    </a:lnTo>
                    <a:lnTo>
                      <a:pt x="1" y="8"/>
                    </a:lnTo>
                    <a:lnTo>
                      <a:pt x="5" y="0"/>
                    </a:lnTo>
                    <a:lnTo>
                      <a:pt x="5" y="1"/>
                    </a:lnTo>
                    <a:lnTo>
                      <a:pt x="5" y="2"/>
                    </a:lnTo>
                    <a:lnTo>
                      <a:pt x="4" y="3"/>
                    </a:lnTo>
                    <a:lnTo>
                      <a:pt x="4" y="4"/>
                    </a:lnTo>
                    <a:lnTo>
                      <a:pt x="4" y="5"/>
                    </a:lnTo>
                    <a:lnTo>
                      <a:pt x="4" y="6"/>
                    </a:lnTo>
                    <a:lnTo>
                      <a:pt x="3" y="8"/>
                    </a:lnTo>
                    <a:lnTo>
                      <a:pt x="3" y="9"/>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1" name="Freeform 663"/>
              <p:cNvSpPr>
                <a:spLocks/>
              </p:cNvSpPr>
              <p:nvPr/>
            </p:nvSpPr>
            <p:spPr bwMode="auto">
              <a:xfrm>
                <a:off x="2931" y="3890"/>
                <a:ext cx="4" cy="16"/>
              </a:xfrm>
              <a:custGeom>
                <a:avLst/>
                <a:gdLst>
                  <a:gd name="T0" fmla="*/ 4 w 4"/>
                  <a:gd name="T1" fmla="*/ 8 h 16"/>
                  <a:gd name="T2" fmla="*/ 0 w 4"/>
                  <a:gd name="T3" fmla="*/ 16 h 16"/>
                  <a:gd name="T4" fmla="*/ 0 w 4"/>
                  <a:gd name="T5" fmla="*/ 16 h 16"/>
                  <a:gd name="T6" fmla="*/ 0 w 4"/>
                  <a:gd name="T7" fmla="*/ 14 h 16"/>
                  <a:gd name="T8" fmla="*/ 0 w 4"/>
                  <a:gd name="T9" fmla="*/ 13 h 16"/>
                  <a:gd name="T10" fmla="*/ 0 w 4"/>
                  <a:gd name="T11" fmla="*/ 13 h 16"/>
                  <a:gd name="T12" fmla="*/ 0 w 4"/>
                  <a:gd name="T13" fmla="*/ 12 h 16"/>
                  <a:gd name="T14" fmla="*/ 0 w 4"/>
                  <a:gd name="T15" fmla="*/ 11 h 16"/>
                  <a:gd name="T16" fmla="*/ 0 w 4"/>
                  <a:gd name="T17" fmla="*/ 11 h 16"/>
                  <a:gd name="T18" fmla="*/ 0 w 4"/>
                  <a:gd name="T19" fmla="*/ 10 h 16"/>
                  <a:gd name="T20" fmla="*/ 4 w 4"/>
                  <a:gd name="T21" fmla="*/ 0 h 16"/>
                  <a:gd name="T22" fmla="*/ 4 w 4"/>
                  <a:gd name="T23" fmla="*/ 2 h 16"/>
                  <a:gd name="T24" fmla="*/ 4 w 4"/>
                  <a:gd name="T25" fmla="*/ 3 h 16"/>
                  <a:gd name="T26" fmla="*/ 4 w 4"/>
                  <a:gd name="T27" fmla="*/ 4 h 16"/>
                  <a:gd name="T28" fmla="*/ 4 w 4"/>
                  <a:gd name="T29" fmla="*/ 4 h 16"/>
                  <a:gd name="T30" fmla="*/ 4 w 4"/>
                  <a:gd name="T31" fmla="*/ 5 h 16"/>
                  <a:gd name="T32" fmla="*/ 4 w 4"/>
                  <a:gd name="T33" fmla="*/ 6 h 16"/>
                  <a:gd name="T34" fmla="*/ 4 w 4"/>
                  <a:gd name="T35" fmla="*/ 7 h 16"/>
                  <a:gd name="T36" fmla="*/ 4 w 4"/>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6"/>
                  <a:gd name="T59" fmla="*/ 4 w 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6">
                    <a:moveTo>
                      <a:pt x="4" y="8"/>
                    </a:moveTo>
                    <a:lnTo>
                      <a:pt x="0" y="16"/>
                    </a:lnTo>
                    <a:lnTo>
                      <a:pt x="0" y="14"/>
                    </a:lnTo>
                    <a:lnTo>
                      <a:pt x="0" y="13"/>
                    </a:lnTo>
                    <a:lnTo>
                      <a:pt x="0" y="12"/>
                    </a:lnTo>
                    <a:lnTo>
                      <a:pt x="0" y="11"/>
                    </a:lnTo>
                    <a:lnTo>
                      <a:pt x="0" y="10"/>
                    </a:lnTo>
                    <a:lnTo>
                      <a:pt x="4" y="0"/>
                    </a:lnTo>
                    <a:lnTo>
                      <a:pt x="4" y="2"/>
                    </a:lnTo>
                    <a:lnTo>
                      <a:pt x="4" y="3"/>
                    </a:lnTo>
                    <a:lnTo>
                      <a:pt x="4" y="4"/>
                    </a:lnTo>
                    <a:lnTo>
                      <a:pt x="4" y="5"/>
                    </a:lnTo>
                    <a:lnTo>
                      <a:pt x="4" y="6"/>
                    </a:lnTo>
                    <a:lnTo>
                      <a:pt x="4" y="7"/>
                    </a:lnTo>
                    <a:lnTo>
                      <a:pt x="4" y="8"/>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2" name="Freeform 664"/>
              <p:cNvSpPr>
                <a:spLocks/>
              </p:cNvSpPr>
              <p:nvPr/>
            </p:nvSpPr>
            <p:spPr bwMode="auto">
              <a:xfrm>
                <a:off x="2930" y="3886"/>
                <a:ext cx="5" cy="14"/>
              </a:xfrm>
              <a:custGeom>
                <a:avLst/>
                <a:gdLst>
                  <a:gd name="T0" fmla="*/ 5 w 5"/>
                  <a:gd name="T1" fmla="*/ 4 h 14"/>
                  <a:gd name="T2" fmla="*/ 1 w 5"/>
                  <a:gd name="T3" fmla="*/ 14 h 14"/>
                  <a:gd name="T4" fmla="*/ 1 w 5"/>
                  <a:gd name="T5" fmla="*/ 13 h 14"/>
                  <a:gd name="T6" fmla="*/ 1 w 5"/>
                  <a:gd name="T7" fmla="*/ 13 h 14"/>
                  <a:gd name="T8" fmla="*/ 1 w 5"/>
                  <a:gd name="T9" fmla="*/ 12 h 14"/>
                  <a:gd name="T10" fmla="*/ 1 w 5"/>
                  <a:gd name="T11" fmla="*/ 12 h 14"/>
                  <a:gd name="T12" fmla="*/ 0 w 5"/>
                  <a:gd name="T13" fmla="*/ 11 h 14"/>
                  <a:gd name="T14" fmla="*/ 0 w 5"/>
                  <a:gd name="T15" fmla="*/ 11 h 14"/>
                  <a:gd name="T16" fmla="*/ 0 w 5"/>
                  <a:gd name="T17" fmla="*/ 10 h 14"/>
                  <a:gd name="T18" fmla="*/ 0 w 5"/>
                  <a:gd name="T19" fmla="*/ 10 h 14"/>
                  <a:gd name="T20" fmla="*/ 5 w 5"/>
                  <a:gd name="T21" fmla="*/ 0 h 14"/>
                  <a:gd name="T22" fmla="*/ 5 w 5"/>
                  <a:gd name="T23" fmla="*/ 0 h 14"/>
                  <a:gd name="T24" fmla="*/ 5 w 5"/>
                  <a:gd name="T25" fmla="*/ 1 h 14"/>
                  <a:gd name="T26" fmla="*/ 5 w 5"/>
                  <a:gd name="T27" fmla="*/ 1 h 14"/>
                  <a:gd name="T28" fmla="*/ 5 w 5"/>
                  <a:gd name="T29" fmla="*/ 2 h 14"/>
                  <a:gd name="T30" fmla="*/ 5 w 5"/>
                  <a:gd name="T31" fmla="*/ 3 h 14"/>
                  <a:gd name="T32" fmla="*/ 5 w 5"/>
                  <a:gd name="T33" fmla="*/ 3 h 14"/>
                  <a:gd name="T34" fmla="*/ 5 w 5"/>
                  <a:gd name="T35" fmla="*/ 4 h 14"/>
                  <a:gd name="T36" fmla="*/ 5 w 5"/>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4"/>
                  <a:gd name="T59" fmla="*/ 5 w 5"/>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4">
                    <a:moveTo>
                      <a:pt x="5" y="4"/>
                    </a:moveTo>
                    <a:lnTo>
                      <a:pt x="1" y="14"/>
                    </a:lnTo>
                    <a:lnTo>
                      <a:pt x="1" y="13"/>
                    </a:lnTo>
                    <a:lnTo>
                      <a:pt x="1" y="12"/>
                    </a:lnTo>
                    <a:lnTo>
                      <a:pt x="0" y="11"/>
                    </a:lnTo>
                    <a:lnTo>
                      <a:pt x="0" y="10"/>
                    </a:lnTo>
                    <a:lnTo>
                      <a:pt x="5" y="0"/>
                    </a:lnTo>
                    <a:lnTo>
                      <a:pt x="5" y="1"/>
                    </a:lnTo>
                    <a:lnTo>
                      <a:pt x="5" y="2"/>
                    </a:lnTo>
                    <a:lnTo>
                      <a:pt x="5" y="3"/>
                    </a:lnTo>
                    <a:lnTo>
                      <a:pt x="5" y="4"/>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3" name="Freeform 665"/>
              <p:cNvSpPr>
                <a:spLocks/>
              </p:cNvSpPr>
              <p:nvPr/>
            </p:nvSpPr>
            <p:spPr bwMode="auto">
              <a:xfrm>
                <a:off x="2929" y="3882"/>
                <a:ext cx="6" cy="14"/>
              </a:xfrm>
              <a:custGeom>
                <a:avLst/>
                <a:gdLst>
                  <a:gd name="T0" fmla="*/ 6 w 6"/>
                  <a:gd name="T1" fmla="*/ 4 h 14"/>
                  <a:gd name="T2" fmla="*/ 1 w 6"/>
                  <a:gd name="T3" fmla="*/ 14 h 14"/>
                  <a:gd name="T4" fmla="*/ 1 w 6"/>
                  <a:gd name="T5" fmla="*/ 13 h 14"/>
                  <a:gd name="T6" fmla="*/ 1 w 6"/>
                  <a:gd name="T7" fmla="*/ 13 h 14"/>
                  <a:gd name="T8" fmla="*/ 1 w 6"/>
                  <a:gd name="T9" fmla="*/ 12 h 14"/>
                  <a:gd name="T10" fmla="*/ 1 w 6"/>
                  <a:gd name="T11" fmla="*/ 12 h 14"/>
                  <a:gd name="T12" fmla="*/ 1 w 6"/>
                  <a:gd name="T13" fmla="*/ 11 h 14"/>
                  <a:gd name="T14" fmla="*/ 1 w 6"/>
                  <a:gd name="T15" fmla="*/ 11 h 14"/>
                  <a:gd name="T16" fmla="*/ 1 w 6"/>
                  <a:gd name="T17" fmla="*/ 10 h 14"/>
                  <a:gd name="T18" fmla="*/ 0 w 6"/>
                  <a:gd name="T19" fmla="*/ 10 h 14"/>
                  <a:gd name="T20" fmla="*/ 6 w 6"/>
                  <a:gd name="T21" fmla="*/ 0 h 14"/>
                  <a:gd name="T22" fmla="*/ 6 w 6"/>
                  <a:gd name="T23" fmla="*/ 0 h 14"/>
                  <a:gd name="T24" fmla="*/ 6 w 6"/>
                  <a:gd name="T25" fmla="*/ 1 h 14"/>
                  <a:gd name="T26" fmla="*/ 6 w 6"/>
                  <a:gd name="T27" fmla="*/ 1 h 14"/>
                  <a:gd name="T28" fmla="*/ 6 w 6"/>
                  <a:gd name="T29" fmla="*/ 2 h 14"/>
                  <a:gd name="T30" fmla="*/ 6 w 6"/>
                  <a:gd name="T31" fmla="*/ 2 h 14"/>
                  <a:gd name="T32" fmla="*/ 6 w 6"/>
                  <a:gd name="T33" fmla="*/ 3 h 14"/>
                  <a:gd name="T34" fmla="*/ 6 w 6"/>
                  <a:gd name="T35" fmla="*/ 3 h 14"/>
                  <a:gd name="T36" fmla="*/ 6 w 6"/>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4"/>
                  <a:gd name="T59" fmla="*/ 6 w 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4">
                    <a:moveTo>
                      <a:pt x="6" y="4"/>
                    </a:moveTo>
                    <a:lnTo>
                      <a:pt x="1" y="14"/>
                    </a:lnTo>
                    <a:lnTo>
                      <a:pt x="1" y="13"/>
                    </a:lnTo>
                    <a:lnTo>
                      <a:pt x="1" y="12"/>
                    </a:lnTo>
                    <a:lnTo>
                      <a:pt x="1" y="11"/>
                    </a:lnTo>
                    <a:lnTo>
                      <a:pt x="1" y="10"/>
                    </a:lnTo>
                    <a:lnTo>
                      <a:pt x="0" y="10"/>
                    </a:lnTo>
                    <a:lnTo>
                      <a:pt x="6" y="0"/>
                    </a:lnTo>
                    <a:lnTo>
                      <a:pt x="6" y="1"/>
                    </a:lnTo>
                    <a:lnTo>
                      <a:pt x="6" y="2"/>
                    </a:lnTo>
                    <a:lnTo>
                      <a:pt x="6" y="3"/>
                    </a:lnTo>
                    <a:lnTo>
                      <a:pt x="6" y="4"/>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4" name="Freeform 666"/>
              <p:cNvSpPr>
                <a:spLocks/>
              </p:cNvSpPr>
              <p:nvPr/>
            </p:nvSpPr>
            <p:spPr bwMode="auto">
              <a:xfrm>
                <a:off x="2928" y="3877"/>
                <a:ext cx="7" cy="15"/>
              </a:xfrm>
              <a:custGeom>
                <a:avLst/>
                <a:gdLst>
                  <a:gd name="T0" fmla="*/ 7 w 7"/>
                  <a:gd name="T1" fmla="*/ 5 h 15"/>
                  <a:gd name="T2" fmla="*/ 1 w 7"/>
                  <a:gd name="T3" fmla="*/ 15 h 15"/>
                  <a:gd name="T4" fmla="*/ 1 w 7"/>
                  <a:gd name="T5" fmla="*/ 13 h 15"/>
                  <a:gd name="T6" fmla="*/ 1 w 7"/>
                  <a:gd name="T7" fmla="*/ 13 h 15"/>
                  <a:gd name="T8" fmla="*/ 1 w 7"/>
                  <a:gd name="T9" fmla="*/ 13 h 15"/>
                  <a:gd name="T10" fmla="*/ 1 w 7"/>
                  <a:gd name="T11" fmla="*/ 12 h 15"/>
                  <a:gd name="T12" fmla="*/ 1 w 7"/>
                  <a:gd name="T13" fmla="*/ 12 h 15"/>
                  <a:gd name="T14" fmla="*/ 1 w 7"/>
                  <a:gd name="T15" fmla="*/ 11 h 15"/>
                  <a:gd name="T16" fmla="*/ 1 w 7"/>
                  <a:gd name="T17" fmla="*/ 11 h 15"/>
                  <a:gd name="T18" fmla="*/ 0 w 7"/>
                  <a:gd name="T19" fmla="*/ 11 h 15"/>
                  <a:gd name="T20" fmla="*/ 6 w 7"/>
                  <a:gd name="T21" fmla="*/ 0 h 15"/>
                  <a:gd name="T22" fmla="*/ 6 w 7"/>
                  <a:gd name="T23" fmla="*/ 2 h 15"/>
                  <a:gd name="T24" fmla="*/ 6 w 7"/>
                  <a:gd name="T25" fmla="*/ 2 h 15"/>
                  <a:gd name="T26" fmla="*/ 6 w 7"/>
                  <a:gd name="T27" fmla="*/ 3 h 15"/>
                  <a:gd name="T28" fmla="*/ 6 w 7"/>
                  <a:gd name="T29" fmla="*/ 3 h 15"/>
                  <a:gd name="T30" fmla="*/ 6 w 7"/>
                  <a:gd name="T31" fmla="*/ 3 h 15"/>
                  <a:gd name="T32" fmla="*/ 6 w 7"/>
                  <a:gd name="T33" fmla="*/ 4 h 15"/>
                  <a:gd name="T34" fmla="*/ 6 w 7"/>
                  <a:gd name="T35" fmla="*/ 4 h 15"/>
                  <a:gd name="T36" fmla="*/ 7 w 7"/>
                  <a:gd name="T37" fmla="*/ 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5"/>
                  <a:gd name="T59" fmla="*/ 7 w 7"/>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5">
                    <a:moveTo>
                      <a:pt x="7" y="5"/>
                    </a:moveTo>
                    <a:lnTo>
                      <a:pt x="1" y="15"/>
                    </a:lnTo>
                    <a:lnTo>
                      <a:pt x="1" y="13"/>
                    </a:lnTo>
                    <a:lnTo>
                      <a:pt x="1" y="12"/>
                    </a:lnTo>
                    <a:lnTo>
                      <a:pt x="1" y="11"/>
                    </a:lnTo>
                    <a:lnTo>
                      <a:pt x="0" y="11"/>
                    </a:lnTo>
                    <a:lnTo>
                      <a:pt x="6" y="0"/>
                    </a:lnTo>
                    <a:lnTo>
                      <a:pt x="6" y="2"/>
                    </a:lnTo>
                    <a:lnTo>
                      <a:pt x="6" y="3"/>
                    </a:lnTo>
                    <a:lnTo>
                      <a:pt x="6" y="4"/>
                    </a:lnTo>
                    <a:lnTo>
                      <a:pt x="7" y="5"/>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5" name="Freeform 667"/>
              <p:cNvSpPr>
                <a:spLocks/>
              </p:cNvSpPr>
              <p:nvPr/>
            </p:nvSpPr>
            <p:spPr bwMode="auto">
              <a:xfrm>
                <a:off x="2927" y="3874"/>
                <a:ext cx="7" cy="14"/>
              </a:xfrm>
              <a:custGeom>
                <a:avLst/>
                <a:gdLst>
                  <a:gd name="T0" fmla="*/ 7 w 7"/>
                  <a:gd name="T1" fmla="*/ 3 h 14"/>
                  <a:gd name="T2" fmla="*/ 1 w 7"/>
                  <a:gd name="T3" fmla="*/ 14 h 14"/>
                  <a:gd name="T4" fmla="*/ 1 w 7"/>
                  <a:gd name="T5" fmla="*/ 13 h 14"/>
                  <a:gd name="T6" fmla="*/ 1 w 7"/>
                  <a:gd name="T7" fmla="*/ 13 h 14"/>
                  <a:gd name="T8" fmla="*/ 1 w 7"/>
                  <a:gd name="T9" fmla="*/ 13 h 14"/>
                  <a:gd name="T10" fmla="*/ 1 w 7"/>
                  <a:gd name="T11" fmla="*/ 12 h 14"/>
                  <a:gd name="T12" fmla="*/ 0 w 7"/>
                  <a:gd name="T13" fmla="*/ 12 h 14"/>
                  <a:gd name="T14" fmla="*/ 0 w 7"/>
                  <a:gd name="T15" fmla="*/ 12 h 14"/>
                  <a:gd name="T16" fmla="*/ 0 w 7"/>
                  <a:gd name="T17" fmla="*/ 11 h 14"/>
                  <a:gd name="T18" fmla="*/ 0 w 7"/>
                  <a:gd name="T19" fmla="*/ 11 h 14"/>
                  <a:gd name="T20" fmla="*/ 5 w 7"/>
                  <a:gd name="T21" fmla="*/ 0 h 14"/>
                  <a:gd name="T22" fmla="*/ 5 w 7"/>
                  <a:gd name="T23" fmla="*/ 1 h 14"/>
                  <a:gd name="T24" fmla="*/ 6 w 7"/>
                  <a:gd name="T25" fmla="*/ 1 h 14"/>
                  <a:gd name="T26" fmla="*/ 6 w 7"/>
                  <a:gd name="T27" fmla="*/ 1 h 14"/>
                  <a:gd name="T28" fmla="*/ 6 w 7"/>
                  <a:gd name="T29" fmla="*/ 2 h 14"/>
                  <a:gd name="T30" fmla="*/ 6 w 7"/>
                  <a:gd name="T31" fmla="*/ 2 h 14"/>
                  <a:gd name="T32" fmla="*/ 6 w 7"/>
                  <a:gd name="T33" fmla="*/ 3 h 14"/>
                  <a:gd name="T34" fmla="*/ 6 w 7"/>
                  <a:gd name="T35" fmla="*/ 3 h 14"/>
                  <a:gd name="T36" fmla="*/ 7 w 7"/>
                  <a:gd name="T37" fmla="*/ 3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4"/>
                  <a:gd name="T59" fmla="*/ 7 w 7"/>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4">
                    <a:moveTo>
                      <a:pt x="7" y="3"/>
                    </a:moveTo>
                    <a:lnTo>
                      <a:pt x="1" y="14"/>
                    </a:lnTo>
                    <a:lnTo>
                      <a:pt x="1" y="13"/>
                    </a:lnTo>
                    <a:lnTo>
                      <a:pt x="1" y="12"/>
                    </a:lnTo>
                    <a:lnTo>
                      <a:pt x="0" y="12"/>
                    </a:lnTo>
                    <a:lnTo>
                      <a:pt x="0" y="11"/>
                    </a:lnTo>
                    <a:lnTo>
                      <a:pt x="5" y="0"/>
                    </a:lnTo>
                    <a:lnTo>
                      <a:pt x="5" y="1"/>
                    </a:lnTo>
                    <a:lnTo>
                      <a:pt x="6" y="1"/>
                    </a:lnTo>
                    <a:lnTo>
                      <a:pt x="6" y="2"/>
                    </a:lnTo>
                    <a:lnTo>
                      <a:pt x="6" y="3"/>
                    </a:lnTo>
                    <a:lnTo>
                      <a:pt x="7" y="3"/>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6" name="Freeform 668"/>
              <p:cNvSpPr>
                <a:spLocks/>
              </p:cNvSpPr>
              <p:nvPr/>
            </p:nvSpPr>
            <p:spPr bwMode="auto">
              <a:xfrm>
                <a:off x="2924" y="3872"/>
                <a:ext cx="8" cy="13"/>
              </a:xfrm>
              <a:custGeom>
                <a:avLst/>
                <a:gdLst>
                  <a:gd name="T0" fmla="*/ 8 w 8"/>
                  <a:gd name="T1" fmla="*/ 2 h 13"/>
                  <a:gd name="T2" fmla="*/ 3 w 8"/>
                  <a:gd name="T3" fmla="*/ 13 h 13"/>
                  <a:gd name="T4" fmla="*/ 3 w 8"/>
                  <a:gd name="T5" fmla="*/ 13 h 13"/>
                  <a:gd name="T6" fmla="*/ 3 w 8"/>
                  <a:gd name="T7" fmla="*/ 12 h 13"/>
                  <a:gd name="T8" fmla="*/ 2 w 8"/>
                  <a:gd name="T9" fmla="*/ 12 h 13"/>
                  <a:gd name="T10" fmla="*/ 2 w 8"/>
                  <a:gd name="T11" fmla="*/ 12 h 13"/>
                  <a:gd name="T12" fmla="*/ 2 w 8"/>
                  <a:gd name="T13" fmla="*/ 12 h 13"/>
                  <a:gd name="T14" fmla="*/ 2 w 8"/>
                  <a:gd name="T15" fmla="*/ 11 h 13"/>
                  <a:gd name="T16" fmla="*/ 0 w 8"/>
                  <a:gd name="T17" fmla="*/ 11 h 13"/>
                  <a:gd name="T18" fmla="*/ 0 w 8"/>
                  <a:gd name="T19" fmla="*/ 11 h 13"/>
                  <a:gd name="T20" fmla="*/ 7 w 8"/>
                  <a:gd name="T21" fmla="*/ 0 h 13"/>
                  <a:gd name="T22" fmla="*/ 7 w 8"/>
                  <a:gd name="T23" fmla="*/ 0 h 13"/>
                  <a:gd name="T24" fmla="*/ 7 w 8"/>
                  <a:gd name="T25" fmla="*/ 0 h 13"/>
                  <a:gd name="T26" fmla="*/ 7 w 8"/>
                  <a:gd name="T27" fmla="*/ 1 h 13"/>
                  <a:gd name="T28" fmla="*/ 8 w 8"/>
                  <a:gd name="T29" fmla="*/ 1 h 13"/>
                  <a:gd name="T30" fmla="*/ 8 w 8"/>
                  <a:gd name="T31" fmla="*/ 1 h 13"/>
                  <a:gd name="T32" fmla="*/ 8 w 8"/>
                  <a:gd name="T33" fmla="*/ 2 h 13"/>
                  <a:gd name="T34" fmla="*/ 8 w 8"/>
                  <a:gd name="T35" fmla="*/ 2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3" y="13"/>
                    </a:lnTo>
                    <a:lnTo>
                      <a:pt x="3" y="12"/>
                    </a:lnTo>
                    <a:lnTo>
                      <a:pt x="2" y="12"/>
                    </a:lnTo>
                    <a:lnTo>
                      <a:pt x="2" y="11"/>
                    </a:lnTo>
                    <a:lnTo>
                      <a:pt x="0" y="11"/>
                    </a:lnTo>
                    <a:lnTo>
                      <a:pt x="7" y="0"/>
                    </a:lnTo>
                    <a:lnTo>
                      <a:pt x="7" y="1"/>
                    </a:lnTo>
                    <a:lnTo>
                      <a:pt x="8" y="1"/>
                    </a:lnTo>
                    <a:lnTo>
                      <a:pt x="8" y="2"/>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7" name="Freeform 669"/>
              <p:cNvSpPr>
                <a:spLocks/>
              </p:cNvSpPr>
              <p:nvPr/>
            </p:nvSpPr>
            <p:spPr bwMode="auto">
              <a:xfrm>
                <a:off x="2922" y="3870"/>
                <a:ext cx="9" cy="13"/>
              </a:xfrm>
              <a:custGeom>
                <a:avLst/>
                <a:gdLst>
                  <a:gd name="T0" fmla="*/ 9 w 9"/>
                  <a:gd name="T1" fmla="*/ 2 h 13"/>
                  <a:gd name="T2" fmla="*/ 2 w 9"/>
                  <a:gd name="T3" fmla="*/ 13 h 13"/>
                  <a:gd name="T4" fmla="*/ 2 w 9"/>
                  <a:gd name="T5" fmla="*/ 13 h 13"/>
                  <a:gd name="T6" fmla="*/ 2 w 9"/>
                  <a:gd name="T7" fmla="*/ 12 h 13"/>
                  <a:gd name="T8" fmla="*/ 2 w 9"/>
                  <a:gd name="T9" fmla="*/ 12 h 13"/>
                  <a:gd name="T10" fmla="*/ 1 w 9"/>
                  <a:gd name="T11" fmla="*/ 12 h 13"/>
                  <a:gd name="T12" fmla="*/ 1 w 9"/>
                  <a:gd name="T13" fmla="*/ 12 h 13"/>
                  <a:gd name="T14" fmla="*/ 1 w 9"/>
                  <a:gd name="T15" fmla="*/ 11 h 13"/>
                  <a:gd name="T16" fmla="*/ 1 w 9"/>
                  <a:gd name="T17" fmla="*/ 11 h 13"/>
                  <a:gd name="T18" fmla="*/ 0 w 9"/>
                  <a:gd name="T19" fmla="*/ 11 h 13"/>
                  <a:gd name="T20" fmla="*/ 7 w 9"/>
                  <a:gd name="T21" fmla="*/ 0 h 13"/>
                  <a:gd name="T22" fmla="*/ 7 w 9"/>
                  <a:gd name="T23" fmla="*/ 0 h 13"/>
                  <a:gd name="T24" fmla="*/ 8 w 9"/>
                  <a:gd name="T25" fmla="*/ 0 h 13"/>
                  <a:gd name="T26" fmla="*/ 8 w 9"/>
                  <a:gd name="T27" fmla="*/ 0 h 13"/>
                  <a:gd name="T28" fmla="*/ 8 w 9"/>
                  <a:gd name="T29" fmla="*/ 1 h 13"/>
                  <a:gd name="T30" fmla="*/ 8 w 9"/>
                  <a:gd name="T31" fmla="*/ 1 h 13"/>
                  <a:gd name="T32" fmla="*/ 8 w 9"/>
                  <a:gd name="T33" fmla="*/ 1 h 13"/>
                  <a:gd name="T34" fmla="*/ 9 w 9"/>
                  <a:gd name="T35" fmla="*/ 2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2" y="13"/>
                    </a:lnTo>
                    <a:lnTo>
                      <a:pt x="2" y="12"/>
                    </a:lnTo>
                    <a:lnTo>
                      <a:pt x="1" y="12"/>
                    </a:lnTo>
                    <a:lnTo>
                      <a:pt x="1" y="11"/>
                    </a:lnTo>
                    <a:lnTo>
                      <a:pt x="0" y="11"/>
                    </a:lnTo>
                    <a:lnTo>
                      <a:pt x="7" y="0"/>
                    </a:lnTo>
                    <a:lnTo>
                      <a:pt x="8" y="0"/>
                    </a:lnTo>
                    <a:lnTo>
                      <a:pt x="8" y="1"/>
                    </a:lnTo>
                    <a:lnTo>
                      <a:pt x="9" y="2"/>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8" name="Freeform 670"/>
              <p:cNvSpPr>
                <a:spLocks/>
              </p:cNvSpPr>
              <p:nvPr/>
            </p:nvSpPr>
            <p:spPr bwMode="auto">
              <a:xfrm>
                <a:off x="2920" y="3868"/>
                <a:ext cx="9" cy="13"/>
              </a:xfrm>
              <a:custGeom>
                <a:avLst/>
                <a:gdLst>
                  <a:gd name="T0" fmla="*/ 9 w 9"/>
                  <a:gd name="T1" fmla="*/ 2 h 13"/>
                  <a:gd name="T2" fmla="*/ 2 w 9"/>
                  <a:gd name="T3" fmla="*/ 13 h 13"/>
                  <a:gd name="T4" fmla="*/ 2 w 9"/>
                  <a:gd name="T5" fmla="*/ 13 h 13"/>
                  <a:gd name="T6" fmla="*/ 2 w 9"/>
                  <a:gd name="T7" fmla="*/ 13 h 13"/>
                  <a:gd name="T8" fmla="*/ 2 w 9"/>
                  <a:gd name="T9" fmla="*/ 12 h 13"/>
                  <a:gd name="T10" fmla="*/ 1 w 9"/>
                  <a:gd name="T11" fmla="*/ 12 h 13"/>
                  <a:gd name="T12" fmla="*/ 1 w 9"/>
                  <a:gd name="T13" fmla="*/ 12 h 13"/>
                  <a:gd name="T14" fmla="*/ 1 w 9"/>
                  <a:gd name="T15" fmla="*/ 12 h 13"/>
                  <a:gd name="T16" fmla="*/ 1 w 9"/>
                  <a:gd name="T17" fmla="*/ 12 h 13"/>
                  <a:gd name="T18" fmla="*/ 0 w 9"/>
                  <a:gd name="T19" fmla="*/ 11 h 13"/>
                  <a:gd name="T20" fmla="*/ 7 w 9"/>
                  <a:gd name="T21" fmla="*/ 0 h 13"/>
                  <a:gd name="T22" fmla="*/ 8 w 9"/>
                  <a:gd name="T23" fmla="*/ 0 h 13"/>
                  <a:gd name="T24" fmla="*/ 8 w 9"/>
                  <a:gd name="T25" fmla="*/ 0 h 13"/>
                  <a:gd name="T26" fmla="*/ 8 w 9"/>
                  <a:gd name="T27" fmla="*/ 0 h 13"/>
                  <a:gd name="T28" fmla="*/ 8 w 9"/>
                  <a:gd name="T29" fmla="*/ 1 h 13"/>
                  <a:gd name="T30" fmla="*/ 8 w 9"/>
                  <a:gd name="T31" fmla="*/ 1 h 13"/>
                  <a:gd name="T32" fmla="*/ 9 w 9"/>
                  <a:gd name="T33" fmla="*/ 1 h 13"/>
                  <a:gd name="T34" fmla="*/ 9 w 9"/>
                  <a:gd name="T35" fmla="*/ 1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2" y="13"/>
                    </a:lnTo>
                    <a:lnTo>
                      <a:pt x="2" y="12"/>
                    </a:lnTo>
                    <a:lnTo>
                      <a:pt x="1" y="12"/>
                    </a:lnTo>
                    <a:lnTo>
                      <a:pt x="0" y="11"/>
                    </a:lnTo>
                    <a:lnTo>
                      <a:pt x="7" y="0"/>
                    </a:lnTo>
                    <a:lnTo>
                      <a:pt x="8" y="0"/>
                    </a:lnTo>
                    <a:lnTo>
                      <a:pt x="8" y="1"/>
                    </a:lnTo>
                    <a:lnTo>
                      <a:pt x="9" y="1"/>
                    </a:lnTo>
                    <a:lnTo>
                      <a:pt x="9" y="2"/>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39" name="Freeform 671"/>
              <p:cNvSpPr>
                <a:spLocks/>
              </p:cNvSpPr>
              <p:nvPr/>
            </p:nvSpPr>
            <p:spPr bwMode="auto">
              <a:xfrm>
                <a:off x="2918" y="3866"/>
                <a:ext cx="9" cy="13"/>
              </a:xfrm>
              <a:custGeom>
                <a:avLst/>
                <a:gdLst>
                  <a:gd name="T0" fmla="*/ 9 w 9"/>
                  <a:gd name="T1" fmla="*/ 2 h 13"/>
                  <a:gd name="T2" fmla="*/ 2 w 9"/>
                  <a:gd name="T3" fmla="*/ 13 h 13"/>
                  <a:gd name="T4" fmla="*/ 2 w 9"/>
                  <a:gd name="T5" fmla="*/ 13 h 13"/>
                  <a:gd name="T6" fmla="*/ 2 w 9"/>
                  <a:gd name="T7" fmla="*/ 13 h 13"/>
                  <a:gd name="T8" fmla="*/ 2 w 9"/>
                  <a:gd name="T9" fmla="*/ 13 h 13"/>
                  <a:gd name="T10" fmla="*/ 1 w 9"/>
                  <a:gd name="T11" fmla="*/ 13 h 13"/>
                  <a:gd name="T12" fmla="*/ 1 w 9"/>
                  <a:gd name="T13" fmla="*/ 11 h 13"/>
                  <a:gd name="T14" fmla="*/ 1 w 9"/>
                  <a:gd name="T15" fmla="*/ 11 h 13"/>
                  <a:gd name="T16" fmla="*/ 1 w 9"/>
                  <a:gd name="T17" fmla="*/ 11 h 13"/>
                  <a:gd name="T18" fmla="*/ 0 w 9"/>
                  <a:gd name="T19" fmla="*/ 11 h 13"/>
                  <a:gd name="T20" fmla="*/ 6 w 9"/>
                  <a:gd name="T21" fmla="*/ 0 h 13"/>
                  <a:gd name="T22" fmla="*/ 8 w 9"/>
                  <a:gd name="T23" fmla="*/ 0 h 13"/>
                  <a:gd name="T24" fmla="*/ 8 w 9"/>
                  <a:gd name="T25" fmla="*/ 0 h 13"/>
                  <a:gd name="T26" fmla="*/ 8 w 9"/>
                  <a:gd name="T27" fmla="*/ 1 h 13"/>
                  <a:gd name="T28" fmla="*/ 8 w 9"/>
                  <a:gd name="T29" fmla="*/ 1 h 13"/>
                  <a:gd name="T30" fmla="*/ 9 w 9"/>
                  <a:gd name="T31" fmla="*/ 1 h 13"/>
                  <a:gd name="T32" fmla="*/ 9 w 9"/>
                  <a:gd name="T33" fmla="*/ 1 h 13"/>
                  <a:gd name="T34" fmla="*/ 9 w 9"/>
                  <a:gd name="T35" fmla="*/ 2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2" y="13"/>
                    </a:lnTo>
                    <a:lnTo>
                      <a:pt x="1" y="13"/>
                    </a:lnTo>
                    <a:lnTo>
                      <a:pt x="1" y="11"/>
                    </a:lnTo>
                    <a:lnTo>
                      <a:pt x="0" y="11"/>
                    </a:lnTo>
                    <a:lnTo>
                      <a:pt x="6" y="0"/>
                    </a:lnTo>
                    <a:lnTo>
                      <a:pt x="8" y="0"/>
                    </a:lnTo>
                    <a:lnTo>
                      <a:pt x="8" y="1"/>
                    </a:lnTo>
                    <a:lnTo>
                      <a:pt x="9" y="1"/>
                    </a:lnTo>
                    <a:lnTo>
                      <a:pt x="9" y="2"/>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0" name="Freeform 672"/>
              <p:cNvSpPr>
                <a:spLocks/>
              </p:cNvSpPr>
              <p:nvPr/>
            </p:nvSpPr>
            <p:spPr bwMode="auto">
              <a:xfrm>
                <a:off x="2916" y="3865"/>
                <a:ext cx="8" cy="12"/>
              </a:xfrm>
              <a:custGeom>
                <a:avLst/>
                <a:gdLst>
                  <a:gd name="T0" fmla="*/ 8 w 8"/>
                  <a:gd name="T1" fmla="*/ 1 h 12"/>
                  <a:gd name="T2" fmla="*/ 2 w 8"/>
                  <a:gd name="T3" fmla="*/ 12 h 12"/>
                  <a:gd name="T4" fmla="*/ 2 w 8"/>
                  <a:gd name="T5" fmla="*/ 12 h 12"/>
                  <a:gd name="T6" fmla="*/ 2 w 8"/>
                  <a:gd name="T7" fmla="*/ 12 h 12"/>
                  <a:gd name="T8" fmla="*/ 2 w 8"/>
                  <a:gd name="T9" fmla="*/ 11 h 12"/>
                  <a:gd name="T10" fmla="*/ 1 w 8"/>
                  <a:gd name="T11" fmla="*/ 11 h 12"/>
                  <a:gd name="T12" fmla="*/ 1 w 8"/>
                  <a:gd name="T13" fmla="*/ 11 h 12"/>
                  <a:gd name="T14" fmla="*/ 1 w 8"/>
                  <a:gd name="T15" fmla="*/ 11 h 12"/>
                  <a:gd name="T16" fmla="*/ 0 w 8"/>
                  <a:gd name="T17" fmla="*/ 11 h 12"/>
                  <a:gd name="T18" fmla="*/ 0 w 8"/>
                  <a:gd name="T19" fmla="*/ 10 h 12"/>
                  <a:gd name="T20" fmla="*/ 6 w 8"/>
                  <a:gd name="T21" fmla="*/ 0 h 12"/>
                  <a:gd name="T22" fmla="*/ 6 w 8"/>
                  <a:gd name="T23" fmla="*/ 0 h 12"/>
                  <a:gd name="T24" fmla="*/ 7 w 8"/>
                  <a:gd name="T25" fmla="*/ 0 h 12"/>
                  <a:gd name="T26" fmla="*/ 7 w 8"/>
                  <a:gd name="T27" fmla="*/ 0 h 12"/>
                  <a:gd name="T28" fmla="*/ 7 w 8"/>
                  <a:gd name="T29" fmla="*/ 0 h 12"/>
                  <a:gd name="T30" fmla="*/ 8 w 8"/>
                  <a:gd name="T31" fmla="*/ 1 h 12"/>
                  <a:gd name="T32" fmla="*/ 8 w 8"/>
                  <a:gd name="T33" fmla="*/ 1 h 12"/>
                  <a:gd name="T34" fmla="*/ 8 w 8"/>
                  <a:gd name="T35" fmla="*/ 1 h 12"/>
                  <a:gd name="T36" fmla="*/ 8 w 8"/>
                  <a:gd name="T37" fmla="*/ 1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2"/>
                  <a:gd name="T59" fmla="*/ 8 w 8"/>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2">
                    <a:moveTo>
                      <a:pt x="8" y="1"/>
                    </a:moveTo>
                    <a:lnTo>
                      <a:pt x="2" y="12"/>
                    </a:lnTo>
                    <a:lnTo>
                      <a:pt x="2" y="11"/>
                    </a:lnTo>
                    <a:lnTo>
                      <a:pt x="1" y="11"/>
                    </a:lnTo>
                    <a:lnTo>
                      <a:pt x="0" y="11"/>
                    </a:lnTo>
                    <a:lnTo>
                      <a:pt x="0" y="10"/>
                    </a:lnTo>
                    <a:lnTo>
                      <a:pt x="6" y="0"/>
                    </a:lnTo>
                    <a:lnTo>
                      <a:pt x="7" y="0"/>
                    </a:lnTo>
                    <a:lnTo>
                      <a:pt x="8" y="1"/>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1" name="Freeform 673"/>
              <p:cNvSpPr>
                <a:spLocks/>
              </p:cNvSpPr>
              <p:nvPr/>
            </p:nvSpPr>
            <p:spPr bwMode="auto">
              <a:xfrm>
                <a:off x="2914" y="3862"/>
                <a:ext cx="8" cy="13"/>
              </a:xfrm>
              <a:custGeom>
                <a:avLst/>
                <a:gdLst>
                  <a:gd name="T0" fmla="*/ 8 w 8"/>
                  <a:gd name="T1" fmla="*/ 3 h 13"/>
                  <a:gd name="T2" fmla="*/ 2 w 8"/>
                  <a:gd name="T3" fmla="*/ 13 h 13"/>
                  <a:gd name="T4" fmla="*/ 2 w 8"/>
                  <a:gd name="T5" fmla="*/ 13 h 13"/>
                  <a:gd name="T6" fmla="*/ 2 w 8"/>
                  <a:gd name="T7" fmla="*/ 13 h 13"/>
                  <a:gd name="T8" fmla="*/ 1 w 8"/>
                  <a:gd name="T9" fmla="*/ 13 h 13"/>
                  <a:gd name="T10" fmla="*/ 1 w 8"/>
                  <a:gd name="T11" fmla="*/ 13 h 13"/>
                  <a:gd name="T12" fmla="*/ 1 w 8"/>
                  <a:gd name="T13" fmla="*/ 13 h 13"/>
                  <a:gd name="T14" fmla="*/ 1 w 8"/>
                  <a:gd name="T15" fmla="*/ 13 h 13"/>
                  <a:gd name="T16" fmla="*/ 0 w 8"/>
                  <a:gd name="T17" fmla="*/ 12 h 13"/>
                  <a:gd name="T18" fmla="*/ 0 w 8"/>
                  <a:gd name="T19" fmla="*/ 12 h 13"/>
                  <a:gd name="T20" fmla="*/ 6 w 8"/>
                  <a:gd name="T21" fmla="*/ 0 h 13"/>
                  <a:gd name="T22" fmla="*/ 6 w 8"/>
                  <a:gd name="T23" fmla="*/ 1 h 13"/>
                  <a:gd name="T24" fmla="*/ 7 w 8"/>
                  <a:gd name="T25" fmla="*/ 1 h 13"/>
                  <a:gd name="T26" fmla="*/ 7 w 8"/>
                  <a:gd name="T27" fmla="*/ 1 h 13"/>
                  <a:gd name="T28" fmla="*/ 7 w 8"/>
                  <a:gd name="T29" fmla="*/ 1 h 13"/>
                  <a:gd name="T30" fmla="*/ 7 w 8"/>
                  <a:gd name="T31" fmla="*/ 1 h 13"/>
                  <a:gd name="T32" fmla="*/ 8 w 8"/>
                  <a:gd name="T33" fmla="*/ 1 h 13"/>
                  <a:gd name="T34" fmla="*/ 8 w 8"/>
                  <a:gd name="T35" fmla="*/ 1 h 13"/>
                  <a:gd name="T36" fmla="*/ 8 w 8"/>
                  <a:gd name="T37" fmla="*/ 3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3"/>
                    </a:moveTo>
                    <a:lnTo>
                      <a:pt x="2" y="13"/>
                    </a:lnTo>
                    <a:lnTo>
                      <a:pt x="1" y="13"/>
                    </a:lnTo>
                    <a:lnTo>
                      <a:pt x="0" y="12"/>
                    </a:lnTo>
                    <a:lnTo>
                      <a:pt x="6" y="0"/>
                    </a:lnTo>
                    <a:lnTo>
                      <a:pt x="6" y="1"/>
                    </a:lnTo>
                    <a:lnTo>
                      <a:pt x="7" y="1"/>
                    </a:lnTo>
                    <a:lnTo>
                      <a:pt x="8" y="1"/>
                    </a:lnTo>
                    <a:lnTo>
                      <a:pt x="8" y="3"/>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2" name="Freeform 674"/>
              <p:cNvSpPr>
                <a:spLocks/>
              </p:cNvSpPr>
              <p:nvPr/>
            </p:nvSpPr>
            <p:spPr bwMode="auto">
              <a:xfrm>
                <a:off x="2911" y="3861"/>
                <a:ext cx="9" cy="13"/>
              </a:xfrm>
              <a:custGeom>
                <a:avLst/>
                <a:gdLst>
                  <a:gd name="T0" fmla="*/ 9 w 9"/>
                  <a:gd name="T1" fmla="*/ 1 h 13"/>
                  <a:gd name="T2" fmla="*/ 3 w 9"/>
                  <a:gd name="T3" fmla="*/ 13 h 13"/>
                  <a:gd name="T4" fmla="*/ 3 w 9"/>
                  <a:gd name="T5" fmla="*/ 13 h 13"/>
                  <a:gd name="T6" fmla="*/ 2 w 9"/>
                  <a:gd name="T7" fmla="*/ 13 h 13"/>
                  <a:gd name="T8" fmla="*/ 2 w 9"/>
                  <a:gd name="T9" fmla="*/ 13 h 13"/>
                  <a:gd name="T10" fmla="*/ 2 w 9"/>
                  <a:gd name="T11" fmla="*/ 13 h 13"/>
                  <a:gd name="T12" fmla="*/ 2 w 9"/>
                  <a:gd name="T13" fmla="*/ 13 h 13"/>
                  <a:gd name="T14" fmla="*/ 0 w 9"/>
                  <a:gd name="T15" fmla="*/ 12 h 13"/>
                  <a:gd name="T16" fmla="*/ 0 w 9"/>
                  <a:gd name="T17" fmla="*/ 12 h 13"/>
                  <a:gd name="T18" fmla="*/ 0 w 9"/>
                  <a:gd name="T19" fmla="*/ 12 h 13"/>
                  <a:gd name="T20" fmla="*/ 7 w 9"/>
                  <a:gd name="T21" fmla="*/ 0 h 13"/>
                  <a:gd name="T22" fmla="*/ 7 w 9"/>
                  <a:gd name="T23" fmla="*/ 1 h 13"/>
                  <a:gd name="T24" fmla="*/ 7 w 9"/>
                  <a:gd name="T25" fmla="*/ 1 h 13"/>
                  <a:gd name="T26" fmla="*/ 7 w 9"/>
                  <a:gd name="T27" fmla="*/ 1 h 13"/>
                  <a:gd name="T28" fmla="*/ 8 w 9"/>
                  <a:gd name="T29" fmla="*/ 1 h 13"/>
                  <a:gd name="T30" fmla="*/ 8 w 9"/>
                  <a:gd name="T31" fmla="*/ 1 h 13"/>
                  <a:gd name="T32" fmla="*/ 8 w 9"/>
                  <a:gd name="T33" fmla="*/ 1 h 13"/>
                  <a:gd name="T34" fmla="*/ 9 w 9"/>
                  <a:gd name="T35" fmla="*/ 1 h 13"/>
                  <a:gd name="T36" fmla="*/ 9 w 9"/>
                  <a:gd name="T37" fmla="*/ 1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1"/>
                    </a:moveTo>
                    <a:lnTo>
                      <a:pt x="3" y="13"/>
                    </a:lnTo>
                    <a:lnTo>
                      <a:pt x="2" y="13"/>
                    </a:lnTo>
                    <a:lnTo>
                      <a:pt x="0" y="12"/>
                    </a:lnTo>
                    <a:lnTo>
                      <a:pt x="7" y="0"/>
                    </a:lnTo>
                    <a:lnTo>
                      <a:pt x="7" y="1"/>
                    </a:lnTo>
                    <a:lnTo>
                      <a:pt x="8" y="1"/>
                    </a:lnTo>
                    <a:lnTo>
                      <a:pt x="9" y="1"/>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3" name="Freeform 675"/>
              <p:cNvSpPr>
                <a:spLocks/>
              </p:cNvSpPr>
              <p:nvPr/>
            </p:nvSpPr>
            <p:spPr bwMode="auto">
              <a:xfrm>
                <a:off x="2908" y="3861"/>
                <a:ext cx="10" cy="12"/>
              </a:xfrm>
              <a:custGeom>
                <a:avLst/>
                <a:gdLst>
                  <a:gd name="T0" fmla="*/ 10 w 10"/>
                  <a:gd name="T1" fmla="*/ 0 h 12"/>
                  <a:gd name="T2" fmla="*/ 3 w 10"/>
                  <a:gd name="T3" fmla="*/ 12 h 12"/>
                  <a:gd name="T4" fmla="*/ 2 w 10"/>
                  <a:gd name="T5" fmla="*/ 12 h 12"/>
                  <a:gd name="T6" fmla="*/ 2 w 10"/>
                  <a:gd name="T7" fmla="*/ 12 h 12"/>
                  <a:gd name="T8" fmla="*/ 2 w 10"/>
                  <a:gd name="T9" fmla="*/ 12 h 12"/>
                  <a:gd name="T10" fmla="*/ 2 w 10"/>
                  <a:gd name="T11" fmla="*/ 12 h 12"/>
                  <a:gd name="T12" fmla="*/ 1 w 10"/>
                  <a:gd name="T13" fmla="*/ 11 h 12"/>
                  <a:gd name="T14" fmla="*/ 1 w 10"/>
                  <a:gd name="T15" fmla="*/ 11 h 12"/>
                  <a:gd name="T16" fmla="*/ 1 w 10"/>
                  <a:gd name="T17" fmla="*/ 11 h 12"/>
                  <a:gd name="T18" fmla="*/ 0 w 10"/>
                  <a:gd name="T19" fmla="*/ 11 h 12"/>
                  <a:gd name="T20" fmla="*/ 7 w 10"/>
                  <a:gd name="T21" fmla="*/ 0 h 12"/>
                  <a:gd name="T22" fmla="*/ 7 w 10"/>
                  <a:gd name="T23" fmla="*/ 0 h 12"/>
                  <a:gd name="T24" fmla="*/ 8 w 10"/>
                  <a:gd name="T25" fmla="*/ 0 h 12"/>
                  <a:gd name="T26" fmla="*/ 8 w 10"/>
                  <a:gd name="T27" fmla="*/ 0 h 12"/>
                  <a:gd name="T28" fmla="*/ 8 w 10"/>
                  <a:gd name="T29" fmla="*/ 0 h 12"/>
                  <a:gd name="T30" fmla="*/ 9 w 10"/>
                  <a:gd name="T31" fmla="*/ 0 h 12"/>
                  <a:gd name="T32" fmla="*/ 9 w 10"/>
                  <a:gd name="T33" fmla="*/ 0 h 12"/>
                  <a:gd name="T34" fmla="*/ 9 w 10"/>
                  <a:gd name="T35" fmla="*/ 0 h 12"/>
                  <a:gd name="T36" fmla="*/ 10 w 10"/>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2"/>
                  <a:gd name="T59" fmla="*/ 10 w 10"/>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2">
                    <a:moveTo>
                      <a:pt x="10" y="0"/>
                    </a:moveTo>
                    <a:lnTo>
                      <a:pt x="3" y="12"/>
                    </a:lnTo>
                    <a:lnTo>
                      <a:pt x="2" y="12"/>
                    </a:lnTo>
                    <a:lnTo>
                      <a:pt x="1" y="11"/>
                    </a:lnTo>
                    <a:lnTo>
                      <a:pt x="0" y="11"/>
                    </a:lnTo>
                    <a:lnTo>
                      <a:pt x="7" y="0"/>
                    </a:lnTo>
                    <a:lnTo>
                      <a:pt x="8" y="0"/>
                    </a:lnTo>
                    <a:lnTo>
                      <a:pt x="9" y="0"/>
                    </a:lnTo>
                    <a:lnTo>
                      <a:pt x="10" y="0"/>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4" name="Freeform 676"/>
              <p:cNvSpPr>
                <a:spLocks/>
              </p:cNvSpPr>
              <p:nvPr/>
            </p:nvSpPr>
            <p:spPr bwMode="auto">
              <a:xfrm>
                <a:off x="2906" y="3860"/>
                <a:ext cx="9" cy="12"/>
              </a:xfrm>
              <a:custGeom>
                <a:avLst/>
                <a:gdLst>
                  <a:gd name="T0" fmla="*/ 9 w 9"/>
                  <a:gd name="T1" fmla="*/ 1 h 12"/>
                  <a:gd name="T2" fmla="*/ 2 w 9"/>
                  <a:gd name="T3" fmla="*/ 12 h 12"/>
                  <a:gd name="T4" fmla="*/ 2 w 9"/>
                  <a:gd name="T5" fmla="*/ 12 h 12"/>
                  <a:gd name="T6" fmla="*/ 2 w 9"/>
                  <a:gd name="T7" fmla="*/ 12 h 12"/>
                  <a:gd name="T8" fmla="*/ 2 w 9"/>
                  <a:gd name="T9" fmla="*/ 12 h 12"/>
                  <a:gd name="T10" fmla="*/ 1 w 9"/>
                  <a:gd name="T11" fmla="*/ 12 h 12"/>
                  <a:gd name="T12" fmla="*/ 1 w 9"/>
                  <a:gd name="T13" fmla="*/ 11 h 12"/>
                  <a:gd name="T14" fmla="*/ 1 w 9"/>
                  <a:gd name="T15" fmla="*/ 11 h 12"/>
                  <a:gd name="T16" fmla="*/ 0 w 9"/>
                  <a:gd name="T17" fmla="*/ 11 h 12"/>
                  <a:gd name="T18" fmla="*/ 0 w 9"/>
                  <a:gd name="T19" fmla="*/ 11 h 12"/>
                  <a:gd name="T20" fmla="*/ 7 w 9"/>
                  <a:gd name="T21" fmla="*/ 0 h 12"/>
                  <a:gd name="T22" fmla="*/ 7 w 9"/>
                  <a:gd name="T23" fmla="*/ 0 h 12"/>
                  <a:gd name="T24" fmla="*/ 7 w 9"/>
                  <a:gd name="T25" fmla="*/ 0 h 12"/>
                  <a:gd name="T26" fmla="*/ 8 w 9"/>
                  <a:gd name="T27" fmla="*/ 0 h 12"/>
                  <a:gd name="T28" fmla="*/ 8 w 9"/>
                  <a:gd name="T29" fmla="*/ 0 h 12"/>
                  <a:gd name="T30" fmla="*/ 8 w 9"/>
                  <a:gd name="T31" fmla="*/ 0 h 12"/>
                  <a:gd name="T32" fmla="*/ 8 w 9"/>
                  <a:gd name="T33" fmla="*/ 1 h 12"/>
                  <a:gd name="T34" fmla="*/ 9 w 9"/>
                  <a:gd name="T35" fmla="*/ 1 h 12"/>
                  <a:gd name="T36" fmla="*/ 9 w 9"/>
                  <a:gd name="T37" fmla="*/ 1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2"/>
                  <a:gd name="T59" fmla="*/ 9 w 9"/>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2">
                    <a:moveTo>
                      <a:pt x="9" y="1"/>
                    </a:moveTo>
                    <a:lnTo>
                      <a:pt x="2" y="12"/>
                    </a:lnTo>
                    <a:lnTo>
                      <a:pt x="1" y="12"/>
                    </a:lnTo>
                    <a:lnTo>
                      <a:pt x="1" y="11"/>
                    </a:lnTo>
                    <a:lnTo>
                      <a:pt x="0" y="11"/>
                    </a:lnTo>
                    <a:lnTo>
                      <a:pt x="7" y="0"/>
                    </a:lnTo>
                    <a:lnTo>
                      <a:pt x="8" y="0"/>
                    </a:lnTo>
                    <a:lnTo>
                      <a:pt x="8" y="1"/>
                    </a:lnTo>
                    <a:lnTo>
                      <a:pt x="9" y="1"/>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5" name="Freeform 677"/>
              <p:cNvSpPr>
                <a:spLocks/>
              </p:cNvSpPr>
              <p:nvPr/>
            </p:nvSpPr>
            <p:spPr bwMode="auto">
              <a:xfrm>
                <a:off x="2904" y="3860"/>
                <a:ext cx="9" cy="11"/>
              </a:xfrm>
              <a:custGeom>
                <a:avLst/>
                <a:gdLst>
                  <a:gd name="T0" fmla="*/ 9 w 9"/>
                  <a:gd name="T1" fmla="*/ 0 h 11"/>
                  <a:gd name="T2" fmla="*/ 2 w 9"/>
                  <a:gd name="T3" fmla="*/ 11 h 11"/>
                  <a:gd name="T4" fmla="*/ 2 w 9"/>
                  <a:gd name="T5" fmla="*/ 11 h 11"/>
                  <a:gd name="T6" fmla="*/ 1 w 9"/>
                  <a:gd name="T7" fmla="*/ 11 h 11"/>
                  <a:gd name="T8" fmla="*/ 1 w 9"/>
                  <a:gd name="T9" fmla="*/ 11 h 11"/>
                  <a:gd name="T10" fmla="*/ 1 w 9"/>
                  <a:gd name="T11" fmla="*/ 11 h 11"/>
                  <a:gd name="T12" fmla="*/ 1 w 9"/>
                  <a:gd name="T13" fmla="*/ 10 h 11"/>
                  <a:gd name="T14" fmla="*/ 0 w 9"/>
                  <a:gd name="T15" fmla="*/ 10 h 11"/>
                  <a:gd name="T16" fmla="*/ 0 w 9"/>
                  <a:gd name="T17" fmla="*/ 10 h 11"/>
                  <a:gd name="T18" fmla="*/ 0 w 9"/>
                  <a:gd name="T19" fmla="*/ 10 h 11"/>
                  <a:gd name="T20" fmla="*/ 5 w 9"/>
                  <a:gd name="T21" fmla="*/ 0 h 11"/>
                  <a:gd name="T22" fmla="*/ 5 w 9"/>
                  <a:gd name="T23" fmla="*/ 0 h 11"/>
                  <a:gd name="T24" fmla="*/ 6 w 9"/>
                  <a:gd name="T25" fmla="*/ 0 h 11"/>
                  <a:gd name="T26" fmla="*/ 6 w 9"/>
                  <a:gd name="T27" fmla="*/ 0 h 11"/>
                  <a:gd name="T28" fmla="*/ 6 w 9"/>
                  <a:gd name="T29" fmla="*/ 0 h 11"/>
                  <a:gd name="T30" fmla="*/ 7 w 9"/>
                  <a:gd name="T31" fmla="*/ 0 h 11"/>
                  <a:gd name="T32" fmla="*/ 7 w 9"/>
                  <a:gd name="T33" fmla="*/ 0 h 11"/>
                  <a:gd name="T34" fmla="*/ 7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2" y="11"/>
                    </a:lnTo>
                    <a:lnTo>
                      <a:pt x="1" y="11"/>
                    </a:lnTo>
                    <a:lnTo>
                      <a:pt x="1" y="10"/>
                    </a:lnTo>
                    <a:lnTo>
                      <a:pt x="0" y="10"/>
                    </a:lnTo>
                    <a:lnTo>
                      <a:pt x="5" y="0"/>
                    </a:lnTo>
                    <a:lnTo>
                      <a:pt x="6" y="0"/>
                    </a:lnTo>
                    <a:lnTo>
                      <a:pt x="7" y="0"/>
                    </a:lnTo>
                    <a:lnTo>
                      <a:pt x="9" y="0"/>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6" name="Freeform 678"/>
              <p:cNvSpPr>
                <a:spLocks/>
              </p:cNvSpPr>
              <p:nvPr/>
            </p:nvSpPr>
            <p:spPr bwMode="auto">
              <a:xfrm>
                <a:off x="2901" y="3860"/>
                <a:ext cx="8" cy="10"/>
              </a:xfrm>
              <a:custGeom>
                <a:avLst/>
                <a:gdLst>
                  <a:gd name="T0" fmla="*/ 8 w 8"/>
                  <a:gd name="T1" fmla="*/ 0 h 10"/>
                  <a:gd name="T2" fmla="*/ 3 w 8"/>
                  <a:gd name="T3" fmla="*/ 10 h 10"/>
                  <a:gd name="T4" fmla="*/ 2 w 8"/>
                  <a:gd name="T5" fmla="*/ 10 h 10"/>
                  <a:gd name="T6" fmla="*/ 2 w 8"/>
                  <a:gd name="T7" fmla="*/ 10 h 10"/>
                  <a:gd name="T8" fmla="*/ 2 w 8"/>
                  <a:gd name="T9" fmla="*/ 10 h 10"/>
                  <a:gd name="T10" fmla="*/ 2 w 8"/>
                  <a:gd name="T11" fmla="*/ 10 h 10"/>
                  <a:gd name="T12" fmla="*/ 2 w 8"/>
                  <a:gd name="T13" fmla="*/ 10 h 10"/>
                  <a:gd name="T14" fmla="*/ 1 w 8"/>
                  <a:gd name="T15" fmla="*/ 9 h 10"/>
                  <a:gd name="T16" fmla="*/ 1 w 8"/>
                  <a:gd name="T17" fmla="*/ 9 h 10"/>
                  <a:gd name="T18" fmla="*/ 1 w 8"/>
                  <a:gd name="T19" fmla="*/ 9 h 10"/>
                  <a:gd name="T20" fmla="*/ 1 w 8"/>
                  <a:gd name="T21" fmla="*/ 9 h 10"/>
                  <a:gd name="T22" fmla="*/ 1 w 8"/>
                  <a:gd name="T23" fmla="*/ 9 h 10"/>
                  <a:gd name="T24" fmla="*/ 1 w 8"/>
                  <a:gd name="T25" fmla="*/ 9 h 10"/>
                  <a:gd name="T26" fmla="*/ 1 w 8"/>
                  <a:gd name="T27" fmla="*/ 9 h 10"/>
                  <a:gd name="T28" fmla="*/ 0 w 8"/>
                  <a:gd name="T29" fmla="*/ 9 h 10"/>
                  <a:gd name="T30" fmla="*/ 0 w 8"/>
                  <a:gd name="T31" fmla="*/ 9 h 10"/>
                  <a:gd name="T32" fmla="*/ 0 w 8"/>
                  <a:gd name="T33" fmla="*/ 9 h 10"/>
                  <a:gd name="T34" fmla="*/ 0 w 8"/>
                  <a:gd name="T35" fmla="*/ 9 h 10"/>
                  <a:gd name="T36" fmla="*/ 5 w 8"/>
                  <a:gd name="T37" fmla="*/ 0 h 10"/>
                  <a:gd name="T38" fmla="*/ 5 w 8"/>
                  <a:gd name="T39" fmla="*/ 0 h 10"/>
                  <a:gd name="T40" fmla="*/ 6 w 8"/>
                  <a:gd name="T41" fmla="*/ 0 h 10"/>
                  <a:gd name="T42" fmla="*/ 6 w 8"/>
                  <a:gd name="T43" fmla="*/ 0 h 10"/>
                  <a:gd name="T44" fmla="*/ 6 w 8"/>
                  <a:gd name="T45" fmla="*/ 0 h 10"/>
                  <a:gd name="T46" fmla="*/ 7 w 8"/>
                  <a:gd name="T47" fmla="*/ 0 h 10"/>
                  <a:gd name="T48" fmla="*/ 7 w 8"/>
                  <a:gd name="T49" fmla="*/ 0 h 10"/>
                  <a:gd name="T50" fmla="*/ 7 w 8"/>
                  <a:gd name="T51" fmla="*/ 0 h 10"/>
                  <a:gd name="T52" fmla="*/ 8 w 8"/>
                  <a:gd name="T53" fmla="*/ 0 h 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10"/>
                  <a:gd name="T83" fmla="*/ 8 w 8"/>
                  <a:gd name="T84" fmla="*/ 10 h 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10">
                    <a:moveTo>
                      <a:pt x="8" y="0"/>
                    </a:moveTo>
                    <a:lnTo>
                      <a:pt x="3" y="10"/>
                    </a:lnTo>
                    <a:lnTo>
                      <a:pt x="2" y="10"/>
                    </a:lnTo>
                    <a:lnTo>
                      <a:pt x="1" y="9"/>
                    </a:lnTo>
                    <a:lnTo>
                      <a:pt x="0" y="9"/>
                    </a:lnTo>
                    <a:lnTo>
                      <a:pt x="5" y="0"/>
                    </a:lnTo>
                    <a:lnTo>
                      <a:pt x="6" y="0"/>
                    </a:lnTo>
                    <a:lnTo>
                      <a:pt x="7" y="0"/>
                    </a:lnTo>
                    <a:lnTo>
                      <a:pt x="8"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7" name="Freeform 679"/>
              <p:cNvSpPr>
                <a:spLocks/>
              </p:cNvSpPr>
              <p:nvPr/>
            </p:nvSpPr>
            <p:spPr bwMode="auto">
              <a:xfrm>
                <a:off x="2897" y="3860"/>
                <a:ext cx="9" cy="9"/>
              </a:xfrm>
              <a:custGeom>
                <a:avLst/>
                <a:gdLst>
                  <a:gd name="T0" fmla="*/ 9 w 9"/>
                  <a:gd name="T1" fmla="*/ 0 h 9"/>
                  <a:gd name="T2" fmla="*/ 4 w 9"/>
                  <a:gd name="T3" fmla="*/ 9 h 9"/>
                  <a:gd name="T4" fmla="*/ 4 w 9"/>
                  <a:gd name="T5" fmla="*/ 9 h 9"/>
                  <a:gd name="T6" fmla="*/ 3 w 9"/>
                  <a:gd name="T7" fmla="*/ 9 h 9"/>
                  <a:gd name="T8" fmla="*/ 3 w 9"/>
                  <a:gd name="T9" fmla="*/ 9 h 9"/>
                  <a:gd name="T10" fmla="*/ 3 w 9"/>
                  <a:gd name="T11" fmla="*/ 9 h 9"/>
                  <a:gd name="T12" fmla="*/ 1 w 9"/>
                  <a:gd name="T13" fmla="*/ 9 h 9"/>
                  <a:gd name="T14" fmla="*/ 1 w 9"/>
                  <a:gd name="T15" fmla="*/ 9 h 9"/>
                  <a:gd name="T16" fmla="*/ 1 w 9"/>
                  <a:gd name="T17" fmla="*/ 9 h 9"/>
                  <a:gd name="T18" fmla="*/ 0 w 9"/>
                  <a:gd name="T19" fmla="*/ 9 h 9"/>
                  <a:gd name="T20" fmla="*/ 6 w 9"/>
                  <a:gd name="T21" fmla="*/ 0 h 9"/>
                  <a:gd name="T22" fmla="*/ 6 w 9"/>
                  <a:gd name="T23" fmla="*/ 0 h 9"/>
                  <a:gd name="T24" fmla="*/ 7 w 9"/>
                  <a:gd name="T25" fmla="*/ 0 h 9"/>
                  <a:gd name="T26" fmla="*/ 7 w 9"/>
                  <a:gd name="T27" fmla="*/ 0 h 9"/>
                  <a:gd name="T28" fmla="*/ 8 w 9"/>
                  <a:gd name="T29" fmla="*/ 0 h 9"/>
                  <a:gd name="T30" fmla="*/ 8 w 9"/>
                  <a:gd name="T31" fmla="*/ 0 h 9"/>
                  <a:gd name="T32" fmla="*/ 8 w 9"/>
                  <a:gd name="T33" fmla="*/ 0 h 9"/>
                  <a:gd name="T34" fmla="*/ 9 w 9"/>
                  <a:gd name="T35" fmla="*/ 0 h 9"/>
                  <a:gd name="T36" fmla="*/ 9 w 9"/>
                  <a:gd name="T37" fmla="*/ 0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9"/>
                  <a:gd name="T59" fmla="*/ 9 w 9"/>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9">
                    <a:moveTo>
                      <a:pt x="9" y="0"/>
                    </a:moveTo>
                    <a:lnTo>
                      <a:pt x="4" y="9"/>
                    </a:lnTo>
                    <a:lnTo>
                      <a:pt x="3" y="9"/>
                    </a:lnTo>
                    <a:lnTo>
                      <a:pt x="1" y="9"/>
                    </a:lnTo>
                    <a:lnTo>
                      <a:pt x="0" y="9"/>
                    </a:lnTo>
                    <a:lnTo>
                      <a:pt x="6" y="0"/>
                    </a:lnTo>
                    <a:lnTo>
                      <a:pt x="7" y="0"/>
                    </a:lnTo>
                    <a:lnTo>
                      <a:pt x="8" y="0"/>
                    </a:lnTo>
                    <a:lnTo>
                      <a:pt x="9"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8" name="Freeform 680"/>
              <p:cNvSpPr>
                <a:spLocks/>
              </p:cNvSpPr>
              <p:nvPr/>
            </p:nvSpPr>
            <p:spPr bwMode="auto">
              <a:xfrm>
                <a:off x="2894" y="3860"/>
                <a:ext cx="9" cy="10"/>
              </a:xfrm>
              <a:custGeom>
                <a:avLst/>
                <a:gdLst>
                  <a:gd name="T0" fmla="*/ 9 w 9"/>
                  <a:gd name="T1" fmla="*/ 0 h 10"/>
                  <a:gd name="T2" fmla="*/ 3 w 9"/>
                  <a:gd name="T3" fmla="*/ 9 h 10"/>
                  <a:gd name="T4" fmla="*/ 3 w 9"/>
                  <a:gd name="T5" fmla="*/ 9 h 10"/>
                  <a:gd name="T6" fmla="*/ 2 w 9"/>
                  <a:gd name="T7" fmla="*/ 9 h 10"/>
                  <a:gd name="T8" fmla="*/ 2 w 9"/>
                  <a:gd name="T9" fmla="*/ 10 h 10"/>
                  <a:gd name="T10" fmla="*/ 2 w 9"/>
                  <a:gd name="T11" fmla="*/ 10 h 10"/>
                  <a:gd name="T12" fmla="*/ 1 w 9"/>
                  <a:gd name="T13" fmla="*/ 10 h 10"/>
                  <a:gd name="T14" fmla="*/ 1 w 9"/>
                  <a:gd name="T15" fmla="*/ 10 h 10"/>
                  <a:gd name="T16" fmla="*/ 1 w 9"/>
                  <a:gd name="T17" fmla="*/ 10 h 10"/>
                  <a:gd name="T18" fmla="*/ 0 w 9"/>
                  <a:gd name="T19" fmla="*/ 10 h 10"/>
                  <a:gd name="T20" fmla="*/ 6 w 9"/>
                  <a:gd name="T21" fmla="*/ 0 h 10"/>
                  <a:gd name="T22" fmla="*/ 6 w 9"/>
                  <a:gd name="T23" fmla="*/ 0 h 10"/>
                  <a:gd name="T24" fmla="*/ 7 w 9"/>
                  <a:gd name="T25" fmla="*/ 0 h 10"/>
                  <a:gd name="T26" fmla="*/ 7 w 9"/>
                  <a:gd name="T27" fmla="*/ 0 h 10"/>
                  <a:gd name="T28" fmla="*/ 8 w 9"/>
                  <a:gd name="T29" fmla="*/ 0 h 10"/>
                  <a:gd name="T30" fmla="*/ 8 w 9"/>
                  <a:gd name="T31" fmla="*/ 0 h 10"/>
                  <a:gd name="T32" fmla="*/ 8 w 9"/>
                  <a:gd name="T33" fmla="*/ 0 h 10"/>
                  <a:gd name="T34" fmla="*/ 9 w 9"/>
                  <a:gd name="T35" fmla="*/ 0 h 10"/>
                  <a:gd name="T36" fmla="*/ 9 w 9"/>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0"/>
                  <a:gd name="T59" fmla="*/ 9 w 9"/>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0">
                    <a:moveTo>
                      <a:pt x="9" y="0"/>
                    </a:moveTo>
                    <a:lnTo>
                      <a:pt x="3" y="9"/>
                    </a:lnTo>
                    <a:lnTo>
                      <a:pt x="2" y="9"/>
                    </a:lnTo>
                    <a:lnTo>
                      <a:pt x="2" y="10"/>
                    </a:lnTo>
                    <a:lnTo>
                      <a:pt x="1" y="10"/>
                    </a:lnTo>
                    <a:lnTo>
                      <a:pt x="0" y="10"/>
                    </a:lnTo>
                    <a:lnTo>
                      <a:pt x="6" y="0"/>
                    </a:lnTo>
                    <a:lnTo>
                      <a:pt x="7" y="0"/>
                    </a:lnTo>
                    <a:lnTo>
                      <a:pt x="8" y="0"/>
                    </a:lnTo>
                    <a:lnTo>
                      <a:pt x="9"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49" name="Freeform 681"/>
              <p:cNvSpPr>
                <a:spLocks/>
              </p:cNvSpPr>
              <p:nvPr/>
            </p:nvSpPr>
            <p:spPr bwMode="auto">
              <a:xfrm>
                <a:off x="2891" y="3860"/>
                <a:ext cx="9" cy="11"/>
              </a:xfrm>
              <a:custGeom>
                <a:avLst/>
                <a:gdLst>
                  <a:gd name="T0" fmla="*/ 9 w 9"/>
                  <a:gd name="T1" fmla="*/ 0 h 11"/>
                  <a:gd name="T2" fmla="*/ 3 w 9"/>
                  <a:gd name="T3" fmla="*/ 10 h 11"/>
                  <a:gd name="T4" fmla="*/ 3 w 9"/>
                  <a:gd name="T5" fmla="*/ 10 h 11"/>
                  <a:gd name="T6" fmla="*/ 2 w 9"/>
                  <a:gd name="T7" fmla="*/ 10 h 11"/>
                  <a:gd name="T8" fmla="*/ 2 w 9"/>
                  <a:gd name="T9" fmla="*/ 10 h 11"/>
                  <a:gd name="T10" fmla="*/ 1 w 9"/>
                  <a:gd name="T11" fmla="*/ 10 h 11"/>
                  <a:gd name="T12" fmla="*/ 1 w 9"/>
                  <a:gd name="T13" fmla="*/ 10 h 11"/>
                  <a:gd name="T14" fmla="*/ 1 w 9"/>
                  <a:gd name="T15" fmla="*/ 10 h 11"/>
                  <a:gd name="T16" fmla="*/ 0 w 9"/>
                  <a:gd name="T17" fmla="*/ 10 h 11"/>
                  <a:gd name="T18" fmla="*/ 0 w 9"/>
                  <a:gd name="T19" fmla="*/ 11 h 11"/>
                  <a:gd name="T20" fmla="*/ 5 w 9"/>
                  <a:gd name="T21" fmla="*/ 1 h 11"/>
                  <a:gd name="T22" fmla="*/ 5 w 9"/>
                  <a:gd name="T23" fmla="*/ 1 h 11"/>
                  <a:gd name="T24" fmla="*/ 6 w 9"/>
                  <a:gd name="T25" fmla="*/ 1 h 11"/>
                  <a:gd name="T26" fmla="*/ 6 w 9"/>
                  <a:gd name="T27" fmla="*/ 1 h 11"/>
                  <a:gd name="T28" fmla="*/ 6 w 9"/>
                  <a:gd name="T29" fmla="*/ 0 h 11"/>
                  <a:gd name="T30" fmla="*/ 7 w 9"/>
                  <a:gd name="T31" fmla="*/ 0 h 11"/>
                  <a:gd name="T32" fmla="*/ 7 w 9"/>
                  <a:gd name="T33" fmla="*/ 0 h 11"/>
                  <a:gd name="T34" fmla="*/ 9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3" y="10"/>
                    </a:lnTo>
                    <a:lnTo>
                      <a:pt x="2" y="10"/>
                    </a:lnTo>
                    <a:lnTo>
                      <a:pt x="1" y="10"/>
                    </a:lnTo>
                    <a:lnTo>
                      <a:pt x="0" y="10"/>
                    </a:lnTo>
                    <a:lnTo>
                      <a:pt x="0" y="11"/>
                    </a:lnTo>
                    <a:lnTo>
                      <a:pt x="5" y="1"/>
                    </a:lnTo>
                    <a:lnTo>
                      <a:pt x="6" y="1"/>
                    </a:lnTo>
                    <a:lnTo>
                      <a:pt x="6" y="0"/>
                    </a:lnTo>
                    <a:lnTo>
                      <a:pt x="7" y="0"/>
                    </a:lnTo>
                    <a:lnTo>
                      <a:pt x="9"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0" name="Freeform 682"/>
              <p:cNvSpPr>
                <a:spLocks/>
              </p:cNvSpPr>
              <p:nvPr/>
            </p:nvSpPr>
            <p:spPr bwMode="auto">
              <a:xfrm>
                <a:off x="2887" y="3861"/>
                <a:ext cx="9" cy="11"/>
              </a:xfrm>
              <a:custGeom>
                <a:avLst/>
                <a:gdLst>
                  <a:gd name="T0" fmla="*/ 9 w 9"/>
                  <a:gd name="T1" fmla="*/ 0 h 11"/>
                  <a:gd name="T2" fmla="*/ 4 w 9"/>
                  <a:gd name="T3" fmla="*/ 10 h 11"/>
                  <a:gd name="T4" fmla="*/ 3 w 9"/>
                  <a:gd name="T5" fmla="*/ 10 h 11"/>
                  <a:gd name="T6" fmla="*/ 3 w 9"/>
                  <a:gd name="T7" fmla="*/ 10 h 11"/>
                  <a:gd name="T8" fmla="*/ 2 w 9"/>
                  <a:gd name="T9" fmla="*/ 10 h 11"/>
                  <a:gd name="T10" fmla="*/ 2 w 9"/>
                  <a:gd name="T11" fmla="*/ 10 h 11"/>
                  <a:gd name="T12" fmla="*/ 1 w 9"/>
                  <a:gd name="T13" fmla="*/ 10 h 11"/>
                  <a:gd name="T14" fmla="*/ 1 w 9"/>
                  <a:gd name="T15" fmla="*/ 11 h 11"/>
                  <a:gd name="T16" fmla="*/ 1 w 9"/>
                  <a:gd name="T17" fmla="*/ 11 h 11"/>
                  <a:gd name="T18" fmla="*/ 0 w 9"/>
                  <a:gd name="T19" fmla="*/ 11 h 11"/>
                  <a:gd name="T20" fmla="*/ 5 w 9"/>
                  <a:gd name="T21" fmla="*/ 1 h 11"/>
                  <a:gd name="T22" fmla="*/ 6 w 9"/>
                  <a:gd name="T23" fmla="*/ 1 h 11"/>
                  <a:gd name="T24" fmla="*/ 6 w 9"/>
                  <a:gd name="T25" fmla="*/ 1 h 11"/>
                  <a:gd name="T26" fmla="*/ 7 w 9"/>
                  <a:gd name="T27" fmla="*/ 0 h 11"/>
                  <a:gd name="T28" fmla="*/ 7 w 9"/>
                  <a:gd name="T29" fmla="*/ 0 h 11"/>
                  <a:gd name="T30" fmla="*/ 7 w 9"/>
                  <a:gd name="T31" fmla="*/ 0 h 11"/>
                  <a:gd name="T32" fmla="*/ 8 w 9"/>
                  <a:gd name="T33" fmla="*/ 0 h 11"/>
                  <a:gd name="T34" fmla="*/ 8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4" y="10"/>
                    </a:lnTo>
                    <a:lnTo>
                      <a:pt x="3" y="10"/>
                    </a:lnTo>
                    <a:lnTo>
                      <a:pt x="2" y="10"/>
                    </a:lnTo>
                    <a:lnTo>
                      <a:pt x="1" y="10"/>
                    </a:lnTo>
                    <a:lnTo>
                      <a:pt x="1" y="11"/>
                    </a:lnTo>
                    <a:lnTo>
                      <a:pt x="0" y="11"/>
                    </a:lnTo>
                    <a:lnTo>
                      <a:pt x="5" y="1"/>
                    </a:lnTo>
                    <a:lnTo>
                      <a:pt x="6" y="1"/>
                    </a:lnTo>
                    <a:lnTo>
                      <a:pt x="7" y="0"/>
                    </a:lnTo>
                    <a:lnTo>
                      <a:pt x="8" y="0"/>
                    </a:lnTo>
                    <a:lnTo>
                      <a:pt x="9"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1" name="Freeform 683"/>
              <p:cNvSpPr>
                <a:spLocks/>
              </p:cNvSpPr>
              <p:nvPr/>
            </p:nvSpPr>
            <p:spPr bwMode="auto">
              <a:xfrm>
                <a:off x="2882" y="3862"/>
                <a:ext cx="10" cy="12"/>
              </a:xfrm>
              <a:custGeom>
                <a:avLst/>
                <a:gdLst>
                  <a:gd name="T0" fmla="*/ 10 w 10"/>
                  <a:gd name="T1" fmla="*/ 0 h 12"/>
                  <a:gd name="T2" fmla="*/ 5 w 10"/>
                  <a:gd name="T3" fmla="*/ 10 h 12"/>
                  <a:gd name="T4" fmla="*/ 5 w 10"/>
                  <a:gd name="T5" fmla="*/ 10 h 12"/>
                  <a:gd name="T6" fmla="*/ 3 w 10"/>
                  <a:gd name="T7" fmla="*/ 10 h 12"/>
                  <a:gd name="T8" fmla="*/ 3 w 10"/>
                  <a:gd name="T9" fmla="*/ 11 h 12"/>
                  <a:gd name="T10" fmla="*/ 2 w 10"/>
                  <a:gd name="T11" fmla="*/ 11 h 12"/>
                  <a:gd name="T12" fmla="*/ 2 w 10"/>
                  <a:gd name="T13" fmla="*/ 11 h 12"/>
                  <a:gd name="T14" fmla="*/ 1 w 10"/>
                  <a:gd name="T15" fmla="*/ 12 h 12"/>
                  <a:gd name="T16" fmla="*/ 1 w 10"/>
                  <a:gd name="T17" fmla="*/ 12 h 12"/>
                  <a:gd name="T18" fmla="*/ 0 w 10"/>
                  <a:gd name="T19" fmla="*/ 12 h 12"/>
                  <a:gd name="T20" fmla="*/ 7 w 10"/>
                  <a:gd name="T21" fmla="*/ 1 h 12"/>
                  <a:gd name="T22" fmla="*/ 7 w 10"/>
                  <a:gd name="T23" fmla="*/ 1 h 12"/>
                  <a:gd name="T24" fmla="*/ 7 w 10"/>
                  <a:gd name="T25" fmla="*/ 1 h 12"/>
                  <a:gd name="T26" fmla="*/ 8 w 10"/>
                  <a:gd name="T27" fmla="*/ 1 h 12"/>
                  <a:gd name="T28" fmla="*/ 8 w 10"/>
                  <a:gd name="T29" fmla="*/ 0 h 12"/>
                  <a:gd name="T30" fmla="*/ 9 w 10"/>
                  <a:gd name="T31" fmla="*/ 0 h 12"/>
                  <a:gd name="T32" fmla="*/ 9 w 10"/>
                  <a:gd name="T33" fmla="*/ 0 h 12"/>
                  <a:gd name="T34" fmla="*/ 10 w 10"/>
                  <a:gd name="T35" fmla="*/ 0 h 12"/>
                  <a:gd name="T36" fmla="*/ 10 w 10"/>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2"/>
                  <a:gd name="T59" fmla="*/ 10 w 10"/>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2">
                    <a:moveTo>
                      <a:pt x="10" y="0"/>
                    </a:moveTo>
                    <a:lnTo>
                      <a:pt x="5" y="10"/>
                    </a:lnTo>
                    <a:lnTo>
                      <a:pt x="3" y="10"/>
                    </a:lnTo>
                    <a:lnTo>
                      <a:pt x="3" y="11"/>
                    </a:lnTo>
                    <a:lnTo>
                      <a:pt x="2" y="11"/>
                    </a:lnTo>
                    <a:lnTo>
                      <a:pt x="1" y="12"/>
                    </a:lnTo>
                    <a:lnTo>
                      <a:pt x="0" y="12"/>
                    </a:lnTo>
                    <a:lnTo>
                      <a:pt x="7" y="1"/>
                    </a:lnTo>
                    <a:lnTo>
                      <a:pt x="8" y="1"/>
                    </a:lnTo>
                    <a:lnTo>
                      <a:pt x="8" y="0"/>
                    </a:lnTo>
                    <a:lnTo>
                      <a:pt x="9" y="0"/>
                    </a:lnTo>
                    <a:lnTo>
                      <a:pt x="10"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2" name="Freeform 684"/>
              <p:cNvSpPr>
                <a:spLocks/>
              </p:cNvSpPr>
              <p:nvPr/>
            </p:nvSpPr>
            <p:spPr bwMode="auto">
              <a:xfrm>
                <a:off x="2877" y="3863"/>
                <a:ext cx="12" cy="16"/>
              </a:xfrm>
              <a:custGeom>
                <a:avLst/>
                <a:gdLst>
                  <a:gd name="T0" fmla="*/ 12 w 12"/>
                  <a:gd name="T1" fmla="*/ 0 h 16"/>
                  <a:gd name="T2" fmla="*/ 5 w 12"/>
                  <a:gd name="T3" fmla="*/ 11 h 16"/>
                  <a:gd name="T4" fmla="*/ 4 w 12"/>
                  <a:gd name="T5" fmla="*/ 12 h 16"/>
                  <a:gd name="T6" fmla="*/ 4 w 12"/>
                  <a:gd name="T7" fmla="*/ 12 h 16"/>
                  <a:gd name="T8" fmla="*/ 3 w 12"/>
                  <a:gd name="T9" fmla="*/ 12 h 16"/>
                  <a:gd name="T10" fmla="*/ 3 w 12"/>
                  <a:gd name="T11" fmla="*/ 13 h 16"/>
                  <a:gd name="T12" fmla="*/ 2 w 12"/>
                  <a:gd name="T13" fmla="*/ 13 h 16"/>
                  <a:gd name="T14" fmla="*/ 1 w 12"/>
                  <a:gd name="T15" fmla="*/ 14 h 16"/>
                  <a:gd name="T16" fmla="*/ 1 w 12"/>
                  <a:gd name="T17" fmla="*/ 14 h 16"/>
                  <a:gd name="T18" fmla="*/ 0 w 12"/>
                  <a:gd name="T19" fmla="*/ 16 h 16"/>
                  <a:gd name="T20" fmla="*/ 7 w 12"/>
                  <a:gd name="T21" fmla="*/ 3 h 16"/>
                  <a:gd name="T22" fmla="*/ 7 w 12"/>
                  <a:gd name="T23" fmla="*/ 3 h 16"/>
                  <a:gd name="T24" fmla="*/ 8 w 12"/>
                  <a:gd name="T25" fmla="*/ 3 h 16"/>
                  <a:gd name="T26" fmla="*/ 8 w 12"/>
                  <a:gd name="T27" fmla="*/ 2 h 16"/>
                  <a:gd name="T28" fmla="*/ 10 w 12"/>
                  <a:gd name="T29" fmla="*/ 2 h 16"/>
                  <a:gd name="T30" fmla="*/ 10 w 12"/>
                  <a:gd name="T31" fmla="*/ 2 h 16"/>
                  <a:gd name="T32" fmla="*/ 11 w 12"/>
                  <a:gd name="T33" fmla="*/ 2 h 16"/>
                  <a:gd name="T34" fmla="*/ 11 w 12"/>
                  <a:gd name="T35" fmla="*/ 0 h 16"/>
                  <a:gd name="T36" fmla="*/ 12 w 12"/>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6"/>
                  <a:gd name="T59" fmla="*/ 12 w 12"/>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6">
                    <a:moveTo>
                      <a:pt x="12" y="0"/>
                    </a:moveTo>
                    <a:lnTo>
                      <a:pt x="5" y="11"/>
                    </a:lnTo>
                    <a:lnTo>
                      <a:pt x="4" y="12"/>
                    </a:lnTo>
                    <a:lnTo>
                      <a:pt x="3" y="12"/>
                    </a:lnTo>
                    <a:lnTo>
                      <a:pt x="3" y="13"/>
                    </a:lnTo>
                    <a:lnTo>
                      <a:pt x="2" y="13"/>
                    </a:lnTo>
                    <a:lnTo>
                      <a:pt x="1" y="14"/>
                    </a:lnTo>
                    <a:lnTo>
                      <a:pt x="0" y="16"/>
                    </a:lnTo>
                    <a:lnTo>
                      <a:pt x="7" y="3"/>
                    </a:lnTo>
                    <a:lnTo>
                      <a:pt x="8" y="3"/>
                    </a:lnTo>
                    <a:lnTo>
                      <a:pt x="8" y="2"/>
                    </a:lnTo>
                    <a:lnTo>
                      <a:pt x="10" y="2"/>
                    </a:lnTo>
                    <a:lnTo>
                      <a:pt x="11" y="2"/>
                    </a:lnTo>
                    <a:lnTo>
                      <a:pt x="11" y="0"/>
                    </a:lnTo>
                    <a:lnTo>
                      <a:pt x="12"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3" name="Freeform 685"/>
              <p:cNvSpPr>
                <a:spLocks noEditPoints="1"/>
              </p:cNvSpPr>
              <p:nvPr/>
            </p:nvSpPr>
            <p:spPr bwMode="auto">
              <a:xfrm>
                <a:off x="2852" y="3866"/>
                <a:ext cx="32" cy="56"/>
              </a:xfrm>
              <a:custGeom>
                <a:avLst/>
                <a:gdLst>
                  <a:gd name="T0" fmla="*/ 32 w 32"/>
                  <a:gd name="T1" fmla="*/ 0 h 56"/>
                  <a:gd name="T2" fmla="*/ 25 w 32"/>
                  <a:gd name="T3" fmla="*/ 13 h 56"/>
                  <a:gd name="T4" fmla="*/ 24 w 32"/>
                  <a:gd name="T5" fmla="*/ 13 h 56"/>
                  <a:gd name="T6" fmla="*/ 23 w 32"/>
                  <a:gd name="T7" fmla="*/ 14 h 56"/>
                  <a:gd name="T8" fmla="*/ 22 w 32"/>
                  <a:gd name="T9" fmla="*/ 15 h 56"/>
                  <a:gd name="T10" fmla="*/ 22 w 32"/>
                  <a:gd name="T11" fmla="*/ 16 h 56"/>
                  <a:gd name="T12" fmla="*/ 20 w 32"/>
                  <a:gd name="T13" fmla="*/ 17 h 56"/>
                  <a:gd name="T14" fmla="*/ 19 w 32"/>
                  <a:gd name="T15" fmla="*/ 18 h 56"/>
                  <a:gd name="T16" fmla="*/ 18 w 32"/>
                  <a:gd name="T17" fmla="*/ 19 h 56"/>
                  <a:gd name="T18" fmla="*/ 17 w 32"/>
                  <a:gd name="T19" fmla="*/ 20 h 56"/>
                  <a:gd name="T20" fmla="*/ 27 w 32"/>
                  <a:gd name="T21" fmla="*/ 3 h 56"/>
                  <a:gd name="T22" fmla="*/ 28 w 32"/>
                  <a:gd name="T23" fmla="*/ 3 h 56"/>
                  <a:gd name="T24" fmla="*/ 28 w 32"/>
                  <a:gd name="T25" fmla="*/ 2 h 56"/>
                  <a:gd name="T26" fmla="*/ 29 w 32"/>
                  <a:gd name="T27" fmla="*/ 2 h 56"/>
                  <a:gd name="T28" fmla="*/ 29 w 32"/>
                  <a:gd name="T29" fmla="*/ 2 h 56"/>
                  <a:gd name="T30" fmla="*/ 30 w 32"/>
                  <a:gd name="T31" fmla="*/ 1 h 56"/>
                  <a:gd name="T32" fmla="*/ 30 w 32"/>
                  <a:gd name="T33" fmla="*/ 1 h 56"/>
                  <a:gd name="T34" fmla="*/ 31 w 32"/>
                  <a:gd name="T35" fmla="*/ 1 h 56"/>
                  <a:gd name="T36" fmla="*/ 32 w 32"/>
                  <a:gd name="T37" fmla="*/ 0 h 56"/>
                  <a:gd name="T38" fmla="*/ 1 w 32"/>
                  <a:gd name="T39" fmla="*/ 49 h 56"/>
                  <a:gd name="T40" fmla="*/ 4 w 32"/>
                  <a:gd name="T41" fmla="*/ 44 h 56"/>
                  <a:gd name="T42" fmla="*/ 3 w 32"/>
                  <a:gd name="T43" fmla="*/ 47 h 56"/>
                  <a:gd name="T44" fmla="*/ 2 w 32"/>
                  <a:gd name="T45" fmla="*/ 49 h 56"/>
                  <a:gd name="T46" fmla="*/ 2 w 32"/>
                  <a:gd name="T47" fmla="*/ 51 h 56"/>
                  <a:gd name="T48" fmla="*/ 1 w 32"/>
                  <a:gd name="T49" fmla="*/ 52 h 56"/>
                  <a:gd name="T50" fmla="*/ 1 w 32"/>
                  <a:gd name="T51" fmla="*/ 55 h 56"/>
                  <a:gd name="T52" fmla="*/ 0 w 32"/>
                  <a:gd name="T53" fmla="*/ 56 h 56"/>
                  <a:gd name="T54" fmla="*/ 0 w 32"/>
                  <a:gd name="T55" fmla="*/ 56 h 56"/>
                  <a:gd name="T56" fmla="*/ 0 w 32"/>
                  <a:gd name="T57" fmla="*/ 56 h 56"/>
                  <a:gd name="T58" fmla="*/ 0 w 32"/>
                  <a:gd name="T59" fmla="*/ 55 h 56"/>
                  <a:gd name="T60" fmla="*/ 0 w 32"/>
                  <a:gd name="T61" fmla="*/ 55 h 56"/>
                  <a:gd name="T62" fmla="*/ 0 w 32"/>
                  <a:gd name="T63" fmla="*/ 54 h 56"/>
                  <a:gd name="T64" fmla="*/ 1 w 32"/>
                  <a:gd name="T65" fmla="*/ 52 h 56"/>
                  <a:gd name="T66" fmla="*/ 1 w 32"/>
                  <a:gd name="T67" fmla="*/ 52 h 56"/>
                  <a:gd name="T68" fmla="*/ 1 w 32"/>
                  <a:gd name="T69" fmla="*/ 51 h 56"/>
                  <a:gd name="T70" fmla="*/ 1 w 32"/>
                  <a:gd name="T71" fmla="*/ 50 h 56"/>
                  <a:gd name="T72" fmla="*/ 1 w 32"/>
                  <a:gd name="T73" fmla="*/ 49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
                  <a:gd name="T112" fmla="*/ 0 h 56"/>
                  <a:gd name="T113" fmla="*/ 32 w 32"/>
                  <a:gd name="T114" fmla="*/ 56 h 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 h="56">
                    <a:moveTo>
                      <a:pt x="32" y="0"/>
                    </a:moveTo>
                    <a:lnTo>
                      <a:pt x="25" y="13"/>
                    </a:lnTo>
                    <a:lnTo>
                      <a:pt x="24" y="13"/>
                    </a:lnTo>
                    <a:lnTo>
                      <a:pt x="23" y="14"/>
                    </a:lnTo>
                    <a:lnTo>
                      <a:pt x="22" y="15"/>
                    </a:lnTo>
                    <a:lnTo>
                      <a:pt x="22" y="16"/>
                    </a:lnTo>
                    <a:lnTo>
                      <a:pt x="20" y="17"/>
                    </a:lnTo>
                    <a:lnTo>
                      <a:pt x="19" y="18"/>
                    </a:lnTo>
                    <a:lnTo>
                      <a:pt x="18" y="19"/>
                    </a:lnTo>
                    <a:lnTo>
                      <a:pt x="17" y="20"/>
                    </a:lnTo>
                    <a:lnTo>
                      <a:pt x="27" y="3"/>
                    </a:lnTo>
                    <a:lnTo>
                      <a:pt x="28" y="3"/>
                    </a:lnTo>
                    <a:lnTo>
                      <a:pt x="28" y="2"/>
                    </a:lnTo>
                    <a:lnTo>
                      <a:pt x="29" y="2"/>
                    </a:lnTo>
                    <a:lnTo>
                      <a:pt x="30" y="1"/>
                    </a:lnTo>
                    <a:lnTo>
                      <a:pt x="31" y="1"/>
                    </a:lnTo>
                    <a:lnTo>
                      <a:pt x="32" y="0"/>
                    </a:lnTo>
                    <a:close/>
                    <a:moveTo>
                      <a:pt x="1" y="49"/>
                    </a:moveTo>
                    <a:lnTo>
                      <a:pt x="4" y="44"/>
                    </a:lnTo>
                    <a:lnTo>
                      <a:pt x="3" y="47"/>
                    </a:lnTo>
                    <a:lnTo>
                      <a:pt x="2" y="49"/>
                    </a:lnTo>
                    <a:lnTo>
                      <a:pt x="2" y="51"/>
                    </a:lnTo>
                    <a:lnTo>
                      <a:pt x="1" y="52"/>
                    </a:lnTo>
                    <a:lnTo>
                      <a:pt x="1" y="55"/>
                    </a:lnTo>
                    <a:lnTo>
                      <a:pt x="0" y="56"/>
                    </a:lnTo>
                    <a:lnTo>
                      <a:pt x="0" y="55"/>
                    </a:lnTo>
                    <a:lnTo>
                      <a:pt x="0" y="54"/>
                    </a:lnTo>
                    <a:lnTo>
                      <a:pt x="1" y="52"/>
                    </a:lnTo>
                    <a:lnTo>
                      <a:pt x="1" y="51"/>
                    </a:lnTo>
                    <a:lnTo>
                      <a:pt x="1" y="50"/>
                    </a:lnTo>
                    <a:lnTo>
                      <a:pt x="1" y="49"/>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4" name="Freeform 686"/>
              <p:cNvSpPr>
                <a:spLocks/>
              </p:cNvSpPr>
              <p:nvPr/>
            </p:nvSpPr>
            <p:spPr bwMode="auto">
              <a:xfrm>
                <a:off x="2853" y="3869"/>
                <a:ext cx="26" cy="46"/>
              </a:xfrm>
              <a:custGeom>
                <a:avLst/>
                <a:gdLst>
                  <a:gd name="T0" fmla="*/ 26 w 26"/>
                  <a:gd name="T1" fmla="*/ 0 h 46"/>
                  <a:gd name="T2" fmla="*/ 16 w 26"/>
                  <a:gd name="T3" fmla="*/ 17 h 46"/>
                  <a:gd name="T4" fmla="*/ 14 w 26"/>
                  <a:gd name="T5" fmla="*/ 20 h 46"/>
                  <a:gd name="T6" fmla="*/ 12 w 26"/>
                  <a:gd name="T7" fmla="*/ 23 h 46"/>
                  <a:gd name="T8" fmla="*/ 10 w 26"/>
                  <a:gd name="T9" fmla="*/ 26 h 46"/>
                  <a:gd name="T10" fmla="*/ 9 w 26"/>
                  <a:gd name="T11" fmla="*/ 29 h 46"/>
                  <a:gd name="T12" fmla="*/ 6 w 26"/>
                  <a:gd name="T13" fmla="*/ 32 h 46"/>
                  <a:gd name="T14" fmla="*/ 5 w 26"/>
                  <a:gd name="T15" fmla="*/ 35 h 46"/>
                  <a:gd name="T16" fmla="*/ 4 w 26"/>
                  <a:gd name="T17" fmla="*/ 39 h 46"/>
                  <a:gd name="T18" fmla="*/ 3 w 26"/>
                  <a:gd name="T19" fmla="*/ 41 h 46"/>
                  <a:gd name="T20" fmla="*/ 0 w 26"/>
                  <a:gd name="T21" fmla="*/ 46 h 46"/>
                  <a:gd name="T22" fmla="*/ 0 w 26"/>
                  <a:gd name="T23" fmla="*/ 45 h 46"/>
                  <a:gd name="T24" fmla="*/ 0 w 26"/>
                  <a:gd name="T25" fmla="*/ 44 h 46"/>
                  <a:gd name="T26" fmla="*/ 0 w 26"/>
                  <a:gd name="T27" fmla="*/ 44 h 46"/>
                  <a:gd name="T28" fmla="*/ 1 w 26"/>
                  <a:gd name="T29" fmla="*/ 43 h 46"/>
                  <a:gd name="T30" fmla="*/ 1 w 26"/>
                  <a:gd name="T31" fmla="*/ 42 h 46"/>
                  <a:gd name="T32" fmla="*/ 1 w 26"/>
                  <a:gd name="T33" fmla="*/ 41 h 46"/>
                  <a:gd name="T34" fmla="*/ 1 w 26"/>
                  <a:gd name="T35" fmla="*/ 40 h 46"/>
                  <a:gd name="T36" fmla="*/ 1 w 26"/>
                  <a:gd name="T37" fmla="*/ 39 h 46"/>
                  <a:gd name="T38" fmla="*/ 21 w 26"/>
                  <a:gd name="T39" fmla="*/ 4 h 46"/>
                  <a:gd name="T40" fmla="*/ 21 w 26"/>
                  <a:gd name="T41" fmla="*/ 4 h 46"/>
                  <a:gd name="T42" fmla="*/ 22 w 26"/>
                  <a:gd name="T43" fmla="*/ 3 h 46"/>
                  <a:gd name="T44" fmla="*/ 23 w 26"/>
                  <a:gd name="T45" fmla="*/ 3 h 46"/>
                  <a:gd name="T46" fmla="*/ 23 w 26"/>
                  <a:gd name="T47" fmla="*/ 2 h 46"/>
                  <a:gd name="T48" fmla="*/ 24 w 26"/>
                  <a:gd name="T49" fmla="*/ 1 h 46"/>
                  <a:gd name="T50" fmla="*/ 25 w 26"/>
                  <a:gd name="T51" fmla="*/ 1 h 46"/>
                  <a:gd name="T52" fmla="*/ 25 w 26"/>
                  <a:gd name="T53" fmla="*/ 0 h 46"/>
                  <a:gd name="T54" fmla="*/ 26 w 26"/>
                  <a:gd name="T55" fmla="*/ 0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46"/>
                  <a:gd name="T86" fmla="*/ 26 w 26"/>
                  <a:gd name="T87" fmla="*/ 46 h 4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46">
                    <a:moveTo>
                      <a:pt x="26" y="0"/>
                    </a:moveTo>
                    <a:lnTo>
                      <a:pt x="16" y="17"/>
                    </a:lnTo>
                    <a:lnTo>
                      <a:pt x="14" y="20"/>
                    </a:lnTo>
                    <a:lnTo>
                      <a:pt x="12" y="23"/>
                    </a:lnTo>
                    <a:lnTo>
                      <a:pt x="10" y="26"/>
                    </a:lnTo>
                    <a:lnTo>
                      <a:pt x="9" y="29"/>
                    </a:lnTo>
                    <a:lnTo>
                      <a:pt x="6" y="32"/>
                    </a:lnTo>
                    <a:lnTo>
                      <a:pt x="5" y="35"/>
                    </a:lnTo>
                    <a:lnTo>
                      <a:pt x="4" y="39"/>
                    </a:lnTo>
                    <a:lnTo>
                      <a:pt x="3" y="41"/>
                    </a:lnTo>
                    <a:lnTo>
                      <a:pt x="0" y="46"/>
                    </a:lnTo>
                    <a:lnTo>
                      <a:pt x="0" y="45"/>
                    </a:lnTo>
                    <a:lnTo>
                      <a:pt x="0" y="44"/>
                    </a:lnTo>
                    <a:lnTo>
                      <a:pt x="1" y="43"/>
                    </a:lnTo>
                    <a:lnTo>
                      <a:pt x="1" y="42"/>
                    </a:lnTo>
                    <a:lnTo>
                      <a:pt x="1" y="41"/>
                    </a:lnTo>
                    <a:lnTo>
                      <a:pt x="1" y="40"/>
                    </a:lnTo>
                    <a:lnTo>
                      <a:pt x="1" y="39"/>
                    </a:lnTo>
                    <a:lnTo>
                      <a:pt x="21" y="4"/>
                    </a:lnTo>
                    <a:lnTo>
                      <a:pt x="22" y="3"/>
                    </a:lnTo>
                    <a:lnTo>
                      <a:pt x="23" y="3"/>
                    </a:lnTo>
                    <a:lnTo>
                      <a:pt x="23" y="2"/>
                    </a:lnTo>
                    <a:lnTo>
                      <a:pt x="24" y="1"/>
                    </a:lnTo>
                    <a:lnTo>
                      <a:pt x="25" y="1"/>
                    </a:lnTo>
                    <a:lnTo>
                      <a:pt x="25" y="0"/>
                    </a:lnTo>
                    <a:lnTo>
                      <a:pt x="2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5" name="Freeform 687"/>
              <p:cNvSpPr>
                <a:spLocks/>
              </p:cNvSpPr>
              <p:nvPr/>
            </p:nvSpPr>
            <p:spPr bwMode="auto">
              <a:xfrm>
                <a:off x="2854" y="3873"/>
                <a:ext cx="20" cy="35"/>
              </a:xfrm>
              <a:custGeom>
                <a:avLst/>
                <a:gdLst>
                  <a:gd name="T0" fmla="*/ 20 w 20"/>
                  <a:gd name="T1" fmla="*/ 0 h 35"/>
                  <a:gd name="T2" fmla="*/ 0 w 20"/>
                  <a:gd name="T3" fmla="*/ 35 h 35"/>
                  <a:gd name="T4" fmla="*/ 1 w 20"/>
                  <a:gd name="T5" fmla="*/ 33 h 35"/>
                  <a:gd name="T6" fmla="*/ 1 w 20"/>
                  <a:gd name="T7" fmla="*/ 30 h 35"/>
                  <a:gd name="T8" fmla="*/ 2 w 20"/>
                  <a:gd name="T9" fmla="*/ 28 h 35"/>
                  <a:gd name="T10" fmla="*/ 2 w 20"/>
                  <a:gd name="T11" fmla="*/ 27 h 35"/>
                  <a:gd name="T12" fmla="*/ 3 w 20"/>
                  <a:gd name="T13" fmla="*/ 25 h 35"/>
                  <a:gd name="T14" fmla="*/ 4 w 20"/>
                  <a:gd name="T15" fmla="*/ 23 h 35"/>
                  <a:gd name="T16" fmla="*/ 4 w 20"/>
                  <a:gd name="T17" fmla="*/ 22 h 35"/>
                  <a:gd name="T18" fmla="*/ 5 w 20"/>
                  <a:gd name="T19" fmla="*/ 20 h 35"/>
                  <a:gd name="T20" fmla="*/ 10 w 20"/>
                  <a:gd name="T21" fmla="*/ 11 h 35"/>
                  <a:gd name="T22" fmla="*/ 11 w 20"/>
                  <a:gd name="T23" fmla="*/ 10 h 35"/>
                  <a:gd name="T24" fmla="*/ 12 w 20"/>
                  <a:gd name="T25" fmla="*/ 8 h 35"/>
                  <a:gd name="T26" fmla="*/ 13 w 20"/>
                  <a:gd name="T27" fmla="*/ 7 h 35"/>
                  <a:gd name="T28" fmla="*/ 14 w 20"/>
                  <a:gd name="T29" fmla="*/ 6 h 35"/>
                  <a:gd name="T30" fmla="*/ 15 w 20"/>
                  <a:gd name="T31" fmla="*/ 4 h 35"/>
                  <a:gd name="T32" fmla="*/ 17 w 20"/>
                  <a:gd name="T33" fmla="*/ 2 h 35"/>
                  <a:gd name="T34" fmla="*/ 18 w 20"/>
                  <a:gd name="T35" fmla="*/ 1 h 35"/>
                  <a:gd name="T36" fmla="*/ 20 w 20"/>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
                  <a:gd name="T58" fmla="*/ 0 h 35"/>
                  <a:gd name="T59" fmla="*/ 20 w 2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 h="35">
                    <a:moveTo>
                      <a:pt x="20" y="0"/>
                    </a:moveTo>
                    <a:lnTo>
                      <a:pt x="0" y="35"/>
                    </a:lnTo>
                    <a:lnTo>
                      <a:pt x="1" y="33"/>
                    </a:lnTo>
                    <a:lnTo>
                      <a:pt x="1" y="30"/>
                    </a:lnTo>
                    <a:lnTo>
                      <a:pt x="2" y="28"/>
                    </a:lnTo>
                    <a:lnTo>
                      <a:pt x="2" y="27"/>
                    </a:lnTo>
                    <a:lnTo>
                      <a:pt x="3" y="25"/>
                    </a:lnTo>
                    <a:lnTo>
                      <a:pt x="4" y="23"/>
                    </a:lnTo>
                    <a:lnTo>
                      <a:pt x="4" y="22"/>
                    </a:lnTo>
                    <a:lnTo>
                      <a:pt x="5" y="20"/>
                    </a:lnTo>
                    <a:lnTo>
                      <a:pt x="10" y="11"/>
                    </a:lnTo>
                    <a:lnTo>
                      <a:pt x="11" y="10"/>
                    </a:lnTo>
                    <a:lnTo>
                      <a:pt x="12" y="8"/>
                    </a:lnTo>
                    <a:lnTo>
                      <a:pt x="13" y="7"/>
                    </a:lnTo>
                    <a:lnTo>
                      <a:pt x="14" y="6"/>
                    </a:lnTo>
                    <a:lnTo>
                      <a:pt x="15" y="4"/>
                    </a:lnTo>
                    <a:lnTo>
                      <a:pt x="17" y="2"/>
                    </a:lnTo>
                    <a:lnTo>
                      <a:pt x="18" y="1"/>
                    </a:lnTo>
                    <a:lnTo>
                      <a:pt x="20"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6" name="Freeform 688"/>
              <p:cNvSpPr>
                <a:spLocks/>
              </p:cNvSpPr>
              <p:nvPr/>
            </p:nvSpPr>
            <p:spPr bwMode="auto">
              <a:xfrm>
                <a:off x="2859" y="3884"/>
                <a:ext cx="5" cy="9"/>
              </a:xfrm>
              <a:custGeom>
                <a:avLst/>
                <a:gdLst>
                  <a:gd name="T0" fmla="*/ 5 w 5"/>
                  <a:gd name="T1" fmla="*/ 0 h 9"/>
                  <a:gd name="T2" fmla="*/ 0 w 5"/>
                  <a:gd name="T3" fmla="*/ 9 h 9"/>
                  <a:gd name="T4" fmla="*/ 0 w 5"/>
                  <a:gd name="T5" fmla="*/ 8 h 9"/>
                  <a:gd name="T6" fmla="*/ 2 w 5"/>
                  <a:gd name="T7" fmla="*/ 6 h 9"/>
                  <a:gd name="T8" fmla="*/ 2 w 5"/>
                  <a:gd name="T9" fmla="*/ 5 h 9"/>
                  <a:gd name="T10" fmla="*/ 3 w 5"/>
                  <a:gd name="T11" fmla="*/ 4 h 9"/>
                  <a:gd name="T12" fmla="*/ 4 w 5"/>
                  <a:gd name="T13" fmla="*/ 3 h 9"/>
                  <a:gd name="T14" fmla="*/ 4 w 5"/>
                  <a:gd name="T15" fmla="*/ 2 h 9"/>
                  <a:gd name="T16" fmla="*/ 5 w 5"/>
                  <a:gd name="T17" fmla="*/ 1 h 9"/>
                  <a:gd name="T18" fmla="*/ 5 w 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9"/>
                  <a:gd name="T32" fmla="*/ 5 w 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9">
                    <a:moveTo>
                      <a:pt x="5" y="0"/>
                    </a:moveTo>
                    <a:lnTo>
                      <a:pt x="0" y="9"/>
                    </a:lnTo>
                    <a:lnTo>
                      <a:pt x="0" y="8"/>
                    </a:lnTo>
                    <a:lnTo>
                      <a:pt x="2" y="6"/>
                    </a:lnTo>
                    <a:lnTo>
                      <a:pt x="2" y="5"/>
                    </a:lnTo>
                    <a:lnTo>
                      <a:pt x="3" y="4"/>
                    </a:lnTo>
                    <a:lnTo>
                      <a:pt x="4" y="3"/>
                    </a:lnTo>
                    <a:lnTo>
                      <a:pt x="4" y="2"/>
                    </a:lnTo>
                    <a:lnTo>
                      <a:pt x="5" y="1"/>
                    </a:lnTo>
                    <a:lnTo>
                      <a:pt x="5"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7" name="Freeform 689"/>
              <p:cNvSpPr>
                <a:spLocks/>
              </p:cNvSpPr>
              <p:nvPr/>
            </p:nvSpPr>
            <p:spPr bwMode="auto">
              <a:xfrm>
                <a:off x="2849" y="3857"/>
                <a:ext cx="91" cy="68"/>
              </a:xfrm>
              <a:custGeom>
                <a:avLst/>
                <a:gdLst>
                  <a:gd name="T0" fmla="*/ 78 w 91"/>
                  <a:gd name="T1" fmla="*/ 61 h 68"/>
                  <a:gd name="T2" fmla="*/ 84 w 91"/>
                  <a:gd name="T3" fmla="*/ 57 h 68"/>
                  <a:gd name="T4" fmla="*/ 87 w 91"/>
                  <a:gd name="T5" fmla="*/ 50 h 68"/>
                  <a:gd name="T6" fmla="*/ 88 w 91"/>
                  <a:gd name="T7" fmla="*/ 43 h 68"/>
                  <a:gd name="T8" fmla="*/ 90 w 91"/>
                  <a:gd name="T9" fmla="*/ 38 h 68"/>
                  <a:gd name="T10" fmla="*/ 91 w 91"/>
                  <a:gd name="T11" fmla="*/ 31 h 68"/>
                  <a:gd name="T12" fmla="*/ 91 w 91"/>
                  <a:gd name="T13" fmla="*/ 27 h 68"/>
                  <a:gd name="T14" fmla="*/ 90 w 91"/>
                  <a:gd name="T15" fmla="*/ 22 h 68"/>
                  <a:gd name="T16" fmla="*/ 88 w 91"/>
                  <a:gd name="T17" fmla="*/ 17 h 68"/>
                  <a:gd name="T18" fmla="*/ 86 w 91"/>
                  <a:gd name="T19" fmla="*/ 14 h 68"/>
                  <a:gd name="T20" fmla="*/ 84 w 91"/>
                  <a:gd name="T21" fmla="*/ 11 h 68"/>
                  <a:gd name="T22" fmla="*/ 81 w 91"/>
                  <a:gd name="T23" fmla="*/ 8 h 68"/>
                  <a:gd name="T24" fmla="*/ 79 w 91"/>
                  <a:gd name="T25" fmla="*/ 5 h 68"/>
                  <a:gd name="T26" fmla="*/ 74 w 91"/>
                  <a:gd name="T27" fmla="*/ 3 h 68"/>
                  <a:gd name="T28" fmla="*/ 67 w 91"/>
                  <a:gd name="T29" fmla="*/ 1 h 68"/>
                  <a:gd name="T30" fmla="*/ 59 w 91"/>
                  <a:gd name="T31" fmla="*/ 0 h 68"/>
                  <a:gd name="T32" fmla="*/ 49 w 91"/>
                  <a:gd name="T33" fmla="*/ 1 h 68"/>
                  <a:gd name="T34" fmla="*/ 41 w 91"/>
                  <a:gd name="T35" fmla="*/ 4 h 68"/>
                  <a:gd name="T36" fmla="*/ 30 w 91"/>
                  <a:gd name="T37" fmla="*/ 10 h 68"/>
                  <a:gd name="T38" fmla="*/ 20 w 91"/>
                  <a:gd name="T39" fmla="*/ 19 h 68"/>
                  <a:gd name="T40" fmla="*/ 12 w 91"/>
                  <a:gd name="T41" fmla="*/ 29 h 68"/>
                  <a:gd name="T42" fmla="*/ 6 w 91"/>
                  <a:gd name="T43" fmla="*/ 40 h 68"/>
                  <a:gd name="T44" fmla="*/ 4 w 91"/>
                  <a:gd name="T45" fmla="*/ 46 h 68"/>
                  <a:gd name="T46" fmla="*/ 2 w 91"/>
                  <a:gd name="T47" fmla="*/ 53 h 68"/>
                  <a:gd name="T48" fmla="*/ 1 w 91"/>
                  <a:gd name="T49" fmla="*/ 60 h 68"/>
                  <a:gd name="T50" fmla="*/ 0 w 91"/>
                  <a:gd name="T51" fmla="*/ 68 h 68"/>
                  <a:gd name="T52" fmla="*/ 7 w 91"/>
                  <a:gd name="T53" fmla="*/ 63 h 68"/>
                  <a:gd name="T54" fmla="*/ 7 w 91"/>
                  <a:gd name="T55" fmla="*/ 55 h 68"/>
                  <a:gd name="T56" fmla="*/ 8 w 91"/>
                  <a:gd name="T57" fmla="*/ 49 h 68"/>
                  <a:gd name="T58" fmla="*/ 10 w 91"/>
                  <a:gd name="T59" fmla="*/ 42 h 68"/>
                  <a:gd name="T60" fmla="*/ 13 w 91"/>
                  <a:gd name="T61" fmla="*/ 36 h 68"/>
                  <a:gd name="T62" fmla="*/ 18 w 91"/>
                  <a:gd name="T63" fmla="*/ 26 h 68"/>
                  <a:gd name="T64" fmla="*/ 25 w 91"/>
                  <a:gd name="T65" fmla="*/ 18 h 68"/>
                  <a:gd name="T66" fmla="*/ 30 w 91"/>
                  <a:gd name="T67" fmla="*/ 14 h 68"/>
                  <a:gd name="T68" fmla="*/ 36 w 91"/>
                  <a:gd name="T69" fmla="*/ 10 h 68"/>
                  <a:gd name="T70" fmla="*/ 44 w 91"/>
                  <a:gd name="T71" fmla="*/ 6 h 68"/>
                  <a:gd name="T72" fmla="*/ 53 w 91"/>
                  <a:gd name="T73" fmla="*/ 5 h 68"/>
                  <a:gd name="T74" fmla="*/ 61 w 91"/>
                  <a:gd name="T75" fmla="*/ 6 h 68"/>
                  <a:gd name="T76" fmla="*/ 68 w 91"/>
                  <a:gd name="T77" fmla="*/ 9 h 68"/>
                  <a:gd name="T78" fmla="*/ 71 w 91"/>
                  <a:gd name="T79" fmla="*/ 11 h 68"/>
                  <a:gd name="T80" fmla="*/ 74 w 91"/>
                  <a:gd name="T81" fmla="*/ 13 h 68"/>
                  <a:gd name="T82" fmla="*/ 78 w 91"/>
                  <a:gd name="T83" fmla="*/ 16 h 68"/>
                  <a:gd name="T84" fmla="*/ 80 w 91"/>
                  <a:gd name="T85" fmla="*/ 19 h 68"/>
                  <a:gd name="T86" fmla="*/ 81 w 91"/>
                  <a:gd name="T87" fmla="*/ 23 h 68"/>
                  <a:gd name="T88" fmla="*/ 82 w 91"/>
                  <a:gd name="T89" fmla="*/ 27 h 68"/>
                  <a:gd name="T90" fmla="*/ 83 w 91"/>
                  <a:gd name="T91" fmla="*/ 32 h 68"/>
                  <a:gd name="T92" fmla="*/ 83 w 91"/>
                  <a:gd name="T93" fmla="*/ 37 h 68"/>
                  <a:gd name="T94" fmla="*/ 83 w 91"/>
                  <a:gd name="T95" fmla="*/ 42 h 68"/>
                  <a:gd name="T96" fmla="*/ 82 w 91"/>
                  <a:gd name="T97" fmla="*/ 49 h 68"/>
                  <a:gd name="T98" fmla="*/ 80 w 91"/>
                  <a:gd name="T99" fmla="*/ 54 h 68"/>
                  <a:gd name="T100" fmla="*/ 78 w 91"/>
                  <a:gd name="T101" fmla="*/ 61 h 68"/>
                  <a:gd name="T102" fmla="*/ 84 w 91"/>
                  <a:gd name="T103" fmla="*/ 56 h 68"/>
                  <a:gd name="T104" fmla="*/ 78 w 91"/>
                  <a:gd name="T105" fmla="*/ 61 h 68"/>
                  <a:gd name="T106" fmla="*/ 79 w 91"/>
                  <a:gd name="T107" fmla="*/ 61 h 68"/>
                  <a:gd name="T108" fmla="*/ 80 w 91"/>
                  <a:gd name="T109" fmla="*/ 61 h 68"/>
                  <a:gd name="T110" fmla="*/ 81 w 91"/>
                  <a:gd name="T111" fmla="*/ 60 h 68"/>
                  <a:gd name="T112" fmla="*/ 83 w 91"/>
                  <a:gd name="T113" fmla="*/ 59 h 68"/>
                  <a:gd name="T114" fmla="*/ 84 w 91"/>
                  <a:gd name="T115" fmla="*/ 58 h 68"/>
                  <a:gd name="T116" fmla="*/ 84 w 91"/>
                  <a:gd name="T117" fmla="*/ 57 h 68"/>
                  <a:gd name="T118" fmla="*/ 78 w 91"/>
                  <a:gd name="T119" fmla="*/ 61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1"/>
                  <a:gd name="T181" fmla="*/ 0 h 68"/>
                  <a:gd name="T182" fmla="*/ 91 w 91"/>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1" h="68">
                    <a:moveTo>
                      <a:pt x="78" y="61"/>
                    </a:moveTo>
                    <a:lnTo>
                      <a:pt x="84" y="57"/>
                    </a:lnTo>
                    <a:lnTo>
                      <a:pt x="87" y="50"/>
                    </a:lnTo>
                    <a:lnTo>
                      <a:pt x="88" y="43"/>
                    </a:lnTo>
                    <a:lnTo>
                      <a:pt x="90" y="38"/>
                    </a:lnTo>
                    <a:lnTo>
                      <a:pt x="91" y="31"/>
                    </a:lnTo>
                    <a:lnTo>
                      <a:pt x="91" y="27"/>
                    </a:lnTo>
                    <a:lnTo>
                      <a:pt x="90" y="22"/>
                    </a:lnTo>
                    <a:lnTo>
                      <a:pt x="88" y="17"/>
                    </a:lnTo>
                    <a:lnTo>
                      <a:pt x="86" y="14"/>
                    </a:lnTo>
                    <a:lnTo>
                      <a:pt x="84" y="11"/>
                    </a:lnTo>
                    <a:lnTo>
                      <a:pt x="81" y="8"/>
                    </a:lnTo>
                    <a:lnTo>
                      <a:pt x="79" y="5"/>
                    </a:lnTo>
                    <a:lnTo>
                      <a:pt x="74" y="3"/>
                    </a:lnTo>
                    <a:lnTo>
                      <a:pt x="67" y="1"/>
                    </a:lnTo>
                    <a:lnTo>
                      <a:pt x="59" y="0"/>
                    </a:lnTo>
                    <a:lnTo>
                      <a:pt x="49" y="1"/>
                    </a:lnTo>
                    <a:lnTo>
                      <a:pt x="41" y="4"/>
                    </a:lnTo>
                    <a:lnTo>
                      <a:pt x="30" y="10"/>
                    </a:lnTo>
                    <a:lnTo>
                      <a:pt x="20" y="19"/>
                    </a:lnTo>
                    <a:lnTo>
                      <a:pt x="12" y="29"/>
                    </a:lnTo>
                    <a:lnTo>
                      <a:pt x="6" y="40"/>
                    </a:lnTo>
                    <a:lnTo>
                      <a:pt x="4" y="46"/>
                    </a:lnTo>
                    <a:lnTo>
                      <a:pt x="2" y="53"/>
                    </a:lnTo>
                    <a:lnTo>
                      <a:pt x="1" y="60"/>
                    </a:lnTo>
                    <a:lnTo>
                      <a:pt x="0" y="68"/>
                    </a:lnTo>
                    <a:lnTo>
                      <a:pt x="7" y="63"/>
                    </a:lnTo>
                    <a:lnTo>
                      <a:pt x="7" y="55"/>
                    </a:lnTo>
                    <a:lnTo>
                      <a:pt x="8" y="49"/>
                    </a:lnTo>
                    <a:lnTo>
                      <a:pt x="10" y="42"/>
                    </a:lnTo>
                    <a:lnTo>
                      <a:pt x="13" y="36"/>
                    </a:lnTo>
                    <a:lnTo>
                      <a:pt x="18" y="26"/>
                    </a:lnTo>
                    <a:lnTo>
                      <a:pt x="25" y="18"/>
                    </a:lnTo>
                    <a:lnTo>
                      <a:pt x="30" y="14"/>
                    </a:lnTo>
                    <a:lnTo>
                      <a:pt x="36" y="10"/>
                    </a:lnTo>
                    <a:lnTo>
                      <a:pt x="44" y="6"/>
                    </a:lnTo>
                    <a:lnTo>
                      <a:pt x="53" y="5"/>
                    </a:lnTo>
                    <a:lnTo>
                      <a:pt x="61" y="6"/>
                    </a:lnTo>
                    <a:lnTo>
                      <a:pt x="68" y="9"/>
                    </a:lnTo>
                    <a:lnTo>
                      <a:pt x="71" y="11"/>
                    </a:lnTo>
                    <a:lnTo>
                      <a:pt x="74" y="13"/>
                    </a:lnTo>
                    <a:lnTo>
                      <a:pt x="78" y="16"/>
                    </a:lnTo>
                    <a:lnTo>
                      <a:pt x="80" y="19"/>
                    </a:lnTo>
                    <a:lnTo>
                      <a:pt x="81" y="23"/>
                    </a:lnTo>
                    <a:lnTo>
                      <a:pt x="82" y="27"/>
                    </a:lnTo>
                    <a:lnTo>
                      <a:pt x="83" y="32"/>
                    </a:lnTo>
                    <a:lnTo>
                      <a:pt x="83" y="37"/>
                    </a:lnTo>
                    <a:lnTo>
                      <a:pt x="83" y="42"/>
                    </a:lnTo>
                    <a:lnTo>
                      <a:pt x="82" y="49"/>
                    </a:lnTo>
                    <a:lnTo>
                      <a:pt x="80" y="54"/>
                    </a:lnTo>
                    <a:lnTo>
                      <a:pt x="78" y="61"/>
                    </a:lnTo>
                    <a:lnTo>
                      <a:pt x="84" y="56"/>
                    </a:lnTo>
                    <a:lnTo>
                      <a:pt x="78" y="61"/>
                    </a:lnTo>
                    <a:lnTo>
                      <a:pt x="79" y="61"/>
                    </a:lnTo>
                    <a:lnTo>
                      <a:pt x="80" y="61"/>
                    </a:lnTo>
                    <a:lnTo>
                      <a:pt x="81" y="60"/>
                    </a:lnTo>
                    <a:lnTo>
                      <a:pt x="83" y="59"/>
                    </a:lnTo>
                    <a:lnTo>
                      <a:pt x="84" y="58"/>
                    </a:lnTo>
                    <a:lnTo>
                      <a:pt x="84" y="57"/>
                    </a:lnTo>
                    <a:lnTo>
                      <a:pt x="7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8" name="Freeform 690"/>
              <p:cNvSpPr>
                <a:spLocks/>
              </p:cNvSpPr>
              <p:nvPr/>
            </p:nvSpPr>
            <p:spPr bwMode="auto">
              <a:xfrm>
                <a:off x="2898" y="3867"/>
                <a:ext cx="36" cy="51"/>
              </a:xfrm>
              <a:custGeom>
                <a:avLst/>
                <a:gdLst>
                  <a:gd name="T0" fmla="*/ 0 w 36"/>
                  <a:gd name="T1" fmla="*/ 5 h 51"/>
                  <a:gd name="T2" fmla="*/ 10 w 36"/>
                  <a:gd name="T3" fmla="*/ 9 h 51"/>
                  <a:gd name="T4" fmla="*/ 17 w 36"/>
                  <a:gd name="T5" fmla="*/ 14 h 51"/>
                  <a:gd name="T6" fmla="*/ 22 w 36"/>
                  <a:gd name="T7" fmla="*/ 17 h 51"/>
                  <a:gd name="T8" fmla="*/ 25 w 36"/>
                  <a:gd name="T9" fmla="*/ 22 h 51"/>
                  <a:gd name="T10" fmla="*/ 28 w 36"/>
                  <a:gd name="T11" fmla="*/ 28 h 51"/>
                  <a:gd name="T12" fmla="*/ 29 w 36"/>
                  <a:gd name="T13" fmla="*/ 34 h 51"/>
                  <a:gd name="T14" fmla="*/ 29 w 36"/>
                  <a:gd name="T15" fmla="*/ 42 h 51"/>
                  <a:gd name="T16" fmla="*/ 29 w 36"/>
                  <a:gd name="T17" fmla="*/ 51 h 51"/>
                  <a:gd name="T18" fmla="*/ 35 w 36"/>
                  <a:gd name="T19" fmla="*/ 46 h 51"/>
                  <a:gd name="T20" fmla="*/ 36 w 36"/>
                  <a:gd name="T21" fmla="*/ 36 h 51"/>
                  <a:gd name="T22" fmla="*/ 36 w 36"/>
                  <a:gd name="T23" fmla="*/ 29 h 51"/>
                  <a:gd name="T24" fmla="*/ 35 w 36"/>
                  <a:gd name="T25" fmla="*/ 22 h 51"/>
                  <a:gd name="T26" fmla="*/ 33 w 36"/>
                  <a:gd name="T27" fmla="*/ 17 h 51"/>
                  <a:gd name="T28" fmla="*/ 29 w 36"/>
                  <a:gd name="T29" fmla="*/ 12 h 51"/>
                  <a:gd name="T30" fmla="*/ 23 w 36"/>
                  <a:gd name="T31" fmla="*/ 7 h 51"/>
                  <a:gd name="T32" fmla="*/ 17 w 36"/>
                  <a:gd name="T33" fmla="*/ 3 h 51"/>
                  <a:gd name="T34" fmla="*/ 7 w 36"/>
                  <a:gd name="T35" fmla="*/ 0 h 51"/>
                  <a:gd name="T36" fmla="*/ 6 w 36"/>
                  <a:gd name="T37" fmla="*/ 0 h 51"/>
                  <a:gd name="T38" fmla="*/ 5 w 36"/>
                  <a:gd name="T39" fmla="*/ 0 h 51"/>
                  <a:gd name="T40" fmla="*/ 4 w 36"/>
                  <a:gd name="T41" fmla="*/ 1 h 51"/>
                  <a:gd name="T42" fmla="*/ 3 w 36"/>
                  <a:gd name="T43" fmla="*/ 2 h 51"/>
                  <a:gd name="T44" fmla="*/ 2 w 36"/>
                  <a:gd name="T45" fmla="*/ 3 h 51"/>
                  <a:gd name="T46" fmla="*/ 0 w 36"/>
                  <a:gd name="T47" fmla="*/ 4 h 51"/>
                  <a:gd name="T48" fmla="*/ 0 w 36"/>
                  <a:gd name="T49" fmla="*/ 5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51"/>
                  <a:gd name="T77" fmla="*/ 36 w 36"/>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51">
                    <a:moveTo>
                      <a:pt x="0" y="5"/>
                    </a:moveTo>
                    <a:lnTo>
                      <a:pt x="10" y="9"/>
                    </a:lnTo>
                    <a:lnTo>
                      <a:pt x="17" y="14"/>
                    </a:lnTo>
                    <a:lnTo>
                      <a:pt x="22" y="17"/>
                    </a:lnTo>
                    <a:lnTo>
                      <a:pt x="25" y="22"/>
                    </a:lnTo>
                    <a:lnTo>
                      <a:pt x="28" y="28"/>
                    </a:lnTo>
                    <a:lnTo>
                      <a:pt x="29" y="34"/>
                    </a:lnTo>
                    <a:lnTo>
                      <a:pt x="29" y="42"/>
                    </a:lnTo>
                    <a:lnTo>
                      <a:pt x="29" y="51"/>
                    </a:lnTo>
                    <a:lnTo>
                      <a:pt x="35" y="46"/>
                    </a:lnTo>
                    <a:lnTo>
                      <a:pt x="36" y="36"/>
                    </a:lnTo>
                    <a:lnTo>
                      <a:pt x="36" y="29"/>
                    </a:lnTo>
                    <a:lnTo>
                      <a:pt x="35" y="22"/>
                    </a:lnTo>
                    <a:lnTo>
                      <a:pt x="33" y="17"/>
                    </a:lnTo>
                    <a:lnTo>
                      <a:pt x="29" y="12"/>
                    </a:lnTo>
                    <a:lnTo>
                      <a:pt x="23" y="7"/>
                    </a:lnTo>
                    <a:lnTo>
                      <a:pt x="17" y="3"/>
                    </a:lnTo>
                    <a:lnTo>
                      <a:pt x="7" y="0"/>
                    </a:lnTo>
                    <a:lnTo>
                      <a:pt x="6" y="0"/>
                    </a:lnTo>
                    <a:lnTo>
                      <a:pt x="5" y="0"/>
                    </a:lnTo>
                    <a:lnTo>
                      <a:pt x="4" y="1"/>
                    </a:lnTo>
                    <a:lnTo>
                      <a:pt x="3" y="2"/>
                    </a:lnTo>
                    <a:lnTo>
                      <a:pt x="2" y="3"/>
                    </a:lnTo>
                    <a:lnTo>
                      <a:pt x="0"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59" name="Freeform 691"/>
              <p:cNvSpPr>
                <a:spLocks/>
              </p:cNvSpPr>
              <p:nvPr/>
            </p:nvSpPr>
            <p:spPr bwMode="auto">
              <a:xfrm>
                <a:off x="2849" y="3867"/>
                <a:ext cx="56" cy="58"/>
              </a:xfrm>
              <a:custGeom>
                <a:avLst/>
                <a:gdLst>
                  <a:gd name="T0" fmla="*/ 0 w 56"/>
                  <a:gd name="T1" fmla="*/ 58 h 58"/>
                  <a:gd name="T2" fmla="*/ 0 w 56"/>
                  <a:gd name="T3" fmla="*/ 57 h 58"/>
                  <a:gd name="T4" fmla="*/ 7 w 56"/>
                  <a:gd name="T5" fmla="*/ 50 h 58"/>
                  <a:gd name="T6" fmla="*/ 9 w 56"/>
                  <a:gd name="T7" fmla="*/ 45 h 58"/>
                  <a:gd name="T8" fmla="*/ 13 w 56"/>
                  <a:gd name="T9" fmla="*/ 36 h 58"/>
                  <a:gd name="T10" fmla="*/ 17 w 56"/>
                  <a:gd name="T11" fmla="*/ 27 h 58"/>
                  <a:gd name="T12" fmla="*/ 20 w 56"/>
                  <a:gd name="T13" fmla="*/ 22 h 58"/>
                  <a:gd name="T14" fmla="*/ 23 w 56"/>
                  <a:gd name="T15" fmla="*/ 18 h 58"/>
                  <a:gd name="T16" fmla="*/ 27 w 56"/>
                  <a:gd name="T17" fmla="*/ 14 h 58"/>
                  <a:gd name="T18" fmla="*/ 30 w 56"/>
                  <a:gd name="T19" fmla="*/ 12 h 58"/>
                  <a:gd name="T20" fmla="*/ 33 w 56"/>
                  <a:gd name="T21" fmla="*/ 9 h 58"/>
                  <a:gd name="T22" fmla="*/ 38 w 56"/>
                  <a:gd name="T23" fmla="*/ 7 h 58"/>
                  <a:gd name="T24" fmla="*/ 43 w 56"/>
                  <a:gd name="T25" fmla="*/ 5 h 58"/>
                  <a:gd name="T26" fmla="*/ 49 w 56"/>
                  <a:gd name="T27" fmla="*/ 5 h 58"/>
                  <a:gd name="T28" fmla="*/ 56 w 56"/>
                  <a:gd name="T29" fmla="*/ 0 h 58"/>
                  <a:gd name="T30" fmla="*/ 48 w 56"/>
                  <a:gd name="T31" fmla="*/ 0 h 58"/>
                  <a:gd name="T32" fmla="*/ 42 w 56"/>
                  <a:gd name="T33" fmla="*/ 2 h 58"/>
                  <a:gd name="T34" fmla="*/ 35 w 56"/>
                  <a:gd name="T35" fmla="*/ 4 h 58"/>
                  <a:gd name="T36" fmla="*/ 29 w 56"/>
                  <a:gd name="T37" fmla="*/ 9 h 58"/>
                  <a:gd name="T38" fmla="*/ 22 w 56"/>
                  <a:gd name="T39" fmla="*/ 15 h 58"/>
                  <a:gd name="T40" fmla="*/ 18 w 56"/>
                  <a:gd name="T41" fmla="*/ 20 h 58"/>
                  <a:gd name="T42" fmla="*/ 14 w 56"/>
                  <a:gd name="T43" fmla="*/ 26 h 58"/>
                  <a:gd name="T44" fmla="*/ 10 w 56"/>
                  <a:gd name="T45" fmla="*/ 31 h 58"/>
                  <a:gd name="T46" fmla="*/ 5 w 56"/>
                  <a:gd name="T47" fmla="*/ 41 h 58"/>
                  <a:gd name="T48" fmla="*/ 2 w 56"/>
                  <a:gd name="T49" fmla="*/ 49 h 58"/>
                  <a:gd name="T50" fmla="*/ 0 w 56"/>
                  <a:gd name="T51" fmla="*/ 56 h 58"/>
                  <a:gd name="T52" fmla="*/ 6 w 56"/>
                  <a:gd name="T53" fmla="*/ 53 h 58"/>
                  <a:gd name="T54" fmla="*/ 7 w 56"/>
                  <a:gd name="T55" fmla="*/ 53 h 58"/>
                  <a:gd name="T56" fmla="*/ 6 w 56"/>
                  <a:gd name="T57" fmla="*/ 53 h 58"/>
                  <a:gd name="T58" fmla="*/ 6 w 56"/>
                  <a:gd name="T59" fmla="*/ 51 h 58"/>
                  <a:gd name="T60" fmla="*/ 5 w 56"/>
                  <a:gd name="T61" fmla="*/ 53 h 58"/>
                  <a:gd name="T62" fmla="*/ 4 w 56"/>
                  <a:gd name="T63" fmla="*/ 53 h 58"/>
                  <a:gd name="T64" fmla="*/ 3 w 56"/>
                  <a:gd name="T65" fmla="*/ 54 h 58"/>
                  <a:gd name="T66" fmla="*/ 2 w 56"/>
                  <a:gd name="T67" fmla="*/ 55 h 58"/>
                  <a:gd name="T68" fmla="*/ 1 w 56"/>
                  <a:gd name="T69" fmla="*/ 56 h 58"/>
                  <a:gd name="T70" fmla="*/ 0 w 56"/>
                  <a:gd name="T71" fmla="*/ 57 h 58"/>
                  <a:gd name="T72" fmla="*/ 0 w 56"/>
                  <a:gd name="T73" fmla="*/ 58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6"/>
                  <a:gd name="T112" fmla="*/ 0 h 58"/>
                  <a:gd name="T113" fmla="*/ 56 w 56"/>
                  <a:gd name="T114" fmla="*/ 58 h 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6" h="58">
                    <a:moveTo>
                      <a:pt x="0" y="58"/>
                    </a:moveTo>
                    <a:lnTo>
                      <a:pt x="0" y="57"/>
                    </a:lnTo>
                    <a:lnTo>
                      <a:pt x="7" y="50"/>
                    </a:lnTo>
                    <a:lnTo>
                      <a:pt x="9" y="45"/>
                    </a:lnTo>
                    <a:lnTo>
                      <a:pt x="13" y="36"/>
                    </a:lnTo>
                    <a:lnTo>
                      <a:pt x="17" y="27"/>
                    </a:lnTo>
                    <a:lnTo>
                      <a:pt x="20" y="22"/>
                    </a:lnTo>
                    <a:lnTo>
                      <a:pt x="23" y="18"/>
                    </a:lnTo>
                    <a:lnTo>
                      <a:pt x="27" y="14"/>
                    </a:lnTo>
                    <a:lnTo>
                      <a:pt x="30" y="12"/>
                    </a:lnTo>
                    <a:lnTo>
                      <a:pt x="33" y="9"/>
                    </a:lnTo>
                    <a:lnTo>
                      <a:pt x="38" y="7"/>
                    </a:lnTo>
                    <a:lnTo>
                      <a:pt x="43" y="5"/>
                    </a:lnTo>
                    <a:lnTo>
                      <a:pt x="49" y="5"/>
                    </a:lnTo>
                    <a:lnTo>
                      <a:pt x="56" y="0"/>
                    </a:lnTo>
                    <a:lnTo>
                      <a:pt x="48" y="0"/>
                    </a:lnTo>
                    <a:lnTo>
                      <a:pt x="42" y="2"/>
                    </a:lnTo>
                    <a:lnTo>
                      <a:pt x="35" y="4"/>
                    </a:lnTo>
                    <a:lnTo>
                      <a:pt x="29" y="9"/>
                    </a:lnTo>
                    <a:lnTo>
                      <a:pt x="22" y="15"/>
                    </a:lnTo>
                    <a:lnTo>
                      <a:pt x="18" y="20"/>
                    </a:lnTo>
                    <a:lnTo>
                      <a:pt x="14" y="26"/>
                    </a:lnTo>
                    <a:lnTo>
                      <a:pt x="10" y="31"/>
                    </a:lnTo>
                    <a:lnTo>
                      <a:pt x="5" y="41"/>
                    </a:lnTo>
                    <a:lnTo>
                      <a:pt x="2" y="49"/>
                    </a:lnTo>
                    <a:lnTo>
                      <a:pt x="0" y="56"/>
                    </a:lnTo>
                    <a:lnTo>
                      <a:pt x="6" y="53"/>
                    </a:lnTo>
                    <a:lnTo>
                      <a:pt x="7" y="53"/>
                    </a:lnTo>
                    <a:lnTo>
                      <a:pt x="6" y="53"/>
                    </a:lnTo>
                    <a:lnTo>
                      <a:pt x="6" y="51"/>
                    </a:lnTo>
                    <a:lnTo>
                      <a:pt x="5" y="53"/>
                    </a:lnTo>
                    <a:lnTo>
                      <a:pt x="4" y="53"/>
                    </a:lnTo>
                    <a:lnTo>
                      <a:pt x="3" y="54"/>
                    </a:lnTo>
                    <a:lnTo>
                      <a:pt x="2" y="55"/>
                    </a:lnTo>
                    <a:lnTo>
                      <a:pt x="1" y="56"/>
                    </a:lnTo>
                    <a:lnTo>
                      <a:pt x="0" y="57"/>
                    </a:lnTo>
                    <a:lnTo>
                      <a:pt x="0"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0" name="Freeform 692"/>
              <p:cNvSpPr>
                <a:spLocks/>
              </p:cNvSpPr>
              <p:nvPr/>
            </p:nvSpPr>
            <p:spPr bwMode="auto">
              <a:xfrm>
                <a:off x="2699" y="3737"/>
                <a:ext cx="41" cy="58"/>
              </a:xfrm>
              <a:custGeom>
                <a:avLst/>
                <a:gdLst>
                  <a:gd name="T0" fmla="*/ 21 w 41"/>
                  <a:gd name="T1" fmla="*/ 0 h 58"/>
                  <a:gd name="T2" fmla="*/ 25 w 41"/>
                  <a:gd name="T3" fmla="*/ 1 h 58"/>
                  <a:gd name="T4" fmla="*/ 28 w 41"/>
                  <a:gd name="T5" fmla="*/ 2 h 58"/>
                  <a:gd name="T6" fmla="*/ 31 w 41"/>
                  <a:gd name="T7" fmla="*/ 6 h 58"/>
                  <a:gd name="T8" fmla="*/ 35 w 41"/>
                  <a:gd name="T9" fmla="*/ 9 h 58"/>
                  <a:gd name="T10" fmla="*/ 38 w 41"/>
                  <a:gd name="T11" fmla="*/ 13 h 58"/>
                  <a:gd name="T12" fmla="*/ 39 w 41"/>
                  <a:gd name="T13" fmla="*/ 19 h 58"/>
                  <a:gd name="T14" fmla="*/ 40 w 41"/>
                  <a:gd name="T15" fmla="*/ 24 h 58"/>
                  <a:gd name="T16" fmla="*/ 41 w 41"/>
                  <a:gd name="T17" fmla="*/ 29 h 58"/>
                  <a:gd name="T18" fmla="*/ 40 w 41"/>
                  <a:gd name="T19" fmla="*/ 36 h 58"/>
                  <a:gd name="T20" fmla="*/ 39 w 41"/>
                  <a:gd name="T21" fmla="*/ 41 h 58"/>
                  <a:gd name="T22" fmla="*/ 38 w 41"/>
                  <a:gd name="T23" fmla="*/ 46 h 58"/>
                  <a:gd name="T24" fmla="*/ 35 w 41"/>
                  <a:gd name="T25" fmla="*/ 50 h 58"/>
                  <a:gd name="T26" fmla="*/ 31 w 41"/>
                  <a:gd name="T27" fmla="*/ 54 h 58"/>
                  <a:gd name="T28" fmla="*/ 28 w 41"/>
                  <a:gd name="T29" fmla="*/ 56 h 58"/>
                  <a:gd name="T30" fmla="*/ 25 w 41"/>
                  <a:gd name="T31" fmla="*/ 58 h 58"/>
                  <a:gd name="T32" fmla="*/ 21 w 41"/>
                  <a:gd name="T33" fmla="*/ 58 h 58"/>
                  <a:gd name="T34" fmla="*/ 16 w 41"/>
                  <a:gd name="T35" fmla="*/ 58 h 58"/>
                  <a:gd name="T36" fmla="*/ 12 w 41"/>
                  <a:gd name="T37" fmla="*/ 56 h 58"/>
                  <a:gd name="T38" fmla="*/ 9 w 41"/>
                  <a:gd name="T39" fmla="*/ 54 h 58"/>
                  <a:gd name="T40" fmla="*/ 5 w 41"/>
                  <a:gd name="T41" fmla="*/ 50 h 58"/>
                  <a:gd name="T42" fmla="*/ 3 w 41"/>
                  <a:gd name="T43" fmla="*/ 46 h 58"/>
                  <a:gd name="T44" fmla="*/ 1 w 41"/>
                  <a:gd name="T45" fmla="*/ 41 h 58"/>
                  <a:gd name="T46" fmla="*/ 0 w 41"/>
                  <a:gd name="T47" fmla="*/ 36 h 58"/>
                  <a:gd name="T48" fmla="*/ 0 w 41"/>
                  <a:gd name="T49" fmla="*/ 29 h 58"/>
                  <a:gd name="T50" fmla="*/ 0 w 41"/>
                  <a:gd name="T51" fmla="*/ 24 h 58"/>
                  <a:gd name="T52" fmla="*/ 1 w 41"/>
                  <a:gd name="T53" fmla="*/ 19 h 58"/>
                  <a:gd name="T54" fmla="*/ 3 w 41"/>
                  <a:gd name="T55" fmla="*/ 13 h 58"/>
                  <a:gd name="T56" fmla="*/ 5 w 41"/>
                  <a:gd name="T57" fmla="*/ 9 h 58"/>
                  <a:gd name="T58" fmla="*/ 9 w 41"/>
                  <a:gd name="T59" fmla="*/ 6 h 58"/>
                  <a:gd name="T60" fmla="*/ 12 w 41"/>
                  <a:gd name="T61" fmla="*/ 2 h 58"/>
                  <a:gd name="T62" fmla="*/ 16 w 41"/>
                  <a:gd name="T63" fmla="*/ 1 h 58"/>
                  <a:gd name="T64" fmla="*/ 21 w 41"/>
                  <a:gd name="T65" fmla="*/ 0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58"/>
                  <a:gd name="T101" fmla="*/ 41 w 41"/>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58">
                    <a:moveTo>
                      <a:pt x="21" y="0"/>
                    </a:moveTo>
                    <a:lnTo>
                      <a:pt x="25" y="1"/>
                    </a:lnTo>
                    <a:lnTo>
                      <a:pt x="28" y="2"/>
                    </a:lnTo>
                    <a:lnTo>
                      <a:pt x="31" y="6"/>
                    </a:lnTo>
                    <a:lnTo>
                      <a:pt x="35" y="9"/>
                    </a:lnTo>
                    <a:lnTo>
                      <a:pt x="38" y="13"/>
                    </a:lnTo>
                    <a:lnTo>
                      <a:pt x="39" y="19"/>
                    </a:lnTo>
                    <a:lnTo>
                      <a:pt x="40" y="24"/>
                    </a:lnTo>
                    <a:lnTo>
                      <a:pt x="41" y="29"/>
                    </a:lnTo>
                    <a:lnTo>
                      <a:pt x="40" y="36"/>
                    </a:lnTo>
                    <a:lnTo>
                      <a:pt x="39" y="41"/>
                    </a:lnTo>
                    <a:lnTo>
                      <a:pt x="38" y="46"/>
                    </a:lnTo>
                    <a:lnTo>
                      <a:pt x="35" y="50"/>
                    </a:lnTo>
                    <a:lnTo>
                      <a:pt x="31" y="54"/>
                    </a:lnTo>
                    <a:lnTo>
                      <a:pt x="28" y="56"/>
                    </a:lnTo>
                    <a:lnTo>
                      <a:pt x="25" y="58"/>
                    </a:lnTo>
                    <a:lnTo>
                      <a:pt x="21" y="58"/>
                    </a:lnTo>
                    <a:lnTo>
                      <a:pt x="16" y="58"/>
                    </a:lnTo>
                    <a:lnTo>
                      <a:pt x="12" y="56"/>
                    </a:lnTo>
                    <a:lnTo>
                      <a:pt x="9" y="54"/>
                    </a:lnTo>
                    <a:lnTo>
                      <a:pt x="5" y="50"/>
                    </a:lnTo>
                    <a:lnTo>
                      <a:pt x="3" y="46"/>
                    </a:lnTo>
                    <a:lnTo>
                      <a:pt x="1" y="41"/>
                    </a:lnTo>
                    <a:lnTo>
                      <a:pt x="0" y="36"/>
                    </a:lnTo>
                    <a:lnTo>
                      <a:pt x="0" y="29"/>
                    </a:lnTo>
                    <a:lnTo>
                      <a:pt x="0" y="24"/>
                    </a:lnTo>
                    <a:lnTo>
                      <a:pt x="1" y="19"/>
                    </a:lnTo>
                    <a:lnTo>
                      <a:pt x="3" y="13"/>
                    </a:lnTo>
                    <a:lnTo>
                      <a:pt x="5" y="9"/>
                    </a:lnTo>
                    <a:lnTo>
                      <a:pt x="9" y="6"/>
                    </a:lnTo>
                    <a:lnTo>
                      <a:pt x="12" y="2"/>
                    </a:lnTo>
                    <a:lnTo>
                      <a:pt x="16" y="1"/>
                    </a:lnTo>
                    <a:lnTo>
                      <a:pt x="21"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961" name="Freeform 693"/>
              <p:cNvSpPr>
                <a:spLocks/>
              </p:cNvSpPr>
              <p:nvPr/>
            </p:nvSpPr>
            <p:spPr bwMode="auto">
              <a:xfrm>
                <a:off x="2669" y="3791"/>
                <a:ext cx="96" cy="50"/>
              </a:xfrm>
              <a:custGeom>
                <a:avLst/>
                <a:gdLst>
                  <a:gd name="T0" fmla="*/ 59 w 96"/>
                  <a:gd name="T1" fmla="*/ 0 h 50"/>
                  <a:gd name="T2" fmla="*/ 69 w 96"/>
                  <a:gd name="T3" fmla="*/ 9 h 50"/>
                  <a:gd name="T4" fmla="*/ 70 w 96"/>
                  <a:gd name="T5" fmla="*/ 10 h 50"/>
                  <a:gd name="T6" fmla="*/ 72 w 96"/>
                  <a:gd name="T7" fmla="*/ 10 h 50"/>
                  <a:gd name="T8" fmla="*/ 76 w 96"/>
                  <a:gd name="T9" fmla="*/ 10 h 50"/>
                  <a:gd name="T10" fmla="*/ 80 w 96"/>
                  <a:gd name="T11" fmla="*/ 10 h 50"/>
                  <a:gd name="T12" fmla="*/ 84 w 96"/>
                  <a:gd name="T13" fmla="*/ 11 h 50"/>
                  <a:gd name="T14" fmla="*/ 89 w 96"/>
                  <a:gd name="T15" fmla="*/ 12 h 50"/>
                  <a:gd name="T16" fmla="*/ 92 w 96"/>
                  <a:gd name="T17" fmla="*/ 14 h 50"/>
                  <a:gd name="T18" fmla="*/ 96 w 96"/>
                  <a:gd name="T19" fmla="*/ 17 h 50"/>
                  <a:gd name="T20" fmla="*/ 91 w 96"/>
                  <a:gd name="T21" fmla="*/ 39 h 50"/>
                  <a:gd name="T22" fmla="*/ 80 w 96"/>
                  <a:gd name="T23" fmla="*/ 41 h 50"/>
                  <a:gd name="T24" fmla="*/ 68 w 96"/>
                  <a:gd name="T25" fmla="*/ 42 h 50"/>
                  <a:gd name="T26" fmla="*/ 57 w 96"/>
                  <a:gd name="T27" fmla="*/ 44 h 50"/>
                  <a:gd name="T28" fmla="*/ 46 w 96"/>
                  <a:gd name="T29" fmla="*/ 45 h 50"/>
                  <a:gd name="T30" fmla="*/ 34 w 96"/>
                  <a:gd name="T31" fmla="*/ 47 h 50"/>
                  <a:gd name="T32" fmla="*/ 24 w 96"/>
                  <a:gd name="T33" fmla="*/ 48 h 50"/>
                  <a:gd name="T34" fmla="*/ 12 w 96"/>
                  <a:gd name="T35" fmla="*/ 49 h 50"/>
                  <a:gd name="T36" fmla="*/ 0 w 96"/>
                  <a:gd name="T37" fmla="*/ 50 h 50"/>
                  <a:gd name="T38" fmla="*/ 13 w 96"/>
                  <a:gd name="T39" fmla="*/ 12 h 50"/>
                  <a:gd name="T40" fmla="*/ 14 w 96"/>
                  <a:gd name="T41" fmla="*/ 10 h 50"/>
                  <a:gd name="T42" fmla="*/ 16 w 96"/>
                  <a:gd name="T43" fmla="*/ 8 h 50"/>
                  <a:gd name="T44" fmla="*/ 18 w 96"/>
                  <a:gd name="T45" fmla="*/ 8 h 50"/>
                  <a:gd name="T46" fmla="*/ 21 w 96"/>
                  <a:gd name="T47" fmla="*/ 8 h 50"/>
                  <a:gd name="T48" fmla="*/ 25 w 96"/>
                  <a:gd name="T49" fmla="*/ 8 h 50"/>
                  <a:gd name="T50" fmla="*/ 29 w 96"/>
                  <a:gd name="T51" fmla="*/ 7 h 50"/>
                  <a:gd name="T52" fmla="*/ 33 w 96"/>
                  <a:gd name="T53" fmla="*/ 4 h 50"/>
                  <a:gd name="T54" fmla="*/ 40 w 96"/>
                  <a:gd name="T55" fmla="*/ 1 h 50"/>
                  <a:gd name="T56" fmla="*/ 59 w 96"/>
                  <a:gd name="T57" fmla="*/ 0 h 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50"/>
                  <a:gd name="T89" fmla="*/ 96 w 96"/>
                  <a:gd name="T90" fmla="*/ 50 h 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50">
                    <a:moveTo>
                      <a:pt x="59" y="0"/>
                    </a:moveTo>
                    <a:lnTo>
                      <a:pt x="69" y="9"/>
                    </a:lnTo>
                    <a:lnTo>
                      <a:pt x="70" y="10"/>
                    </a:lnTo>
                    <a:lnTo>
                      <a:pt x="72" y="10"/>
                    </a:lnTo>
                    <a:lnTo>
                      <a:pt x="76" y="10"/>
                    </a:lnTo>
                    <a:lnTo>
                      <a:pt x="80" y="10"/>
                    </a:lnTo>
                    <a:lnTo>
                      <a:pt x="84" y="11"/>
                    </a:lnTo>
                    <a:lnTo>
                      <a:pt x="89" y="12"/>
                    </a:lnTo>
                    <a:lnTo>
                      <a:pt x="92" y="14"/>
                    </a:lnTo>
                    <a:lnTo>
                      <a:pt x="96" y="17"/>
                    </a:lnTo>
                    <a:lnTo>
                      <a:pt x="91" y="39"/>
                    </a:lnTo>
                    <a:lnTo>
                      <a:pt x="80" y="41"/>
                    </a:lnTo>
                    <a:lnTo>
                      <a:pt x="68" y="42"/>
                    </a:lnTo>
                    <a:lnTo>
                      <a:pt x="57" y="44"/>
                    </a:lnTo>
                    <a:lnTo>
                      <a:pt x="46" y="45"/>
                    </a:lnTo>
                    <a:lnTo>
                      <a:pt x="34" y="47"/>
                    </a:lnTo>
                    <a:lnTo>
                      <a:pt x="24" y="48"/>
                    </a:lnTo>
                    <a:lnTo>
                      <a:pt x="12" y="49"/>
                    </a:lnTo>
                    <a:lnTo>
                      <a:pt x="0" y="50"/>
                    </a:lnTo>
                    <a:lnTo>
                      <a:pt x="13" y="12"/>
                    </a:lnTo>
                    <a:lnTo>
                      <a:pt x="14" y="10"/>
                    </a:lnTo>
                    <a:lnTo>
                      <a:pt x="16" y="8"/>
                    </a:lnTo>
                    <a:lnTo>
                      <a:pt x="18" y="8"/>
                    </a:lnTo>
                    <a:lnTo>
                      <a:pt x="21" y="8"/>
                    </a:lnTo>
                    <a:lnTo>
                      <a:pt x="25" y="8"/>
                    </a:lnTo>
                    <a:lnTo>
                      <a:pt x="29" y="7"/>
                    </a:lnTo>
                    <a:lnTo>
                      <a:pt x="33" y="4"/>
                    </a:lnTo>
                    <a:lnTo>
                      <a:pt x="40" y="1"/>
                    </a:lnTo>
                    <a:lnTo>
                      <a:pt x="59"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3317" name="Rectangle 694"/>
            <p:cNvSpPr>
              <a:spLocks noChangeArrowheads="1"/>
            </p:cNvSpPr>
            <p:nvPr/>
          </p:nvSpPr>
          <p:spPr bwMode="auto">
            <a:xfrm>
              <a:off x="579" y="1977"/>
              <a:ext cx="573"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de-DE" sz="1300">
                  <a:solidFill>
                    <a:srgbClr val="000000"/>
                  </a:solidFill>
                </a:rPr>
                <a:t>BSS</a:t>
              </a:r>
            </a:p>
            <a:p>
              <a:pPr algn="ctr"/>
              <a:r>
                <a:rPr lang="de-DE" sz="1300">
                  <a:solidFill>
                    <a:srgbClr val="000000"/>
                  </a:solidFill>
                </a:rPr>
                <a:t>Base station</a:t>
              </a:r>
            </a:p>
            <a:p>
              <a:pPr algn="ctr"/>
              <a:r>
                <a:rPr lang="de-DE" sz="1300">
                  <a:solidFill>
                    <a:srgbClr val="000000"/>
                  </a:solidFill>
                </a:rPr>
                <a:t>system</a:t>
              </a:r>
            </a:p>
          </p:txBody>
        </p:sp>
        <p:grpSp>
          <p:nvGrpSpPr>
            <p:cNvPr id="183318" name="Group 695"/>
            <p:cNvGrpSpPr>
              <a:grpSpLocks/>
            </p:cNvGrpSpPr>
            <p:nvPr/>
          </p:nvGrpSpPr>
          <p:grpSpPr bwMode="auto">
            <a:xfrm>
              <a:off x="2453" y="1287"/>
              <a:ext cx="15" cy="1873"/>
              <a:chOff x="2453" y="1287"/>
              <a:chExt cx="15" cy="1873"/>
            </a:xfrm>
          </p:grpSpPr>
          <p:sp>
            <p:nvSpPr>
              <p:cNvPr id="183887" name="Rectangle 696"/>
              <p:cNvSpPr>
                <a:spLocks noChangeArrowheads="1"/>
              </p:cNvSpPr>
              <p:nvPr/>
            </p:nvSpPr>
            <p:spPr bwMode="auto">
              <a:xfrm>
                <a:off x="2453" y="1287"/>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88" name="Rectangle 697"/>
              <p:cNvSpPr>
                <a:spLocks noChangeArrowheads="1"/>
              </p:cNvSpPr>
              <p:nvPr/>
            </p:nvSpPr>
            <p:spPr bwMode="auto">
              <a:xfrm>
                <a:off x="2453" y="1452"/>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89" name="Rectangle 698"/>
              <p:cNvSpPr>
                <a:spLocks noChangeArrowheads="1"/>
              </p:cNvSpPr>
              <p:nvPr/>
            </p:nvSpPr>
            <p:spPr bwMode="auto">
              <a:xfrm>
                <a:off x="2453" y="1617"/>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0" name="Rectangle 699"/>
              <p:cNvSpPr>
                <a:spLocks noChangeArrowheads="1"/>
              </p:cNvSpPr>
              <p:nvPr/>
            </p:nvSpPr>
            <p:spPr bwMode="auto">
              <a:xfrm>
                <a:off x="2453" y="1782"/>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1" name="Rectangle 700"/>
              <p:cNvSpPr>
                <a:spLocks noChangeArrowheads="1"/>
              </p:cNvSpPr>
              <p:nvPr/>
            </p:nvSpPr>
            <p:spPr bwMode="auto">
              <a:xfrm>
                <a:off x="2453" y="1947"/>
                <a:ext cx="15" cy="1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2" name="Rectangle 701"/>
              <p:cNvSpPr>
                <a:spLocks noChangeArrowheads="1"/>
              </p:cNvSpPr>
              <p:nvPr/>
            </p:nvSpPr>
            <p:spPr bwMode="auto">
              <a:xfrm>
                <a:off x="2453" y="2111"/>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3" name="Rectangle 702"/>
              <p:cNvSpPr>
                <a:spLocks noChangeArrowheads="1"/>
              </p:cNvSpPr>
              <p:nvPr/>
            </p:nvSpPr>
            <p:spPr bwMode="auto">
              <a:xfrm>
                <a:off x="2453" y="2276"/>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4" name="Rectangle 703"/>
              <p:cNvSpPr>
                <a:spLocks noChangeArrowheads="1"/>
              </p:cNvSpPr>
              <p:nvPr/>
            </p:nvSpPr>
            <p:spPr bwMode="auto">
              <a:xfrm>
                <a:off x="2453" y="2441"/>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5" name="Rectangle 704"/>
              <p:cNvSpPr>
                <a:spLocks noChangeArrowheads="1"/>
              </p:cNvSpPr>
              <p:nvPr/>
            </p:nvSpPr>
            <p:spPr bwMode="auto">
              <a:xfrm>
                <a:off x="2453" y="2606"/>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6" name="Rectangle 705"/>
              <p:cNvSpPr>
                <a:spLocks noChangeArrowheads="1"/>
              </p:cNvSpPr>
              <p:nvPr/>
            </p:nvSpPr>
            <p:spPr bwMode="auto">
              <a:xfrm>
                <a:off x="2453" y="2771"/>
                <a:ext cx="15" cy="1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7" name="Rectangle 706"/>
              <p:cNvSpPr>
                <a:spLocks noChangeArrowheads="1"/>
              </p:cNvSpPr>
              <p:nvPr/>
            </p:nvSpPr>
            <p:spPr bwMode="auto">
              <a:xfrm>
                <a:off x="2453" y="2935"/>
                <a:ext cx="15" cy="12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98" name="Rectangle 707"/>
              <p:cNvSpPr>
                <a:spLocks noChangeArrowheads="1"/>
              </p:cNvSpPr>
              <p:nvPr/>
            </p:nvSpPr>
            <p:spPr bwMode="auto">
              <a:xfrm>
                <a:off x="2453" y="3100"/>
                <a:ext cx="15"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grpSp>
          <p:nvGrpSpPr>
            <p:cNvPr id="183319" name="Group 708"/>
            <p:cNvGrpSpPr>
              <a:grpSpLocks/>
            </p:cNvGrpSpPr>
            <p:nvPr/>
          </p:nvGrpSpPr>
          <p:grpSpPr bwMode="auto">
            <a:xfrm>
              <a:off x="3734" y="2033"/>
              <a:ext cx="554" cy="82"/>
              <a:chOff x="3734" y="2033"/>
              <a:chExt cx="554" cy="82"/>
            </a:xfrm>
          </p:grpSpPr>
          <p:sp>
            <p:nvSpPr>
              <p:cNvPr id="183884" name="Rectangle 709"/>
              <p:cNvSpPr>
                <a:spLocks noChangeArrowheads="1"/>
              </p:cNvSpPr>
              <p:nvPr/>
            </p:nvSpPr>
            <p:spPr bwMode="auto">
              <a:xfrm>
                <a:off x="3810" y="2066"/>
                <a:ext cx="401" cy="1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85" name="Freeform 710"/>
              <p:cNvSpPr>
                <a:spLocks/>
              </p:cNvSpPr>
              <p:nvPr/>
            </p:nvSpPr>
            <p:spPr bwMode="auto">
              <a:xfrm>
                <a:off x="4207" y="2035"/>
                <a:ext cx="81" cy="80"/>
              </a:xfrm>
              <a:custGeom>
                <a:avLst/>
                <a:gdLst>
                  <a:gd name="T0" fmla="*/ 0 w 81"/>
                  <a:gd name="T1" fmla="*/ 80 h 80"/>
                  <a:gd name="T2" fmla="*/ 81 w 81"/>
                  <a:gd name="T3" fmla="*/ 39 h 80"/>
                  <a:gd name="T4" fmla="*/ 0 w 81"/>
                  <a:gd name="T5" fmla="*/ 0 h 80"/>
                  <a:gd name="T6" fmla="*/ 0 w 81"/>
                  <a:gd name="T7" fmla="*/ 80 h 80"/>
                  <a:gd name="T8" fmla="*/ 0 60000 65536"/>
                  <a:gd name="T9" fmla="*/ 0 60000 65536"/>
                  <a:gd name="T10" fmla="*/ 0 60000 65536"/>
                  <a:gd name="T11" fmla="*/ 0 60000 65536"/>
                  <a:gd name="T12" fmla="*/ 0 w 81"/>
                  <a:gd name="T13" fmla="*/ 0 h 80"/>
                  <a:gd name="T14" fmla="*/ 81 w 81"/>
                  <a:gd name="T15" fmla="*/ 80 h 80"/>
                </a:gdLst>
                <a:ahLst/>
                <a:cxnLst>
                  <a:cxn ang="T8">
                    <a:pos x="T0" y="T1"/>
                  </a:cxn>
                  <a:cxn ang="T9">
                    <a:pos x="T2" y="T3"/>
                  </a:cxn>
                  <a:cxn ang="T10">
                    <a:pos x="T4" y="T5"/>
                  </a:cxn>
                  <a:cxn ang="T11">
                    <a:pos x="T6" y="T7"/>
                  </a:cxn>
                </a:cxnLst>
                <a:rect l="T12" t="T13" r="T14" b="T15"/>
                <a:pathLst>
                  <a:path w="81" h="80">
                    <a:moveTo>
                      <a:pt x="0" y="80"/>
                    </a:moveTo>
                    <a:lnTo>
                      <a:pt x="81" y="39"/>
                    </a:lnTo>
                    <a:lnTo>
                      <a:pt x="0"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86" name="Freeform 711"/>
              <p:cNvSpPr>
                <a:spLocks/>
              </p:cNvSpPr>
              <p:nvPr/>
            </p:nvSpPr>
            <p:spPr bwMode="auto">
              <a:xfrm>
                <a:off x="3734" y="2033"/>
                <a:ext cx="80" cy="80"/>
              </a:xfrm>
              <a:custGeom>
                <a:avLst/>
                <a:gdLst>
                  <a:gd name="T0" fmla="*/ 80 w 80"/>
                  <a:gd name="T1" fmla="*/ 0 h 80"/>
                  <a:gd name="T2" fmla="*/ 0 w 80"/>
                  <a:gd name="T3" fmla="*/ 41 h 80"/>
                  <a:gd name="T4" fmla="*/ 80 w 80"/>
                  <a:gd name="T5" fmla="*/ 80 h 80"/>
                  <a:gd name="T6" fmla="*/ 80 w 80"/>
                  <a:gd name="T7" fmla="*/ 0 h 80"/>
                  <a:gd name="T8" fmla="*/ 0 60000 65536"/>
                  <a:gd name="T9" fmla="*/ 0 60000 65536"/>
                  <a:gd name="T10" fmla="*/ 0 60000 65536"/>
                  <a:gd name="T11" fmla="*/ 0 60000 65536"/>
                  <a:gd name="T12" fmla="*/ 0 w 80"/>
                  <a:gd name="T13" fmla="*/ 0 h 80"/>
                  <a:gd name="T14" fmla="*/ 80 w 80"/>
                  <a:gd name="T15" fmla="*/ 80 h 80"/>
                </a:gdLst>
                <a:ahLst/>
                <a:cxnLst>
                  <a:cxn ang="T8">
                    <a:pos x="T0" y="T1"/>
                  </a:cxn>
                  <a:cxn ang="T9">
                    <a:pos x="T2" y="T3"/>
                  </a:cxn>
                  <a:cxn ang="T10">
                    <a:pos x="T4" y="T5"/>
                  </a:cxn>
                  <a:cxn ang="T11">
                    <a:pos x="T6" y="T7"/>
                  </a:cxn>
                </a:cxnLst>
                <a:rect l="T12" t="T13" r="T14" b="T15"/>
                <a:pathLst>
                  <a:path w="80" h="80">
                    <a:moveTo>
                      <a:pt x="80" y="0"/>
                    </a:moveTo>
                    <a:lnTo>
                      <a:pt x="0" y="41"/>
                    </a:lnTo>
                    <a:lnTo>
                      <a:pt x="80" y="80"/>
                    </a:lnTo>
                    <a:lnTo>
                      <a:pt x="8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3320" name="Rectangle 712"/>
            <p:cNvSpPr>
              <a:spLocks noChangeArrowheads="1"/>
            </p:cNvSpPr>
            <p:nvPr/>
          </p:nvSpPr>
          <p:spPr bwMode="auto">
            <a:xfrm>
              <a:off x="4483" y="1445"/>
              <a:ext cx="213"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SCP</a:t>
              </a:r>
              <a:endParaRPr lang="de-DE" sz="1400"/>
            </a:p>
          </p:txBody>
        </p:sp>
        <p:grpSp>
          <p:nvGrpSpPr>
            <p:cNvPr id="183321" name="Group 713"/>
            <p:cNvGrpSpPr>
              <a:grpSpLocks/>
            </p:cNvGrpSpPr>
            <p:nvPr/>
          </p:nvGrpSpPr>
          <p:grpSpPr bwMode="auto">
            <a:xfrm>
              <a:off x="2161" y="2033"/>
              <a:ext cx="554" cy="82"/>
              <a:chOff x="2161" y="2033"/>
              <a:chExt cx="554" cy="82"/>
            </a:xfrm>
          </p:grpSpPr>
          <p:sp>
            <p:nvSpPr>
              <p:cNvPr id="183881" name="Rectangle 714"/>
              <p:cNvSpPr>
                <a:spLocks noChangeArrowheads="1"/>
              </p:cNvSpPr>
              <p:nvPr/>
            </p:nvSpPr>
            <p:spPr bwMode="auto">
              <a:xfrm>
                <a:off x="2238" y="2066"/>
                <a:ext cx="401" cy="1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82" name="Freeform 715"/>
              <p:cNvSpPr>
                <a:spLocks/>
              </p:cNvSpPr>
              <p:nvPr/>
            </p:nvSpPr>
            <p:spPr bwMode="auto">
              <a:xfrm>
                <a:off x="2635" y="2035"/>
                <a:ext cx="80" cy="80"/>
              </a:xfrm>
              <a:custGeom>
                <a:avLst/>
                <a:gdLst>
                  <a:gd name="T0" fmla="*/ 0 w 80"/>
                  <a:gd name="T1" fmla="*/ 80 h 80"/>
                  <a:gd name="T2" fmla="*/ 80 w 80"/>
                  <a:gd name="T3" fmla="*/ 39 h 80"/>
                  <a:gd name="T4" fmla="*/ 0 w 80"/>
                  <a:gd name="T5" fmla="*/ 0 h 80"/>
                  <a:gd name="T6" fmla="*/ 0 w 80"/>
                  <a:gd name="T7" fmla="*/ 80 h 80"/>
                  <a:gd name="T8" fmla="*/ 0 60000 65536"/>
                  <a:gd name="T9" fmla="*/ 0 60000 65536"/>
                  <a:gd name="T10" fmla="*/ 0 60000 65536"/>
                  <a:gd name="T11" fmla="*/ 0 60000 65536"/>
                  <a:gd name="T12" fmla="*/ 0 w 80"/>
                  <a:gd name="T13" fmla="*/ 0 h 80"/>
                  <a:gd name="T14" fmla="*/ 80 w 80"/>
                  <a:gd name="T15" fmla="*/ 80 h 80"/>
                </a:gdLst>
                <a:ahLst/>
                <a:cxnLst>
                  <a:cxn ang="T8">
                    <a:pos x="T0" y="T1"/>
                  </a:cxn>
                  <a:cxn ang="T9">
                    <a:pos x="T2" y="T3"/>
                  </a:cxn>
                  <a:cxn ang="T10">
                    <a:pos x="T4" y="T5"/>
                  </a:cxn>
                  <a:cxn ang="T11">
                    <a:pos x="T6" y="T7"/>
                  </a:cxn>
                </a:cxnLst>
                <a:rect l="T12" t="T13" r="T14" b="T15"/>
                <a:pathLst>
                  <a:path w="80" h="80">
                    <a:moveTo>
                      <a:pt x="0" y="80"/>
                    </a:moveTo>
                    <a:lnTo>
                      <a:pt x="80" y="39"/>
                    </a:lnTo>
                    <a:lnTo>
                      <a:pt x="0" y="0"/>
                    </a:lnTo>
                    <a:lnTo>
                      <a:pt x="0" y="8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83" name="Freeform 716"/>
              <p:cNvSpPr>
                <a:spLocks/>
              </p:cNvSpPr>
              <p:nvPr/>
            </p:nvSpPr>
            <p:spPr bwMode="auto">
              <a:xfrm>
                <a:off x="2161" y="2033"/>
                <a:ext cx="81" cy="80"/>
              </a:xfrm>
              <a:custGeom>
                <a:avLst/>
                <a:gdLst>
                  <a:gd name="T0" fmla="*/ 81 w 81"/>
                  <a:gd name="T1" fmla="*/ 0 h 80"/>
                  <a:gd name="T2" fmla="*/ 0 w 81"/>
                  <a:gd name="T3" fmla="*/ 41 h 80"/>
                  <a:gd name="T4" fmla="*/ 81 w 81"/>
                  <a:gd name="T5" fmla="*/ 80 h 80"/>
                  <a:gd name="T6" fmla="*/ 81 w 81"/>
                  <a:gd name="T7" fmla="*/ 0 h 80"/>
                  <a:gd name="T8" fmla="*/ 0 60000 65536"/>
                  <a:gd name="T9" fmla="*/ 0 60000 65536"/>
                  <a:gd name="T10" fmla="*/ 0 60000 65536"/>
                  <a:gd name="T11" fmla="*/ 0 60000 65536"/>
                  <a:gd name="T12" fmla="*/ 0 w 81"/>
                  <a:gd name="T13" fmla="*/ 0 h 80"/>
                  <a:gd name="T14" fmla="*/ 81 w 81"/>
                  <a:gd name="T15" fmla="*/ 80 h 80"/>
                </a:gdLst>
                <a:ahLst/>
                <a:cxnLst>
                  <a:cxn ang="T8">
                    <a:pos x="T0" y="T1"/>
                  </a:cxn>
                  <a:cxn ang="T9">
                    <a:pos x="T2" y="T3"/>
                  </a:cxn>
                  <a:cxn ang="T10">
                    <a:pos x="T4" y="T5"/>
                  </a:cxn>
                  <a:cxn ang="T11">
                    <a:pos x="T6" y="T7"/>
                  </a:cxn>
                </a:cxnLst>
                <a:rect l="T12" t="T13" r="T14" b="T15"/>
                <a:pathLst>
                  <a:path w="81" h="80">
                    <a:moveTo>
                      <a:pt x="81" y="0"/>
                    </a:moveTo>
                    <a:lnTo>
                      <a:pt x="0" y="41"/>
                    </a:lnTo>
                    <a:lnTo>
                      <a:pt x="81" y="80"/>
                    </a:lnTo>
                    <a:lnTo>
                      <a:pt x="8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3322" name="Group 717"/>
            <p:cNvGrpSpPr>
              <a:grpSpLocks/>
            </p:cNvGrpSpPr>
            <p:nvPr/>
          </p:nvGrpSpPr>
          <p:grpSpPr bwMode="auto">
            <a:xfrm>
              <a:off x="1296" y="257"/>
              <a:ext cx="747" cy="676"/>
              <a:chOff x="2724" y="257"/>
              <a:chExt cx="747" cy="676"/>
            </a:xfrm>
          </p:grpSpPr>
          <p:grpSp>
            <p:nvGrpSpPr>
              <p:cNvPr id="183605" name="Group 718"/>
              <p:cNvGrpSpPr>
                <a:grpSpLocks/>
              </p:cNvGrpSpPr>
              <p:nvPr/>
            </p:nvGrpSpPr>
            <p:grpSpPr bwMode="auto">
              <a:xfrm>
                <a:off x="2724" y="288"/>
                <a:ext cx="747" cy="645"/>
                <a:chOff x="2724" y="288"/>
                <a:chExt cx="747" cy="645"/>
              </a:xfrm>
            </p:grpSpPr>
            <p:sp>
              <p:nvSpPr>
                <p:cNvPr id="183681" name="Freeform 719"/>
                <p:cNvSpPr>
                  <a:spLocks/>
                </p:cNvSpPr>
                <p:nvPr/>
              </p:nvSpPr>
              <p:spPr bwMode="auto">
                <a:xfrm>
                  <a:off x="3291" y="764"/>
                  <a:ext cx="81" cy="67"/>
                </a:xfrm>
                <a:custGeom>
                  <a:avLst/>
                  <a:gdLst>
                    <a:gd name="T0" fmla="*/ 19 w 244"/>
                    <a:gd name="T1" fmla="*/ 1 h 203"/>
                    <a:gd name="T2" fmla="*/ 25 w 244"/>
                    <a:gd name="T3" fmla="*/ 2 h 203"/>
                    <a:gd name="T4" fmla="*/ 31 w 244"/>
                    <a:gd name="T5" fmla="*/ 4 h 203"/>
                    <a:gd name="T6" fmla="*/ 36 w 244"/>
                    <a:gd name="T7" fmla="*/ 5 h 203"/>
                    <a:gd name="T8" fmla="*/ 41 w 244"/>
                    <a:gd name="T9" fmla="*/ 8 h 203"/>
                    <a:gd name="T10" fmla="*/ 45 w 244"/>
                    <a:gd name="T11" fmla="*/ 9 h 203"/>
                    <a:gd name="T12" fmla="*/ 49 w 244"/>
                    <a:gd name="T13" fmla="*/ 12 h 203"/>
                    <a:gd name="T14" fmla="*/ 53 w 244"/>
                    <a:gd name="T15" fmla="*/ 14 h 203"/>
                    <a:gd name="T16" fmla="*/ 57 w 244"/>
                    <a:gd name="T17" fmla="*/ 17 h 203"/>
                    <a:gd name="T18" fmla="*/ 60 w 244"/>
                    <a:gd name="T19" fmla="*/ 19 h 203"/>
                    <a:gd name="T20" fmla="*/ 63 w 244"/>
                    <a:gd name="T21" fmla="*/ 23 h 203"/>
                    <a:gd name="T22" fmla="*/ 66 w 244"/>
                    <a:gd name="T23" fmla="*/ 27 h 203"/>
                    <a:gd name="T24" fmla="*/ 69 w 244"/>
                    <a:gd name="T25" fmla="*/ 30 h 203"/>
                    <a:gd name="T26" fmla="*/ 71 w 244"/>
                    <a:gd name="T27" fmla="*/ 35 h 203"/>
                    <a:gd name="T28" fmla="*/ 74 w 244"/>
                    <a:gd name="T29" fmla="*/ 39 h 203"/>
                    <a:gd name="T30" fmla="*/ 77 w 244"/>
                    <a:gd name="T31" fmla="*/ 45 h 203"/>
                    <a:gd name="T32" fmla="*/ 80 w 244"/>
                    <a:gd name="T33" fmla="*/ 50 h 203"/>
                    <a:gd name="T34" fmla="*/ 81 w 244"/>
                    <a:gd name="T35" fmla="*/ 56 h 203"/>
                    <a:gd name="T36" fmla="*/ 80 w 244"/>
                    <a:gd name="T37" fmla="*/ 60 h 203"/>
                    <a:gd name="T38" fmla="*/ 76 w 244"/>
                    <a:gd name="T39" fmla="*/ 64 h 203"/>
                    <a:gd name="T40" fmla="*/ 72 w 244"/>
                    <a:gd name="T41" fmla="*/ 66 h 203"/>
                    <a:gd name="T42" fmla="*/ 66 w 244"/>
                    <a:gd name="T43" fmla="*/ 67 h 203"/>
                    <a:gd name="T44" fmla="*/ 60 w 244"/>
                    <a:gd name="T45" fmla="*/ 67 h 203"/>
                    <a:gd name="T46" fmla="*/ 54 w 244"/>
                    <a:gd name="T47" fmla="*/ 67 h 203"/>
                    <a:gd name="T48" fmla="*/ 50 w 244"/>
                    <a:gd name="T49" fmla="*/ 66 h 203"/>
                    <a:gd name="T50" fmla="*/ 46 w 244"/>
                    <a:gd name="T51" fmla="*/ 64 h 203"/>
                    <a:gd name="T52" fmla="*/ 45 w 244"/>
                    <a:gd name="T53" fmla="*/ 59 h 203"/>
                    <a:gd name="T54" fmla="*/ 44 w 244"/>
                    <a:gd name="T55" fmla="*/ 53 h 203"/>
                    <a:gd name="T56" fmla="*/ 43 w 244"/>
                    <a:gd name="T57" fmla="*/ 46 h 203"/>
                    <a:gd name="T58" fmla="*/ 41 w 244"/>
                    <a:gd name="T59" fmla="*/ 39 h 203"/>
                    <a:gd name="T60" fmla="*/ 35 w 244"/>
                    <a:gd name="T61" fmla="*/ 33 h 203"/>
                    <a:gd name="T62" fmla="*/ 26 w 244"/>
                    <a:gd name="T63" fmla="*/ 28 h 203"/>
                    <a:gd name="T64" fmla="*/ 11 w 244"/>
                    <a:gd name="T65" fmla="*/ 26 h 203"/>
                    <a:gd name="T66" fmla="*/ 8 w 244"/>
                    <a:gd name="T67" fmla="*/ 24 h 203"/>
                    <a:gd name="T68" fmla="*/ 5 w 244"/>
                    <a:gd name="T69" fmla="*/ 21 h 203"/>
                    <a:gd name="T70" fmla="*/ 2 w 244"/>
                    <a:gd name="T71" fmla="*/ 17 h 203"/>
                    <a:gd name="T72" fmla="*/ 0 w 244"/>
                    <a:gd name="T73" fmla="*/ 11 h 203"/>
                    <a:gd name="T74" fmla="*/ 0 w 244"/>
                    <a:gd name="T75" fmla="*/ 6 h 203"/>
                    <a:gd name="T76" fmla="*/ 3 w 244"/>
                    <a:gd name="T77" fmla="*/ 2 h 203"/>
                    <a:gd name="T78" fmla="*/ 9 w 244"/>
                    <a:gd name="T79" fmla="*/ 0 h 203"/>
                    <a:gd name="T80" fmla="*/ 19 w 244"/>
                    <a:gd name="T81" fmla="*/ 1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4"/>
                    <a:gd name="T124" fmla="*/ 0 h 203"/>
                    <a:gd name="T125" fmla="*/ 244 w 244"/>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4" h="203">
                      <a:moveTo>
                        <a:pt x="57" y="3"/>
                      </a:moveTo>
                      <a:lnTo>
                        <a:pt x="76" y="7"/>
                      </a:lnTo>
                      <a:lnTo>
                        <a:pt x="93" y="12"/>
                      </a:lnTo>
                      <a:lnTo>
                        <a:pt x="109" y="16"/>
                      </a:lnTo>
                      <a:lnTo>
                        <a:pt x="124" y="23"/>
                      </a:lnTo>
                      <a:lnTo>
                        <a:pt x="137" y="28"/>
                      </a:lnTo>
                      <a:lnTo>
                        <a:pt x="149" y="35"/>
                      </a:lnTo>
                      <a:lnTo>
                        <a:pt x="160" y="42"/>
                      </a:lnTo>
                      <a:lnTo>
                        <a:pt x="171" y="51"/>
                      </a:lnTo>
                      <a:lnTo>
                        <a:pt x="181" y="59"/>
                      </a:lnTo>
                      <a:lnTo>
                        <a:pt x="189" y="69"/>
                      </a:lnTo>
                      <a:lnTo>
                        <a:pt x="198" y="81"/>
                      </a:lnTo>
                      <a:lnTo>
                        <a:pt x="207" y="92"/>
                      </a:lnTo>
                      <a:lnTo>
                        <a:pt x="215" y="105"/>
                      </a:lnTo>
                      <a:lnTo>
                        <a:pt x="224" y="119"/>
                      </a:lnTo>
                      <a:lnTo>
                        <a:pt x="231" y="135"/>
                      </a:lnTo>
                      <a:lnTo>
                        <a:pt x="240" y="152"/>
                      </a:lnTo>
                      <a:lnTo>
                        <a:pt x="244" y="169"/>
                      </a:lnTo>
                      <a:lnTo>
                        <a:pt x="241" y="183"/>
                      </a:lnTo>
                      <a:lnTo>
                        <a:pt x="230" y="193"/>
                      </a:lnTo>
                      <a:lnTo>
                        <a:pt x="216" y="199"/>
                      </a:lnTo>
                      <a:lnTo>
                        <a:pt x="198" y="202"/>
                      </a:lnTo>
                      <a:lnTo>
                        <a:pt x="181" y="203"/>
                      </a:lnTo>
                      <a:lnTo>
                        <a:pt x="164" y="203"/>
                      </a:lnTo>
                      <a:lnTo>
                        <a:pt x="150" y="201"/>
                      </a:lnTo>
                      <a:lnTo>
                        <a:pt x="139" y="194"/>
                      </a:lnTo>
                      <a:lnTo>
                        <a:pt x="135" y="180"/>
                      </a:lnTo>
                      <a:lnTo>
                        <a:pt x="133" y="162"/>
                      </a:lnTo>
                      <a:lnTo>
                        <a:pt x="129" y="140"/>
                      </a:lnTo>
                      <a:lnTo>
                        <a:pt x="122" y="119"/>
                      </a:lnTo>
                      <a:lnTo>
                        <a:pt x="106" y="101"/>
                      </a:lnTo>
                      <a:lnTo>
                        <a:pt x="77" y="86"/>
                      </a:lnTo>
                      <a:lnTo>
                        <a:pt x="32" y="78"/>
                      </a:lnTo>
                      <a:lnTo>
                        <a:pt x="23" y="74"/>
                      </a:lnTo>
                      <a:lnTo>
                        <a:pt x="14" y="63"/>
                      </a:lnTo>
                      <a:lnTo>
                        <a:pt x="5" y="50"/>
                      </a:lnTo>
                      <a:lnTo>
                        <a:pt x="0" y="34"/>
                      </a:lnTo>
                      <a:lnTo>
                        <a:pt x="0" y="19"/>
                      </a:lnTo>
                      <a:lnTo>
                        <a:pt x="8" y="6"/>
                      </a:lnTo>
                      <a:lnTo>
                        <a:pt x="26" y="0"/>
                      </a:lnTo>
                      <a:lnTo>
                        <a:pt x="57" y="3"/>
                      </a:lnTo>
                      <a:close/>
                    </a:path>
                  </a:pathLst>
                </a:custGeom>
                <a:solidFill>
                  <a:srgbClr val="5E5E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82" name="Freeform 720"/>
                <p:cNvSpPr>
                  <a:spLocks/>
                </p:cNvSpPr>
                <p:nvPr/>
              </p:nvSpPr>
              <p:spPr bwMode="auto">
                <a:xfrm>
                  <a:off x="2851" y="634"/>
                  <a:ext cx="468" cy="32"/>
                </a:xfrm>
                <a:custGeom>
                  <a:avLst/>
                  <a:gdLst>
                    <a:gd name="T0" fmla="*/ 0 w 1406"/>
                    <a:gd name="T1" fmla="*/ 32 h 95"/>
                    <a:gd name="T2" fmla="*/ 51 w 1406"/>
                    <a:gd name="T3" fmla="*/ 3 h 95"/>
                    <a:gd name="T4" fmla="*/ 408 w 1406"/>
                    <a:gd name="T5" fmla="*/ 0 h 95"/>
                    <a:gd name="T6" fmla="*/ 468 w 1406"/>
                    <a:gd name="T7" fmla="*/ 32 h 95"/>
                    <a:gd name="T8" fmla="*/ 0 w 1406"/>
                    <a:gd name="T9" fmla="*/ 32 h 95"/>
                    <a:gd name="T10" fmla="*/ 0 60000 65536"/>
                    <a:gd name="T11" fmla="*/ 0 60000 65536"/>
                    <a:gd name="T12" fmla="*/ 0 60000 65536"/>
                    <a:gd name="T13" fmla="*/ 0 60000 65536"/>
                    <a:gd name="T14" fmla="*/ 0 60000 65536"/>
                    <a:gd name="T15" fmla="*/ 0 w 1406"/>
                    <a:gd name="T16" fmla="*/ 0 h 95"/>
                    <a:gd name="T17" fmla="*/ 1406 w 1406"/>
                    <a:gd name="T18" fmla="*/ 95 h 95"/>
                  </a:gdLst>
                  <a:ahLst/>
                  <a:cxnLst>
                    <a:cxn ang="T10">
                      <a:pos x="T0" y="T1"/>
                    </a:cxn>
                    <a:cxn ang="T11">
                      <a:pos x="T2" y="T3"/>
                    </a:cxn>
                    <a:cxn ang="T12">
                      <a:pos x="T4" y="T5"/>
                    </a:cxn>
                    <a:cxn ang="T13">
                      <a:pos x="T6" y="T7"/>
                    </a:cxn>
                    <a:cxn ang="T14">
                      <a:pos x="T8" y="T9"/>
                    </a:cxn>
                  </a:cxnLst>
                  <a:rect l="T15" t="T16" r="T17" b="T18"/>
                  <a:pathLst>
                    <a:path w="1406" h="95">
                      <a:moveTo>
                        <a:pt x="0" y="95"/>
                      </a:moveTo>
                      <a:lnTo>
                        <a:pt x="153" y="10"/>
                      </a:lnTo>
                      <a:lnTo>
                        <a:pt x="1225" y="0"/>
                      </a:lnTo>
                      <a:lnTo>
                        <a:pt x="1406" y="95"/>
                      </a:lnTo>
                      <a:lnTo>
                        <a:pt x="0" y="95"/>
                      </a:lnTo>
                      <a:close/>
                    </a:path>
                  </a:pathLst>
                </a:custGeom>
                <a:solidFill>
                  <a:srgbClr val="75755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83" name="Freeform 721"/>
                <p:cNvSpPr>
                  <a:spLocks/>
                </p:cNvSpPr>
                <p:nvPr/>
              </p:nvSpPr>
              <p:spPr bwMode="auto">
                <a:xfrm>
                  <a:off x="2944" y="624"/>
                  <a:ext cx="283" cy="46"/>
                </a:xfrm>
                <a:custGeom>
                  <a:avLst/>
                  <a:gdLst>
                    <a:gd name="T0" fmla="*/ 25 w 849"/>
                    <a:gd name="T1" fmla="*/ 3 h 138"/>
                    <a:gd name="T2" fmla="*/ 259 w 849"/>
                    <a:gd name="T3" fmla="*/ 0 h 138"/>
                    <a:gd name="T4" fmla="*/ 283 w 849"/>
                    <a:gd name="T5" fmla="*/ 28 h 138"/>
                    <a:gd name="T6" fmla="*/ 283 w 849"/>
                    <a:gd name="T7" fmla="*/ 46 h 138"/>
                    <a:gd name="T8" fmla="*/ 4 w 849"/>
                    <a:gd name="T9" fmla="*/ 46 h 138"/>
                    <a:gd name="T10" fmla="*/ 0 w 849"/>
                    <a:gd name="T11" fmla="*/ 28 h 138"/>
                    <a:gd name="T12" fmla="*/ 25 w 849"/>
                    <a:gd name="T13" fmla="*/ 3 h 138"/>
                    <a:gd name="T14" fmla="*/ 0 60000 65536"/>
                    <a:gd name="T15" fmla="*/ 0 60000 65536"/>
                    <a:gd name="T16" fmla="*/ 0 60000 65536"/>
                    <a:gd name="T17" fmla="*/ 0 60000 65536"/>
                    <a:gd name="T18" fmla="*/ 0 60000 65536"/>
                    <a:gd name="T19" fmla="*/ 0 60000 65536"/>
                    <a:gd name="T20" fmla="*/ 0 60000 65536"/>
                    <a:gd name="T21" fmla="*/ 0 w 849"/>
                    <a:gd name="T22" fmla="*/ 0 h 138"/>
                    <a:gd name="T23" fmla="*/ 849 w 849"/>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9" h="138">
                      <a:moveTo>
                        <a:pt x="74" y="9"/>
                      </a:moveTo>
                      <a:lnTo>
                        <a:pt x="776" y="0"/>
                      </a:lnTo>
                      <a:lnTo>
                        <a:pt x="849" y="83"/>
                      </a:lnTo>
                      <a:lnTo>
                        <a:pt x="849" y="138"/>
                      </a:lnTo>
                      <a:lnTo>
                        <a:pt x="12" y="138"/>
                      </a:lnTo>
                      <a:lnTo>
                        <a:pt x="0" y="83"/>
                      </a:lnTo>
                      <a:lnTo>
                        <a:pt x="74" y="9"/>
                      </a:lnTo>
                      <a:close/>
                    </a:path>
                  </a:pathLst>
                </a:custGeom>
                <a:solidFill>
                  <a:srgbClr val="6161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84" name="Freeform 722"/>
                <p:cNvSpPr>
                  <a:spLocks/>
                </p:cNvSpPr>
                <p:nvPr/>
              </p:nvSpPr>
              <p:spPr bwMode="auto">
                <a:xfrm>
                  <a:off x="2903" y="288"/>
                  <a:ext cx="374" cy="275"/>
                </a:xfrm>
                <a:custGeom>
                  <a:avLst/>
                  <a:gdLst>
                    <a:gd name="T0" fmla="*/ 0 w 1124"/>
                    <a:gd name="T1" fmla="*/ 0 h 825"/>
                    <a:gd name="T2" fmla="*/ 0 w 1124"/>
                    <a:gd name="T3" fmla="*/ 274 h 825"/>
                    <a:gd name="T4" fmla="*/ 374 w 1124"/>
                    <a:gd name="T5" fmla="*/ 275 h 825"/>
                    <a:gd name="T6" fmla="*/ 370 w 1124"/>
                    <a:gd name="T7" fmla="*/ 0 h 825"/>
                    <a:gd name="T8" fmla="*/ 0 w 1124"/>
                    <a:gd name="T9" fmla="*/ 0 h 825"/>
                    <a:gd name="T10" fmla="*/ 0 60000 65536"/>
                    <a:gd name="T11" fmla="*/ 0 60000 65536"/>
                    <a:gd name="T12" fmla="*/ 0 60000 65536"/>
                    <a:gd name="T13" fmla="*/ 0 60000 65536"/>
                    <a:gd name="T14" fmla="*/ 0 60000 65536"/>
                    <a:gd name="T15" fmla="*/ 0 w 1124"/>
                    <a:gd name="T16" fmla="*/ 0 h 825"/>
                    <a:gd name="T17" fmla="*/ 1124 w 1124"/>
                    <a:gd name="T18" fmla="*/ 825 h 825"/>
                  </a:gdLst>
                  <a:ahLst/>
                  <a:cxnLst>
                    <a:cxn ang="T10">
                      <a:pos x="T0" y="T1"/>
                    </a:cxn>
                    <a:cxn ang="T11">
                      <a:pos x="T2" y="T3"/>
                    </a:cxn>
                    <a:cxn ang="T12">
                      <a:pos x="T4" y="T5"/>
                    </a:cxn>
                    <a:cxn ang="T13">
                      <a:pos x="T6" y="T7"/>
                    </a:cxn>
                    <a:cxn ang="T14">
                      <a:pos x="T8" y="T9"/>
                    </a:cxn>
                  </a:cxnLst>
                  <a:rect l="T15" t="T16" r="T17" b="T18"/>
                  <a:pathLst>
                    <a:path w="1124" h="825">
                      <a:moveTo>
                        <a:pt x="0" y="0"/>
                      </a:moveTo>
                      <a:lnTo>
                        <a:pt x="0" y="822"/>
                      </a:lnTo>
                      <a:lnTo>
                        <a:pt x="1124" y="825"/>
                      </a:lnTo>
                      <a:lnTo>
                        <a:pt x="1112" y="0"/>
                      </a:lnTo>
                      <a:lnTo>
                        <a:pt x="0" y="0"/>
                      </a:lnTo>
                      <a:close/>
                    </a:path>
                  </a:pathLst>
                </a:custGeom>
                <a:solidFill>
                  <a:srgbClr val="94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85" name="Rectangle 723"/>
                <p:cNvSpPr>
                  <a:spLocks noChangeArrowheads="1"/>
                </p:cNvSpPr>
                <p:nvPr/>
              </p:nvSpPr>
              <p:spPr bwMode="auto">
                <a:xfrm>
                  <a:off x="2903" y="592"/>
                  <a:ext cx="360" cy="28"/>
                </a:xfrm>
                <a:prstGeom prst="rect">
                  <a:avLst/>
                </a:prstGeom>
                <a:solidFill>
                  <a:srgbClr val="CCCC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86" name="Rectangle 724"/>
                <p:cNvSpPr>
                  <a:spLocks noChangeArrowheads="1"/>
                </p:cNvSpPr>
                <p:nvPr/>
              </p:nvSpPr>
              <p:spPr bwMode="auto">
                <a:xfrm>
                  <a:off x="3196" y="598"/>
                  <a:ext cx="32" cy="11"/>
                </a:xfrm>
                <a:prstGeom prst="rect">
                  <a:avLst/>
                </a:prstGeom>
                <a:solidFill>
                  <a:srgbClr val="999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87" name="Rectangle 725"/>
                <p:cNvSpPr>
                  <a:spLocks noChangeArrowheads="1"/>
                </p:cNvSpPr>
                <p:nvPr/>
              </p:nvSpPr>
              <p:spPr bwMode="auto">
                <a:xfrm>
                  <a:off x="2853" y="797"/>
                  <a:ext cx="467" cy="11"/>
                </a:xfrm>
                <a:prstGeom prst="rect">
                  <a:avLst/>
                </a:prstGeom>
                <a:solidFill>
                  <a:srgbClr val="7D7D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88" name="Rectangle 726"/>
                <p:cNvSpPr>
                  <a:spLocks noChangeArrowheads="1"/>
                </p:cNvSpPr>
                <p:nvPr/>
              </p:nvSpPr>
              <p:spPr bwMode="auto">
                <a:xfrm>
                  <a:off x="2853" y="789"/>
                  <a:ext cx="467" cy="15"/>
                </a:xfrm>
                <a:prstGeom prst="rect">
                  <a:avLst/>
                </a:prstGeom>
                <a:solidFill>
                  <a:srgbClr val="8282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89" name="Rectangle 727"/>
                <p:cNvSpPr>
                  <a:spLocks noChangeArrowheads="1"/>
                </p:cNvSpPr>
                <p:nvPr/>
              </p:nvSpPr>
              <p:spPr bwMode="auto">
                <a:xfrm>
                  <a:off x="2853" y="782"/>
                  <a:ext cx="467" cy="15"/>
                </a:xfrm>
                <a:prstGeom prst="rect">
                  <a:avLst/>
                </a:prstGeom>
                <a:solidFill>
                  <a:srgbClr val="8787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0" name="Rectangle 728"/>
                <p:cNvSpPr>
                  <a:spLocks noChangeArrowheads="1"/>
                </p:cNvSpPr>
                <p:nvPr/>
              </p:nvSpPr>
              <p:spPr bwMode="auto">
                <a:xfrm>
                  <a:off x="2853" y="774"/>
                  <a:ext cx="467" cy="15"/>
                </a:xfrm>
                <a:prstGeom prst="rect">
                  <a:avLst/>
                </a:prstGeom>
                <a:solidFill>
                  <a:srgbClr val="8C8C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1" name="Rectangle 729"/>
                <p:cNvSpPr>
                  <a:spLocks noChangeArrowheads="1"/>
                </p:cNvSpPr>
                <p:nvPr/>
              </p:nvSpPr>
              <p:spPr bwMode="auto">
                <a:xfrm>
                  <a:off x="2853" y="766"/>
                  <a:ext cx="467" cy="16"/>
                </a:xfrm>
                <a:prstGeom prst="rect">
                  <a:avLst/>
                </a:prstGeom>
                <a:solidFill>
                  <a:srgbClr val="9191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2" name="Rectangle 730"/>
                <p:cNvSpPr>
                  <a:spLocks noChangeArrowheads="1"/>
                </p:cNvSpPr>
                <p:nvPr/>
              </p:nvSpPr>
              <p:spPr bwMode="auto">
                <a:xfrm>
                  <a:off x="2853" y="759"/>
                  <a:ext cx="467" cy="15"/>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3" name="Rectangle 731"/>
                <p:cNvSpPr>
                  <a:spLocks noChangeArrowheads="1"/>
                </p:cNvSpPr>
                <p:nvPr/>
              </p:nvSpPr>
              <p:spPr bwMode="auto">
                <a:xfrm>
                  <a:off x="2853" y="751"/>
                  <a:ext cx="467" cy="15"/>
                </a:xfrm>
                <a:prstGeom prst="rect">
                  <a:avLst/>
                </a:prstGeom>
                <a:solidFill>
                  <a:srgbClr val="9C9C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4" name="Rectangle 732"/>
                <p:cNvSpPr>
                  <a:spLocks noChangeArrowheads="1"/>
                </p:cNvSpPr>
                <p:nvPr/>
              </p:nvSpPr>
              <p:spPr bwMode="auto">
                <a:xfrm>
                  <a:off x="2853" y="744"/>
                  <a:ext cx="467" cy="15"/>
                </a:xfrm>
                <a:prstGeom prst="rect">
                  <a:avLst/>
                </a:prstGeom>
                <a:solidFill>
                  <a:srgbClr val="A1A1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5" name="Rectangle 733"/>
                <p:cNvSpPr>
                  <a:spLocks noChangeArrowheads="1"/>
                </p:cNvSpPr>
                <p:nvPr/>
              </p:nvSpPr>
              <p:spPr bwMode="auto">
                <a:xfrm>
                  <a:off x="2853" y="736"/>
                  <a:ext cx="467" cy="15"/>
                </a:xfrm>
                <a:prstGeom prst="rect">
                  <a:avLst/>
                </a:prstGeom>
                <a:solidFill>
                  <a:srgbClr val="A6A6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6" name="Rectangle 734"/>
                <p:cNvSpPr>
                  <a:spLocks noChangeArrowheads="1"/>
                </p:cNvSpPr>
                <p:nvPr/>
              </p:nvSpPr>
              <p:spPr bwMode="auto">
                <a:xfrm>
                  <a:off x="2853" y="729"/>
                  <a:ext cx="467" cy="15"/>
                </a:xfrm>
                <a:prstGeom prst="rect">
                  <a:avLst/>
                </a:prstGeom>
                <a:solidFill>
                  <a:srgbClr val="ABAB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7" name="Rectangle 735"/>
                <p:cNvSpPr>
                  <a:spLocks noChangeArrowheads="1"/>
                </p:cNvSpPr>
                <p:nvPr/>
              </p:nvSpPr>
              <p:spPr bwMode="auto">
                <a:xfrm>
                  <a:off x="2853" y="721"/>
                  <a:ext cx="467" cy="15"/>
                </a:xfrm>
                <a:prstGeom prst="rect">
                  <a:avLst/>
                </a:prstGeom>
                <a:solidFill>
                  <a:srgbClr val="B0B0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8" name="Rectangle 736"/>
                <p:cNvSpPr>
                  <a:spLocks noChangeArrowheads="1"/>
                </p:cNvSpPr>
                <p:nvPr/>
              </p:nvSpPr>
              <p:spPr bwMode="auto">
                <a:xfrm>
                  <a:off x="2853" y="713"/>
                  <a:ext cx="467" cy="16"/>
                </a:xfrm>
                <a:prstGeom prst="rect">
                  <a:avLst/>
                </a:prstGeom>
                <a:solidFill>
                  <a:srgbClr val="B5B5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99" name="Rectangle 737"/>
                <p:cNvSpPr>
                  <a:spLocks noChangeArrowheads="1"/>
                </p:cNvSpPr>
                <p:nvPr/>
              </p:nvSpPr>
              <p:spPr bwMode="auto">
                <a:xfrm>
                  <a:off x="2853" y="706"/>
                  <a:ext cx="467" cy="15"/>
                </a:xfrm>
                <a:prstGeom prst="rect">
                  <a:avLst/>
                </a:prstGeom>
                <a:solidFill>
                  <a:srgbClr val="BABA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0" name="Rectangle 738"/>
                <p:cNvSpPr>
                  <a:spLocks noChangeArrowheads="1"/>
                </p:cNvSpPr>
                <p:nvPr/>
              </p:nvSpPr>
              <p:spPr bwMode="auto">
                <a:xfrm>
                  <a:off x="2853" y="698"/>
                  <a:ext cx="467" cy="15"/>
                </a:xfrm>
                <a:prstGeom prst="rect">
                  <a:avLst/>
                </a:prstGeom>
                <a:solidFill>
                  <a:srgbClr val="BFBF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1" name="Rectangle 739"/>
                <p:cNvSpPr>
                  <a:spLocks noChangeArrowheads="1"/>
                </p:cNvSpPr>
                <p:nvPr/>
              </p:nvSpPr>
              <p:spPr bwMode="auto">
                <a:xfrm>
                  <a:off x="2853" y="690"/>
                  <a:ext cx="467" cy="16"/>
                </a:xfrm>
                <a:prstGeom prst="rect">
                  <a:avLst/>
                </a:prstGeom>
                <a:solidFill>
                  <a:srgbClr val="C4C4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2" name="Rectangle 740"/>
                <p:cNvSpPr>
                  <a:spLocks noChangeArrowheads="1"/>
                </p:cNvSpPr>
                <p:nvPr/>
              </p:nvSpPr>
              <p:spPr bwMode="auto">
                <a:xfrm>
                  <a:off x="2853" y="683"/>
                  <a:ext cx="467" cy="15"/>
                </a:xfrm>
                <a:prstGeom prst="rect">
                  <a:avLst/>
                </a:prstGeom>
                <a:solidFill>
                  <a:srgbClr val="C9C9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3" name="Rectangle 741"/>
                <p:cNvSpPr>
                  <a:spLocks noChangeArrowheads="1"/>
                </p:cNvSpPr>
                <p:nvPr/>
              </p:nvSpPr>
              <p:spPr bwMode="auto">
                <a:xfrm>
                  <a:off x="2853" y="675"/>
                  <a:ext cx="467" cy="15"/>
                </a:xfrm>
                <a:prstGeom prst="rect">
                  <a:avLst/>
                </a:prstGeom>
                <a:solidFill>
                  <a:srgbClr val="CFCF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4" name="Rectangle 742"/>
                <p:cNvSpPr>
                  <a:spLocks noChangeArrowheads="1"/>
                </p:cNvSpPr>
                <p:nvPr/>
              </p:nvSpPr>
              <p:spPr bwMode="auto">
                <a:xfrm>
                  <a:off x="2853" y="668"/>
                  <a:ext cx="467" cy="15"/>
                </a:xfrm>
                <a:prstGeom prst="rect">
                  <a:avLst/>
                </a:prstGeom>
                <a:solidFill>
                  <a:srgbClr val="D4D4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5" name="Rectangle 743"/>
                <p:cNvSpPr>
                  <a:spLocks noChangeArrowheads="1"/>
                </p:cNvSpPr>
                <p:nvPr/>
              </p:nvSpPr>
              <p:spPr bwMode="auto">
                <a:xfrm>
                  <a:off x="2853" y="663"/>
                  <a:ext cx="467" cy="12"/>
                </a:xfrm>
                <a:prstGeom prst="rect">
                  <a:avLst/>
                </a:prstGeom>
                <a:solidFill>
                  <a:srgbClr val="D9D9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6" name="Rectangle 744"/>
                <p:cNvSpPr>
                  <a:spLocks noChangeArrowheads="1"/>
                </p:cNvSpPr>
                <p:nvPr/>
              </p:nvSpPr>
              <p:spPr bwMode="auto">
                <a:xfrm>
                  <a:off x="2853" y="663"/>
                  <a:ext cx="467" cy="5"/>
                </a:xfrm>
                <a:prstGeom prst="rect">
                  <a:avLst/>
                </a:prstGeom>
                <a:solidFill>
                  <a:srgbClr val="DEDE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7" name="Rectangle 745"/>
                <p:cNvSpPr>
                  <a:spLocks noChangeArrowheads="1"/>
                </p:cNvSpPr>
                <p:nvPr/>
              </p:nvSpPr>
              <p:spPr bwMode="auto">
                <a:xfrm>
                  <a:off x="2725" y="908"/>
                  <a:ext cx="746" cy="25"/>
                </a:xfrm>
                <a:prstGeom prst="rect">
                  <a:avLst/>
                </a:prstGeom>
                <a:solidFill>
                  <a:srgbClr val="8787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08" name="Freeform 746"/>
                <p:cNvSpPr>
                  <a:spLocks/>
                </p:cNvSpPr>
                <p:nvPr/>
              </p:nvSpPr>
              <p:spPr bwMode="auto">
                <a:xfrm>
                  <a:off x="2724" y="807"/>
                  <a:ext cx="747" cy="105"/>
                </a:xfrm>
                <a:custGeom>
                  <a:avLst/>
                  <a:gdLst>
                    <a:gd name="T0" fmla="*/ 0 w 2239"/>
                    <a:gd name="T1" fmla="*/ 105 h 313"/>
                    <a:gd name="T2" fmla="*/ 46 w 2239"/>
                    <a:gd name="T3" fmla="*/ 1 h 313"/>
                    <a:gd name="T4" fmla="*/ 688 w 2239"/>
                    <a:gd name="T5" fmla="*/ 0 h 313"/>
                    <a:gd name="T6" fmla="*/ 747 w 2239"/>
                    <a:gd name="T7" fmla="*/ 103 h 313"/>
                    <a:gd name="T8" fmla="*/ 0 w 2239"/>
                    <a:gd name="T9" fmla="*/ 105 h 313"/>
                    <a:gd name="T10" fmla="*/ 0 60000 65536"/>
                    <a:gd name="T11" fmla="*/ 0 60000 65536"/>
                    <a:gd name="T12" fmla="*/ 0 60000 65536"/>
                    <a:gd name="T13" fmla="*/ 0 60000 65536"/>
                    <a:gd name="T14" fmla="*/ 0 60000 65536"/>
                    <a:gd name="T15" fmla="*/ 0 w 2239"/>
                    <a:gd name="T16" fmla="*/ 0 h 313"/>
                    <a:gd name="T17" fmla="*/ 2239 w 2239"/>
                    <a:gd name="T18" fmla="*/ 313 h 313"/>
                  </a:gdLst>
                  <a:ahLst/>
                  <a:cxnLst>
                    <a:cxn ang="T10">
                      <a:pos x="T0" y="T1"/>
                    </a:cxn>
                    <a:cxn ang="T11">
                      <a:pos x="T2" y="T3"/>
                    </a:cxn>
                    <a:cxn ang="T12">
                      <a:pos x="T4" y="T5"/>
                    </a:cxn>
                    <a:cxn ang="T13">
                      <a:pos x="T6" y="T7"/>
                    </a:cxn>
                    <a:cxn ang="T14">
                      <a:pos x="T8" y="T9"/>
                    </a:cxn>
                  </a:cxnLst>
                  <a:rect l="T15" t="T16" r="T17" b="T18"/>
                  <a:pathLst>
                    <a:path w="2239" h="313">
                      <a:moveTo>
                        <a:pt x="0" y="313"/>
                      </a:moveTo>
                      <a:lnTo>
                        <a:pt x="139" y="4"/>
                      </a:lnTo>
                      <a:lnTo>
                        <a:pt x="2063" y="0"/>
                      </a:lnTo>
                      <a:lnTo>
                        <a:pt x="2239" y="307"/>
                      </a:lnTo>
                      <a:lnTo>
                        <a:pt x="0" y="313"/>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09" name="Rectangle 747"/>
                <p:cNvSpPr>
                  <a:spLocks noChangeArrowheads="1"/>
                </p:cNvSpPr>
                <p:nvPr/>
              </p:nvSpPr>
              <p:spPr bwMode="auto">
                <a:xfrm>
                  <a:off x="3304" y="890"/>
                  <a:ext cx="127"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10" name="Freeform 748"/>
                <p:cNvSpPr>
                  <a:spLocks/>
                </p:cNvSpPr>
                <p:nvPr/>
              </p:nvSpPr>
              <p:spPr bwMode="auto">
                <a:xfrm>
                  <a:off x="2769" y="826"/>
                  <a:ext cx="389" cy="63"/>
                </a:xfrm>
                <a:custGeom>
                  <a:avLst/>
                  <a:gdLst>
                    <a:gd name="T0" fmla="*/ 0 w 1167"/>
                    <a:gd name="T1" fmla="*/ 63 h 190"/>
                    <a:gd name="T2" fmla="*/ 389 w 1167"/>
                    <a:gd name="T3" fmla="*/ 63 h 190"/>
                    <a:gd name="T4" fmla="*/ 381 w 1167"/>
                    <a:gd name="T5" fmla="*/ 1 h 190"/>
                    <a:gd name="T6" fmla="*/ 28 w 1167"/>
                    <a:gd name="T7" fmla="*/ 0 h 190"/>
                    <a:gd name="T8" fmla="*/ 0 w 1167"/>
                    <a:gd name="T9" fmla="*/ 63 h 190"/>
                    <a:gd name="T10" fmla="*/ 0 60000 65536"/>
                    <a:gd name="T11" fmla="*/ 0 60000 65536"/>
                    <a:gd name="T12" fmla="*/ 0 60000 65536"/>
                    <a:gd name="T13" fmla="*/ 0 60000 65536"/>
                    <a:gd name="T14" fmla="*/ 0 60000 65536"/>
                    <a:gd name="T15" fmla="*/ 0 w 1167"/>
                    <a:gd name="T16" fmla="*/ 0 h 190"/>
                    <a:gd name="T17" fmla="*/ 1167 w 1167"/>
                    <a:gd name="T18" fmla="*/ 190 h 190"/>
                  </a:gdLst>
                  <a:ahLst/>
                  <a:cxnLst>
                    <a:cxn ang="T10">
                      <a:pos x="T0" y="T1"/>
                    </a:cxn>
                    <a:cxn ang="T11">
                      <a:pos x="T2" y="T3"/>
                    </a:cxn>
                    <a:cxn ang="T12">
                      <a:pos x="T4" y="T5"/>
                    </a:cxn>
                    <a:cxn ang="T13">
                      <a:pos x="T6" y="T7"/>
                    </a:cxn>
                    <a:cxn ang="T14">
                      <a:pos x="T8" y="T9"/>
                    </a:cxn>
                  </a:cxnLst>
                  <a:rect l="T15" t="T16" r="T17" b="T18"/>
                  <a:pathLst>
                    <a:path w="1167" h="190">
                      <a:moveTo>
                        <a:pt x="0" y="190"/>
                      </a:moveTo>
                      <a:lnTo>
                        <a:pt x="1167" y="189"/>
                      </a:lnTo>
                      <a:lnTo>
                        <a:pt x="1144" y="2"/>
                      </a:lnTo>
                      <a:lnTo>
                        <a:pt x="83" y="0"/>
                      </a:lnTo>
                      <a:lnTo>
                        <a:pt x="0" y="190"/>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1" name="Freeform 749"/>
                <p:cNvSpPr>
                  <a:spLocks/>
                </p:cNvSpPr>
                <p:nvPr/>
              </p:nvSpPr>
              <p:spPr bwMode="auto">
                <a:xfrm>
                  <a:off x="3171" y="828"/>
                  <a:ext cx="108" cy="64"/>
                </a:xfrm>
                <a:custGeom>
                  <a:avLst/>
                  <a:gdLst>
                    <a:gd name="T0" fmla="*/ 11 w 324"/>
                    <a:gd name="T1" fmla="*/ 64 h 190"/>
                    <a:gd name="T2" fmla="*/ 108 w 324"/>
                    <a:gd name="T3" fmla="*/ 63 h 190"/>
                    <a:gd name="T4" fmla="*/ 88 w 324"/>
                    <a:gd name="T5" fmla="*/ 1 h 190"/>
                    <a:gd name="T6" fmla="*/ 0 w 324"/>
                    <a:gd name="T7" fmla="*/ 0 h 190"/>
                    <a:gd name="T8" fmla="*/ 11 w 324"/>
                    <a:gd name="T9" fmla="*/ 64 h 190"/>
                    <a:gd name="T10" fmla="*/ 0 60000 65536"/>
                    <a:gd name="T11" fmla="*/ 0 60000 65536"/>
                    <a:gd name="T12" fmla="*/ 0 60000 65536"/>
                    <a:gd name="T13" fmla="*/ 0 60000 65536"/>
                    <a:gd name="T14" fmla="*/ 0 60000 65536"/>
                    <a:gd name="T15" fmla="*/ 0 w 324"/>
                    <a:gd name="T16" fmla="*/ 0 h 190"/>
                    <a:gd name="T17" fmla="*/ 324 w 324"/>
                    <a:gd name="T18" fmla="*/ 190 h 190"/>
                  </a:gdLst>
                  <a:ahLst/>
                  <a:cxnLst>
                    <a:cxn ang="T10">
                      <a:pos x="T0" y="T1"/>
                    </a:cxn>
                    <a:cxn ang="T11">
                      <a:pos x="T2" y="T3"/>
                    </a:cxn>
                    <a:cxn ang="T12">
                      <a:pos x="T4" y="T5"/>
                    </a:cxn>
                    <a:cxn ang="T13">
                      <a:pos x="T6" y="T7"/>
                    </a:cxn>
                    <a:cxn ang="T14">
                      <a:pos x="T8" y="T9"/>
                    </a:cxn>
                  </a:cxnLst>
                  <a:rect l="T15" t="T16" r="T17" b="T18"/>
                  <a:pathLst>
                    <a:path w="324" h="190">
                      <a:moveTo>
                        <a:pt x="32" y="190"/>
                      </a:moveTo>
                      <a:lnTo>
                        <a:pt x="324" y="186"/>
                      </a:lnTo>
                      <a:lnTo>
                        <a:pt x="264" y="3"/>
                      </a:lnTo>
                      <a:lnTo>
                        <a:pt x="0" y="0"/>
                      </a:lnTo>
                      <a:lnTo>
                        <a:pt x="32" y="190"/>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2" name="Freeform 750"/>
                <p:cNvSpPr>
                  <a:spLocks/>
                </p:cNvSpPr>
                <p:nvPr/>
              </p:nvSpPr>
              <p:spPr bwMode="auto">
                <a:xfrm>
                  <a:off x="3278" y="827"/>
                  <a:ext cx="154" cy="62"/>
                </a:xfrm>
                <a:custGeom>
                  <a:avLst/>
                  <a:gdLst>
                    <a:gd name="T0" fmla="*/ 24 w 463"/>
                    <a:gd name="T1" fmla="*/ 62 h 188"/>
                    <a:gd name="T2" fmla="*/ 154 w 463"/>
                    <a:gd name="T3" fmla="*/ 62 h 188"/>
                    <a:gd name="T4" fmla="*/ 120 w 463"/>
                    <a:gd name="T5" fmla="*/ 1 h 188"/>
                    <a:gd name="T6" fmla="*/ 0 w 463"/>
                    <a:gd name="T7" fmla="*/ 0 h 188"/>
                    <a:gd name="T8" fmla="*/ 24 w 463"/>
                    <a:gd name="T9" fmla="*/ 62 h 188"/>
                    <a:gd name="T10" fmla="*/ 0 60000 65536"/>
                    <a:gd name="T11" fmla="*/ 0 60000 65536"/>
                    <a:gd name="T12" fmla="*/ 0 60000 65536"/>
                    <a:gd name="T13" fmla="*/ 0 60000 65536"/>
                    <a:gd name="T14" fmla="*/ 0 60000 65536"/>
                    <a:gd name="T15" fmla="*/ 0 w 463"/>
                    <a:gd name="T16" fmla="*/ 0 h 188"/>
                    <a:gd name="T17" fmla="*/ 463 w 463"/>
                    <a:gd name="T18" fmla="*/ 188 h 188"/>
                  </a:gdLst>
                  <a:ahLst/>
                  <a:cxnLst>
                    <a:cxn ang="T10">
                      <a:pos x="T0" y="T1"/>
                    </a:cxn>
                    <a:cxn ang="T11">
                      <a:pos x="T2" y="T3"/>
                    </a:cxn>
                    <a:cxn ang="T12">
                      <a:pos x="T4" y="T5"/>
                    </a:cxn>
                    <a:cxn ang="T13">
                      <a:pos x="T6" y="T7"/>
                    </a:cxn>
                    <a:cxn ang="T14">
                      <a:pos x="T8" y="T9"/>
                    </a:cxn>
                  </a:cxnLst>
                  <a:rect l="T15" t="T16" r="T17" b="T18"/>
                  <a:pathLst>
                    <a:path w="463" h="188">
                      <a:moveTo>
                        <a:pt x="72" y="187"/>
                      </a:moveTo>
                      <a:lnTo>
                        <a:pt x="463" y="188"/>
                      </a:lnTo>
                      <a:lnTo>
                        <a:pt x="361" y="3"/>
                      </a:lnTo>
                      <a:lnTo>
                        <a:pt x="0" y="0"/>
                      </a:lnTo>
                      <a:lnTo>
                        <a:pt x="72" y="187"/>
                      </a:lnTo>
                      <a:close/>
                    </a:path>
                  </a:pathLst>
                </a:custGeom>
                <a:solidFill>
                  <a:srgbClr val="D1D1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3" name="Rectangle 751"/>
                <p:cNvSpPr>
                  <a:spLocks noChangeArrowheads="1"/>
                </p:cNvSpPr>
                <p:nvPr/>
              </p:nvSpPr>
              <p:spPr bwMode="auto">
                <a:xfrm>
                  <a:off x="2771" y="890"/>
                  <a:ext cx="386"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14" name="Rectangle 752"/>
                <p:cNvSpPr>
                  <a:spLocks noChangeArrowheads="1"/>
                </p:cNvSpPr>
                <p:nvPr/>
              </p:nvSpPr>
              <p:spPr bwMode="auto">
                <a:xfrm>
                  <a:off x="3184" y="890"/>
                  <a:ext cx="95" cy="9"/>
                </a:xfrm>
                <a:prstGeom prst="rect">
                  <a:avLst/>
                </a:prstGeom>
                <a:solidFill>
                  <a:srgbClr val="7A7A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15" name="Freeform 753"/>
                <p:cNvSpPr>
                  <a:spLocks/>
                </p:cNvSpPr>
                <p:nvPr/>
              </p:nvSpPr>
              <p:spPr bwMode="auto">
                <a:xfrm>
                  <a:off x="3016" y="615"/>
                  <a:ext cx="148" cy="24"/>
                </a:xfrm>
                <a:custGeom>
                  <a:avLst/>
                  <a:gdLst>
                    <a:gd name="T0" fmla="*/ 0 w 446"/>
                    <a:gd name="T1" fmla="*/ 1 h 70"/>
                    <a:gd name="T2" fmla="*/ 19 w 446"/>
                    <a:gd name="T3" fmla="*/ 24 h 70"/>
                    <a:gd name="T4" fmla="*/ 121 w 446"/>
                    <a:gd name="T5" fmla="*/ 24 h 70"/>
                    <a:gd name="T6" fmla="*/ 148 w 446"/>
                    <a:gd name="T7" fmla="*/ 0 h 70"/>
                    <a:gd name="T8" fmla="*/ 0 w 446"/>
                    <a:gd name="T9" fmla="*/ 1 h 70"/>
                    <a:gd name="T10" fmla="*/ 0 60000 65536"/>
                    <a:gd name="T11" fmla="*/ 0 60000 65536"/>
                    <a:gd name="T12" fmla="*/ 0 60000 65536"/>
                    <a:gd name="T13" fmla="*/ 0 60000 65536"/>
                    <a:gd name="T14" fmla="*/ 0 60000 65536"/>
                    <a:gd name="T15" fmla="*/ 0 w 446"/>
                    <a:gd name="T16" fmla="*/ 0 h 70"/>
                    <a:gd name="T17" fmla="*/ 446 w 446"/>
                    <a:gd name="T18" fmla="*/ 70 h 70"/>
                  </a:gdLst>
                  <a:ahLst/>
                  <a:cxnLst>
                    <a:cxn ang="T10">
                      <a:pos x="T0" y="T1"/>
                    </a:cxn>
                    <a:cxn ang="T11">
                      <a:pos x="T2" y="T3"/>
                    </a:cxn>
                    <a:cxn ang="T12">
                      <a:pos x="T4" y="T5"/>
                    </a:cxn>
                    <a:cxn ang="T13">
                      <a:pos x="T6" y="T7"/>
                    </a:cxn>
                    <a:cxn ang="T14">
                      <a:pos x="T8" y="T9"/>
                    </a:cxn>
                  </a:cxnLst>
                  <a:rect l="T15" t="T16" r="T17" b="T18"/>
                  <a:pathLst>
                    <a:path w="446" h="70">
                      <a:moveTo>
                        <a:pt x="0" y="4"/>
                      </a:moveTo>
                      <a:lnTo>
                        <a:pt x="57" y="70"/>
                      </a:lnTo>
                      <a:lnTo>
                        <a:pt x="365" y="70"/>
                      </a:lnTo>
                      <a:lnTo>
                        <a:pt x="446" y="0"/>
                      </a:lnTo>
                      <a:lnTo>
                        <a:pt x="0" y="4"/>
                      </a:lnTo>
                      <a:close/>
                    </a:path>
                  </a:pathLst>
                </a:custGeom>
                <a:solidFill>
                  <a:srgbClr val="8787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6" name="Freeform 754"/>
                <p:cNvSpPr>
                  <a:spLocks/>
                </p:cNvSpPr>
                <p:nvPr/>
              </p:nvSpPr>
              <p:spPr bwMode="auto">
                <a:xfrm>
                  <a:off x="2786" y="847"/>
                  <a:ext cx="364" cy="1"/>
                </a:xfrm>
                <a:custGeom>
                  <a:avLst/>
                  <a:gdLst>
                    <a:gd name="T0" fmla="*/ 364 w 1092"/>
                    <a:gd name="T1" fmla="*/ 1 h 3"/>
                    <a:gd name="T2" fmla="*/ 0 w 1092"/>
                    <a:gd name="T3" fmla="*/ 1 h 3"/>
                    <a:gd name="T4" fmla="*/ 0 w 1092"/>
                    <a:gd name="T5" fmla="*/ 0 h 3"/>
                    <a:gd name="T6" fmla="*/ 364 w 1092"/>
                    <a:gd name="T7" fmla="*/ 0 h 3"/>
                    <a:gd name="T8" fmla="*/ 364 w 1092"/>
                    <a:gd name="T9" fmla="*/ 1 h 3"/>
                    <a:gd name="T10" fmla="*/ 0 60000 65536"/>
                    <a:gd name="T11" fmla="*/ 0 60000 65536"/>
                    <a:gd name="T12" fmla="*/ 0 60000 65536"/>
                    <a:gd name="T13" fmla="*/ 0 60000 65536"/>
                    <a:gd name="T14" fmla="*/ 0 60000 65536"/>
                    <a:gd name="T15" fmla="*/ 0 w 1092"/>
                    <a:gd name="T16" fmla="*/ 0 h 3"/>
                    <a:gd name="T17" fmla="*/ 1092 w 1092"/>
                    <a:gd name="T18" fmla="*/ 3 h 3"/>
                  </a:gdLst>
                  <a:ahLst/>
                  <a:cxnLst>
                    <a:cxn ang="T10">
                      <a:pos x="T0" y="T1"/>
                    </a:cxn>
                    <a:cxn ang="T11">
                      <a:pos x="T2" y="T3"/>
                    </a:cxn>
                    <a:cxn ang="T12">
                      <a:pos x="T4" y="T5"/>
                    </a:cxn>
                    <a:cxn ang="T13">
                      <a:pos x="T6" y="T7"/>
                    </a:cxn>
                    <a:cxn ang="T14">
                      <a:pos x="T8" y="T9"/>
                    </a:cxn>
                  </a:cxnLst>
                  <a:rect l="T15" t="T16" r="T17" b="T18"/>
                  <a:pathLst>
                    <a:path w="1092" h="3">
                      <a:moveTo>
                        <a:pt x="1092" y="3"/>
                      </a:moveTo>
                      <a:lnTo>
                        <a:pt x="0" y="3"/>
                      </a:lnTo>
                      <a:lnTo>
                        <a:pt x="1" y="0"/>
                      </a:lnTo>
                      <a:lnTo>
                        <a:pt x="1092" y="0"/>
                      </a:lnTo>
                      <a:lnTo>
                        <a:pt x="1092"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7" name="Freeform 755"/>
                <p:cNvSpPr>
                  <a:spLocks/>
                </p:cNvSpPr>
                <p:nvPr/>
              </p:nvSpPr>
              <p:spPr bwMode="auto">
                <a:xfrm>
                  <a:off x="2786" y="846"/>
                  <a:ext cx="364" cy="2"/>
                </a:xfrm>
                <a:custGeom>
                  <a:avLst/>
                  <a:gdLst>
                    <a:gd name="T0" fmla="*/ 364 w 1092"/>
                    <a:gd name="T1" fmla="*/ 2 h 8"/>
                    <a:gd name="T2" fmla="*/ 0 w 1092"/>
                    <a:gd name="T3" fmla="*/ 2 h 8"/>
                    <a:gd name="T4" fmla="*/ 0 w 1092"/>
                    <a:gd name="T5" fmla="*/ 0 h 8"/>
                    <a:gd name="T6" fmla="*/ 364 w 1092"/>
                    <a:gd name="T7" fmla="*/ 0 h 8"/>
                    <a:gd name="T8" fmla="*/ 364 w 1092"/>
                    <a:gd name="T9" fmla="*/ 2 h 8"/>
                    <a:gd name="T10" fmla="*/ 0 60000 65536"/>
                    <a:gd name="T11" fmla="*/ 0 60000 65536"/>
                    <a:gd name="T12" fmla="*/ 0 60000 65536"/>
                    <a:gd name="T13" fmla="*/ 0 60000 65536"/>
                    <a:gd name="T14" fmla="*/ 0 60000 65536"/>
                    <a:gd name="T15" fmla="*/ 0 w 1092"/>
                    <a:gd name="T16" fmla="*/ 0 h 8"/>
                    <a:gd name="T17" fmla="*/ 1092 w 1092"/>
                    <a:gd name="T18" fmla="*/ 8 h 8"/>
                  </a:gdLst>
                  <a:ahLst/>
                  <a:cxnLst>
                    <a:cxn ang="T10">
                      <a:pos x="T0" y="T1"/>
                    </a:cxn>
                    <a:cxn ang="T11">
                      <a:pos x="T2" y="T3"/>
                    </a:cxn>
                    <a:cxn ang="T12">
                      <a:pos x="T4" y="T5"/>
                    </a:cxn>
                    <a:cxn ang="T13">
                      <a:pos x="T6" y="T7"/>
                    </a:cxn>
                    <a:cxn ang="T14">
                      <a:pos x="T8" y="T9"/>
                    </a:cxn>
                  </a:cxnLst>
                  <a:rect l="T15" t="T16" r="T17" b="T18"/>
                  <a:pathLst>
                    <a:path w="1092" h="8">
                      <a:moveTo>
                        <a:pt x="1092" y="8"/>
                      </a:moveTo>
                      <a:lnTo>
                        <a:pt x="0" y="8"/>
                      </a:lnTo>
                      <a:lnTo>
                        <a:pt x="1" y="0"/>
                      </a:lnTo>
                      <a:lnTo>
                        <a:pt x="1092" y="0"/>
                      </a:lnTo>
                      <a:lnTo>
                        <a:pt x="1092" y="8"/>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8" name="Freeform 756"/>
                <p:cNvSpPr>
                  <a:spLocks/>
                </p:cNvSpPr>
                <p:nvPr/>
              </p:nvSpPr>
              <p:spPr bwMode="auto">
                <a:xfrm>
                  <a:off x="2787" y="844"/>
                  <a:ext cx="363" cy="3"/>
                </a:xfrm>
                <a:custGeom>
                  <a:avLst/>
                  <a:gdLst>
                    <a:gd name="T0" fmla="*/ 0 w 1091"/>
                    <a:gd name="T1" fmla="*/ 0 h 9"/>
                    <a:gd name="T2" fmla="*/ 0 w 1091"/>
                    <a:gd name="T3" fmla="*/ 3 h 9"/>
                    <a:gd name="T4" fmla="*/ 363 w 1091"/>
                    <a:gd name="T5" fmla="*/ 3 h 9"/>
                    <a:gd name="T6" fmla="*/ 363 w 1091"/>
                    <a:gd name="T7" fmla="*/ 0 h 9"/>
                    <a:gd name="T8" fmla="*/ 0 w 1091"/>
                    <a:gd name="T9" fmla="*/ 0 h 9"/>
                    <a:gd name="T10" fmla="*/ 0 60000 65536"/>
                    <a:gd name="T11" fmla="*/ 0 60000 65536"/>
                    <a:gd name="T12" fmla="*/ 0 60000 65536"/>
                    <a:gd name="T13" fmla="*/ 0 60000 65536"/>
                    <a:gd name="T14" fmla="*/ 0 60000 65536"/>
                    <a:gd name="T15" fmla="*/ 0 w 1091"/>
                    <a:gd name="T16" fmla="*/ 0 h 9"/>
                    <a:gd name="T17" fmla="*/ 1091 w 1091"/>
                    <a:gd name="T18" fmla="*/ 9 h 9"/>
                  </a:gdLst>
                  <a:ahLst/>
                  <a:cxnLst>
                    <a:cxn ang="T10">
                      <a:pos x="T0" y="T1"/>
                    </a:cxn>
                    <a:cxn ang="T11">
                      <a:pos x="T2" y="T3"/>
                    </a:cxn>
                    <a:cxn ang="T12">
                      <a:pos x="T4" y="T5"/>
                    </a:cxn>
                    <a:cxn ang="T13">
                      <a:pos x="T6" y="T7"/>
                    </a:cxn>
                    <a:cxn ang="T14">
                      <a:pos x="T8" y="T9"/>
                    </a:cxn>
                  </a:cxnLst>
                  <a:rect l="T15" t="T16" r="T17" b="T18"/>
                  <a:pathLst>
                    <a:path w="1091" h="9">
                      <a:moveTo>
                        <a:pt x="1" y="0"/>
                      </a:moveTo>
                      <a:lnTo>
                        <a:pt x="0" y="9"/>
                      </a:lnTo>
                      <a:lnTo>
                        <a:pt x="1091" y="9"/>
                      </a:lnTo>
                      <a:lnTo>
                        <a:pt x="1090"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19" name="Freeform 757"/>
                <p:cNvSpPr>
                  <a:spLocks/>
                </p:cNvSpPr>
                <p:nvPr/>
              </p:nvSpPr>
              <p:spPr bwMode="auto">
                <a:xfrm>
                  <a:off x="2787" y="843"/>
                  <a:ext cx="363" cy="3"/>
                </a:xfrm>
                <a:custGeom>
                  <a:avLst/>
                  <a:gdLst>
                    <a:gd name="T0" fmla="*/ 0 w 1091"/>
                    <a:gd name="T1" fmla="*/ 0 h 8"/>
                    <a:gd name="T2" fmla="*/ 0 w 1091"/>
                    <a:gd name="T3" fmla="*/ 3 h 8"/>
                    <a:gd name="T4" fmla="*/ 363 w 1091"/>
                    <a:gd name="T5" fmla="*/ 3 h 8"/>
                    <a:gd name="T6" fmla="*/ 362 w 1091"/>
                    <a:gd name="T7" fmla="*/ 0 h 8"/>
                    <a:gd name="T8" fmla="*/ 0 w 1091"/>
                    <a:gd name="T9" fmla="*/ 0 h 8"/>
                    <a:gd name="T10" fmla="*/ 0 60000 65536"/>
                    <a:gd name="T11" fmla="*/ 0 60000 65536"/>
                    <a:gd name="T12" fmla="*/ 0 60000 65536"/>
                    <a:gd name="T13" fmla="*/ 0 60000 65536"/>
                    <a:gd name="T14" fmla="*/ 0 60000 65536"/>
                    <a:gd name="T15" fmla="*/ 0 w 1091"/>
                    <a:gd name="T16" fmla="*/ 0 h 8"/>
                    <a:gd name="T17" fmla="*/ 1091 w 1091"/>
                    <a:gd name="T18" fmla="*/ 8 h 8"/>
                  </a:gdLst>
                  <a:ahLst/>
                  <a:cxnLst>
                    <a:cxn ang="T10">
                      <a:pos x="T0" y="T1"/>
                    </a:cxn>
                    <a:cxn ang="T11">
                      <a:pos x="T2" y="T3"/>
                    </a:cxn>
                    <a:cxn ang="T12">
                      <a:pos x="T4" y="T5"/>
                    </a:cxn>
                    <a:cxn ang="T13">
                      <a:pos x="T6" y="T7"/>
                    </a:cxn>
                    <a:cxn ang="T14">
                      <a:pos x="T8" y="T9"/>
                    </a:cxn>
                  </a:cxnLst>
                  <a:rect l="T15" t="T16" r="T17" b="T18"/>
                  <a:pathLst>
                    <a:path w="1091" h="8">
                      <a:moveTo>
                        <a:pt x="1" y="0"/>
                      </a:moveTo>
                      <a:lnTo>
                        <a:pt x="0" y="8"/>
                      </a:lnTo>
                      <a:lnTo>
                        <a:pt x="1091" y="8"/>
                      </a:lnTo>
                      <a:lnTo>
                        <a:pt x="1089" y="0"/>
                      </a:lnTo>
                      <a:lnTo>
                        <a:pt x="1"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0" name="Freeform 758"/>
                <p:cNvSpPr>
                  <a:spLocks/>
                </p:cNvSpPr>
                <p:nvPr/>
              </p:nvSpPr>
              <p:spPr bwMode="auto">
                <a:xfrm>
                  <a:off x="2787" y="841"/>
                  <a:ext cx="363" cy="3"/>
                </a:xfrm>
                <a:custGeom>
                  <a:avLst/>
                  <a:gdLst>
                    <a:gd name="T0" fmla="*/ 0 w 1089"/>
                    <a:gd name="T1" fmla="*/ 0 h 9"/>
                    <a:gd name="T2" fmla="*/ 0 w 1089"/>
                    <a:gd name="T3" fmla="*/ 3 h 9"/>
                    <a:gd name="T4" fmla="*/ 363 w 1089"/>
                    <a:gd name="T5" fmla="*/ 3 h 9"/>
                    <a:gd name="T6" fmla="*/ 363 w 1089"/>
                    <a:gd name="T7" fmla="*/ 0 h 9"/>
                    <a:gd name="T8" fmla="*/ 311 w 1089"/>
                    <a:gd name="T9" fmla="*/ 0 h 9"/>
                    <a:gd name="T10" fmla="*/ 240 w 1089"/>
                    <a:gd name="T11" fmla="*/ 0 h 9"/>
                    <a:gd name="T12" fmla="*/ 165 w 1089"/>
                    <a:gd name="T13" fmla="*/ 0 h 9"/>
                    <a:gd name="T14" fmla="*/ 139 w 1089"/>
                    <a:gd name="T15" fmla="*/ 0 h 9"/>
                    <a:gd name="T16" fmla="*/ 0 w 1089"/>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9"/>
                    <a:gd name="T28" fmla="*/ 0 h 9"/>
                    <a:gd name="T29" fmla="*/ 1089 w 1089"/>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9" h="9">
                      <a:moveTo>
                        <a:pt x="1" y="0"/>
                      </a:moveTo>
                      <a:lnTo>
                        <a:pt x="0" y="9"/>
                      </a:lnTo>
                      <a:lnTo>
                        <a:pt x="1089" y="9"/>
                      </a:lnTo>
                      <a:lnTo>
                        <a:pt x="1088" y="0"/>
                      </a:lnTo>
                      <a:lnTo>
                        <a:pt x="933" y="0"/>
                      </a:lnTo>
                      <a:lnTo>
                        <a:pt x="719" y="0"/>
                      </a:lnTo>
                      <a:lnTo>
                        <a:pt x="494" y="0"/>
                      </a:lnTo>
                      <a:lnTo>
                        <a:pt x="416"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1" name="Freeform 759"/>
                <p:cNvSpPr>
                  <a:spLocks/>
                </p:cNvSpPr>
                <p:nvPr/>
              </p:nvSpPr>
              <p:spPr bwMode="auto">
                <a:xfrm>
                  <a:off x="2787" y="840"/>
                  <a:ext cx="363" cy="3"/>
                </a:xfrm>
                <a:custGeom>
                  <a:avLst/>
                  <a:gdLst>
                    <a:gd name="T0" fmla="*/ 0 w 1088"/>
                    <a:gd name="T1" fmla="*/ 0 h 10"/>
                    <a:gd name="T2" fmla="*/ 0 w 1088"/>
                    <a:gd name="T3" fmla="*/ 3 h 10"/>
                    <a:gd name="T4" fmla="*/ 363 w 1088"/>
                    <a:gd name="T5" fmla="*/ 3 h 10"/>
                    <a:gd name="T6" fmla="*/ 363 w 1088"/>
                    <a:gd name="T7" fmla="*/ 0 h 10"/>
                    <a:gd name="T8" fmla="*/ 312 w 1088"/>
                    <a:gd name="T9" fmla="*/ 0 h 10"/>
                    <a:gd name="T10" fmla="*/ 311 w 1088"/>
                    <a:gd name="T11" fmla="*/ 2 h 10"/>
                    <a:gd name="T12" fmla="*/ 311 w 1088"/>
                    <a:gd name="T13" fmla="*/ 0 h 10"/>
                    <a:gd name="T14" fmla="*/ 288 w 1088"/>
                    <a:gd name="T15" fmla="*/ 0 h 10"/>
                    <a:gd name="T16" fmla="*/ 288 w 1088"/>
                    <a:gd name="T17" fmla="*/ 1 h 10"/>
                    <a:gd name="T18" fmla="*/ 288 w 1088"/>
                    <a:gd name="T19" fmla="*/ 0 h 10"/>
                    <a:gd name="T20" fmla="*/ 267 w 1088"/>
                    <a:gd name="T21" fmla="*/ 0 h 10"/>
                    <a:gd name="T22" fmla="*/ 266 w 1088"/>
                    <a:gd name="T23" fmla="*/ 1 h 10"/>
                    <a:gd name="T24" fmla="*/ 266 w 1088"/>
                    <a:gd name="T25" fmla="*/ 0 h 10"/>
                    <a:gd name="T26" fmla="*/ 240 w 1088"/>
                    <a:gd name="T27" fmla="*/ 0 h 10"/>
                    <a:gd name="T28" fmla="*/ 240 w 1088"/>
                    <a:gd name="T29" fmla="*/ 2 h 10"/>
                    <a:gd name="T30" fmla="*/ 240 w 1088"/>
                    <a:gd name="T31" fmla="*/ 0 h 10"/>
                    <a:gd name="T32" fmla="*/ 165 w 1088"/>
                    <a:gd name="T33" fmla="*/ 0 h 10"/>
                    <a:gd name="T34" fmla="*/ 165 w 1088"/>
                    <a:gd name="T35" fmla="*/ 2 h 10"/>
                    <a:gd name="T36" fmla="*/ 165 w 1088"/>
                    <a:gd name="T37" fmla="*/ 0 h 10"/>
                    <a:gd name="T38" fmla="*/ 139 w 1088"/>
                    <a:gd name="T39" fmla="*/ 0 h 10"/>
                    <a:gd name="T40" fmla="*/ 139 w 1088"/>
                    <a:gd name="T41" fmla="*/ 2 h 10"/>
                    <a:gd name="T42" fmla="*/ 139 w 1088"/>
                    <a:gd name="T43" fmla="*/ 0 h 10"/>
                    <a:gd name="T44" fmla="*/ 0 w 1088"/>
                    <a:gd name="T45" fmla="*/ 0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88"/>
                    <a:gd name="T70" fmla="*/ 0 h 10"/>
                    <a:gd name="T71" fmla="*/ 1088 w 1088"/>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88" h="10">
                      <a:moveTo>
                        <a:pt x="1" y="0"/>
                      </a:moveTo>
                      <a:lnTo>
                        <a:pt x="0" y="10"/>
                      </a:lnTo>
                      <a:lnTo>
                        <a:pt x="1088" y="10"/>
                      </a:lnTo>
                      <a:lnTo>
                        <a:pt x="1087" y="0"/>
                      </a:lnTo>
                      <a:lnTo>
                        <a:pt x="934" y="0"/>
                      </a:lnTo>
                      <a:lnTo>
                        <a:pt x="933" y="6"/>
                      </a:lnTo>
                      <a:lnTo>
                        <a:pt x="932" y="0"/>
                      </a:lnTo>
                      <a:lnTo>
                        <a:pt x="864" y="0"/>
                      </a:lnTo>
                      <a:lnTo>
                        <a:pt x="863" y="2"/>
                      </a:lnTo>
                      <a:lnTo>
                        <a:pt x="863" y="0"/>
                      </a:lnTo>
                      <a:lnTo>
                        <a:pt x="799" y="0"/>
                      </a:lnTo>
                      <a:lnTo>
                        <a:pt x="798" y="2"/>
                      </a:lnTo>
                      <a:lnTo>
                        <a:pt x="798" y="0"/>
                      </a:lnTo>
                      <a:lnTo>
                        <a:pt x="720" y="0"/>
                      </a:lnTo>
                      <a:lnTo>
                        <a:pt x="719" y="6"/>
                      </a:lnTo>
                      <a:lnTo>
                        <a:pt x="718" y="0"/>
                      </a:lnTo>
                      <a:lnTo>
                        <a:pt x="495" y="0"/>
                      </a:lnTo>
                      <a:lnTo>
                        <a:pt x="494" y="6"/>
                      </a:lnTo>
                      <a:lnTo>
                        <a:pt x="494" y="0"/>
                      </a:lnTo>
                      <a:lnTo>
                        <a:pt x="417" y="0"/>
                      </a:lnTo>
                      <a:lnTo>
                        <a:pt x="416" y="6"/>
                      </a:lnTo>
                      <a:lnTo>
                        <a:pt x="416"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2" name="Freeform 760"/>
                <p:cNvSpPr>
                  <a:spLocks noEditPoints="1"/>
                </p:cNvSpPr>
                <p:nvPr/>
              </p:nvSpPr>
              <p:spPr bwMode="auto">
                <a:xfrm>
                  <a:off x="2787" y="838"/>
                  <a:ext cx="363" cy="4"/>
                </a:xfrm>
                <a:custGeom>
                  <a:avLst/>
                  <a:gdLst>
                    <a:gd name="T0" fmla="*/ 0 w 1087"/>
                    <a:gd name="T1" fmla="*/ 0 h 10"/>
                    <a:gd name="T2" fmla="*/ 0 w 1087"/>
                    <a:gd name="T3" fmla="*/ 4 h 10"/>
                    <a:gd name="T4" fmla="*/ 139 w 1087"/>
                    <a:gd name="T5" fmla="*/ 4 h 10"/>
                    <a:gd name="T6" fmla="*/ 138 w 1087"/>
                    <a:gd name="T7" fmla="*/ 0 h 10"/>
                    <a:gd name="T8" fmla="*/ 114 w 1087"/>
                    <a:gd name="T9" fmla="*/ 0 h 10"/>
                    <a:gd name="T10" fmla="*/ 114 w 1087"/>
                    <a:gd name="T11" fmla="*/ 1 h 10"/>
                    <a:gd name="T12" fmla="*/ 114 w 1087"/>
                    <a:gd name="T13" fmla="*/ 0 h 10"/>
                    <a:gd name="T14" fmla="*/ 69 w 1087"/>
                    <a:gd name="T15" fmla="*/ 0 h 10"/>
                    <a:gd name="T16" fmla="*/ 69 w 1087"/>
                    <a:gd name="T17" fmla="*/ 1 h 10"/>
                    <a:gd name="T18" fmla="*/ 69 w 1087"/>
                    <a:gd name="T19" fmla="*/ 0 h 10"/>
                    <a:gd name="T20" fmla="*/ 0 w 1087"/>
                    <a:gd name="T21" fmla="*/ 0 h 10"/>
                    <a:gd name="T22" fmla="*/ 139 w 1087"/>
                    <a:gd name="T23" fmla="*/ 0 h 10"/>
                    <a:gd name="T24" fmla="*/ 139 w 1087"/>
                    <a:gd name="T25" fmla="*/ 4 h 10"/>
                    <a:gd name="T26" fmla="*/ 165 w 1087"/>
                    <a:gd name="T27" fmla="*/ 4 h 10"/>
                    <a:gd name="T28" fmla="*/ 164 w 1087"/>
                    <a:gd name="T29" fmla="*/ 0 h 10"/>
                    <a:gd name="T30" fmla="*/ 139 w 1087"/>
                    <a:gd name="T31" fmla="*/ 0 h 10"/>
                    <a:gd name="T32" fmla="*/ 165 w 1087"/>
                    <a:gd name="T33" fmla="*/ 0 h 10"/>
                    <a:gd name="T34" fmla="*/ 165 w 1087"/>
                    <a:gd name="T35" fmla="*/ 4 h 10"/>
                    <a:gd name="T36" fmla="*/ 240 w 1087"/>
                    <a:gd name="T37" fmla="*/ 4 h 10"/>
                    <a:gd name="T38" fmla="*/ 239 w 1087"/>
                    <a:gd name="T39" fmla="*/ 0 h 10"/>
                    <a:gd name="T40" fmla="*/ 215 w 1087"/>
                    <a:gd name="T41" fmla="*/ 0 h 10"/>
                    <a:gd name="T42" fmla="*/ 215 w 1087"/>
                    <a:gd name="T43" fmla="*/ 1 h 10"/>
                    <a:gd name="T44" fmla="*/ 215 w 1087"/>
                    <a:gd name="T45" fmla="*/ 0 h 10"/>
                    <a:gd name="T46" fmla="*/ 165 w 1087"/>
                    <a:gd name="T47" fmla="*/ 0 h 10"/>
                    <a:gd name="T48" fmla="*/ 240 w 1087"/>
                    <a:gd name="T49" fmla="*/ 0 h 10"/>
                    <a:gd name="T50" fmla="*/ 240 w 1087"/>
                    <a:gd name="T51" fmla="*/ 4 h 10"/>
                    <a:gd name="T52" fmla="*/ 311 w 1087"/>
                    <a:gd name="T53" fmla="*/ 4 h 10"/>
                    <a:gd name="T54" fmla="*/ 311 w 1087"/>
                    <a:gd name="T55" fmla="*/ 0 h 10"/>
                    <a:gd name="T56" fmla="*/ 288 w 1087"/>
                    <a:gd name="T57" fmla="*/ 0 h 10"/>
                    <a:gd name="T58" fmla="*/ 288 w 1087"/>
                    <a:gd name="T59" fmla="*/ 2 h 10"/>
                    <a:gd name="T60" fmla="*/ 287 w 1087"/>
                    <a:gd name="T61" fmla="*/ 0 h 10"/>
                    <a:gd name="T62" fmla="*/ 266 w 1087"/>
                    <a:gd name="T63" fmla="*/ 0 h 10"/>
                    <a:gd name="T64" fmla="*/ 266 w 1087"/>
                    <a:gd name="T65" fmla="*/ 2 h 10"/>
                    <a:gd name="T66" fmla="*/ 266 w 1087"/>
                    <a:gd name="T67" fmla="*/ 0 h 10"/>
                    <a:gd name="T68" fmla="*/ 240 w 1087"/>
                    <a:gd name="T69" fmla="*/ 0 h 10"/>
                    <a:gd name="T70" fmla="*/ 312 w 1087"/>
                    <a:gd name="T71" fmla="*/ 0 h 10"/>
                    <a:gd name="T72" fmla="*/ 311 w 1087"/>
                    <a:gd name="T73" fmla="*/ 4 h 10"/>
                    <a:gd name="T74" fmla="*/ 363 w 1087"/>
                    <a:gd name="T75" fmla="*/ 4 h 10"/>
                    <a:gd name="T76" fmla="*/ 362 w 1087"/>
                    <a:gd name="T77" fmla="*/ 0 h 10"/>
                    <a:gd name="T78" fmla="*/ 312 w 1087"/>
                    <a:gd name="T79" fmla="*/ 0 h 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87"/>
                    <a:gd name="T121" fmla="*/ 0 h 10"/>
                    <a:gd name="T122" fmla="*/ 1087 w 1087"/>
                    <a:gd name="T123" fmla="*/ 10 h 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87" h="10">
                      <a:moveTo>
                        <a:pt x="1" y="0"/>
                      </a:moveTo>
                      <a:lnTo>
                        <a:pt x="0" y="9"/>
                      </a:lnTo>
                      <a:lnTo>
                        <a:pt x="415" y="10"/>
                      </a:lnTo>
                      <a:lnTo>
                        <a:pt x="414" y="0"/>
                      </a:lnTo>
                      <a:lnTo>
                        <a:pt x="341" y="0"/>
                      </a:lnTo>
                      <a:lnTo>
                        <a:pt x="340" y="2"/>
                      </a:lnTo>
                      <a:lnTo>
                        <a:pt x="340" y="0"/>
                      </a:lnTo>
                      <a:lnTo>
                        <a:pt x="208" y="0"/>
                      </a:lnTo>
                      <a:lnTo>
                        <a:pt x="207" y="2"/>
                      </a:lnTo>
                      <a:lnTo>
                        <a:pt x="207" y="0"/>
                      </a:lnTo>
                      <a:lnTo>
                        <a:pt x="1" y="0"/>
                      </a:lnTo>
                      <a:close/>
                      <a:moveTo>
                        <a:pt x="416" y="0"/>
                      </a:moveTo>
                      <a:lnTo>
                        <a:pt x="415" y="9"/>
                      </a:lnTo>
                      <a:lnTo>
                        <a:pt x="493" y="10"/>
                      </a:lnTo>
                      <a:lnTo>
                        <a:pt x="491" y="0"/>
                      </a:lnTo>
                      <a:lnTo>
                        <a:pt x="416" y="0"/>
                      </a:lnTo>
                      <a:close/>
                      <a:moveTo>
                        <a:pt x="494" y="0"/>
                      </a:moveTo>
                      <a:lnTo>
                        <a:pt x="493" y="9"/>
                      </a:lnTo>
                      <a:lnTo>
                        <a:pt x="718" y="10"/>
                      </a:lnTo>
                      <a:lnTo>
                        <a:pt x="716" y="0"/>
                      </a:lnTo>
                      <a:lnTo>
                        <a:pt x="644" y="0"/>
                      </a:lnTo>
                      <a:lnTo>
                        <a:pt x="643" y="2"/>
                      </a:lnTo>
                      <a:lnTo>
                        <a:pt x="643" y="0"/>
                      </a:lnTo>
                      <a:lnTo>
                        <a:pt x="494" y="0"/>
                      </a:lnTo>
                      <a:close/>
                      <a:moveTo>
                        <a:pt x="720" y="0"/>
                      </a:moveTo>
                      <a:lnTo>
                        <a:pt x="718" y="9"/>
                      </a:lnTo>
                      <a:lnTo>
                        <a:pt x="932" y="10"/>
                      </a:lnTo>
                      <a:lnTo>
                        <a:pt x="930" y="0"/>
                      </a:lnTo>
                      <a:lnTo>
                        <a:pt x="863" y="0"/>
                      </a:lnTo>
                      <a:lnTo>
                        <a:pt x="862" y="6"/>
                      </a:lnTo>
                      <a:lnTo>
                        <a:pt x="860" y="0"/>
                      </a:lnTo>
                      <a:lnTo>
                        <a:pt x="798" y="0"/>
                      </a:lnTo>
                      <a:lnTo>
                        <a:pt x="797" y="6"/>
                      </a:lnTo>
                      <a:lnTo>
                        <a:pt x="796" y="0"/>
                      </a:lnTo>
                      <a:lnTo>
                        <a:pt x="720" y="0"/>
                      </a:lnTo>
                      <a:close/>
                      <a:moveTo>
                        <a:pt x="934" y="0"/>
                      </a:moveTo>
                      <a:lnTo>
                        <a:pt x="932" y="9"/>
                      </a:lnTo>
                      <a:lnTo>
                        <a:pt x="1087" y="9"/>
                      </a:lnTo>
                      <a:lnTo>
                        <a:pt x="1085" y="0"/>
                      </a:lnTo>
                      <a:lnTo>
                        <a:pt x="934"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3" name="Freeform 761"/>
                <p:cNvSpPr>
                  <a:spLocks noEditPoints="1"/>
                </p:cNvSpPr>
                <p:nvPr/>
              </p:nvSpPr>
              <p:spPr bwMode="auto">
                <a:xfrm>
                  <a:off x="2787" y="837"/>
                  <a:ext cx="362" cy="3"/>
                </a:xfrm>
                <a:custGeom>
                  <a:avLst/>
                  <a:gdLst>
                    <a:gd name="T0" fmla="*/ 1 w 1086"/>
                    <a:gd name="T1" fmla="*/ 0 h 9"/>
                    <a:gd name="T2" fmla="*/ 0 w 1086"/>
                    <a:gd name="T3" fmla="*/ 3 h 9"/>
                    <a:gd name="T4" fmla="*/ 138 w 1086"/>
                    <a:gd name="T5" fmla="*/ 3 h 9"/>
                    <a:gd name="T6" fmla="*/ 138 w 1086"/>
                    <a:gd name="T7" fmla="*/ 0 h 9"/>
                    <a:gd name="T8" fmla="*/ 114 w 1086"/>
                    <a:gd name="T9" fmla="*/ 0 h 9"/>
                    <a:gd name="T10" fmla="*/ 113 w 1086"/>
                    <a:gd name="T11" fmla="*/ 2 h 9"/>
                    <a:gd name="T12" fmla="*/ 113 w 1086"/>
                    <a:gd name="T13" fmla="*/ 0 h 9"/>
                    <a:gd name="T14" fmla="*/ 91 w 1086"/>
                    <a:gd name="T15" fmla="*/ 0 h 9"/>
                    <a:gd name="T16" fmla="*/ 91 w 1086"/>
                    <a:gd name="T17" fmla="*/ 2 h 9"/>
                    <a:gd name="T18" fmla="*/ 91 w 1086"/>
                    <a:gd name="T19" fmla="*/ 0 h 9"/>
                    <a:gd name="T20" fmla="*/ 69 w 1086"/>
                    <a:gd name="T21" fmla="*/ 0 h 9"/>
                    <a:gd name="T22" fmla="*/ 69 w 1086"/>
                    <a:gd name="T23" fmla="*/ 2 h 9"/>
                    <a:gd name="T24" fmla="*/ 69 w 1086"/>
                    <a:gd name="T25" fmla="*/ 0 h 9"/>
                    <a:gd name="T26" fmla="*/ 44 w 1086"/>
                    <a:gd name="T27" fmla="*/ 0 h 9"/>
                    <a:gd name="T28" fmla="*/ 44 w 1086"/>
                    <a:gd name="T29" fmla="*/ 2 h 9"/>
                    <a:gd name="T30" fmla="*/ 44 w 1086"/>
                    <a:gd name="T31" fmla="*/ 0 h 9"/>
                    <a:gd name="T32" fmla="*/ 22 w 1086"/>
                    <a:gd name="T33" fmla="*/ 0 h 9"/>
                    <a:gd name="T34" fmla="*/ 22 w 1086"/>
                    <a:gd name="T35" fmla="*/ 2 h 9"/>
                    <a:gd name="T36" fmla="*/ 22 w 1086"/>
                    <a:gd name="T37" fmla="*/ 0 h 9"/>
                    <a:gd name="T38" fmla="*/ 1 w 1086"/>
                    <a:gd name="T39" fmla="*/ 0 h 9"/>
                    <a:gd name="T40" fmla="*/ 139 w 1086"/>
                    <a:gd name="T41" fmla="*/ 0 h 9"/>
                    <a:gd name="T42" fmla="*/ 139 w 1086"/>
                    <a:gd name="T43" fmla="*/ 3 h 9"/>
                    <a:gd name="T44" fmla="*/ 164 w 1086"/>
                    <a:gd name="T45" fmla="*/ 3 h 9"/>
                    <a:gd name="T46" fmla="*/ 163 w 1086"/>
                    <a:gd name="T47" fmla="*/ 0 h 9"/>
                    <a:gd name="T48" fmla="*/ 139 w 1086"/>
                    <a:gd name="T49" fmla="*/ 0 h 9"/>
                    <a:gd name="T50" fmla="*/ 165 w 1086"/>
                    <a:gd name="T51" fmla="*/ 0 h 9"/>
                    <a:gd name="T52" fmla="*/ 165 w 1086"/>
                    <a:gd name="T53" fmla="*/ 3 h 9"/>
                    <a:gd name="T54" fmla="*/ 239 w 1086"/>
                    <a:gd name="T55" fmla="*/ 3 h 9"/>
                    <a:gd name="T56" fmla="*/ 238 w 1086"/>
                    <a:gd name="T57" fmla="*/ 0 h 9"/>
                    <a:gd name="T58" fmla="*/ 215 w 1086"/>
                    <a:gd name="T59" fmla="*/ 0 h 9"/>
                    <a:gd name="T60" fmla="*/ 214 w 1086"/>
                    <a:gd name="T61" fmla="*/ 2 h 9"/>
                    <a:gd name="T62" fmla="*/ 214 w 1086"/>
                    <a:gd name="T63" fmla="*/ 0 h 9"/>
                    <a:gd name="T64" fmla="*/ 188 w 1086"/>
                    <a:gd name="T65" fmla="*/ 0 h 9"/>
                    <a:gd name="T66" fmla="*/ 188 w 1086"/>
                    <a:gd name="T67" fmla="*/ 2 h 9"/>
                    <a:gd name="T68" fmla="*/ 188 w 1086"/>
                    <a:gd name="T69" fmla="*/ 0 h 9"/>
                    <a:gd name="T70" fmla="*/ 165 w 1086"/>
                    <a:gd name="T71" fmla="*/ 0 h 9"/>
                    <a:gd name="T72" fmla="*/ 240 w 1086"/>
                    <a:gd name="T73" fmla="*/ 0 h 9"/>
                    <a:gd name="T74" fmla="*/ 240 w 1086"/>
                    <a:gd name="T75" fmla="*/ 3 h 9"/>
                    <a:gd name="T76" fmla="*/ 266 w 1086"/>
                    <a:gd name="T77" fmla="*/ 3 h 9"/>
                    <a:gd name="T78" fmla="*/ 265 w 1086"/>
                    <a:gd name="T79" fmla="*/ 0 h 9"/>
                    <a:gd name="T80" fmla="*/ 240 w 1086"/>
                    <a:gd name="T81" fmla="*/ 0 h 9"/>
                    <a:gd name="T82" fmla="*/ 266 w 1086"/>
                    <a:gd name="T83" fmla="*/ 0 h 9"/>
                    <a:gd name="T84" fmla="*/ 266 w 1086"/>
                    <a:gd name="T85" fmla="*/ 3 h 9"/>
                    <a:gd name="T86" fmla="*/ 287 w 1086"/>
                    <a:gd name="T87" fmla="*/ 3 h 9"/>
                    <a:gd name="T88" fmla="*/ 287 w 1086"/>
                    <a:gd name="T89" fmla="*/ 0 h 9"/>
                    <a:gd name="T90" fmla="*/ 266 w 1086"/>
                    <a:gd name="T91" fmla="*/ 0 h 9"/>
                    <a:gd name="T92" fmla="*/ 288 w 1086"/>
                    <a:gd name="T93" fmla="*/ 0 h 9"/>
                    <a:gd name="T94" fmla="*/ 288 w 1086"/>
                    <a:gd name="T95" fmla="*/ 3 h 9"/>
                    <a:gd name="T96" fmla="*/ 310 w 1086"/>
                    <a:gd name="T97" fmla="*/ 3 h 9"/>
                    <a:gd name="T98" fmla="*/ 310 w 1086"/>
                    <a:gd name="T99" fmla="*/ 0 h 9"/>
                    <a:gd name="T100" fmla="*/ 288 w 1086"/>
                    <a:gd name="T101" fmla="*/ 0 h 9"/>
                    <a:gd name="T102" fmla="*/ 312 w 1086"/>
                    <a:gd name="T103" fmla="*/ 0 h 9"/>
                    <a:gd name="T104" fmla="*/ 311 w 1086"/>
                    <a:gd name="T105" fmla="*/ 3 h 9"/>
                    <a:gd name="T106" fmla="*/ 362 w 1086"/>
                    <a:gd name="T107" fmla="*/ 3 h 9"/>
                    <a:gd name="T108" fmla="*/ 362 w 1086"/>
                    <a:gd name="T109" fmla="*/ 0 h 9"/>
                    <a:gd name="T110" fmla="*/ 312 w 1086"/>
                    <a:gd name="T111" fmla="*/ 0 h 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86"/>
                    <a:gd name="T169" fmla="*/ 0 h 9"/>
                    <a:gd name="T170" fmla="*/ 1086 w 1086"/>
                    <a:gd name="T171" fmla="*/ 9 h 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86" h="9">
                      <a:moveTo>
                        <a:pt x="2" y="0"/>
                      </a:moveTo>
                      <a:lnTo>
                        <a:pt x="0" y="9"/>
                      </a:lnTo>
                      <a:lnTo>
                        <a:pt x="415" y="9"/>
                      </a:lnTo>
                      <a:lnTo>
                        <a:pt x="413" y="0"/>
                      </a:lnTo>
                      <a:lnTo>
                        <a:pt x="342" y="0"/>
                      </a:lnTo>
                      <a:lnTo>
                        <a:pt x="340" y="7"/>
                      </a:lnTo>
                      <a:lnTo>
                        <a:pt x="340" y="0"/>
                      </a:lnTo>
                      <a:lnTo>
                        <a:pt x="274" y="0"/>
                      </a:lnTo>
                      <a:lnTo>
                        <a:pt x="274" y="5"/>
                      </a:lnTo>
                      <a:lnTo>
                        <a:pt x="274" y="0"/>
                      </a:lnTo>
                      <a:lnTo>
                        <a:pt x="208" y="0"/>
                      </a:lnTo>
                      <a:lnTo>
                        <a:pt x="207" y="7"/>
                      </a:lnTo>
                      <a:lnTo>
                        <a:pt x="207" y="0"/>
                      </a:lnTo>
                      <a:lnTo>
                        <a:pt x="133" y="0"/>
                      </a:lnTo>
                      <a:lnTo>
                        <a:pt x="132" y="5"/>
                      </a:lnTo>
                      <a:lnTo>
                        <a:pt x="132" y="0"/>
                      </a:lnTo>
                      <a:lnTo>
                        <a:pt x="67" y="0"/>
                      </a:lnTo>
                      <a:lnTo>
                        <a:pt x="66" y="5"/>
                      </a:lnTo>
                      <a:lnTo>
                        <a:pt x="66" y="0"/>
                      </a:lnTo>
                      <a:lnTo>
                        <a:pt x="2" y="0"/>
                      </a:lnTo>
                      <a:close/>
                      <a:moveTo>
                        <a:pt x="417" y="0"/>
                      </a:moveTo>
                      <a:lnTo>
                        <a:pt x="416" y="9"/>
                      </a:lnTo>
                      <a:lnTo>
                        <a:pt x="493" y="9"/>
                      </a:lnTo>
                      <a:lnTo>
                        <a:pt x="490" y="0"/>
                      </a:lnTo>
                      <a:lnTo>
                        <a:pt x="417" y="0"/>
                      </a:lnTo>
                      <a:close/>
                      <a:moveTo>
                        <a:pt x="495" y="0"/>
                      </a:moveTo>
                      <a:lnTo>
                        <a:pt x="494" y="9"/>
                      </a:lnTo>
                      <a:lnTo>
                        <a:pt x="717" y="9"/>
                      </a:lnTo>
                      <a:lnTo>
                        <a:pt x="715" y="0"/>
                      </a:lnTo>
                      <a:lnTo>
                        <a:pt x="644" y="0"/>
                      </a:lnTo>
                      <a:lnTo>
                        <a:pt x="643" y="7"/>
                      </a:lnTo>
                      <a:lnTo>
                        <a:pt x="642" y="0"/>
                      </a:lnTo>
                      <a:lnTo>
                        <a:pt x="564" y="0"/>
                      </a:lnTo>
                      <a:lnTo>
                        <a:pt x="563" y="5"/>
                      </a:lnTo>
                      <a:lnTo>
                        <a:pt x="563" y="0"/>
                      </a:lnTo>
                      <a:lnTo>
                        <a:pt x="495" y="0"/>
                      </a:lnTo>
                      <a:close/>
                      <a:moveTo>
                        <a:pt x="720" y="0"/>
                      </a:moveTo>
                      <a:lnTo>
                        <a:pt x="719" y="9"/>
                      </a:lnTo>
                      <a:lnTo>
                        <a:pt x="797" y="9"/>
                      </a:lnTo>
                      <a:lnTo>
                        <a:pt x="796" y="0"/>
                      </a:lnTo>
                      <a:lnTo>
                        <a:pt x="720" y="0"/>
                      </a:lnTo>
                      <a:close/>
                      <a:moveTo>
                        <a:pt x="798" y="0"/>
                      </a:moveTo>
                      <a:lnTo>
                        <a:pt x="798" y="9"/>
                      </a:lnTo>
                      <a:lnTo>
                        <a:pt x="862" y="9"/>
                      </a:lnTo>
                      <a:lnTo>
                        <a:pt x="860" y="0"/>
                      </a:lnTo>
                      <a:lnTo>
                        <a:pt x="798" y="0"/>
                      </a:lnTo>
                      <a:close/>
                      <a:moveTo>
                        <a:pt x="864" y="0"/>
                      </a:moveTo>
                      <a:lnTo>
                        <a:pt x="863" y="9"/>
                      </a:lnTo>
                      <a:lnTo>
                        <a:pt x="931" y="9"/>
                      </a:lnTo>
                      <a:lnTo>
                        <a:pt x="930" y="0"/>
                      </a:lnTo>
                      <a:lnTo>
                        <a:pt x="864" y="0"/>
                      </a:lnTo>
                      <a:close/>
                      <a:moveTo>
                        <a:pt x="936" y="0"/>
                      </a:moveTo>
                      <a:lnTo>
                        <a:pt x="933" y="9"/>
                      </a:lnTo>
                      <a:lnTo>
                        <a:pt x="1086" y="9"/>
                      </a:lnTo>
                      <a:lnTo>
                        <a:pt x="1085" y="0"/>
                      </a:lnTo>
                      <a:lnTo>
                        <a:pt x="936"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4" name="Freeform 762"/>
                <p:cNvSpPr>
                  <a:spLocks noEditPoints="1"/>
                </p:cNvSpPr>
                <p:nvPr/>
              </p:nvSpPr>
              <p:spPr bwMode="auto">
                <a:xfrm>
                  <a:off x="2788" y="835"/>
                  <a:ext cx="361" cy="3"/>
                </a:xfrm>
                <a:custGeom>
                  <a:avLst/>
                  <a:gdLst>
                    <a:gd name="T0" fmla="*/ 0 w 1084"/>
                    <a:gd name="T1" fmla="*/ 0 h 9"/>
                    <a:gd name="T2" fmla="*/ 0 w 1084"/>
                    <a:gd name="T3" fmla="*/ 3 h 9"/>
                    <a:gd name="T4" fmla="*/ 69 w 1084"/>
                    <a:gd name="T5" fmla="*/ 3 h 9"/>
                    <a:gd name="T6" fmla="*/ 68 w 1084"/>
                    <a:gd name="T7" fmla="*/ 0 h 9"/>
                    <a:gd name="T8" fmla="*/ 44 w 1084"/>
                    <a:gd name="T9" fmla="*/ 0 h 9"/>
                    <a:gd name="T10" fmla="*/ 44 w 1084"/>
                    <a:gd name="T11" fmla="*/ 3 h 9"/>
                    <a:gd name="T12" fmla="*/ 43 w 1084"/>
                    <a:gd name="T13" fmla="*/ 0 h 9"/>
                    <a:gd name="T14" fmla="*/ 22 w 1084"/>
                    <a:gd name="T15" fmla="*/ 0 h 9"/>
                    <a:gd name="T16" fmla="*/ 22 w 1084"/>
                    <a:gd name="T17" fmla="*/ 3 h 9"/>
                    <a:gd name="T18" fmla="*/ 21 w 1084"/>
                    <a:gd name="T19" fmla="*/ 0 h 9"/>
                    <a:gd name="T20" fmla="*/ 0 w 1084"/>
                    <a:gd name="T21" fmla="*/ 0 h 9"/>
                    <a:gd name="T22" fmla="*/ 69 w 1084"/>
                    <a:gd name="T23" fmla="*/ 0 h 9"/>
                    <a:gd name="T24" fmla="*/ 69 w 1084"/>
                    <a:gd name="T25" fmla="*/ 3 h 9"/>
                    <a:gd name="T26" fmla="*/ 113 w 1084"/>
                    <a:gd name="T27" fmla="*/ 3 h 9"/>
                    <a:gd name="T28" fmla="*/ 113 w 1084"/>
                    <a:gd name="T29" fmla="*/ 0 h 9"/>
                    <a:gd name="T30" fmla="*/ 91 w 1084"/>
                    <a:gd name="T31" fmla="*/ 0 h 9"/>
                    <a:gd name="T32" fmla="*/ 91 w 1084"/>
                    <a:gd name="T33" fmla="*/ 3 h 9"/>
                    <a:gd name="T34" fmla="*/ 91 w 1084"/>
                    <a:gd name="T35" fmla="*/ 0 h 9"/>
                    <a:gd name="T36" fmla="*/ 69 w 1084"/>
                    <a:gd name="T37" fmla="*/ 0 h 9"/>
                    <a:gd name="T38" fmla="*/ 114 w 1084"/>
                    <a:gd name="T39" fmla="*/ 0 h 9"/>
                    <a:gd name="T40" fmla="*/ 113 w 1084"/>
                    <a:gd name="T41" fmla="*/ 3 h 9"/>
                    <a:gd name="T42" fmla="*/ 138 w 1084"/>
                    <a:gd name="T43" fmla="*/ 3 h 9"/>
                    <a:gd name="T44" fmla="*/ 137 w 1084"/>
                    <a:gd name="T45" fmla="*/ 0 h 9"/>
                    <a:gd name="T46" fmla="*/ 114 w 1084"/>
                    <a:gd name="T47" fmla="*/ 0 h 9"/>
                    <a:gd name="T48" fmla="*/ 139 w 1084"/>
                    <a:gd name="T49" fmla="*/ 0 h 9"/>
                    <a:gd name="T50" fmla="*/ 138 w 1084"/>
                    <a:gd name="T51" fmla="*/ 3 h 9"/>
                    <a:gd name="T52" fmla="*/ 163 w 1084"/>
                    <a:gd name="T53" fmla="*/ 3 h 9"/>
                    <a:gd name="T54" fmla="*/ 163 w 1084"/>
                    <a:gd name="T55" fmla="*/ 0 h 9"/>
                    <a:gd name="T56" fmla="*/ 139 w 1084"/>
                    <a:gd name="T57" fmla="*/ 0 h 9"/>
                    <a:gd name="T58" fmla="*/ 165 w 1084"/>
                    <a:gd name="T59" fmla="*/ 0 h 9"/>
                    <a:gd name="T60" fmla="*/ 164 w 1084"/>
                    <a:gd name="T61" fmla="*/ 3 h 9"/>
                    <a:gd name="T62" fmla="*/ 214 w 1084"/>
                    <a:gd name="T63" fmla="*/ 3 h 9"/>
                    <a:gd name="T64" fmla="*/ 213 w 1084"/>
                    <a:gd name="T65" fmla="*/ 0 h 9"/>
                    <a:gd name="T66" fmla="*/ 187 w 1084"/>
                    <a:gd name="T67" fmla="*/ 0 h 9"/>
                    <a:gd name="T68" fmla="*/ 187 w 1084"/>
                    <a:gd name="T69" fmla="*/ 3 h 9"/>
                    <a:gd name="T70" fmla="*/ 187 w 1084"/>
                    <a:gd name="T71" fmla="*/ 0 h 9"/>
                    <a:gd name="T72" fmla="*/ 165 w 1084"/>
                    <a:gd name="T73" fmla="*/ 0 h 9"/>
                    <a:gd name="T74" fmla="*/ 214 w 1084"/>
                    <a:gd name="T75" fmla="*/ 0 h 9"/>
                    <a:gd name="T76" fmla="*/ 214 w 1084"/>
                    <a:gd name="T77" fmla="*/ 3 h 9"/>
                    <a:gd name="T78" fmla="*/ 238 w 1084"/>
                    <a:gd name="T79" fmla="*/ 3 h 9"/>
                    <a:gd name="T80" fmla="*/ 237 w 1084"/>
                    <a:gd name="T81" fmla="*/ 0 h 9"/>
                    <a:gd name="T82" fmla="*/ 214 w 1084"/>
                    <a:gd name="T83" fmla="*/ 0 h 9"/>
                    <a:gd name="T84" fmla="*/ 240 w 1084"/>
                    <a:gd name="T85" fmla="*/ 0 h 9"/>
                    <a:gd name="T86" fmla="*/ 239 w 1084"/>
                    <a:gd name="T87" fmla="*/ 3 h 9"/>
                    <a:gd name="T88" fmla="*/ 265 w 1084"/>
                    <a:gd name="T89" fmla="*/ 3 h 9"/>
                    <a:gd name="T90" fmla="*/ 264 w 1084"/>
                    <a:gd name="T91" fmla="*/ 0 h 9"/>
                    <a:gd name="T92" fmla="*/ 240 w 1084"/>
                    <a:gd name="T93" fmla="*/ 0 h 9"/>
                    <a:gd name="T94" fmla="*/ 265 w 1084"/>
                    <a:gd name="T95" fmla="*/ 0 h 9"/>
                    <a:gd name="T96" fmla="*/ 265 w 1084"/>
                    <a:gd name="T97" fmla="*/ 3 h 9"/>
                    <a:gd name="T98" fmla="*/ 286 w 1084"/>
                    <a:gd name="T99" fmla="*/ 3 h 9"/>
                    <a:gd name="T100" fmla="*/ 286 w 1084"/>
                    <a:gd name="T101" fmla="*/ 0 h 9"/>
                    <a:gd name="T102" fmla="*/ 265 w 1084"/>
                    <a:gd name="T103" fmla="*/ 0 h 9"/>
                    <a:gd name="T104" fmla="*/ 287 w 1084"/>
                    <a:gd name="T105" fmla="*/ 0 h 9"/>
                    <a:gd name="T106" fmla="*/ 287 w 1084"/>
                    <a:gd name="T107" fmla="*/ 3 h 9"/>
                    <a:gd name="T108" fmla="*/ 309 w 1084"/>
                    <a:gd name="T109" fmla="*/ 3 h 9"/>
                    <a:gd name="T110" fmla="*/ 309 w 1084"/>
                    <a:gd name="T111" fmla="*/ 0 h 9"/>
                    <a:gd name="T112" fmla="*/ 287 w 1084"/>
                    <a:gd name="T113" fmla="*/ 0 h 9"/>
                    <a:gd name="T114" fmla="*/ 312 w 1084"/>
                    <a:gd name="T115" fmla="*/ 0 h 9"/>
                    <a:gd name="T116" fmla="*/ 311 w 1084"/>
                    <a:gd name="T117" fmla="*/ 3 h 9"/>
                    <a:gd name="T118" fmla="*/ 361 w 1084"/>
                    <a:gd name="T119" fmla="*/ 3 h 9"/>
                    <a:gd name="T120" fmla="*/ 361 w 1084"/>
                    <a:gd name="T121" fmla="*/ 0 h 9"/>
                    <a:gd name="T122" fmla="*/ 312 w 1084"/>
                    <a:gd name="T123" fmla="*/ 0 h 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4"/>
                    <a:gd name="T187" fmla="*/ 0 h 9"/>
                    <a:gd name="T188" fmla="*/ 1084 w 1084"/>
                    <a:gd name="T189" fmla="*/ 9 h 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4" h="9">
                      <a:moveTo>
                        <a:pt x="1" y="0"/>
                      </a:moveTo>
                      <a:lnTo>
                        <a:pt x="0" y="9"/>
                      </a:lnTo>
                      <a:lnTo>
                        <a:pt x="206" y="9"/>
                      </a:lnTo>
                      <a:lnTo>
                        <a:pt x="205" y="0"/>
                      </a:lnTo>
                      <a:lnTo>
                        <a:pt x="133" y="0"/>
                      </a:lnTo>
                      <a:lnTo>
                        <a:pt x="131" y="9"/>
                      </a:lnTo>
                      <a:lnTo>
                        <a:pt x="130" y="0"/>
                      </a:lnTo>
                      <a:lnTo>
                        <a:pt x="67" y="0"/>
                      </a:lnTo>
                      <a:lnTo>
                        <a:pt x="65" y="9"/>
                      </a:lnTo>
                      <a:lnTo>
                        <a:pt x="63" y="0"/>
                      </a:lnTo>
                      <a:lnTo>
                        <a:pt x="1" y="0"/>
                      </a:lnTo>
                      <a:close/>
                      <a:moveTo>
                        <a:pt x="207" y="0"/>
                      </a:moveTo>
                      <a:lnTo>
                        <a:pt x="207" y="9"/>
                      </a:lnTo>
                      <a:lnTo>
                        <a:pt x="339" y="9"/>
                      </a:lnTo>
                      <a:lnTo>
                        <a:pt x="339" y="0"/>
                      </a:lnTo>
                      <a:lnTo>
                        <a:pt x="273" y="0"/>
                      </a:lnTo>
                      <a:lnTo>
                        <a:pt x="273" y="9"/>
                      </a:lnTo>
                      <a:lnTo>
                        <a:pt x="272" y="0"/>
                      </a:lnTo>
                      <a:lnTo>
                        <a:pt x="207" y="0"/>
                      </a:lnTo>
                      <a:close/>
                      <a:moveTo>
                        <a:pt x="342" y="0"/>
                      </a:moveTo>
                      <a:lnTo>
                        <a:pt x="340" y="9"/>
                      </a:lnTo>
                      <a:lnTo>
                        <a:pt x="413" y="9"/>
                      </a:lnTo>
                      <a:lnTo>
                        <a:pt x="411" y="0"/>
                      </a:lnTo>
                      <a:lnTo>
                        <a:pt x="342" y="0"/>
                      </a:lnTo>
                      <a:close/>
                      <a:moveTo>
                        <a:pt x="416" y="0"/>
                      </a:moveTo>
                      <a:lnTo>
                        <a:pt x="415" y="9"/>
                      </a:lnTo>
                      <a:lnTo>
                        <a:pt x="490" y="9"/>
                      </a:lnTo>
                      <a:lnTo>
                        <a:pt x="488" y="0"/>
                      </a:lnTo>
                      <a:lnTo>
                        <a:pt x="416" y="0"/>
                      </a:lnTo>
                      <a:close/>
                      <a:moveTo>
                        <a:pt x="494" y="0"/>
                      </a:moveTo>
                      <a:lnTo>
                        <a:pt x="493" y="9"/>
                      </a:lnTo>
                      <a:lnTo>
                        <a:pt x="642" y="9"/>
                      </a:lnTo>
                      <a:lnTo>
                        <a:pt x="641" y="0"/>
                      </a:lnTo>
                      <a:lnTo>
                        <a:pt x="563" y="0"/>
                      </a:lnTo>
                      <a:lnTo>
                        <a:pt x="562" y="9"/>
                      </a:lnTo>
                      <a:lnTo>
                        <a:pt x="561" y="0"/>
                      </a:lnTo>
                      <a:lnTo>
                        <a:pt x="494" y="0"/>
                      </a:lnTo>
                      <a:close/>
                      <a:moveTo>
                        <a:pt x="644" y="0"/>
                      </a:moveTo>
                      <a:lnTo>
                        <a:pt x="643" y="9"/>
                      </a:lnTo>
                      <a:lnTo>
                        <a:pt x="715" y="9"/>
                      </a:lnTo>
                      <a:lnTo>
                        <a:pt x="712" y="0"/>
                      </a:lnTo>
                      <a:lnTo>
                        <a:pt x="644" y="0"/>
                      </a:lnTo>
                      <a:close/>
                      <a:moveTo>
                        <a:pt x="720" y="0"/>
                      </a:moveTo>
                      <a:lnTo>
                        <a:pt x="719" y="9"/>
                      </a:lnTo>
                      <a:lnTo>
                        <a:pt x="795" y="9"/>
                      </a:lnTo>
                      <a:lnTo>
                        <a:pt x="794" y="0"/>
                      </a:lnTo>
                      <a:lnTo>
                        <a:pt x="720" y="0"/>
                      </a:lnTo>
                      <a:close/>
                      <a:moveTo>
                        <a:pt x="797" y="0"/>
                      </a:moveTo>
                      <a:lnTo>
                        <a:pt x="797" y="9"/>
                      </a:lnTo>
                      <a:lnTo>
                        <a:pt x="859" y="9"/>
                      </a:lnTo>
                      <a:lnTo>
                        <a:pt x="858" y="0"/>
                      </a:lnTo>
                      <a:lnTo>
                        <a:pt x="797" y="0"/>
                      </a:lnTo>
                      <a:close/>
                      <a:moveTo>
                        <a:pt x="863" y="0"/>
                      </a:moveTo>
                      <a:lnTo>
                        <a:pt x="862" y="9"/>
                      </a:lnTo>
                      <a:lnTo>
                        <a:pt x="929" y="9"/>
                      </a:lnTo>
                      <a:lnTo>
                        <a:pt x="928" y="0"/>
                      </a:lnTo>
                      <a:lnTo>
                        <a:pt x="863" y="0"/>
                      </a:lnTo>
                      <a:close/>
                      <a:moveTo>
                        <a:pt x="936" y="0"/>
                      </a:moveTo>
                      <a:lnTo>
                        <a:pt x="933" y="9"/>
                      </a:lnTo>
                      <a:lnTo>
                        <a:pt x="1084" y="9"/>
                      </a:lnTo>
                      <a:lnTo>
                        <a:pt x="1083" y="0"/>
                      </a:lnTo>
                      <a:lnTo>
                        <a:pt x="936"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5" name="Freeform 763"/>
                <p:cNvSpPr>
                  <a:spLocks noEditPoints="1"/>
                </p:cNvSpPr>
                <p:nvPr/>
              </p:nvSpPr>
              <p:spPr bwMode="auto">
                <a:xfrm>
                  <a:off x="2788" y="834"/>
                  <a:ext cx="361" cy="3"/>
                </a:xfrm>
                <a:custGeom>
                  <a:avLst/>
                  <a:gdLst>
                    <a:gd name="T0" fmla="*/ 0 w 1083"/>
                    <a:gd name="T1" fmla="*/ 3 h 9"/>
                    <a:gd name="T2" fmla="*/ 20 w 1083"/>
                    <a:gd name="T3" fmla="*/ 0 h 9"/>
                    <a:gd name="T4" fmla="*/ 22 w 1083"/>
                    <a:gd name="T5" fmla="*/ 0 h 9"/>
                    <a:gd name="T6" fmla="*/ 43 w 1083"/>
                    <a:gd name="T7" fmla="*/ 3 h 9"/>
                    <a:gd name="T8" fmla="*/ 22 w 1083"/>
                    <a:gd name="T9" fmla="*/ 0 h 9"/>
                    <a:gd name="T10" fmla="*/ 44 w 1083"/>
                    <a:gd name="T11" fmla="*/ 3 h 9"/>
                    <a:gd name="T12" fmla="*/ 68 w 1083"/>
                    <a:gd name="T13" fmla="*/ 0 h 9"/>
                    <a:gd name="T14" fmla="*/ 69 w 1083"/>
                    <a:gd name="T15" fmla="*/ 0 h 9"/>
                    <a:gd name="T16" fmla="*/ 91 w 1083"/>
                    <a:gd name="T17" fmla="*/ 3 h 9"/>
                    <a:gd name="T18" fmla="*/ 69 w 1083"/>
                    <a:gd name="T19" fmla="*/ 0 h 9"/>
                    <a:gd name="T20" fmla="*/ 91 w 1083"/>
                    <a:gd name="T21" fmla="*/ 3 h 9"/>
                    <a:gd name="T22" fmla="*/ 112 w 1083"/>
                    <a:gd name="T23" fmla="*/ 0 h 9"/>
                    <a:gd name="T24" fmla="*/ 115 w 1083"/>
                    <a:gd name="T25" fmla="*/ 0 h 9"/>
                    <a:gd name="T26" fmla="*/ 137 w 1083"/>
                    <a:gd name="T27" fmla="*/ 3 h 9"/>
                    <a:gd name="T28" fmla="*/ 115 w 1083"/>
                    <a:gd name="T29" fmla="*/ 0 h 9"/>
                    <a:gd name="T30" fmla="*/ 138 w 1083"/>
                    <a:gd name="T31" fmla="*/ 3 h 9"/>
                    <a:gd name="T32" fmla="*/ 162 w 1083"/>
                    <a:gd name="T33" fmla="*/ 0 h 9"/>
                    <a:gd name="T34" fmla="*/ 165 w 1083"/>
                    <a:gd name="T35" fmla="*/ 0 h 9"/>
                    <a:gd name="T36" fmla="*/ 187 w 1083"/>
                    <a:gd name="T37" fmla="*/ 3 h 9"/>
                    <a:gd name="T38" fmla="*/ 165 w 1083"/>
                    <a:gd name="T39" fmla="*/ 0 h 9"/>
                    <a:gd name="T40" fmla="*/ 187 w 1083"/>
                    <a:gd name="T41" fmla="*/ 3 h 9"/>
                    <a:gd name="T42" fmla="*/ 212 w 1083"/>
                    <a:gd name="T43" fmla="*/ 0 h 9"/>
                    <a:gd name="T44" fmla="*/ 214 w 1083"/>
                    <a:gd name="T45" fmla="*/ 0 h 9"/>
                    <a:gd name="T46" fmla="*/ 238 w 1083"/>
                    <a:gd name="T47" fmla="*/ 3 h 9"/>
                    <a:gd name="T48" fmla="*/ 214 w 1083"/>
                    <a:gd name="T49" fmla="*/ 0 h 9"/>
                    <a:gd name="T50" fmla="*/ 239 w 1083"/>
                    <a:gd name="T51" fmla="*/ 3 h 9"/>
                    <a:gd name="T52" fmla="*/ 264 w 1083"/>
                    <a:gd name="T53" fmla="*/ 0 h 9"/>
                    <a:gd name="T54" fmla="*/ 265 w 1083"/>
                    <a:gd name="T55" fmla="*/ 0 h 9"/>
                    <a:gd name="T56" fmla="*/ 286 w 1083"/>
                    <a:gd name="T57" fmla="*/ 3 h 9"/>
                    <a:gd name="T58" fmla="*/ 265 w 1083"/>
                    <a:gd name="T59" fmla="*/ 0 h 9"/>
                    <a:gd name="T60" fmla="*/ 287 w 1083"/>
                    <a:gd name="T61" fmla="*/ 3 h 9"/>
                    <a:gd name="T62" fmla="*/ 308 w 1083"/>
                    <a:gd name="T63" fmla="*/ 0 h 9"/>
                    <a:gd name="T64" fmla="*/ 312 w 1083"/>
                    <a:gd name="T65" fmla="*/ 0 h 9"/>
                    <a:gd name="T66" fmla="*/ 361 w 1083"/>
                    <a:gd name="T67" fmla="*/ 3 h 9"/>
                    <a:gd name="T68" fmla="*/ 312 w 1083"/>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3"/>
                    <a:gd name="T106" fmla="*/ 0 h 9"/>
                    <a:gd name="T107" fmla="*/ 1083 w 1083"/>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3" h="9">
                      <a:moveTo>
                        <a:pt x="1" y="0"/>
                      </a:moveTo>
                      <a:lnTo>
                        <a:pt x="0" y="9"/>
                      </a:lnTo>
                      <a:lnTo>
                        <a:pt x="64" y="9"/>
                      </a:lnTo>
                      <a:lnTo>
                        <a:pt x="60" y="0"/>
                      </a:lnTo>
                      <a:lnTo>
                        <a:pt x="1" y="0"/>
                      </a:lnTo>
                      <a:close/>
                      <a:moveTo>
                        <a:pt x="67" y="0"/>
                      </a:moveTo>
                      <a:lnTo>
                        <a:pt x="65" y="9"/>
                      </a:lnTo>
                      <a:lnTo>
                        <a:pt x="130" y="9"/>
                      </a:lnTo>
                      <a:lnTo>
                        <a:pt x="128" y="0"/>
                      </a:lnTo>
                      <a:lnTo>
                        <a:pt x="67" y="0"/>
                      </a:lnTo>
                      <a:close/>
                      <a:moveTo>
                        <a:pt x="133" y="0"/>
                      </a:moveTo>
                      <a:lnTo>
                        <a:pt x="131" y="9"/>
                      </a:lnTo>
                      <a:lnTo>
                        <a:pt x="205" y="9"/>
                      </a:lnTo>
                      <a:lnTo>
                        <a:pt x="203" y="0"/>
                      </a:lnTo>
                      <a:lnTo>
                        <a:pt x="133" y="0"/>
                      </a:lnTo>
                      <a:close/>
                      <a:moveTo>
                        <a:pt x="207" y="0"/>
                      </a:moveTo>
                      <a:lnTo>
                        <a:pt x="206" y="9"/>
                      </a:lnTo>
                      <a:lnTo>
                        <a:pt x="272" y="9"/>
                      </a:lnTo>
                      <a:lnTo>
                        <a:pt x="270" y="0"/>
                      </a:lnTo>
                      <a:lnTo>
                        <a:pt x="207" y="0"/>
                      </a:lnTo>
                      <a:close/>
                      <a:moveTo>
                        <a:pt x="272" y="0"/>
                      </a:moveTo>
                      <a:lnTo>
                        <a:pt x="272" y="9"/>
                      </a:lnTo>
                      <a:lnTo>
                        <a:pt x="338" y="9"/>
                      </a:lnTo>
                      <a:lnTo>
                        <a:pt x="337" y="0"/>
                      </a:lnTo>
                      <a:lnTo>
                        <a:pt x="272" y="0"/>
                      </a:lnTo>
                      <a:close/>
                      <a:moveTo>
                        <a:pt x="344" y="0"/>
                      </a:moveTo>
                      <a:lnTo>
                        <a:pt x="340" y="9"/>
                      </a:lnTo>
                      <a:lnTo>
                        <a:pt x="411" y="9"/>
                      </a:lnTo>
                      <a:lnTo>
                        <a:pt x="410" y="0"/>
                      </a:lnTo>
                      <a:lnTo>
                        <a:pt x="344" y="0"/>
                      </a:lnTo>
                      <a:close/>
                      <a:moveTo>
                        <a:pt x="415" y="0"/>
                      </a:moveTo>
                      <a:lnTo>
                        <a:pt x="415" y="9"/>
                      </a:lnTo>
                      <a:lnTo>
                        <a:pt x="488" y="9"/>
                      </a:lnTo>
                      <a:lnTo>
                        <a:pt x="487" y="0"/>
                      </a:lnTo>
                      <a:lnTo>
                        <a:pt x="415" y="0"/>
                      </a:lnTo>
                      <a:close/>
                      <a:moveTo>
                        <a:pt x="494" y="0"/>
                      </a:moveTo>
                      <a:lnTo>
                        <a:pt x="493" y="9"/>
                      </a:lnTo>
                      <a:lnTo>
                        <a:pt x="561" y="9"/>
                      </a:lnTo>
                      <a:lnTo>
                        <a:pt x="559" y="0"/>
                      </a:lnTo>
                      <a:lnTo>
                        <a:pt x="494" y="0"/>
                      </a:lnTo>
                      <a:close/>
                      <a:moveTo>
                        <a:pt x="563" y="0"/>
                      </a:moveTo>
                      <a:lnTo>
                        <a:pt x="562" y="9"/>
                      </a:lnTo>
                      <a:lnTo>
                        <a:pt x="640" y="9"/>
                      </a:lnTo>
                      <a:lnTo>
                        <a:pt x="637" y="0"/>
                      </a:lnTo>
                      <a:lnTo>
                        <a:pt x="563" y="0"/>
                      </a:lnTo>
                      <a:close/>
                      <a:moveTo>
                        <a:pt x="643" y="0"/>
                      </a:moveTo>
                      <a:lnTo>
                        <a:pt x="642" y="9"/>
                      </a:lnTo>
                      <a:lnTo>
                        <a:pt x="713" y="9"/>
                      </a:lnTo>
                      <a:lnTo>
                        <a:pt x="709" y="0"/>
                      </a:lnTo>
                      <a:lnTo>
                        <a:pt x="643" y="0"/>
                      </a:lnTo>
                      <a:close/>
                      <a:moveTo>
                        <a:pt x="719" y="0"/>
                      </a:moveTo>
                      <a:lnTo>
                        <a:pt x="718" y="9"/>
                      </a:lnTo>
                      <a:lnTo>
                        <a:pt x="794" y="9"/>
                      </a:lnTo>
                      <a:lnTo>
                        <a:pt x="792" y="0"/>
                      </a:lnTo>
                      <a:lnTo>
                        <a:pt x="719" y="0"/>
                      </a:lnTo>
                      <a:close/>
                      <a:moveTo>
                        <a:pt x="796" y="0"/>
                      </a:moveTo>
                      <a:lnTo>
                        <a:pt x="796" y="9"/>
                      </a:lnTo>
                      <a:lnTo>
                        <a:pt x="858" y="9"/>
                      </a:lnTo>
                      <a:lnTo>
                        <a:pt x="856" y="0"/>
                      </a:lnTo>
                      <a:lnTo>
                        <a:pt x="796" y="0"/>
                      </a:lnTo>
                      <a:close/>
                      <a:moveTo>
                        <a:pt x="863" y="0"/>
                      </a:moveTo>
                      <a:lnTo>
                        <a:pt x="862" y="9"/>
                      </a:lnTo>
                      <a:lnTo>
                        <a:pt x="928" y="9"/>
                      </a:lnTo>
                      <a:lnTo>
                        <a:pt x="925" y="0"/>
                      </a:lnTo>
                      <a:lnTo>
                        <a:pt x="863" y="0"/>
                      </a:lnTo>
                      <a:close/>
                      <a:moveTo>
                        <a:pt x="936" y="0"/>
                      </a:moveTo>
                      <a:lnTo>
                        <a:pt x="934" y="9"/>
                      </a:lnTo>
                      <a:lnTo>
                        <a:pt x="1083" y="9"/>
                      </a:lnTo>
                      <a:lnTo>
                        <a:pt x="1081" y="0"/>
                      </a:lnTo>
                      <a:lnTo>
                        <a:pt x="936"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6" name="Freeform 764"/>
                <p:cNvSpPr>
                  <a:spLocks noEditPoints="1"/>
                </p:cNvSpPr>
                <p:nvPr/>
              </p:nvSpPr>
              <p:spPr bwMode="auto">
                <a:xfrm>
                  <a:off x="2788" y="832"/>
                  <a:ext cx="361" cy="3"/>
                </a:xfrm>
                <a:custGeom>
                  <a:avLst/>
                  <a:gdLst>
                    <a:gd name="T0" fmla="*/ 0 w 1082"/>
                    <a:gd name="T1" fmla="*/ 3 h 9"/>
                    <a:gd name="T2" fmla="*/ 20 w 1082"/>
                    <a:gd name="T3" fmla="*/ 0 h 9"/>
                    <a:gd name="T4" fmla="*/ 22 w 1082"/>
                    <a:gd name="T5" fmla="*/ 0 h 9"/>
                    <a:gd name="T6" fmla="*/ 43 w 1082"/>
                    <a:gd name="T7" fmla="*/ 3 h 9"/>
                    <a:gd name="T8" fmla="*/ 22 w 1082"/>
                    <a:gd name="T9" fmla="*/ 0 h 9"/>
                    <a:gd name="T10" fmla="*/ 44 w 1082"/>
                    <a:gd name="T11" fmla="*/ 3 h 9"/>
                    <a:gd name="T12" fmla="*/ 67 w 1082"/>
                    <a:gd name="T13" fmla="*/ 0 h 9"/>
                    <a:gd name="T14" fmla="*/ 69 w 1082"/>
                    <a:gd name="T15" fmla="*/ 0 h 9"/>
                    <a:gd name="T16" fmla="*/ 90 w 1082"/>
                    <a:gd name="T17" fmla="*/ 3 h 9"/>
                    <a:gd name="T18" fmla="*/ 69 w 1082"/>
                    <a:gd name="T19" fmla="*/ 0 h 9"/>
                    <a:gd name="T20" fmla="*/ 91 w 1082"/>
                    <a:gd name="T21" fmla="*/ 3 h 9"/>
                    <a:gd name="T22" fmla="*/ 112 w 1082"/>
                    <a:gd name="T23" fmla="*/ 0 h 9"/>
                    <a:gd name="T24" fmla="*/ 115 w 1082"/>
                    <a:gd name="T25" fmla="*/ 0 h 9"/>
                    <a:gd name="T26" fmla="*/ 137 w 1082"/>
                    <a:gd name="T27" fmla="*/ 3 h 9"/>
                    <a:gd name="T28" fmla="*/ 115 w 1082"/>
                    <a:gd name="T29" fmla="*/ 0 h 9"/>
                    <a:gd name="T30" fmla="*/ 138 w 1082"/>
                    <a:gd name="T31" fmla="*/ 3 h 9"/>
                    <a:gd name="T32" fmla="*/ 162 w 1082"/>
                    <a:gd name="T33" fmla="*/ 0 h 9"/>
                    <a:gd name="T34" fmla="*/ 165 w 1082"/>
                    <a:gd name="T35" fmla="*/ 0 h 9"/>
                    <a:gd name="T36" fmla="*/ 187 w 1082"/>
                    <a:gd name="T37" fmla="*/ 3 h 9"/>
                    <a:gd name="T38" fmla="*/ 165 w 1082"/>
                    <a:gd name="T39" fmla="*/ 0 h 9"/>
                    <a:gd name="T40" fmla="*/ 188 w 1082"/>
                    <a:gd name="T41" fmla="*/ 3 h 9"/>
                    <a:gd name="T42" fmla="*/ 212 w 1082"/>
                    <a:gd name="T43" fmla="*/ 0 h 9"/>
                    <a:gd name="T44" fmla="*/ 215 w 1082"/>
                    <a:gd name="T45" fmla="*/ 0 h 9"/>
                    <a:gd name="T46" fmla="*/ 237 w 1082"/>
                    <a:gd name="T47" fmla="*/ 3 h 9"/>
                    <a:gd name="T48" fmla="*/ 215 w 1082"/>
                    <a:gd name="T49" fmla="*/ 0 h 9"/>
                    <a:gd name="T50" fmla="*/ 240 w 1082"/>
                    <a:gd name="T51" fmla="*/ 3 h 9"/>
                    <a:gd name="T52" fmla="*/ 264 w 1082"/>
                    <a:gd name="T53" fmla="*/ 0 h 9"/>
                    <a:gd name="T54" fmla="*/ 266 w 1082"/>
                    <a:gd name="T55" fmla="*/ 0 h 9"/>
                    <a:gd name="T56" fmla="*/ 286 w 1082"/>
                    <a:gd name="T57" fmla="*/ 3 h 9"/>
                    <a:gd name="T58" fmla="*/ 266 w 1082"/>
                    <a:gd name="T59" fmla="*/ 0 h 9"/>
                    <a:gd name="T60" fmla="*/ 288 w 1082"/>
                    <a:gd name="T61" fmla="*/ 3 h 9"/>
                    <a:gd name="T62" fmla="*/ 309 w 1082"/>
                    <a:gd name="T63" fmla="*/ 0 h 9"/>
                    <a:gd name="T64" fmla="*/ 312 w 1082"/>
                    <a:gd name="T65" fmla="*/ 0 h 9"/>
                    <a:gd name="T66" fmla="*/ 361 w 1082"/>
                    <a:gd name="T67" fmla="*/ 3 h 9"/>
                    <a:gd name="T68" fmla="*/ 312 w 108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2"/>
                    <a:gd name="T106" fmla="*/ 0 h 9"/>
                    <a:gd name="T107" fmla="*/ 1082 w 108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2" h="9">
                      <a:moveTo>
                        <a:pt x="1" y="0"/>
                      </a:moveTo>
                      <a:lnTo>
                        <a:pt x="0" y="9"/>
                      </a:lnTo>
                      <a:lnTo>
                        <a:pt x="62" y="9"/>
                      </a:lnTo>
                      <a:lnTo>
                        <a:pt x="59" y="0"/>
                      </a:lnTo>
                      <a:lnTo>
                        <a:pt x="1" y="0"/>
                      </a:lnTo>
                      <a:close/>
                      <a:moveTo>
                        <a:pt x="67" y="0"/>
                      </a:moveTo>
                      <a:lnTo>
                        <a:pt x="66" y="9"/>
                      </a:lnTo>
                      <a:lnTo>
                        <a:pt x="129" y="9"/>
                      </a:lnTo>
                      <a:lnTo>
                        <a:pt x="127" y="0"/>
                      </a:lnTo>
                      <a:lnTo>
                        <a:pt x="67" y="0"/>
                      </a:lnTo>
                      <a:close/>
                      <a:moveTo>
                        <a:pt x="133" y="0"/>
                      </a:moveTo>
                      <a:lnTo>
                        <a:pt x="132" y="9"/>
                      </a:lnTo>
                      <a:lnTo>
                        <a:pt x="204" y="9"/>
                      </a:lnTo>
                      <a:lnTo>
                        <a:pt x="202" y="0"/>
                      </a:lnTo>
                      <a:lnTo>
                        <a:pt x="133" y="0"/>
                      </a:lnTo>
                      <a:close/>
                      <a:moveTo>
                        <a:pt x="207" y="0"/>
                      </a:moveTo>
                      <a:lnTo>
                        <a:pt x="206" y="9"/>
                      </a:lnTo>
                      <a:lnTo>
                        <a:pt x="271" y="9"/>
                      </a:lnTo>
                      <a:lnTo>
                        <a:pt x="268" y="0"/>
                      </a:lnTo>
                      <a:lnTo>
                        <a:pt x="207" y="0"/>
                      </a:lnTo>
                      <a:close/>
                      <a:moveTo>
                        <a:pt x="272" y="0"/>
                      </a:moveTo>
                      <a:lnTo>
                        <a:pt x="272" y="9"/>
                      </a:lnTo>
                      <a:lnTo>
                        <a:pt x="338" y="9"/>
                      </a:lnTo>
                      <a:lnTo>
                        <a:pt x="337" y="0"/>
                      </a:lnTo>
                      <a:lnTo>
                        <a:pt x="272" y="0"/>
                      </a:lnTo>
                      <a:close/>
                      <a:moveTo>
                        <a:pt x="345" y="0"/>
                      </a:moveTo>
                      <a:lnTo>
                        <a:pt x="341" y="9"/>
                      </a:lnTo>
                      <a:lnTo>
                        <a:pt x="410" y="9"/>
                      </a:lnTo>
                      <a:lnTo>
                        <a:pt x="409" y="0"/>
                      </a:lnTo>
                      <a:lnTo>
                        <a:pt x="345" y="0"/>
                      </a:lnTo>
                      <a:close/>
                      <a:moveTo>
                        <a:pt x="416" y="0"/>
                      </a:moveTo>
                      <a:lnTo>
                        <a:pt x="415" y="9"/>
                      </a:lnTo>
                      <a:lnTo>
                        <a:pt x="487" y="9"/>
                      </a:lnTo>
                      <a:lnTo>
                        <a:pt x="486" y="0"/>
                      </a:lnTo>
                      <a:lnTo>
                        <a:pt x="416" y="0"/>
                      </a:lnTo>
                      <a:close/>
                      <a:moveTo>
                        <a:pt x="494" y="0"/>
                      </a:moveTo>
                      <a:lnTo>
                        <a:pt x="493" y="9"/>
                      </a:lnTo>
                      <a:lnTo>
                        <a:pt x="560" y="9"/>
                      </a:lnTo>
                      <a:lnTo>
                        <a:pt x="559" y="0"/>
                      </a:lnTo>
                      <a:lnTo>
                        <a:pt x="494" y="0"/>
                      </a:lnTo>
                      <a:close/>
                      <a:moveTo>
                        <a:pt x="563" y="0"/>
                      </a:moveTo>
                      <a:lnTo>
                        <a:pt x="562" y="9"/>
                      </a:lnTo>
                      <a:lnTo>
                        <a:pt x="639" y="9"/>
                      </a:lnTo>
                      <a:lnTo>
                        <a:pt x="636" y="0"/>
                      </a:lnTo>
                      <a:lnTo>
                        <a:pt x="563" y="0"/>
                      </a:lnTo>
                      <a:close/>
                      <a:moveTo>
                        <a:pt x="644" y="0"/>
                      </a:moveTo>
                      <a:lnTo>
                        <a:pt x="643" y="9"/>
                      </a:lnTo>
                      <a:lnTo>
                        <a:pt x="711" y="9"/>
                      </a:lnTo>
                      <a:lnTo>
                        <a:pt x="708" y="0"/>
                      </a:lnTo>
                      <a:lnTo>
                        <a:pt x="644" y="0"/>
                      </a:lnTo>
                      <a:close/>
                      <a:moveTo>
                        <a:pt x="720" y="0"/>
                      </a:moveTo>
                      <a:lnTo>
                        <a:pt x="719" y="9"/>
                      </a:lnTo>
                      <a:lnTo>
                        <a:pt x="793" y="9"/>
                      </a:lnTo>
                      <a:lnTo>
                        <a:pt x="791" y="0"/>
                      </a:lnTo>
                      <a:lnTo>
                        <a:pt x="720" y="0"/>
                      </a:lnTo>
                      <a:close/>
                      <a:moveTo>
                        <a:pt x="797" y="0"/>
                      </a:moveTo>
                      <a:lnTo>
                        <a:pt x="796" y="9"/>
                      </a:lnTo>
                      <a:lnTo>
                        <a:pt x="857" y="9"/>
                      </a:lnTo>
                      <a:lnTo>
                        <a:pt x="855" y="0"/>
                      </a:lnTo>
                      <a:lnTo>
                        <a:pt x="797" y="0"/>
                      </a:lnTo>
                      <a:close/>
                      <a:moveTo>
                        <a:pt x="864" y="0"/>
                      </a:moveTo>
                      <a:lnTo>
                        <a:pt x="862" y="9"/>
                      </a:lnTo>
                      <a:lnTo>
                        <a:pt x="927" y="9"/>
                      </a:lnTo>
                      <a:lnTo>
                        <a:pt x="925" y="0"/>
                      </a:lnTo>
                      <a:lnTo>
                        <a:pt x="864" y="0"/>
                      </a:lnTo>
                      <a:close/>
                      <a:moveTo>
                        <a:pt x="936" y="0"/>
                      </a:moveTo>
                      <a:lnTo>
                        <a:pt x="935" y="9"/>
                      </a:lnTo>
                      <a:lnTo>
                        <a:pt x="1082" y="9"/>
                      </a:lnTo>
                      <a:lnTo>
                        <a:pt x="1081" y="0"/>
                      </a:lnTo>
                      <a:lnTo>
                        <a:pt x="936"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7" name="Freeform 765"/>
                <p:cNvSpPr>
                  <a:spLocks noEditPoints="1"/>
                </p:cNvSpPr>
                <p:nvPr/>
              </p:nvSpPr>
              <p:spPr bwMode="auto">
                <a:xfrm>
                  <a:off x="2788" y="831"/>
                  <a:ext cx="360" cy="3"/>
                </a:xfrm>
                <a:custGeom>
                  <a:avLst/>
                  <a:gdLst>
                    <a:gd name="T0" fmla="*/ 0 w 1080"/>
                    <a:gd name="T1" fmla="*/ 3 h 9"/>
                    <a:gd name="T2" fmla="*/ 19 w 1080"/>
                    <a:gd name="T3" fmla="*/ 0 h 9"/>
                    <a:gd name="T4" fmla="*/ 22 w 1080"/>
                    <a:gd name="T5" fmla="*/ 0 h 9"/>
                    <a:gd name="T6" fmla="*/ 42 w 1080"/>
                    <a:gd name="T7" fmla="*/ 3 h 9"/>
                    <a:gd name="T8" fmla="*/ 22 w 1080"/>
                    <a:gd name="T9" fmla="*/ 0 h 9"/>
                    <a:gd name="T10" fmla="*/ 44 w 1080"/>
                    <a:gd name="T11" fmla="*/ 3 h 9"/>
                    <a:gd name="T12" fmla="*/ 67 w 1080"/>
                    <a:gd name="T13" fmla="*/ 0 h 9"/>
                    <a:gd name="T14" fmla="*/ 69 w 1080"/>
                    <a:gd name="T15" fmla="*/ 0 h 9"/>
                    <a:gd name="T16" fmla="*/ 90 w 1080"/>
                    <a:gd name="T17" fmla="*/ 3 h 9"/>
                    <a:gd name="T18" fmla="*/ 69 w 1080"/>
                    <a:gd name="T19" fmla="*/ 0 h 9"/>
                    <a:gd name="T20" fmla="*/ 90 w 1080"/>
                    <a:gd name="T21" fmla="*/ 3 h 9"/>
                    <a:gd name="T22" fmla="*/ 112 w 1080"/>
                    <a:gd name="T23" fmla="*/ 0 h 9"/>
                    <a:gd name="T24" fmla="*/ 115 w 1080"/>
                    <a:gd name="T25" fmla="*/ 0 h 9"/>
                    <a:gd name="T26" fmla="*/ 136 w 1080"/>
                    <a:gd name="T27" fmla="*/ 3 h 9"/>
                    <a:gd name="T28" fmla="*/ 115 w 1080"/>
                    <a:gd name="T29" fmla="*/ 0 h 9"/>
                    <a:gd name="T30" fmla="*/ 138 w 1080"/>
                    <a:gd name="T31" fmla="*/ 3 h 9"/>
                    <a:gd name="T32" fmla="*/ 161 w 1080"/>
                    <a:gd name="T33" fmla="*/ 0 h 9"/>
                    <a:gd name="T34" fmla="*/ 164 w 1080"/>
                    <a:gd name="T35" fmla="*/ 0 h 9"/>
                    <a:gd name="T36" fmla="*/ 186 w 1080"/>
                    <a:gd name="T37" fmla="*/ 3 h 9"/>
                    <a:gd name="T38" fmla="*/ 164 w 1080"/>
                    <a:gd name="T39" fmla="*/ 0 h 9"/>
                    <a:gd name="T40" fmla="*/ 187 w 1080"/>
                    <a:gd name="T41" fmla="*/ 3 h 9"/>
                    <a:gd name="T42" fmla="*/ 212 w 1080"/>
                    <a:gd name="T43" fmla="*/ 0 h 9"/>
                    <a:gd name="T44" fmla="*/ 214 w 1080"/>
                    <a:gd name="T45" fmla="*/ 0 h 9"/>
                    <a:gd name="T46" fmla="*/ 236 w 1080"/>
                    <a:gd name="T47" fmla="*/ 3 h 9"/>
                    <a:gd name="T48" fmla="*/ 214 w 1080"/>
                    <a:gd name="T49" fmla="*/ 0 h 9"/>
                    <a:gd name="T50" fmla="*/ 239 w 1080"/>
                    <a:gd name="T51" fmla="*/ 3 h 9"/>
                    <a:gd name="T52" fmla="*/ 263 w 1080"/>
                    <a:gd name="T53" fmla="*/ 0 h 9"/>
                    <a:gd name="T54" fmla="*/ 265 w 1080"/>
                    <a:gd name="T55" fmla="*/ 0 h 9"/>
                    <a:gd name="T56" fmla="*/ 285 w 1080"/>
                    <a:gd name="T57" fmla="*/ 3 h 9"/>
                    <a:gd name="T58" fmla="*/ 265 w 1080"/>
                    <a:gd name="T59" fmla="*/ 0 h 9"/>
                    <a:gd name="T60" fmla="*/ 287 w 1080"/>
                    <a:gd name="T61" fmla="*/ 3 h 9"/>
                    <a:gd name="T62" fmla="*/ 308 w 1080"/>
                    <a:gd name="T63" fmla="*/ 0 h 9"/>
                    <a:gd name="T64" fmla="*/ 312 w 1080"/>
                    <a:gd name="T65" fmla="*/ 0 h 9"/>
                    <a:gd name="T66" fmla="*/ 360 w 1080"/>
                    <a:gd name="T67" fmla="*/ 3 h 9"/>
                    <a:gd name="T68" fmla="*/ 312 w 1080"/>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0"/>
                    <a:gd name="T106" fmla="*/ 0 h 9"/>
                    <a:gd name="T107" fmla="*/ 1080 w 1080"/>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0" h="9">
                      <a:moveTo>
                        <a:pt x="1" y="0"/>
                      </a:moveTo>
                      <a:lnTo>
                        <a:pt x="0" y="9"/>
                      </a:lnTo>
                      <a:lnTo>
                        <a:pt x="59" y="9"/>
                      </a:lnTo>
                      <a:lnTo>
                        <a:pt x="57" y="0"/>
                      </a:lnTo>
                      <a:lnTo>
                        <a:pt x="1" y="0"/>
                      </a:lnTo>
                      <a:close/>
                      <a:moveTo>
                        <a:pt x="67" y="0"/>
                      </a:moveTo>
                      <a:lnTo>
                        <a:pt x="66" y="9"/>
                      </a:lnTo>
                      <a:lnTo>
                        <a:pt x="127" y="9"/>
                      </a:lnTo>
                      <a:lnTo>
                        <a:pt x="125" y="0"/>
                      </a:lnTo>
                      <a:lnTo>
                        <a:pt x="67" y="0"/>
                      </a:lnTo>
                      <a:close/>
                      <a:moveTo>
                        <a:pt x="133" y="0"/>
                      </a:moveTo>
                      <a:lnTo>
                        <a:pt x="132" y="9"/>
                      </a:lnTo>
                      <a:lnTo>
                        <a:pt x="202" y="9"/>
                      </a:lnTo>
                      <a:lnTo>
                        <a:pt x="201" y="0"/>
                      </a:lnTo>
                      <a:lnTo>
                        <a:pt x="133" y="0"/>
                      </a:lnTo>
                      <a:close/>
                      <a:moveTo>
                        <a:pt x="207" y="0"/>
                      </a:moveTo>
                      <a:lnTo>
                        <a:pt x="206" y="9"/>
                      </a:lnTo>
                      <a:lnTo>
                        <a:pt x="269" y="9"/>
                      </a:lnTo>
                      <a:lnTo>
                        <a:pt x="266" y="0"/>
                      </a:lnTo>
                      <a:lnTo>
                        <a:pt x="207" y="0"/>
                      </a:lnTo>
                      <a:close/>
                      <a:moveTo>
                        <a:pt x="271" y="0"/>
                      </a:moveTo>
                      <a:lnTo>
                        <a:pt x="271" y="9"/>
                      </a:lnTo>
                      <a:lnTo>
                        <a:pt x="336" y="9"/>
                      </a:lnTo>
                      <a:lnTo>
                        <a:pt x="335" y="0"/>
                      </a:lnTo>
                      <a:lnTo>
                        <a:pt x="271" y="0"/>
                      </a:lnTo>
                      <a:close/>
                      <a:moveTo>
                        <a:pt x="345" y="0"/>
                      </a:moveTo>
                      <a:lnTo>
                        <a:pt x="343" y="9"/>
                      </a:lnTo>
                      <a:lnTo>
                        <a:pt x="408" y="9"/>
                      </a:lnTo>
                      <a:lnTo>
                        <a:pt x="407" y="0"/>
                      </a:lnTo>
                      <a:lnTo>
                        <a:pt x="345" y="0"/>
                      </a:lnTo>
                      <a:close/>
                      <a:moveTo>
                        <a:pt x="415" y="0"/>
                      </a:moveTo>
                      <a:lnTo>
                        <a:pt x="414" y="9"/>
                      </a:lnTo>
                      <a:lnTo>
                        <a:pt x="485" y="9"/>
                      </a:lnTo>
                      <a:lnTo>
                        <a:pt x="484" y="0"/>
                      </a:lnTo>
                      <a:lnTo>
                        <a:pt x="415" y="0"/>
                      </a:lnTo>
                      <a:close/>
                      <a:moveTo>
                        <a:pt x="493" y="0"/>
                      </a:moveTo>
                      <a:lnTo>
                        <a:pt x="493" y="9"/>
                      </a:lnTo>
                      <a:lnTo>
                        <a:pt x="558" y="9"/>
                      </a:lnTo>
                      <a:lnTo>
                        <a:pt x="557" y="0"/>
                      </a:lnTo>
                      <a:lnTo>
                        <a:pt x="493" y="0"/>
                      </a:lnTo>
                      <a:close/>
                      <a:moveTo>
                        <a:pt x="564" y="0"/>
                      </a:moveTo>
                      <a:lnTo>
                        <a:pt x="562" y="9"/>
                      </a:lnTo>
                      <a:lnTo>
                        <a:pt x="636" y="9"/>
                      </a:lnTo>
                      <a:lnTo>
                        <a:pt x="635" y="0"/>
                      </a:lnTo>
                      <a:lnTo>
                        <a:pt x="564" y="0"/>
                      </a:lnTo>
                      <a:close/>
                      <a:moveTo>
                        <a:pt x="643" y="0"/>
                      </a:moveTo>
                      <a:lnTo>
                        <a:pt x="642" y="9"/>
                      </a:lnTo>
                      <a:lnTo>
                        <a:pt x="708" y="9"/>
                      </a:lnTo>
                      <a:lnTo>
                        <a:pt x="706" y="0"/>
                      </a:lnTo>
                      <a:lnTo>
                        <a:pt x="643" y="0"/>
                      </a:lnTo>
                      <a:close/>
                      <a:moveTo>
                        <a:pt x="719" y="0"/>
                      </a:moveTo>
                      <a:lnTo>
                        <a:pt x="718" y="9"/>
                      </a:lnTo>
                      <a:lnTo>
                        <a:pt x="791" y="9"/>
                      </a:lnTo>
                      <a:lnTo>
                        <a:pt x="789" y="0"/>
                      </a:lnTo>
                      <a:lnTo>
                        <a:pt x="719" y="0"/>
                      </a:lnTo>
                      <a:close/>
                      <a:moveTo>
                        <a:pt x="796" y="0"/>
                      </a:moveTo>
                      <a:lnTo>
                        <a:pt x="795" y="9"/>
                      </a:lnTo>
                      <a:lnTo>
                        <a:pt x="855" y="9"/>
                      </a:lnTo>
                      <a:lnTo>
                        <a:pt x="853" y="0"/>
                      </a:lnTo>
                      <a:lnTo>
                        <a:pt x="796" y="0"/>
                      </a:lnTo>
                      <a:close/>
                      <a:moveTo>
                        <a:pt x="863" y="0"/>
                      </a:moveTo>
                      <a:lnTo>
                        <a:pt x="862" y="9"/>
                      </a:lnTo>
                      <a:lnTo>
                        <a:pt x="924" y="9"/>
                      </a:lnTo>
                      <a:lnTo>
                        <a:pt x="923" y="0"/>
                      </a:lnTo>
                      <a:lnTo>
                        <a:pt x="863" y="0"/>
                      </a:lnTo>
                      <a:close/>
                      <a:moveTo>
                        <a:pt x="936" y="0"/>
                      </a:moveTo>
                      <a:lnTo>
                        <a:pt x="935" y="9"/>
                      </a:lnTo>
                      <a:lnTo>
                        <a:pt x="1080" y="9"/>
                      </a:lnTo>
                      <a:lnTo>
                        <a:pt x="1078" y="0"/>
                      </a:lnTo>
                      <a:lnTo>
                        <a:pt x="936"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8" name="Freeform 766"/>
                <p:cNvSpPr>
                  <a:spLocks noEditPoints="1"/>
                </p:cNvSpPr>
                <p:nvPr/>
              </p:nvSpPr>
              <p:spPr bwMode="auto">
                <a:xfrm>
                  <a:off x="2788" y="829"/>
                  <a:ext cx="360" cy="3"/>
                </a:xfrm>
                <a:custGeom>
                  <a:avLst/>
                  <a:gdLst>
                    <a:gd name="T0" fmla="*/ 0 w 1080"/>
                    <a:gd name="T1" fmla="*/ 3 h 9"/>
                    <a:gd name="T2" fmla="*/ 19 w 1080"/>
                    <a:gd name="T3" fmla="*/ 0 h 9"/>
                    <a:gd name="T4" fmla="*/ 23 w 1080"/>
                    <a:gd name="T5" fmla="*/ 0 h 9"/>
                    <a:gd name="T6" fmla="*/ 42 w 1080"/>
                    <a:gd name="T7" fmla="*/ 3 h 9"/>
                    <a:gd name="T8" fmla="*/ 23 w 1080"/>
                    <a:gd name="T9" fmla="*/ 0 h 9"/>
                    <a:gd name="T10" fmla="*/ 44 w 1080"/>
                    <a:gd name="T11" fmla="*/ 3 h 9"/>
                    <a:gd name="T12" fmla="*/ 67 w 1080"/>
                    <a:gd name="T13" fmla="*/ 0 h 9"/>
                    <a:gd name="T14" fmla="*/ 69 w 1080"/>
                    <a:gd name="T15" fmla="*/ 0 h 9"/>
                    <a:gd name="T16" fmla="*/ 89 w 1080"/>
                    <a:gd name="T17" fmla="*/ 3 h 9"/>
                    <a:gd name="T18" fmla="*/ 69 w 1080"/>
                    <a:gd name="T19" fmla="*/ 0 h 9"/>
                    <a:gd name="T20" fmla="*/ 90 w 1080"/>
                    <a:gd name="T21" fmla="*/ 3 h 9"/>
                    <a:gd name="T22" fmla="*/ 112 w 1080"/>
                    <a:gd name="T23" fmla="*/ 0 h 9"/>
                    <a:gd name="T24" fmla="*/ 116 w 1080"/>
                    <a:gd name="T25" fmla="*/ 0 h 9"/>
                    <a:gd name="T26" fmla="*/ 136 w 1080"/>
                    <a:gd name="T27" fmla="*/ 3 h 9"/>
                    <a:gd name="T28" fmla="*/ 116 w 1080"/>
                    <a:gd name="T29" fmla="*/ 0 h 9"/>
                    <a:gd name="T30" fmla="*/ 138 w 1080"/>
                    <a:gd name="T31" fmla="*/ 3 h 9"/>
                    <a:gd name="T32" fmla="*/ 161 w 1080"/>
                    <a:gd name="T33" fmla="*/ 0 h 9"/>
                    <a:gd name="T34" fmla="*/ 165 w 1080"/>
                    <a:gd name="T35" fmla="*/ 0 h 9"/>
                    <a:gd name="T36" fmla="*/ 186 w 1080"/>
                    <a:gd name="T37" fmla="*/ 3 h 9"/>
                    <a:gd name="T38" fmla="*/ 165 w 1080"/>
                    <a:gd name="T39" fmla="*/ 0 h 9"/>
                    <a:gd name="T40" fmla="*/ 187 w 1080"/>
                    <a:gd name="T41" fmla="*/ 3 h 9"/>
                    <a:gd name="T42" fmla="*/ 211 w 1080"/>
                    <a:gd name="T43" fmla="*/ 0 h 9"/>
                    <a:gd name="T44" fmla="*/ 214 w 1080"/>
                    <a:gd name="T45" fmla="*/ 0 h 9"/>
                    <a:gd name="T46" fmla="*/ 236 w 1080"/>
                    <a:gd name="T47" fmla="*/ 3 h 9"/>
                    <a:gd name="T48" fmla="*/ 214 w 1080"/>
                    <a:gd name="T49" fmla="*/ 0 h 9"/>
                    <a:gd name="T50" fmla="*/ 240 w 1080"/>
                    <a:gd name="T51" fmla="*/ 3 h 9"/>
                    <a:gd name="T52" fmla="*/ 263 w 1080"/>
                    <a:gd name="T53" fmla="*/ 0 h 9"/>
                    <a:gd name="T54" fmla="*/ 265 w 1080"/>
                    <a:gd name="T55" fmla="*/ 0 h 9"/>
                    <a:gd name="T56" fmla="*/ 285 w 1080"/>
                    <a:gd name="T57" fmla="*/ 3 h 9"/>
                    <a:gd name="T58" fmla="*/ 265 w 1080"/>
                    <a:gd name="T59" fmla="*/ 0 h 9"/>
                    <a:gd name="T60" fmla="*/ 288 w 1080"/>
                    <a:gd name="T61" fmla="*/ 3 h 9"/>
                    <a:gd name="T62" fmla="*/ 307 w 1080"/>
                    <a:gd name="T63" fmla="*/ 0 h 9"/>
                    <a:gd name="T64" fmla="*/ 312 w 1080"/>
                    <a:gd name="T65" fmla="*/ 0 h 9"/>
                    <a:gd name="T66" fmla="*/ 360 w 1080"/>
                    <a:gd name="T67" fmla="*/ 3 h 9"/>
                    <a:gd name="T68" fmla="*/ 312 w 1080"/>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0"/>
                    <a:gd name="T106" fmla="*/ 0 h 9"/>
                    <a:gd name="T107" fmla="*/ 1080 w 1080"/>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0" h="9">
                      <a:moveTo>
                        <a:pt x="1" y="0"/>
                      </a:moveTo>
                      <a:lnTo>
                        <a:pt x="0" y="9"/>
                      </a:lnTo>
                      <a:lnTo>
                        <a:pt x="58" y="9"/>
                      </a:lnTo>
                      <a:lnTo>
                        <a:pt x="56" y="0"/>
                      </a:lnTo>
                      <a:lnTo>
                        <a:pt x="1" y="0"/>
                      </a:lnTo>
                      <a:close/>
                      <a:moveTo>
                        <a:pt x="68" y="0"/>
                      </a:moveTo>
                      <a:lnTo>
                        <a:pt x="66" y="9"/>
                      </a:lnTo>
                      <a:lnTo>
                        <a:pt x="126" y="9"/>
                      </a:lnTo>
                      <a:lnTo>
                        <a:pt x="124" y="0"/>
                      </a:lnTo>
                      <a:lnTo>
                        <a:pt x="68" y="0"/>
                      </a:lnTo>
                      <a:close/>
                      <a:moveTo>
                        <a:pt x="134" y="0"/>
                      </a:moveTo>
                      <a:lnTo>
                        <a:pt x="132" y="9"/>
                      </a:lnTo>
                      <a:lnTo>
                        <a:pt x="201" y="9"/>
                      </a:lnTo>
                      <a:lnTo>
                        <a:pt x="200" y="0"/>
                      </a:lnTo>
                      <a:lnTo>
                        <a:pt x="134" y="0"/>
                      </a:lnTo>
                      <a:close/>
                      <a:moveTo>
                        <a:pt x="207" y="0"/>
                      </a:moveTo>
                      <a:lnTo>
                        <a:pt x="206" y="9"/>
                      </a:lnTo>
                      <a:lnTo>
                        <a:pt x="267" y="9"/>
                      </a:lnTo>
                      <a:lnTo>
                        <a:pt x="265" y="0"/>
                      </a:lnTo>
                      <a:lnTo>
                        <a:pt x="207" y="0"/>
                      </a:lnTo>
                      <a:close/>
                      <a:moveTo>
                        <a:pt x="271" y="0"/>
                      </a:moveTo>
                      <a:lnTo>
                        <a:pt x="271" y="9"/>
                      </a:lnTo>
                      <a:lnTo>
                        <a:pt x="336" y="9"/>
                      </a:lnTo>
                      <a:lnTo>
                        <a:pt x="335" y="0"/>
                      </a:lnTo>
                      <a:lnTo>
                        <a:pt x="271" y="0"/>
                      </a:lnTo>
                      <a:close/>
                      <a:moveTo>
                        <a:pt x="347" y="0"/>
                      </a:moveTo>
                      <a:lnTo>
                        <a:pt x="344" y="9"/>
                      </a:lnTo>
                      <a:lnTo>
                        <a:pt x="408" y="9"/>
                      </a:lnTo>
                      <a:lnTo>
                        <a:pt x="406" y="0"/>
                      </a:lnTo>
                      <a:lnTo>
                        <a:pt x="347" y="0"/>
                      </a:lnTo>
                      <a:close/>
                      <a:moveTo>
                        <a:pt x="415" y="0"/>
                      </a:moveTo>
                      <a:lnTo>
                        <a:pt x="415" y="9"/>
                      </a:lnTo>
                      <a:lnTo>
                        <a:pt x="485" y="9"/>
                      </a:lnTo>
                      <a:lnTo>
                        <a:pt x="483" y="0"/>
                      </a:lnTo>
                      <a:lnTo>
                        <a:pt x="415" y="0"/>
                      </a:lnTo>
                      <a:close/>
                      <a:moveTo>
                        <a:pt x="494" y="0"/>
                      </a:moveTo>
                      <a:lnTo>
                        <a:pt x="493" y="9"/>
                      </a:lnTo>
                      <a:lnTo>
                        <a:pt x="558" y="9"/>
                      </a:lnTo>
                      <a:lnTo>
                        <a:pt x="556" y="0"/>
                      </a:lnTo>
                      <a:lnTo>
                        <a:pt x="494" y="0"/>
                      </a:lnTo>
                      <a:close/>
                      <a:moveTo>
                        <a:pt x="564" y="0"/>
                      </a:moveTo>
                      <a:lnTo>
                        <a:pt x="562" y="9"/>
                      </a:lnTo>
                      <a:lnTo>
                        <a:pt x="635" y="9"/>
                      </a:lnTo>
                      <a:lnTo>
                        <a:pt x="634" y="0"/>
                      </a:lnTo>
                      <a:lnTo>
                        <a:pt x="564" y="0"/>
                      </a:lnTo>
                      <a:close/>
                      <a:moveTo>
                        <a:pt x="643" y="0"/>
                      </a:moveTo>
                      <a:lnTo>
                        <a:pt x="643" y="9"/>
                      </a:lnTo>
                      <a:lnTo>
                        <a:pt x="707" y="9"/>
                      </a:lnTo>
                      <a:lnTo>
                        <a:pt x="705" y="0"/>
                      </a:lnTo>
                      <a:lnTo>
                        <a:pt x="643" y="0"/>
                      </a:lnTo>
                      <a:close/>
                      <a:moveTo>
                        <a:pt x="720" y="0"/>
                      </a:moveTo>
                      <a:lnTo>
                        <a:pt x="719" y="9"/>
                      </a:lnTo>
                      <a:lnTo>
                        <a:pt x="790" y="9"/>
                      </a:lnTo>
                      <a:lnTo>
                        <a:pt x="789" y="0"/>
                      </a:lnTo>
                      <a:lnTo>
                        <a:pt x="720" y="0"/>
                      </a:lnTo>
                      <a:close/>
                      <a:moveTo>
                        <a:pt x="796" y="0"/>
                      </a:moveTo>
                      <a:lnTo>
                        <a:pt x="796" y="9"/>
                      </a:lnTo>
                      <a:lnTo>
                        <a:pt x="854" y="9"/>
                      </a:lnTo>
                      <a:lnTo>
                        <a:pt x="853" y="0"/>
                      </a:lnTo>
                      <a:lnTo>
                        <a:pt x="796" y="0"/>
                      </a:lnTo>
                      <a:close/>
                      <a:moveTo>
                        <a:pt x="864" y="0"/>
                      </a:moveTo>
                      <a:lnTo>
                        <a:pt x="863" y="9"/>
                      </a:lnTo>
                      <a:lnTo>
                        <a:pt x="924" y="9"/>
                      </a:lnTo>
                      <a:lnTo>
                        <a:pt x="922" y="0"/>
                      </a:lnTo>
                      <a:lnTo>
                        <a:pt x="864" y="0"/>
                      </a:lnTo>
                      <a:close/>
                      <a:moveTo>
                        <a:pt x="937" y="0"/>
                      </a:moveTo>
                      <a:lnTo>
                        <a:pt x="935" y="9"/>
                      </a:lnTo>
                      <a:lnTo>
                        <a:pt x="1080" y="9"/>
                      </a:lnTo>
                      <a:lnTo>
                        <a:pt x="1078" y="0"/>
                      </a:lnTo>
                      <a:lnTo>
                        <a:pt x="937"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29" name="Freeform 767"/>
                <p:cNvSpPr>
                  <a:spLocks noEditPoints="1"/>
                </p:cNvSpPr>
                <p:nvPr/>
              </p:nvSpPr>
              <p:spPr bwMode="auto">
                <a:xfrm>
                  <a:off x="2789" y="828"/>
                  <a:ext cx="359" cy="3"/>
                </a:xfrm>
                <a:custGeom>
                  <a:avLst/>
                  <a:gdLst>
                    <a:gd name="T0" fmla="*/ 0 w 1077"/>
                    <a:gd name="T1" fmla="*/ 3 h 9"/>
                    <a:gd name="T2" fmla="*/ 18 w 1077"/>
                    <a:gd name="T3" fmla="*/ 0 h 9"/>
                    <a:gd name="T4" fmla="*/ 23 w 1077"/>
                    <a:gd name="T5" fmla="*/ 0 h 9"/>
                    <a:gd name="T6" fmla="*/ 41 w 1077"/>
                    <a:gd name="T7" fmla="*/ 3 h 9"/>
                    <a:gd name="T8" fmla="*/ 23 w 1077"/>
                    <a:gd name="T9" fmla="*/ 0 h 9"/>
                    <a:gd name="T10" fmla="*/ 44 w 1077"/>
                    <a:gd name="T11" fmla="*/ 3 h 9"/>
                    <a:gd name="T12" fmla="*/ 66 w 1077"/>
                    <a:gd name="T13" fmla="*/ 0 h 9"/>
                    <a:gd name="T14" fmla="*/ 69 w 1077"/>
                    <a:gd name="T15" fmla="*/ 0 h 9"/>
                    <a:gd name="T16" fmla="*/ 88 w 1077"/>
                    <a:gd name="T17" fmla="*/ 3 h 9"/>
                    <a:gd name="T18" fmla="*/ 69 w 1077"/>
                    <a:gd name="T19" fmla="*/ 0 h 9"/>
                    <a:gd name="T20" fmla="*/ 90 w 1077"/>
                    <a:gd name="T21" fmla="*/ 3 h 9"/>
                    <a:gd name="T22" fmla="*/ 111 w 1077"/>
                    <a:gd name="T23" fmla="*/ 0 h 9"/>
                    <a:gd name="T24" fmla="*/ 116 w 1077"/>
                    <a:gd name="T25" fmla="*/ 0 h 9"/>
                    <a:gd name="T26" fmla="*/ 135 w 1077"/>
                    <a:gd name="T27" fmla="*/ 3 h 9"/>
                    <a:gd name="T28" fmla="*/ 116 w 1077"/>
                    <a:gd name="T29" fmla="*/ 0 h 9"/>
                    <a:gd name="T30" fmla="*/ 138 w 1077"/>
                    <a:gd name="T31" fmla="*/ 3 h 9"/>
                    <a:gd name="T32" fmla="*/ 160 w 1077"/>
                    <a:gd name="T33" fmla="*/ 0 h 9"/>
                    <a:gd name="T34" fmla="*/ 164 w 1077"/>
                    <a:gd name="T35" fmla="*/ 0 h 9"/>
                    <a:gd name="T36" fmla="*/ 185 w 1077"/>
                    <a:gd name="T37" fmla="*/ 3 h 9"/>
                    <a:gd name="T38" fmla="*/ 164 w 1077"/>
                    <a:gd name="T39" fmla="*/ 0 h 9"/>
                    <a:gd name="T40" fmla="*/ 188 w 1077"/>
                    <a:gd name="T41" fmla="*/ 3 h 9"/>
                    <a:gd name="T42" fmla="*/ 211 w 1077"/>
                    <a:gd name="T43" fmla="*/ 0 h 9"/>
                    <a:gd name="T44" fmla="*/ 214 w 1077"/>
                    <a:gd name="T45" fmla="*/ 0 h 9"/>
                    <a:gd name="T46" fmla="*/ 235 w 1077"/>
                    <a:gd name="T47" fmla="*/ 3 h 9"/>
                    <a:gd name="T48" fmla="*/ 214 w 1077"/>
                    <a:gd name="T49" fmla="*/ 0 h 9"/>
                    <a:gd name="T50" fmla="*/ 239 w 1077"/>
                    <a:gd name="T51" fmla="*/ 3 h 9"/>
                    <a:gd name="T52" fmla="*/ 262 w 1077"/>
                    <a:gd name="T53" fmla="*/ 0 h 9"/>
                    <a:gd name="T54" fmla="*/ 265 w 1077"/>
                    <a:gd name="T55" fmla="*/ 0 h 9"/>
                    <a:gd name="T56" fmla="*/ 284 w 1077"/>
                    <a:gd name="T57" fmla="*/ 3 h 9"/>
                    <a:gd name="T58" fmla="*/ 265 w 1077"/>
                    <a:gd name="T59" fmla="*/ 0 h 9"/>
                    <a:gd name="T60" fmla="*/ 287 w 1077"/>
                    <a:gd name="T61" fmla="*/ 3 h 9"/>
                    <a:gd name="T62" fmla="*/ 307 w 1077"/>
                    <a:gd name="T63" fmla="*/ 0 h 9"/>
                    <a:gd name="T64" fmla="*/ 312 w 1077"/>
                    <a:gd name="T65" fmla="*/ 0 h 9"/>
                    <a:gd name="T66" fmla="*/ 359 w 1077"/>
                    <a:gd name="T67" fmla="*/ 3 h 9"/>
                    <a:gd name="T68" fmla="*/ 312 w 1077"/>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7"/>
                    <a:gd name="T106" fmla="*/ 0 h 9"/>
                    <a:gd name="T107" fmla="*/ 1077 w 107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7" h="9">
                      <a:moveTo>
                        <a:pt x="1" y="0"/>
                      </a:moveTo>
                      <a:lnTo>
                        <a:pt x="0" y="9"/>
                      </a:lnTo>
                      <a:lnTo>
                        <a:pt x="56" y="9"/>
                      </a:lnTo>
                      <a:lnTo>
                        <a:pt x="54" y="0"/>
                      </a:lnTo>
                      <a:lnTo>
                        <a:pt x="1" y="0"/>
                      </a:lnTo>
                      <a:close/>
                      <a:moveTo>
                        <a:pt x="68" y="0"/>
                      </a:moveTo>
                      <a:lnTo>
                        <a:pt x="66" y="9"/>
                      </a:lnTo>
                      <a:lnTo>
                        <a:pt x="124" y="9"/>
                      </a:lnTo>
                      <a:lnTo>
                        <a:pt x="122" y="0"/>
                      </a:lnTo>
                      <a:lnTo>
                        <a:pt x="68" y="0"/>
                      </a:lnTo>
                      <a:close/>
                      <a:moveTo>
                        <a:pt x="134" y="0"/>
                      </a:moveTo>
                      <a:lnTo>
                        <a:pt x="132" y="9"/>
                      </a:lnTo>
                      <a:lnTo>
                        <a:pt x="200" y="9"/>
                      </a:lnTo>
                      <a:lnTo>
                        <a:pt x="198" y="0"/>
                      </a:lnTo>
                      <a:lnTo>
                        <a:pt x="134" y="0"/>
                      </a:lnTo>
                      <a:close/>
                      <a:moveTo>
                        <a:pt x="207" y="0"/>
                      </a:moveTo>
                      <a:lnTo>
                        <a:pt x="206" y="9"/>
                      </a:lnTo>
                      <a:lnTo>
                        <a:pt x="265" y="9"/>
                      </a:lnTo>
                      <a:lnTo>
                        <a:pt x="263" y="0"/>
                      </a:lnTo>
                      <a:lnTo>
                        <a:pt x="207" y="0"/>
                      </a:lnTo>
                      <a:close/>
                      <a:moveTo>
                        <a:pt x="270" y="0"/>
                      </a:moveTo>
                      <a:lnTo>
                        <a:pt x="270" y="9"/>
                      </a:lnTo>
                      <a:lnTo>
                        <a:pt x="334" y="9"/>
                      </a:lnTo>
                      <a:lnTo>
                        <a:pt x="333" y="0"/>
                      </a:lnTo>
                      <a:lnTo>
                        <a:pt x="270" y="0"/>
                      </a:lnTo>
                      <a:close/>
                      <a:moveTo>
                        <a:pt x="347" y="0"/>
                      </a:moveTo>
                      <a:lnTo>
                        <a:pt x="344" y="9"/>
                      </a:lnTo>
                      <a:lnTo>
                        <a:pt x="406" y="9"/>
                      </a:lnTo>
                      <a:lnTo>
                        <a:pt x="404" y="0"/>
                      </a:lnTo>
                      <a:lnTo>
                        <a:pt x="347" y="0"/>
                      </a:lnTo>
                      <a:close/>
                      <a:moveTo>
                        <a:pt x="416" y="0"/>
                      </a:moveTo>
                      <a:lnTo>
                        <a:pt x="414" y="9"/>
                      </a:lnTo>
                      <a:lnTo>
                        <a:pt x="483" y="9"/>
                      </a:lnTo>
                      <a:lnTo>
                        <a:pt x="481" y="0"/>
                      </a:lnTo>
                      <a:lnTo>
                        <a:pt x="416" y="0"/>
                      </a:lnTo>
                      <a:close/>
                      <a:moveTo>
                        <a:pt x="493" y="0"/>
                      </a:moveTo>
                      <a:lnTo>
                        <a:pt x="492" y="9"/>
                      </a:lnTo>
                      <a:lnTo>
                        <a:pt x="556" y="9"/>
                      </a:lnTo>
                      <a:lnTo>
                        <a:pt x="554" y="0"/>
                      </a:lnTo>
                      <a:lnTo>
                        <a:pt x="493" y="0"/>
                      </a:lnTo>
                      <a:close/>
                      <a:moveTo>
                        <a:pt x="564" y="0"/>
                      </a:moveTo>
                      <a:lnTo>
                        <a:pt x="563" y="9"/>
                      </a:lnTo>
                      <a:lnTo>
                        <a:pt x="634" y="9"/>
                      </a:lnTo>
                      <a:lnTo>
                        <a:pt x="632" y="0"/>
                      </a:lnTo>
                      <a:lnTo>
                        <a:pt x="564" y="0"/>
                      </a:lnTo>
                      <a:close/>
                      <a:moveTo>
                        <a:pt x="643" y="0"/>
                      </a:moveTo>
                      <a:lnTo>
                        <a:pt x="642" y="9"/>
                      </a:lnTo>
                      <a:lnTo>
                        <a:pt x="705" y="9"/>
                      </a:lnTo>
                      <a:lnTo>
                        <a:pt x="702" y="0"/>
                      </a:lnTo>
                      <a:lnTo>
                        <a:pt x="643" y="0"/>
                      </a:lnTo>
                      <a:close/>
                      <a:moveTo>
                        <a:pt x="719" y="0"/>
                      </a:moveTo>
                      <a:lnTo>
                        <a:pt x="718" y="9"/>
                      </a:lnTo>
                      <a:lnTo>
                        <a:pt x="788" y="9"/>
                      </a:lnTo>
                      <a:lnTo>
                        <a:pt x="786" y="0"/>
                      </a:lnTo>
                      <a:lnTo>
                        <a:pt x="719" y="0"/>
                      </a:lnTo>
                      <a:close/>
                      <a:moveTo>
                        <a:pt x="795" y="0"/>
                      </a:moveTo>
                      <a:lnTo>
                        <a:pt x="795" y="9"/>
                      </a:lnTo>
                      <a:lnTo>
                        <a:pt x="852" y="9"/>
                      </a:lnTo>
                      <a:lnTo>
                        <a:pt x="850" y="0"/>
                      </a:lnTo>
                      <a:lnTo>
                        <a:pt x="795" y="0"/>
                      </a:lnTo>
                      <a:close/>
                      <a:moveTo>
                        <a:pt x="864" y="0"/>
                      </a:moveTo>
                      <a:lnTo>
                        <a:pt x="862" y="9"/>
                      </a:lnTo>
                      <a:lnTo>
                        <a:pt x="922" y="9"/>
                      </a:lnTo>
                      <a:lnTo>
                        <a:pt x="920" y="0"/>
                      </a:lnTo>
                      <a:lnTo>
                        <a:pt x="864" y="0"/>
                      </a:lnTo>
                      <a:close/>
                      <a:moveTo>
                        <a:pt x="937" y="0"/>
                      </a:moveTo>
                      <a:lnTo>
                        <a:pt x="935" y="9"/>
                      </a:lnTo>
                      <a:lnTo>
                        <a:pt x="1077" y="9"/>
                      </a:lnTo>
                      <a:lnTo>
                        <a:pt x="1076" y="0"/>
                      </a:lnTo>
                      <a:lnTo>
                        <a:pt x="937"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0" name="Freeform 768"/>
                <p:cNvSpPr>
                  <a:spLocks noEditPoints="1"/>
                </p:cNvSpPr>
                <p:nvPr/>
              </p:nvSpPr>
              <p:spPr bwMode="auto">
                <a:xfrm>
                  <a:off x="2789" y="826"/>
                  <a:ext cx="359" cy="3"/>
                </a:xfrm>
                <a:custGeom>
                  <a:avLst/>
                  <a:gdLst>
                    <a:gd name="T0" fmla="*/ 0 w 1077"/>
                    <a:gd name="T1" fmla="*/ 3 h 10"/>
                    <a:gd name="T2" fmla="*/ 18 w 1077"/>
                    <a:gd name="T3" fmla="*/ 0 h 10"/>
                    <a:gd name="T4" fmla="*/ 23 w 1077"/>
                    <a:gd name="T5" fmla="*/ 0 h 10"/>
                    <a:gd name="T6" fmla="*/ 41 w 1077"/>
                    <a:gd name="T7" fmla="*/ 3 h 10"/>
                    <a:gd name="T8" fmla="*/ 23 w 1077"/>
                    <a:gd name="T9" fmla="*/ 0 h 10"/>
                    <a:gd name="T10" fmla="*/ 44 w 1077"/>
                    <a:gd name="T11" fmla="*/ 3 h 10"/>
                    <a:gd name="T12" fmla="*/ 66 w 1077"/>
                    <a:gd name="T13" fmla="*/ 0 h 10"/>
                    <a:gd name="T14" fmla="*/ 69 w 1077"/>
                    <a:gd name="T15" fmla="*/ 0 h 10"/>
                    <a:gd name="T16" fmla="*/ 88 w 1077"/>
                    <a:gd name="T17" fmla="*/ 3 h 10"/>
                    <a:gd name="T18" fmla="*/ 69 w 1077"/>
                    <a:gd name="T19" fmla="*/ 0 h 10"/>
                    <a:gd name="T20" fmla="*/ 90 w 1077"/>
                    <a:gd name="T21" fmla="*/ 3 h 10"/>
                    <a:gd name="T22" fmla="*/ 111 w 1077"/>
                    <a:gd name="T23" fmla="*/ 0 h 10"/>
                    <a:gd name="T24" fmla="*/ 115 w 1077"/>
                    <a:gd name="T25" fmla="*/ 3 h 10"/>
                    <a:gd name="T26" fmla="*/ 130 w 1077"/>
                    <a:gd name="T27" fmla="*/ 0 h 10"/>
                    <a:gd name="T28" fmla="*/ 135 w 1077"/>
                    <a:gd name="T29" fmla="*/ 3 h 10"/>
                    <a:gd name="T30" fmla="*/ 139 w 1077"/>
                    <a:gd name="T31" fmla="*/ 0 h 10"/>
                    <a:gd name="T32" fmla="*/ 161 w 1077"/>
                    <a:gd name="T33" fmla="*/ 3 h 10"/>
                    <a:gd name="T34" fmla="*/ 139 w 1077"/>
                    <a:gd name="T35" fmla="*/ 0 h 10"/>
                    <a:gd name="T36" fmla="*/ 164 w 1077"/>
                    <a:gd name="T37" fmla="*/ 3 h 10"/>
                    <a:gd name="T38" fmla="*/ 185 w 1077"/>
                    <a:gd name="T39" fmla="*/ 0 h 10"/>
                    <a:gd name="T40" fmla="*/ 188 w 1077"/>
                    <a:gd name="T41" fmla="*/ 0 h 10"/>
                    <a:gd name="T42" fmla="*/ 211 w 1077"/>
                    <a:gd name="T43" fmla="*/ 3 h 10"/>
                    <a:gd name="T44" fmla="*/ 188 w 1077"/>
                    <a:gd name="T45" fmla="*/ 0 h 10"/>
                    <a:gd name="T46" fmla="*/ 214 w 1077"/>
                    <a:gd name="T47" fmla="*/ 3 h 10"/>
                    <a:gd name="T48" fmla="*/ 234 w 1077"/>
                    <a:gd name="T49" fmla="*/ 0 h 10"/>
                    <a:gd name="T50" fmla="*/ 240 w 1077"/>
                    <a:gd name="T51" fmla="*/ 0 h 10"/>
                    <a:gd name="T52" fmla="*/ 262 w 1077"/>
                    <a:gd name="T53" fmla="*/ 3 h 10"/>
                    <a:gd name="T54" fmla="*/ 240 w 1077"/>
                    <a:gd name="T55" fmla="*/ 0 h 10"/>
                    <a:gd name="T56" fmla="*/ 265 w 1077"/>
                    <a:gd name="T57" fmla="*/ 3 h 10"/>
                    <a:gd name="T58" fmla="*/ 283 w 1077"/>
                    <a:gd name="T59" fmla="*/ 0 h 10"/>
                    <a:gd name="T60" fmla="*/ 288 w 1077"/>
                    <a:gd name="T61" fmla="*/ 0 h 10"/>
                    <a:gd name="T62" fmla="*/ 307 w 1077"/>
                    <a:gd name="T63" fmla="*/ 3 h 10"/>
                    <a:gd name="T64" fmla="*/ 288 w 1077"/>
                    <a:gd name="T65" fmla="*/ 0 h 10"/>
                    <a:gd name="T66" fmla="*/ 312 w 1077"/>
                    <a:gd name="T67" fmla="*/ 3 h 10"/>
                    <a:gd name="T68" fmla="*/ 358 w 1077"/>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77"/>
                    <a:gd name="T106" fmla="*/ 0 h 10"/>
                    <a:gd name="T107" fmla="*/ 1077 w 107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77" h="10">
                      <a:moveTo>
                        <a:pt x="1" y="0"/>
                      </a:moveTo>
                      <a:lnTo>
                        <a:pt x="0" y="10"/>
                      </a:lnTo>
                      <a:lnTo>
                        <a:pt x="55" y="10"/>
                      </a:lnTo>
                      <a:lnTo>
                        <a:pt x="53" y="0"/>
                      </a:lnTo>
                      <a:lnTo>
                        <a:pt x="1" y="0"/>
                      </a:lnTo>
                      <a:close/>
                      <a:moveTo>
                        <a:pt x="68" y="0"/>
                      </a:moveTo>
                      <a:lnTo>
                        <a:pt x="67" y="10"/>
                      </a:lnTo>
                      <a:lnTo>
                        <a:pt x="123" y="10"/>
                      </a:lnTo>
                      <a:lnTo>
                        <a:pt x="121" y="0"/>
                      </a:lnTo>
                      <a:lnTo>
                        <a:pt x="68" y="0"/>
                      </a:lnTo>
                      <a:close/>
                      <a:moveTo>
                        <a:pt x="134" y="0"/>
                      </a:moveTo>
                      <a:lnTo>
                        <a:pt x="133" y="10"/>
                      </a:lnTo>
                      <a:lnTo>
                        <a:pt x="199" y="10"/>
                      </a:lnTo>
                      <a:lnTo>
                        <a:pt x="198" y="0"/>
                      </a:lnTo>
                      <a:lnTo>
                        <a:pt x="134" y="0"/>
                      </a:lnTo>
                      <a:close/>
                      <a:moveTo>
                        <a:pt x="207" y="0"/>
                      </a:moveTo>
                      <a:lnTo>
                        <a:pt x="206" y="10"/>
                      </a:lnTo>
                      <a:lnTo>
                        <a:pt x="264" y="10"/>
                      </a:lnTo>
                      <a:lnTo>
                        <a:pt x="262" y="0"/>
                      </a:lnTo>
                      <a:lnTo>
                        <a:pt x="207" y="0"/>
                      </a:lnTo>
                      <a:close/>
                      <a:moveTo>
                        <a:pt x="270" y="0"/>
                      </a:moveTo>
                      <a:lnTo>
                        <a:pt x="270" y="10"/>
                      </a:lnTo>
                      <a:lnTo>
                        <a:pt x="334" y="10"/>
                      </a:lnTo>
                      <a:lnTo>
                        <a:pt x="333" y="0"/>
                      </a:lnTo>
                      <a:lnTo>
                        <a:pt x="270" y="0"/>
                      </a:lnTo>
                      <a:close/>
                      <a:moveTo>
                        <a:pt x="346" y="10"/>
                      </a:moveTo>
                      <a:lnTo>
                        <a:pt x="347" y="5"/>
                      </a:lnTo>
                      <a:lnTo>
                        <a:pt x="390" y="0"/>
                      </a:lnTo>
                      <a:lnTo>
                        <a:pt x="404" y="0"/>
                      </a:lnTo>
                      <a:lnTo>
                        <a:pt x="405" y="10"/>
                      </a:lnTo>
                      <a:lnTo>
                        <a:pt x="346" y="10"/>
                      </a:lnTo>
                      <a:close/>
                      <a:moveTo>
                        <a:pt x="416" y="0"/>
                      </a:moveTo>
                      <a:lnTo>
                        <a:pt x="414" y="10"/>
                      </a:lnTo>
                      <a:lnTo>
                        <a:pt x="482" y="10"/>
                      </a:lnTo>
                      <a:lnTo>
                        <a:pt x="481" y="0"/>
                      </a:lnTo>
                      <a:lnTo>
                        <a:pt x="416" y="0"/>
                      </a:lnTo>
                      <a:close/>
                      <a:moveTo>
                        <a:pt x="493" y="0"/>
                      </a:moveTo>
                      <a:lnTo>
                        <a:pt x="493" y="10"/>
                      </a:lnTo>
                      <a:lnTo>
                        <a:pt x="555" y="10"/>
                      </a:lnTo>
                      <a:lnTo>
                        <a:pt x="554" y="0"/>
                      </a:lnTo>
                      <a:lnTo>
                        <a:pt x="493" y="0"/>
                      </a:lnTo>
                      <a:close/>
                      <a:moveTo>
                        <a:pt x="564" y="0"/>
                      </a:moveTo>
                      <a:lnTo>
                        <a:pt x="563" y="10"/>
                      </a:lnTo>
                      <a:lnTo>
                        <a:pt x="633" y="10"/>
                      </a:lnTo>
                      <a:lnTo>
                        <a:pt x="631" y="0"/>
                      </a:lnTo>
                      <a:lnTo>
                        <a:pt x="564" y="0"/>
                      </a:lnTo>
                      <a:close/>
                      <a:moveTo>
                        <a:pt x="643" y="0"/>
                      </a:moveTo>
                      <a:lnTo>
                        <a:pt x="642" y="10"/>
                      </a:lnTo>
                      <a:lnTo>
                        <a:pt x="704" y="10"/>
                      </a:lnTo>
                      <a:lnTo>
                        <a:pt x="701" y="0"/>
                      </a:lnTo>
                      <a:lnTo>
                        <a:pt x="643" y="0"/>
                      </a:lnTo>
                      <a:close/>
                      <a:moveTo>
                        <a:pt x="720" y="0"/>
                      </a:moveTo>
                      <a:lnTo>
                        <a:pt x="719" y="10"/>
                      </a:lnTo>
                      <a:lnTo>
                        <a:pt x="787" y="10"/>
                      </a:lnTo>
                      <a:lnTo>
                        <a:pt x="786" y="0"/>
                      </a:lnTo>
                      <a:lnTo>
                        <a:pt x="720" y="0"/>
                      </a:lnTo>
                      <a:close/>
                      <a:moveTo>
                        <a:pt x="795" y="0"/>
                      </a:moveTo>
                      <a:lnTo>
                        <a:pt x="795" y="10"/>
                      </a:lnTo>
                      <a:lnTo>
                        <a:pt x="851" y="10"/>
                      </a:lnTo>
                      <a:lnTo>
                        <a:pt x="850" y="0"/>
                      </a:lnTo>
                      <a:lnTo>
                        <a:pt x="795" y="0"/>
                      </a:lnTo>
                      <a:close/>
                      <a:moveTo>
                        <a:pt x="864" y="0"/>
                      </a:moveTo>
                      <a:lnTo>
                        <a:pt x="863" y="10"/>
                      </a:lnTo>
                      <a:lnTo>
                        <a:pt x="921" y="10"/>
                      </a:lnTo>
                      <a:lnTo>
                        <a:pt x="919" y="0"/>
                      </a:lnTo>
                      <a:lnTo>
                        <a:pt x="864" y="0"/>
                      </a:lnTo>
                      <a:close/>
                      <a:moveTo>
                        <a:pt x="937" y="0"/>
                      </a:moveTo>
                      <a:lnTo>
                        <a:pt x="936" y="10"/>
                      </a:lnTo>
                      <a:lnTo>
                        <a:pt x="1077" y="10"/>
                      </a:lnTo>
                      <a:lnTo>
                        <a:pt x="1075" y="0"/>
                      </a:lnTo>
                      <a:lnTo>
                        <a:pt x="937"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1" name="Freeform 769"/>
                <p:cNvSpPr>
                  <a:spLocks noEditPoints="1"/>
                </p:cNvSpPr>
                <p:nvPr/>
              </p:nvSpPr>
              <p:spPr bwMode="auto">
                <a:xfrm>
                  <a:off x="2789" y="825"/>
                  <a:ext cx="358" cy="3"/>
                </a:xfrm>
                <a:custGeom>
                  <a:avLst/>
                  <a:gdLst>
                    <a:gd name="T0" fmla="*/ 0 w 1075"/>
                    <a:gd name="T1" fmla="*/ 1 h 9"/>
                    <a:gd name="T2" fmla="*/ 17 w 1075"/>
                    <a:gd name="T3" fmla="*/ 0 h 9"/>
                    <a:gd name="T4" fmla="*/ 0 w 1075"/>
                    <a:gd name="T5" fmla="*/ 3 h 9"/>
                    <a:gd name="T6" fmla="*/ 22 w 1075"/>
                    <a:gd name="T7" fmla="*/ 1 h 9"/>
                    <a:gd name="T8" fmla="*/ 40 w 1075"/>
                    <a:gd name="T9" fmla="*/ 3 h 9"/>
                    <a:gd name="T10" fmla="*/ 44 w 1075"/>
                    <a:gd name="T11" fmla="*/ 3 h 9"/>
                    <a:gd name="T12" fmla="*/ 65 w 1075"/>
                    <a:gd name="T13" fmla="*/ 1 h 9"/>
                    <a:gd name="T14" fmla="*/ 44 w 1075"/>
                    <a:gd name="T15" fmla="*/ 3 h 9"/>
                    <a:gd name="T16" fmla="*/ 69 w 1075"/>
                    <a:gd name="T17" fmla="*/ 1 h 9"/>
                    <a:gd name="T18" fmla="*/ 87 w 1075"/>
                    <a:gd name="T19" fmla="*/ 3 h 9"/>
                    <a:gd name="T20" fmla="*/ 90 w 1075"/>
                    <a:gd name="T21" fmla="*/ 3 h 9"/>
                    <a:gd name="T22" fmla="*/ 105 w 1075"/>
                    <a:gd name="T23" fmla="*/ 0 h 9"/>
                    <a:gd name="T24" fmla="*/ 111 w 1075"/>
                    <a:gd name="T25" fmla="*/ 3 h 9"/>
                    <a:gd name="T26" fmla="*/ 115 w 1075"/>
                    <a:gd name="T27" fmla="*/ 3 h 9"/>
                    <a:gd name="T28" fmla="*/ 134 w 1075"/>
                    <a:gd name="T29" fmla="*/ 1 h 9"/>
                    <a:gd name="T30" fmla="*/ 115 w 1075"/>
                    <a:gd name="T31" fmla="*/ 3 h 9"/>
                    <a:gd name="T32" fmla="*/ 138 w 1075"/>
                    <a:gd name="T33" fmla="*/ 3 h 9"/>
                    <a:gd name="T34" fmla="*/ 160 w 1075"/>
                    <a:gd name="T35" fmla="*/ 1 h 9"/>
                    <a:gd name="T36" fmla="*/ 138 w 1075"/>
                    <a:gd name="T37" fmla="*/ 0 h 9"/>
                    <a:gd name="T38" fmla="*/ 164 w 1075"/>
                    <a:gd name="T39" fmla="*/ 1 h 9"/>
                    <a:gd name="T40" fmla="*/ 184 w 1075"/>
                    <a:gd name="T41" fmla="*/ 3 h 9"/>
                    <a:gd name="T42" fmla="*/ 187 w 1075"/>
                    <a:gd name="T43" fmla="*/ 3 h 9"/>
                    <a:gd name="T44" fmla="*/ 209 w 1075"/>
                    <a:gd name="T45" fmla="*/ 1 h 9"/>
                    <a:gd name="T46" fmla="*/ 187 w 1075"/>
                    <a:gd name="T47" fmla="*/ 3 h 9"/>
                    <a:gd name="T48" fmla="*/ 214 w 1075"/>
                    <a:gd name="T49" fmla="*/ 1 h 9"/>
                    <a:gd name="T50" fmla="*/ 233 w 1075"/>
                    <a:gd name="T51" fmla="*/ 0 h 9"/>
                    <a:gd name="T52" fmla="*/ 214 w 1075"/>
                    <a:gd name="T53" fmla="*/ 3 h 9"/>
                    <a:gd name="T54" fmla="*/ 239 w 1075"/>
                    <a:gd name="T55" fmla="*/ 3 h 9"/>
                    <a:gd name="T56" fmla="*/ 261 w 1075"/>
                    <a:gd name="T57" fmla="*/ 1 h 9"/>
                    <a:gd name="T58" fmla="*/ 239 w 1075"/>
                    <a:gd name="T59" fmla="*/ 0 h 9"/>
                    <a:gd name="T60" fmla="*/ 264 w 1075"/>
                    <a:gd name="T61" fmla="*/ 1 h 9"/>
                    <a:gd name="T62" fmla="*/ 283 w 1075"/>
                    <a:gd name="T63" fmla="*/ 3 h 9"/>
                    <a:gd name="T64" fmla="*/ 287 w 1075"/>
                    <a:gd name="T65" fmla="*/ 3 h 9"/>
                    <a:gd name="T66" fmla="*/ 305 w 1075"/>
                    <a:gd name="T67" fmla="*/ 1 h 9"/>
                    <a:gd name="T68" fmla="*/ 287 w 1075"/>
                    <a:gd name="T69" fmla="*/ 3 h 9"/>
                    <a:gd name="T70" fmla="*/ 312 w 1075"/>
                    <a:gd name="T71" fmla="*/ 1 h 9"/>
                    <a:gd name="T72" fmla="*/ 358 w 1075"/>
                    <a:gd name="T73" fmla="*/ 0 h 9"/>
                    <a:gd name="T74" fmla="*/ 312 w 1075"/>
                    <a:gd name="T75" fmla="*/ 3 h 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5"/>
                    <a:gd name="T115" fmla="*/ 0 h 9"/>
                    <a:gd name="T116" fmla="*/ 1075 w 1075"/>
                    <a:gd name="T117" fmla="*/ 9 h 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5" h="9">
                      <a:moveTo>
                        <a:pt x="0" y="9"/>
                      </a:moveTo>
                      <a:lnTo>
                        <a:pt x="0" y="4"/>
                      </a:lnTo>
                      <a:lnTo>
                        <a:pt x="38" y="0"/>
                      </a:lnTo>
                      <a:lnTo>
                        <a:pt x="51" y="0"/>
                      </a:lnTo>
                      <a:lnTo>
                        <a:pt x="53" y="9"/>
                      </a:lnTo>
                      <a:lnTo>
                        <a:pt x="0" y="9"/>
                      </a:lnTo>
                      <a:close/>
                      <a:moveTo>
                        <a:pt x="67" y="9"/>
                      </a:moveTo>
                      <a:lnTo>
                        <a:pt x="67" y="4"/>
                      </a:lnTo>
                      <a:lnTo>
                        <a:pt x="118" y="4"/>
                      </a:lnTo>
                      <a:lnTo>
                        <a:pt x="121" y="9"/>
                      </a:lnTo>
                      <a:lnTo>
                        <a:pt x="67" y="9"/>
                      </a:lnTo>
                      <a:close/>
                      <a:moveTo>
                        <a:pt x="133" y="9"/>
                      </a:moveTo>
                      <a:lnTo>
                        <a:pt x="133" y="4"/>
                      </a:lnTo>
                      <a:lnTo>
                        <a:pt x="196" y="4"/>
                      </a:lnTo>
                      <a:lnTo>
                        <a:pt x="197" y="9"/>
                      </a:lnTo>
                      <a:lnTo>
                        <a:pt x="133" y="9"/>
                      </a:lnTo>
                      <a:close/>
                      <a:moveTo>
                        <a:pt x="206" y="9"/>
                      </a:moveTo>
                      <a:lnTo>
                        <a:pt x="206" y="2"/>
                      </a:lnTo>
                      <a:lnTo>
                        <a:pt x="260" y="4"/>
                      </a:lnTo>
                      <a:lnTo>
                        <a:pt x="262" y="9"/>
                      </a:lnTo>
                      <a:lnTo>
                        <a:pt x="206" y="9"/>
                      </a:lnTo>
                      <a:close/>
                      <a:moveTo>
                        <a:pt x="269" y="9"/>
                      </a:moveTo>
                      <a:lnTo>
                        <a:pt x="269" y="4"/>
                      </a:lnTo>
                      <a:lnTo>
                        <a:pt x="316" y="0"/>
                      </a:lnTo>
                      <a:lnTo>
                        <a:pt x="332" y="0"/>
                      </a:lnTo>
                      <a:lnTo>
                        <a:pt x="332" y="9"/>
                      </a:lnTo>
                      <a:lnTo>
                        <a:pt x="269" y="9"/>
                      </a:lnTo>
                      <a:close/>
                      <a:moveTo>
                        <a:pt x="346" y="9"/>
                      </a:moveTo>
                      <a:lnTo>
                        <a:pt x="346" y="9"/>
                      </a:lnTo>
                      <a:lnTo>
                        <a:pt x="402" y="4"/>
                      </a:lnTo>
                      <a:lnTo>
                        <a:pt x="403" y="9"/>
                      </a:lnTo>
                      <a:lnTo>
                        <a:pt x="346" y="9"/>
                      </a:lnTo>
                      <a:close/>
                      <a:moveTo>
                        <a:pt x="415" y="0"/>
                      </a:moveTo>
                      <a:lnTo>
                        <a:pt x="415" y="9"/>
                      </a:lnTo>
                      <a:lnTo>
                        <a:pt x="480" y="9"/>
                      </a:lnTo>
                      <a:lnTo>
                        <a:pt x="479" y="4"/>
                      </a:lnTo>
                      <a:lnTo>
                        <a:pt x="431" y="0"/>
                      </a:lnTo>
                      <a:lnTo>
                        <a:pt x="415" y="0"/>
                      </a:lnTo>
                      <a:close/>
                      <a:moveTo>
                        <a:pt x="492" y="9"/>
                      </a:moveTo>
                      <a:lnTo>
                        <a:pt x="492" y="4"/>
                      </a:lnTo>
                      <a:lnTo>
                        <a:pt x="552" y="4"/>
                      </a:lnTo>
                      <a:lnTo>
                        <a:pt x="553" y="9"/>
                      </a:lnTo>
                      <a:lnTo>
                        <a:pt x="492" y="9"/>
                      </a:lnTo>
                      <a:close/>
                      <a:moveTo>
                        <a:pt x="563" y="9"/>
                      </a:moveTo>
                      <a:lnTo>
                        <a:pt x="563" y="4"/>
                      </a:lnTo>
                      <a:lnTo>
                        <a:pt x="629" y="4"/>
                      </a:lnTo>
                      <a:lnTo>
                        <a:pt x="631" y="9"/>
                      </a:lnTo>
                      <a:lnTo>
                        <a:pt x="563" y="9"/>
                      </a:lnTo>
                      <a:close/>
                      <a:moveTo>
                        <a:pt x="642" y="9"/>
                      </a:moveTo>
                      <a:lnTo>
                        <a:pt x="642" y="4"/>
                      </a:lnTo>
                      <a:lnTo>
                        <a:pt x="685" y="0"/>
                      </a:lnTo>
                      <a:lnTo>
                        <a:pt x="699" y="0"/>
                      </a:lnTo>
                      <a:lnTo>
                        <a:pt x="701" y="9"/>
                      </a:lnTo>
                      <a:lnTo>
                        <a:pt x="642" y="9"/>
                      </a:lnTo>
                      <a:close/>
                      <a:moveTo>
                        <a:pt x="719" y="0"/>
                      </a:moveTo>
                      <a:lnTo>
                        <a:pt x="718" y="9"/>
                      </a:lnTo>
                      <a:lnTo>
                        <a:pt x="785" y="9"/>
                      </a:lnTo>
                      <a:lnTo>
                        <a:pt x="784" y="4"/>
                      </a:lnTo>
                      <a:lnTo>
                        <a:pt x="735" y="0"/>
                      </a:lnTo>
                      <a:lnTo>
                        <a:pt x="719" y="0"/>
                      </a:lnTo>
                      <a:close/>
                      <a:moveTo>
                        <a:pt x="794" y="9"/>
                      </a:moveTo>
                      <a:lnTo>
                        <a:pt x="794" y="4"/>
                      </a:lnTo>
                      <a:lnTo>
                        <a:pt x="848" y="4"/>
                      </a:lnTo>
                      <a:lnTo>
                        <a:pt x="849" y="9"/>
                      </a:lnTo>
                      <a:lnTo>
                        <a:pt x="794" y="9"/>
                      </a:lnTo>
                      <a:close/>
                      <a:moveTo>
                        <a:pt x="863" y="9"/>
                      </a:moveTo>
                      <a:lnTo>
                        <a:pt x="863" y="4"/>
                      </a:lnTo>
                      <a:lnTo>
                        <a:pt x="917" y="4"/>
                      </a:lnTo>
                      <a:lnTo>
                        <a:pt x="919" y="9"/>
                      </a:lnTo>
                      <a:lnTo>
                        <a:pt x="863" y="9"/>
                      </a:lnTo>
                      <a:close/>
                      <a:moveTo>
                        <a:pt x="936" y="9"/>
                      </a:moveTo>
                      <a:lnTo>
                        <a:pt x="936" y="4"/>
                      </a:lnTo>
                      <a:lnTo>
                        <a:pt x="1040" y="0"/>
                      </a:lnTo>
                      <a:lnTo>
                        <a:pt x="1074" y="0"/>
                      </a:lnTo>
                      <a:lnTo>
                        <a:pt x="1075" y="9"/>
                      </a:lnTo>
                      <a:lnTo>
                        <a:pt x="936" y="9"/>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2" name="Freeform 770"/>
                <p:cNvSpPr>
                  <a:spLocks noEditPoints="1"/>
                </p:cNvSpPr>
                <p:nvPr/>
              </p:nvSpPr>
              <p:spPr bwMode="auto">
                <a:xfrm>
                  <a:off x="2789" y="825"/>
                  <a:ext cx="358" cy="1"/>
                </a:xfrm>
                <a:custGeom>
                  <a:avLst/>
                  <a:gdLst>
                    <a:gd name="T0" fmla="*/ 0 w 1074"/>
                    <a:gd name="T1" fmla="*/ 1 h 4"/>
                    <a:gd name="T2" fmla="*/ 17 w 1074"/>
                    <a:gd name="T3" fmla="*/ 1 h 4"/>
                    <a:gd name="T4" fmla="*/ 22 w 1074"/>
                    <a:gd name="T5" fmla="*/ 1 h 4"/>
                    <a:gd name="T6" fmla="*/ 39 w 1074"/>
                    <a:gd name="T7" fmla="*/ 1 h 4"/>
                    <a:gd name="T8" fmla="*/ 22 w 1074"/>
                    <a:gd name="T9" fmla="*/ 1 h 4"/>
                    <a:gd name="T10" fmla="*/ 44 w 1074"/>
                    <a:gd name="T11" fmla="*/ 1 h 4"/>
                    <a:gd name="T12" fmla="*/ 66 w 1074"/>
                    <a:gd name="T13" fmla="*/ 1 h 4"/>
                    <a:gd name="T14" fmla="*/ 69 w 1074"/>
                    <a:gd name="T15" fmla="*/ 1 h 4"/>
                    <a:gd name="T16" fmla="*/ 87 w 1074"/>
                    <a:gd name="T17" fmla="*/ 1 h 4"/>
                    <a:gd name="T18" fmla="*/ 69 w 1074"/>
                    <a:gd name="T19" fmla="*/ 1 h 4"/>
                    <a:gd name="T20" fmla="*/ 90 w 1074"/>
                    <a:gd name="T21" fmla="*/ 1 h 4"/>
                    <a:gd name="T22" fmla="*/ 111 w 1074"/>
                    <a:gd name="T23" fmla="*/ 1 h 4"/>
                    <a:gd name="T24" fmla="*/ 130 w 1074"/>
                    <a:gd name="T25" fmla="*/ 1 h 4"/>
                    <a:gd name="T26" fmla="*/ 134 w 1074"/>
                    <a:gd name="T27" fmla="*/ 1 h 4"/>
                    <a:gd name="T28" fmla="*/ 138 w 1074"/>
                    <a:gd name="T29" fmla="*/ 1 h 4"/>
                    <a:gd name="T30" fmla="*/ 160 w 1074"/>
                    <a:gd name="T31" fmla="*/ 1 h 4"/>
                    <a:gd name="T32" fmla="*/ 138 w 1074"/>
                    <a:gd name="T33" fmla="*/ 1 h 4"/>
                    <a:gd name="T34" fmla="*/ 164 w 1074"/>
                    <a:gd name="T35" fmla="*/ 1 h 4"/>
                    <a:gd name="T36" fmla="*/ 184 w 1074"/>
                    <a:gd name="T37" fmla="*/ 1 h 4"/>
                    <a:gd name="T38" fmla="*/ 188 w 1074"/>
                    <a:gd name="T39" fmla="*/ 1 h 4"/>
                    <a:gd name="T40" fmla="*/ 210 w 1074"/>
                    <a:gd name="T41" fmla="*/ 1 h 4"/>
                    <a:gd name="T42" fmla="*/ 188 w 1074"/>
                    <a:gd name="T43" fmla="*/ 1 h 4"/>
                    <a:gd name="T44" fmla="*/ 214 w 1074"/>
                    <a:gd name="T45" fmla="*/ 1 h 4"/>
                    <a:gd name="T46" fmla="*/ 233 w 1074"/>
                    <a:gd name="T47" fmla="*/ 1 h 4"/>
                    <a:gd name="T48" fmla="*/ 240 w 1074"/>
                    <a:gd name="T49" fmla="*/ 1 h 4"/>
                    <a:gd name="T50" fmla="*/ 261 w 1074"/>
                    <a:gd name="T51" fmla="*/ 1 h 4"/>
                    <a:gd name="T52" fmla="*/ 240 w 1074"/>
                    <a:gd name="T53" fmla="*/ 1 h 4"/>
                    <a:gd name="T54" fmla="*/ 265 w 1074"/>
                    <a:gd name="T55" fmla="*/ 1 h 4"/>
                    <a:gd name="T56" fmla="*/ 283 w 1074"/>
                    <a:gd name="T57" fmla="*/ 1 h 4"/>
                    <a:gd name="T58" fmla="*/ 288 w 1074"/>
                    <a:gd name="T59" fmla="*/ 1 h 4"/>
                    <a:gd name="T60" fmla="*/ 306 w 1074"/>
                    <a:gd name="T61" fmla="*/ 1 h 4"/>
                    <a:gd name="T62" fmla="*/ 288 w 1074"/>
                    <a:gd name="T63" fmla="*/ 1 h 4"/>
                    <a:gd name="T64" fmla="*/ 312 w 1074"/>
                    <a:gd name="T65" fmla="*/ 1 h 4"/>
                    <a:gd name="T66" fmla="*/ 358 w 1074"/>
                    <a:gd name="T67" fmla="*/ 1 h 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74"/>
                    <a:gd name="T103" fmla="*/ 0 h 4"/>
                    <a:gd name="T104" fmla="*/ 1074 w 1074"/>
                    <a:gd name="T105" fmla="*/ 4 h 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74" h="4">
                      <a:moveTo>
                        <a:pt x="0" y="4"/>
                      </a:moveTo>
                      <a:lnTo>
                        <a:pt x="0" y="4"/>
                      </a:lnTo>
                      <a:lnTo>
                        <a:pt x="50" y="0"/>
                      </a:lnTo>
                      <a:lnTo>
                        <a:pt x="52" y="4"/>
                      </a:lnTo>
                      <a:lnTo>
                        <a:pt x="0" y="4"/>
                      </a:lnTo>
                      <a:close/>
                      <a:moveTo>
                        <a:pt x="67" y="4"/>
                      </a:moveTo>
                      <a:lnTo>
                        <a:pt x="67" y="4"/>
                      </a:lnTo>
                      <a:lnTo>
                        <a:pt x="118" y="4"/>
                      </a:lnTo>
                      <a:lnTo>
                        <a:pt x="120" y="4"/>
                      </a:lnTo>
                      <a:lnTo>
                        <a:pt x="67" y="4"/>
                      </a:lnTo>
                      <a:close/>
                      <a:moveTo>
                        <a:pt x="133" y="4"/>
                      </a:moveTo>
                      <a:lnTo>
                        <a:pt x="133" y="4"/>
                      </a:lnTo>
                      <a:lnTo>
                        <a:pt x="196" y="4"/>
                      </a:lnTo>
                      <a:lnTo>
                        <a:pt x="197" y="4"/>
                      </a:lnTo>
                      <a:lnTo>
                        <a:pt x="133" y="4"/>
                      </a:lnTo>
                      <a:close/>
                      <a:moveTo>
                        <a:pt x="206" y="4"/>
                      </a:moveTo>
                      <a:lnTo>
                        <a:pt x="206" y="2"/>
                      </a:lnTo>
                      <a:lnTo>
                        <a:pt x="260" y="4"/>
                      </a:lnTo>
                      <a:lnTo>
                        <a:pt x="261" y="4"/>
                      </a:lnTo>
                      <a:lnTo>
                        <a:pt x="206" y="4"/>
                      </a:lnTo>
                      <a:close/>
                      <a:moveTo>
                        <a:pt x="269" y="4"/>
                      </a:moveTo>
                      <a:lnTo>
                        <a:pt x="269" y="4"/>
                      </a:lnTo>
                      <a:lnTo>
                        <a:pt x="331" y="0"/>
                      </a:lnTo>
                      <a:lnTo>
                        <a:pt x="332" y="4"/>
                      </a:lnTo>
                      <a:lnTo>
                        <a:pt x="269" y="4"/>
                      </a:lnTo>
                      <a:close/>
                      <a:moveTo>
                        <a:pt x="389" y="4"/>
                      </a:moveTo>
                      <a:lnTo>
                        <a:pt x="402" y="4"/>
                      </a:lnTo>
                      <a:lnTo>
                        <a:pt x="403" y="4"/>
                      </a:lnTo>
                      <a:lnTo>
                        <a:pt x="389" y="4"/>
                      </a:lnTo>
                      <a:close/>
                      <a:moveTo>
                        <a:pt x="415" y="4"/>
                      </a:moveTo>
                      <a:lnTo>
                        <a:pt x="415" y="0"/>
                      </a:lnTo>
                      <a:lnTo>
                        <a:pt x="479" y="4"/>
                      </a:lnTo>
                      <a:lnTo>
                        <a:pt x="480" y="4"/>
                      </a:lnTo>
                      <a:lnTo>
                        <a:pt x="415" y="4"/>
                      </a:lnTo>
                      <a:close/>
                      <a:moveTo>
                        <a:pt x="492" y="4"/>
                      </a:moveTo>
                      <a:lnTo>
                        <a:pt x="492" y="4"/>
                      </a:lnTo>
                      <a:lnTo>
                        <a:pt x="552" y="4"/>
                      </a:lnTo>
                      <a:lnTo>
                        <a:pt x="553" y="4"/>
                      </a:lnTo>
                      <a:lnTo>
                        <a:pt x="492" y="4"/>
                      </a:lnTo>
                      <a:close/>
                      <a:moveTo>
                        <a:pt x="563" y="4"/>
                      </a:moveTo>
                      <a:lnTo>
                        <a:pt x="563" y="4"/>
                      </a:lnTo>
                      <a:lnTo>
                        <a:pt x="629" y="4"/>
                      </a:lnTo>
                      <a:lnTo>
                        <a:pt x="630" y="4"/>
                      </a:lnTo>
                      <a:lnTo>
                        <a:pt x="563" y="4"/>
                      </a:lnTo>
                      <a:close/>
                      <a:moveTo>
                        <a:pt x="642" y="4"/>
                      </a:moveTo>
                      <a:lnTo>
                        <a:pt x="642" y="4"/>
                      </a:lnTo>
                      <a:lnTo>
                        <a:pt x="698" y="0"/>
                      </a:lnTo>
                      <a:lnTo>
                        <a:pt x="700" y="4"/>
                      </a:lnTo>
                      <a:lnTo>
                        <a:pt x="642" y="4"/>
                      </a:lnTo>
                      <a:close/>
                      <a:moveTo>
                        <a:pt x="719" y="4"/>
                      </a:moveTo>
                      <a:lnTo>
                        <a:pt x="719" y="0"/>
                      </a:lnTo>
                      <a:lnTo>
                        <a:pt x="784" y="4"/>
                      </a:lnTo>
                      <a:lnTo>
                        <a:pt x="785" y="4"/>
                      </a:lnTo>
                      <a:lnTo>
                        <a:pt x="719" y="4"/>
                      </a:lnTo>
                      <a:close/>
                      <a:moveTo>
                        <a:pt x="794" y="4"/>
                      </a:moveTo>
                      <a:lnTo>
                        <a:pt x="794" y="4"/>
                      </a:lnTo>
                      <a:lnTo>
                        <a:pt x="848" y="4"/>
                      </a:lnTo>
                      <a:lnTo>
                        <a:pt x="849" y="4"/>
                      </a:lnTo>
                      <a:lnTo>
                        <a:pt x="794" y="4"/>
                      </a:lnTo>
                      <a:close/>
                      <a:moveTo>
                        <a:pt x="863" y="4"/>
                      </a:moveTo>
                      <a:lnTo>
                        <a:pt x="863" y="4"/>
                      </a:lnTo>
                      <a:lnTo>
                        <a:pt x="917" y="4"/>
                      </a:lnTo>
                      <a:lnTo>
                        <a:pt x="918" y="4"/>
                      </a:lnTo>
                      <a:lnTo>
                        <a:pt x="863" y="4"/>
                      </a:lnTo>
                      <a:close/>
                      <a:moveTo>
                        <a:pt x="936" y="4"/>
                      </a:moveTo>
                      <a:lnTo>
                        <a:pt x="936" y="4"/>
                      </a:lnTo>
                      <a:lnTo>
                        <a:pt x="1073" y="0"/>
                      </a:lnTo>
                      <a:lnTo>
                        <a:pt x="1074" y="4"/>
                      </a:lnTo>
                      <a:lnTo>
                        <a:pt x="936"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3" name="Freeform 771"/>
                <p:cNvSpPr>
                  <a:spLocks noEditPoints="1"/>
                </p:cNvSpPr>
                <p:nvPr/>
              </p:nvSpPr>
              <p:spPr bwMode="auto">
                <a:xfrm>
                  <a:off x="2802" y="825"/>
                  <a:ext cx="345" cy="1"/>
                </a:xfrm>
                <a:custGeom>
                  <a:avLst/>
                  <a:gdLst>
                    <a:gd name="T0" fmla="*/ 0 w 1036"/>
                    <a:gd name="T1" fmla="*/ 0 h 1"/>
                    <a:gd name="T2" fmla="*/ 4 w 1036"/>
                    <a:gd name="T3" fmla="*/ 0 h 1"/>
                    <a:gd name="T4" fmla="*/ 4 w 1036"/>
                    <a:gd name="T5" fmla="*/ 0 h 1"/>
                    <a:gd name="T6" fmla="*/ 0 w 1036"/>
                    <a:gd name="T7" fmla="*/ 0 h 1"/>
                    <a:gd name="T8" fmla="*/ 93 w 1036"/>
                    <a:gd name="T9" fmla="*/ 0 h 1"/>
                    <a:gd name="T10" fmla="*/ 98 w 1036"/>
                    <a:gd name="T11" fmla="*/ 0 h 1"/>
                    <a:gd name="T12" fmla="*/ 98 w 1036"/>
                    <a:gd name="T13" fmla="*/ 0 h 1"/>
                    <a:gd name="T14" fmla="*/ 93 w 1036"/>
                    <a:gd name="T15" fmla="*/ 0 h 1"/>
                    <a:gd name="T16" fmla="*/ 126 w 1036"/>
                    <a:gd name="T17" fmla="*/ 0 h 1"/>
                    <a:gd name="T18" fmla="*/ 126 w 1036"/>
                    <a:gd name="T19" fmla="*/ 0 h 1"/>
                    <a:gd name="T20" fmla="*/ 131 w 1036"/>
                    <a:gd name="T21" fmla="*/ 0 h 1"/>
                    <a:gd name="T22" fmla="*/ 126 w 1036"/>
                    <a:gd name="T23" fmla="*/ 0 h 1"/>
                    <a:gd name="T24" fmla="*/ 215 w 1036"/>
                    <a:gd name="T25" fmla="*/ 0 h 1"/>
                    <a:gd name="T26" fmla="*/ 220 w 1036"/>
                    <a:gd name="T27" fmla="*/ 0 h 1"/>
                    <a:gd name="T28" fmla="*/ 220 w 1036"/>
                    <a:gd name="T29" fmla="*/ 0 h 1"/>
                    <a:gd name="T30" fmla="*/ 215 w 1036"/>
                    <a:gd name="T31" fmla="*/ 0 h 1"/>
                    <a:gd name="T32" fmla="*/ 227 w 1036"/>
                    <a:gd name="T33" fmla="*/ 0 h 1"/>
                    <a:gd name="T34" fmla="*/ 227 w 1036"/>
                    <a:gd name="T35" fmla="*/ 0 h 1"/>
                    <a:gd name="T36" fmla="*/ 232 w 1036"/>
                    <a:gd name="T37" fmla="*/ 0 h 1"/>
                    <a:gd name="T38" fmla="*/ 227 w 1036"/>
                    <a:gd name="T39" fmla="*/ 0 h 1"/>
                    <a:gd name="T40" fmla="*/ 334 w 1036"/>
                    <a:gd name="T41" fmla="*/ 0 h 1"/>
                    <a:gd name="T42" fmla="*/ 345 w 1036"/>
                    <a:gd name="T43" fmla="*/ 0 h 1"/>
                    <a:gd name="T44" fmla="*/ 345 w 1036"/>
                    <a:gd name="T45" fmla="*/ 0 h 1"/>
                    <a:gd name="T46" fmla="*/ 334 w 1036"/>
                    <a:gd name="T47" fmla="*/ 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36"/>
                    <a:gd name="T73" fmla="*/ 0 h 1"/>
                    <a:gd name="T74" fmla="*/ 1036 w 1036"/>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36" h="1">
                      <a:moveTo>
                        <a:pt x="0" y="0"/>
                      </a:moveTo>
                      <a:lnTo>
                        <a:pt x="12" y="0"/>
                      </a:lnTo>
                      <a:lnTo>
                        <a:pt x="13" y="0"/>
                      </a:lnTo>
                      <a:lnTo>
                        <a:pt x="0" y="0"/>
                      </a:lnTo>
                      <a:close/>
                      <a:moveTo>
                        <a:pt x="278" y="0"/>
                      </a:moveTo>
                      <a:lnTo>
                        <a:pt x="293" y="0"/>
                      </a:lnTo>
                      <a:lnTo>
                        <a:pt x="294" y="0"/>
                      </a:lnTo>
                      <a:lnTo>
                        <a:pt x="278" y="0"/>
                      </a:lnTo>
                      <a:close/>
                      <a:moveTo>
                        <a:pt x="377" y="0"/>
                      </a:moveTo>
                      <a:lnTo>
                        <a:pt x="377" y="0"/>
                      </a:lnTo>
                      <a:lnTo>
                        <a:pt x="393" y="0"/>
                      </a:lnTo>
                      <a:lnTo>
                        <a:pt x="377" y="0"/>
                      </a:lnTo>
                      <a:close/>
                      <a:moveTo>
                        <a:pt x="647" y="0"/>
                      </a:moveTo>
                      <a:lnTo>
                        <a:pt x="660" y="0"/>
                      </a:lnTo>
                      <a:lnTo>
                        <a:pt x="661" y="0"/>
                      </a:lnTo>
                      <a:lnTo>
                        <a:pt x="647" y="0"/>
                      </a:lnTo>
                      <a:close/>
                      <a:moveTo>
                        <a:pt x="681" y="0"/>
                      </a:moveTo>
                      <a:lnTo>
                        <a:pt x="681" y="0"/>
                      </a:lnTo>
                      <a:lnTo>
                        <a:pt x="697" y="0"/>
                      </a:lnTo>
                      <a:lnTo>
                        <a:pt x="681" y="0"/>
                      </a:lnTo>
                      <a:close/>
                      <a:moveTo>
                        <a:pt x="1002" y="0"/>
                      </a:moveTo>
                      <a:lnTo>
                        <a:pt x="1035" y="0"/>
                      </a:lnTo>
                      <a:lnTo>
                        <a:pt x="1036" y="0"/>
                      </a:lnTo>
                      <a:lnTo>
                        <a:pt x="1002"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4" name="Freeform 772"/>
                <p:cNvSpPr>
                  <a:spLocks/>
                </p:cNvSpPr>
                <p:nvPr/>
              </p:nvSpPr>
              <p:spPr bwMode="auto">
                <a:xfrm>
                  <a:off x="2780" y="865"/>
                  <a:ext cx="372" cy="1"/>
                </a:xfrm>
                <a:custGeom>
                  <a:avLst/>
                  <a:gdLst>
                    <a:gd name="T0" fmla="*/ 372 w 1117"/>
                    <a:gd name="T1" fmla="*/ 1 h 3"/>
                    <a:gd name="T2" fmla="*/ 0 w 1117"/>
                    <a:gd name="T3" fmla="*/ 1 h 3"/>
                    <a:gd name="T4" fmla="*/ 0 w 1117"/>
                    <a:gd name="T5" fmla="*/ 0 h 3"/>
                    <a:gd name="T6" fmla="*/ 372 w 1117"/>
                    <a:gd name="T7" fmla="*/ 0 h 3"/>
                    <a:gd name="T8" fmla="*/ 372 w 1117"/>
                    <a:gd name="T9" fmla="*/ 1 h 3"/>
                    <a:gd name="T10" fmla="*/ 0 60000 65536"/>
                    <a:gd name="T11" fmla="*/ 0 60000 65536"/>
                    <a:gd name="T12" fmla="*/ 0 60000 65536"/>
                    <a:gd name="T13" fmla="*/ 0 60000 65536"/>
                    <a:gd name="T14" fmla="*/ 0 60000 65536"/>
                    <a:gd name="T15" fmla="*/ 0 w 1117"/>
                    <a:gd name="T16" fmla="*/ 0 h 3"/>
                    <a:gd name="T17" fmla="*/ 1117 w 1117"/>
                    <a:gd name="T18" fmla="*/ 3 h 3"/>
                  </a:gdLst>
                  <a:ahLst/>
                  <a:cxnLst>
                    <a:cxn ang="T10">
                      <a:pos x="T0" y="T1"/>
                    </a:cxn>
                    <a:cxn ang="T11">
                      <a:pos x="T2" y="T3"/>
                    </a:cxn>
                    <a:cxn ang="T12">
                      <a:pos x="T4" y="T5"/>
                    </a:cxn>
                    <a:cxn ang="T13">
                      <a:pos x="T6" y="T7"/>
                    </a:cxn>
                    <a:cxn ang="T14">
                      <a:pos x="T8" y="T9"/>
                    </a:cxn>
                  </a:cxnLst>
                  <a:rect l="T15" t="T16" r="T17" b="T18"/>
                  <a:pathLst>
                    <a:path w="1117" h="3">
                      <a:moveTo>
                        <a:pt x="1117" y="3"/>
                      </a:moveTo>
                      <a:lnTo>
                        <a:pt x="0" y="3"/>
                      </a:lnTo>
                      <a:lnTo>
                        <a:pt x="1" y="0"/>
                      </a:lnTo>
                      <a:lnTo>
                        <a:pt x="1117" y="0"/>
                      </a:lnTo>
                      <a:lnTo>
                        <a:pt x="1117"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5" name="Freeform 773"/>
                <p:cNvSpPr>
                  <a:spLocks/>
                </p:cNvSpPr>
                <p:nvPr/>
              </p:nvSpPr>
              <p:spPr bwMode="auto">
                <a:xfrm>
                  <a:off x="2780" y="863"/>
                  <a:ext cx="372" cy="3"/>
                </a:xfrm>
                <a:custGeom>
                  <a:avLst/>
                  <a:gdLst>
                    <a:gd name="T0" fmla="*/ 372 w 1117"/>
                    <a:gd name="T1" fmla="*/ 3 h 9"/>
                    <a:gd name="T2" fmla="*/ 0 w 1117"/>
                    <a:gd name="T3" fmla="*/ 3 h 9"/>
                    <a:gd name="T4" fmla="*/ 1 w 1117"/>
                    <a:gd name="T5" fmla="*/ 0 h 9"/>
                    <a:gd name="T6" fmla="*/ 372 w 1117"/>
                    <a:gd name="T7" fmla="*/ 0 h 9"/>
                    <a:gd name="T8" fmla="*/ 372 w 1117"/>
                    <a:gd name="T9" fmla="*/ 3 h 9"/>
                    <a:gd name="T10" fmla="*/ 0 60000 65536"/>
                    <a:gd name="T11" fmla="*/ 0 60000 65536"/>
                    <a:gd name="T12" fmla="*/ 0 60000 65536"/>
                    <a:gd name="T13" fmla="*/ 0 60000 65536"/>
                    <a:gd name="T14" fmla="*/ 0 60000 65536"/>
                    <a:gd name="T15" fmla="*/ 0 w 1117"/>
                    <a:gd name="T16" fmla="*/ 0 h 9"/>
                    <a:gd name="T17" fmla="*/ 1117 w 1117"/>
                    <a:gd name="T18" fmla="*/ 9 h 9"/>
                  </a:gdLst>
                  <a:ahLst/>
                  <a:cxnLst>
                    <a:cxn ang="T10">
                      <a:pos x="T0" y="T1"/>
                    </a:cxn>
                    <a:cxn ang="T11">
                      <a:pos x="T2" y="T3"/>
                    </a:cxn>
                    <a:cxn ang="T12">
                      <a:pos x="T4" y="T5"/>
                    </a:cxn>
                    <a:cxn ang="T13">
                      <a:pos x="T6" y="T7"/>
                    </a:cxn>
                    <a:cxn ang="T14">
                      <a:pos x="T8" y="T9"/>
                    </a:cxn>
                  </a:cxnLst>
                  <a:rect l="T15" t="T16" r="T17" b="T18"/>
                  <a:pathLst>
                    <a:path w="1117" h="9">
                      <a:moveTo>
                        <a:pt x="1117" y="9"/>
                      </a:moveTo>
                      <a:lnTo>
                        <a:pt x="0" y="9"/>
                      </a:lnTo>
                      <a:lnTo>
                        <a:pt x="2" y="0"/>
                      </a:lnTo>
                      <a:lnTo>
                        <a:pt x="1116" y="0"/>
                      </a:lnTo>
                      <a:lnTo>
                        <a:pt x="1117" y="9"/>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6" name="Freeform 774"/>
                <p:cNvSpPr>
                  <a:spLocks/>
                </p:cNvSpPr>
                <p:nvPr/>
              </p:nvSpPr>
              <p:spPr bwMode="auto">
                <a:xfrm>
                  <a:off x="2780" y="862"/>
                  <a:ext cx="372" cy="3"/>
                </a:xfrm>
                <a:custGeom>
                  <a:avLst/>
                  <a:gdLst>
                    <a:gd name="T0" fmla="*/ 0 w 1116"/>
                    <a:gd name="T1" fmla="*/ 0 h 10"/>
                    <a:gd name="T2" fmla="*/ 0 w 1116"/>
                    <a:gd name="T3" fmla="*/ 3 h 10"/>
                    <a:gd name="T4" fmla="*/ 372 w 1116"/>
                    <a:gd name="T5" fmla="*/ 3 h 10"/>
                    <a:gd name="T6" fmla="*/ 372 w 1116"/>
                    <a:gd name="T7" fmla="*/ 0 h 10"/>
                    <a:gd name="T8" fmla="*/ 0 w 1116"/>
                    <a:gd name="T9" fmla="*/ 0 h 10"/>
                    <a:gd name="T10" fmla="*/ 0 60000 65536"/>
                    <a:gd name="T11" fmla="*/ 0 60000 65536"/>
                    <a:gd name="T12" fmla="*/ 0 60000 65536"/>
                    <a:gd name="T13" fmla="*/ 0 60000 65536"/>
                    <a:gd name="T14" fmla="*/ 0 60000 65536"/>
                    <a:gd name="T15" fmla="*/ 0 w 1116"/>
                    <a:gd name="T16" fmla="*/ 0 h 10"/>
                    <a:gd name="T17" fmla="*/ 1116 w 1116"/>
                    <a:gd name="T18" fmla="*/ 10 h 10"/>
                  </a:gdLst>
                  <a:ahLst/>
                  <a:cxnLst>
                    <a:cxn ang="T10">
                      <a:pos x="T0" y="T1"/>
                    </a:cxn>
                    <a:cxn ang="T11">
                      <a:pos x="T2" y="T3"/>
                    </a:cxn>
                    <a:cxn ang="T12">
                      <a:pos x="T4" y="T5"/>
                    </a:cxn>
                    <a:cxn ang="T13">
                      <a:pos x="T6" y="T7"/>
                    </a:cxn>
                    <a:cxn ang="T14">
                      <a:pos x="T8" y="T9"/>
                    </a:cxn>
                  </a:cxnLst>
                  <a:rect l="T15" t="T16" r="T17" b="T18"/>
                  <a:pathLst>
                    <a:path w="1116" h="10">
                      <a:moveTo>
                        <a:pt x="1" y="0"/>
                      </a:moveTo>
                      <a:lnTo>
                        <a:pt x="0" y="10"/>
                      </a:lnTo>
                      <a:lnTo>
                        <a:pt x="1116" y="10"/>
                      </a:lnTo>
                      <a:lnTo>
                        <a:pt x="1115"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7" name="Freeform 775"/>
                <p:cNvSpPr>
                  <a:spLocks/>
                </p:cNvSpPr>
                <p:nvPr/>
              </p:nvSpPr>
              <p:spPr bwMode="auto">
                <a:xfrm>
                  <a:off x="2781" y="860"/>
                  <a:ext cx="371" cy="3"/>
                </a:xfrm>
                <a:custGeom>
                  <a:avLst/>
                  <a:gdLst>
                    <a:gd name="T0" fmla="*/ 0 w 1114"/>
                    <a:gd name="T1" fmla="*/ 0 h 9"/>
                    <a:gd name="T2" fmla="*/ 0 w 1114"/>
                    <a:gd name="T3" fmla="*/ 3 h 9"/>
                    <a:gd name="T4" fmla="*/ 371 w 1114"/>
                    <a:gd name="T5" fmla="*/ 3 h 9"/>
                    <a:gd name="T6" fmla="*/ 371 w 1114"/>
                    <a:gd name="T7" fmla="*/ 0 h 9"/>
                    <a:gd name="T8" fmla="*/ 0 w 1114"/>
                    <a:gd name="T9" fmla="*/ 0 h 9"/>
                    <a:gd name="T10" fmla="*/ 0 60000 65536"/>
                    <a:gd name="T11" fmla="*/ 0 60000 65536"/>
                    <a:gd name="T12" fmla="*/ 0 60000 65536"/>
                    <a:gd name="T13" fmla="*/ 0 60000 65536"/>
                    <a:gd name="T14" fmla="*/ 0 60000 65536"/>
                    <a:gd name="T15" fmla="*/ 0 w 1114"/>
                    <a:gd name="T16" fmla="*/ 0 h 9"/>
                    <a:gd name="T17" fmla="*/ 1114 w 1114"/>
                    <a:gd name="T18" fmla="*/ 9 h 9"/>
                  </a:gdLst>
                  <a:ahLst/>
                  <a:cxnLst>
                    <a:cxn ang="T10">
                      <a:pos x="T0" y="T1"/>
                    </a:cxn>
                    <a:cxn ang="T11">
                      <a:pos x="T2" y="T3"/>
                    </a:cxn>
                    <a:cxn ang="T12">
                      <a:pos x="T4" y="T5"/>
                    </a:cxn>
                    <a:cxn ang="T13">
                      <a:pos x="T6" y="T7"/>
                    </a:cxn>
                    <a:cxn ang="T14">
                      <a:pos x="T8" y="T9"/>
                    </a:cxn>
                  </a:cxnLst>
                  <a:rect l="T15" t="T16" r="T17" b="T18"/>
                  <a:pathLst>
                    <a:path w="1114" h="9">
                      <a:moveTo>
                        <a:pt x="1" y="0"/>
                      </a:moveTo>
                      <a:lnTo>
                        <a:pt x="0" y="9"/>
                      </a:lnTo>
                      <a:lnTo>
                        <a:pt x="1114" y="9"/>
                      </a:lnTo>
                      <a:lnTo>
                        <a:pt x="1113" y="0"/>
                      </a:lnTo>
                      <a:lnTo>
                        <a:pt x="1"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8" name="Freeform 776"/>
                <p:cNvSpPr>
                  <a:spLocks/>
                </p:cNvSpPr>
                <p:nvPr/>
              </p:nvSpPr>
              <p:spPr bwMode="auto">
                <a:xfrm>
                  <a:off x="2781" y="859"/>
                  <a:ext cx="371" cy="3"/>
                </a:xfrm>
                <a:custGeom>
                  <a:avLst/>
                  <a:gdLst>
                    <a:gd name="T0" fmla="*/ 1 w 1114"/>
                    <a:gd name="T1" fmla="*/ 0 h 9"/>
                    <a:gd name="T2" fmla="*/ 0 w 1114"/>
                    <a:gd name="T3" fmla="*/ 3 h 9"/>
                    <a:gd name="T4" fmla="*/ 371 w 1114"/>
                    <a:gd name="T5" fmla="*/ 3 h 9"/>
                    <a:gd name="T6" fmla="*/ 371 w 1114"/>
                    <a:gd name="T7" fmla="*/ 0 h 9"/>
                    <a:gd name="T8" fmla="*/ 319 w 1114"/>
                    <a:gd name="T9" fmla="*/ 0 h 9"/>
                    <a:gd name="T10" fmla="*/ 319 w 1114"/>
                    <a:gd name="T11" fmla="*/ 1 h 9"/>
                    <a:gd name="T12" fmla="*/ 319 w 1114"/>
                    <a:gd name="T13" fmla="*/ 0 h 9"/>
                    <a:gd name="T14" fmla="*/ 245 w 1114"/>
                    <a:gd name="T15" fmla="*/ 0 h 9"/>
                    <a:gd name="T16" fmla="*/ 245 w 1114"/>
                    <a:gd name="T17" fmla="*/ 1 h 9"/>
                    <a:gd name="T18" fmla="*/ 245 w 1114"/>
                    <a:gd name="T19" fmla="*/ 0 h 9"/>
                    <a:gd name="T20" fmla="*/ 168 w 1114"/>
                    <a:gd name="T21" fmla="*/ 0 h 9"/>
                    <a:gd name="T22" fmla="*/ 168 w 1114"/>
                    <a:gd name="T23" fmla="*/ 1 h 9"/>
                    <a:gd name="T24" fmla="*/ 168 w 1114"/>
                    <a:gd name="T25" fmla="*/ 0 h 9"/>
                    <a:gd name="T26" fmla="*/ 143 w 1114"/>
                    <a:gd name="T27" fmla="*/ 0 h 9"/>
                    <a:gd name="T28" fmla="*/ 142 w 1114"/>
                    <a:gd name="T29" fmla="*/ 1 h 9"/>
                    <a:gd name="T30" fmla="*/ 142 w 1114"/>
                    <a:gd name="T31" fmla="*/ 0 h 9"/>
                    <a:gd name="T32" fmla="*/ 1 w 1114"/>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14"/>
                    <a:gd name="T52" fmla="*/ 0 h 9"/>
                    <a:gd name="T53" fmla="*/ 1114 w 1114"/>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14" h="9">
                      <a:moveTo>
                        <a:pt x="2" y="0"/>
                      </a:moveTo>
                      <a:lnTo>
                        <a:pt x="0" y="9"/>
                      </a:lnTo>
                      <a:lnTo>
                        <a:pt x="1114" y="9"/>
                      </a:lnTo>
                      <a:lnTo>
                        <a:pt x="1113" y="0"/>
                      </a:lnTo>
                      <a:lnTo>
                        <a:pt x="958" y="0"/>
                      </a:lnTo>
                      <a:lnTo>
                        <a:pt x="957" y="3"/>
                      </a:lnTo>
                      <a:lnTo>
                        <a:pt x="957" y="0"/>
                      </a:lnTo>
                      <a:lnTo>
                        <a:pt x="737" y="0"/>
                      </a:lnTo>
                      <a:lnTo>
                        <a:pt x="736" y="3"/>
                      </a:lnTo>
                      <a:lnTo>
                        <a:pt x="736" y="0"/>
                      </a:lnTo>
                      <a:lnTo>
                        <a:pt x="505" y="0"/>
                      </a:lnTo>
                      <a:lnTo>
                        <a:pt x="504" y="3"/>
                      </a:lnTo>
                      <a:lnTo>
                        <a:pt x="504" y="0"/>
                      </a:lnTo>
                      <a:lnTo>
                        <a:pt x="428" y="0"/>
                      </a:lnTo>
                      <a:lnTo>
                        <a:pt x="427" y="3"/>
                      </a:lnTo>
                      <a:lnTo>
                        <a:pt x="427" y="0"/>
                      </a:lnTo>
                      <a:lnTo>
                        <a:pt x="2"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39" name="Freeform 777"/>
                <p:cNvSpPr>
                  <a:spLocks/>
                </p:cNvSpPr>
                <p:nvPr/>
              </p:nvSpPr>
              <p:spPr bwMode="auto">
                <a:xfrm>
                  <a:off x="2781" y="857"/>
                  <a:ext cx="371" cy="3"/>
                </a:xfrm>
                <a:custGeom>
                  <a:avLst/>
                  <a:gdLst>
                    <a:gd name="T0" fmla="*/ 0 w 1112"/>
                    <a:gd name="T1" fmla="*/ 0 h 10"/>
                    <a:gd name="T2" fmla="*/ 0 w 1112"/>
                    <a:gd name="T3" fmla="*/ 3 h 10"/>
                    <a:gd name="T4" fmla="*/ 371 w 1112"/>
                    <a:gd name="T5" fmla="*/ 3 h 10"/>
                    <a:gd name="T6" fmla="*/ 371 w 1112"/>
                    <a:gd name="T7" fmla="*/ 0 h 10"/>
                    <a:gd name="T8" fmla="*/ 345 w 1112"/>
                    <a:gd name="T9" fmla="*/ 0 h 10"/>
                    <a:gd name="T10" fmla="*/ 345 w 1112"/>
                    <a:gd name="T11" fmla="*/ 1 h 10"/>
                    <a:gd name="T12" fmla="*/ 345 w 1112"/>
                    <a:gd name="T13" fmla="*/ 0 h 10"/>
                    <a:gd name="T14" fmla="*/ 319 w 1112"/>
                    <a:gd name="T15" fmla="*/ 0 h 10"/>
                    <a:gd name="T16" fmla="*/ 319 w 1112"/>
                    <a:gd name="T17" fmla="*/ 3 h 10"/>
                    <a:gd name="T18" fmla="*/ 319 w 1112"/>
                    <a:gd name="T19" fmla="*/ 0 h 10"/>
                    <a:gd name="T20" fmla="*/ 295 w 1112"/>
                    <a:gd name="T21" fmla="*/ 0 h 10"/>
                    <a:gd name="T22" fmla="*/ 295 w 1112"/>
                    <a:gd name="T23" fmla="*/ 1 h 10"/>
                    <a:gd name="T24" fmla="*/ 295 w 1112"/>
                    <a:gd name="T25" fmla="*/ 0 h 10"/>
                    <a:gd name="T26" fmla="*/ 273 w 1112"/>
                    <a:gd name="T27" fmla="*/ 0 h 10"/>
                    <a:gd name="T28" fmla="*/ 272 w 1112"/>
                    <a:gd name="T29" fmla="*/ 1 h 10"/>
                    <a:gd name="T30" fmla="*/ 272 w 1112"/>
                    <a:gd name="T31" fmla="*/ 0 h 10"/>
                    <a:gd name="T32" fmla="*/ 246 w 1112"/>
                    <a:gd name="T33" fmla="*/ 0 h 10"/>
                    <a:gd name="T34" fmla="*/ 245 w 1112"/>
                    <a:gd name="T35" fmla="*/ 3 h 10"/>
                    <a:gd name="T36" fmla="*/ 245 w 1112"/>
                    <a:gd name="T37" fmla="*/ 0 h 10"/>
                    <a:gd name="T38" fmla="*/ 168 w 1112"/>
                    <a:gd name="T39" fmla="*/ 0 h 10"/>
                    <a:gd name="T40" fmla="*/ 168 w 1112"/>
                    <a:gd name="T41" fmla="*/ 3 h 10"/>
                    <a:gd name="T42" fmla="*/ 168 w 1112"/>
                    <a:gd name="T43" fmla="*/ 0 h 10"/>
                    <a:gd name="T44" fmla="*/ 142 w 1112"/>
                    <a:gd name="T45" fmla="*/ 0 h 10"/>
                    <a:gd name="T46" fmla="*/ 142 w 1112"/>
                    <a:gd name="T47" fmla="*/ 3 h 10"/>
                    <a:gd name="T48" fmla="*/ 142 w 1112"/>
                    <a:gd name="T49" fmla="*/ 0 h 10"/>
                    <a:gd name="T50" fmla="*/ 0 w 1112"/>
                    <a:gd name="T51" fmla="*/ 0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2"/>
                    <a:gd name="T79" fmla="*/ 0 h 10"/>
                    <a:gd name="T80" fmla="*/ 1112 w 1112"/>
                    <a:gd name="T81" fmla="*/ 10 h 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2" h="10">
                      <a:moveTo>
                        <a:pt x="1" y="0"/>
                      </a:moveTo>
                      <a:lnTo>
                        <a:pt x="0" y="10"/>
                      </a:lnTo>
                      <a:lnTo>
                        <a:pt x="1112" y="10"/>
                      </a:lnTo>
                      <a:lnTo>
                        <a:pt x="1111" y="0"/>
                      </a:lnTo>
                      <a:lnTo>
                        <a:pt x="1034" y="0"/>
                      </a:lnTo>
                      <a:lnTo>
                        <a:pt x="1033" y="2"/>
                      </a:lnTo>
                      <a:lnTo>
                        <a:pt x="1033" y="0"/>
                      </a:lnTo>
                      <a:lnTo>
                        <a:pt x="957" y="0"/>
                      </a:lnTo>
                      <a:lnTo>
                        <a:pt x="956" y="9"/>
                      </a:lnTo>
                      <a:lnTo>
                        <a:pt x="955" y="0"/>
                      </a:lnTo>
                      <a:lnTo>
                        <a:pt x="884" y="0"/>
                      </a:lnTo>
                      <a:lnTo>
                        <a:pt x="883" y="2"/>
                      </a:lnTo>
                      <a:lnTo>
                        <a:pt x="883" y="0"/>
                      </a:lnTo>
                      <a:lnTo>
                        <a:pt x="817" y="0"/>
                      </a:lnTo>
                      <a:lnTo>
                        <a:pt x="816" y="2"/>
                      </a:lnTo>
                      <a:lnTo>
                        <a:pt x="816" y="0"/>
                      </a:lnTo>
                      <a:lnTo>
                        <a:pt x="736" y="0"/>
                      </a:lnTo>
                      <a:lnTo>
                        <a:pt x="735" y="9"/>
                      </a:lnTo>
                      <a:lnTo>
                        <a:pt x="734" y="0"/>
                      </a:lnTo>
                      <a:lnTo>
                        <a:pt x="504" y="0"/>
                      </a:lnTo>
                      <a:lnTo>
                        <a:pt x="503" y="9"/>
                      </a:lnTo>
                      <a:lnTo>
                        <a:pt x="503" y="0"/>
                      </a:lnTo>
                      <a:lnTo>
                        <a:pt x="427" y="0"/>
                      </a:lnTo>
                      <a:lnTo>
                        <a:pt x="426" y="9"/>
                      </a:lnTo>
                      <a:lnTo>
                        <a:pt x="426"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0" name="Freeform 778"/>
                <p:cNvSpPr>
                  <a:spLocks noEditPoints="1"/>
                </p:cNvSpPr>
                <p:nvPr/>
              </p:nvSpPr>
              <p:spPr bwMode="auto">
                <a:xfrm>
                  <a:off x="2781" y="855"/>
                  <a:ext cx="371" cy="4"/>
                </a:xfrm>
                <a:custGeom>
                  <a:avLst/>
                  <a:gdLst>
                    <a:gd name="T0" fmla="*/ 0 w 1111"/>
                    <a:gd name="T1" fmla="*/ 0 h 10"/>
                    <a:gd name="T2" fmla="*/ 0 w 1111"/>
                    <a:gd name="T3" fmla="*/ 4 h 10"/>
                    <a:gd name="T4" fmla="*/ 142 w 1111"/>
                    <a:gd name="T5" fmla="*/ 4 h 10"/>
                    <a:gd name="T6" fmla="*/ 142 w 1111"/>
                    <a:gd name="T7" fmla="*/ 0 h 10"/>
                    <a:gd name="T8" fmla="*/ 117 w 1111"/>
                    <a:gd name="T9" fmla="*/ 0 h 10"/>
                    <a:gd name="T10" fmla="*/ 116 w 1111"/>
                    <a:gd name="T11" fmla="*/ 2 h 10"/>
                    <a:gd name="T12" fmla="*/ 116 w 1111"/>
                    <a:gd name="T13" fmla="*/ 0 h 10"/>
                    <a:gd name="T14" fmla="*/ 70 w 1111"/>
                    <a:gd name="T15" fmla="*/ 0 h 10"/>
                    <a:gd name="T16" fmla="*/ 70 w 1111"/>
                    <a:gd name="T17" fmla="*/ 2 h 10"/>
                    <a:gd name="T18" fmla="*/ 70 w 1111"/>
                    <a:gd name="T19" fmla="*/ 0 h 10"/>
                    <a:gd name="T20" fmla="*/ 0 w 1111"/>
                    <a:gd name="T21" fmla="*/ 0 h 10"/>
                    <a:gd name="T22" fmla="*/ 143 w 1111"/>
                    <a:gd name="T23" fmla="*/ 0 h 10"/>
                    <a:gd name="T24" fmla="*/ 142 w 1111"/>
                    <a:gd name="T25" fmla="*/ 4 h 10"/>
                    <a:gd name="T26" fmla="*/ 168 w 1111"/>
                    <a:gd name="T27" fmla="*/ 4 h 10"/>
                    <a:gd name="T28" fmla="*/ 167 w 1111"/>
                    <a:gd name="T29" fmla="*/ 0 h 10"/>
                    <a:gd name="T30" fmla="*/ 143 w 1111"/>
                    <a:gd name="T31" fmla="*/ 0 h 10"/>
                    <a:gd name="T32" fmla="*/ 168 w 1111"/>
                    <a:gd name="T33" fmla="*/ 0 h 10"/>
                    <a:gd name="T34" fmla="*/ 168 w 1111"/>
                    <a:gd name="T35" fmla="*/ 4 h 10"/>
                    <a:gd name="T36" fmla="*/ 245 w 1111"/>
                    <a:gd name="T37" fmla="*/ 4 h 10"/>
                    <a:gd name="T38" fmla="*/ 244 w 1111"/>
                    <a:gd name="T39" fmla="*/ 0 h 10"/>
                    <a:gd name="T40" fmla="*/ 219 w 1111"/>
                    <a:gd name="T41" fmla="*/ 0 h 10"/>
                    <a:gd name="T42" fmla="*/ 219 w 1111"/>
                    <a:gd name="T43" fmla="*/ 1 h 10"/>
                    <a:gd name="T44" fmla="*/ 219 w 1111"/>
                    <a:gd name="T45" fmla="*/ 0 h 10"/>
                    <a:gd name="T46" fmla="*/ 168 w 1111"/>
                    <a:gd name="T47" fmla="*/ 0 h 10"/>
                    <a:gd name="T48" fmla="*/ 246 w 1111"/>
                    <a:gd name="T49" fmla="*/ 0 h 10"/>
                    <a:gd name="T50" fmla="*/ 245 w 1111"/>
                    <a:gd name="T51" fmla="*/ 4 h 10"/>
                    <a:gd name="T52" fmla="*/ 319 w 1111"/>
                    <a:gd name="T53" fmla="*/ 4 h 10"/>
                    <a:gd name="T54" fmla="*/ 319 w 1111"/>
                    <a:gd name="T55" fmla="*/ 0 h 10"/>
                    <a:gd name="T56" fmla="*/ 295 w 1111"/>
                    <a:gd name="T57" fmla="*/ 0 h 10"/>
                    <a:gd name="T58" fmla="*/ 295 w 1111"/>
                    <a:gd name="T59" fmla="*/ 2 h 10"/>
                    <a:gd name="T60" fmla="*/ 294 w 1111"/>
                    <a:gd name="T61" fmla="*/ 0 h 10"/>
                    <a:gd name="T62" fmla="*/ 272 w 1111"/>
                    <a:gd name="T63" fmla="*/ 0 h 10"/>
                    <a:gd name="T64" fmla="*/ 272 w 1111"/>
                    <a:gd name="T65" fmla="*/ 2 h 10"/>
                    <a:gd name="T66" fmla="*/ 272 w 1111"/>
                    <a:gd name="T67" fmla="*/ 0 h 10"/>
                    <a:gd name="T68" fmla="*/ 246 w 1111"/>
                    <a:gd name="T69" fmla="*/ 0 h 10"/>
                    <a:gd name="T70" fmla="*/ 320 w 1111"/>
                    <a:gd name="T71" fmla="*/ 0 h 10"/>
                    <a:gd name="T72" fmla="*/ 319 w 1111"/>
                    <a:gd name="T73" fmla="*/ 4 h 10"/>
                    <a:gd name="T74" fmla="*/ 371 w 1111"/>
                    <a:gd name="T75" fmla="*/ 4 h 10"/>
                    <a:gd name="T76" fmla="*/ 370 w 1111"/>
                    <a:gd name="T77" fmla="*/ 0 h 10"/>
                    <a:gd name="T78" fmla="*/ 345 w 1111"/>
                    <a:gd name="T79" fmla="*/ 0 h 10"/>
                    <a:gd name="T80" fmla="*/ 345 w 1111"/>
                    <a:gd name="T81" fmla="*/ 2 h 10"/>
                    <a:gd name="T82" fmla="*/ 345 w 1111"/>
                    <a:gd name="T83" fmla="*/ 0 h 10"/>
                    <a:gd name="T84" fmla="*/ 320 w 1111"/>
                    <a:gd name="T85" fmla="*/ 0 h 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11"/>
                    <a:gd name="T130" fmla="*/ 0 h 10"/>
                    <a:gd name="T131" fmla="*/ 1111 w 1111"/>
                    <a:gd name="T132" fmla="*/ 10 h 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11" h="10">
                      <a:moveTo>
                        <a:pt x="1" y="0"/>
                      </a:moveTo>
                      <a:lnTo>
                        <a:pt x="0" y="10"/>
                      </a:lnTo>
                      <a:lnTo>
                        <a:pt x="425" y="10"/>
                      </a:lnTo>
                      <a:lnTo>
                        <a:pt x="424" y="0"/>
                      </a:lnTo>
                      <a:lnTo>
                        <a:pt x="349" y="0"/>
                      </a:lnTo>
                      <a:lnTo>
                        <a:pt x="347" y="4"/>
                      </a:lnTo>
                      <a:lnTo>
                        <a:pt x="347" y="0"/>
                      </a:lnTo>
                      <a:lnTo>
                        <a:pt x="211" y="0"/>
                      </a:lnTo>
                      <a:lnTo>
                        <a:pt x="210" y="4"/>
                      </a:lnTo>
                      <a:lnTo>
                        <a:pt x="210" y="0"/>
                      </a:lnTo>
                      <a:lnTo>
                        <a:pt x="1" y="0"/>
                      </a:lnTo>
                      <a:close/>
                      <a:moveTo>
                        <a:pt x="427" y="0"/>
                      </a:moveTo>
                      <a:lnTo>
                        <a:pt x="426" y="10"/>
                      </a:lnTo>
                      <a:lnTo>
                        <a:pt x="502" y="10"/>
                      </a:lnTo>
                      <a:lnTo>
                        <a:pt x="501" y="0"/>
                      </a:lnTo>
                      <a:lnTo>
                        <a:pt x="427" y="0"/>
                      </a:lnTo>
                      <a:close/>
                      <a:moveTo>
                        <a:pt x="503" y="0"/>
                      </a:moveTo>
                      <a:lnTo>
                        <a:pt x="503" y="10"/>
                      </a:lnTo>
                      <a:lnTo>
                        <a:pt x="734" y="10"/>
                      </a:lnTo>
                      <a:lnTo>
                        <a:pt x="731" y="0"/>
                      </a:lnTo>
                      <a:lnTo>
                        <a:pt x="657" y="0"/>
                      </a:lnTo>
                      <a:lnTo>
                        <a:pt x="656" y="2"/>
                      </a:lnTo>
                      <a:lnTo>
                        <a:pt x="656" y="0"/>
                      </a:lnTo>
                      <a:lnTo>
                        <a:pt x="503" y="0"/>
                      </a:lnTo>
                      <a:close/>
                      <a:moveTo>
                        <a:pt x="736" y="0"/>
                      </a:moveTo>
                      <a:lnTo>
                        <a:pt x="735" y="10"/>
                      </a:lnTo>
                      <a:lnTo>
                        <a:pt x="955" y="10"/>
                      </a:lnTo>
                      <a:lnTo>
                        <a:pt x="954" y="0"/>
                      </a:lnTo>
                      <a:lnTo>
                        <a:pt x="883" y="0"/>
                      </a:lnTo>
                      <a:lnTo>
                        <a:pt x="882" y="6"/>
                      </a:lnTo>
                      <a:lnTo>
                        <a:pt x="881" y="0"/>
                      </a:lnTo>
                      <a:lnTo>
                        <a:pt x="816" y="0"/>
                      </a:lnTo>
                      <a:lnTo>
                        <a:pt x="815" y="6"/>
                      </a:lnTo>
                      <a:lnTo>
                        <a:pt x="815" y="0"/>
                      </a:lnTo>
                      <a:lnTo>
                        <a:pt x="736" y="0"/>
                      </a:lnTo>
                      <a:close/>
                      <a:moveTo>
                        <a:pt x="957" y="0"/>
                      </a:moveTo>
                      <a:lnTo>
                        <a:pt x="956" y="10"/>
                      </a:lnTo>
                      <a:lnTo>
                        <a:pt x="1111" y="10"/>
                      </a:lnTo>
                      <a:lnTo>
                        <a:pt x="1109" y="0"/>
                      </a:lnTo>
                      <a:lnTo>
                        <a:pt x="1033" y="0"/>
                      </a:lnTo>
                      <a:lnTo>
                        <a:pt x="1032" y="6"/>
                      </a:lnTo>
                      <a:lnTo>
                        <a:pt x="1032" y="0"/>
                      </a:lnTo>
                      <a:lnTo>
                        <a:pt x="957"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1" name="Freeform 779"/>
                <p:cNvSpPr>
                  <a:spLocks noEditPoints="1"/>
                </p:cNvSpPr>
                <p:nvPr/>
              </p:nvSpPr>
              <p:spPr bwMode="auto">
                <a:xfrm>
                  <a:off x="2781" y="854"/>
                  <a:ext cx="370" cy="3"/>
                </a:xfrm>
                <a:custGeom>
                  <a:avLst/>
                  <a:gdLst>
                    <a:gd name="T0" fmla="*/ 1 w 1110"/>
                    <a:gd name="T1" fmla="*/ 0 h 9"/>
                    <a:gd name="T2" fmla="*/ 0 w 1110"/>
                    <a:gd name="T3" fmla="*/ 3 h 9"/>
                    <a:gd name="T4" fmla="*/ 142 w 1110"/>
                    <a:gd name="T5" fmla="*/ 3 h 9"/>
                    <a:gd name="T6" fmla="*/ 141 w 1110"/>
                    <a:gd name="T7" fmla="*/ 0 h 9"/>
                    <a:gd name="T8" fmla="*/ 117 w 1110"/>
                    <a:gd name="T9" fmla="*/ 0 h 9"/>
                    <a:gd name="T10" fmla="*/ 116 w 1110"/>
                    <a:gd name="T11" fmla="*/ 3 h 9"/>
                    <a:gd name="T12" fmla="*/ 116 w 1110"/>
                    <a:gd name="T13" fmla="*/ 0 h 9"/>
                    <a:gd name="T14" fmla="*/ 93 w 1110"/>
                    <a:gd name="T15" fmla="*/ 0 h 9"/>
                    <a:gd name="T16" fmla="*/ 92 w 1110"/>
                    <a:gd name="T17" fmla="*/ 1 h 9"/>
                    <a:gd name="T18" fmla="*/ 92 w 1110"/>
                    <a:gd name="T19" fmla="*/ 0 h 9"/>
                    <a:gd name="T20" fmla="*/ 71 w 1110"/>
                    <a:gd name="T21" fmla="*/ 0 h 9"/>
                    <a:gd name="T22" fmla="*/ 70 w 1110"/>
                    <a:gd name="T23" fmla="*/ 3 h 9"/>
                    <a:gd name="T24" fmla="*/ 70 w 1110"/>
                    <a:gd name="T25" fmla="*/ 0 h 9"/>
                    <a:gd name="T26" fmla="*/ 45 w 1110"/>
                    <a:gd name="T27" fmla="*/ 0 h 9"/>
                    <a:gd name="T28" fmla="*/ 44 w 1110"/>
                    <a:gd name="T29" fmla="*/ 2 h 9"/>
                    <a:gd name="T30" fmla="*/ 44 w 1110"/>
                    <a:gd name="T31" fmla="*/ 0 h 9"/>
                    <a:gd name="T32" fmla="*/ 1 w 1110"/>
                    <a:gd name="T33" fmla="*/ 0 h 9"/>
                    <a:gd name="T34" fmla="*/ 143 w 1110"/>
                    <a:gd name="T35" fmla="*/ 0 h 9"/>
                    <a:gd name="T36" fmla="*/ 142 w 1110"/>
                    <a:gd name="T37" fmla="*/ 3 h 9"/>
                    <a:gd name="T38" fmla="*/ 167 w 1110"/>
                    <a:gd name="T39" fmla="*/ 3 h 9"/>
                    <a:gd name="T40" fmla="*/ 167 w 1110"/>
                    <a:gd name="T41" fmla="*/ 0 h 9"/>
                    <a:gd name="T42" fmla="*/ 143 w 1110"/>
                    <a:gd name="T43" fmla="*/ 0 h 9"/>
                    <a:gd name="T44" fmla="*/ 168 w 1110"/>
                    <a:gd name="T45" fmla="*/ 0 h 9"/>
                    <a:gd name="T46" fmla="*/ 168 w 1110"/>
                    <a:gd name="T47" fmla="*/ 3 h 9"/>
                    <a:gd name="T48" fmla="*/ 244 w 1110"/>
                    <a:gd name="T49" fmla="*/ 3 h 9"/>
                    <a:gd name="T50" fmla="*/ 243 w 1110"/>
                    <a:gd name="T51" fmla="*/ 0 h 9"/>
                    <a:gd name="T52" fmla="*/ 219 w 1110"/>
                    <a:gd name="T53" fmla="*/ 0 h 9"/>
                    <a:gd name="T54" fmla="*/ 219 w 1110"/>
                    <a:gd name="T55" fmla="*/ 2 h 9"/>
                    <a:gd name="T56" fmla="*/ 219 w 1110"/>
                    <a:gd name="T57" fmla="*/ 0 h 9"/>
                    <a:gd name="T58" fmla="*/ 192 w 1110"/>
                    <a:gd name="T59" fmla="*/ 0 h 9"/>
                    <a:gd name="T60" fmla="*/ 192 w 1110"/>
                    <a:gd name="T61" fmla="*/ 1 h 9"/>
                    <a:gd name="T62" fmla="*/ 192 w 1110"/>
                    <a:gd name="T63" fmla="*/ 0 h 9"/>
                    <a:gd name="T64" fmla="*/ 168 w 1110"/>
                    <a:gd name="T65" fmla="*/ 0 h 9"/>
                    <a:gd name="T66" fmla="*/ 246 w 1110"/>
                    <a:gd name="T67" fmla="*/ 0 h 9"/>
                    <a:gd name="T68" fmla="*/ 245 w 1110"/>
                    <a:gd name="T69" fmla="*/ 3 h 9"/>
                    <a:gd name="T70" fmla="*/ 272 w 1110"/>
                    <a:gd name="T71" fmla="*/ 3 h 9"/>
                    <a:gd name="T72" fmla="*/ 271 w 1110"/>
                    <a:gd name="T73" fmla="*/ 0 h 9"/>
                    <a:gd name="T74" fmla="*/ 246 w 1110"/>
                    <a:gd name="T75" fmla="*/ 0 h 9"/>
                    <a:gd name="T76" fmla="*/ 272 w 1110"/>
                    <a:gd name="T77" fmla="*/ 0 h 9"/>
                    <a:gd name="T78" fmla="*/ 272 w 1110"/>
                    <a:gd name="T79" fmla="*/ 3 h 9"/>
                    <a:gd name="T80" fmla="*/ 294 w 1110"/>
                    <a:gd name="T81" fmla="*/ 3 h 9"/>
                    <a:gd name="T82" fmla="*/ 293 w 1110"/>
                    <a:gd name="T83" fmla="*/ 0 h 9"/>
                    <a:gd name="T84" fmla="*/ 272 w 1110"/>
                    <a:gd name="T85" fmla="*/ 0 h 9"/>
                    <a:gd name="T86" fmla="*/ 295 w 1110"/>
                    <a:gd name="T87" fmla="*/ 0 h 9"/>
                    <a:gd name="T88" fmla="*/ 294 w 1110"/>
                    <a:gd name="T89" fmla="*/ 3 h 9"/>
                    <a:gd name="T90" fmla="*/ 318 w 1110"/>
                    <a:gd name="T91" fmla="*/ 3 h 9"/>
                    <a:gd name="T92" fmla="*/ 317 w 1110"/>
                    <a:gd name="T93" fmla="*/ 0 h 9"/>
                    <a:gd name="T94" fmla="*/ 295 w 1110"/>
                    <a:gd name="T95" fmla="*/ 0 h 9"/>
                    <a:gd name="T96" fmla="*/ 319 w 1110"/>
                    <a:gd name="T97" fmla="*/ 0 h 9"/>
                    <a:gd name="T98" fmla="*/ 319 w 1110"/>
                    <a:gd name="T99" fmla="*/ 3 h 9"/>
                    <a:gd name="T100" fmla="*/ 344 w 1110"/>
                    <a:gd name="T101" fmla="*/ 3 h 9"/>
                    <a:gd name="T102" fmla="*/ 344 w 1110"/>
                    <a:gd name="T103" fmla="*/ 0 h 9"/>
                    <a:gd name="T104" fmla="*/ 319 w 1110"/>
                    <a:gd name="T105" fmla="*/ 0 h 9"/>
                    <a:gd name="T106" fmla="*/ 345 w 1110"/>
                    <a:gd name="T107" fmla="*/ 0 h 9"/>
                    <a:gd name="T108" fmla="*/ 344 w 1110"/>
                    <a:gd name="T109" fmla="*/ 3 h 9"/>
                    <a:gd name="T110" fmla="*/ 370 w 1110"/>
                    <a:gd name="T111" fmla="*/ 3 h 9"/>
                    <a:gd name="T112" fmla="*/ 370 w 1110"/>
                    <a:gd name="T113" fmla="*/ 0 h 9"/>
                    <a:gd name="T114" fmla="*/ 345 w 1110"/>
                    <a:gd name="T115" fmla="*/ 0 h 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10"/>
                    <a:gd name="T175" fmla="*/ 0 h 9"/>
                    <a:gd name="T176" fmla="*/ 1110 w 1110"/>
                    <a:gd name="T177" fmla="*/ 9 h 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10" h="9">
                      <a:moveTo>
                        <a:pt x="2" y="0"/>
                      </a:moveTo>
                      <a:lnTo>
                        <a:pt x="0" y="9"/>
                      </a:lnTo>
                      <a:lnTo>
                        <a:pt x="425" y="9"/>
                      </a:lnTo>
                      <a:lnTo>
                        <a:pt x="423" y="0"/>
                      </a:lnTo>
                      <a:lnTo>
                        <a:pt x="351" y="0"/>
                      </a:lnTo>
                      <a:lnTo>
                        <a:pt x="347" y="9"/>
                      </a:lnTo>
                      <a:lnTo>
                        <a:pt x="347" y="0"/>
                      </a:lnTo>
                      <a:lnTo>
                        <a:pt x="278" y="0"/>
                      </a:lnTo>
                      <a:lnTo>
                        <a:pt x="277" y="3"/>
                      </a:lnTo>
                      <a:lnTo>
                        <a:pt x="277" y="0"/>
                      </a:lnTo>
                      <a:lnTo>
                        <a:pt x="212" y="0"/>
                      </a:lnTo>
                      <a:lnTo>
                        <a:pt x="210" y="9"/>
                      </a:lnTo>
                      <a:lnTo>
                        <a:pt x="210" y="0"/>
                      </a:lnTo>
                      <a:lnTo>
                        <a:pt x="134" y="0"/>
                      </a:lnTo>
                      <a:lnTo>
                        <a:pt x="133" y="5"/>
                      </a:lnTo>
                      <a:lnTo>
                        <a:pt x="133" y="0"/>
                      </a:lnTo>
                      <a:lnTo>
                        <a:pt x="2" y="0"/>
                      </a:lnTo>
                      <a:close/>
                      <a:moveTo>
                        <a:pt x="428" y="0"/>
                      </a:moveTo>
                      <a:lnTo>
                        <a:pt x="426" y="9"/>
                      </a:lnTo>
                      <a:lnTo>
                        <a:pt x="502" y="9"/>
                      </a:lnTo>
                      <a:lnTo>
                        <a:pt x="500" y="0"/>
                      </a:lnTo>
                      <a:lnTo>
                        <a:pt x="428" y="0"/>
                      </a:lnTo>
                      <a:close/>
                      <a:moveTo>
                        <a:pt x="504" y="0"/>
                      </a:moveTo>
                      <a:lnTo>
                        <a:pt x="503" y="9"/>
                      </a:lnTo>
                      <a:lnTo>
                        <a:pt x="733" y="9"/>
                      </a:lnTo>
                      <a:lnTo>
                        <a:pt x="730" y="0"/>
                      </a:lnTo>
                      <a:lnTo>
                        <a:pt x="657" y="0"/>
                      </a:lnTo>
                      <a:lnTo>
                        <a:pt x="656" y="7"/>
                      </a:lnTo>
                      <a:lnTo>
                        <a:pt x="656" y="0"/>
                      </a:lnTo>
                      <a:lnTo>
                        <a:pt x="576" y="0"/>
                      </a:lnTo>
                      <a:lnTo>
                        <a:pt x="575" y="3"/>
                      </a:lnTo>
                      <a:lnTo>
                        <a:pt x="575" y="0"/>
                      </a:lnTo>
                      <a:lnTo>
                        <a:pt x="504" y="0"/>
                      </a:lnTo>
                      <a:close/>
                      <a:moveTo>
                        <a:pt x="737" y="0"/>
                      </a:moveTo>
                      <a:lnTo>
                        <a:pt x="735" y="9"/>
                      </a:lnTo>
                      <a:lnTo>
                        <a:pt x="815" y="9"/>
                      </a:lnTo>
                      <a:lnTo>
                        <a:pt x="814" y="0"/>
                      </a:lnTo>
                      <a:lnTo>
                        <a:pt x="737" y="0"/>
                      </a:lnTo>
                      <a:close/>
                      <a:moveTo>
                        <a:pt x="816" y="0"/>
                      </a:moveTo>
                      <a:lnTo>
                        <a:pt x="816" y="9"/>
                      </a:lnTo>
                      <a:lnTo>
                        <a:pt x="882" y="9"/>
                      </a:lnTo>
                      <a:lnTo>
                        <a:pt x="880" y="0"/>
                      </a:lnTo>
                      <a:lnTo>
                        <a:pt x="816" y="0"/>
                      </a:lnTo>
                      <a:close/>
                      <a:moveTo>
                        <a:pt x="884" y="0"/>
                      </a:moveTo>
                      <a:lnTo>
                        <a:pt x="883" y="9"/>
                      </a:lnTo>
                      <a:lnTo>
                        <a:pt x="954" y="9"/>
                      </a:lnTo>
                      <a:lnTo>
                        <a:pt x="952" y="0"/>
                      </a:lnTo>
                      <a:lnTo>
                        <a:pt x="884" y="0"/>
                      </a:lnTo>
                      <a:close/>
                      <a:moveTo>
                        <a:pt x="958" y="0"/>
                      </a:moveTo>
                      <a:lnTo>
                        <a:pt x="956" y="9"/>
                      </a:lnTo>
                      <a:lnTo>
                        <a:pt x="1032" y="9"/>
                      </a:lnTo>
                      <a:lnTo>
                        <a:pt x="1031" y="0"/>
                      </a:lnTo>
                      <a:lnTo>
                        <a:pt x="958" y="0"/>
                      </a:lnTo>
                      <a:close/>
                      <a:moveTo>
                        <a:pt x="1034" y="0"/>
                      </a:moveTo>
                      <a:lnTo>
                        <a:pt x="1033" y="9"/>
                      </a:lnTo>
                      <a:lnTo>
                        <a:pt x="1110" y="9"/>
                      </a:lnTo>
                      <a:lnTo>
                        <a:pt x="1109" y="0"/>
                      </a:lnTo>
                      <a:lnTo>
                        <a:pt x="103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2" name="Freeform 780"/>
                <p:cNvSpPr>
                  <a:spLocks noEditPoints="1"/>
                </p:cNvSpPr>
                <p:nvPr/>
              </p:nvSpPr>
              <p:spPr bwMode="auto">
                <a:xfrm>
                  <a:off x="2782" y="852"/>
                  <a:ext cx="369" cy="3"/>
                </a:xfrm>
                <a:custGeom>
                  <a:avLst/>
                  <a:gdLst>
                    <a:gd name="T0" fmla="*/ 0 w 1108"/>
                    <a:gd name="T1" fmla="*/ 3 h 10"/>
                    <a:gd name="T2" fmla="*/ 69 w 1108"/>
                    <a:gd name="T3" fmla="*/ 0 h 10"/>
                    <a:gd name="T4" fmla="*/ 44 w 1108"/>
                    <a:gd name="T5" fmla="*/ 3 h 10"/>
                    <a:gd name="T6" fmla="*/ 0 w 1108"/>
                    <a:gd name="T7" fmla="*/ 0 h 10"/>
                    <a:gd name="T8" fmla="*/ 70 w 1108"/>
                    <a:gd name="T9" fmla="*/ 3 h 10"/>
                    <a:gd name="T10" fmla="*/ 115 w 1108"/>
                    <a:gd name="T11" fmla="*/ 0 h 10"/>
                    <a:gd name="T12" fmla="*/ 92 w 1108"/>
                    <a:gd name="T13" fmla="*/ 2 h 10"/>
                    <a:gd name="T14" fmla="*/ 70 w 1108"/>
                    <a:gd name="T15" fmla="*/ 0 h 10"/>
                    <a:gd name="T16" fmla="*/ 116 w 1108"/>
                    <a:gd name="T17" fmla="*/ 3 h 10"/>
                    <a:gd name="T18" fmla="*/ 141 w 1108"/>
                    <a:gd name="T19" fmla="*/ 0 h 10"/>
                    <a:gd name="T20" fmla="*/ 142 w 1108"/>
                    <a:gd name="T21" fmla="*/ 0 h 10"/>
                    <a:gd name="T22" fmla="*/ 167 w 1108"/>
                    <a:gd name="T23" fmla="*/ 3 h 10"/>
                    <a:gd name="T24" fmla="*/ 142 w 1108"/>
                    <a:gd name="T25" fmla="*/ 0 h 10"/>
                    <a:gd name="T26" fmla="*/ 167 w 1108"/>
                    <a:gd name="T27" fmla="*/ 3 h 10"/>
                    <a:gd name="T28" fmla="*/ 218 w 1108"/>
                    <a:gd name="T29" fmla="*/ 0 h 10"/>
                    <a:gd name="T30" fmla="*/ 191 w 1108"/>
                    <a:gd name="T31" fmla="*/ 2 h 10"/>
                    <a:gd name="T32" fmla="*/ 168 w 1108"/>
                    <a:gd name="T33" fmla="*/ 0 h 10"/>
                    <a:gd name="T34" fmla="*/ 218 w 1108"/>
                    <a:gd name="T35" fmla="*/ 3 h 10"/>
                    <a:gd name="T36" fmla="*/ 242 w 1108"/>
                    <a:gd name="T37" fmla="*/ 0 h 10"/>
                    <a:gd name="T38" fmla="*/ 245 w 1108"/>
                    <a:gd name="T39" fmla="*/ 0 h 10"/>
                    <a:gd name="T40" fmla="*/ 271 w 1108"/>
                    <a:gd name="T41" fmla="*/ 3 h 10"/>
                    <a:gd name="T42" fmla="*/ 245 w 1108"/>
                    <a:gd name="T43" fmla="*/ 0 h 10"/>
                    <a:gd name="T44" fmla="*/ 271 w 1108"/>
                    <a:gd name="T45" fmla="*/ 3 h 10"/>
                    <a:gd name="T46" fmla="*/ 292 w 1108"/>
                    <a:gd name="T47" fmla="*/ 0 h 10"/>
                    <a:gd name="T48" fmla="*/ 294 w 1108"/>
                    <a:gd name="T49" fmla="*/ 0 h 10"/>
                    <a:gd name="T50" fmla="*/ 317 w 1108"/>
                    <a:gd name="T51" fmla="*/ 3 h 10"/>
                    <a:gd name="T52" fmla="*/ 294 w 1108"/>
                    <a:gd name="T53" fmla="*/ 0 h 10"/>
                    <a:gd name="T54" fmla="*/ 318 w 1108"/>
                    <a:gd name="T55" fmla="*/ 3 h 10"/>
                    <a:gd name="T56" fmla="*/ 343 w 1108"/>
                    <a:gd name="T57" fmla="*/ 0 h 10"/>
                    <a:gd name="T58" fmla="*/ 344 w 1108"/>
                    <a:gd name="T59" fmla="*/ 0 h 10"/>
                    <a:gd name="T60" fmla="*/ 369 w 1108"/>
                    <a:gd name="T61" fmla="*/ 3 h 10"/>
                    <a:gd name="T62" fmla="*/ 344 w 1108"/>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8"/>
                    <a:gd name="T97" fmla="*/ 0 h 10"/>
                    <a:gd name="T98" fmla="*/ 1108 w 1108"/>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8" h="10">
                      <a:moveTo>
                        <a:pt x="1" y="0"/>
                      </a:moveTo>
                      <a:lnTo>
                        <a:pt x="0" y="10"/>
                      </a:lnTo>
                      <a:lnTo>
                        <a:pt x="209" y="10"/>
                      </a:lnTo>
                      <a:lnTo>
                        <a:pt x="208" y="0"/>
                      </a:lnTo>
                      <a:lnTo>
                        <a:pt x="134" y="0"/>
                      </a:lnTo>
                      <a:lnTo>
                        <a:pt x="132" y="10"/>
                      </a:lnTo>
                      <a:lnTo>
                        <a:pt x="131" y="0"/>
                      </a:lnTo>
                      <a:lnTo>
                        <a:pt x="1" y="0"/>
                      </a:lnTo>
                      <a:close/>
                      <a:moveTo>
                        <a:pt x="211" y="0"/>
                      </a:moveTo>
                      <a:lnTo>
                        <a:pt x="210" y="10"/>
                      </a:lnTo>
                      <a:lnTo>
                        <a:pt x="346" y="10"/>
                      </a:lnTo>
                      <a:lnTo>
                        <a:pt x="345" y="0"/>
                      </a:lnTo>
                      <a:lnTo>
                        <a:pt x="277" y="0"/>
                      </a:lnTo>
                      <a:lnTo>
                        <a:pt x="276" y="8"/>
                      </a:lnTo>
                      <a:lnTo>
                        <a:pt x="275" y="0"/>
                      </a:lnTo>
                      <a:lnTo>
                        <a:pt x="211" y="0"/>
                      </a:lnTo>
                      <a:close/>
                      <a:moveTo>
                        <a:pt x="351" y="0"/>
                      </a:moveTo>
                      <a:lnTo>
                        <a:pt x="348" y="10"/>
                      </a:lnTo>
                      <a:lnTo>
                        <a:pt x="423" y="10"/>
                      </a:lnTo>
                      <a:lnTo>
                        <a:pt x="422" y="0"/>
                      </a:lnTo>
                      <a:lnTo>
                        <a:pt x="351" y="0"/>
                      </a:lnTo>
                      <a:close/>
                      <a:moveTo>
                        <a:pt x="427" y="0"/>
                      </a:moveTo>
                      <a:lnTo>
                        <a:pt x="426" y="10"/>
                      </a:lnTo>
                      <a:lnTo>
                        <a:pt x="500" y="10"/>
                      </a:lnTo>
                      <a:lnTo>
                        <a:pt x="499" y="0"/>
                      </a:lnTo>
                      <a:lnTo>
                        <a:pt x="427" y="0"/>
                      </a:lnTo>
                      <a:close/>
                      <a:moveTo>
                        <a:pt x="503" y="0"/>
                      </a:moveTo>
                      <a:lnTo>
                        <a:pt x="502" y="10"/>
                      </a:lnTo>
                      <a:lnTo>
                        <a:pt x="655" y="10"/>
                      </a:lnTo>
                      <a:lnTo>
                        <a:pt x="654" y="0"/>
                      </a:lnTo>
                      <a:lnTo>
                        <a:pt x="576" y="0"/>
                      </a:lnTo>
                      <a:lnTo>
                        <a:pt x="574" y="8"/>
                      </a:lnTo>
                      <a:lnTo>
                        <a:pt x="574" y="0"/>
                      </a:lnTo>
                      <a:lnTo>
                        <a:pt x="503" y="0"/>
                      </a:lnTo>
                      <a:close/>
                      <a:moveTo>
                        <a:pt x="658" y="0"/>
                      </a:moveTo>
                      <a:lnTo>
                        <a:pt x="656" y="10"/>
                      </a:lnTo>
                      <a:lnTo>
                        <a:pt x="730" y="10"/>
                      </a:lnTo>
                      <a:lnTo>
                        <a:pt x="728" y="0"/>
                      </a:lnTo>
                      <a:lnTo>
                        <a:pt x="658" y="0"/>
                      </a:lnTo>
                      <a:close/>
                      <a:moveTo>
                        <a:pt x="736" y="0"/>
                      </a:moveTo>
                      <a:lnTo>
                        <a:pt x="735" y="10"/>
                      </a:lnTo>
                      <a:lnTo>
                        <a:pt x="814" y="10"/>
                      </a:lnTo>
                      <a:lnTo>
                        <a:pt x="812" y="0"/>
                      </a:lnTo>
                      <a:lnTo>
                        <a:pt x="736" y="0"/>
                      </a:lnTo>
                      <a:close/>
                      <a:moveTo>
                        <a:pt x="816" y="0"/>
                      </a:moveTo>
                      <a:lnTo>
                        <a:pt x="815" y="10"/>
                      </a:lnTo>
                      <a:lnTo>
                        <a:pt x="880" y="10"/>
                      </a:lnTo>
                      <a:lnTo>
                        <a:pt x="877" y="0"/>
                      </a:lnTo>
                      <a:lnTo>
                        <a:pt x="816" y="0"/>
                      </a:lnTo>
                      <a:close/>
                      <a:moveTo>
                        <a:pt x="884" y="0"/>
                      </a:moveTo>
                      <a:lnTo>
                        <a:pt x="882" y="10"/>
                      </a:lnTo>
                      <a:lnTo>
                        <a:pt x="953" y="10"/>
                      </a:lnTo>
                      <a:lnTo>
                        <a:pt x="950" y="0"/>
                      </a:lnTo>
                      <a:lnTo>
                        <a:pt x="884" y="0"/>
                      </a:lnTo>
                      <a:close/>
                      <a:moveTo>
                        <a:pt x="957" y="0"/>
                      </a:moveTo>
                      <a:lnTo>
                        <a:pt x="956" y="10"/>
                      </a:lnTo>
                      <a:lnTo>
                        <a:pt x="1031" y="10"/>
                      </a:lnTo>
                      <a:lnTo>
                        <a:pt x="1030" y="0"/>
                      </a:lnTo>
                      <a:lnTo>
                        <a:pt x="957" y="0"/>
                      </a:lnTo>
                      <a:close/>
                      <a:moveTo>
                        <a:pt x="1034" y="0"/>
                      </a:moveTo>
                      <a:lnTo>
                        <a:pt x="1032" y="10"/>
                      </a:lnTo>
                      <a:lnTo>
                        <a:pt x="1108" y="10"/>
                      </a:lnTo>
                      <a:lnTo>
                        <a:pt x="1107" y="0"/>
                      </a:lnTo>
                      <a:lnTo>
                        <a:pt x="103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3" name="Freeform 781"/>
                <p:cNvSpPr>
                  <a:spLocks noEditPoints="1"/>
                </p:cNvSpPr>
                <p:nvPr/>
              </p:nvSpPr>
              <p:spPr bwMode="auto">
                <a:xfrm>
                  <a:off x="2782" y="850"/>
                  <a:ext cx="369" cy="4"/>
                </a:xfrm>
                <a:custGeom>
                  <a:avLst/>
                  <a:gdLst>
                    <a:gd name="T0" fmla="*/ 0 w 1107"/>
                    <a:gd name="T1" fmla="*/ 4 h 10"/>
                    <a:gd name="T2" fmla="*/ 43 w 1107"/>
                    <a:gd name="T3" fmla="*/ 0 h 10"/>
                    <a:gd name="T4" fmla="*/ 45 w 1107"/>
                    <a:gd name="T5" fmla="*/ 0 h 10"/>
                    <a:gd name="T6" fmla="*/ 69 w 1107"/>
                    <a:gd name="T7" fmla="*/ 4 h 10"/>
                    <a:gd name="T8" fmla="*/ 45 w 1107"/>
                    <a:gd name="T9" fmla="*/ 0 h 10"/>
                    <a:gd name="T10" fmla="*/ 70 w 1107"/>
                    <a:gd name="T11" fmla="*/ 4 h 10"/>
                    <a:gd name="T12" fmla="*/ 91 w 1107"/>
                    <a:gd name="T13" fmla="*/ 0 h 10"/>
                    <a:gd name="T14" fmla="*/ 92 w 1107"/>
                    <a:gd name="T15" fmla="*/ 0 h 10"/>
                    <a:gd name="T16" fmla="*/ 115 w 1107"/>
                    <a:gd name="T17" fmla="*/ 4 h 10"/>
                    <a:gd name="T18" fmla="*/ 92 w 1107"/>
                    <a:gd name="T19" fmla="*/ 0 h 10"/>
                    <a:gd name="T20" fmla="*/ 116 w 1107"/>
                    <a:gd name="T21" fmla="*/ 4 h 10"/>
                    <a:gd name="T22" fmla="*/ 140 w 1107"/>
                    <a:gd name="T23" fmla="*/ 0 h 10"/>
                    <a:gd name="T24" fmla="*/ 142 w 1107"/>
                    <a:gd name="T25" fmla="*/ 0 h 10"/>
                    <a:gd name="T26" fmla="*/ 166 w 1107"/>
                    <a:gd name="T27" fmla="*/ 4 h 10"/>
                    <a:gd name="T28" fmla="*/ 142 w 1107"/>
                    <a:gd name="T29" fmla="*/ 0 h 10"/>
                    <a:gd name="T30" fmla="*/ 167 w 1107"/>
                    <a:gd name="T31" fmla="*/ 4 h 10"/>
                    <a:gd name="T32" fmla="*/ 191 w 1107"/>
                    <a:gd name="T33" fmla="*/ 0 h 10"/>
                    <a:gd name="T34" fmla="*/ 192 w 1107"/>
                    <a:gd name="T35" fmla="*/ 0 h 10"/>
                    <a:gd name="T36" fmla="*/ 218 w 1107"/>
                    <a:gd name="T37" fmla="*/ 4 h 10"/>
                    <a:gd name="T38" fmla="*/ 192 w 1107"/>
                    <a:gd name="T39" fmla="*/ 0 h 10"/>
                    <a:gd name="T40" fmla="*/ 218 w 1107"/>
                    <a:gd name="T41" fmla="*/ 4 h 10"/>
                    <a:gd name="T42" fmla="*/ 242 w 1107"/>
                    <a:gd name="T43" fmla="*/ 0 h 10"/>
                    <a:gd name="T44" fmla="*/ 245 w 1107"/>
                    <a:gd name="T45" fmla="*/ 0 h 10"/>
                    <a:gd name="T46" fmla="*/ 271 w 1107"/>
                    <a:gd name="T47" fmla="*/ 4 h 10"/>
                    <a:gd name="T48" fmla="*/ 245 w 1107"/>
                    <a:gd name="T49" fmla="*/ 0 h 10"/>
                    <a:gd name="T50" fmla="*/ 271 w 1107"/>
                    <a:gd name="T51" fmla="*/ 4 h 10"/>
                    <a:gd name="T52" fmla="*/ 292 w 1107"/>
                    <a:gd name="T53" fmla="*/ 0 h 10"/>
                    <a:gd name="T54" fmla="*/ 294 w 1107"/>
                    <a:gd name="T55" fmla="*/ 0 h 10"/>
                    <a:gd name="T56" fmla="*/ 317 w 1107"/>
                    <a:gd name="T57" fmla="*/ 4 h 10"/>
                    <a:gd name="T58" fmla="*/ 294 w 1107"/>
                    <a:gd name="T59" fmla="*/ 0 h 10"/>
                    <a:gd name="T60" fmla="*/ 319 w 1107"/>
                    <a:gd name="T61" fmla="*/ 4 h 10"/>
                    <a:gd name="T62" fmla="*/ 343 w 1107"/>
                    <a:gd name="T63" fmla="*/ 0 h 10"/>
                    <a:gd name="T64" fmla="*/ 345 w 1107"/>
                    <a:gd name="T65" fmla="*/ 0 h 10"/>
                    <a:gd name="T66" fmla="*/ 369 w 1107"/>
                    <a:gd name="T67" fmla="*/ 4 h 10"/>
                    <a:gd name="T68" fmla="*/ 345 w 1107"/>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7"/>
                    <a:gd name="T106" fmla="*/ 0 h 10"/>
                    <a:gd name="T107" fmla="*/ 1107 w 1107"/>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7" h="10">
                      <a:moveTo>
                        <a:pt x="1" y="0"/>
                      </a:moveTo>
                      <a:lnTo>
                        <a:pt x="0" y="10"/>
                      </a:lnTo>
                      <a:lnTo>
                        <a:pt x="131" y="10"/>
                      </a:lnTo>
                      <a:lnTo>
                        <a:pt x="129" y="0"/>
                      </a:lnTo>
                      <a:lnTo>
                        <a:pt x="1" y="0"/>
                      </a:lnTo>
                      <a:close/>
                      <a:moveTo>
                        <a:pt x="134" y="0"/>
                      </a:moveTo>
                      <a:lnTo>
                        <a:pt x="132" y="10"/>
                      </a:lnTo>
                      <a:lnTo>
                        <a:pt x="208" y="10"/>
                      </a:lnTo>
                      <a:lnTo>
                        <a:pt x="207" y="0"/>
                      </a:lnTo>
                      <a:lnTo>
                        <a:pt x="134" y="0"/>
                      </a:lnTo>
                      <a:close/>
                      <a:moveTo>
                        <a:pt x="211" y="0"/>
                      </a:moveTo>
                      <a:lnTo>
                        <a:pt x="210" y="10"/>
                      </a:lnTo>
                      <a:lnTo>
                        <a:pt x="275" y="10"/>
                      </a:lnTo>
                      <a:lnTo>
                        <a:pt x="274" y="0"/>
                      </a:lnTo>
                      <a:lnTo>
                        <a:pt x="211" y="0"/>
                      </a:lnTo>
                      <a:close/>
                      <a:moveTo>
                        <a:pt x="276" y="0"/>
                      </a:moveTo>
                      <a:lnTo>
                        <a:pt x="276" y="10"/>
                      </a:lnTo>
                      <a:lnTo>
                        <a:pt x="345" y="10"/>
                      </a:lnTo>
                      <a:lnTo>
                        <a:pt x="344" y="0"/>
                      </a:lnTo>
                      <a:lnTo>
                        <a:pt x="276" y="0"/>
                      </a:lnTo>
                      <a:close/>
                      <a:moveTo>
                        <a:pt x="351" y="0"/>
                      </a:moveTo>
                      <a:lnTo>
                        <a:pt x="349" y="10"/>
                      </a:lnTo>
                      <a:lnTo>
                        <a:pt x="421" y="10"/>
                      </a:lnTo>
                      <a:lnTo>
                        <a:pt x="419" y="0"/>
                      </a:lnTo>
                      <a:lnTo>
                        <a:pt x="351" y="0"/>
                      </a:lnTo>
                      <a:close/>
                      <a:moveTo>
                        <a:pt x="427" y="0"/>
                      </a:moveTo>
                      <a:lnTo>
                        <a:pt x="426" y="10"/>
                      </a:lnTo>
                      <a:lnTo>
                        <a:pt x="498" y="10"/>
                      </a:lnTo>
                      <a:lnTo>
                        <a:pt x="497" y="0"/>
                      </a:lnTo>
                      <a:lnTo>
                        <a:pt x="427" y="0"/>
                      </a:lnTo>
                      <a:close/>
                      <a:moveTo>
                        <a:pt x="503" y="0"/>
                      </a:moveTo>
                      <a:lnTo>
                        <a:pt x="502" y="10"/>
                      </a:lnTo>
                      <a:lnTo>
                        <a:pt x="573" y="10"/>
                      </a:lnTo>
                      <a:lnTo>
                        <a:pt x="572" y="0"/>
                      </a:lnTo>
                      <a:lnTo>
                        <a:pt x="503" y="0"/>
                      </a:lnTo>
                      <a:close/>
                      <a:moveTo>
                        <a:pt x="575" y="0"/>
                      </a:moveTo>
                      <a:lnTo>
                        <a:pt x="574" y="10"/>
                      </a:lnTo>
                      <a:lnTo>
                        <a:pt x="654" y="10"/>
                      </a:lnTo>
                      <a:lnTo>
                        <a:pt x="652" y="0"/>
                      </a:lnTo>
                      <a:lnTo>
                        <a:pt x="575" y="0"/>
                      </a:lnTo>
                      <a:close/>
                      <a:moveTo>
                        <a:pt x="658" y="0"/>
                      </a:moveTo>
                      <a:lnTo>
                        <a:pt x="655" y="10"/>
                      </a:lnTo>
                      <a:lnTo>
                        <a:pt x="728" y="10"/>
                      </a:lnTo>
                      <a:lnTo>
                        <a:pt x="726" y="0"/>
                      </a:lnTo>
                      <a:lnTo>
                        <a:pt x="658" y="0"/>
                      </a:lnTo>
                      <a:close/>
                      <a:moveTo>
                        <a:pt x="736" y="0"/>
                      </a:moveTo>
                      <a:lnTo>
                        <a:pt x="735" y="10"/>
                      </a:lnTo>
                      <a:lnTo>
                        <a:pt x="812" y="10"/>
                      </a:lnTo>
                      <a:lnTo>
                        <a:pt x="810" y="0"/>
                      </a:lnTo>
                      <a:lnTo>
                        <a:pt x="736" y="0"/>
                      </a:lnTo>
                      <a:close/>
                      <a:moveTo>
                        <a:pt x="815" y="0"/>
                      </a:moveTo>
                      <a:lnTo>
                        <a:pt x="814" y="10"/>
                      </a:lnTo>
                      <a:lnTo>
                        <a:pt x="878" y="10"/>
                      </a:lnTo>
                      <a:lnTo>
                        <a:pt x="875" y="0"/>
                      </a:lnTo>
                      <a:lnTo>
                        <a:pt x="815" y="0"/>
                      </a:lnTo>
                      <a:close/>
                      <a:moveTo>
                        <a:pt x="883" y="0"/>
                      </a:moveTo>
                      <a:lnTo>
                        <a:pt x="882" y="10"/>
                      </a:lnTo>
                      <a:lnTo>
                        <a:pt x="950" y="10"/>
                      </a:lnTo>
                      <a:lnTo>
                        <a:pt x="948" y="0"/>
                      </a:lnTo>
                      <a:lnTo>
                        <a:pt x="883" y="0"/>
                      </a:lnTo>
                      <a:close/>
                      <a:moveTo>
                        <a:pt x="957" y="0"/>
                      </a:moveTo>
                      <a:lnTo>
                        <a:pt x="956" y="10"/>
                      </a:lnTo>
                      <a:lnTo>
                        <a:pt x="1029" y="10"/>
                      </a:lnTo>
                      <a:lnTo>
                        <a:pt x="1028" y="0"/>
                      </a:lnTo>
                      <a:lnTo>
                        <a:pt x="957" y="0"/>
                      </a:lnTo>
                      <a:close/>
                      <a:moveTo>
                        <a:pt x="1034" y="0"/>
                      </a:moveTo>
                      <a:lnTo>
                        <a:pt x="1032" y="10"/>
                      </a:lnTo>
                      <a:lnTo>
                        <a:pt x="1107" y="10"/>
                      </a:lnTo>
                      <a:lnTo>
                        <a:pt x="1105" y="0"/>
                      </a:lnTo>
                      <a:lnTo>
                        <a:pt x="103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4" name="Freeform 782"/>
                <p:cNvSpPr>
                  <a:spLocks noEditPoints="1"/>
                </p:cNvSpPr>
                <p:nvPr/>
              </p:nvSpPr>
              <p:spPr bwMode="auto">
                <a:xfrm>
                  <a:off x="2782" y="849"/>
                  <a:ext cx="369" cy="3"/>
                </a:xfrm>
                <a:custGeom>
                  <a:avLst/>
                  <a:gdLst>
                    <a:gd name="T0" fmla="*/ 0 w 1106"/>
                    <a:gd name="T1" fmla="*/ 3 h 9"/>
                    <a:gd name="T2" fmla="*/ 43 w 1106"/>
                    <a:gd name="T3" fmla="*/ 0 h 9"/>
                    <a:gd name="T4" fmla="*/ 45 w 1106"/>
                    <a:gd name="T5" fmla="*/ 0 h 9"/>
                    <a:gd name="T6" fmla="*/ 69 w 1106"/>
                    <a:gd name="T7" fmla="*/ 3 h 9"/>
                    <a:gd name="T8" fmla="*/ 45 w 1106"/>
                    <a:gd name="T9" fmla="*/ 0 h 9"/>
                    <a:gd name="T10" fmla="*/ 70 w 1106"/>
                    <a:gd name="T11" fmla="*/ 3 h 9"/>
                    <a:gd name="T12" fmla="*/ 91 w 1106"/>
                    <a:gd name="T13" fmla="*/ 0 h 9"/>
                    <a:gd name="T14" fmla="*/ 92 w 1106"/>
                    <a:gd name="T15" fmla="*/ 0 h 9"/>
                    <a:gd name="T16" fmla="*/ 115 w 1106"/>
                    <a:gd name="T17" fmla="*/ 3 h 9"/>
                    <a:gd name="T18" fmla="*/ 92 w 1106"/>
                    <a:gd name="T19" fmla="*/ 0 h 9"/>
                    <a:gd name="T20" fmla="*/ 117 w 1106"/>
                    <a:gd name="T21" fmla="*/ 3 h 9"/>
                    <a:gd name="T22" fmla="*/ 140 w 1106"/>
                    <a:gd name="T23" fmla="*/ 0 h 9"/>
                    <a:gd name="T24" fmla="*/ 142 w 1106"/>
                    <a:gd name="T25" fmla="*/ 0 h 9"/>
                    <a:gd name="T26" fmla="*/ 166 w 1106"/>
                    <a:gd name="T27" fmla="*/ 3 h 9"/>
                    <a:gd name="T28" fmla="*/ 142 w 1106"/>
                    <a:gd name="T29" fmla="*/ 0 h 9"/>
                    <a:gd name="T30" fmla="*/ 167 w 1106"/>
                    <a:gd name="T31" fmla="*/ 3 h 9"/>
                    <a:gd name="T32" fmla="*/ 191 w 1106"/>
                    <a:gd name="T33" fmla="*/ 0 h 9"/>
                    <a:gd name="T34" fmla="*/ 192 w 1106"/>
                    <a:gd name="T35" fmla="*/ 0 h 9"/>
                    <a:gd name="T36" fmla="*/ 218 w 1106"/>
                    <a:gd name="T37" fmla="*/ 3 h 9"/>
                    <a:gd name="T38" fmla="*/ 192 w 1106"/>
                    <a:gd name="T39" fmla="*/ 0 h 9"/>
                    <a:gd name="T40" fmla="*/ 219 w 1106"/>
                    <a:gd name="T41" fmla="*/ 3 h 9"/>
                    <a:gd name="T42" fmla="*/ 242 w 1106"/>
                    <a:gd name="T43" fmla="*/ 0 h 9"/>
                    <a:gd name="T44" fmla="*/ 246 w 1106"/>
                    <a:gd name="T45" fmla="*/ 0 h 9"/>
                    <a:gd name="T46" fmla="*/ 271 w 1106"/>
                    <a:gd name="T47" fmla="*/ 3 h 9"/>
                    <a:gd name="T48" fmla="*/ 246 w 1106"/>
                    <a:gd name="T49" fmla="*/ 0 h 9"/>
                    <a:gd name="T50" fmla="*/ 272 w 1106"/>
                    <a:gd name="T51" fmla="*/ 3 h 9"/>
                    <a:gd name="T52" fmla="*/ 292 w 1106"/>
                    <a:gd name="T53" fmla="*/ 0 h 9"/>
                    <a:gd name="T54" fmla="*/ 295 w 1106"/>
                    <a:gd name="T55" fmla="*/ 0 h 9"/>
                    <a:gd name="T56" fmla="*/ 317 w 1106"/>
                    <a:gd name="T57" fmla="*/ 3 h 9"/>
                    <a:gd name="T58" fmla="*/ 295 w 1106"/>
                    <a:gd name="T59" fmla="*/ 0 h 9"/>
                    <a:gd name="T60" fmla="*/ 319 w 1106"/>
                    <a:gd name="T61" fmla="*/ 3 h 9"/>
                    <a:gd name="T62" fmla="*/ 343 w 1106"/>
                    <a:gd name="T63" fmla="*/ 0 h 9"/>
                    <a:gd name="T64" fmla="*/ 345 w 1106"/>
                    <a:gd name="T65" fmla="*/ 0 h 9"/>
                    <a:gd name="T66" fmla="*/ 369 w 1106"/>
                    <a:gd name="T67" fmla="*/ 3 h 9"/>
                    <a:gd name="T68" fmla="*/ 345 w 1106"/>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6"/>
                    <a:gd name="T106" fmla="*/ 0 h 9"/>
                    <a:gd name="T107" fmla="*/ 1106 w 1106"/>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6" h="9">
                      <a:moveTo>
                        <a:pt x="2" y="0"/>
                      </a:moveTo>
                      <a:lnTo>
                        <a:pt x="0" y="9"/>
                      </a:lnTo>
                      <a:lnTo>
                        <a:pt x="130" y="9"/>
                      </a:lnTo>
                      <a:lnTo>
                        <a:pt x="128" y="0"/>
                      </a:lnTo>
                      <a:lnTo>
                        <a:pt x="2" y="0"/>
                      </a:lnTo>
                      <a:close/>
                      <a:moveTo>
                        <a:pt x="135" y="0"/>
                      </a:moveTo>
                      <a:lnTo>
                        <a:pt x="133" y="9"/>
                      </a:lnTo>
                      <a:lnTo>
                        <a:pt x="207" y="9"/>
                      </a:lnTo>
                      <a:lnTo>
                        <a:pt x="206" y="0"/>
                      </a:lnTo>
                      <a:lnTo>
                        <a:pt x="135" y="0"/>
                      </a:lnTo>
                      <a:close/>
                      <a:moveTo>
                        <a:pt x="212" y="0"/>
                      </a:moveTo>
                      <a:lnTo>
                        <a:pt x="210" y="9"/>
                      </a:lnTo>
                      <a:lnTo>
                        <a:pt x="274" y="9"/>
                      </a:lnTo>
                      <a:lnTo>
                        <a:pt x="272" y="0"/>
                      </a:lnTo>
                      <a:lnTo>
                        <a:pt x="212" y="0"/>
                      </a:lnTo>
                      <a:close/>
                      <a:moveTo>
                        <a:pt x="276" y="0"/>
                      </a:moveTo>
                      <a:lnTo>
                        <a:pt x="276" y="9"/>
                      </a:lnTo>
                      <a:lnTo>
                        <a:pt x="344" y="9"/>
                      </a:lnTo>
                      <a:lnTo>
                        <a:pt x="343" y="0"/>
                      </a:lnTo>
                      <a:lnTo>
                        <a:pt x="276" y="0"/>
                      </a:lnTo>
                      <a:close/>
                      <a:moveTo>
                        <a:pt x="352" y="0"/>
                      </a:moveTo>
                      <a:lnTo>
                        <a:pt x="350" y="9"/>
                      </a:lnTo>
                      <a:lnTo>
                        <a:pt x="421" y="9"/>
                      </a:lnTo>
                      <a:lnTo>
                        <a:pt x="419" y="0"/>
                      </a:lnTo>
                      <a:lnTo>
                        <a:pt x="352" y="0"/>
                      </a:lnTo>
                      <a:close/>
                      <a:moveTo>
                        <a:pt x="427" y="0"/>
                      </a:moveTo>
                      <a:lnTo>
                        <a:pt x="426" y="9"/>
                      </a:lnTo>
                      <a:lnTo>
                        <a:pt x="498" y="9"/>
                      </a:lnTo>
                      <a:lnTo>
                        <a:pt x="497" y="0"/>
                      </a:lnTo>
                      <a:lnTo>
                        <a:pt x="427" y="0"/>
                      </a:lnTo>
                      <a:close/>
                      <a:moveTo>
                        <a:pt x="503" y="0"/>
                      </a:moveTo>
                      <a:lnTo>
                        <a:pt x="502" y="9"/>
                      </a:lnTo>
                      <a:lnTo>
                        <a:pt x="573" y="9"/>
                      </a:lnTo>
                      <a:lnTo>
                        <a:pt x="572" y="0"/>
                      </a:lnTo>
                      <a:lnTo>
                        <a:pt x="503" y="0"/>
                      </a:lnTo>
                      <a:close/>
                      <a:moveTo>
                        <a:pt x="576" y="0"/>
                      </a:moveTo>
                      <a:lnTo>
                        <a:pt x="575" y="9"/>
                      </a:lnTo>
                      <a:lnTo>
                        <a:pt x="653" y="9"/>
                      </a:lnTo>
                      <a:lnTo>
                        <a:pt x="651" y="0"/>
                      </a:lnTo>
                      <a:lnTo>
                        <a:pt x="576" y="0"/>
                      </a:lnTo>
                      <a:close/>
                      <a:moveTo>
                        <a:pt x="659" y="0"/>
                      </a:moveTo>
                      <a:lnTo>
                        <a:pt x="657" y="9"/>
                      </a:lnTo>
                      <a:lnTo>
                        <a:pt x="727" y="9"/>
                      </a:lnTo>
                      <a:lnTo>
                        <a:pt x="725" y="0"/>
                      </a:lnTo>
                      <a:lnTo>
                        <a:pt x="659" y="0"/>
                      </a:lnTo>
                      <a:close/>
                      <a:moveTo>
                        <a:pt x="736" y="0"/>
                      </a:moveTo>
                      <a:lnTo>
                        <a:pt x="735" y="9"/>
                      </a:lnTo>
                      <a:lnTo>
                        <a:pt x="811" y="9"/>
                      </a:lnTo>
                      <a:lnTo>
                        <a:pt x="809" y="0"/>
                      </a:lnTo>
                      <a:lnTo>
                        <a:pt x="736" y="0"/>
                      </a:lnTo>
                      <a:close/>
                      <a:moveTo>
                        <a:pt x="816" y="0"/>
                      </a:moveTo>
                      <a:lnTo>
                        <a:pt x="815" y="9"/>
                      </a:lnTo>
                      <a:lnTo>
                        <a:pt x="876" y="9"/>
                      </a:lnTo>
                      <a:lnTo>
                        <a:pt x="874" y="0"/>
                      </a:lnTo>
                      <a:lnTo>
                        <a:pt x="816" y="0"/>
                      </a:lnTo>
                      <a:close/>
                      <a:moveTo>
                        <a:pt x="884" y="0"/>
                      </a:moveTo>
                      <a:lnTo>
                        <a:pt x="883" y="9"/>
                      </a:lnTo>
                      <a:lnTo>
                        <a:pt x="949" y="9"/>
                      </a:lnTo>
                      <a:lnTo>
                        <a:pt x="948" y="0"/>
                      </a:lnTo>
                      <a:lnTo>
                        <a:pt x="884" y="0"/>
                      </a:lnTo>
                      <a:close/>
                      <a:moveTo>
                        <a:pt x="957" y="0"/>
                      </a:moveTo>
                      <a:lnTo>
                        <a:pt x="956" y="9"/>
                      </a:lnTo>
                      <a:lnTo>
                        <a:pt x="1028" y="9"/>
                      </a:lnTo>
                      <a:lnTo>
                        <a:pt x="1027" y="0"/>
                      </a:lnTo>
                      <a:lnTo>
                        <a:pt x="957" y="0"/>
                      </a:lnTo>
                      <a:close/>
                      <a:moveTo>
                        <a:pt x="1035" y="0"/>
                      </a:moveTo>
                      <a:lnTo>
                        <a:pt x="1033" y="9"/>
                      </a:lnTo>
                      <a:lnTo>
                        <a:pt x="1106" y="9"/>
                      </a:lnTo>
                      <a:lnTo>
                        <a:pt x="1105" y="0"/>
                      </a:lnTo>
                      <a:lnTo>
                        <a:pt x="1035"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5" name="Freeform 783"/>
                <p:cNvSpPr>
                  <a:spLocks noEditPoints="1"/>
                </p:cNvSpPr>
                <p:nvPr/>
              </p:nvSpPr>
              <p:spPr bwMode="auto">
                <a:xfrm>
                  <a:off x="2782" y="847"/>
                  <a:ext cx="368" cy="3"/>
                </a:xfrm>
                <a:custGeom>
                  <a:avLst/>
                  <a:gdLst>
                    <a:gd name="T0" fmla="*/ 0 w 1104"/>
                    <a:gd name="T1" fmla="*/ 3 h 10"/>
                    <a:gd name="T2" fmla="*/ 42 w 1104"/>
                    <a:gd name="T3" fmla="*/ 0 h 10"/>
                    <a:gd name="T4" fmla="*/ 45 w 1104"/>
                    <a:gd name="T5" fmla="*/ 0 h 10"/>
                    <a:gd name="T6" fmla="*/ 69 w 1104"/>
                    <a:gd name="T7" fmla="*/ 3 h 10"/>
                    <a:gd name="T8" fmla="*/ 45 w 1104"/>
                    <a:gd name="T9" fmla="*/ 0 h 10"/>
                    <a:gd name="T10" fmla="*/ 70 w 1104"/>
                    <a:gd name="T11" fmla="*/ 3 h 10"/>
                    <a:gd name="T12" fmla="*/ 90 w 1104"/>
                    <a:gd name="T13" fmla="*/ 0 h 10"/>
                    <a:gd name="T14" fmla="*/ 92 w 1104"/>
                    <a:gd name="T15" fmla="*/ 0 h 10"/>
                    <a:gd name="T16" fmla="*/ 114 w 1104"/>
                    <a:gd name="T17" fmla="*/ 3 h 10"/>
                    <a:gd name="T18" fmla="*/ 92 w 1104"/>
                    <a:gd name="T19" fmla="*/ 0 h 10"/>
                    <a:gd name="T20" fmla="*/ 117 w 1104"/>
                    <a:gd name="T21" fmla="*/ 3 h 10"/>
                    <a:gd name="T22" fmla="*/ 139 w 1104"/>
                    <a:gd name="T23" fmla="*/ 0 h 10"/>
                    <a:gd name="T24" fmla="*/ 142 w 1104"/>
                    <a:gd name="T25" fmla="*/ 0 h 10"/>
                    <a:gd name="T26" fmla="*/ 165 w 1104"/>
                    <a:gd name="T27" fmla="*/ 3 h 10"/>
                    <a:gd name="T28" fmla="*/ 142 w 1104"/>
                    <a:gd name="T29" fmla="*/ 0 h 10"/>
                    <a:gd name="T30" fmla="*/ 167 w 1104"/>
                    <a:gd name="T31" fmla="*/ 3 h 10"/>
                    <a:gd name="T32" fmla="*/ 190 w 1104"/>
                    <a:gd name="T33" fmla="*/ 0 h 10"/>
                    <a:gd name="T34" fmla="*/ 192 w 1104"/>
                    <a:gd name="T35" fmla="*/ 0 h 10"/>
                    <a:gd name="T36" fmla="*/ 217 w 1104"/>
                    <a:gd name="T37" fmla="*/ 3 h 10"/>
                    <a:gd name="T38" fmla="*/ 192 w 1104"/>
                    <a:gd name="T39" fmla="*/ 0 h 10"/>
                    <a:gd name="T40" fmla="*/ 219 w 1104"/>
                    <a:gd name="T41" fmla="*/ 3 h 10"/>
                    <a:gd name="T42" fmla="*/ 241 w 1104"/>
                    <a:gd name="T43" fmla="*/ 0 h 10"/>
                    <a:gd name="T44" fmla="*/ 245 w 1104"/>
                    <a:gd name="T45" fmla="*/ 0 h 10"/>
                    <a:gd name="T46" fmla="*/ 270 w 1104"/>
                    <a:gd name="T47" fmla="*/ 3 h 10"/>
                    <a:gd name="T48" fmla="*/ 245 w 1104"/>
                    <a:gd name="T49" fmla="*/ 0 h 10"/>
                    <a:gd name="T50" fmla="*/ 271 w 1104"/>
                    <a:gd name="T51" fmla="*/ 3 h 10"/>
                    <a:gd name="T52" fmla="*/ 291 w 1104"/>
                    <a:gd name="T53" fmla="*/ 0 h 10"/>
                    <a:gd name="T54" fmla="*/ 295 w 1104"/>
                    <a:gd name="T55" fmla="*/ 0 h 10"/>
                    <a:gd name="T56" fmla="*/ 316 w 1104"/>
                    <a:gd name="T57" fmla="*/ 3 h 10"/>
                    <a:gd name="T58" fmla="*/ 295 w 1104"/>
                    <a:gd name="T59" fmla="*/ 0 h 10"/>
                    <a:gd name="T60" fmla="*/ 319 w 1104"/>
                    <a:gd name="T61" fmla="*/ 3 h 10"/>
                    <a:gd name="T62" fmla="*/ 342 w 1104"/>
                    <a:gd name="T63" fmla="*/ 0 h 10"/>
                    <a:gd name="T64" fmla="*/ 345 w 1104"/>
                    <a:gd name="T65" fmla="*/ 0 h 10"/>
                    <a:gd name="T66" fmla="*/ 368 w 1104"/>
                    <a:gd name="T67" fmla="*/ 3 h 10"/>
                    <a:gd name="T68" fmla="*/ 345 w 1104"/>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4"/>
                    <a:gd name="T106" fmla="*/ 0 h 10"/>
                    <a:gd name="T107" fmla="*/ 1104 w 1104"/>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4" h="10">
                      <a:moveTo>
                        <a:pt x="1" y="0"/>
                      </a:moveTo>
                      <a:lnTo>
                        <a:pt x="0" y="10"/>
                      </a:lnTo>
                      <a:lnTo>
                        <a:pt x="128" y="10"/>
                      </a:lnTo>
                      <a:lnTo>
                        <a:pt x="126" y="0"/>
                      </a:lnTo>
                      <a:lnTo>
                        <a:pt x="1" y="0"/>
                      </a:lnTo>
                      <a:close/>
                      <a:moveTo>
                        <a:pt x="135" y="0"/>
                      </a:moveTo>
                      <a:lnTo>
                        <a:pt x="133" y="10"/>
                      </a:lnTo>
                      <a:lnTo>
                        <a:pt x="206" y="10"/>
                      </a:lnTo>
                      <a:lnTo>
                        <a:pt x="205" y="0"/>
                      </a:lnTo>
                      <a:lnTo>
                        <a:pt x="135" y="0"/>
                      </a:lnTo>
                      <a:close/>
                      <a:moveTo>
                        <a:pt x="211" y="0"/>
                      </a:moveTo>
                      <a:lnTo>
                        <a:pt x="210" y="10"/>
                      </a:lnTo>
                      <a:lnTo>
                        <a:pt x="273" y="10"/>
                      </a:lnTo>
                      <a:lnTo>
                        <a:pt x="270" y="0"/>
                      </a:lnTo>
                      <a:lnTo>
                        <a:pt x="211" y="0"/>
                      </a:lnTo>
                      <a:close/>
                      <a:moveTo>
                        <a:pt x="276" y="0"/>
                      </a:moveTo>
                      <a:lnTo>
                        <a:pt x="275" y="10"/>
                      </a:lnTo>
                      <a:lnTo>
                        <a:pt x="343" y="10"/>
                      </a:lnTo>
                      <a:lnTo>
                        <a:pt x="342" y="0"/>
                      </a:lnTo>
                      <a:lnTo>
                        <a:pt x="276" y="0"/>
                      </a:lnTo>
                      <a:close/>
                      <a:moveTo>
                        <a:pt x="352" y="0"/>
                      </a:moveTo>
                      <a:lnTo>
                        <a:pt x="350" y="10"/>
                      </a:lnTo>
                      <a:lnTo>
                        <a:pt x="418" y="10"/>
                      </a:lnTo>
                      <a:lnTo>
                        <a:pt x="417" y="0"/>
                      </a:lnTo>
                      <a:lnTo>
                        <a:pt x="352" y="0"/>
                      </a:lnTo>
                      <a:close/>
                      <a:moveTo>
                        <a:pt x="427" y="0"/>
                      </a:moveTo>
                      <a:lnTo>
                        <a:pt x="426" y="10"/>
                      </a:lnTo>
                      <a:lnTo>
                        <a:pt x="496" y="10"/>
                      </a:lnTo>
                      <a:lnTo>
                        <a:pt x="495" y="0"/>
                      </a:lnTo>
                      <a:lnTo>
                        <a:pt x="427" y="0"/>
                      </a:lnTo>
                      <a:close/>
                      <a:moveTo>
                        <a:pt x="502" y="0"/>
                      </a:moveTo>
                      <a:lnTo>
                        <a:pt x="502" y="10"/>
                      </a:lnTo>
                      <a:lnTo>
                        <a:pt x="571" y="10"/>
                      </a:lnTo>
                      <a:lnTo>
                        <a:pt x="570" y="0"/>
                      </a:lnTo>
                      <a:lnTo>
                        <a:pt x="502" y="0"/>
                      </a:lnTo>
                      <a:close/>
                      <a:moveTo>
                        <a:pt x="576" y="0"/>
                      </a:moveTo>
                      <a:lnTo>
                        <a:pt x="574" y="10"/>
                      </a:lnTo>
                      <a:lnTo>
                        <a:pt x="651" y="10"/>
                      </a:lnTo>
                      <a:lnTo>
                        <a:pt x="650" y="0"/>
                      </a:lnTo>
                      <a:lnTo>
                        <a:pt x="576" y="0"/>
                      </a:lnTo>
                      <a:close/>
                      <a:moveTo>
                        <a:pt x="658" y="0"/>
                      </a:moveTo>
                      <a:lnTo>
                        <a:pt x="657" y="10"/>
                      </a:lnTo>
                      <a:lnTo>
                        <a:pt x="725" y="10"/>
                      </a:lnTo>
                      <a:lnTo>
                        <a:pt x="723" y="0"/>
                      </a:lnTo>
                      <a:lnTo>
                        <a:pt x="658" y="0"/>
                      </a:lnTo>
                      <a:close/>
                      <a:moveTo>
                        <a:pt x="736" y="0"/>
                      </a:moveTo>
                      <a:lnTo>
                        <a:pt x="735" y="10"/>
                      </a:lnTo>
                      <a:lnTo>
                        <a:pt x="809" y="10"/>
                      </a:lnTo>
                      <a:lnTo>
                        <a:pt x="807" y="0"/>
                      </a:lnTo>
                      <a:lnTo>
                        <a:pt x="736" y="0"/>
                      </a:lnTo>
                      <a:close/>
                      <a:moveTo>
                        <a:pt x="815" y="0"/>
                      </a:moveTo>
                      <a:lnTo>
                        <a:pt x="814" y="10"/>
                      </a:lnTo>
                      <a:lnTo>
                        <a:pt x="874" y="10"/>
                      </a:lnTo>
                      <a:lnTo>
                        <a:pt x="872" y="0"/>
                      </a:lnTo>
                      <a:lnTo>
                        <a:pt x="815" y="0"/>
                      </a:lnTo>
                      <a:close/>
                      <a:moveTo>
                        <a:pt x="884" y="0"/>
                      </a:moveTo>
                      <a:lnTo>
                        <a:pt x="882" y="10"/>
                      </a:lnTo>
                      <a:lnTo>
                        <a:pt x="947" y="10"/>
                      </a:lnTo>
                      <a:lnTo>
                        <a:pt x="946" y="0"/>
                      </a:lnTo>
                      <a:lnTo>
                        <a:pt x="884" y="0"/>
                      </a:lnTo>
                      <a:close/>
                      <a:moveTo>
                        <a:pt x="957" y="0"/>
                      </a:moveTo>
                      <a:lnTo>
                        <a:pt x="956" y="10"/>
                      </a:lnTo>
                      <a:lnTo>
                        <a:pt x="1027" y="10"/>
                      </a:lnTo>
                      <a:lnTo>
                        <a:pt x="1026" y="0"/>
                      </a:lnTo>
                      <a:lnTo>
                        <a:pt x="957" y="0"/>
                      </a:lnTo>
                      <a:close/>
                      <a:moveTo>
                        <a:pt x="1034" y="0"/>
                      </a:moveTo>
                      <a:lnTo>
                        <a:pt x="1033" y="10"/>
                      </a:lnTo>
                      <a:lnTo>
                        <a:pt x="1104" y="10"/>
                      </a:lnTo>
                      <a:lnTo>
                        <a:pt x="1103" y="0"/>
                      </a:lnTo>
                      <a:lnTo>
                        <a:pt x="103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6" name="Freeform 784"/>
                <p:cNvSpPr>
                  <a:spLocks noEditPoints="1"/>
                </p:cNvSpPr>
                <p:nvPr/>
              </p:nvSpPr>
              <p:spPr bwMode="auto">
                <a:xfrm>
                  <a:off x="2783" y="846"/>
                  <a:ext cx="367" cy="3"/>
                </a:xfrm>
                <a:custGeom>
                  <a:avLst/>
                  <a:gdLst>
                    <a:gd name="T0" fmla="*/ 0 w 1103"/>
                    <a:gd name="T1" fmla="*/ 3 h 10"/>
                    <a:gd name="T2" fmla="*/ 41 w 1103"/>
                    <a:gd name="T3" fmla="*/ 0 h 10"/>
                    <a:gd name="T4" fmla="*/ 45 w 1103"/>
                    <a:gd name="T5" fmla="*/ 0 h 10"/>
                    <a:gd name="T6" fmla="*/ 68 w 1103"/>
                    <a:gd name="T7" fmla="*/ 3 h 10"/>
                    <a:gd name="T8" fmla="*/ 45 w 1103"/>
                    <a:gd name="T9" fmla="*/ 0 h 10"/>
                    <a:gd name="T10" fmla="*/ 70 w 1103"/>
                    <a:gd name="T11" fmla="*/ 3 h 10"/>
                    <a:gd name="T12" fmla="*/ 89 w 1103"/>
                    <a:gd name="T13" fmla="*/ 0 h 10"/>
                    <a:gd name="T14" fmla="*/ 92 w 1103"/>
                    <a:gd name="T15" fmla="*/ 0 h 10"/>
                    <a:gd name="T16" fmla="*/ 113 w 1103"/>
                    <a:gd name="T17" fmla="*/ 3 h 10"/>
                    <a:gd name="T18" fmla="*/ 92 w 1103"/>
                    <a:gd name="T19" fmla="*/ 0 h 10"/>
                    <a:gd name="T20" fmla="*/ 116 w 1103"/>
                    <a:gd name="T21" fmla="*/ 3 h 10"/>
                    <a:gd name="T22" fmla="*/ 138 w 1103"/>
                    <a:gd name="T23" fmla="*/ 0 h 10"/>
                    <a:gd name="T24" fmla="*/ 142 w 1103"/>
                    <a:gd name="T25" fmla="*/ 0 h 10"/>
                    <a:gd name="T26" fmla="*/ 165 w 1103"/>
                    <a:gd name="T27" fmla="*/ 3 h 10"/>
                    <a:gd name="T28" fmla="*/ 142 w 1103"/>
                    <a:gd name="T29" fmla="*/ 0 h 10"/>
                    <a:gd name="T30" fmla="*/ 167 w 1103"/>
                    <a:gd name="T31" fmla="*/ 3 h 10"/>
                    <a:gd name="T32" fmla="*/ 189 w 1103"/>
                    <a:gd name="T33" fmla="*/ 0 h 10"/>
                    <a:gd name="T34" fmla="*/ 192 w 1103"/>
                    <a:gd name="T35" fmla="*/ 0 h 10"/>
                    <a:gd name="T36" fmla="*/ 216 w 1103"/>
                    <a:gd name="T37" fmla="*/ 3 h 10"/>
                    <a:gd name="T38" fmla="*/ 192 w 1103"/>
                    <a:gd name="T39" fmla="*/ 0 h 10"/>
                    <a:gd name="T40" fmla="*/ 219 w 1103"/>
                    <a:gd name="T41" fmla="*/ 3 h 10"/>
                    <a:gd name="T42" fmla="*/ 240 w 1103"/>
                    <a:gd name="T43" fmla="*/ 0 h 10"/>
                    <a:gd name="T44" fmla="*/ 245 w 1103"/>
                    <a:gd name="T45" fmla="*/ 0 h 10"/>
                    <a:gd name="T46" fmla="*/ 269 w 1103"/>
                    <a:gd name="T47" fmla="*/ 3 h 10"/>
                    <a:gd name="T48" fmla="*/ 245 w 1103"/>
                    <a:gd name="T49" fmla="*/ 0 h 10"/>
                    <a:gd name="T50" fmla="*/ 271 w 1103"/>
                    <a:gd name="T51" fmla="*/ 3 h 10"/>
                    <a:gd name="T52" fmla="*/ 289 w 1103"/>
                    <a:gd name="T53" fmla="*/ 0 h 10"/>
                    <a:gd name="T54" fmla="*/ 294 w 1103"/>
                    <a:gd name="T55" fmla="*/ 0 h 10"/>
                    <a:gd name="T56" fmla="*/ 315 w 1103"/>
                    <a:gd name="T57" fmla="*/ 3 h 10"/>
                    <a:gd name="T58" fmla="*/ 294 w 1103"/>
                    <a:gd name="T59" fmla="*/ 0 h 10"/>
                    <a:gd name="T60" fmla="*/ 318 w 1103"/>
                    <a:gd name="T61" fmla="*/ 3 h 10"/>
                    <a:gd name="T62" fmla="*/ 341 w 1103"/>
                    <a:gd name="T63" fmla="*/ 0 h 10"/>
                    <a:gd name="T64" fmla="*/ 344 w 1103"/>
                    <a:gd name="T65" fmla="*/ 0 h 10"/>
                    <a:gd name="T66" fmla="*/ 367 w 1103"/>
                    <a:gd name="T67" fmla="*/ 3 h 10"/>
                    <a:gd name="T68" fmla="*/ 344 w 1103"/>
                    <a:gd name="T69" fmla="*/ 0 h 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3"/>
                    <a:gd name="T106" fmla="*/ 0 h 10"/>
                    <a:gd name="T107" fmla="*/ 1103 w 1103"/>
                    <a:gd name="T108" fmla="*/ 10 h 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3" h="10">
                      <a:moveTo>
                        <a:pt x="1" y="0"/>
                      </a:moveTo>
                      <a:lnTo>
                        <a:pt x="0" y="10"/>
                      </a:lnTo>
                      <a:lnTo>
                        <a:pt x="126" y="10"/>
                      </a:lnTo>
                      <a:lnTo>
                        <a:pt x="124" y="0"/>
                      </a:lnTo>
                      <a:lnTo>
                        <a:pt x="1" y="0"/>
                      </a:lnTo>
                      <a:close/>
                      <a:moveTo>
                        <a:pt x="135" y="0"/>
                      </a:moveTo>
                      <a:lnTo>
                        <a:pt x="133" y="10"/>
                      </a:lnTo>
                      <a:lnTo>
                        <a:pt x="204" y="10"/>
                      </a:lnTo>
                      <a:lnTo>
                        <a:pt x="204" y="0"/>
                      </a:lnTo>
                      <a:lnTo>
                        <a:pt x="135" y="0"/>
                      </a:lnTo>
                      <a:close/>
                      <a:moveTo>
                        <a:pt x="211" y="0"/>
                      </a:moveTo>
                      <a:lnTo>
                        <a:pt x="210" y="10"/>
                      </a:lnTo>
                      <a:lnTo>
                        <a:pt x="270" y="10"/>
                      </a:lnTo>
                      <a:lnTo>
                        <a:pt x="268" y="0"/>
                      </a:lnTo>
                      <a:lnTo>
                        <a:pt x="211" y="0"/>
                      </a:lnTo>
                      <a:close/>
                      <a:moveTo>
                        <a:pt x="275" y="0"/>
                      </a:moveTo>
                      <a:lnTo>
                        <a:pt x="274" y="10"/>
                      </a:lnTo>
                      <a:lnTo>
                        <a:pt x="341" y="10"/>
                      </a:lnTo>
                      <a:lnTo>
                        <a:pt x="340" y="0"/>
                      </a:lnTo>
                      <a:lnTo>
                        <a:pt x="275" y="0"/>
                      </a:lnTo>
                      <a:close/>
                      <a:moveTo>
                        <a:pt x="352" y="0"/>
                      </a:moveTo>
                      <a:lnTo>
                        <a:pt x="350" y="10"/>
                      </a:lnTo>
                      <a:lnTo>
                        <a:pt x="417" y="10"/>
                      </a:lnTo>
                      <a:lnTo>
                        <a:pt x="416" y="0"/>
                      </a:lnTo>
                      <a:lnTo>
                        <a:pt x="352" y="0"/>
                      </a:lnTo>
                      <a:close/>
                      <a:moveTo>
                        <a:pt x="426" y="0"/>
                      </a:moveTo>
                      <a:lnTo>
                        <a:pt x="425" y="10"/>
                      </a:lnTo>
                      <a:lnTo>
                        <a:pt x="495" y="10"/>
                      </a:lnTo>
                      <a:lnTo>
                        <a:pt x="494" y="0"/>
                      </a:lnTo>
                      <a:lnTo>
                        <a:pt x="426" y="0"/>
                      </a:lnTo>
                      <a:close/>
                      <a:moveTo>
                        <a:pt x="502" y="0"/>
                      </a:moveTo>
                      <a:lnTo>
                        <a:pt x="501" y="10"/>
                      </a:lnTo>
                      <a:lnTo>
                        <a:pt x="570" y="10"/>
                      </a:lnTo>
                      <a:lnTo>
                        <a:pt x="569" y="0"/>
                      </a:lnTo>
                      <a:lnTo>
                        <a:pt x="502" y="0"/>
                      </a:lnTo>
                      <a:close/>
                      <a:moveTo>
                        <a:pt x="576" y="0"/>
                      </a:moveTo>
                      <a:lnTo>
                        <a:pt x="574" y="10"/>
                      </a:lnTo>
                      <a:lnTo>
                        <a:pt x="649" y="10"/>
                      </a:lnTo>
                      <a:lnTo>
                        <a:pt x="648" y="0"/>
                      </a:lnTo>
                      <a:lnTo>
                        <a:pt x="576" y="0"/>
                      </a:lnTo>
                      <a:close/>
                      <a:moveTo>
                        <a:pt x="658" y="0"/>
                      </a:moveTo>
                      <a:lnTo>
                        <a:pt x="657" y="10"/>
                      </a:lnTo>
                      <a:lnTo>
                        <a:pt x="723" y="10"/>
                      </a:lnTo>
                      <a:lnTo>
                        <a:pt x="721" y="0"/>
                      </a:lnTo>
                      <a:lnTo>
                        <a:pt x="658" y="0"/>
                      </a:lnTo>
                      <a:close/>
                      <a:moveTo>
                        <a:pt x="735" y="0"/>
                      </a:moveTo>
                      <a:lnTo>
                        <a:pt x="734" y="10"/>
                      </a:lnTo>
                      <a:lnTo>
                        <a:pt x="807" y="10"/>
                      </a:lnTo>
                      <a:lnTo>
                        <a:pt x="805" y="0"/>
                      </a:lnTo>
                      <a:lnTo>
                        <a:pt x="735" y="0"/>
                      </a:lnTo>
                      <a:close/>
                      <a:moveTo>
                        <a:pt x="815" y="0"/>
                      </a:moveTo>
                      <a:lnTo>
                        <a:pt x="814" y="10"/>
                      </a:lnTo>
                      <a:lnTo>
                        <a:pt x="872" y="10"/>
                      </a:lnTo>
                      <a:lnTo>
                        <a:pt x="870" y="0"/>
                      </a:lnTo>
                      <a:lnTo>
                        <a:pt x="815" y="0"/>
                      </a:lnTo>
                      <a:close/>
                      <a:moveTo>
                        <a:pt x="883" y="0"/>
                      </a:moveTo>
                      <a:lnTo>
                        <a:pt x="882" y="10"/>
                      </a:lnTo>
                      <a:lnTo>
                        <a:pt x="946" y="10"/>
                      </a:lnTo>
                      <a:lnTo>
                        <a:pt x="944" y="0"/>
                      </a:lnTo>
                      <a:lnTo>
                        <a:pt x="883" y="0"/>
                      </a:lnTo>
                      <a:close/>
                      <a:moveTo>
                        <a:pt x="956" y="0"/>
                      </a:moveTo>
                      <a:lnTo>
                        <a:pt x="955" y="10"/>
                      </a:lnTo>
                      <a:lnTo>
                        <a:pt x="1025" y="10"/>
                      </a:lnTo>
                      <a:lnTo>
                        <a:pt x="1024" y="0"/>
                      </a:lnTo>
                      <a:lnTo>
                        <a:pt x="956" y="0"/>
                      </a:lnTo>
                      <a:close/>
                      <a:moveTo>
                        <a:pt x="1034" y="0"/>
                      </a:moveTo>
                      <a:lnTo>
                        <a:pt x="1033" y="10"/>
                      </a:lnTo>
                      <a:lnTo>
                        <a:pt x="1103" y="10"/>
                      </a:lnTo>
                      <a:lnTo>
                        <a:pt x="1102" y="0"/>
                      </a:lnTo>
                      <a:lnTo>
                        <a:pt x="1034"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7" name="Freeform 785"/>
                <p:cNvSpPr>
                  <a:spLocks noEditPoints="1"/>
                </p:cNvSpPr>
                <p:nvPr/>
              </p:nvSpPr>
              <p:spPr bwMode="auto">
                <a:xfrm>
                  <a:off x="2783" y="844"/>
                  <a:ext cx="367" cy="3"/>
                </a:xfrm>
                <a:custGeom>
                  <a:avLst/>
                  <a:gdLst>
                    <a:gd name="T0" fmla="*/ 0 w 1102"/>
                    <a:gd name="T1" fmla="*/ 3 h 9"/>
                    <a:gd name="T2" fmla="*/ 41 w 1102"/>
                    <a:gd name="T3" fmla="*/ 0 h 9"/>
                    <a:gd name="T4" fmla="*/ 45 w 1102"/>
                    <a:gd name="T5" fmla="*/ 0 h 9"/>
                    <a:gd name="T6" fmla="*/ 68 w 1102"/>
                    <a:gd name="T7" fmla="*/ 3 h 9"/>
                    <a:gd name="T8" fmla="*/ 45 w 1102"/>
                    <a:gd name="T9" fmla="*/ 0 h 9"/>
                    <a:gd name="T10" fmla="*/ 70 w 1102"/>
                    <a:gd name="T11" fmla="*/ 3 h 9"/>
                    <a:gd name="T12" fmla="*/ 89 w 1102"/>
                    <a:gd name="T13" fmla="*/ 0 h 9"/>
                    <a:gd name="T14" fmla="*/ 92 w 1102"/>
                    <a:gd name="T15" fmla="*/ 0 h 9"/>
                    <a:gd name="T16" fmla="*/ 114 w 1102"/>
                    <a:gd name="T17" fmla="*/ 3 h 9"/>
                    <a:gd name="T18" fmla="*/ 92 w 1102"/>
                    <a:gd name="T19" fmla="*/ 0 h 9"/>
                    <a:gd name="T20" fmla="*/ 117 w 1102"/>
                    <a:gd name="T21" fmla="*/ 3 h 9"/>
                    <a:gd name="T22" fmla="*/ 138 w 1102"/>
                    <a:gd name="T23" fmla="*/ 0 h 9"/>
                    <a:gd name="T24" fmla="*/ 142 w 1102"/>
                    <a:gd name="T25" fmla="*/ 0 h 9"/>
                    <a:gd name="T26" fmla="*/ 165 w 1102"/>
                    <a:gd name="T27" fmla="*/ 3 h 9"/>
                    <a:gd name="T28" fmla="*/ 142 w 1102"/>
                    <a:gd name="T29" fmla="*/ 0 h 9"/>
                    <a:gd name="T30" fmla="*/ 167 w 1102"/>
                    <a:gd name="T31" fmla="*/ 3 h 9"/>
                    <a:gd name="T32" fmla="*/ 189 w 1102"/>
                    <a:gd name="T33" fmla="*/ 0 h 9"/>
                    <a:gd name="T34" fmla="*/ 192 w 1102"/>
                    <a:gd name="T35" fmla="*/ 0 h 9"/>
                    <a:gd name="T36" fmla="*/ 216 w 1102"/>
                    <a:gd name="T37" fmla="*/ 3 h 9"/>
                    <a:gd name="T38" fmla="*/ 192 w 1102"/>
                    <a:gd name="T39" fmla="*/ 0 h 9"/>
                    <a:gd name="T40" fmla="*/ 219 w 1102"/>
                    <a:gd name="T41" fmla="*/ 3 h 9"/>
                    <a:gd name="T42" fmla="*/ 240 w 1102"/>
                    <a:gd name="T43" fmla="*/ 0 h 9"/>
                    <a:gd name="T44" fmla="*/ 245 w 1102"/>
                    <a:gd name="T45" fmla="*/ 0 h 9"/>
                    <a:gd name="T46" fmla="*/ 268 w 1102"/>
                    <a:gd name="T47" fmla="*/ 3 h 9"/>
                    <a:gd name="T48" fmla="*/ 245 w 1102"/>
                    <a:gd name="T49" fmla="*/ 0 h 9"/>
                    <a:gd name="T50" fmla="*/ 271 w 1102"/>
                    <a:gd name="T51" fmla="*/ 3 h 9"/>
                    <a:gd name="T52" fmla="*/ 289 w 1102"/>
                    <a:gd name="T53" fmla="*/ 0 h 9"/>
                    <a:gd name="T54" fmla="*/ 294 w 1102"/>
                    <a:gd name="T55" fmla="*/ 0 h 9"/>
                    <a:gd name="T56" fmla="*/ 315 w 1102"/>
                    <a:gd name="T57" fmla="*/ 3 h 9"/>
                    <a:gd name="T58" fmla="*/ 294 w 1102"/>
                    <a:gd name="T59" fmla="*/ 0 h 9"/>
                    <a:gd name="T60" fmla="*/ 318 w 1102"/>
                    <a:gd name="T61" fmla="*/ 3 h 9"/>
                    <a:gd name="T62" fmla="*/ 341 w 1102"/>
                    <a:gd name="T63" fmla="*/ 0 h 9"/>
                    <a:gd name="T64" fmla="*/ 345 w 1102"/>
                    <a:gd name="T65" fmla="*/ 0 h 9"/>
                    <a:gd name="T66" fmla="*/ 367 w 1102"/>
                    <a:gd name="T67" fmla="*/ 3 h 9"/>
                    <a:gd name="T68" fmla="*/ 345 w 110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02"/>
                    <a:gd name="T106" fmla="*/ 0 h 9"/>
                    <a:gd name="T107" fmla="*/ 1102 w 110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02" h="9">
                      <a:moveTo>
                        <a:pt x="2" y="0"/>
                      </a:moveTo>
                      <a:lnTo>
                        <a:pt x="0" y="9"/>
                      </a:lnTo>
                      <a:lnTo>
                        <a:pt x="125" y="9"/>
                      </a:lnTo>
                      <a:lnTo>
                        <a:pt x="122" y="0"/>
                      </a:lnTo>
                      <a:lnTo>
                        <a:pt x="2" y="0"/>
                      </a:lnTo>
                      <a:close/>
                      <a:moveTo>
                        <a:pt x="136" y="0"/>
                      </a:moveTo>
                      <a:lnTo>
                        <a:pt x="134" y="9"/>
                      </a:lnTo>
                      <a:lnTo>
                        <a:pt x="204" y="9"/>
                      </a:lnTo>
                      <a:lnTo>
                        <a:pt x="203" y="0"/>
                      </a:lnTo>
                      <a:lnTo>
                        <a:pt x="136" y="0"/>
                      </a:lnTo>
                      <a:close/>
                      <a:moveTo>
                        <a:pt x="213" y="0"/>
                      </a:moveTo>
                      <a:lnTo>
                        <a:pt x="210" y="9"/>
                      </a:lnTo>
                      <a:lnTo>
                        <a:pt x="269" y="9"/>
                      </a:lnTo>
                      <a:lnTo>
                        <a:pt x="267" y="0"/>
                      </a:lnTo>
                      <a:lnTo>
                        <a:pt x="213" y="0"/>
                      </a:lnTo>
                      <a:close/>
                      <a:moveTo>
                        <a:pt x="275" y="0"/>
                      </a:moveTo>
                      <a:lnTo>
                        <a:pt x="275" y="9"/>
                      </a:lnTo>
                      <a:lnTo>
                        <a:pt x="341" y="9"/>
                      </a:lnTo>
                      <a:lnTo>
                        <a:pt x="340" y="0"/>
                      </a:lnTo>
                      <a:lnTo>
                        <a:pt x="275" y="0"/>
                      </a:lnTo>
                      <a:close/>
                      <a:moveTo>
                        <a:pt x="354" y="0"/>
                      </a:moveTo>
                      <a:lnTo>
                        <a:pt x="351" y="9"/>
                      </a:lnTo>
                      <a:lnTo>
                        <a:pt x="416" y="9"/>
                      </a:lnTo>
                      <a:lnTo>
                        <a:pt x="415" y="0"/>
                      </a:lnTo>
                      <a:lnTo>
                        <a:pt x="354" y="0"/>
                      </a:lnTo>
                      <a:close/>
                      <a:moveTo>
                        <a:pt x="427" y="0"/>
                      </a:moveTo>
                      <a:lnTo>
                        <a:pt x="426" y="9"/>
                      </a:lnTo>
                      <a:lnTo>
                        <a:pt x="494" y="9"/>
                      </a:lnTo>
                      <a:lnTo>
                        <a:pt x="493" y="0"/>
                      </a:lnTo>
                      <a:lnTo>
                        <a:pt x="427" y="0"/>
                      </a:lnTo>
                      <a:close/>
                      <a:moveTo>
                        <a:pt x="502" y="0"/>
                      </a:moveTo>
                      <a:lnTo>
                        <a:pt x="501" y="9"/>
                      </a:lnTo>
                      <a:lnTo>
                        <a:pt x="569" y="9"/>
                      </a:lnTo>
                      <a:lnTo>
                        <a:pt x="568" y="0"/>
                      </a:lnTo>
                      <a:lnTo>
                        <a:pt x="502" y="0"/>
                      </a:lnTo>
                      <a:close/>
                      <a:moveTo>
                        <a:pt x="577" y="0"/>
                      </a:moveTo>
                      <a:lnTo>
                        <a:pt x="575" y="9"/>
                      </a:lnTo>
                      <a:lnTo>
                        <a:pt x="649" y="9"/>
                      </a:lnTo>
                      <a:lnTo>
                        <a:pt x="647" y="0"/>
                      </a:lnTo>
                      <a:lnTo>
                        <a:pt x="577" y="0"/>
                      </a:lnTo>
                      <a:close/>
                      <a:moveTo>
                        <a:pt x="659" y="0"/>
                      </a:moveTo>
                      <a:lnTo>
                        <a:pt x="657" y="9"/>
                      </a:lnTo>
                      <a:lnTo>
                        <a:pt x="722" y="9"/>
                      </a:lnTo>
                      <a:lnTo>
                        <a:pt x="720" y="0"/>
                      </a:lnTo>
                      <a:lnTo>
                        <a:pt x="659" y="0"/>
                      </a:lnTo>
                      <a:close/>
                      <a:moveTo>
                        <a:pt x="736" y="0"/>
                      </a:moveTo>
                      <a:lnTo>
                        <a:pt x="735" y="9"/>
                      </a:lnTo>
                      <a:lnTo>
                        <a:pt x="806" y="9"/>
                      </a:lnTo>
                      <a:lnTo>
                        <a:pt x="804" y="0"/>
                      </a:lnTo>
                      <a:lnTo>
                        <a:pt x="736" y="0"/>
                      </a:lnTo>
                      <a:close/>
                      <a:moveTo>
                        <a:pt x="815" y="0"/>
                      </a:moveTo>
                      <a:lnTo>
                        <a:pt x="814" y="9"/>
                      </a:lnTo>
                      <a:lnTo>
                        <a:pt x="871" y="9"/>
                      </a:lnTo>
                      <a:lnTo>
                        <a:pt x="869" y="0"/>
                      </a:lnTo>
                      <a:lnTo>
                        <a:pt x="815" y="0"/>
                      </a:lnTo>
                      <a:close/>
                      <a:moveTo>
                        <a:pt x="884" y="0"/>
                      </a:moveTo>
                      <a:lnTo>
                        <a:pt x="883" y="9"/>
                      </a:lnTo>
                      <a:lnTo>
                        <a:pt x="945" y="9"/>
                      </a:lnTo>
                      <a:lnTo>
                        <a:pt x="943" y="0"/>
                      </a:lnTo>
                      <a:lnTo>
                        <a:pt x="884" y="0"/>
                      </a:lnTo>
                      <a:close/>
                      <a:moveTo>
                        <a:pt x="957" y="0"/>
                      </a:moveTo>
                      <a:lnTo>
                        <a:pt x="956" y="9"/>
                      </a:lnTo>
                      <a:lnTo>
                        <a:pt x="1024" y="9"/>
                      </a:lnTo>
                      <a:lnTo>
                        <a:pt x="1023" y="0"/>
                      </a:lnTo>
                      <a:lnTo>
                        <a:pt x="957" y="0"/>
                      </a:lnTo>
                      <a:close/>
                      <a:moveTo>
                        <a:pt x="1035" y="0"/>
                      </a:moveTo>
                      <a:lnTo>
                        <a:pt x="1033" y="9"/>
                      </a:lnTo>
                      <a:lnTo>
                        <a:pt x="1102" y="9"/>
                      </a:lnTo>
                      <a:lnTo>
                        <a:pt x="1101" y="0"/>
                      </a:lnTo>
                      <a:lnTo>
                        <a:pt x="1035"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8" name="Freeform 786"/>
                <p:cNvSpPr>
                  <a:spLocks noEditPoints="1"/>
                </p:cNvSpPr>
                <p:nvPr/>
              </p:nvSpPr>
              <p:spPr bwMode="auto">
                <a:xfrm>
                  <a:off x="2783" y="842"/>
                  <a:ext cx="367" cy="4"/>
                </a:xfrm>
                <a:custGeom>
                  <a:avLst/>
                  <a:gdLst>
                    <a:gd name="T0" fmla="*/ 0 w 1100"/>
                    <a:gd name="T1" fmla="*/ 4 h 10"/>
                    <a:gd name="T2" fmla="*/ 40 w 1100"/>
                    <a:gd name="T3" fmla="*/ 0 h 10"/>
                    <a:gd name="T4" fmla="*/ 45 w 1100"/>
                    <a:gd name="T5" fmla="*/ 0 h 10"/>
                    <a:gd name="T6" fmla="*/ 67 w 1100"/>
                    <a:gd name="T7" fmla="*/ 4 h 10"/>
                    <a:gd name="T8" fmla="*/ 45 w 1100"/>
                    <a:gd name="T9" fmla="*/ 0 h 10"/>
                    <a:gd name="T10" fmla="*/ 70 w 1100"/>
                    <a:gd name="T11" fmla="*/ 4 h 10"/>
                    <a:gd name="T12" fmla="*/ 89 w 1100"/>
                    <a:gd name="T13" fmla="*/ 0 h 10"/>
                    <a:gd name="T14" fmla="*/ 91 w 1100"/>
                    <a:gd name="T15" fmla="*/ 0 h 10"/>
                    <a:gd name="T16" fmla="*/ 113 w 1100"/>
                    <a:gd name="T17" fmla="*/ 4 h 10"/>
                    <a:gd name="T18" fmla="*/ 102 w 1100"/>
                    <a:gd name="T19" fmla="*/ 0 h 10"/>
                    <a:gd name="T20" fmla="*/ 117 w 1100"/>
                    <a:gd name="T21" fmla="*/ 4 h 10"/>
                    <a:gd name="T22" fmla="*/ 128 w 1100"/>
                    <a:gd name="T23" fmla="*/ 0 h 10"/>
                    <a:gd name="T24" fmla="*/ 138 w 1100"/>
                    <a:gd name="T25" fmla="*/ 4 h 10"/>
                    <a:gd name="T26" fmla="*/ 142 w 1100"/>
                    <a:gd name="T27" fmla="*/ 4 h 10"/>
                    <a:gd name="T28" fmla="*/ 153 w 1100"/>
                    <a:gd name="T29" fmla="*/ 0 h 10"/>
                    <a:gd name="T30" fmla="*/ 164 w 1100"/>
                    <a:gd name="T31" fmla="*/ 4 h 10"/>
                    <a:gd name="T32" fmla="*/ 167 w 1100"/>
                    <a:gd name="T33" fmla="*/ 0 h 10"/>
                    <a:gd name="T34" fmla="*/ 190 w 1100"/>
                    <a:gd name="T35" fmla="*/ 4 h 10"/>
                    <a:gd name="T36" fmla="*/ 167 w 1100"/>
                    <a:gd name="T37" fmla="*/ 0 h 10"/>
                    <a:gd name="T38" fmla="*/ 192 w 1100"/>
                    <a:gd name="T39" fmla="*/ 4 h 10"/>
                    <a:gd name="T40" fmla="*/ 216 w 1100"/>
                    <a:gd name="T41" fmla="*/ 0 h 10"/>
                    <a:gd name="T42" fmla="*/ 220 w 1100"/>
                    <a:gd name="T43" fmla="*/ 0 h 10"/>
                    <a:gd name="T44" fmla="*/ 240 w 1100"/>
                    <a:gd name="T45" fmla="*/ 4 h 10"/>
                    <a:gd name="T46" fmla="*/ 230 w 1100"/>
                    <a:gd name="T47" fmla="*/ 0 h 10"/>
                    <a:gd name="T48" fmla="*/ 245 w 1100"/>
                    <a:gd name="T49" fmla="*/ 4 h 10"/>
                    <a:gd name="T50" fmla="*/ 257 w 1100"/>
                    <a:gd name="T51" fmla="*/ 0 h 10"/>
                    <a:gd name="T52" fmla="*/ 268 w 1100"/>
                    <a:gd name="T53" fmla="*/ 4 h 10"/>
                    <a:gd name="T54" fmla="*/ 272 w 1100"/>
                    <a:gd name="T55" fmla="*/ 0 h 10"/>
                    <a:gd name="T56" fmla="*/ 290 w 1100"/>
                    <a:gd name="T57" fmla="*/ 4 h 10"/>
                    <a:gd name="T58" fmla="*/ 272 w 1100"/>
                    <a:gd name="T59" fmla="*/ 0 h 10"/>
                    <a:gd name="T60" fmla="*/ 294 w 1100"/>
                    <a:gd name="T61" fmla="*/ 4 h 10"/>
                    <a:gd name="T62" fmla="*/ 314 w 1100"/>
                    <a:gd name="T63" fmla="*/ 0 h 10"/>
                    <a:gd name="T64" fmla="*/ 319 w 1100"/>
                    <a:gd name="T65" fmla="*/ 0 h 10"/>
                    <a:gd name="T66" fmla="*/ 341 w 1100"/>
                    <a:gd name="T67" fmla="*/ 4 h 10"/>
                    <a:gd name="T68" fmla="*/ 319 w 1100"/>
                    <a:gd name="T69" fmla="*/ 0 h 10"/>
                    <a:gd name="T70" fmla="*/ 345 w 1100"/>
                    <a:gd name="T71" fmla="*/ 4 h 10"/>
                    <a:gd name="T72" fmla="*/ 367 w 1100"/>
                    <a:gd name="T73" fmla="*/ 0 h 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0"/>
                    <a:gd name="T112" fmla="*/ 0 h 10"/>
                    <a:gd name="T113" fmla="*/ 1100 w 1100"/>
                    <a:gd name="T114" fmla="*/ 10 h 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0" h="10">
                      <a:moveTo>
                        <a:pt x="1" y="0"/>
                      </a:moveTo>
                      <a:lnTo>
                        <a:pt x="0" y="10"/>
                      </a:lnTo>
                      <a:lnTo>
                        <a:pt x="123" y="10"/>
                      </a:lnTo>
                      <a:lnTo>
                        <a:pt x="120" y="0"/>
                      </a:lnTo>
                      <a:lnTo>
                        <a:pt x="1" y="0"/>
                      </a:lnTo>
                      <a:close/>
                      <a:moveTo>
                        <a:pt x="136" y="0"/>
                      </a:moveTo>
                      <a:lnTo>
                        <a:pt x="134" y="10"/>
                      </a:lnTo>
                      <a:lnTo>
                        <a:pt x="202" y="10"/>
                      </a:lnTo>
                      <a:lnTo>
                        <a:pt x="202" y="0"/>
                      </a:lnTo>
                      <a:lnTo>
                        <a:pt x="136" y="0"/>
                      </a:lnTo>
                      <a:close/>
                      <a:moveTo>
                        <a:pt x="212" y="0"/>
                      </a:moveTo>
                      <a:lnTo>
                        <a:pt x="210" y="10"/>
                      </a:lnTo>
                      <a:lnTo>
                        <a:pt x="267" y="10"/>
                      </a:lnTo>
                      <a:lnTo>
                        <a:pt x="266" y="0"/>
                      </a:lnTo>
                      <a:lnTo>
                        <a:pt x="212" y="0"/>
                      </a:lnTo>
                      <a:close/>
                      <a:moveTo>
                        <a:pt x="274" y="0"/>
                      </a:moveTo>
                      <a:lnTo>
                        <a:pt x="274" y="10"/>
                      </a:lnTo>
                      <a:lnTo>
                        <a:pt x="339" y="10"/>
                      </a:lnTo>
                      <a:lnTo>
                        <a:pt x="338" y="3"/>
                      </a:lnTo>
                      <a:lnTo>
                        <a:pt x="306" y="0"/>
                      </a:lnTo>
                      <a:lnTo>
                        <a:pt x="274" y="0"/>
                      </a:lnTo>
                      <a:close/>
                      <a:moveTo>
                        <a:pt x="351" y="10"/>
                      </a:moveTo>
                      <a:lnTo>
                        <a:pt x="353" y="3"/>
                      </a:lnTo>
                      <a:lnTo>
                        <a:pt x="384" y="0"/>
                      </a:lnTo>
                      <a:lnTo>
                        <a:pt x="414" y="0"/>
                      </a:lnTo>
                      <a:lnTo>
                        <a:pt x="415" y="10"/>
                      </a:lnTo>
                      <a:lnTo>
                        <a:pt x="351" y="10"/>
                      </a:lnTo>
                      <a:close/>
                      <a:moveTo>
                        <a:pt x="425" y="10"/>
                      </a:moveTo>
                      <a:lnTo>
                        <a:pt x="426" y="3"/>
                      </a:lnTo>
                      <a:lnTo>
                        <a:pt x="459" y="0"/>
                      </a:lnTo>
                      <a:lnTo>
                        <a:pt x="492" y="0"/>
                      </a:lnTo>
                      <a:lnTo>
                        <a:pt x="493" y="10"/>
                      </a:lnTo>
                      <a:lnTo>
                        <a:pt x="425" y="10"/>
                      </a:lnTo>
                      <a:close/>
                      <a:moveTo>
                        <a:pt x="501" y="0"/>
                      </a:moveTo>
                      <a:lnTo>
                        <a:pt x="501" y="10"/>
                      </a:lnTo>
                      <a:lnTo>
                        <a:pt x="568" y="10"/>
                      </a:lnTo>
                      <a:lnTo>
                        <a:pt x="567" y="0"/>
                      </a:lnTo>
                      <a:lnTo>
                        <a:pt x="501" y="0"/>
                      </a:lnTo>
                      <a:close/>
                      <a:moveTo>
                        <a:pt x="576" y="0"/>
                      </a:moveTo>
                      <a:lnTo>
                        <a:pt x="575" y="10"/>
                      </a:lnTo>
                      <a:lnTo>
                        <a:pt x="647" y="10"/>
                      </a:lnTo>
                      <a:lnTo>
                        <a:pt x="646" y="0"/>
                      </a:lnTo>
                      <a:lnTo>
                        <a:pt x="576" y="0"/>
                      </a:lnTo>
                      <a:close/>
                      <a:moveTo>
                        <a:pt x="658" y="0"/>
                      </a:moveTo>
                      <a:lnTo>
                        <a:pt x="657" y="10"/>
                      </a:lnTo>
                      <a:lnTo>
                        <a:pt x="720" y="10"/>
                      </a:lnTo>
                      <a:lnTo>
                        <a:pt x="718" y="3"/>
                      </a:lnTo>
                      <a:lnTo>
                        <a:pt x="688" y="0"/>
                      </a:lnTo>
                      <a:lnTo>
                        <a:pt x="658" y="0"/>
                      </a:lnTo>
                      <a:close/>
                      <a:moveTo>
                        <a:pt x="734" y="10"/>
                      </a:moveTo>
                      <a:lnTo>
                        <a:pt x="735" y="3"/>
                      </a:lnTo>
                      <a:lnTo>
                        <a:pt x="769" y="0"/>
                      </a:lnTo>
                      <a:lnTo>
                        <a:pt x="803" y="0"/>
                      </a:lnTo>
                      <a:lnTo>
                        <a:pt x="804" y="10"/>
                      </a:lnTo>
                      <a:lnTo>
                        <a:pt x="734" y="10"/>
                      </a:lnTo>
                      <a:close/>
                      <a:moveTo>
                        <a:pt x="814" y="0"/>
                      </a:moveTo>
                      <a:lnTo>
                        <a:pt x="814" y="10"/>
                      </a:lnTo>
                      <a:lnTo>
                        <a:pt x="869" y="10"/>
                      </a:lnTo>
                      <a:lnTo>
                        <a:pt x="867" y="0"/>
                      </a:lnTo>
                      <a:lnTo>
                        <a:pt x="814" y="0"/>
                      </a:lnTo>
                      <a:close/>
                      <a:moveTo>
                        <a:pt x="883" y="0"/>
                      </a:moveTo>
                      <a:lnTo>
                        <a:pt x="882" y="10"/>
                      </a:lnTo>
                      <a:lnTo>
                        <a:pt x="943" y="10"/>
                      </a:lnTo>
                      <a:lnTo>
                        <a:pt x="942" y="0"/>
                      </a:lnTo>
                      <a:lnTo>
                        <a:pt x="883" y="0"/>
                      </a:lnTo>
                      <a:close/>
                      <a:moveTo>
                        <a:pt x="956" y="0"/>
                      </a:moveTo>
                      <a:lnTo>
                        <a:pt x="955" y="10"/>
                      </a:lnTo>
                      <a:lnTo>
                        <a:pt x="1023" y="10"/>
                      </a:lnTo>
                      <a:lnTo>
                        <a:pt x="1022" y="0"/>
                      </a:lnTo>
                      <a:lnTo>
                        <a:pt x="956" y="0"/>
                      </a:lnTo>
                      <a:close/>
                      <a:moveTo>
                        <a:pt x="1035" y="0"/>
                      </a:moveTo>
                      <a:lnTo>
                        <a:pt x="1033" y="10"/>
                      </a:lnTo>
                      <a:lnTo>
                        <a:pt x="1100" y="10"/>
                      </a:lnTo>
                      <a:lnTo>
                        <a:pt x="1099" y="0"/>
                      </a:lnTo>
                      <a:lnTo>
                        <a:pt x="1035"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49" name="Freeform 787"/>
                <p:cNvSpPr>
                  <a:spLocks noEditPoints="1"/>
                </p:cNvSpPr>
                <p:nvPr/>
              </p:nvSpPr>
              <p:spPr bwMode="auto">
                <a:xfrm>
                  <a:off x="2783" y="841"/>
                  <a:ext cx="367" cy="3"/>
                </a:xfrm>
                <a:custGeom>
                  <a:avLst/>
                  <a:gdLst>
                    <a:gd name="T0" fmla="*/ 0 w 1099"/>
                    <a:gd name="T1" fmla="*/ 1 h 9"/>
                    <a:gd name="T2" fmla="*/ 40 w 1099"/>
                    <a:gd name="T3" fmla="*/ 3 h 9"/>
                    <a:gd name="T4" fmla="*/ 45 w 1099"/>
                    <a:gd name="T5" fmla="*/ 3 h 9"/>
                    <a:gd name="T6" fmla="*/ 67 w 1099"/>
                    <a:gd name="T7" fmla="*/ 1 h 9"/>
                    <a:gd name="T8" fmla="*/ 45 w 1099"/>
                    <a:gd name="T9" fmla="*/ 3 h 9"/>
                    <a:gd name="T10" fmla="*/ 70 w 1099"/>
                    <a:gd name="T11" fmla="*/ 1 h 9"/>
                    <a:gd name="T12" fmla="*/ 88 w 1099"/>
                    <a:gd name="T13" fmla="*/ 3 h 9"/>
                    <a:gd name="T14" fmla="*/ 91 w 1099"/>
                    <a:gd name="T15" fmla="*/ 3 h 9"/>
                    <a:gd name="T16" fmla="*/ 113 w 1099"/>
                    <a:gd name="T17" fmla="*/ 2 h 9"/>
                    <a:gd name="T18" fmla="*/ 91 w 1099"/>
                    <a:gd name="T19" fmla="*/ 3 h 9"/>
                    <a:gd name="T20" fmla="*/ 118 w 1099"/>
                    <a:gd name="T21" fmla="*/ 2 h 9"/>
                    <a:gd name="T22" fmla="*/ 138 w 1099"/>
                    <a:gd name="T23" fmla="*/ 3 h 9"/>
                    <a:gd name="T24" fmla="*/ 142 w 1099"/>
                    <a:gd name="T25" fmla="*/ 3 h 9"/>
                    <a:gd name="T26" fmla="*/ 163 w 1099"/>
                    <a:gd name="T27" fmla="*/ 1 h 9"/>
                    <a:gd name="T28" fmla="*/ 142 w 1099"/>
                    <a:gd name="T29" fmla="*/ 3 h 9"/>
                    <a:gd name="T30" fmla="*/ 167 w 1099"/>
                    <a:gd name="T31" fmla="*/ 1 h 9"/>
                    <a:gd name="T32" fmla="*/ 189 w 1099"/>
                    <a:gd name="T33" fmla="*/ 3 h 9"/>
                    <a:gd name="T34" fmla="*/ 192 w 1099"/>
                    <a:gd name="T35" fmla="*/ 3 h 9"/>
                    <a:gd name="T36" fmla="*/ 215 w 1099"/>
                    <a:gd name="T37" fmla="*/ 1 h 9"/>
                    <a:gd name="T38" fmla="*/ 192 w 1099"/>
                    <a:gd name="T39" fmla="*/ 3 h 9"/>
                    <a:gd name="T40" fmla="*/ 219 w 1099"/>
                    <a:gd name="T41" fmla="*/ 1 h 9"/>
                    <a:gd name="T42" fmla="*/ 240 w 1099"/>
                    <a:gd name="T43" fmla="*/ 3 h 9"/>
                    <a:gd name="T44" fmla="*/ 245 w 1099"/>
                    <a:gd name="T45" fmla="*/ 3 h 9"/>
                    <a:gd name="T46" fmla="*/ 267 w 1099"/>
                    <a:gd name="T47" fmla="*/ 1 h 9"/>
                    <a:gd name="T48" fmla="*/ 245 w 1099"/>
                    <a:gd name="T49" fmla="*/ 3 h 9"/>
                    <a:gd name="T50" fmla="*/ 271 w 1099"/>
                    <a:gd name="T51" fmla="*/ 1 h 9"/>
                    <a:gd name="T52" fmla="*/ 290 w 1099"/>
                    <a:gd name="T53" fmla="*/ 3 h 9"/>
                    <a:gd name="T54" fmla="*/ 295 w 1099"/>
                    <a:gd name="T55" fmla="*/ 3 h 9"/>
                    <a:gd name="T56" fmla="*/ 314 w 1099"/>
                    <a:gd name="T57" fmla="*/ 1 h 9"/>
                    <a:gd name="T58" fmla="*/ 295 w 1099"/>
                    <a:gd name="T59" fmla="*/ 3 h 9"/>
                    <a:gd name="T60" fmla="*/ 319 w 1099"/>
                    <a:gd name="T61" fmla="*/ 1 h 9"/>
                    <a:gd name="T62" fmla="*/ 341 w 1099"/>
                    <a:gd name="T63" fmla="*/ 3 h 9"/>
                    <a:gd name="T64" fmla="*/ 345 w 1099"/>
                    <a:gd name="T65" fmla="*/ 3 h 9"/>
                    <a:gd name="T66" fmla="*/ 366 w 1099"/>
                    <a:gd name="T67" fmla="*/ 0 h 9"/>
                    <a:gd name="T68" fmla="*/ 345 w 1099"/>
                    <a:gd name="T69" fmla="*/ 3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99"/>
                    <a:gd name="T106" fmla="*/ 0 h 9"/>
                    <a:gd name="T107" fmla="*/ 1099 w 1099"/>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99" h="9">
                      <a:moveTo>
                        <a:pt x="0" y="9"/>
                      </a:moveTo>
                      <a:lnTo>
                        <a:pt x="0" y="4"/>
                      </a:lnTo>
                      <a:lnTo>
                        <a:pt x="118" y="4"/>
                      </a:lnTo>
                      <a:lnTo>
                        <a:pt x="120" y="9"/>
                      </a:lnTo>
                      <a:lnTo>
                        <a:pt x="0" y="9"/>
                      </a:lnTo>
                      <a:close/>
                      <a:moveTo>
                        <a:pt x="134" y="9"/>
                      </a:moveTo>
                      <a:lnTo>
                        <a:pt x="135" y="4"/>
                      </a:lnTo>
                      <a:lnTo>
                        <a:pt x="200" y="4"/>
                      </a:lnTo>
                      <a:lnTo>
                        <a:pt x="201" y="9"/>
                      </a:lnTo>
                      <a:lnTo>
                        <a:pt x="134" y="9"/>
                      </a:lnTo>
                      <a:close/>
                      <a:moveTo>
                        <a:pt x="211" y="9"/>
                      </a:moveTo>
                      <a:lnTo>
                        <a:pt x="211" y="2"/>
                      </a:lnTo>
                      <a:lnTo>
                        <a:pt x="264" y="4"/>
                      </a:lnTo>
                      <a:lnTo>
                        <a:pt x="265" y="9"/>
                      </a:lnTo>
                      <a:lnTo>
                        <a:pt x="211" y="9"/>
                      </a:lnTo>
                      <a:close/>
                      <a:moveTo>
                        <a:pt x="273" y="9"/>
                      </a:moveTo>
                      <a:lnTo>
                        <a:pt x="273" y="4"/>
                      </a:lnTo>
                      <a:lnTo>
                        <a:pt x="337" y="7"/>
                      </a:lnTo>
                      <a:lnTo>
                        <a:pt x="338" y="9"/>
                      </a:lnTo>
                      <a:lnTo>
                        <a:pt x="273" y="9"/>
                      </a:lnTo>
                      <a:close/>
                      <a:moveTo>
                        <a:pt x="352" y="9"/>
                      </a:moveTo>
                      <a:lnTo>
                        <a:pt x="352" y="7"/>
                      </a:lnTo>
                      <a:lnTo>
                        <a:pt x="412" y="4"/>
                      </a:lnTo>
                      <a:lnTo>
                        <a:pt x="413" y="9"/>
                      </a:lnTo>
                      <a:lnTo>
                        <a:pt x="352" y="9"/>
                      </a:lnTo>
                      <a:close/>
                      <a:moveTo>
                        <a:pt x="425" y="9"/>
                      </a:moveTo>
                      <a:lnTo>
                        <a:pt x="425" y="7"/>
                      </a:lnTo>
                      <a:lnTo>
                        <a:pt x="489" y="4"/>
                      </a:lnTo>
                      <a:lnTo>
                        <a:pt x="491" y="9"/>
                      </a:lnTo>
                      <a:lnTo>
                        <a:pt x="425" y="9"/>
                      </a:lnTo>
                      <a:close/>
                      <a:moveTo>
                        <a:pt x="500" y="9"/>
                      </a:moveTo>
                      <a:lnTo>
                        <a:pt x="500" y="4"/>
                      </a:lnTo>
                      <a:lnTo>
                        <a:pt x="565" y="4"/>
                      </a:lnTo>
                      <a:lnTo>
                        <a:pt x="566" y="9"/>
                      </a:lnTo>
                      <a:lnTo>
                        <a:pt x="500" y="9"/>
                      </a:lnTo>
                      <a:close/>
                      <a:moveTo>
                        <a:pt x="575" y="9"/>
                      </a:moveTo>
                      <a:lnTo>
                        <a:pt x="575" y="4"/>
                      </a:lnTo>
                      <a:lnTo>
                        <a:pt x="644" y="4"/>
                      </a:lnTo>
                      <a:lnTo>
                        <a:pt x="645" y="9"/>
                      </a:lnTo>
                      <a:lnTo>
                        <a:pt x="575" y="9"/>
                      </a:lnTo>
                      <a:close/>
                      <a:moveTo>
                        <a:pt x="657" y="9"/>
                      </a:moveTo>
                      <a:lnTo>
                        <a:pt x="657" y="4"/>
                      </a:lnTo>
                      <a:lnTo>
                        <a:pt x="717" y="7"/>
                      </a:lnTo>
                      <a:lnTo>
                        <a:pt x="718" y="9"/>
                      </a:lnTo>
                      <a:lnTo>
                        <a:pt x="657" y="9"/>
                      </a:lnTo>
                      <a:close/>
                      <a:moveTo>
                        <a:pt x="734" y="9"/>
                      </a:moveTo>
                      <a:lnTo>
                        <a:pt x="734" y="7"/>
                      </a:lnTo>
                      <a:lnTo>
                        <a:pt x="801" y="4"/>
                      </a:lnTo>
                      <a:lnTo>
                        <a:pt x="802" y="9"/>
                      </a:lnTo>
                      <a:lnTo>
                        <a:pt x="734" y="9"/>
                      </a:lnTo>
                      <a:close/>
                      <a:moveTo>
                        <a:pt x="813" y="9"/>
                      </a:moveTo>
                      <a:lnTo>
                        <a:pt x="813" y="4"/>
                      </a:lnTo>
                      <a:lnTo>
                        <a:pt x="865" y="4"/>
                      </a:lnTo>
                      <a:lnTo>
                        <a:pt x="867" y="9"/>
                      </a:lnTo>
                      <a:lnTo>
                        <a:pt x="813" y="9"/>
                      </a:lnTo>
                      <a:close/>
                      <a:moveTo>
                        <a:pt x="882" y="9"/>
                      </a:moveTo>
                      <a:lnTo>
                        <a:pt x="882" y="4"/>
                      </a:lnTo>
                      <a:lnTo>
                        <a:pt x="940" y="4"/>
                      </a:lnTo>
                      <a:lnTo>
                        <a:pt x="941" y="9"/>
                      </a:lnTo>
                      <a:lnTo>
                        <a:pt x="882" y="9"/>
                      </a:lnTo>
                      <a:close/>
                      <a:moveTo>
                        <a:pt x="955" y="9"/>
                      </a:moveTo>
                      <a:lnTo>
                        <a:pt x="955" y="4"/>
                      </a:lnTo>
                      <a:lnTo>
                        <a:pt x="1019" y="4"/>
                      </a:lnTo>
                      <a:lnTo>
                        <a:pt x="1021" y="9"/>
                      </a:lnTo>
                      <a:lnTo>
                        <a:pt x="955" y="9"/>
                      </a:lnTo>
                      <a:close/>
                      <a:moveTo>
                        <a:pt x="1033" y="9"/>
                      </a:moveTo>
                      <a:lnTo>
                        <a:pt x="1034" y="0"/>
                      </a:lnTo>
                      <a:lnTo>
                        <a:pt x="1097" y="0"/>
                      </a:lnTo>
                      <a:lnTo>
                        <a:pt x="1099" y="9"/>
                      </a:lnTo>
                      <a:lnTo>
                        <a:pt x="1033" y="9"/>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0" name="Freeform 788"/>
                <p:cNvSpPr>
                  <a:spLocks noEditPoints="1"/>
                </p:cNvSpPr>
                <p:nvPr/>
              </p:nvSpPr>
              <p:spPr bwMode="auto">
                <a:xfrm>
                  <a:off x="2783" y="841"/>
                  <a:ext cx="366" cy="1"/>
                </a:xfrm>
                <a:custGeom>
                  <a:avLst/>
                  <a:gdLst>
                    <a:gd name="T0" fmla="*/ 0 w 1098"/>
                    <a:gd name="T1" fmla="*/ 1 h 4"/>
                    <a:gd name="T2" fmla="*/ 40 w 1098"/>
                    <a:gd name="T3" fmla="*/ 1 h 4"/>
                    <a:gd name="T4" fmla="*/ 45 w 1098"/>
                    <a:gd name="T5" fmla="*/ 1 h 4"/>
                    <a:gd name="T6" fmla="*/ 67 w 1098"/>
                    <a:gd name="T7" fmla="*/ 1 h 4"/>
                    <a:gd name="T8" fmla="*/ 45 w 1098"/>
                    <a:gd name="T9" fmla="*/ 1 h 4"/>
                    <a:gd name="T10" fmla="*/ 70 w 1098"/>
                    <a:gd name="T11" fmla="*/ 1 h 4"/>
                    <a:gd name="T12" fmla="*/ 88 w 1098"/>
                    <a:gd name="T13" fmla="*/ 1 h 4"/>
                    <a:gd name="T14" fmla="*/ 91 w 1098"/>
                    <a:gd name="T15" fmla="*/ 1 h 4"/>
                    <a:gd name="T16" fmla="*/ 102 w 1098"/>
                    <a:gd name="T17" fmla="*/ 1 h 4"/>
                    <a:gd name="T18" fmla="*/ 128 w 1098"/>
                    <a:gd name="T19" fmla="*/ 1 h 4"/>
                    <a:gd name="T20" fmla="*/ 138 w 1098"/>
                    <a:gd name="T21" fmla="*/ 1 h 4"/>
                    <a:gd name="T22" fmla="*/ 153 w 1098"/>
                    <a:gd name="T23" fmla="*/ 1 h 4"/>
                    <a:gd name="T24" fmla="*/ 164 w 1098"/>
                    <a:gd name="T25" fmla="*/ 1 h 4"/>
                    <a:gd name="T26" fmla="*/ 167 w 1098"/>
                    <a:gd name="T27" fmla="*/ 1 h 4"/>
                    <a:gd name="T28" fmla="*/ 188 w 1098"/>
                    <a:gd name="T29" fmla="*/ 1 h 4"/>
                    <a:gd name="T30" fmla="*/ 167 w 1098"/>
                    <a:gd name="T31" fmla="*/ 1 h 4"/>
                    <a:gd name="T32" fmla="*/ 192 w 1098"/>
                    <a:gd name="T33" fmla="*/ 1 h 4"/>
                    <a:gd name="T34" fmla="*/ 215 w 1098"/>
                    <a:gd name="T35" fmla="*/ 1 h 4"/>
                    <a:gd name="T36" fmla="*/ 219 w 1098"/>
                    <a:gd name="T37" fmla="*/ 1 h 4"/>
                    <a:gd name="T38" fmla="*/ 229 w 1098"/>
                    <a:gd name="T39" fmla="*/ 1 h 4"/>
                    <a:gd name="T40" fmla="*/ 256 w 1098"/>
                    <a:gd name="T41" fmla="*/ 1 h 4"/>
                    <a:gd name="T42" fmla="*/ 267 w 1098"/>
                    <a:gd name="T43" fmla="*/ 1 h 4"/>
                    <a:gd name="T44" fmla="*/ 271 w 1098"/>
                    <a:gd name="T45" fmla="*/ 1 h 4"/>
                    <a:gd name="T46" fmla="*/ 288 w 1098"/>
                    <a:gd name="T47" fmla="*/ 1 h 4"/>
                    <a:gd name="T48" fmla="*/ 271 w 1098"/>
                    <a:gd name="T49" fmla="*/ 1 h 4"/>
                    <a:gd name="T50" fmla="*/ 294 w 1098"/>
                    <a:gd name="T51" fmla="*/ 1 h 4"/>
                    <a:gd name="T52" fmla="*/ 314 w 1098"/>
                    <a:gd name="T53" fmla="*/ 1 h 4"/>
                    <a:gd name="T54" fmla="*/ 318 w 1098"/>
                    <a:gd name="T55" fmla="*/ 1 h 4"/>
                    <a:gd name="T56" fmla="*/ 340 w 1098"/>
                    <a:gd name="T57" fmla="*/ 1 h 4"/>
                    <a:gd name="T58" fmla="*/ 318 w 1098"/>
                    <a:gd name="T59" fmla="*/ 1 h 4"/>
                    <a:gd name="T60" fmla="*/ 345 w 1098"/>
                    <a:gd name="T61" fmla="*/ 0 h 4"/>
                    <a:gd name="T62" fmla="*/ 366 w 1098"/>
                    <a:gd name="T63" fmla="*/ 1 h 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98"/>
                    <a:gd name="T97" fmla="*/ 0 h 4"/>
                    <a:gd name="T98" fmla="*/ 1098 w 1098"/>
                    <a:gd name="T99" fmla="*/ 4 h 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98" h="4">
                      <a:moveTo>
                        <a:pt x="0" y="4"/>
                      </a:moveTo>
                      <a:lnTo>
                        <a:pt x="0" y="4"/>
                      </a:lnTo>
                      <a:lnTo>
                        <a:pt x="118" y="4"/>
                      </a:lnTo>
                      <a:lnTo>
                        <a:pt x="119" y="4"/>
                      </a:lnTo>
                      <a:lnTo>
                        <a:pt x="0" y="4"/>
                      </a:lnTo>
                      <a:close/>
                      <a:moveTo>
                        <a:pt x="135" y="4"/>
                      </a:moveTo>
                      <a:lnTo>
                        <a:pt x="135" y="4"/>
                      </a:lnTo>
                      <a:lnTo>
                        <a:pt x="200" y="4"/>
                      </a:lnTo>
                      <a:lnTo>
                        <a:pt x="201" y="4"/>
                      </a:lnTo>
                      <a:lnTo>
                        <a:pt x="135" y="4"/>
                      </a:lnTo>
                      <a:close/>
                      <a:moveTo>
                        <a:pt x="211" y="4"/>
                      </a:moveTo>
                      <a:lnTo>
                        <a:pt x="211" y="2"/>
                      </a:lnTo>
                      <a:lnTo>
                        <a:pt x="264" y="4"/>
                      </a:lnTo>
                      <a:lnTo>
                        <a:pt x="265" y="4"/>
                      </a:lnTo>
                      <a:lnTo>
                        <a:pt x="211" y="4"/>
                      </a:lnTo>
                      <a:close/>
                      <a:moveTo>
                        <a:pt x="273" y="4"/>
                      </a:moveTo>
                      <a:lnTo>
                        <a:pt x="273" y="4"/>
                      </a:lnTo>
                      <a:lnTo>
                        <a:pt x="305" y="4"/>
                      </a:lnTo>
                      <a:lnTo>
                        <a:pt x="273" y="4"/>
                      </a:lnTo>
                      <a:close/>
                      <a:moveTo>
                        <a:pt x="383" y="4"/>
                      </a:moveTo>
                      <a:lnTo>
                        <a:pt x="412" y="4"/>
                      </a:lnTo>
                      <a:lnTo>
                        <a:pt x="413" y="4"/>
                      </a:lnTo>
                      <a:lnTo>
                        <a:pt x="383" y="4"/>
                      </a:lnTo>
                      <a:close/>
                      <a:moveTo>
                        <a:pt x="458" y="4"/>
                      </a:moveTo>
                      <a:lnTo>
                        <a:pt x="489" y="4"/>
                      </a:lnTo>
                      <a:lnTo>
                        <a:pt x="491" y="4"/>
                      </a:lnTo>
                      <a:lnTo>
                        <a:pt x="458" y="4"/>
                      </a:lnTo>
                      <a:close/>
                      <a:moveTo>
                        <a:pt x="500" y="4"/>
                      </a:moveTo>
                      <a:lnTo>
                        <a:pt x="500" y="4"/>
                      </a:lnTo>
                      <a:lnTo>
                        <a:pt x="565" y="4"/>
                      </a:lnTo>
                      <a:lnTo>
                        <a:pt x="566" y="4"/>
                      </a:lnTo>
                      <a:lnTo>
                        <a:pt x="500" y="4"/>
                      </a:lnTo>
                      <a:close/>
                      <a:moveTo>
                        <a:pt x="575" y="4"/>
                      </a:moveTo>
                      <a:lnTo>
                        <a:pt x="575" y="4"/>
                      </a:lnTo>
                      <a:lnTo>
                        <a:pt x="644" y="4"/>
                      </a:lnTo>
                      <a:lnTo>
                        <a:pt x="645" y="4"/>
                      </a:lnTo>
                      <a:lnTo>
                        <a:pt x="575" y="4"/>
                      </a:lnTo>
                      <a:close/>
                      <a:moveTo>
                        <a:pt x="657" y="4"/>
                      </a:moveTo>
                      <a:lnTo>
                        <a:pt x="657" y="4"/>
                      </a:lnTo>
                      <a:lnTo>
                        <a:pt x="687" y="4"/>
                      </a:lnTo>
                      <a:lnTo>
                        <a:pt x="657" y="4"/>
                      </a:lnTo>
                      <a:close/>
                      <a:moveTo>
                        <a:pt x="768" y="4"/>
                      </a:moveTo>
                      <a:lnTo>
                        <a:pt x="801" y="4"/>
                      </a:lnTo>
                      <a:lnTo>
                        <a:pt x="802" y="4"/>
                      </a:lnTo>
                      <a:lnTo>
                        <a:pt x="768" y="4"/>
                      </a:lnTo>
                      <a:close/>
                      <a:moveTo>
                        <a:pt x="813" y="4"/>
                      </a:moveTo>
                      <a:lnTo>
                        <a:pt x="813" y="4"/>
                      </a:lnTo>
                      <a:lnTo>
                        <a:pt x="865" y="4"/>
                      </a:lnTo>
                      <a:lnTo>
                        <a:pt x="866" y="4"/>
                      </a:lnTo>
                      <a:lnTo>
                        <a:pt x="813" y="4"/>
                      </a:lnTo>
                      <a:close/>
                      <a:moveTo>
                        <a:pt x="882" y="4"/>
                      </a:moveTo>
                      <a:lnTo>
                        <a:pt x="882" y="4"/>
                      </a:lnTo>
                      <a:lnTo>
                        <a:pt x="940" y="4"/>
                      </a:lnTo>
                      <a:lnTo>
                        <a:pt x="941" y="4"/>
                      </a:lnTo>
                      <a:lnTo>
                        <a:pt x="882" y="4"/>
                      </a:lnTo>
                      <a:close/>
                      <a:moveTo>
                        <a:pt x="955" y="4"/>
                      </a:moveTo>
                      <a:lnTo>
                        <a:pt x="955" y="4"/>
                      </a:lnTo>
                      <a:lnTo>
                        <a:pt x="1019" y="4"/>
                      </a:lnTo>
                      <a:lnTo>
                        <a:pt x="1021" y="4"/>
                      </a:lnTo>
                      <a:lnTo>
                        <a:pt x="955" y="4"/>
                      </a:lnTo>
                      <a:close/>
                      <a:moveTo>
                        <a:pt x="1034" y="4"/>
                      </a:moveTo>
                      <a:lnTo>
                        <a:pt x="1034" y="0"/>
                      </a:lnTo>
                      <a:lnTo>
                        <a:pt x="1097" y="0"/>
                      </a:lnTo>
                      <a:lnTo>
                        <a:pt x="1098" y="4"/>
                      </a:lnTo>
                      <a:lnTo>
                        <a:pt x="1034"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1" name="Freeform 789"/>
                <p:cNvSpPr>
                  <a:spLocks/>
                </p:cNvSpPr>
                <p:nvPr/>
              </p:nvSpPr>
              <p:spPr bwMode="auto">
                <a:xfrm>
                  <a:off x="3217" y="853"/>
                  <a:ext cx="44" cy="1"/>
                </a:xfrm>
                <a:custGeom>
                  <a:avLst/>
                  <a:gdLst>
                    <a:gd name="T0" fmla="*/ 44 w 130"/>
                    <a:gd name="T1" fmla="*/ 0 h 2"/>
                    <a:gd name="T2" fmla="*/ 44 w 130"/>
                    <a:gd name="T3" fmla="*/ 1 h 2"/>
                    <a:gd name="T4" fmla="*/ 0 w 130"/>
                    <a:gd name="T5" fmla="*/ 0 h 2"/>
                    <a:gd name="T6" fmla="*/ 44 w 130"/>
                    <a:gd name="T7" fmla="*/ 0 h 2"/>
                    <a:gd name="T8" fmla="*/ 0 60000 65536"/>
                    <a:gd name="T9" fmla="*/ 0 60000 65536"/>
                    <a:gd name="T10" fmla="*/ 0 60000 65536"/>
                    <a:gd name="T11" fmla="*/ 0 60000 65536"/>
                    <a:gd name="T12" fmla="*/ 0 w 130"/>
                    <a:gd name="T13" fmla="*/ 0 h 2"/>
                    <a:gd name="T14" fmla="*/ 130 w 130"/>
                    <a:gd name="T15" fmla="*/ 2 h 2"/>
                  </a:gdLst>
                  <a:ahLst/>
                  <a:cxnLst>
                    <a:cxn ang="T8">
                      <a:pos x="T0" y="T1"/>
                    </a:cxn>
                    <a:cxn ang="T9">
                      <a:pos x="T2" y="T3"/>
                    </a:cxn>
                    <a:cxn ang="T10">
                      <a:pos x="T4" y="T5"/>
                    </a:cxn>
                    <a:cxn ang="T11">
                      <a:pos x="T6" y="T7"/>
                    </a:cxn>
                  </a:cxnLst>
                  <a:rect l="T12" t="T13" r="T14" b="T15"/>
                  <a:pathLst>
                    <a:path w="130" h="2">
                      <a:moveTo>
                        <a:pt x="130" y="0"/>
                      </a:moveTo>
                      <a:lnTo>
                        <a:pt x="129" y="2"/>
                      </a:lnTo>
                      <a:lnTo>
                        <a:pt x="0" y="0"/>
                      </a:lnTo>
                      <a:lnTo>
                        <a:pt x="13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2" name="Freeform 790"/>
                <p:cNvSpPr>
                  <a:spLocks/>
                </p:cNvSpPr>
                <p:nvPr/>
              </p:nvSpPr>
              <p:spPr bwMode="auto">
                <a:xfrm>
                  <a:off x="3174" y="851"/>
                  <a:ext cx="87" cy="3"/>
                </a:xfrm>
                <a:custGeom>
                  <a:avLst/>
                  <a:gdLst>
                    <a:gd name="T0" fmla="*/ 0 w 260"/>
                    <a:gd name="T1" fmla="*/ 0 h 8"/>
                    <a:gd name="T2" fmla="*/ 0 w 260"/>
                    <a:gd name="T3" fmla="*/ 2 h 8"/>
                    <a:gd name="T4" fmla="*/ 87 w 260"/>
                    <a:gd name="T5" fmla="*/ 3 h 8"/>
                    <a:gd name="T6" fmla="*/ 87 w 260"/>
                    <a:gd name="T7" fmla="*/ 0 h 8"/>
                    <a:gd name="T8" fmla="*/ 0 w 260"/>
                    <a:gd name="T9" fmla="*/ 0 h 8"/>
                    <a:gd name="T10" fmla="*/ 0 60000 65536"/>
                    <a:gd name="T11" fmla="*/ 0 60000 65536"/>
                    <a:gd name="T12" fmla="*/ 0 60000 65536"/>
                    <a:gd name="T13" fmla="*/ 0 60000 65536"/>
                    <a:gd name="T14" fmla="*/ 0 60000 65536"/>
                    <a:gd name="T15" fmla="*/ 0 w 260"/>
                    <a:gd name="T16" fmla="*/ 0 h 8"/>
                    <a:gd name="T17" fmla="*/ 260 w 260"/>
                    <a:gd name="T18" fmla="*/ 8 h 8"/>
                  </a:gdLst>
                  <a:ahLst/>
                  <a:cxnLst>
                    <a:cxn ang="T10">
                      <a:pos x="T0" y="T1"/>
                    </a:cxn>
                    <a:cxn ang="T11">
                      <a:pos x="T2" y="T3"/>
                    </a:cxn>
                    <a:cxn ang="T12">
                      <a:pos x="T4" y="T5"/>
                    </a:cxn>
                    <a:cxn ang="T13">
                      <a:pos x="T6" y="T7"/>
                    </a:cxn>
                    <a:cxn ang="T14">
                      <a:pos x="T8" y="T9"/>
                    </a:cxn>
                  </a:cxnLst>
                  <a:rect l="T15" t="T16" r="T17" b="T18"/>
                  <a:pathLst>
                    <a:path w="260" h="8">
                      <a:moveTo>
                        <a:pt x="1" y="0"/>
                      </a:moveTo>
                      <a:lnTo>
                        <a:pt x="0" y="6"/>
                      </a:lnTo>
                      <a:lnTo>
                        <a:pt x="259" y="8"/>
                      </a:lnTo>
                      <a:lnTo>
                        <a:pt x="260"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3" name="Freeform 791"/>
                <p:cNvSpPr>
                  <a:spLocks/>
                </p:cNvSpPr>
                <p:nvPr/>
              </p:nvSpPr>
              <p:spPr bwMode="auto">
                <a:xfrm>
                  <a:off x="3174" y="850"/>
                  <a:ext cx="87" cy="3"/>
                </a:xfrm>
                <a:custGeom>
                  <a:avLst/>
                  <a:gdLst>
                    <a:gd name="T0" fmla="*/ 0 w 260"/>
                    <a:gd name="T1" fmla="*/ 0 h 11"/>
                    <a:gd name="T2" fmla="*/ 0 w 260"/>
                    <a:gd name="T3" fmla="*/ 3 h 11"/>
                    <a:gd name="T4" fmla="*/ 44 w 260"/>
                    <a:gd name="T5" fmla="*/ 3 h 11"/>
                    <a:gd name="T6" fmla="*/ 87 w 260"/>
                    <a:gd name="T7" fmla="*/ 3 h 11"/>
                    <a:gd name="T8" fmla="*/ 87 w 260"/>
                    <a:gd name="T9" fmla="*/ 0 h 11"/>
                    <a:gd name="T10" fmla="*/ 0 w 260"/>
                    <a:gd name="T11" fmla="*/ 0 h 11"/>
                    <a:gd name="T12" fmla="*/ 0 60000 65536"/>
                    <a:gd name="T13" fmla="*/ 0 60000 65536"/>
                    <a:gd name="T14" fmla="*/ 0 60000 65536"/>
                    <a:gd name="T15" fmla="*/ 0 60000 65536"/>
                    <a:gd name="T16" fmla="*/ 0 60000 65536"/>
                    <a:gd name="T17" fmla="*/ 0 60000 65536"/>
                    <a:gd name="T18" fmla="*/ 0 w 260"/>
                    <a:gd name="T19" fmla="*/ 0 h 11"/>
                    <a:gd name="T20" fmla="*/ 260 w 260"/>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260" h="11">
                      <a:moveTo>
                        <a:pt x="1" y="0"/>
                      </a:moveTo>
                      <a:lnTo>
                        <a:pt x="0" y="11"/>
                      </a:lnTo>
                      <a:lnTo>
                        <a:pt x="130" y="11"/>
                      </a:lnTo>
                      <a:lnTo>
                        <a:pt x="260" y="11"/>
                      </a:lnTo>
                      <a:lnTo>
                        <a:pt x="260"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4" name="Rectangle 792"/>
                <p:cNvSpPr>
                  <a:spLocks noChangeArrowheads="1"/>
                </p:cNvSpPr>
                <p:nvPr/>
              </p:nvSpPr>
              <p:spPr bwMode="auto">
                <a:xfrm>
                  <a:off x="3174" y="848"/>
                  <a:ext cx="87" cy="3"/>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55" name="Rectangle 793"/>
                <p:cNvSpPr>
                  <a:spLocks noChangeArrowheads="1"/>
                </p:cNvSpPr>
                <p:nvPr/>
              </p:nvSpPr>
              <p:spPr bwMode="auto">
                <a:xfrm>
                  <a:off x="3174" y="846"/>
                  <a:ext cx="87" cy="4"/>
                </a:xfrm>
                <a:prstGeom prst="rect">
                  <a:avLst/>
                </a:prstGeom>
                <a:solidFill>
                  <a:srgbClr val="9E9E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56" name="Rectangle 794"/>
                <p:cNvSpPr>
                  <a:spLocks noChangeArrowheads="1"/>
                </p:cNvSpPr>
                <p:nvPr/>
              </p:nvSpPr>
              <p:spPr bwMode="auto">
                <a:xfrm>
                  <a:off x="3174" y="845"/>
                  <a:ext cx="87" cy="3"/>
                </a:xfrm>
                <a:prstGeom prst="rect">
                  <a:avLst/>
                </a:prstGeom>
                <a:solidFill>
                  <a:srgbClr val="A3A3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57" name="Freeform 795"/>
                <p:cNvSpPr>
                  <a:spLocks/>
                </p:cNvSpPr>
                <p:nvPr/>
              </p:nvSpPr>
              <p:spPr bwMode="auto">
                <a:xfrm>
                  <a:off x="3174" y="843"/>
                  <a:ext cx="87" cy="3"/>
                </a:xfrm>
                <a:custGeom>
                  <a:avLst/>
                  <a:gdLst>
                    <a:gd name="T0" fmla="*/ 0 w 259"/>
                    <a:gd name="T1" fmla="*/ 0 h 9"/>
                    <a:gd name="T2" fmla="*/ 0 w 259"/>
                    <a:gd name="T3" fmla="*/ 3 h 9"/>
                    <a:gd name="T4" fmla="*/ 87 w 259"/>
                    <a:gd name="T5" fmla="*/ 3 h 9"/>
                    <a:gd name="T6" fmla="*/ 87 w 259"/>
                    <a:gd name="T7" fmla="*/ 0 h 9"/>
                    <a:gd name="T8" fmla="*/ 30 w 259"/>
                    <a:gd name="T9" fmla="*/ 0 h 9"/>
                    <a:gd name="T10" fmla="*/ 30 w 259"/>
                    <a:gd name="T11" fmla="*/ 1 h 9"/>
                    <a:gd name="T12" fmla="*/ 30 w 259"/>
                    <a:gd name="T13" fmla="*/ 0 h 9"/>
                    <a:gd name="T14" fmla="*/ 0 w 25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259"/>
                    <a:gd name="T25" fmla="*/ 0 h 9"/>
                    <a:gd name="T26" fmla="*/ 259 w 25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9" h="9">
                      <a:moveTo>
                        <a:pt x="0" y="0"/>
                      </a:moveTo>
                      <a:lnTo>
                        <a:pt x="0" y="9"/>
                      </a:lnTo>
                      <a:lnTo>
                        <a:pt x="259" y="9"/>
                      </a:lnTo>
                      <a:lnTo>
                        <a:pt x="259" y="0"/>
                      </a:lnTo>
                      <a:lnTo>
                        <a:pt x="90" y="0"/>
                      </a:lnTo>
                      <a:lnTo>
                        <a:pt x="89" y="4"/>
                      </a:lnTo>
                      <a:lnTo>
                        <a:pt x="89"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8" name="Freeform 796"/>
                <p:cNvSpPr>
                  <a:spLocks/>
                </p:cNvSpPr>
                <p:nvPr/>
              </p:nvSpPr>
              <p:spPr bwMode="auto">
                <a:xfrm>
                  <a:off x="3174" y="841"/>
                  <a:ext cx="87" cy="4"/>
                </a:xfrm>
                <a:custGeom>
                  <a:avLst/>
                  <a:gdLst>
                    <a:gd name="T0" fmla="*/ 0 w 259"/>
                    <a:gd name="T1" fmla="*/ 0 h 10"/>
                    <a:gd name="T2" fmla="*/ 0 w 259"/>
                    <a:gd name="T3" fmla="*/ 4 h 10"/>
                    <a:gd name="T4" fmla="*/ 87 w 259"/>
                    <a:gd name="T5" fmla="*/ 4 h 10"/>
                    <a:gd name="T6" fmla="*/ 87 w 259"/>
                    <a:gd name="T7" fmla="*/ 0 h 10"/>
                    <a:gd name="T8" fmla="*/ 30 w 259"/>
                    <a:gd name="T9" fmla="*/ 0 h 10"/>
                    <a:gd name="T10" fmla="*/ 30 w 259"/>
                    <a:gd name="T11" fmla="*/ 4 h 10"/>
                    <a:gd name="T12" fmla="*/ 30 w 259"/>
                    <a:gd name="T13" fmla="*/ 0 h 10"/>
                    <a:gd name="T14" fmla="*/ 0 w 259"/>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259"/>
                    <a:gd name="T25" fmla="*/ 0 h 10"/>
                    <a:gd name="T26" fmla="*/ 259 w 259"/>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9" h="10">
                      <a:moveTo>
                        <a:pt x="0" y="0"/>
                      </a:moveTo>
                      <a:lnTo>
                        <a:pt x="0" y="10"/>
                      </a:lnTo>
                      <a:lnTo>
                        <a:pt x="259" y="10"/>
                      </a:lnTo>
                      <a:lnTo>
                        <a:pt x="259" y="0"/>
                      </a:lnTo>
                      <a:lnTo>
                        <a:pt x="90" y="0"/>
                      </a:lnTo>
                      <a:lnTo>
                        <a:pt x="89" y="10"/>
                      </a:lnTo>
                      <a:lnTo>
                        <a:pt x="88" y="0"/>
                      </a:lnTo>
                      <a:lnTo>
                        <a:pt x="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59" name="Freeform 797"/>
                <p:cNvSpPr>
                  <a:spLocks noEditPoints="1"/>
                </p:cNvSpPr>
                <p:nvPr/>
              </p:nvSpPr>
              <p:spPr bwMode="auto">
                <a:xfrm>
                  <a:off x="3174" y="840"/>
                  <a:ext cx="87" cy="3"/>
                </a:xfrm>
                <a:custGeom>
                  <a:avLst/>
                  <a:gdLst>
                    <a:gd name="T0" fmla="*/ 0 w 261"/>
                    <a:gd name="T1" fmla="*/ 0 h 11"/>
                    <a:gd name="T2" fmla="*/ 0 w 261"/>
                    <a:gd name="T3" fmla="*/ 3 h 11"/>
                    <a:gd name="T4" fmla="*/ 30 w 261"/>
                    <a:gd name="T5" fmla="*/ 3 h 11"/>
                    <a:gd name="T6" fmla="*/ 29 w 261"/>
                    <a:gd name="T7" fmla="*/ 0 h 11"/>
                    <a:gd name="T8" fmla="*/ 0 w 261"/>
                    <a:gd name="T9" fmla="*/ 0 h 11"/>
                    <a:gd name="T10" fmla="*/ 30 w 261"/>
                    <a:gd name="T11" fmla="*/ 0 h 11"/>
                    <a:gd name="T12" fmla="*/ 30 w 261"/>
                    <a:gd name="T13" fmla="*/ 3 h 11"/>
                    <a:gd name="T14" fmla="*/ 86 w 261"/>
                    <a:gd name="T15" fmla="*/ 3 h 11"/>
                    <a:gd name="T16" fmla="*/ 87 w 261"/>
                    <a:gd name="T17" fmla="*/ 0 h 11"/>
                    <a:gd name="T18" fmla="*/ 58 w 261"/>
                    <a:gd name="T19" fmla="*/ 0 h 11"/>
                    <a:gd name="T20" fmla="*/ 58 w 261"/>
                    <a:gd name="T21" fmla="*/ 1 h 11"/>
                    <a:gd name="T22" fmla="*/ 58 w 261"/>
                    <a:gd name="T23" fmla="*/ 0 h 11"/>
                    <a:gd name="T24" fmla="*/ 30 w 261"/>
                    <a:gd name="T25" fmla="*/ 0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11"/>
                    <a:gd name="T41" fmla="*/ 261 w 261"/>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11">
                      <a:moveTo>
                        <a:pt x="1" y="0"/>
                      </a:moveTo>
                      <a:lnTo>
                        <a:pt x="0" y="11"/>
                      </a:lnTo>
                      <a:lnTo>
                        <a:pt x="89" y="11"/>
                      </a:lnTo>
                      <a:lnTo>
                        <a:pt x="87" y="0"/>
                      </a:lnTo>
                      <a:lnTo>
                        <a:pt x="1" y="0"/>
                      </a:lnTo>
                      <a:close/>
                      <a:moveTo>
                        <a:pt x="90" y="0"/>
                      </a:moveTo>
                      <a:lnTo>
                        <a:pt x="90" y="11"/>
                      </a:lnTo>
                      <a:lnTo>
                        <a:pt x="259" y="11"/>
                      </a:lnTo>
                      <a:lnTo>
                        <a:pt x="261" y="0"/>
                      </a:lnTo>
                      <a:lnTo>
                        <a:pt x="174" y="0"/>
                      </a:lnTo>
                      <a:lnTo>
                        <a:pt x="173" y="2"/>
                      </a:lnTo>
                      <a:lnTo>
                        <a:pt x="173" y="0"/>
                      </a:lnTo>
                      <a:lnTo>
                        <a:pt x="90"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0" name="Freeform 798"/>
                <p:cNvSpPr>
                  <a:spLocks noEditPoints="1"/>
                </p:cNvSpPr>
                <p:nvPr/>
              </p:nvSpPr>
              <p:spPr bwMode="auto">
                <a:xfrm>
                  <a:off x="3174" y="838"/>
                  <a:ext cx="87" cy="3"/>
                </a:xfrm>
                <a:custGeom>
                  <a:avLst/>
                  <a:gdLst>
                    <a:gd name="T0" fmla="*/ 0 w 261"/>
                    <a:gd name="T1" fmla="*/ 0 h 9"/>
                    <a:gd name="T2" fmla="*/ 0 w 261"/>
                    <a:gd name="T3" fmla="*/ 3 h 9"/>
                    <a:gd name="T4" fmla="*/ 29 w 261"/>
                    <a:gd name="T5" fmla="*/ 3 h 9"/>
                    <a:gd name="T6" fmla="*/ 29 w 261"/>
                    <a:gd name="T7" fmla="*/ 0 h 9"/>
                    <a:gd name="T8" fmla="*/ 0 w 261"/>
                    <a:gd name="T9" fmla="*/ 0 h 9"/>
                    <a:gd name="T10" fmla="*/ 30 w 261"/>
                    <a:gd name="T11" fmla="*/ 0 h 9"/>
                    <a:gd name="T12" fmla="*/ 30 w 261"/>
                    <a:gd name="T13" fmla="*/ 3 h 9"/>
                    <a:gd name="T14" fmla="*/ 86 w 261"/>
                    <a:gd name="T15" fmla="*/ 3 h 9"/>
                    <a:gd name="T16" fmla="*/ 87 w 261"/>
                    <a:gd name="T17" fmla="*/ 0 h 9"/>
                    <a:gd name="T18" fmla="*/ 58 w 261"/>
                    <a:gd name="T19" fmla="*/ 0 h 9"/>
                    <a:gd name="T20" fmla="*/ 58 w 261"/>
                    <a:gd name="T21" fmla="*/ 2 h 9"/>
                    <a:gd name="T22" fmla="*/ 58 w 261"/>
                    <a:gd name="T23" fmla="*/ 0 h 9"/>
                    <a:gd name="T24" fmla="*/ 30 w 261"/>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1"/>
                    <a:gd name="T40" fmla="*/ 0 h 9"/>
                    <a:gd name="T41" fmla="*/ 261 w 261"/>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1" h="9">
                      <a:moveTo>
                        <a:pt x="1" y="0"/>
                      </a:moveTo>
                      <a:lnTo>
                        <a:pt x="0" y="9"/>
                      </a:lnTo>
                      <a:lnTo>
                        <a:pt x="88" y="9"/>
                      </a:lnTo>
                      <a:lnTo>
                        <a:pt x="86" y="0"/>
                      </a:lnTo>
                      <a:lnTo>
                        <a:pt x="1" y="0"/>
                      </a:lnTo>
                      <a:close/>
                      <a:moveTo>
                        <a:pt x="90" y="0"/>
                      </a:moveTo>
                      <a:lnTo>
                        <a:pt x="90" y="9"/>
                      </a:lnTo>
                      <a:lnTo>
                        <a:pt x="259" y="9"/>
                      </a:lnTo>
                      <a:lnTo>
                        <a:pt x="261" y="0"/>
                      </a:lnTo>
                      <a:lnTo>
                        <a:pt x="174" y="0"/>
                      </a:lnTo>
                      <a:lnTo>
                        <a:pt x="173" y="6"/>
                      </a:lnTo>
                      <a:lnTo>
                        <a:pt x="173" y="0"/>
                      </a:lnTo>
                      <a:lnTo>
                        <a:pt x="9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1" name="Freeform 799"/>
                <p:cNvSpPr>
                  <a:spLocks noEditPoints="1"/>
                </p:cNvSpPr>
                <p:nvPr/>
              </p:nvSpPr>
              <p:spPr bwMode="auto">
                <a:xfrm>
                  <a:off x="3175" y="836"/>
                  <a:ext cx="86" cy="4"/>
                </a:xfrm>
                <a:custGeom>
                  <a:avLst/>
                  <a:gdLst>
                    <a:gd name="T0" fmla="*/ 0 w 260"/>
                    <a:gd name="T1" fmla="*/ 0 h 10"/>
                    <a:gd name="T2" fmla="*/ 0 w 260"/>
                    <a:gd name="T3" fmla="*/ 4 h 10"/>
                    <a:gd name="T4" fmla="*/ 28 w 260"/>
                    <a:gd name="T5" fmla="*/ 4 h 10"/>
                    <a:gd name="T6" fmla="*/ 28 w 260"/>
                    <a:gd name="T7" fmla="*/ 0 h 10"/>
                    <a:gd name="T8" fmla="*/ 0 w 260"/>
                    <a:gd name="T9" fmla="*/ 0 h 10"/>
                    <a:gd name="T10" fmla="*/ 29 w 260"/>
                    <a:gd name="T11" fmla="*/ 0 h 10"/>
                    <a:gd name="T12" fmla="*/ 29 w 260"/>
                    <a:gd name="T13" fmla="*/ 4 h 10"/>
                    <a:gd name="T14" fmla="*/ 57 w 260"/>
                    <a:gd name="T15" fmla="*/ 4 h 10"/>
                    <a:gd name="T16" fmla="*/ 56 w 260"/>
                    <a:gd name="T17" fmla="*/ 0 h 10"/>
                    <a:gd name="T18" fmla="*/ 29 w 260"/>
                    <a:gd name="T19" fmla="*/ 0 h 10"/>
                    <a:gd name="T20" fmla="*/ 58 w 260"/>
                    <a:gd name="T21" fmla="*/ 0 h 10"/>
                    <a:gd name="T22" fmla="*/ 57 w 260"/>
                    <a:gd name="T23" fmla="*/ 4 h 10"/>
                    <a:gd name="T24" fmla="*/ 86 w 260"/>
                    <a:gd name="T25" fmla="*/ 4 h 10"/>
                    <a:gd name="T26" fmla="*/ 86 w 260"/>
                    <a:gd name="T27" fmla="*/ 0 h 10"/>
                    <a:gd name="T28" fmla="*/ 58 w 26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0"/>
                    <a:gd name="T47" fmla="*/ 260 w 26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0">
                      <a:moveTo>
                        <a:pt x="0" y="0"/>
                      </a:moveTo>
                      <a:lnTo>
                        <a:pt x="0" y="10"/>
                      </a:lnTo>
                      <a:lnTo>
                        <a:pt x="86" y="10"/>
                      </a:lnTo>
                      <a:lnTo>
                        <a:pt x="84" y="0"/>
                      </a:lnTo>
                      <a:lnTo>
                        <a:pt x="0" y="0"/>
                      </a:lnTo>
                      <a:close/>
                      <a:moveTo>
                        <a:pt x="89" y="0"/>
                      </a:moveTo>
                      <a:lnTo>
                        <a:pt x="89" y="10"/>
                      </a:lnTo>
                      <a:lnTo>
                        <a:pt x="172" y="10"/>
                      </a:lnTo>
                      <a:lnTo>
                        <a:pt x="170" y="0"/>
                      </a:lnTo>
                      <a:lnTo>
                        <a:pt x="89" y="0"/>
                      </a:lnTo>
                      <a:close/>
                      <a:moveTo>
                        <a:pt x="174" y="0"/>
                      </a:moveTo>
                      <a:lnTo>
                        <a:pt x="173" y="10"/>
                      </a:lnTo>
                      <a:lnTo>
                        <a:pt x="260" y="10"/>
                      </a:lnTo>
                      <a:lnTo>
                        <a:pt x="260" y="0"/>
                      </a:lnTo>
                      <a:lnTo>
                        <a:pt x="174"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2" name="Freeform 800"/>
                <p:cNvSpPr>
                  <a:spLocks noEditPoints="1"/>
                </p:cNvSpPr>
                <p:nvPr/>
              </p:nvSpPr>
              <p:spPr bwMode="auto">
                <a:xfrm>
                  <a:off x="3175" y="835"/>
                  <a:ext cx="86" cy="3"/>
                </a:xfrm>
                <a:custGeom>
                  <a:avLst/>
                  <a:gdLst>
                    <a:gd name="T0" fmla="*/ 0 w 260"/>
                    <a:gd name="T1" fmla="*/ 0 h 11"/>
                    <a:gd name="T2" fmla="*/ 0 w 260"/>
                    <a:gd name="T3" fmla="*/ 3 h 11"/>
                    <a:gd name="T4" fmla="*/ 28 w 260"/>
                    <a:gd name="T5" fmla="*/ 3 h 11"/>
                    <a:gd name="T6" fmla="*/ 27 w 260"/>
                    <a:gd name="T7" fmla="*/ 0 h 11"/>
                    <a:gd name="T8" fmla="*/ 0 w 260"/>
                    <a:gd name="T9" fmla="*/ 0 h 11"/>
                    <a:gd name="T10" fmla="*/ 30 w 260"/>
                    <a:gd name="T11" fmla="*/ 0 h 11"/>
                    <a:gd name="T12" fmla="*/ 29 w 260"/>
                    <a:gd name="T13" fmla="*/ 3 h 11"/>
                    <a:gd name="T14" fmla="*/ 57 w 260"/>
                    <a:gd name="T15" fmla="*/ 3 h 11"/>
                    <a:gd name="T16" fmla="*/ 56 w 260"/>
                    <a:gd name="T17" fmla="*/ 0 h 11"/>
                    <a:gd name="T18" fmla="*/ 30 w 260"/>
                    <a:gd name="T19" fmla="*/ 0 h 11"/>
                    <a:gd name="T20" fmla="*/ 58 w 260"/>
                    <a:gd name="T21" fmla="*/ 0 h 11"/>
                    <a:gd name="T22" fmla="*/ 57 w 260"/>
                    <a:gd name="T23" fmla="*/ 3 h 11"/>
                    <a:gd name="T24" fmla="*/ 86 w 260"/>
                    <a:gd name="T25" fmla="*/ 3 h 11"/>
                    <a:gd name="T26" fmla="*/ 86 w 260"/>
                    <a:gd name="T27" fmla="*/ 0 h 11"/>
                    <a:gd name="T28" fmla="*/ 58 w 260"/>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1"/>
                    <a:gd name="T47" fmla="*/ 260 w 26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1">
                      <a:moveTo>
                        <a:pt x="0" y="0"/>
                      </a:moveTo>
                      <a:lnTo>
                        <a:pt x="0" y="11"/>
                      </a:lnTo>
                      <a:lnTo>
                        <a:pt x="85" y="11"/>
                      </a:lnTo>
                      <a:lnTo>
                        <a:pt x="83" y="0"/>
                      </a:lnTo>
                      <a:lnTo>
                        <a:pt x="0" y="0"/>
                      </a:lnTo>
                      <a:close/>
                      <a:moveTo>
                        <a:pt x="90" y="0"/>
                      </a:moveTo>
                      <a:lnTo>
                        <a:pt x="89" y="11"/>
                      </a:lnTo>
                      <a:lnTo>
                        <a:pt x="172" y="11"/>
                      </a:lnTo>
                      <a:lnTo>
                        <a:pt x="169" y="0"/>
                      </a:lnTo>
                      <a:lnTo>
                        <a:pt x="90" y="0"/>
                      </a:lnTo>
                      <a:close/>
                      <a:moveTo>
                        <a:pt x="174" y="0"/>
                      </a:moveTo>
                      <a:lnTo>
                        <a:pt x="173" y="11"/>
                      </a:lnTo>
                      <a:lnTo>
                        <a:pt x="260" y="11"/>
                      </a:lnTo>
                      <a:lnTo>
                        <a:pt x="260" y="0"/>
                      </a:lnTo>
                      <a:lnTo>
                        <a:pt x="17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3" name="Freeform 801"/>
                <p:cNvSpPr>
                  <a:spLocks noEditPoints="1"/>
                </p:cNvSpPr>
                <p:nvPr/>
              </p:nvSpPr>
              <p:spPr bwMode="auto">
                <a:xfrm>
                  <a:off x="3175" y="833"/>
                  <a:ext cx="86" cy="3"/>
                </a:xfrm>
                <a:custGeom>
                  <a:avLst/>
                  <a:gdLst>
                    <a:gd name="T0" fmla="*/ 0 w 260"/>
                    <a:gd name="T1" fmla="*/ 0 h 9"/>
                    <a:gd name="T2" fmla="*/ 0 w 260"/>
                    <a:gd name="T3" fmla="*/ 3 h 9"/>
                    <a:gd name="T4" fmla="*/ 28 w 260"/>
                    <a:gd name="T5" fmla="*/ 3 h 9"/>
                    <a:gd name="T6" fmla="*/ 27 w 260"/>
                    <a:gd name="T7" fmla="*/ 0 h 9"/>
                    <a:gd name="T8" fmla="*/ 0 w 260"/>
                    <a:gd name="T9" fmla="*/ 0 h 9"/>
                    <a:gd name="T10" fmla="*/ 30 w 260"/>
                    <a:gd name="T11" fmla="*/ 0 h 9"/>
                    <a:gd name="T12" fmla="*/ 29 w 260"/>
                    <a:gd name="T13" fmla="*/ 3 h 9"/>
                    <a:gd name="T14" fmla="*/ 56 w 260"/>
                    <a:gd name="T15" fmla="*/ 3 h 9"/>
                    <a:gd name="T16" fmla="*/ 56 w 260"/>
                    <a:gd name="T17" fmla="*/ 0 h 9"/>
                    <a:gd name="T18" fmla="*/ 30 w 260"/>
                    <a:gd name="T19" fmla="*/ 0 h 9"/>
                    <a:gd name="T20" fmla="*/ 58 w 260"/>
                    <a:gd name="T21" fmla="*/ 0 h 9"/>
                    <a:gd name="T22" fmla="*/ 58 w 260"/>
                    <a:gd name="T23" fmla="*/ 3 h 9"/>
                    <a:gd name="T24" fmla="*/ 86 w 260"/>
                    <a:gd name="T25" fmla="*/ 3 h 9"/>
                    <a:gd name="T26" fmla="*/ 86 w 260"/>
                    <a:gd name="T27" fmla="*/ 0 h 9"/>
                    <a:gd name="T28" fmla="*/ 58 w 260"/>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9"/>
                    <a:gd name="T47" fmla="*/ 260 w 260"/>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9">
                      <a:moveTo>
                        <a:pt x="0" y="0"/>
                      </a:moveTo>
                      <a:lnTo>
                        <a:pt x="0" y="9"/>
                      </a:lnTo>
                      <a:lnTo>
                        <a:pt x="84" y="9"/>
                      </a:lnTo>
                      <a:lnTo>
                        <a:pt x="81" y="0"/>
                      </a:lnTo>
                      <a:lnTo>
                        <a:pt x="0" y="0"/>
                      </a:lnTo>
                      <a:close/>
                      <a:moveTo>
                        <a:pt x="90" y="0"/>
                      </a:moveTo>
                      <a:lnTo>
                        <a:pt x="89" y="9"/>
                      </a:lnTo>
                      <a:lnTo>
                        <a:pt x="170" y="9"/>
                      </a:lnTo>
                      <a:lnTo>
                        <a:pt x="168" y="0"/>
                      </a:lnTo>
                      <a:lnTo>
                        <a:pt x="90" y="0"/>
                      </a:lnTo>
                      <a:close/>
                      <a:moveTo>
                        <a:pt x="175" y="0"/>
                      </a:moveTo>
                      <a:lnTo>
                        <a:pt x="174" y="9"/>
                      </a:lnTo>
                      <a:lnTo>
                        <a:pt x="260" y="9"/>
                      </a:lnTo>
                      <a:lnTo>
                        <a:pt x="260" y="0"/>
                      </a:lnTo>
                      <a:lnTo>
                        <a:pt x="175"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4" name="Freeform 802"/>
                <p:cNvSpPr>
                  <a:spLocks noEditPoints="1"/>
                </p:cNvSpPr>
                <p:nvPr/>
              </p:nvSpPr>
              <p:spPr bwMode="auto">
                <a:xfrm>
                  <a:off x="3175" y="831"/>
                  <a:ext cx="86" cy="4"/>
                </a:xfrm>
                <a:custGeom>
                  <a:avLst/>
                  <a:gdLst>
                    <a:gd name="T0" fmla="*/ 0 w 260"/>
                    <a:gd name="T1" fmla="*/ 0 h 10"/>
                    <a:gd name="T2" fmla="*/ 0 w 260"/>
                    <a:gd name="T3" fmla="*/ 4 h 10"/>
                    <a:gd name="T4" fmla="*/ 27 w 260"/>
                    <a:gd name="T5" fmla="*/ 4 h 10"/>
                    <a:gd name="T6" fmla="*/ 26 w 260"/>
                    <a:gd name="T7" fmla="*/ 0 h 10"/>
                    <a:gd name="T8" fmla="*/ 0 w 260"/>
                    <a:gd name="T9" fmla="*/ 0 h 10"/>
                    <a:gd name="T10" fmla="*/ 30 w 260"/>
                    <a:gd name="T11" fmla="*/ 0 h 10"/>
                    <a:gd name="T12" fmla="*/ 30 w 260"/>
                    <a:gd name="T13" fmla="*/ 4 h 10"/>
                    <a:gd name="T14" fmla="*/ 56 w 260"/>
                    <a:gd name="T15" fmla="*/ 4 h 10"/>
                    <a:gd name="T16" fmla="*/ 55 w 260"/>
                    <a:gd name="T17" fmla="*/ 0 h 10"/>
                    <a:gd name="T18" fmla="*/ 30 w 260"/>
                    <a:gd name="T19" fmla="*/ 0 h 10"/>
                    <a:gd name="T20" fmla="*/ 58 w 260"/>
                    <a:gd name="T21" fmla="*/ 0 h 10"/>
                    <a:gd name="T22" fmla="*/ 58 w 260"/>
                    <a:gd name="T23" fmla="*/ 4 h 10"/>
                    <a:gd name="T24" fmla="*/ 86 w 260"/>
                    <a:gd name="T25" fmla="*/ 4 h 10"/>
                    <a:gd name="T26" fmla="*/ 86 w 260"/>
                    <a:gd name="T27" fmla="*/ 0 h 10"/>
                    <a:gd name="T28" fmla="*/ 58 w 26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0"/>
                    <a:gd name="T47" fmla="*/ 260 w 260"/>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0">
                      <a:moveTo>
                        <a:pt x="0" y="0"/>
                      </a:moveTo>
                      <a:lnTo>
                        <a:pt x="0" y="10"/>
                      </a:lnTo>
                      <a:lnTo>
                        <a:pt x="83" y="10"/>
                      </a:lnTo>
                      <a:lnTo>
                        <a:pt x="80" y="0"/>
                      </a:lnTo>
                      <a:lnTo>
                        <a:pt x="0" y="0"/>
                      </a:lnTo>
                      <a:close/>
                      <a:moveTo>
                        <a:pt x="90" y="0"/>
                      </a:moveTo>
                      <a:lnTo>
                        <a:pt x="90" y="10"/>
                      </a:lnTo>
                      <a:lnTo>
                        <a:pt x="169" y="10"/>
                      </a:lnTo>
                      <a:lnTo>
                        <a:pt x="167" y="0"/>
                      </a:lnTo>
                      <a:lnTo>
                        <a:pt x="90" y="0"/>
                      </a:lnTo>
                      <a:close/>
                      <a:moveTo>
                        <a:pt x="175" y="0"/>
                      </a:moveTo>
                      <a:lnTo>
                        <a:pt x="174" y="10"/>
                      </a:lnTo>
                      <a:lnTo>
                        <a:pt x="260" y="10"/>
                      </a:lnTo>
                      <a:lnTo>
                        <a:pt x="260" y="0"/>
                      </a:lnTo>
                      <a:lnTo>
                        <a:pt x="175"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5" name="Freeform 803"/>
                <p:cNvSpPr>
                  <a:spLocks noEditPoints="1"/>
                </p:cNvSpPr>
                <p:nvPr/>
              </p:nvSpPr>
              <p:spPr bwMode="auto">
                <a:xfrm>
                  <a:off x="3175" y="830"/>
                  <a:ext cx="86" cy="3"/>
                </a:xfrm>
                <a:custGeom>
                  <a:avLst/>
                  <a:gdLst>
                    <a:gd name="T0" fmla="*/ 0 w 260"/>
                    <a:gd name="T1" fmla="*/ 0 h 11"/>
                    <a:gd name="T2" fmla="*/ 0 w 260"/>
                    <a:gd name="T3" fmla="*/ 3 h 11"/>
                    <a:gd name="T4" fmla="*/ 27 w 260"/>
                    <a:gd name="T5" fmla="*/ 3 h 11"/>
                    <a:gd name="T6" fmla="*/ 26 w 260"/>
                    <a:gd name="T7" fmla="*/ 0 h 11"/>
                    <a:gd name="T8" fmla="*/ 0 w 260"/>
                    <a:gd name="T9" fmla="*/ 0 h 11"/>
                    <a:gd name="T10" fmla="*/ 30 w 260"/>
                    <a:gd name="T11" fmla="*/ 0 h 11"/>
                    <a:gd name="T12" fmla="*/ 30 w 260"/>
                    <a:gd name="T13" fmla="*/ 3 h 11"/>
                    <a:gd name="T14" fmla="*/ 56 w 260"/>
                    <a:gd name="T15" fmla="*/ 3 h 11"/>
                    <a:gd name="T16" fmla="*/ 55 w 260"/>
                    <a:gd name="T17" fmla="*/ 0 h 11"/>
                    <a:gd name="T18" fmla="*/ 30 w 260"/>
                    <a:gd name="T19" fmla="*/ 0 h 11"/>
                    <a:gd name="T20" fmla="*/ 58 w 260"/>
                    <a:gd name="T21" fmla="*/ 0 h 11"/>
                    <a:gd name="T22" fmla="*/ 58 w 260"/>
                    <a:gd name="T23" fmla="*/ 3 h 11"/>
                    <a:gd name="T24" fmla="*/ 86 w 260"/>
                    <a:gd name="T25" fmla="*/ 3 h 11"/>
                    <a:gd name="T26" fmla="*/ 86 w 260"/>
                    <a:gd name="T27" fmla="*/ 0 h 11"/>
                    <a:gd name="T28" fmla="*/ 58 w 260"/>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11"/>
                    <a:gd name="T47" fmla="*/ 260 w 26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11">
                      <a:moveTo>
                        <a:pt x="0" y="0"/>
                      </a:moveTo>
                      <a:lnTo>
                        <a:pt x="0" y="11"/>
                      </a:lnTo>
                      <a:lnTo>
                        <a:pt x="81" y="11"/>
                      </a:lnTo>
                      <a:lnTo>
                        <a:pt x="79" y="0"/>
                      </a:lnTo>
                      <a:lnTo>
                        <a:pt x="0" y="0"/>
                      </a:lnTo>
                      <a:close/>
                      <a:moveTo>
                        <a:pt x="90" y="0"/>
                      </a:moveTo>
                      <a:lnTo>
                        <a:pt x="90" y="11"/>
                      </a:lnTo>
                      <a:lnTo>
                        <a:pt x="168" y="11"/>
                      </a:lnTo>
                      <a:lnTo>
                        <a:pt x="166" y="0"/>
                      </a:lnTo>
                      <a:lnTo>
                        <a:pt x="90" y="0"/>
                      </a:lnTo>
                      <a:close/>
                      <a:moveTo>
                        <a:pt x="176" y="0"/>
                      </a:moveTo>
                      <a:lnTo>
                        <a:pt x="175" y="11"/>
                      </a:lnTo>
                      <a:lnTo>
                        <a:pt x="260" y="11"/>
                      </a:lnTo>
                      <a:lnTo>
                        <a:pt x="260" y="0"/>
                      </a:lnTo>
                      <a:lnTo>
                        <a:pt x="176"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6" name="Freeform 804"/>
                <p:cNvSpPr>
                  <a:spLocks noEditPoints="1"/>
                </p:cNvSpPr>
                <p:nvPr/>
              </p:nvSpPr>
              <p:spPr bwMode="auto">
                <a:xfrm>
                  <a:off x="3175" y="828"/>
                  <a:ext cx="86" cy="3"/>
                </a:xfrm>
                <a:custGeom>
                  <a:avLst/>
                  <a:gdLst>
                    <a:gd name="T0" fmla="*/ 0 w 260"/>
                    <a:gd name="T1" fmla="*/ 3 h 9"/>
                    <a:gd name="T2" fmla="*/ 0 w 260"/>
                    <a:gd name="T3" fmla="*/ 1 h 9"/>
                    <a:gd name="T4" fmla="*/ 13 w 260"/>
                    <a:gd name="T5" fmla="*/ 0 h 9"/>
                    <a:gd name="T6" fmla="*/ 26 w 260"/>
                    <a:gd name="T7" fmla="*/ 0 h 9"/>
                    <a:gd name="T8" fmla="*/ 26 w 260"/>
                    <a:gd name="T9" fmla="*/ 3 h 9"/>
                    <a:gd name="T10" fmla="*/ 0 w 260"/>
                    <a:gd name="T11" fmla="*/ 3 h 9"/>
                    <a:gd name="T12" fmla="*/ 30 w 260"/>
                    <a:gd name="T13" fmla="*/ 0 h 9"/>
                    <a:gd name="T14" fmla="*/ 30 w 260"/>
                    <a:gd name="T15" fmla="*/ 3 h 9"/>
                    <a:gd name="T16" fmla="*/ 55 w 260"/>
                    <a:gd name="T17" fmla="*/ 3 h 9"/>
                    <a:gd name="T18" fmla="*/ 55 w 260"/>
                    <a:gd name="T19" fmla="*/ 0 h 9"/>
                    <a:gd name="T20" fmla="*/ 30 w 260"/>
                    <a:gd name="T21" fmla="*/ 0 h 9"/>
                    <a:gd name="T22" fmla="*/ 58 w 260"/>
                    <a:gd name="T23" fmla="*/ 0 h 9"/>
                    <a:gd name="T24" fmla="*/ 58 w 260"/>
                    <a:gd name="T25" fmla="*/ 3 h 9"/>
                    <a:gd name="T26" fmla="*/ 86 w 260"/>
                    <a:gd name="T27" fmla="*/ 3 h 9"/>
                    <a:gd name="T28" fmla="*/ 86 w 260"/>
                    <a:gd name="T29" fmla="*/ 0 h 9"/>
                    <a:gd name="T30" fmla="*/ 58 w 260"/>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60"/>
                    <a:gd name="T49" fmla="*/ 0 h 9"/>
                    <a:gd name="T50" fmla="*/ 260 w 260"/>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60" h="9">
                      <a:moveTo>
                        <a:pt x="0" y="9"/>
                      </a:moveTo>
                      <a:lnTo>
                        <a:pt x="0" y="2"/>
                      </a:lnTo>
                      <a:lnTo>
                        <a:pt x="40" y="0"/>
                      </a:lnTo>
                      <a:lnTo>
                        <a:pt x="78" y="0"/>
                      </a:lnTo>
                      <a:lnTo>
                        <a:pt x="80" y="9"/>
                      </a:lnTo>
                      <a:lnTo>
                        <a:pt x="0" y="9"/>
                      </a:lnTo>
                      <a:close/>
                      <a:moveTo>
                        <a:pt x="90" y="0"/>
                      </a:moveTo>
                      <a:lnTo>
                        <a:pt x="90" y="9"/>
                      </a:lnTo>
                      <a:lnTo>
                        <a:pt x="167" y="9"/>
                      </a:lnTo>
                      <a:lnTo>
                        <a:pt x="166" y="0"/>
                      </a:lnTo>
                      <a:lnTo>
                        <a:pt x="90" y="0"/>
                      </a:lnTo>
                      <a:close/>
                      <a:moveTo>
                        <a:pt x="176" y="0"/>
                      </a:moveTo>
                      <a:lnTo>
                        <a:pt x="175" y="9"/>
                      </a:lnTo>
                      <a:lnTo>
                        <a:pt x="260" y="9"/>
                      </a:lnTo>
                      <a:lnTo>
                        <a:pt x="260" y="0"/>
                      </a:lnTo>
                      <a:lnTo>
                        <a:pt x="176"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7" name="Freeform 805"/>
                <p:cNvSpPr>
                  <a:spLocks noEditPoints="1"/>
                </p:cNvSpPr>
                <p:nvPr/>
              </p:nvSpPr>
              <p:spPr bwMode="auto">
                <a:xfrm>
                  <a:off x="3175" y="828"/>
                  <a:ext cx="86" cy="2"/>
                </a:xfrm>
                <a:custGeom>
                  <a:avLst/>
                  <a:gdLst>
                    <a:gd name="T0" fmla="*/ 0 w 260"/>
                    <a:gd name="T1" fmla="*/ 2 h 4"/>
                    <a:gd name="T2" fmla="*/ 0 w 260"/>
                    <a:gd name="T3" fmla="*/ 1 h 4"/>
                    <a:gd name="T4" fmla="*/ 25 w 260"/>
                    <a:gd name="T5" fmla="*/ 0 h 4"/>
                    <a:gd name="T6" fmla="*/ 26 w 260"/>
                    <a:gd name="T7" fmla="*/ 2 h 4"/>
                    <a:gd name="T8" fmla="*/ 0 w 260"/>
                    <a:gd name="T9" fmla="*/ 2 h 4"/>
                    <a:gd name="T10" fmla="*/ 30 w 260"/>
                    <a:gd name="T11" fmla="*/ 2 h 4"/>
                    <a:gd name="T12" fmla="*/ 30 w 260"/>
                    <a:gd name="T13" fmla="*/ 0 h 4"/>
                    <a:gd name="T14" fmla="*/ 55 w 260"/>
                    <a:gd name="T15" fmla="*/ 0 h 4"/>
                    <a:gd name="T16" fmla="*/ 55 w 260"/>
                    <a:gd name="T17" fmla="*/ 2 h 4"/>
                    <a:gd name="T18" fmla="*/ 30 w 260"/>
                    <a:gd name="T19" fmla="*/ 2 h 4"/>
                    <a:gd name="T20" fmla="*/ 58 w 260"/>
                    <a:gd name="T21" fmla="*/ 2 h 4"/>
                    <a:gd name="T22" fmla="*/ 58 w 260"/>
                    <a:gd name="T23" fmla="*/ 0 h 4"/>
                    <a:gd name="T24" fmla="*/ 86 w 260"/>
                    <a:gd name="T25" fmla="*/ 0 h 4"/>
                    <a:gd name="T26" fmla="*/ 86 w 260"/>
                    <a:gd name="T27" fmla="*/ 2 h 4"/>
                    <a:gd name="T28" fmla="*/ 58 w 260"/>
                    <a:gd name="T29" fmla="*/ 2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0"/>
                    <a:gd name="T46" fmla="*/ 0 h 4"/>
                    <a:gd name="T47" fmla="*/ 260 w 260"/>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0" h="4">
                      <a:moveTo>
                        <a:pt x="0" y="4"/>
                      </a:moveTo>
                      <a:lnTo>
                        <a:pt x="0" y="2"/>
                      </a:lnTo>
                      <a:lnTo>
                        <a:pt x="77" y="0"/>
                      </a:lnTo>
                      <a:lnTo>
                        <a:pt x="79" y="4"/>
                      </a:lnTo>
                      <a:lnTo>
                        <a:pt x="0" y="4"/>
                      </a:lnTo>
                      <a:close/>
                      <a:moveTo>
                        <a:pt x="90" y="4"/>
                      </a:moveTo>
                      <a:lnTo>
                        <a:pt x="90" y="0"/>
                      </a:lnTo>
                      <a:lnTo>
                        <a:pt x="165" y="0"/>
                      </a:lnTo>
                      <a:lnTo>
                        <a:pt x="166" y="4"/>
                      </a:lnTo>
                      <a:lnTo>
                        <a:pt x="90" y="4"/>
                      </a:lnTo>
                      <a:close/>
                      <a:moveTo>
                        <a:pt x="176" y="4"/>
                      </a:moveTo>
                      <a:lnTo>
                        <a:pt x="176" y="0"/>
                      </a:lnTo>
                      <a:lnTo>
                        <a:pt x="260" y="0"/>
                      </a:lnTo>
                      <a:lnTo>
                        <a:pt x="260" y="4"/>
                      </a:lnTo>
                      <a:lnTo>
                        <a:pt x="176" y="4"/>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8" name="Freeform 806"/>
                <p:cNvSpPr>
                  <a:spLocks noEditPoints="1"/>
                </p:cNvSpPr>
                <p:nvPr/>
              </p:nvSpPr>
              <p:spPr bwMode="auto">
                <a:xfrm>
                  <a:off x="3188" y="828"/>
                  <a:ext cx="73" cy="1"/>
                </a:xfrm>
                <a:custGeom>
                  <a:avLst/>
                  <a:gdLst>
                    <a:gd name="T0" fmla="*/ 0 w 220"/>
                    <a:gd name="T1" fmla="*/ 0 h 1"/>
                    <a:gd name="T2" fmla="*/ 12 w 220"/>
                    <a:gd name="T3" fmla="*/ 0 h 1"/>
                    <a:gd name="T4" fmla="*/ 13 w 220"/>
                    <a:gd name="T5" fmla="*/ 0 h 1"/>
                    <a:gd name="T6" fmla="*/ 0 w 220"/>
                    <a:gd name="T7" fmla="*/ 0 h 1"/>
                    <a:gd name="T8" fmla="*/ 17 w 220"/>
                    <a:gd name="T9" fmla="*/ 0 h 1"/>
                    <a:gd name="T10" fmla="*/ 17 w 220"/>
                    <a:gd name="T11" fmla="*/ 0 h 1"/>
                    <a:gd name="T12" fmla="*/ 41 w 220"/>
                    <a:gd name="T13" fmla="*/ 0 h 1"/>
                    <a:gd name="T14" fmla="*/ 42 w 220"/>
                    <a:gd name="T15" fmla="*/ 0 h 1"/>
                    <a:gd name="T16" fmla="*/ 17 w 220"/>
                    <a:gd name="T17" fmla="*/ 0 h 1"/>
                    <a:gd name="T18" fmla="*/ 45 w 220"/>
                    <a:gd name="T19" fmla="*/ 0 h 1"/>
                    <a:gd name="T20" fmla="*/ 45 w 220"/>
                    <a:gd name="T21" fmla="*/ 0 h 1"/>
                    <a:gd name="T22" fmla="*/ 73 w 220"/>
                    <a:gd name="T23" fmla="*/ 0 h 1"/>
                    <a:gd name="T24" fmla="*/ 73 w 220"/>
                    <a:gd name="T25" fmla="*/ 0 h 1"/>
                    <a:gd name="T26" fmla="*/ 45 w 220"/>
                    <a:gd name="T27" fmla="*/ 0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0"/>
                    <a:gd name="T43" fmla="*/ 0 h 1"/>
                    <a:gd name="T44" fmla="*/ 220 w 220"/>
                    <a:gd name="T45" fmla="*/ 1 h 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0" h="1">
                      <a:moveTo>
                        <a:pt x="0" y="0"/>
                      </a:moveTo>
                      <a:lnTo>
                        <a:pt x="37" y="0"/>
                      </a:lnTo>
                      <a:lnTo>
                        <a:pt x="38" y="0"/>
                      </a:lnTo>
                      <a:lnTo>
                        <a:pt x="0" y="0"/>
                      </a:lnTo>
                      <a:close/>
                      <a:moveTo>
                        <a:pt x="50" y="0"/>
                      </a:moveTo>
                      <a:lnTo>
                        <a:pt x="50" y="0"/>
                      </a:lnTo>
                      <a:lnTo>
                        <a:pt x="125" y="0"/>
                      </a:lnTo>
                      <a:lnTo>
                        <a:pt x="126" y="0"/>
                      </a:lnTo>
                      <a:lnTo>
                        <a:pt x="50" y="0"/>
                      </a:lnTo>
                      <a:close/>
                      <a:moveTo>
                        <a:pt x="136" y="0"/>
                      </a:moveTo>
                      <a:lnTo>
                        <a:pt x="136" y="0"/>
                      </a:lnTo>
                      <a:lnTo>
                        <a:pt x="220" y="0"/>
                      </a:lnTo>
                      <a:lnTo>
                        <a:pt x="136"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69" name="Freeform 807"/>
                <p:cNvSpPr>
                  <a:spLocks/>
                </p:cNvSpPr>
                <p:nvPr/>
              </p:nvSpPr>
              <p:spPr bwMode="auto">
                <a:xfrm>
                  <a:off x="3177" y="865"/>
                  <a:ext cx="84" cy="2"/>
                </a:xfrm>
                <a:custGeom>
                  <a:avLst/>
                  <a:gdLst>
                    <a:gd name="T0" fmla="*/ 1 w 250"/>
                    <a:gd name="T1" fmla="*/ 0 h 4"/>
                    <a:gd name="T2" fmla="*/ 0 w 250"/>
                    <a:gd name="T3" fmla="*/ 1 h 4"/>
                    <a:gd name="T4" fmla="*/ 84 w 250"/>
                    <a:gd name="T5" fmla="*/ 2 h 4"/>
                    <a:gd name="T6" fmla="*/ 84 w 250"/>
                    <a:gd name="T7" fmla="*/ 0 h 4"/>
                    <a:gd name="T8" fmla="*/ 1 w 250"/>
                    <a:gd name="T9" fmla="*/ 0 h 4"/>
                    <a:gd name="T10" fmla="*/ 0 60000 65536"/>
                    <a:gd name="T11" fmla="*/ 0 60000 65536"/>
                    <a:gd name="T12" fmla="*/ 0 60000 65536"/>
                    <a:gd name="T13" fmla="*/ 0 60000 65536"/>
                    <a:gd name="T14" fmla="*/ 0 60000 65536"/>
                    <a:gd name="T15" fmla="*/ 0 w 250"/>
                    <a:gd name="T16" fmla="*/ 0 h 4"/>
                    <a:gd name="T17" fmla="*/ 250 w 250"/>
                    <a:gd name="T18" fmla="*/ 4 h 4"/>
                  </a:gdLst>
                  <a:ahLst/>
                  <a:cxnLst>
                    <a:cxn ang="T10">
                      <a:pos x="T0" y="T1"/>
                    </a:cxn>
                    <a:cxn ang="T11">
                      <a:pos x="T2" y="T3"/>
                    </a:cxn>
                    <a:cxn ang="T12">
                      <a:pos x="T4" y="T5"/>
                    </a:cxn>
                    <a:cxn ang="T13">
                      <a:pos x="T6" y="T7"/>
                    </a:cxn>
                    <a:cxn ang="T14">
                      <a:pos x="T8" y="T9"/>
                    </a:cxn>
                  </a:cxnLst>
                  <a:rect l="T15" t="T16" r="T17" b="T18"/>
                  <a:pathLst>
                    <a:path w="250" h="4">
                      <a:moveTo>
                        <a:pt x="2" y="0"/>
                      </a:moveTo>
                      <a:lnTo>
                        <a:pt x="0" y="2"/>
                      </a:lnTo>
                      <a:lnTo>
                        <a:pt x="249" y="4"/>
                      </a:lnTo>
                      <a:lnTo>
                        <a:pt x="250" y="0"/>
                      </a:lnTo>
                      <a:lnTo>
                        <a:pt x="2"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0" name="Freeform 808"/>
                <p:cNvSpPr>
                  <a:spLocks/>
                </p:cNvSpPr>
                <p:nvPr/>
              </p:nvSpPr>
              <p:spPr bwMode="auto">
                <a:xfrm>
                  <a:off x="3177" y="864"/>
                  <a:ext cx="84" cy="3"/>
                </a:xfrm>
                <a:custGeom>
                  <a:avLst/>
                  <a:gdLst>
                    <a:gd name="T0" fmla="*/ 1 w 250"/>
                    <a:gd name="T1" fmla="*/ 0 h 8"/>
                    <a:gd name="T2" fmla="*/ 0 w 250"/>
                    <a:gd name="T3" fmla="*/ 2 h 8"/>
                    <a:gd name="T4" fmla="*/ 84 w 250"/>
                    <a:gd name="T5" fmla="*/ 3 h 8"/>
                    <a:gd name="T6" fmla="*/ 84 w 250"/>
                    <a:gd name="T7" fmla="*/ 0 h 8"/>
                    <a:gd name="T8" fmla="*/ 1 w 250"/>
                    <a:gd name="T9" fmla="*/ 0 h 8"/>
                    <a:gd name="T10" fmla="*/ 0 60000 65536"/>
                    <a:gd name="T11" fmla="*/ 0 60000 65536"/>
                    <a:gd name="T12" fmla="*/ 0 60000 65536"/>
                    <a:gd name="T13" fmla="*/ 0 60000 65536"/>
                    <a:gd name="T14" fmla="*/ 0 60000 65536"/>
                    <a:gd name="T15" fmla="*/ 0 w 250"/>
                    <a:gd name="T16" fmla="*/ 0 h 8"/>
                    <a:gd name="T17" fmla="*/ 250 w 250"/>
                    <a:gd name="T18" fmla="*/ 8 h 8"/>
                  </a:gdLst>
                  <a:ahLst/>
                  <a:cxnLst>
                    <a:cxn ang="T10">
                      <a:pos x="T0" y="T1"/>
                    </a:cxn>
                    <a:cxn ang="T11">
                      <a:pos x="T2" y="T3"/>
                    </a:cxn>
                    <a:cxn ang="T12">
                      <a:pos x="T4" y="T5"/>
                    </a:cxn>
                    <a:cxn ang="T13">
                      <a:pos x="T6" y="T7"/>
                    </a:cxn>
                    <a:cxn ang="T14">
                      <a:pos x="T8" y="T9"/>
                    </a:cxn>
                  </a:cxnLst>
                  <a:rect l="T15" t="T16" r="T17" b="T18"/>
                  <a:pathLst>
                    <a:path w="250" h="8">
                      <a:moveTo>
                        <a:pt x="2" y="0"/>
                      </a:moveTo>
                      <a:lnTo>
                        <a:pt x="0" y="6"/>
                      </a:lnTo>
                      <a:lnTo>
                        <a:pt x="249" y="8"/>
                      </a:lnTo>
                      <a:lnTo>
                        <a:pt x="250" y="0"/>
                      </a:lnTo>
                      <a:lnTo>
                        <a:pt x="2"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1" name="Rectangle 809"/>
                <p:cNvSpPr>
                  <a:spLocks noChangeArrowheads="1"/>
                </p:cNvSpPr>
                <p:nvPr/>
              </p:nvSpPr>
              <p:spPr bwMode="auto">
                <a:xfrm>
                  <a:off x="3178" y="862"/>
                  <a:ext cx="83" cy="3"/>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72" name="Rectangle 810"/>
                <p:cNvSpPr>
                  <a:spLocks noChangeArrowheads="1"/>
                </p:cNvSpPr>
                <p:nvPr/>
              </p:nvSpPr>
              <p:spPr bwMode="auto">
                <a:xfrm>
                  <a:off x="3178" y="860"/>
                  <a:ext cx="83" cy="4"/>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773" name="Freeform 811"/>
                <p:cNvSpPr>
                  <a:spLocks/>
                </p:cNvSpPr>
                <p:nvPr/>
              </p:nvSpPr>
              <p:spPr bwMode="auto">
                <a:xfrm>
                  <a:off x="3178" y="859"/>
                  <a:ext cx="83" cy="3"/>
                </a:xfrm>
                <a:custGeom>
                  <a:avLst/>
                  <a:gdLst>
                    <a:gd name="T0" fmla="*/ 0 w 248"/>
                    <a:gd name="T1" fmla="*/ 0 h 9"/>
                    <a:gd name="T2" fmla="*/ 0 w 248"/>
                    <a:gd name="T3" fmla="*/ 3 h 9"/>
                    <a:gd name="T4" fmla="*/ 83 w 248"/>
                    <a:gd name="T5" fmla="*/ 3 h 9"/>
                    <a:gd name="T6" fmla="*/ 83 w 248"/>
                    <a:gd name="T7" fmla="*/ 0 h 9"/>
                    <a:gd name="T8" fmla="*/ 0 w 248"/>
                    <a:gd name="T9" fmla="*/ 0 h 9"/>
                    <a:gd name="T10" fmla="*/ 0 60000 65536"/>
                    <a:gd name="T11" fmla="*/ 0 60000 65536"/>
                    <a:gd name="T12" fmla="*/ 0 60000 65536"/>
                    <a:gd name="T13" fmla="*/ 0 60000 65536"/>
                    <a:gd name="T14" fmla="*/ 0 60000 65536"/>
                    <a:gd name="T15" fmla="*/ 0 w 248"/>
                    <a:gd name="T16" fmla="*/ 0 h 9"/>
                    <a:gd name="T17" fmla="*/ 248 w 248"/>
                    <a:gd name="T18" fmla="*/ 9 h 9"/>
                  </a:gdLst>
                  <a:ahLst/>
                  <a:cxnLst>
                    <a:cxn ang="T10">
                      <a:pos x="T0" y="T1"/>
                    </a:cxn>
                    <a:cxn ang="T11">
                      <a:pos x="T2" y="T3"/>
                    </a:cxn>
                    <a:cxn ang="T12">
                      <a:pos x="T4" y="T5"/>
                    </a:cxn>
                    <a:cxn ang="T13">
                      <a:pos x="T6" y="T7"/>
                    </a:cxn>
                    <a:cxn ang="T14">
                      <a:pos x="T8" y="T9"/>
                    </a:cxn>
                  </a:cxnLst>
                  <a:rect l="T15" t="T16" r="T17" b="T18"/>
                  <a:pathLst>
                    <a:path w="248" h="9">
                      <a:moveTo>
                        <a:pt x="1" y="0"/>
                      </a:moveTo>
                      <a:lnTo>
                        <a:pt x="0" y="9"/>
                      </a:lnTo>
                      <a:lnTo>
                        <a:pt x="248" y="9"/>
                      </a:lnTo>
                      <a:lnTo>
                        <a:pt x="248"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4" name="Freeform 812"/>
                <p:cNvSpPr>
                  <a:spLocks/>
                </p:cNvSpPr>
                <p:nvPr/>
              </p:nvSpPr>
              <p:spPr bwMode="auto">
                <a:xfrm>
                  <a:off x="3178" y="857"/>
                  <a:ext cx="83" cy="3"/>
                </a:xfrm>
                <a:custGeom>
                  <a:avLst/>
                  <a:gdLst>
                    <a:gd name="T0" fmla="*/ 0 w 248"/>
                    <a:gd name="T1" fmla="*/ 0 h 10"/>
                    <a:gd name="T2" fmla="*/ 0 w 248"/>
                    <a:gd name="T3" fmla="*/ 3 h 10"/>
                    <a:gd name="T4" fmla="*/ 83 w 248"/>
                    <a:gd name="T5" fmla="*/ 3 h 10"/>
                    <a:gd name="T6" fmla="*/ 83 w 248"/>
                    <a:gd name="T7" fmla="*/ 0 h 10"/>
                    <a:gd name="T8" fmla="*/ 28 w 248"/>
                    <a:gd name="T9" fmla="*/ 0 h 10"/>
                    <a:gd name="T10" fmla="*/ 0 w 248"/>
                    <a:gd name="T11" fmla="*/ 0 h 10"/>
                    <a:gd name="T12" fmla="*/ 0 60000 65536"/>
                    <a:gd name="T13" fmla="*/ 0 60000 65536"/>
                    <a:gd name="T14" fmla="*/ 0 60000 65536"/>
                    <a:gd name="T15" fmla="*/ 0 60000 65536"/>
                    <a:gd name="T16" fmla="*/ 0 60000 65536"/>
                    <a:gd name="T17" fmla="*/ 0 60000 65536"/>
                    <a:gd name="T18" fmla="*/ 0 w 248"/>
                    <a:gd name="T19" fmla="*/ 0 h 10"/>
                    <a:gd name="T20" fmla="*/ 248 w 248"/>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48" h="10">
                      <a:moveTo>
                        <a:pt x="1" y="0"/>
                      </a:moveTo>
                      <a:lnTo>
                        <a:pt x="0" y="10"/>
                      </a:lnTo>
                      <a:lnTo>
                        <a:pt x="248" y="10"/>
                      </a:lnTo>
                      <a:lnTo>
                        <a:pt x="248" y="0"/>
                      </a:lnTo>
                      <a:lnTo>
                        <a:pt x="84"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5" name="Freeform 813"/>
                <p:cNvSpPr>
                  <a:spLocks/>
                </p:cNvSpPr>
                <p:nvPr/>
              </p:nvSpPr>
              <p:spPr bwMode="auto">
                <a:xfrm>
                  <a:off x="3178" y="855"/>
                  <a:ext cx="83" cy="4"/>
                </a:xfrm>
                <a:custGeom>
                  <a:avLst/>
                  <a:gdLst>
                    <a:gd name="T0" fmla="*/ 0 w 247"/>
                    <a:gd name="T1" fmla="*/ 0 h 11"/>
                    <a:gd name="T2" fmla="*/ 0 w 247"/>
                    <a:gd name="T3" fmla="*/ 4 h 11"/>
                    <a:gd name="T4" fmla="*/ 83 w 247"/>
                    <a:gd name="T5" fmla="*/ 4 h 11"/>
                    <a:gd name="T6" fmla="*/ 83 w 247"/>
                    <a:gd name="T7" fmla="*/ 0 h 11"/>
                    <a:gd name="T8" fmla="*/ 28 w 247"/>
                    <a:gd name="T9" fmla="*/ 0 h 11"/>
                    <a:gd name="T10" fmla="*/ 28 w 247"/>
                    <a:gd name="T11" fmla="*/ 2 h 11"/>
                    <a:gd name="T12" fmla="*/ 28 w 247"/>
                    <a:gd name="T13" fmla="*/ 0 h 11"/>
                    <a:gd name="T14" fmla="*/ 0 w 247"/>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247"/>
                    <a:gd name="T25" fmla="*/ 0 h 11"/>
                    <a:gd name="T26" fmla="*/ 247 w 247"/>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7" h="11">
                      <a:moveTo>
                        <a:pt x="0" y="0"/>
                      </a:moveTo>
                      <a:lnTo>
                        <a:pt x="0" y="11"/>
                      </a:lnTo>
                      <a:lnTo>
                        <a:pt x="247" y="11"/>
                      </a:lnTo>
                      <a:lnTo>
                        <a:pt x="247" y="0"/>
                      </a:lnTo>
                      <a:lnTo>
                        <a:pt x="84" y="0"/>
                      </a:lnTo>
                      <a:lnTo>
                        <a:pt x="83" y="6"/>
                      </a:lnTo>
                      <a:lnTo>
                        <a:pt x="83"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6" name="Freeform 814"/>
                <p:cNvSpPr>
                  <a:spLocks noEditPoints="1"/>
                </p:cNvSpPr>
                <p:nvPr/>
              </p:nvSpPr>
              <p:spPr bwMode="auto">
                <a:xfrm>
                  <a:off x="3178" y="854"/>
                  <a:ext cx="83" cy="3"/>
                </a:xfrm>
                <a:custGeom>
                  <a:avLst/>
                  <a:gdLst>
                    <a:gd name="T0" fmla="*/ 0 w 249"/>
                    <a:gd name="T1" fmla="*/ 0 h 11"/>
                    <a:gd name="T2" fmla="*/ 0 w 249"/>
                    <a:gd name="T3" fmla="*/ 3 h 11"/>
                    <a:gd name="T4" fmla="*/ 28 w 249"/>
                    <a:gd name="T5" fmla="*/ 3 h 11"/>
                    <a:gd name="T6" fmla="*/ 27 w 249"/>
                    <a:gd name="T7" fmla="*/ 0 h 11"/>
                    <a:gd name="T8" fmla="*/ 0 w 249"/>
                    <a:gd name="T9" fmla="*/ 0 h 11"/>
                    <a:gd name="T10" fmla="*/ 28 w 249"/>
                    <a:gd name="T11" fmla="*/ 0 h 11"/>
                    <a:gd name="T12" fmla="*/ 28 w 249"/>
                    <a:gd name="T13" fmla="*/ 3 h 11"/>
                    <a:gd name="T14" fmla="*/ 82 w 249"/>
                    <a:gd name="T15" fmla="*/ 3 h 11"/>
                    <a:gd name="T16" fmla="*/ 83 w 249"/>
                    <a:gd name="T17" fmla="*/ 0 h 11"/>
                    <a:gd name="T18" fmla="*/ 28 w 24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9"/>
                    <a:gd name="T31" fmla="*/ 0 h 11"/>
                    <a:gd name="T32" fmla="*/ 249 w 24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9" h="11">
                      <a:moveTo>
                        <a:pt x="0" y="0"/>
                      </a:moveTo>
                      <a:lnTo>
                        <a:pt x="0" y="10"/>
                      </a:lnTo>
                      <a:lnTo>
                        <a:pt x="83" y="11"/>
                      </a:lnTo>
                      <a:lnTo>
                        <a:pt x="82" y="0"/>
                      </a:lnTo>
                      <a:lnTo>
                        <a:pt x="0" y="0"/>
                      </a:lnTo>
                      <a:close/>
                      <a:moveTo>
                        <a:pt x="84" y="0"/>
                      </a:moveTo>
                      <a:lnTo>
                        <a:pt x="83" y="10"/>
                      </a:lnTo>
                      <a:lnTo>
                        <a:pt x="247" y="10"/>
                      </a:lnTo>
                      <a:lnTo>
                        <a:pt x="249" y="0"/>
                      </a:lnTo>
                      <a:lnTo>
                        <a:pt x="8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7" name="Freeform 815"/>
                <p:cNvSpPr>
                  <a:spLocks noEditPoints="1"/>
                </p:cNvSpPr>
                <p:nvPr/>
              </p:nvSpPr>
              <p:spPr bwMode="auto">
                <a:xfrm>
                  <a:off x="3178" y="852"/>
                  <a:ext cx="83" cy="3"/>
                </a:xfrm>
                <a:custGeom>
                  <a:avLst/>
                  <a:gdLst>
                    <a:gd name="T0" fmla="*/ 0 w 249"/>
                    <a:gd name="T1" fmla="*/ 0 h 10"/>
                    <a:gd name="T2" fmla="*/ 0 w 249"/>
                    <a:gd name="T3" fmla="*/ 3 h 10"/>
                    <a:gd name="T4" fmla="*/ 28 w 249"/>
                    <a:gd name="T5" fmla="*/ 3 h 10"/>
                    <a:gd name="T6" fmla="*/ 27 w 249"/>
                    <a:gd name="T7" fmla="*/ 0 h 10"/>
                    <a:gd name="T8" fmla="*/ 0 w 249"/>
                    <a:gd name="T9" fmla="*/ 0 h 10"/>
                    <a:gd name="T10" fmla="*/ 28 w 249"/>
                    <a:gd name="T11" fmla="*/ 0 h 10"/>
                    <a:gd name="T12" fmla="*/ 28 w 249"/>
                    <a:gd name="T13" fmla="*/ 3 h 10"/>
                    <a:gd name="T14" fmla="*/ 82 w 249"/>
                    <a:gd name="T15" fmla="*/ 3 h 10"/>
                    <a:gd name="T16" fmla="*/ 83 w 249"/>
                    <a:gd name="T17" fmla="*/ 0 h 10"/>
                    <a:gd name="T18" fmla="*/ 55 w 249"/>
                    <a:gd name="T19" fmla="*/ 0 h 10"/>
                    <a:gd name="T20" fmla="*/ 55 w 249"/>
                    <a:gd name="T21" fmla="*/ 1 h 10"/>
                    <a:gd name="T22" fmla="*/ 55 w 249"/>
                    <a:gd name="T23" fmla="*/ 0 h 10"/>
                    <a:gd name="T24" fmla="*/ 28 w 249"/>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9"/>
                    <a:gd name="T40" fmla="*/ 0 h 10"/>
                    <a:gd name="T41" fmla="*/ 249 w 24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9" h="10">
                      <a:moveTo>
                        <a:pt x="1" y="0"/>
                      </a:moveTo>
                      <a:lnTo>
                        <a:pt x="0" y="10"/>
                      </a:lnTo>
                      <a:lnTo>
                        <a:pt x="83" y="10"/>
                      </a:lnTo>
                      <a:lnTo>
                        <a:pt x="81" y="0"/>
                      </a:lnTo>
                      <a:lnTo>
                        <a:pt x="1" y="0"/>
                      </a:lnTo>
                      <a:close/>
                      <a:moveTo>
                        <a:pt x="84" y="0"/>
                      </a:moveTo>
                      <a:lnTo>
                        <a:pt x="84" y="10"/>
                      </a:lnTo>
                      <a:lnTo>
                        <a:pt x="247" y="10"/>
                      </a:lnTo>
                      <a:lnTo>
                        <a:pt x="249" y="0"/>
                      </a:lnTo>
                      <a:lnTo>
                        <a:pt x="166" y="0"/>
                      </a:lnTo>
                      <a:lnTo>
                        <a:pt x="165" y="4"/>
                      </a:lnTo>
                      <a:lnTo>
                        <a:pt x="165" y="0"/>
                      </a:lnTo>
                      <a:lnTo>
                        <a:pt x="8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8" name="Freeform 816"/>
                <p:cNvSpPr>
                  <a:spLocks noEditPoints="1"/>
                </p:cNvSpPr>
                <p:nvPr/>
              </p:nvSpPr>
              <p:spPr bwMode="auto">
                <a:xfrm>
                  <a:off x="3178" y="850"/>
                  <a:ext cx="83" cy="4"/>
                </a:xfrm>
                <a:custGeom>
                  <a:avLst/>
                  <a:gdLst>
                    <a:gd name="T0" fmla="*/ 0 w 249"/>
                    <a:gd name="T1" fmla="*/ 0 h 10"/>
                    <a:gd name="T2" fmla="*/ 0 w 249"/>
                    <a:gd name="T3" fmla="*/ 4 h 10"/>
                    <a:gd name="T4" fmla="*/ 27 w 249"/>
                    <a:gd name="T5" fmla="*/ 4 h 10"/>
                    <a:gd name="T6" fmla="*/ 27 w 249"/>
                    <a:gd name="T7" fmla="*/ 0 h 10"/>
                    <a:gd name="T8" fmla="*/ 0 w 249"/>
                    <a:gd name="T9" fmla="*/ 0 h 10"/>
                    <a:gd name="T10" fmla="*/ 28 w 249"/>
                    <a:gd name="T11" fmla="*/ 0 h 10"/>
                    <a:gd name="T12" fmla="*/ 28 w 249"/>
                    <a:gd name="T13" fmla="*/ 4 h 10"/>
                    <a:gd name="T14" fmla="*/ 83 w 249"/>
                    <a:gd name="T15" fmla="*/ 4 h 10"/>
                    <a:gd name="T16" fmla="*/ 83 w 249"/>
                    <a:gd name="T17" fmla="*/ 0 h 10"/>
                    <a:gd name="T18" fmla="*/ 56 w 249"/>
                    <a:gd name="T19" fmla="*/ 0 h 10"/>
                    <a:gd name="T20" fmla="*/ 55 w 249"/>
                    <a:gd name="T21" fmla="*/ 4 h 10"/>
                    <a:gd name="T22" fmla="*/ 55 w 249"/>
                    <a:gd name="T23" fmla="*/ 0 h 10"/>
                    <a:gd name="T24" fmla="*/ 28 w 249"/>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9"/>
                    <a:gd name="T40" fmla="*/ 0 h 10"/>
                    <a:gd name="T41" fmla="*/ 249 w 24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9" h="10">
                      <a:moveTo>
                        <a:pt x="1" y="0"/>
                      </a:moveTo>
                      <a:lnTo>
                        <a:pt x="0" y="10"/>
                      </a:lnTo>
                      <a:lnTo>
                        <a:pt x="82" y="10"/>
                      </a:lnTo>
                      <a:lnTo>
                        <a:pt x="80" y="0"/>
                      </a:lnTo>
                      <a:lnTo>
                        <a:pt x="1" y="0"/>
                      </a:lnTo>
                      <a:close/>
                      <a:moveTo>
                        <a:pt x="84" y="0"/>
                      </a:moveTo>
                      <a:lnTo>
                        <a:pt x="84" y="10"/>
                      </a:lnTo>
                      <a:lnTo>
                        <a:pt x="249" y="10"/>
                      </a:lnTo>
                      <a:lnTo>
                        <a:pt x="249" y="0"/>
                      </a:lnTo>
                      <a:lnTo>
                        <a:pt x="167" y="0"/>
                      </a:lnTo>
                      <a:lnTo>
                        <a:pt x="165" y="9"/>
                      </a:lnTo>
                      <a:lnTo>
                        <a:pt x="164" y="0"/>
                      </a:lnTo>
                      <a:lnTo>
                        <a:pt x="8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79" name="Freeform 817"/>
                <p:cNvSpPr>
                  <a:spLocks noEditPoints="1"/>
                </p:cNvSpPr>
                <p:nvPr/>
              </p:nvSpPr>
              <p:spPr bwMode="auto">
                <a:xfrm>
                  <a:off x="3179" y="849"/>
                  <a:ext cx="82" cy="3"/>
                </a:xfrm>
                <a:custGeom>
                  <a:avLst/>
                  <a:gdLst>
                    <a:gd name="T0" fmla="*/ 0 w 248"/>
                    <a:gd name="T1" fmla="*/ 0 h 10"/>
                    <a:gd name="T2" fmla="*/ 0 w 248"/>
                    <a:gd name="T3" fmla="*/ 3 h 10"/>
                    <a:gd name="T4" fmla="*/ 26 w 248"/>
                    <a:gd name="T5" fmla="*/ 3 h 10"/>
                    <a:gd name="T6" fmla="*/ 26 w 248"/>
                    <a:gd name="T7" fmla="*/ 0 h 10"/>
                    <a:gd name="T8" fmla="*/ 0 w 248"/>
                    <a:gd name="T9" fmla="*/ 0 h 10"/>
                    <a:gd name="T10" fmla="*/ 28 w 248"/>
                    <a:gd name="T11" fmla="*/ 0 h 10"/>
                    <a:gd name="T12" fmla="*/ 27 w 248"/>
                    <a:gd name="T13" fmla="*/ 3 h 10"/>
                    <a:gd name="T14" fmla="*/ 54 w 248"/>
                    <a:gd name="T15" fmla="*/ 3 h 10"/>
                    <a:gd name="T16" fmla="*/ 54 w 248"/>
                    <a:gd name="T17" fmla="*/ 0 h 10"/>
                    <a:gd name="T18" fmla="*/ 28 w 248"/>
                    <a:gd name="T19" fmla="*/ 0 h 10"/>
                    <a:gd name="T20" fmla="*/ 55 w 248"/>
                    <a:gd name="T21" fmla="*/ 0 h 10"/>
                    <a:gd name="T22" fmla="*/ 55 w 248"/>
                    <a:gd name="T23" fmla="*/ 3 h 10"/>
                    <a:gd name="T24" fmla="*/ 82 w 248"/>
                    <a:gd name="T25" fmla="*/ 3 h 10"/>
                    <a:gd name="T26" fmla="*/ 82 w 248"/>
                    <a:gd name="T27" fmla="*/ 0 h 10"/>
                    <a:gd name="T28" fmla="*/ 55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0" y="0"/>
                      </a:moveTo>
                      <a:lnTo>
                        <a:pt x="0" y="10"/>
                      </a:lnTo>
                      <a:lnTo>
                        <a:pt x="80" y="10"/>
                      </a:lnTo>
                      <a:lnTo>
                        <a:pt x="78" y="0"/>
                      </a:lnTo>
                      <a:lnTo>
                        <a:pt x="0" y="0"/>
                      </a:lnTo>
                      <a:close/>
                      <a:moveTo>
                        <a:pt x="84" y="0"/>
                      </a:moveTo>
                      <a:lnTo>
                        <a:pt x="83" y="10"/>
                      </a:lnTo>
                      <a:lnTo>
                        <a:pt x="164" y="10"/>
                      </a:lnTo>
                      <a:lnTo>
                        <a:pt x="162" y="0"/>
                      </a:lnTo>
                      <a:lnTo>
                        <a:pt x="84" y="0"/>
                      </a:lnTo>
                      <a:close/>
                      <a:moveTo>
                        <a:pt x="167" y="0"/>
                      </a:moveTo>
                      <a:lnTo>
                        <a:pt x="165" y="10"/>
                      </a:lnTo>
                      <a:lnTo>
                        <a:pt x="248" y="10"/>
                      </a:lnTo>
                      <a:lnTo>
                        <a:pt x="248" y="0"/>
                      </a:lnTo>
                      <a:lnTo>
                        <a:pt x="167"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0" name="Freeform 818"/>
                <p:cNvSpPr>
                  <a:spLocks noEditPoints="1"/>
                </p:cNvSpPr>
                <p:nvPr/>
              </p:nvSpPr>
              <p:spPr bwMode="auto">
                <a:xfrm>
                  <a:off x="3179" y="847"/>
                  <a:ext cx="82" cy="3"/>
                </a:xfrm>
                <a:custGeom>
                  <a:avLst/>
                  <a:gdLst>
                    <a:gd name="T0" fmla="*/ 0 w 248"/>
                    <a:gd name="T1" fmla="*/ 0 h 10"/>
                    <a:gd name="T2" fmla="*/ 0 w 248"/>
                    <a:gd name="T3" fmla="*/ 3 h 10"/>
                    <a:gd name="T4" fmla="*/ 26 w 248"/>
                    <a:gd name="T5" fmla="*/ 3 h 10"/>
                    <a:gd name="T6" fmla="*/ 26 w 248"/>
                    <a:gd name="T7" fmla="*/ 0 h 10"/>
                    <a:gd name="T8" fmla="*/ 0 w 248"/>
                    <a:gd name="T9" fmla="*/ 0 h 10"/>
                    <a:gd name="T10" fmla="*/ 28 w 248"/>
                    <a:gd name="T11" fmla="*/ 0 h 10"/>
                    <a:gd name="T12" fmla="*/ 27 w 248"/>
                    <a:gd name="T13" fmla="*/ 3 h 10"/>
                    <a:gd name="T14" fmla="*/ 54 w 248"/>
                    <a:gd name="T15" fmla="*/ 3 h 10"/>
                    <a:gd name="T16" fmla="*/ 54 w 248"/>
                    <a:gd name="T17" fmla="*/ 0 h 10"/>
                    <a:gd name="T18" fmla="*/ 28 w 248"/>
                    <a:gd name="T19" fmla="*/ 0 h 10"/>
                    <a:gd name="T20" fmla="*/ 55 w 248"/>
                    <a:gd name="T21" fmla="*/ 0 h 10"/>
                    <a:gd name="T22" fmla="*/ 55 w 248"/>
                    <a:gd name="T23" fmla="*/ 3 h 10"/>
                    <a:gd name="T24" fmla="*/ 82 w 248"/>
                    <a:gd name="T25" fmla="*/ 3 h 10"/>
                    <a:gd name="T26" fmla="*/ 82 w 248"/>
                    <a:gd name="T27" fmla="*/ 0 h 10"/>
                    <a:gd name="T28" fmla="*/ 55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0" y="0"/>
                      </a:moveTo>
                      <a:lnTo>
                        <a:pt x="0" y="10"/>
                      </a:lnTo>
                      <a:lnTo>
                        <a:pt x="79" y="10"/>
                      </a:lnTo>
                      <a:lnTo>
                        <a:pt x="78" y="0"/>
                      </a:lnTo>
                      <a:lnTo>
                        <a:pt x="0" y="0"/>
                      </a:lnTo>
                      <a:close/>
                      <a:moveTo>
                        <a:pt x="84" y="0"/>
                      </a:moveTo>
                      <a:lnTo>
                        <a:pt x="83" y="10"/>
                      </a:lnTo>
                      <a:lnTo>
                        <a:pt x="163" y="10"/>
                      </a:lnTo>
                      <a:lnTo>
                        <a:pt x="162" y="0"/>
                      </a:lnTo>
                      <a:lnTo>
                        <a:pt x="84" y="0"/>
                      </a:lnTo>
                      <a:close/>
                      <a:moveTo>
                        <a:pt x="167" y="0"/>
                      </a:moveTo>
                      <a:lnTo>
                        <a:pt x="166" y="10"/>
                      </a:lnTo>
                      <a:lnTo>
                        <a:pt x="248" y="10"/>
                      </a:lnTo>
                      <a:lnTo>
                        <a:pt x="248" y="0"/>
                      </a:lnTo>
                      <a:lnTo>
                        <a:pt x="167"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1" name="Freeform 819"/>
                <p:cNvSpPr>
                  <a:spLocks noEditPoints="1"/>
                </p:cNvSpPr>
                <p:nvPr/>
              </p:nvSpPr>
              <p:spPr bwMode="auto">
                <a:xfrm>
                  <a:off x="3179" y="845"/>
                  <a:ext cx="82" cy="4"/>
                </a:xfrm>
                <a:custGeom>
                  <a:avLst/>
                  <a:gdLst>
                    <a:gd name="T0" fmla="*/ 0 w 248"/>
                    <a:gd name="T1" fmla="*/ 0 h 10"/>
                    <a:gd name="T2" fmla="*/ 0 w 248"/>
                    <a:gd name="T3" fmla="*/ 4 h 10"/>
                    <a:gd name="T4" fmla="*/ 26 w 248"/>
                    <a:gd name="T5" fmla="*/ 4 h 10"/>
                    <a:gd name="T6" fmla="*/ 25 w 248"/>
                    <a:gd name="T7" fmla="*/ 0 h 10"/>
                    <a:gd name="T8" fmla="*/ 0 w 248"/>
                    <a:gd name="T9" fmla="*/ 0 h 10"/>
                    <a:gd name="T10" fmla="*/ 28 w 248"/>
                    <a:gd name="T11" fmla="*/ 0 h 10"/>
                    <a:gd name="T12" fmla="*/ 28 w 248"/>
                    <a:gd name="T13" fmla="*/ 4 h 10"/>
                    <a:gd name="T14" fmla="*/ 54 w 248"/>
                    <a:gd name="T15" fmla="*/ 4 h 10"/>
                    <a:gd name="T16" fmla="*/ 53 w 248"/>
                    <a:gd name="T17" fmla="*/ 0 h 10"/>
                    <a:gd name="T18" fmla="*/ 28 w 248"/>
                    <a:gd name="T19" fmla="*/ 0 h 10"/>
                    <a:gd name="T20" fmla="*/ 56 w 248"/>
                    <a:gd name="T21" fmla="*/ 0 h 10"/>
                    <a:gd name="T22" fmla="*/ 55 w 248"/>
                    <a:gd name="T23" fmla="*/ 4 h 10"/>
                    <a:gd name="T24" fmla="*/ 82 w 248"/>
                    <a:gd name="T25" fmla="*/ 4 h 10"/>
                    <a:gd name="T26" fmla="*/ 82 w 248"/>
                    <a:gd name="T27" fmla="*/ 0 h 10"/>
                    <a:gd name="T28" fmla="*/ 56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1" y="0"/>
                      </a:moveTo>
                      <a:lnTo>
                        <a:pt x="0" y="10"/>
                      </a:lnTo>
                      <a:lnTo>
                        <a:pt x="78" y="10"/>
                      </a:lnTo>
                      <a:lnTo>
                        <a:pt x="77" y="0"/>
                      </a:lnTo>
                      <a:lnTo>
                        <a:pt x="1" y="0"/>
                      </a:lnTo>
                      <a:close/>
                      <a:moveTo>
                        <a:pt x="84" y="0"/>
                      </a:moveTo>
                      <a:lnTo>
                        <a:pt x="84" y="10"/>
                      </a:lnTo>
                      <a:lnTo>
                        <a:pt x="162" y="10"/>
                      </a:lnTo>
                      <a:lnTo>
                        <a:pt x="161" y="0"/>
                      </a:lnTo>
                      <a:lnTo>
                        <a:pt x="84" y="0"/>
                      </a:lnTo>
                      <a:close/>
                      <a:moveTo>
                        <a:pt x="168" y="0"/>
                      </a:moveTo>
                      <a:lnTo>
                        <a:pt x="167" y="10"/>
                      </a:lnTo>
                      <a:lnTo>
                        <a:pt x="248" y="10"/>
                      </a:lnTo>
                      <a:lnTo>
                        <a:pt x="248" y="0"/>
                      </a:lnTo>
                      <a:lnTo>
                        <a:pt x="168"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2" name="Freeform 820"/>
                <p:cNvSpPr>
                  <a:spLocks noEditPoints="1"/>
                </p:cNvSpPr>
                <p:nvPr/>
              </p:nvSpPr>
              <p:spPr bwMode="auto">
                <a:xfrm>
                  <a:off x="3179" y="844"/>
                  <a:ext cx="82" cy="3"/>
                </a:xfrm>
                <a:custGeom>
                  <a:avLst/>
                  <a:gdLst>
                    <a:gd name="T0" fmla="*/ 0 w 248"/>
                    <a:gd name="T1" fmla="*/ 0 h 10"/>
                    <a:gd name="T2" fmla="*/ 0 w 248"/>
                    <a:gd name="T3" fmla="*/ 3 h 10"/>
                    <a:gd name="T4" fmla="*/ 26 w 248"/>
                    <a:gd name="T5" fmla="*/ 3 h 10"/>
                    <a:gd name="T6" fmla="*/ 25 w 248"/>
                    <a:gd name="T7" fmla="*/ 0 h 10"/>
                    <a:gd name="T8" fmla="*/ 0 w 248"/>
                    <a:gd name="T9" fmla="*/ 0 h 10"/>
                    <a:gd name="T10" fmla="*/ 28 w 248"/>
                    <a:gd name="T11" fmla="*/ 0 h 10"/>
                    <a:gd name="T12" fmla="*/ 28 w 248"/>
                    <a:gd name="T13" fmla="*/ 3 h 10"/>
                    <a:gd name="T14" fmla="*/ 54 w 248"/>
                    <a:gd name="T15" fmla="*/ 3 h 10"/>
                    <a:gd name="T16" fmla="*/ 53 w 248"/>
                    <a:gd name="T17" fmla="*/ 0 h 10"/>
                    <a:gd name="T18" fmla="*/ 28 w 248"/>
                    <a:gd name="T19" fmla="*/ 0 h 10"/>
                    <a:gd name="T20" fmla="*/ 56 w 248"/>
                    <a:gd name="T21" fmla="*/ 0 h 10"/>
                    <a:gd name="T22" fmla="*/ 55 w 248"/>
                    <a:gd name="T23" fmla="*/ 3 h 10"/>
                    <a:gd name="T24" fmla="*/ 82 w 248"/>
                    <a:gd name="T25" fmla="*/ 3 h 10"/>
                    <a:gd name="T26" fmla="*/ 82 w 248"/>
                    <a:gd name="T27" fmla="*/ 0 h 10"/>
                    <a:gd name="T28" fmla="*/ 56 w 2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0"/>
                    <a:gd name="T47" fmla="*/ 248 w 2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0">
                      <a:moveTo>
                        <a:pt x="1" y="0"/>
                      </a:moveTo>
                      <a:lnTo>
                        <a:pt x="0" y="10"/>
                      </a:lnTo>
                      <a:lnTo>
                        <a:pt x="78" y="10"/>
                      </a:lnTo>
                      <a:lnTo>
                        <a:pt x="76" y="0"/>
                      </a:lnTo>
                      <a:lnTo>
                        <a:pt x="1" y="0"/>
                      </a:lnTo>
                      <a:close/>
                      <a:moveTo>
                        <a:pt x="84" y="0"/>
                      </a:moveTo>
                      <a:lnTo>
                        <a:pt x="84" y="10"/>
                      </a:lnTo>
                      <a:lnTo>
                        <a:pt x="162" y="10"/>
                      </a:lnTo>
                      <a:lnTo>
                        <a:pt x="160" y="0"/>
                      </a:lnTo>
                      <a:lnTo>
                        <a:pt x="84" y="0"/>
                      </a:lnTo>
                      <a:close/>
                      <a:moveTo>
                        <a:pt x="169" y="0"/>
                      </a:moveTo>
                      <a:lnTo>
                        <a:pt x="167" y="10"/>
                      </a:lnTo>
                      <a:lnTo>
                        <a:pt x="248" y="10"/>
                      </a:lnTo>
                      <a:lnTo>
                        <a:pt x="248" y="0"/>
                      </a:lnTo>
                      <a:lnTo>
                        <a:pt x="1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3" name="Freeform 821"/>
                <p:cNvSpPr>
                  <a:spLocks noEditPoints="1"/>
                </p:cNvSpPr>
                <p:nvPr/>
              </p:nvSpPr>
              <p:spPr bwMode="auto">
                <a:xfrm>
                  <a:off x="3179" y="842"/>
                  <a:ext cx="82" cy="3"/>
                </a:xfrm>
                <a:custGeom>
                  <a:avLst/>
                  <a:gdLst>
                    <a:gd name="T0" fmla="*/ 0 w 247"/>
                    <a:gd name="T1" fmla="*/ 0 h 10"/>
                    <a:gd name="T2" fmla="*/ 0 w 247"/>
                    <a:gd name="T3" fmla="*/ 3 h 10"/>
                    <a:gd name="T4" fmla="*/ 25 w 247"/>
                    <a:gd name="T5" fmla="*/ 3 h 10"/>
                    <a:gd name="T6" fmla="*/ 25 w 247"/>
                    <a:gd name="T7" fmla="*/ 0 h 10"/>
                    <a:gd name="T8" fmla="*/ 0 w 247"/>
                    <a:gd name="T9" fmla="*/ 0 h 10"/>
                    <a:gd name="T10" fmla="*/ 28 w 247"/>
                    <a:gd name="T11" fmla="*/ 0 h 10"/>
                    <a:gd name="T12" fmla="*/ 28 w 247"/>
                    <a:gd name="T13" fmla="*/ 3 h 10"/>
                    <a:gd name="T14" fmla="*/ 53 w 247"/>
                    <a:gd name="T15" fmla="*/ 3 h 10"/>
                    <a:gd name="T16" fmla="*/ 52 w 247"/>
                    <a:gd name="T17" fmla="*/ 0 h 10"/>
                    <a:gd name="T18" fmla="*/ 28 w 247"/>
                    <a:gd name="T19" fmla="*/ 0 h 10"/>
                    <a:gd name="T20" fmla="*/ 56 w 247"/>
                    <a:gd name="T21" fmla="*/ 0 h 10"/>
                    <a:gd name="T22" fmla="*/ 55 w 247"/>
                    <a:gd name="T23" fmla="*/ 3 h 10"/>
                    <a:gd name="T24" fmla="*/ 82 w 247"/>
                    <a:gd name="T25" fmla="*/ 3 h 10"/>
                    <a:gd name="T26" fmla="*/ 82 w 247"/>
                    <a:gd name="T27" fmla="*/ 0 h 10"/>
                    <a:gd name="T28" fmla="*/ 56 w 247"/>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10"/>
                    <a:gd name="T47" fmla="*/ 247 w 24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10">
                      <a:moveTo>
                        <a:pt x="0" y="0"/>
                      </a:moveTo>
                      <a:lnTo>
                        <a:pt x="0" y="10"/>
                      </a:lnTo>
                      <a:lnTo>
                        <a:pt x="76" y="10"/>
                      </a:lnTo>
                      <a:lnTo>
                        <a:pt x="74" y="0"/>
                      </a:lnTo>
                      <a:lnTo>
                        <a:pt x="0" y="0"/>
                      </a:lnTo>
                      <a:close/>
                      <a:moveTo>
                        <a:pt x="83" y="0"/>
                      </a:moveTo>
                      <a:lnTo>
                        <a:pt x="83" y="10"/>
                      </a:lnTo>
                      <a:lnTo>
                        <a:pt x="160" y="10"/>
                      </a:lnTo>
                      <a:lnTo>
                        <a:pt x="157" y="0"/>
                      </a:lnTo>
                      <a:lnTo>
                        <a:pt x="83" y="0"/>
                      </a:lnTo>
                      <a:close/>
                      <a:moveTo>
                        <a:pt x="169" y="0"/>
                      </a:moveTo>
                      <a:lnTo>
                        <a:pt x="167" y="10"/>
                      </a:lnTo>
                      <a:lnTo>
                        <a:pt x="247" y="10"/>
                      </a:lnTo>
                      <a:lnTo>
                        <a:pt x="247" y="0"/>
                      </a:lnTo>
                      <a:lnTo>
                        <a:pt x="169"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4" name="Freeform 822"/>
                <p:cNvSpPr>
                  <a:spLocks noEditPoints="1"/>
                </p:cNvSpPr>
                <p:nvPr/>
              </p:nvSpPr>
              <p:spPr bwMode="auto">
                <a:xfrm>
                  <a:off x="3179" y="840"/>
                  <a:ext cx="82" cy="4"/>
                </a:xfrm>
                <a:custGeom>
                  <a:avLst/>
                  <a:gdLst>
                    <a:gd name="T0" fmla="*/ 0 w 247"/>
                    <a:gd name="T1" fmla="*/ 4 h 10"/>
                    <a:gd name="T2" fmla="*/ 0 w 247"/>
                    <a:gd name="T3" fmla="*/ 1 h 10"/>
                    <a:gd name="T4" fmla="*/ 24 w 247"/>
                    <a:gd name="T5" fmla="*/ 1 h 10"/>
                    <a:gd name="T6" fmla="*/ 25 w 247"/>
                    <a:gd name="T7" fmla="*/ 4 h 10"/>
                    <a:gd name="T8" fmla="*/ 0 w 247"/>
                    <a:gd name="T9" fmla="*/ 4 h 10"/>
                    <a:gd name="T10" fmla="*/ 28 w 247"/>
                    <a:gd name="T11" fmla="*/ 4 h 10"/>
                    <a:gd name="T12" fmla="*/ 28 w 247"/>
                    <a:gd name="T13" fmla="*/ 1 h 10"/>
                    <a:gd name="T14" fmla="*/ 52 w 247"/>
                    <a:gd name="T15" fmla="*/ 1 h 10"/>
                    <a:gd name="T16" fmla="*/ 53 w 247"/>
                    <a:gd name="T17" fmla="*/ 4 h 10"/>
                    <a:gd name="T18" fmla="*/ 28 w 247"/>
                    <a:gd name="T19" fmla="*/ 4 h 10"/>
                    <a:gd name="T20" fmla="*/ 56 w 247"/>
                    <a:gd name="T21" fmla="*/ 0 h 10"/>
                    <a:gd name="T22" fmla="*/ 56 w 247"/>
                    <a:gd name="T23" fmla="*/ 4 h 10"/>
                    <a:gd name="T24" fmla="*/ 82 w 247"/>
                    <a:gd name="T25" fmla="*/ 4 h 10"/>
                    <a:gd name="T26" fmla="*/ 82 w 247"/>
                    <a:gd name="T27" fmla="*/ 1 h 10"/>
                    <a:gd name="T28" fmla="*/ 69 w 247"/>
                    <a:gd name="T29" fmla="*/ 0 h 10"/>
                    <a:gd name="T30" fmla="*/ 56 w 247"/>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7"/>
                    <a:gd name="T49" fmla="*/ 0 h 10"/>
                    <a:gd name="T50" fmla="*/ 247 w 247"/>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7" h="10">
                      <a:moveTo>
                        <a:pt x="0" y="10"/>
                      </a:moveTo>
                      <a:lnTo>
                        <a:pt x="0" y="2"/>
                      </a:lnTo>
                      <a:lnTo>
                        <a:pt x="73" y="2"/>
                      </a:lnTo>
                      <a:lnTo>
                        <a:pt x="75" y="10"/>
                      </a:lnTo>
                      <a:lnTo>
                        <a:pt x="0" y="10"/>
                      </a:lnTo>
                      <a:close/>
                      <a:moveTo>
                        <a:pt x="83" y="10"/>
                      </a:moveTo>
                      <a:lnTo>
                        <a:pt x="83" y="2"/>
                      </a:lnTo>
                      <a:lnTo>
                        <a:pt x="156" y="2"/>
                      </a:lnTo>
                      <a:lnTo>
                        <a:pt x="159" y="10"/>
                      </a:lnTo>
                      <a:lnTo>
                        <a:pt x="83" y="10"/>
                      </a:lnTo>
                      <a:close/>
                      <a:moveTo>
                        <a:pt x="169" y="0"/>
                      </a:moveTo>
                      <a:lnTo>
                        <a:pt x="168" y="10"/>
                      </a:lnTo>
                      <a:lnTo>
                        <a:pt x="247" y="10"/>
                      </a:lnTo>
                      <a:lnTo>
                        <a:pt x="247" y="2"/>
                      </a:lnTo>
                      <a:lnTo>
                        <a:pt x="208" y="0"/>
                      </a:lnTo>
                      <a:lnTo>
                        <a:pt x="169"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5" name="Freeform 823"/>
                <p:cNvSpPr>
                  <a:spLocks noEditPoints="1"/>
                </p:cNvSpPr>
                <p:nvPr/>
              </p:nvSpPr>
              <p:spPr bwMode="auto">
                <a:xfrm>
                  <a:off x="3179" y="840"/>
                  <a:ext cx="82" cy="2"/>
                </a:xfrm>
                <a:custGeom>
                  <a:avLst/>
                  <a:gdLst>
                    <a:gd name="T0" fmla="*/ 0 w 247"/>
                    <a:gd name="T1" fmla="*/ 2 h 5"/>
                    <a:gd name="T2" fmla="*/ 0 w 247"/>
                    <a:gd name="T3" fmla="*/ 1 h 5"/>
                    <a:gd name="T4" fmla="*/ 24 w 247"/>
                    <a:gd name="T5" fmla="*/ 1 h 5"/>
                    <a:gd name="T6" fmla="*/ 25 w 247"/>
                    <a:gd name="T7" fmla="*/ 2 h 5"/>
                    <a:gd name="T8" fmla="*/ 0 w 247"/>
                    <a:gd name="T9" fmla="*/ 2 h 5"/>
                    <a:gd name="T10" fmla="*/ 28 w 247"/>
                    <a:gd name="T11" fmla="*/ 2 h 5"/>
                    <a:gd name="T12" fmla="*/ 28 w 247"/>
                    <a:gd name="T13" fmla="*/ 1 h 5"/>
                    <a:gd name="T14" fmla="*/ 52 w 247"/>
                    <a:gd name="T15" fmla="*/ 1 h 5"/>
                    <a:gd name="T16" fmla="*/ 52 w 247"/>
                    <a:gd name="T17" fmla="*/ 2 h 5"/>
                    <a:gd name="T18" fmla="*/ 28 w 247"/>
                    <a:gd name="T19" fmla="*/ 2 h 5"/>
                    <a:gd name="T20" fmla="*/ 56 w 247"/>
                    <a:gd name="T21" fmla="*/ 2 h 5"/>
                    <a:gd name="T22" fmla="*/ 56 w 247"/>
                    <a:gd name="T23" fmla="*/ 0 h 5"/>
                    <a:gd name="T24" fmla="*/ 82 w 247"/>
                    <a:gd name="T25" fmla="*/ 1 h 5"/>
                    <a:gd name="T26" fmla="*/ 82 w 247"/>
                    <a:gd name="T27" fmla="*/ 2 h 5"/>
                    <a:gd name="T28" fmla="*/ 56 w 247"/>
                    <a:gd name="T29" fmla="*/ 2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7"/>
                    <a:gd name="T46" fmla="*/ 0 h 5"/>
                    <a:gd name="T47" fmla="*/ 247 w 247"/>
                    <a:gd name="T48" fmla="*/ 5 h 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7" h="5">
                      <a:moveTo>
                        <a:pt x="0" y="5"/>
                      </a:moveTo>
                      <a:lnTo>
                        <a:pt x="0" y="2"/>
                      </a:lnTo>
                      <a:lnTo>
                        <a:pt x="73" y="2"/>
                      </a:lnTo>
                      <a:lnTo>
                        <a:pt x="74" y="5"/>
                      </a:lnTo>
                      <a:lnTo>
                        <a:pt x="0" y="5"/>
                      </a:lnTo>
                      <a:close/>
                      <a:moveTo>
                        <a:pt x="83" y="5"/>
                      </a:moveTo>
                      <a:lnTo>
                        <a:pt x="83" y="2"/>
                      </a:lnTo>
                      <a:lnTo>
                        <a:pt x="156" y="2"/>
                      </a:lnTo>
                      <a:lnTo>
                        <a:pt x="157" y="5"/>
                      </a:lnTo>
                      <a:lnTo>
                        <a:pt x="83" y="5"/>
                      </a:lnTo>
                      <a:close/>
                      <a:moveTo>
                        <a:pt x="169" y="5"/>
                      </a:moveTo>
                      <a:lnTo>
                        <a:pt x="169" y="0"/>
                      </a:lnTo>
                      <a:lnTo>
                        <a:pt x="247" y="2"/>
                      </a:lnTo>
                      <a:lnTo>
                        <a:pt x="247" y="5"/>
                      </a:lnTo>
                      <a:lnTo>
                        <a:pt x="169"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6" name="Freeform 824"/>
                <p:cNvSpPr>
                  <a:spLocks/>
                </p:cNvSpPr>
                <p:nvPr/>
              </p:nvSpPr>
              <p:spPr bwMode="auto">
                <a:xfrm>
                  <a:off x="3235" y="840"/>
                  <a:ext cx="13" cy="1"/>
                </a:xfrm>
                <a:custGeom>
                  <a:avLst/>
                  <a:gdLst>
                    <a:gd name="T0" fmla="*/ 0 w 39"/>
                    <a:gd name="T1" fmla="*/ 0 h 1"/>
                    <a:gd name="T2" fmla="*/ 0 w 39"/>
                    <a:gd name="T3" fmla="*/ 0 h 1"/>
                    <a:gd name="T4" fmla="*/ 13 w 39"/>
                    <a:gd name="T5" fmla="*/ 0 h 1"/>
                    <a:gd name="T6" fmla="*/ 0 w 39"/>
                    <a:gd name="T7" fmla="*/ 0 h 1"/>
                    <a:gd name="T8" fmla="*/ 0 60000 65536"/>
                    <a:gd name="T9" fmla="*/ 0 60000 65536"/>
                    <a:gd name="T10" fmla="*/ 0 60000 65536"/>
                    <a:gd name="T11" fmla="*/ 0 60000 65536"/>
                    <a:gd name="T12" fmla="*/ 0 w 39"/>
                    <a:gd name="T13" fmla="*/ 0 h 1"/>
                    <a:gd name="T14" fmla="*/ 39 w 39"/>
                    <a:gd name="T15" fmla="*/ 1 h 1"/>
                  </a:gdLst>
                  <a:ahLst/>
                  <a:cxnLst>
                    <a:cxn ang="T8">
                      <a:pos x="T0" y="T1"/>
                    </a:cxn>
                    <a:cxn ang="T9">
                      <a:pos x="T2" y="T3"/>
                    </a:cxn>
                    <a:cxn ang="T10">
                      <a:pos x="T4" y="T5"/>
                    </a:cxn>
                    <a:cxn ang="T11">
                      <a:pos x="T6" y="T7"/>
                    </a:cxn>
                  </a:cxnLst>
                  <a:rect l="T12" t="T13" r="T14" b="T15"/>
                  <a:pathLst>
                    <a:path w="39" h="1">
                      <a:moveTo>
                        <a:pt x="0" y="0"/>
                      </a:moveTo>
                      <a:lnTo>
                        <a:pt x="0" y="0"/>
                      </a:lnTo>
                      <a:lnTo>
                        <a:pt x="39"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7" name="Freeform 825"/>
                <p:cNvSpPr>
                  <a:spLocks/>
                </p:cNvSpPr>
                <p:nvPr/>
              </p:nvSpPr>
              <p:spPr bwMode="auto">
                <a:xfrm>
                  <a:off x="3286" y="843"/>
                  <a:ext cx="57" cy="1"/>
                </a:xfrm>
                <a:custGeom>
                  <a:avLst/>
                  <a:gdLst>
                    <a:gd name="T0" fmla="*/ 0 w 171"/>
                    <a:gd name="T1" fmla="*/ 0 h 2"/>
                    <a:gd name="T2" fmla="*/ 0 w 171"/>
                    <a:gd name="T3" fmla="*/ 1 h 2"/>
                    <a:gd name="T4" fmla="*/ 57 w 171"/>
                    <a:gd name="T5" fmla="*/ 0 h 2"/>
                    <a:gd name="T6" fmla="*/ 0 w 171"/>
                    <a:gd name="T7" fmla="*/ 0 h 2"/>
                    <a:gd name="T8" fmla="*/ 0 60000 65536"/>
                    <a:gd name="T9" fmla="*/ 0 60000 65536"/>
                    <a:gd name="T10" fmla="*/ 0 60000 65536"/>
                    <a:gd name="T11" fmla="*/ 0 60000 65536"/>
                    <a:gd name="T12" fmla="*/ 0 w 171"/>
                    <a:gd name="T13" fmla="*/ 0 h 2"/>
                    <a:gd name="T14" fmla="*/ 171 w 171"/>
                    <a:gd name="T15" fmla="*/ 2 h 2"/>
                  </a:gdLst>
                  <a:ahLst/>
                  <a:cxnLst>
                    <a:cxn ang="T8">
                      <a:pos x="T0" y="T1"/>
                    </a:cxn>
                    <a:cxn ang="T9">
                      <a:pos x="T2" y="T3"/>
                    </a:cxn>
                    <a:cxn ang="T10">
                      <a:pos x="T4" y="T5"/>
                    </a:cxn>
                    <a:cxn ang="T11">
                      <a:pos x="T6" y="T7"/>
                    </a:cxn>
                  </a:cxnLst>
                  <a:rect l="T12" t="T13" r="T14" b="T15"/>
                  <a:pathLst>
                    <a:path w="171" h="2">
                      <a:moveTo>
                        <a:pt x="0" y="0"/>
                      </a:moveTo>
                      <a:lnTo>
                        <a:pt x="0" y="2"/>
                      </a:lnTo>
                      <a:lnTo>
                        <a:pt x="171"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8" name="Freeform 826"/>
                <p:cNvSpPr>
                  <a:spLocks/>
                </p:cNvSpPr>
                <p:nvPr/>
              </p:nvSpPr>
              <p:spPr bwMode="auto">
                <a:xfrm>
                  <a:off x="3286" y="841"/>
                  <a:ext cx="114" cy="3"/>
                </a:xfrm>
                <a:custGeom>
                  <a:avLst/>
                  <a:gdLst>
                    <a:gd name="T0" fmla="*/ 0 w 341"/>
                    <a:gd name="T1" fmla="*/ 0 h 8"/>
                    <a:gd name="T2" fmla="*/ 0 w 341"/>
                    <a:gd name="T3" fmla="*/ 3 h 8"/>
                    <a:gd name="T4" fmla="*/ 114 w 341"/>
                    <a:gd name="T5" fmla="*/ 2 h 8"/>
                    <a:gd name="T6" fmla="*/ 114 w 341"/>
                    <a:gd name="T7" fmla="*/ 0 h 8"/>
                    <a:gd name="T8" fmla="*/ 0 w 341"/>
                    <a:gd name="T9" fmla="*/ 0 h 8"/>
                    <a:gd name="T10" fmla="*/ 0 60000 65536"/>
                    <a:gd name="T11" fmla="*/ 0 60000 65536"/>
                    <a:gd name="T12" fmla="*/ 0 60000 65536"/>
                    <a:gd name="T13" fmla="*/ 0 60000 65536"/>
                    <a:gd name="T14" fmla="*/ 0 60000 65536"/>
                    <a:gd name="T15" fmla="*/ 0 w 341"/>
                    <a:gd name="T16" fmla="*/ 0 h 8"/>
                    <a:gd name="T17" fmla="*/ 341 w 341"/>
                    <a:gd name="T18" fmla="*/ 8 h 8"/>
                  </a:gdLst>
                  <a:ahLst/>
                  <a:cxnLst>
                    <a:cxn ang="T10">
                      <a:pos x="T0" y="T1"/>
                    </a:cxn>
                    <a:cxn ang="T11">
                      <a:pos x="T2" y="T3"/>
                    </a:cxn>
                    <a:cxn ang="T12">
                      <a:pos x="T4" y="T5"/>
                    </a:cxn>
                    <a:cxn ang="T13">
                      <a:pos x="T6" y="T7"/>
                    </a:cxn>
                    <a:cxn ang="T14">
                      <a:pos x="T8" y="T9"/>
                    </a:cxn>
                  </a:cxnLst>
                  <a:rect l="T15" t="T16" r="T17" b="T18"/>
                  <a:pathLst>
                    <a:path w="341" h="8">
                      <a:moveTo>
                        <a:pt x="0" y="0"/>
                      </a:moveTo>
                      <a:lnTo>
                        <a:pt x="0" y="8"/>
                      </a:lnTo>
                      <a:lnTo>
                        <a:pt x="341" y="6"/>
                      </a:lnTo>
                      <a:lnTo>
                        <a:pt x="341"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89" name="Freeform 827"/>
                <p:cNvSpPr>
                  <a:spLocks/>
                </p:cNvSpPr>
                <p:nvPr/>
              </p:nvSpPr>
              <p:spPr bwMode="auto">
                <a:xfrm>
                  <a:off x="3286" y="840"/>
                  <a:ext cx="114" cy="3"/>
                </a:xfrm>
                <a:custGeom>
                  <a:avLst/>
                  <a:gdLst>
                    <a:gd name="T0" fmla="*/ 0 w 341"/>
                    <a:gd name="T1" fmla="*/ 0 h 11"/>
                    <a:gd name="T2" fmla="*/ 0 w 341"/>
                    <a:gd name="T3" fmla="*/ 3 h 11"/>
                    <a:gd name="T4" fmla="*/ 57 w 341"/>
                    <a:gd name="T5" fmla="*/ 3 h 11"/>
                    <a:gd name="T6" fmla="*/ 114 w 341"/>
                    <a:gd name="T7" fmla="*/ 3 h 11"/>
                    <a:gd name="T8" fmla="*/ 114 w 341"/>
                    <a:gd name="T9" fmla="*/ 0 h 11"/>
                    <a:gd name="T10" fmla="*/ 0 w 341"/>
                    <a:gd name="T11" fmla="*/ 0 h 11"/>
                    <a:gd name="T12" fmla="*/ 0 60000 65536"/>
                    <a:gd name="T13" fmla="*/ 0 60000 65536"/>
                    <a:gd name="T14" fmla="*/ 0 60000 65536"/>
                    <a:gd name="T15" fmla="*/ 0 60000 65536"/>
                    <a:gd name="T16" fmla="*/ 0 60000 65536"/>
                    <a:gd name="T17" fmla="*/ 0 60000 65536"/>
                    <a:gd name="T18" fmla="*/ 0 w 341"/>
                    <a:gd name="T19" fmla="*/ 0 h 11"/>
                    <a:gd name="T20" fmla="*/ 341 w 34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41" h="11">
                      <a:moveTo>
                        <a:pt x="0" y="0"/>
                      </a:moveTo>
                      <a:lnTo>
                        <a:pt x="0" y="11"/>
                      </a:lnTo>
                      <a:lnTo>
                        <a:pt x="171" y="11"/>
                      </a:lnTo>
                      <a:lnTo>
                        <a:pt x="341" y="11"/>
                      </a:lnTo>
                      <a:lnTo>
                        <a:pt x="340"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0" name="Freeform 828"/>
                <p:cNvSpPr>
                  <a:spLocks/>
                </p:cNvSpPr>
                <p:nvPr/>
              </p:nvSpPr>
              <p:spPr bwMode="auto">
                <a:xfrm>
                  <a:off x="3286" y="838"/>
                  <a:ext cx="114" cy="3"/>
                </a:xfrm>
                <a:custGeom>
                  <a:avLst/>
                  <a:gdLst>
                    <a:gd name="T0" fmla="*/ 0 w 341"/>
                    <a:gd name="T1" fmla="*/ 0 h 9"/>
                    <a:gd name="T2" fmla="*/ 0 w 341"/>
                    <a:gd name="T3" fmla="*/ 3 h 9"/>
                    <a:gd name="T4" fmla="*/ 114 w 341"/>
                    <a:gd name="T5" fmla="*/ 3 h 9"/>
                    <a:gd name="T6" fmla="*/ 114 w 341"/>
                    <a:gd name="T7" fmla="*/ 0 h 9"/>
                    <a:gd name="T8" fmla="*/ 0 w 341"/>
                    <a:gd name="T9" fmla="*/ 0 h 9"/>
                    <a:gd name="T10" fmla="*/ 0 60000 65536"/>
                    <a:gd name="T11" fmla="*/ 0 60000 65536"/>
                    <a:gd name="T12" fmla="*/ 0 60000 65536"/>
                    <a:gd name="T13" fmla="*/ 0 60000 65536"/>
                    <a:gd name="T14" fmla="*/ 0 60000 65536"/>
                    <a:gd name="T15" fmla="*/ 0 w 341"/>
                    <a:gd name="T16" fmla="*/ 0 h 9"/>
                    <a:gd name="T17" fmla="*/ 341 w 341"/>
                    <a:gd name="T18" fmla="*/ 9 h 9"/>
                  </a:gdLst>
                  <a:ahLst/>
                  <a:cxnLst>
                    <a:cxn ang="T10">
                      <a:pos x="T0" y="T1"/>
                    </a:cxn>
                    <a:cxn ang="T11">
                      <a:pos x="T2" y="T3"/>
                    </a:cxn>
                    <a:cxn ang="T12">
                      <a:pos x="T4" y="T5"/>
                    </a:cxn>
                    <a:cxn ang="T13">
                      <a:pos x="T6" y="T7"/>
                    </a:cxn>
                    <a:cxn ang="T14">
                      <a:pos x="T8" y="T9"/>
                    </a:cxn>
                  </a:cxnLst>
                  <a:rect l="T15" t="T16" r="T17" b="T18"/>
                  <a:pathLst>
                    <a:path w="341" h="9">
                      <a:moveTo>
                        <a:pt x="0" y="0"/>
                      </a:moveTo>
                      <a:lnTo>
                        <a:pt x="0" y="9"/>
                      </a:lnTo>
                      <a:lnTo>
                        <a:pt x="341" y="9"/>
                      </a:lnTo>
                      <a:lnTo>
                        <a:pt x="340"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1" name="Freeform 829"/>
                <p:cNvSpPr>
                  <a:spLocks/>
                </p:cNvSpPr>
                <p:nvPr/>
              </p:nvSpPr>
              <p:spPr bwMode="auto">
                <a:xfrm>
                  <a:off x="3286" y="836"/>
                  <a:ext cx="114" cy="4"/>
                </a:xfrm>
                <a:custGeom>
                  <a:avLst/>
                  <a:gdLst>
                    <a:gd name="T0" fmla="*/ 0 w 340"/>
                    <a:gd name="T1" fmla="*/ 0 h 10"/>
                    <a:gd name="T2" fmla="*/ 0 w 340"/>
                    <a:gd name="T3" fmla="*/ 4 h 10"/>
                    <a:gd name="T4" fmla="*/ 114 w 340"/>
                    <a:gd name="T5" fmla="*/ 4 h 10"/>
                    <a:gd name="T6" fmla="*/ 114 w 340"/>
                    <a:gd name="T7" fmla="*/ 0 h 10"/>
                    <a:gd name="T8" fmla="*/ 0 w 340"/>
                    <a:gd name="T9" fmla="*/ 0 h 10"/>
                    <a:gd name="T10" fmla="*/ 0 60000 65536"/>
                    <a:gd name="T11" fmla="*/ 0 60000 65536"/>
                    <a:gd name="T12" fmla="*/ 0 60000 65536"/>
                    <a:gd name="T13" fmla="*/ 0 60000 65536"/>
                    <a:gd name="T14" fmla="*/ 0 60000 65536"/>
                    <a:gd name="T15" fmla="*/ 0 w 340"/>
                    <a:gd name="T16" fmla="*/ 0 h 10"/>
                    <a:gd name="T17" fmla="*/ 340 w 340"/>
                    <a:gd name="T18" fmla="*/ 10 h 10"/>
                  </a:gdLst>
                  <a:ahLst/>
                  <a:cxnLst>
                    <a:cxn ang="T10">
                      <a:pos x="T0" y="T1"/>
                    </a:cxn>
                    <a:cxn ang="T11">
                      <a:pos x="T2" y="T3"/>
                    </a:cxn>
                    <a:cxn ang="T12">
                      <a:pos x="T4" y="T5"/>
                    </a:cxn>
                    <a:cxn ang="T13">
                      <a:pos x="T6" y="T7"/>
                    </a:cxn>
                    <a:cxn ang="T14">
                      <a:pos x="T8" y="T9"/>
                    </a:cxn>
                  </a:cxnLst>
                  <a:rect l="T15" t="T16" r="T17" b="T18"/>
                  <a:pathLst>
                    <a:path w="340" h="10">
                      <a:moveTo>
                        <a:pt x="0" y="0"/>
                      </a:moveTo>
                      <a:lnTo>
                        <a:pt x="0" y="10"/>
                      </a:lnTo>
                      <a:lnTo>
                        <a:pt x="340" y="10"/>
                      </a:lnTo>
                      <a:lnTo>
                        <a:pt x="339"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2" name="Freeform 830"/>
                <p:cNvSpPr>
                  <a:spLocks/>
                </p:cNvSpPr>
                <p:nvPr/>
              </p:nvSpPr>
              <p:spPr bwMode="auto">
                <a:xfrm>
                  <a:off x="3286" y="835"/>
                  <a:ext cx="114" cy="3"/>
                </a:xfrm>
                <a:custGeom>
                  <a:avLst/>
                  <a:gdLst>
                    <a:gd name="T0" fmla="*/ 0 w 340"/>
                    <a:gd name="T1" fmla="*/ 0 h 10"/>
                    <a:gd name="T2" fmla="*/ 0 w 340"/>
                    <a:gd name="T3" fmla="*/ 3 h 10"/>
                    <a:gd name="T4" fmla="*/ 114 w 340"/>
                    <a:gd name="T5" fmla="*/ 3 h 10"/>
                    <a:gd name="T6" fmla="*/ 113 w 340"/>
                    <a:gd name="T7" fmla="*/ 0 h 10"/>
                    <a:gd name="T8" fmla="*/ 28 w 340"/>
                    <a:gd name="T9" fmla="*/ 0 h 10"/>
                    <a:gd name="T10" fmla="*/ 28 w 340"/>
                    <a:gd name="T11" fmla="*/ 1 h 10"/>
                    <a:gd name="T12" fmla="*/ 28 w 340"/>
                    <a:gd name="T13" fmla="*/ 0 h 10"/>
                    <a:gd name="T14" fmla="*/ 0 w 340"/>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0"/>
                    <a:gd name="T25" fmla="*/ 0 h 10"/>
                    <a:gd name="T26" fmla="*/ 340 w 340"/>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 h="10">
                      <a:moveTo>
                        <a:pt x="0" y="0"/>
                      </a:moveTo>
                      <a:lnTo>
                        <a:pt x="0" y="10"/>
                      </a:lnTo>
                      <a:lnTo>
                        <a:pt x="340" y="10"/>
                      </a:lnTo>
                      <a:lnTo>
                        <a:pt x="338" y="0"/>
                      </a:lnTo>
                      <a:lnTo>
                        <a:pt x="84" y="0"/>
                      </a:lnTo>
                      <a:lnTo>
                        <a:pt x="83" y="3"/>
                      </a:lnTo>
                      <a:lnTo>
                        <a:pt x="83"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3" name="Freeform 831"/>
                <p:cNvSpPr>
                  <a:spLocks/>
                </p:cNvSpPr>
                <p:nvPr/>
              </p:nvSpPr>
              <p:spPr bwMode="auto">
                <a:xfrm>
                  <a:off x="3286" y="833"/>
                  <a:ext cx="113" cy="3"/>
                </a:xfrm>
                <a:custGeom>
                  <a:avLst/>
                  <a:gdLst>
                    <a:gd name="T0" fmla="*/ 0 w 339"/>
                    <a:gd name="T1" fmla="*/ 0 h 9"/>
                    <a:gd name="T2" fmla="*/ 0 w 339"/>
                    <a:gd name="T3" fmla="*/ 3 h 9"/>
                    <a:gd name="T4" fmla="*/ 113 w 339"/>
                    <a:gd name="T5" fmla="*/ 3 h 9"/>
                    <a:gd name="T6" fmla="*/ 112 w 339"/>
                    <a:gd name="T7" fmla="*/ 0 h 9"/>
                    <a:gd name="T8" fmla="*/ 86 w 339"/>
                    <a:gd name="T9" fmla="*/ 0 h 9"/>
                    <a:gd name="T10" fmla="*/ 86 w 339"/>
                    <a:gd name="T11" fmla="*/ 1 h 9"/>
                    <a:gd name="T12" fmla="*/ 86 w 339"/>
                    <a:gd name="T13" fmla="*/ 0 h 9"/>
                    <a:gd name="T14" fmla="*/ 59 w 339"/>
                    <a:gd name="T15" fmla="*/ 0 h 9"/>
                    <a:gd name="T16" fmla="*/ 59 w 339"/>
                    <a:gd name="T17" fmla="*/ 1 h 9"/>
                    <a:gd name="T18" fmla="*/ 59 w 339"/>
                    <a:gd name="T19" fmla="*/ 0 h 9"/>
                    <a:gd name="T20" fmla="*/ 28 w 339"/>
                    <a:gd name="T21" fmla="*/ 0 h 9"/>
                    <a:gd name="T22" fmla="*/ 28 w 339"/>
                    <a:gd name="T23" fmla="*/ 3 h 9"/>
                    <a:gd name="T24" fmla="*/ 28 w 339"/>
                    <a:gd name="T25" fmla="*/ 0 h 9"/>
                    <a:gd name="T26" fmla="*/ 0 w 339"/>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9"/>
                    <a:gd name="T43" fmla="*/ 0 h 9"/>
                    <a:gd name="T44" fmla="*/ 339 w 3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9" h="9">
                      <a:moveTo>
                        <a:pt x="0" y="0"/>
                      </a:moveTo>
                      <a:lnTo>
                        <a:pt x="0" y="9"/>
                      </a:lnTo>
                      <a:lnTo>
                        <a:pt x="339" y="9"/>
                      </a:lnTo>
                      <a:lnTo>
                        <a:pt x="336" y="0"/>
                      </a:lnTo>
                      <a:lnTo>
                        <a:pt x="258" y="0"/>
                      </a:lnTo>
                      <a:lnTo>
                        <a:pt x="257" y="2"/>
                      </a:lnTo>
                      <a:lnTo>
                        <a:pt x="257" y="0"/>
                      </a:lnTo>
                      <a:lnTo>
                        <a:pt x="177" y="0"/>
                      </a:lnTo>
                      <a:lnTo>
                        <a:pt x="176" y="2"/>
                      </a:lnTo>
                      <a:lnTo>
                        <a:pt x="176" y="0"/>
                      </a:lnTo>
                      <a:lnTo>
                        <a:pt x="84" y="0"/>
                      </a:lnTo>
                      <a:lnTo>
                        <a:pt x="83" y="8"/>
                      </a:lnTo>
                      <a:lnTo>
                        <a:pt x="83"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4" name="Freeform 832"/>
                <p:cNvSpPr>
                  <a:spLocks noEditPoints="1"/>
                </p:cNvSpPr>
                <p:nvPr/>
              </p:nvSpPr>
              <p:spPr bwMode="auto">
                <a:xfrm>
                  <a:off x="3286" y="831"/>
                  <a:ext cx="113" cy="4"/>
                </a:xfrm>
                <a:custGeom>
                  <a:avLst/>
                  <a:gdLst>
                    <a:gd name="T0" fmla="*/ 0 w 338"/>
                    <a:gd name="T1" fmla="*/ 0 h 11"/>
                    <a:gd name="T2" fmla="*/ 0 w 338"/>
                    <a:gd name="T3" fmla="*/ 4 h 11"/>
                    <a:gd name="T4" fmla="*/ 28 w 338"/>
                    <a:gd name="T5" fmla="*/ 4 h 11"/>
                    <a:gd name="T6" fmla="*/ 27 w 338"/>
                    <a:gd name="T7" fmla="*/ 0 h 11"/>
                    <a:gd name="T8" fmla="*/ 0 w 338"/>
                    <a:gd name="T9" fmla="*/ 0 h 11"/>
                    <a:gd name="T10" fmla="*/ 28 w 338"/>
                    <a:gd name="T11" fmla="*/ 0 h 11"/>
                    <a:gd name="T12" fmla="*/ 28 w 338"/>
                    <a:gd name="T13" fmla="*/ 4 h 11"/>
                    <a:gd name="T14" fmla="*/ 113 w 338"/>
                    <a:gd name="T15" fmla="*/ 4 h 11"/>
                    <a:gd name="T16" fmla="*/ 112 w 338"/>
                    <a:gd name="T17" fmla="*/ 0 h 11"/>
                    <a:gd name="T18" fmla="*/ 86 w 338"/>
                    <a:gd name="T19" fmla="*/ 0 h 11"/>
                    <a:gd name="T20" fmla="*/ 86 w 338"/>
                    <a:gd name="T21" fmla="*/ 3 h 11"/>
                    <a:gd name="T22" fmla="*/ 86 w 338"/>
                    <a:gd name="T23" fmla="*/ 0 h 11"/>
                    <a:gd name="T24" fmla="*/ 59 w 338"/>
                    <a:gd name="T25" fmla="*/ 0 h 11"/>
                    <a:gd name="T26" fmla="*/ 59 w 338"/>
                    <a:gd name="T27" fmla="*/ 3 h 11"/>
                    <a:gd name="T28" fmla="*/ 58 w 338"/>
                    <a:gd name="T29" fmla="*/ 0 h 11"/>
                    <a:gd name="T30" fmla="*/ 28 w 338"/>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8"/>
                    <a:gd name="T49" fmla="*/ 0 h 11"/>
                    <a:gd name="T50" fmla="*/ 338 w 338"/>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8" h="11">
                      <a:moveTo>
                        <a:pt x="0" y="0"/>
                      </a:moveTo>
                      <a:lnTo>
                        <a:pt x="0" y="11"/>
                      </a:lnTo>
                      <a:lnTo>
                        <a:pt x="83" y="11"/>
                      </a:lnTo>
                      <a:lnTo>
                        <a:pt x="82" y="0"/>
                      </a:lnTo>
                      <a:lnTo>
                        <a:pt x="0" y="0"/>
                      </a:lnTo>
                      <a:close/>
                      <a:moveTo>
                        <a:pt x="85" y="0"/>
                      </a:moveTo>
                      <a:lnTo>
                        <a:pt x="84" y="11"/>
                      </a:lnTo>
                      <a:lnTo>
                        <a:pt x="338" y="11"/>
                      </a:lnTo>
                      <a:lnTo>
                        <a:pt x="336" y="0"/>
                      </a:lnTo>
                      <a:lnTo>
                        <a:pt x="258" y="0"/>
                      </a:lnTo>
                      <a:lnTo>
                        <a:pt x="257" y="8"/>
                      </a:lnTo>
                      <a:lnTo>
                        <a:pt x="256" y="0"/>
                      </a:lnTo>
                      <a:lnTo>
                        <a:pt x="177" y="0"/>
                      </a:lnTo>
                      <a:lnTo>
                        <a:pt x="176" y="8"/>
                      </a:lnTo>
                      <a:lnTo>
                        <a:pt x="174" y="0"/>
                      </a:lnTo>
                      <a:lnTo>
                        <a:pt x="85"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5" name="Freeform 833"/>
                <p:cNvSpPr>
                  <a:spLocks noEditPoints="1"/>
                </p:cNvSpPr>
                <p:nvPr/>
              </p:nvSpPr>
              <p:spPr bwMode="auto">
                <a:xfrm>
                  <a:off x="3286" y="830"/>
                  <a:ext cx="112" cy="3"/>
                </a:xfrm>
                <a:custGeom>
                  <a:avLst/>
                  <a:gdLst>
                    <a:gd name="T0" fmla="*/ 0 w 336"/>
                    <a:gd name="T1" fmla="*/ 0 h 10"/>
                    <a:gd name="T2" fmla="*/ 0 w 336"/>
                    <a:gd name="T3" fmla="*/ 3 h 10"/>
                    <a:gd name="T4" fmla="*/ 28 w 336"/>
                    <a:gd name="T5" fmla="*/ 3 h 10"/>
                    <a:gd name="T6" fmla="*/ 27 w 336"/>
                    <a:gd name="T7" fmla="*/ 0 h 10"/>
                    <a:gd name="T8" fmla="*/ 0 w 336"/>
                    <a:gd name="T9" fmla="*/ 0 h 10"/>
                    <a:gd name="T10" fmla="*/ 29 w 336"/>
                    <a:gd name="T11" fmla="*/ 0 h 10"/>
                    <a:gd name="T12" fmla="*/ 28 w 336"/>
                    <a:gd name="T13" fmla="*/ 3 h 10"/>
                    <a:gd name="T14" fmla="*/ 59 w 336"/>
                    <a:gd name="T15" fmla="*/ 3 h 10"/>
                    <a:gd name="T16" fmla="*/ 58 w 336"/>
                    <a:gd name="T17" fmla="*/ 0 h 10"/>
                    <a:gd name="T18" fmla="*/ 29 w 336"/>
                    <a:gd name="T19" fmla="*/ 0 h 10"/>
                    <a:gd name="T20" fmla="*/ 59 w 336"/>
                    <a:gd name="T21" fmla="*/ 0 h 10"/>
                    <a:gd name="T22" fmla="*/ 59 w 336"/>
                    <a:gd name="T23" fmla="*/ 3 h 10"/>
                    <a:gd name="T24" fmla="*/ 86 w 336"/>
                    <a:gd name="T25" fmla="*/ 3 h 10"/>
                    <a:gd name="T26" fmla="*/ 85 w 336"/>
                    <a:gd name="T27" fmla="*/ 0 h 10"/>
                    <a:gd name="T28" fmla="*/ 59 w 336"/>
                    <a:gd name="T29" fmla="*/ 0 h 10"/>
                    <a:gd name="T30" fmla="*/ 86 w 336"/>
                    <a:gd name="T31" fmla="*/ 0 h 10"/>
                    <a:gd name="T32" fmla="*/ 86 w 336"/>
                    <a:gd name="T33" fmla="*/ 3 h 10"/>
                    <a:gd name="T34" fmla="*/ 112 w 336"/>
                    <a:gd name="T35" fmla="*/ 3 h 10"/>
                    <a:gd name="T36" fmla="*/ 112 w 336"/>
                    <a:gd name="T37" fmla="*/ 0 h 10"/>
                    <a:gd name="T38" fmla="*/ 86 w 33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10"/>
                    <a:gd name="T62" fmla="*/ 336 w 33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10">
                      <a:moveTo>
                        <a:pt x="0" y="0"/>
                      </a:moveTo>
                      <a:lnTo>
                        <a:pt x="0" y="10"/>
                      </a:lnTo>
                      <a:lnTo>
                        <a:pt x="83" y="10"/>
                      </a:lnTo>
                      <a:lnTo>
                        <a:pt x="81" y="0"/>
                      </a:lnTo>
                      <a:lnTo>
                        <a:pt x="0" y="0"/>
                      </a:lnTo>
                      <a:close/>
                      <a:moveTo>
                        <a:pt x="87" y="0"/>
                      </a:moveTo>
                      <a:lnTo>
                        <a:pt x="84" y="10"/>
                      </a:lnTo>
                      <a:lnTo>
                        <a:pt x="176" y="10"/>
                      </a:lnTo>
                      <a:lnTo>
                        <a:pt x="173" y="0"/>
                      </a:lnTo>
                      <a:lnTo>
                        <a:pt x="87" y="0"/>
                      </a:lnTo>
                      <a:close/>
                      <a:moveTo>
                        <a:pt x="178" y="0"/>
                      </a:moveTo>
                      <a:lnTo>
                        <a:pt x="177" y="10"/>
                      </a:lnTo>
                      <a:lnTo>
                        <a:pt x="257" y="10"/>
                      </a:lnTo>
                      <a:lnTo>
                        <a:pt x="255" y="0"/>
                      </a:lnTo>
                      <a:lnTo>
                        <a:pt x="178" y="0"/>
                      </a:lnTo>
                      <a:close/>
                      <a:moveTo>
                        <a:pt x="258" y="0"/>
                      </a:moveTo>
                      <a:lnTo>
                        <a:pt x="258" y="10"/>
                      </a:lnTo>
                      <a:lnTo>
                        <a:pt x="336" y="10"/>
                      </a:lnTo>
                      <a:lnTo>
                        <a:pt x="335" y="0"/>
                      </a:lnTo>
                      <a:lnTo>
                        <a:pt x="258"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6" name="Freeform 834"/>
                <p:cNvSpPr>
                  <a:spLocks noEditPoints="1"/>
                </p:cNvSpPr>
                <p:nvPr/>
              </p:nvSpPr>
              <p:spPr bwMode="auto">
                <a:xfrm>
                  <a:off x="3286" y="828"/>
                  <a:ext cx="112" cy="3"/>
                </a:xfrm>
                <a:custGeom>
                  <a:avLst/>
                  <a:gdLst>
                    <a:gd name="T0" fmla="*/ 0 w 336"/>
                    <a:gd name="T1" fmla="*/ 0 h 9"/>
                    <a:gd name="T2" fmla="*/ 0 w 336"/>
                    <a:gd name="T3" fmla="*/ 3 h 9"/>
                    <a:gd name="T4" fmla="*/ 27 w 336"/>
                    <a:gd name="T5" fmla="*/ 3 h 9"/>
                    <a:gd name="T6" fmla="*/ 27 w 336"/>
                    <a:gd name="T7" fmla="*/ 0 h 9"/>
                    <a:gd name="T8" fmla="*/ 0 w 336"/>
                    <a:gd name="T9" fmla="*/ 0 h 9"/>
                    <a:gd name="T10" fmla="*/ 29 w 336"/>
                    <a:gd name="T11" fmla="*/ 0 h 9"/>
                    <a:gd name="T12" fmla="*/ 28 w 336"/>
                    <a:gd name="T13" fmla="*/ 3 h 9"/>
                    <a:gd name="T14" fmla="*/ 58 w 336"/>
                    <a:gd name="T15" fmla="*/ 3 h 9"/>
                    <a:gd name="T16" fmla="*/ 57 w 336"/>
                    <a:gd name="T17" fmla="*/ 0 h 9"/>
                    <a:gd name="T18" fmla="*/ 29 w 336"/>
                    <a:gd name="T19" fmla="*/ 0 h 9"/>
                    <a:gd name="T20" fmla="*/ 59 w 336"/>
                    <a:gd name="T21" fmla="*/ 0 h 9"/>
                    <a:gd name="T22" fmla="*/ 59 w 336"/>
                    <a:gd name="T23" fmla="*/ 3 h 9"/>
                    <a:gd name="T24" fmla="*/ 85 w 336"/>
                    <a:gd name="T25" fmla="*/ 3 h 9"/>
                    <a:gd name="T26" fmla="*/ 85 w 336"/>
                    <a:gd name="T27" fmla="*/ 0 h 9"/>
                    <a:gd name="T28" fmla="*/ 59 w 336"/>
                    <a:gd name="T29" fmla="*/ 0 h 9"/>
                    <a:gd name="T30" fmla="*/ 86 w 336"/>
                    <a:gd name="T31" fmla="*/ 0 h 9"/>
                    <a:gd name="T32" fmla="*/ 86 w 336"/>
                    <a:gd name="T33" fmla="*/ 3 h 9"/>
                    <a:gd name="T34" fmla="*/ 112 w 336"/>
                    <a:gd name="T35" fmla="*/ 3 h 9"/>
                    <a:gd name="T36" fmla="*/ 111 w 336"/>
                    <a:gd name="T37" fmla="*/ 0 h 9"/>
                    <a:gd name="T38" fmla="*/ 86 w 336"/>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6"/>
                    <a:gd name="T61" fmla="*/ 0 h 9"/>
                    <a:gd name="T62" fmla="*/ 336 w 336"/>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6" h="9">
                      <a:moveTo>
                        <a:pt x="0" y="0"/>
                      </a:moveTo>
                      <a:lnTo>
                        <a:pt x="0" y="9"/>
                      </a:lnTo>
                      <a:lnTo>
                        <a:pt x="82" y="9"/>
                      </a:lnTo>
                      <a:lnTo>
                        <a:pt x="81" y="0"/>
                      </a:lnTo>
                      <a:lnTo>
                        <a:pt x="0" y="0"/>
                      </a:lnTo>
                      <a:close/>
                      <a:moveTo>
                        <a:pt x="87" y="0"/>
                      </a:moveTo>
                      <a:lnTo>
                        <a:pt x="85" y="9"/>
                      </a:lnTo>
                      <a:lnTo>
                        <a:pt x="174" y="9"/>
                      </a:lnTo>
                      <a:lnTo>
                        <a:pt x="172" y="0"/>
                      </a:lnTo>
                      <a:lnTo>
                        <a:pt x="87" y="0"/>
                      </a:lnTo>
                      <a:close/>
                      <a:moveTo>
                        <a:pt x="178" y="0"/>
                      </a:moveTo>
                      <a:lnTo>
                        <a:pt x="177" y="9"/>
                      </a:lnTo>
                      <a:lnTo>
                        <a:pt x="256" y="9"/>
                      </a:lnTo>
                      <a:lnTo>
                        <a:pt x="254" y="0"/>
                      </a:lnTo>
                      <a:lnTo>
                        <a:pt x="178" y="0"/>
                      </a:lnTo>
                      <a:close/>
                      <a:moveTo>
                        <a:pt x="259" y="0"/>
                      </a:moveTo>
                      <a:lnTo>
                        <a:pt x="258" y="9"/>
                      </a:lnTo>
                      <a:lnTo>
                        <a:pt x="336" y="9"/>
                      </a:lnTo>
                      <a:lnTo>
                        <a:pt x="334" y="0"/>
                      </a:lnTo>
                      <a:lnTo>
                        <a:pt x="259"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7" name="Freeform 835"/>
                <p:cNvSpPr>
                  <a:spLocks noEditPoints="1"/>
                </p:cNvSpPr>
                <p:nvPr/>
              </p:nvSpPr>
              <p:spPr bwMode="auto">
                <a:xfrm>
                  <a:off x="3286" y="827"/>
                  <a:ext cx="112" cy="3"/>
                </a:xfrm>
                <a:custGeom>
                  <a:avLst/>
                  <a:gdLst>
                    <a:gd name="T0" fmla="*/ 0 w 335"/>
                    <a:gd name="T1" fmla="*/ 0 h 10"/>
                    <a:gd name="T2" fmla="*/ 0 w 335"/>
                    <a:gd name="T3" fmla="*/ 3 h 10"/>
                    <a:gd name="T4" fmla="*/ 27 w 335"/>
                    <a:gd name="T5" fmla="*/ 3 h 10"/>
                    <a:gd name="T6" fmla="*/ 27 w 335"/>
                    <a:gd name="T7" fmla="*/ 0 h 10"/>
                    <a:gd name="T8" fmla="*/ 0 w 335"/>
                    <a:gd name="T9" fmla="*/ 0 h 10"/>
                    <a:gd name="T10" fmla="*/ 29 w 335"/>
                    <a:gd name="T11" fmla="*/ 0 h 10"/>
                    <a:gd name="T12" fmla="*/ 29 w 335"/>
                    <a:gd name="T13" fmla="*/ 3 h 10"/>
                    <a:gd name="T14" fmla="*/ 58 w 335"/>
                    <a:gd name="T15" fmla="*/ 3 h 10"/>
                    <a:gd name="T16" fmla="*/ 57 w 335"/>
                    <a:gd name="T17" fmla="*/ 0 h 10"/>
                    <a:gd name="T18" fmla="*/ 29 w 335"/>
                    <a:gd name="T19" fmla="*/ 0 h 10"/>
                    <a:gd name="T20" fmla="*/ 60 w 335"/>
                    <a:gd name="T21" fmla="*/ 0 h 10"/>
                    <a:gd name="T22" fmla="*/ 60 w 335"/>
                    <a:gd name="T23" fmla="*/ 3 h 10"/>
                    <a:gd name="T24" fmla="*/ 85 w 335"/>
                    <a:gd name="T25" fmla="*/ 3 h 10"/>
                    <a:gd name="T26" fmla="*/ 85 w 335"/>
                    <a:gd name="T27" fmla="*/ 0 h 10"/>
                    <a:gd name="T28" fmla="*/ 60 w 335"/>
                    <a:gd name="T29" fmla="*/ 0 h 10"/>
                    <a:gd name="T30" fmla="*/ 87 w 335"/>
                    <a:gd name="T31" fmla="*/ 0 h 10"/>
                    <a:gd name="T32" fmla="*/ 86 w 335"/>
                    <a:gd name="T33" fmla="*/ 3 h 10"/>
                    <a:gd name="T34" fmla="*/ 112 w 335"/>
                    <a:gd name="T35" fmla="*/ 3 h 10"/>
                    <a:gd name="T36" fmla="*/ 112 w 335"/>
                    <a:gd name="T37" fmla="*/ 0 h 10"/>
                    <a:gd name="T38" fmla="*/ 87 w 335"/>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5"/>
                    <a:gd name="T61" fmla="*/ 0 h 10"/>
                    <a:gd name="T62" fmla="*/ 335 w 335"/>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5" h="10">
                      <a:moveTo>
                        <a:pt x="0" y="0"/>
                      </a:moveTo>
                      <a:lnTo>
                        <a:pt x="0" y="10"/>
                      </a:lnTo>
                      <a:lnTo>
                        <a:pt x="81" y="10"/>
                      </a:lnTo>
                      <a:lnTo>
                        <a:pt x="80" y="0"/>
                      </a:lnTo>
                      <a:lnTo>
                        <a:pt x="0" y="0"/>
                      </a:lnTo>
                      <a:close/>
                      <a:moveTo>
                        <a:pt x="88" y="0"/>
                      </a:moveTo>
                      <a:lnTo>
                        <a:pt x="87" y="10"/>
                      </a:lnTo>
                      <a:lnTo>
                        <a:pt x="173" y="10"/>
                      </a:lnTo>
                      <a:lnTo>
                        <a:pt x="171" y="0"/>
                      </a:lnTo>
                      <a:lnTo>
                        <a:pt x="88" y="0"/>
                      </a:lnTo>
                      <a:close/>
                      <a:moveTo>
                        <a:pt x="178" y="0"/>
                      </a:moveTo>
                      <a:lnTo>
                        <a:pt x="178" y="10"/>
                      </a:lnTo>
                      <a:lnTo>
                        <a:pt x="255" y="10"/>
                      </a:lnTo>
                      <a:lnTo>
                        <a:pt x="253" y="0"/>
                      </a:lnTo>
                      <a:lnTo>
                        <a:pt x="178" y="0"/>
                      </a:lnTo>
                      <a:close/>
                      <a:moveTo>
                        <a:pt x="259" y="0"/>
                      </a:moveTo>
                      <a:lnTo>
                        <a:pt x="258" y="10"/>
                      </a:lnTo>
                      <a:lnTo>
                        <a:pt x="335" y="10"/>
                      </a:lnTo>
                      <a:lnTo>
                        <a:pt x="334" y="0"/>
                      </a:lnTo>
                      <a:lnTo>
                        <a:pt x="259"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8" name="Freeform 836"/>
                <p:cNvSpPr>
                  <a:spLocks noEditPoints="1"/>
                </p:cNvSpPr>
                <p:nvPr/>
              </p:nvSpPr>
              <p:spPr bwMode="auto">
                <a:xfrm>
                  <a:off x="3286" y="825"/>
                  <a:ext cx="112" cy="3"/>
                </a:xfrm>
                <a:custGeom>
                  <a:avLst/>
                  <a:gdLst>
                    <a:gd name="T0" fmla="*/ 0 w 334"/>
                    <a:gd name="T1" fmla="*/ 0 h 10"/>
                    <a:gd name="T2" fmla="*/ 0 w 334"/>
                    <a:gd name="T3" fmla="*/ 3 h 10"/>
                    <a:gd name="T4" fmla="*/ 27 w 334"/>
                    <a:gd name="T5" fmla="*/ 3 h 10"/>
                    <a:gd name="T6" fmla="*/ 27 w 334"/>
                    <a:gd name="T7" fmla="*/ 0 h 10"/>
                    <a:gd name="T8" fmla="*/ 0 w 334"/>
                    <a:gd name="T9" fmla="*/ 0 h 10"/>
                    <a:gd name="T10" fmla="*/ 30 w 334"/>
                    <a:gd name="T11" fmla="*/ 0 h 10"/>
                    <a:gd name="T12" fmla="*/ 29 w 334"/>
                    <a:gd name="T13" fmla="*/ 3 h 10"/>
                    <a:gd name="T14" fmla="*/ 58 w 334"/>
                    <a:gd name="T15" fmla="*/ 3 h 10"/>
                    <a:gd name="T16" fmla="*/ 57 w 334"/>
                    <a:gd name="T17" fmla="*/ 0 h 10"/>
                    <a:gd name="T18" fmla="*/ 30 w 334"/>
                    <a:gd name="T19" fmla="*/ 0 h 10"/>
                    <a:gd name="T20" fmla="*/ 60 w 334"/>
                    <a:gd name="T21" fmla="*/ 0 h 10"/>
                    <a:gd name="T22" fmla="*/ 60 w 334"/>
                    <a:gd name="T23" fmla="*/ 3 h 10"/>
                    <a:gd name="T24" fmla="*/ 85 w 334"/>
                    <a:gd name="T25" fmla="*/ 3 h 10"/>
                    <a:gd name="T26" fmla="*/ 84 w 334"/>
                    <a:gd name="T27" fmla="*/ 0 h 10"/>
                    <a:gd name="T28" fmla="*/ 60 w 334"/>
                    <a:gd name="T29" fmla="*/ 0 h 10"/>
                    <a:gd name="T30" fmla="*/ 87 w 334"/>
                    <a:gd name="T31" fmla="*/ 0 h 10"/>
                    <a:gd name="T32" fmla="*/ 87 w 334"/>
                    <a:gd name="T33" fmla="*/ 3 h 10"/>
                    <a:gd name="T34" fmla="*/ 112 w 334"/>
                    <a:gd name="T35" fmla="*/ 3 h 10"/>
                    <a:gd name="T36" fmla="*/ 112 w 334"/>
                    <a:gd name="T37" fmla="*/ 0 h 10"/>
                    <a:gd name="T38" fmla="*/ 87 w 33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
                    <a:gd name="T61" fmla="*/ 0 h 10"/>
                    <a:gd name="T62" fmla="*/ 334 w 33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 h="10">
                      <a:moveTo>
                        <a:pt x="0" y="0"/>
                      </a:moveTo>
                      <a:lnTo>
                        <a:pt x="0" y="10"/>
                      </a:lnTo>
                      <a:lnTo>
                        <a:pt x="81" y="10"/>
                      </a:lnTo>
                      <a:lnTo>
                        <a:pt x="80" y="0"/>
                      </a:lnTo>
                      <a:lnTo>
                        <a:pt x="0" y="0"/>
                      </a:lnTo>
                      <a:close/>
                      <a:moveTo>
                        <a:pt x="88" y="0"/>
                      </a:moveTo>
                      <a:lnTo>
                        <a:pt x="87" y="10"/>
                      </a:lnTo>
                      <a:lnTo>
                        <a:pt x="172" y="10"/>
                      </a:lnTo>
                      <a:lnTo>
                        <a:pt x="169" y="0"/>
                      </a:lnTo>
                      <a:lnTo>
                        <a:pt x="88" y="0"/>
                      </a:lnTo>
                      <a:close/>
                      <a:moveTo>
                        <a:pt x="179" y="0"/>
                      </a:moveTo>
                      <a:lnTo>
                        <a:pt x="178" y="10"/>
                      </a:lnTo>
                      <a:lnTo>
                        <a:pt x="254" y="10"/>
                      </a:lnTo>
                      <a:lnTo>
                        <a:pt x="251" y="0"/>
                      </a:lnTo>
                      <a:lnTo>
                        <a:pt x="179" y="0"/>
                      </a:lnTo>
                      <a:close/>
                      <a:moveTo>
                        <a:pt x="260" y="0"/>
                      </a:moveTo>
                      <a:lnTo>
                        <a:pt x="259" y="10"/>
                      </a:lnTo>
                      <a:lnTo>
                        <a:pt x="334" y="10"/>
                      </a:lnTo>
                      <a:lnTo>
                        <a:pt x="333" y="0"/>
                      </a:lnTo>
                      <a:lnTo>
                        <a:pt x="260"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799" name="Freeform 837"/>
                <p:cNvSpPr>
                  <a:spLocks noEditPoints="1"/>
                </p:cNvSpPr>
                <p:nvPr/>
              </p:nvSpPr>
              <p:spPr bwMode="auto">
                <a:xfrm>
                  <a:off x="3286" y="823"/>
                  <a:ext cx="112" cy="4"/>
                </a:xfrm>
                <a:custGeom>
                  <a:avLst/>
                  <a:gdLst>
                    <a:gd name="T0" fmla="*/ 0 w 334"/>
                    <a:gd name="T1" fmla="*/ 0 h 10"/>
                    <a:gd name="T2" fmla="*/ 0 w 334"/>
                    <a:gd name="T3" fmla="*/ 4 h 10"/>
                    <a:gd name="T4" fmla="*/ 27 w 334"/>
                    <a:gd name="T5" fmla="*/ 4 h 10"/>
                    <a:gd name="T6" fmla="*/ 26 w 334"/>
                    <a:gd name="T7" fmla="*/ 0 h 10"/>
                    <a:gd name="T8" fmla="*/ 0 w 334"/>
                    <a:gd name="T9" fmla="*/ 0 h 10"/>
                    <a:gd name="T10" fmla="*/ 30 w 334"/>
                    <a:gd name="T11" fmla="*/ 0 h 10"/>
                    <a:gd name="T12" fmla="*/ 30 w 334"/>
                    <a:gd name="T13" fmla="*/ 4 h 10"/>
                    <a:gd name="T14" fmla="*/ 57 w 334"/>
                    <a:gd name="T15" fmla="*/ 4 h 10"/>
                    <a:gd name="T16" fmla="*/ 56 w 334"/>
                    <a:gd name="T17" fmla="*/ 0 h 10"/>
                    <a:gd name="T18" fmla="*/ 30 w 334"/>
                    <a:gd name="T19" fmla="*/ 0 h 10"/>
                    <a:gd name="T20" fmla="*/ 60 w 334"/>
                    <a:gd name="T21" fmla="*/ 0 h 10"/>
                    <a:gd name="T22" fmla="*/ 60 w 334"/>
                    <a:gd name="T23" fmla="*/ 4 h 10"/>
                    <a:gd name="T24" fmla="*/ 85 w 334"/>
                    <a:gd name="T25" fmla="*/ 4 h 10"/>
                    <a:gd name="T26" fmla="*/ 84 w 334"/>
                    <a:gd name="T27" fmla="*/ 0 h 10"/>
                    <a:gd name="T28" fmla="*/ 60 w 334"/>
                    <a:gd name="T29" fmla="*/ 0 h 10"/>
                    <a:gd name="T30" fmla="*/ 87 w 334"/>
                    <a:gd name="T31" fmla="*/ 0 h 10"/>
                    <a:gd name="T32" fmla="*/ 87 w 334"/>
                    <a:gd name="T33" fmla="*/ 4 h 10"/>
                    <a:gd name="T34" fmla="*/ 112 w 334"/>
                    <a:gd name="T35" fmla="*/ 4 h 10"/>
                    <a:gd name="T36" fmla="*/ 111 w 334"/>
                    <a:gd name="T37" fmla="*/ 0 h 10"/>
                    <a:gd name="T38" fmla="*/ 87 w 33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4"/>
                    <a:gd name="T61" fmla="*/ 0 h 10"/>
                    <a:gd name="T62" fmla="*/ 334 w 334"/>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4" h="10">
                      <a:moveTo>
                        <a:pt x="0" y="0"/>
                      </a:moveTo>
                      <a:lnTo>
                        <a:pt x="0" y="10"/>
                      </a:lnTo>
                      <a:lnTo>
                        <a:pt x="80" y="10"/>
                      </a:lnTo>
                      <a:lnTo>
                        <a:pt x="79" y="0"/>
                      </a:lnTo>
                      <a:lnTo>
                        <a:pt x="0" y="0"/>
                      </a:lnTo>
                      <a:close/>
                      <a:moveTo>
                        <a:pt x="89" y="0"/>
                      </a:moveTo>
                      <a:lnTo>
                        <a:pt x="88" y="10"/>
                      </a:lnTo>
                      <a:lnTo>
                        <a:pt x="171" y="10"/>
                      </a:lnTo>
                      <a:lnTo>
                        <a:pt x="168" y="0"/>
                      </a:lnTo>
                      <a:lnTo>
                        <a:pt x="89" y="0"/>
                      </a:lnTo>
                      <a:close/>
                      <a:moveTo>
                        <a:pt x="179" y="0"/>
                      </a:moveTo>
                      <a:lnTo>
                        <a:pt x="178" y="10"/>
                      </a:lnTo>
                      <a:lnTo>
                        <a:pt x="253" y="10"/>
                      </a:lnTo>
                      <a:lnTo>
                        <a:pt x="250" y="0"/>
                      </a:lnTo>
                      <a:lnTo>
                        <a:pt x="179" y="0"/>
                      </a:lnTo>
                      <a:close/>
                      <a:moveTo>
                        <a:pt x="260" y="0"/>
                      </a:moveTo>
                      <a:lnTo>
                        <a:pt x="259" y="10"/>
                      </a:lnTo>
                      <a:lnTo>
                        <a:pt x="334" y="10"/>
                      </a:lnTo>
                      <a:lnTo>
                        <a:pt x="332" y="0"/>
                      </a:lnTo>
                      <a:lnTo>
                        <a:pt x="260"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0" name="Freeform 838"/>
                <p:cNvSpPr>
                  <a:spLocks noEditPoints="1"/>
                </p:cNvSpPr>
                <p:nvPr/>
              </p:nvSpPr>
              <p:spPr bwMode="auto">
                <a:xfrm>
                  <a:off x="3286" y="822"/>
                  <a:ext cx="111" cy="3"/>
                </a:xfrm>
                <a:custGeom>
                  <a:avLst/>
                  <a:gdLst>
                    <a:gd name="T0" fmla="*/ 0 w 333"/>
                    <a:gd name="T1" fmla="*/ 0 h 9"/>
                    <a:gd name="T2" fmla="*/ 0 w 333"/>
                    <a:gd name="T3" fmla="*/ 3 h 9"/>
                    <a:gd name="T4" fmla="*/ 27 w 333"/>
                    <a:gd name="T5" fmla="*/ 3 h 9"/>
                    <a:gd name="T6" fmla="*/ 26 w 333"/>
                    <a:gd name="T7" fmla="*/ 0 h 9"/>
                    <a:gd name="T8" fmla="*/ 0 w 333"/>
                    <a:gd name="T9" fmla="*/ 0 h 9"/>
                    <a:gd name="T10" fmla="*/ 30 w 333"/>
                    <a:gd name="T11" fmla="*/ 0 h 9"/>
                    <a:gd name="T12" fmla="*/ 29 w 333"/>
                    <a:gd name="T13" fmla="*/ 3 h 9"/>
                    <a:gd name="T14" fmla="*/ 56 w 333"/>
                    <a:gd name="T15" fmla="*/ 3 h 9"/>
                    <a:gd name="T16" fmla="*/ 56 w 333"/>
                    <a:gd name="T17" fmla="*/ 0 h 9"/>
                    <a:gd name="T18" fmla="*/ 30 w 333"/>
                    <a:gd name="T19" fmla="*/ 0 h 9"/>
                    <a:gd name="T20" fmla="*/ 60 w 333"/>
                    <a:gd name="T21" fmla="*/ 0 h 9"/>
                    <a:gd name="T22" fmla="*/ 60 w 333"/>
                    <a:gd name="T23" fmla="*/ 3 h 9"/>
                    <a:gd name="T24" fmla="*/ 84 w 333"/>
                    <a:gd name="T25" fmla="*/ 3 h 9"/>
                    <a:gd name="T26" fmla="*/ 83 w 333"/>
                    <a:gd name="T27" fmla="*/ 0 h 9"/>
                    <a:gd name="T28" fmla="*/ 60 w 333"/>
                    <a:gd name="T29" fmla="*/ 0 h 9"/>
                    <a:gd name="T30" fmla="*/ 87 w 333"/>
                    <a:gd name="T31" fmla="*/ 0 h 9"/>
                    <a:gd name="T32" fmla="*/ 87 w 333"/>
                    <a:gd name="T33" fmla="*/ 3 h 9"/>
                    <a:gd name="T34" fmla="*/ 111 w 333"/>
                    <a:gd name="T35" fmla="*/ 3 h 9"/>
                    <a:gd name="T36" fmla="*/ 111 w 333"/>
                    <a:gd name="T37" fmla="*/ 0 h 9"/>
                    <a:gd name="T38" fmla="*/ 87 w 333"/>
                    <a:gd name="T39" fmla="*/ 0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9"/>
                    <a:gd name="T62" fmla="*/ 333 w 333"/>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9">
                      <a:moveTo>
                        <a:pt x="0" y="0"/>
                      </a:moveTo>
                      <a:lnTo>
                        <a:pt x="0" y="9"/>
                      </a:lnTo>
                      <a:lnTo>
                        <a:pt x="80" y="9"/>
                      </a:lnTo>
                      <a:lnTo>
                        <a:pt x="78" y="0"/>
                      </a:lnTo>
                      <a:lnTo>
                        <a:pt x="0" y="0"/>
                      </a:lnTo>
                      <a:close/>
                      <a:moveTo>
                        <a:pt x="90" y="0"/>
                      </a:moveTo>
                      <a:lnTo>
                        <a:pt x="88" y="9"/>
                      </a:lnTo>
                      <a:lnTo>
                        <a:pt x="169" y="9"/>
                      </a:lnTo>
                      <a:lnTo>
                        <a:pt x="167" y="0"/>
                      </a:lnTo>
                      <a:lnTo>
                        <a:pt x="90" y="0"/>
                      </a:lnTo>
                      <a:close/>
                      <a:moveTo>
                        <a:pt x="180" y="0"/>
                      </a:moveTo>
                      <a:lnTo>
                        <a:pt x="179" y="9"/>
                      </a:lnTo>
                      <a:lnTo>
                        <a:pt x="251" y="9"/>
                      </a:lnTo>
                      <a:lnTo>
                        <a:pt x="248" y="0"/>
                      </a:lnTo>
                      <a:lnTo>
                        <a:pt x="180" y="0"/>
                      </a:lnTo>
                      <a:close/>
                      <a:moveTo>
                        <a:pt x="261" y="0"/>
                      </a:moveTo>
                      <a:lnTo>
                        <a:pt x="260" y="9"/>
                      </a:lnTo>
                      <a:lnTo>
                        <a:pt x="333" y="9"/>
                      </a:lnTo>
                      <a:lnTo>
                        <a:pt x="332" y="0"/>
                      </a:lnTo>
                      <a:lnTo>
                        <a:pt x="261"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1" name="Freeform 839"/>
                <p:cNvSpPr>
                  <a:spLocks noEditPoints="1"/>
                </p:cNvSpPr>
                <p:nvPr/>
              </p:nvSpPr>
              <p:spPr bwMode="auto">
                <a:xfrm>
                  <a:off x="3286" y="820"/>
                  <a:ext cx="111" cy="3"/>
                </a:xfrm>
                <a:custGeom>
                  <a:avLst/>
                  <a:gdLst>
                    <a:gd name="T0" fmla="*/ 0 w 332"/>
                    <a:gd name="T1" fmla="*/ 0 h 10"/>
                    <a:gd name="T2" fmla="*/ 0 w 332"/>
                    <a:gd name="T3" fmla="*/ 3 h 10"/>
                    <a:gd name="T4" fmla="*/ 26 w 332"/>
                    <a:gd name="T5" fmla="*/ 3 h 10"/>
                    <a:gd name="T6" fmla="*/ 26 w 332"/>
                    <a:gd name="T7" fmla="*/ 0 h 10"/>
                    <a:gd name="T8" fmla="*/ 0 w 332"/>
                    <a:gd name="T9" fmla="*/ 0 h 10"/>
                    <a:gd name="T10" fmla="*/ 30 w 332"/>
                    <a:gd name="T11" fmla="*/ 0 h 10"/>
                    <a:gd name="T12" fmla="*/ 30 w 332"/>
                    <a:gd name="T13" fmla="*/ 3 h 10"/>
                    <a:gd name="T14" fmla="*/ 56 w 332"/>
                    <a:gd name="T15" fmla="*/ 3 h 10"/>
                    <a:gd name="T16" fmla="*/ 55 w 332"/>
                    <a:gd name="T17" fmla="*/ 0 h 10"/>
                    <a:gd name="T18" fmla="*/ 30 w 332"/>
                    <a:gd name="T19" fmla="*/ 0 h 10"/>
                    <a:gd name="T20" fmla="*/ 60 w 332"/>
                    <a:gd name="T21" fmla="*/ 0 h 10"/>
                    <a:gd name="T22" fmla="*/ 60 w 332"/>
                    <a:gd name="T23" fmla="*/ 3 h 10"/>
                    <a:gd name="T24" fmla="*/ 84 w 332"/>
                    <a:gd name="T25" fmla="*/ 3 h 10"/>
                    <a:gd name="T26" fmla="*/ 83 w 332"/>
                    <a:gd name="T27" fmla="*/ 0 h 10"/>
                    <a:gd name="T28" fmla="*/ 60 w 332"/>
                    <a:gd name="T29" fmla="*/ 0 h 10"/>
                    <a:gd name="T30" fmla="*/ 87 w 332"/>
                    <a:gd name="T31" fmla="*/ 0 h 10"/>
                    <a:gd name="T32" fmla="*/ 87 w 332"/>
                    <a:gd name="T33" fmla="*/ 3 h 10"/>
                    <a:gd name="T34" fmla="*/ 111 w 332"/>
                    <a:gd name="T35" fmla="*/ 3 h 10"/>
                    <a:gd name="T36" fmla="*/ 111 w 332"/>
                    <a:gd name="T37" fmla="*/ 0 h 10"/>
                    <a:gd name="T38" fmla="*/ 87 w 332"/>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2"/>
                    <a:gd name="T61" fmla="*/ 0 h 10"/>
                    <a:gd name="T62" fmla="*/ 332 w 332"/>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2" h="10">
                      <a:moveTo>
                        <a:pt x="0" y="0"/>
                      </a:moveTo>
                      <a:lnTo>
                        <a:pt x="0" y="10"/>
                      </a:lnTo>
                      <a:lnTo>
                        <a:pt x="79" y="10"/>
                      </a:lnTo>
                      <a:lnTo>
                        <a:pt x="78" y="0"/>
                      </a:lnTo>
                      <a:lnTo>
                        <a:pt x="0" y="0"/>
                      </a:lnTo>
                      <a:close/>
                      <a:moveTo>
                        <a:pt x="90" y="0"/>
                      </a:moveTo>
                      <a:lnTo>
                        <a:pt x="89" y="10"/>
                      </a:lnTo>
                      <a:lnTo>
                        <a:pt x="168" y="10"/>
                      </a:lnTo>
                      <a:lnTo>
                        <a:pt x="166" y="0"/>
                      </a:lnTo>
                      <a:lnTo>
                        <a:pt x="90" y="0"/>
                      </a:lnTo>
                      <a:close/>
                      <a:moveTo>
                        <a:pt x="180" y="0"/>
                      </a:moveTo>
                      <a:lnTo>
                        <a:pt x="179" y="10"/>
                      </a:lnTo>
                      <a:lnTo>
                        <a:pt x="250" y="10"/>
                      </a:lnTo>
                      <a:lnTo>
                        <a:pt x="247" y="0"/>
                      </a:lnTo>
                      <a:lnTo>
                        <a:pt x="180" y="0"/>
                      </a:lnTo>
                      <a:close/>
                      <a:moveTo>
                        <a:pt x="261" y="0"/>
                      </a:moveTo>
                      <a:lnTo>
                        <a:pt x="260" y="10"/>
                      </a:lnTo>
                      <a:lnTo>
                        <a:pt x="332" y="10"/>
                      </a:lnTo>
                      <a:lnTo>
                        <a:pt x="331" y="0"/>
                      </a:lnTo>
                      <a:lnTo>
                        <a:pt x="261"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2" name="Freeform 840"/>
                <p:cNvSpPr>
                  <a:spLocks noEditPoints="1"/>
                </p:cNvSpPr>
                <p:nvPr/>
              </p:nvSpPr>
              <p:spPr bwMode="auto">
                <a:xfrm>
                  <a:off x="3286" y="819"/>
                  <a:ext cx="111" cy="3"/>
                </a:xfrm>
                <a:custGeom>
                  <a:avLst/>
                  <a:gdLst>
                    <a:gd name="T0" fmla="*/ 0 w 332"/>
                    <a:gd name="T1" fmla="*/ 3 h 10"/>
                    <a:gd name="T2" fmla="*/ 0 w 332"/>
                    <a:gd name="T3" fmla="*/ 1 h 10"/>
                    <a:gd name="T4" fmla="*/ 26 w 332"/>
                    <a:gd name="T5" fmla="*/ 1 h 10"/>
                    <a:gd name="T6" fmla="*/ 26 w 332"/>
                    <a:gd name="T7" fmla="*/ 3 h 10"/>
                    <a:gd name="T8" fmla="*/ 0 w 332"/>
                    <a:gd name="T9" fmla="*/ 3 h 10"/>
                    <a:gd name="T10" fmla="*/ 30 w 332"/>
                    <a:gd name="T11" fmla="*/ 3 h 10"/>
                    <a:gd name="T12" fmla="*/ 30 w 332"/>
                    <a:gd name="T13" fmla="*/ 1 h 10"/>
                    <a:gd name="T14" fmla="*/ 55 w 332"/>
                    <a:gd name="T15" fmla="*/ 1 h 10"/>
                    <a:gd name="T16" fmla="*/ 56 w 332"/>
                    <a:gd name="T17" fmla="*/ 3 h 10"/>
                    <a:gd name="T18" fmla="*/ 30 w 332"/>
                    <a:gd name="T19" fmla="*/ 3 h 10"/>
                    <a:gd name="T20" fmla="*/ 60 w 332"/>
                    <a:gd name="T21" fmla="*/ 3 h 10"/>
                    <a:gd name="T22" fmla="*/ 60 w 332"/>
                    <a:gd name="T23" fmla="*/ 1 h 10"/>
                    <a:gd name="T24" fmla="*/ 82 w 332"/>
                    <a:gd name="T25" fmla="*/ 1 h 10"/>
                    <a:gd name="T26" fmla="*/ 83 w 332"/>
                    <a:gd name="T27" fmla="*/ 3 h 10"/>
                    <a:gd name="T28" fmla="*/ 60 w 332"/>
                    <a:gd name="T29" fmla="*/ 3 h 10"/>
                    <a:gd name="T30" fmla="*/ 87 w 332"/>
                    <a:gd name="T31" fmla="*/ 0 h 10"/>
                    <a:gd name="T32" fmla="*/ 87 w 332"/>
                    <a:gd name="T33" fmla="*/ 3 h 10"/>
                    <a:gd name="T34" fmla="*/ 111 w 332"/>
                    <a:gd name="T35" fmla="*/ 3 h 10"/>
                    <a:gd name="T36" fmla="*/ 110 w 332"/>
                    <a:gd name="T37" fmla="*/ 1 h 10"/>
                    <a:gd name="T38" fmla="*/ 99 w 332"/>
                    <a:gd name="T39" fmla="*/ 0 h 10"/>
                    <a:gd name="T40" fmla="*/ 87 w 332"/>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32"/>
                    <a:gd name="T64" fmla="*/ 0 h 10"/>
                    <a:gd name="T65" fmla="*/ 332 w 332"/>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32" h="10">
                      <a:moveTo>
                        <a:pt x="0" y="10"/>
                      </a:moveTo>
                      <a:lnTo>
                        <a:pt x="0" y="3"/>
                      </a:lnTo>
                      <a:lnTo>
                        <a:pt x="77" y="3"/>
                      </a:lnTo>
                      <a:lnTo>
                        <a:pt x="78" y="10"/>
                      </a:lnTo>
                      <a:lnTo>
                        <a:pt x="0" y="10"/>
                      </a:lnTo>
                      <a:close/>
                      <a:moveTo>
                        <a:pt x="90" y="10"/>
                      </a:moveTo>
                      <a:lnTo>
                        <a:pt x="90" y="3"/>
                      </a:lnTo>
                      <a:lnTo>
                        <a:pt x="165" y="3"/>
                      </a:lnTo>
                      <a:lnTo>
                        <a:pt x="167" y="10"/>
                      </a:lnTo>
                      <a:lnTo>
                        <a:pt x="90" y="10"/>
                      </a:lnTo>
                      <a:close/>
                      <a:moveTo>
                        <a:pt x="180" y="10"/>
                      </a:moveTo>
                      <a:lnTo>
                        <a:pt x="180" y="3"/>
                      </a:lnTo>
                      <a:lnTo>
                        <a:pt x="246" y="3"/>
                      </a:lnTo>
                      <a:lnTo>
                        <a:pt x="248" y="10"/>
                      </a:lnTo>
                      <a:lnTo>
                        <a:pt x="180" y="10"/>
                      </a:lnTo>
                      <a:close/>
                      <a:moveTo>
                        <a:pt x="261" y="0"/>
                      </a:moveTo>
                      <a:lnTo>
                        <a:pt x="261" y="10"/>
                      </a:lnTo>
                      <a:lnTo>
                        <a:pt x="332" y="10"/>
                      </a:lnTo>
                      <a:lnTo>
                        <a:pt x="330" y="3"/>
                      </a:lnTo>
                      <a:lnTo>
                        <a:pt x="296" y="0"/>
                      </a:lnTo>
                      <a:lnTo>
                        <a:pt x="261"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3" name="Freeform 841"/>
                <p:cNvSpPr>
                  <a:spLocks noEditPoints="1"/>
                </p:cNvSpPr>
                <p:nvPr/>
              </p:nvSpPr>
              <p:spPr bwMode="auto">
                <a:xfrm>
                  <a:off x="3286" y="818"/>
                  <a:ext cx="111" cy="2"/>
                </a:xfrm>
                <a:custGeom>
                  <a:avLst/>
                  <a:gdLst>
                    <a:gd name="T0" fmla="*/ 0 w 331"/>
                    <a:gd name="T1" fmla="*/ 2 h 5"/>
                    <a:gd name="T2" fmla="*/ 0 w 331"/>
                    <a:gd name="T3" fmla="*/ 2 h 5"/>
                    <a:gd name="T4" fmla="*/ 26 w 331"/>
                    <a:gd name="T5" fmla="*/ 2 h 5"/>
                    <a:gd name="T6" fmla="*/ 26 w 331"/>
                    <a:gd name="T7" fmla="*/ 2 h 5"/>
                    <a:gd name="T8" fmla="*/ 0 w 331"/>
                    <a:gd name="T9" fmla="*/ 2 h 5"/>
                    <a:gd name="T10" fmla="*/ 30 w 331"/>
                    <a:gd name="T11" fmla="*/ 2 h 5"/>
                    <a:gd name="T12" fmla="*/ 30 w 331"/>
                    <a:gd name="T13" fmla="*/ 2 h 5"/>
                    <a:gd name="T14" fmla="*/ 55 w 331"/>
                    <a:gd name="T15" fmla="*/ 2 h 5"/>
                    <a:gd name="T16" fmla="*/ 56 w 331"/>
                    <a:gd name="T17" fmla="*/ 2 h 5"/>
                    <a:gd name="T18" fmla="*/ 30 w 331"/>
                    <a:gd name="T19" fmla="*/ 2 h 5"/>
                    <a:gd name="T20" fmla="*/ 60 w 331"/>
                    <a:gd name="T21" fmla="*/ 2 h 5"/>
                    <a:gd name="T22" fmla="*/ 60 w 331"/>
                    <a:gd name="T23" fmla="*/ 2 h 5"/>
                    <a:gd name="T24" fmla="*/ 82 w 331"/>
                    <a:gd name="T25" fmla="*/ 2 h 5"/>
                    <a:gd name="T26" fmla="*/ 83 w 331"/>
                    <a:gd name="T27" fmla="*/ 2 h 5"/>
                    <a:gd name="T28" fmla="*/ 60 w 331"/>
                    <a:gd name="T29" fmla="*/ 2 h 5"/>
                    <a:gd name="T30" fmla="*/ 88 w 331"/>
                    <a:gd name="T31" fmla="*/ 2 h 5"/>
                    <a:gd name="T32" fmla="*/ 88 w 331"/>
                    <a:gd name="T33" fmla="*/ 0 h 5"/>
                    <a:gd name="T34" fmla="*/ 111 w 331"/>
                    <a:gd name="T35" fmla="*/ 2 h 5"/>
                    <a:gd name="T36" fmla="*/ 111 w 331"/>
                    <a:gd name="T37" fmla="*/ 2 h 5"/>
                    <a:gd name="T38" fmla="*/ 88 w 331"/>
                    <a:gd name="T39" fmla="*/ 2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1"/>
                    <a:gd name="T61" fmla="*/ 0 h 5"/>
                    <a:gd name="T62" fmla="*/ 331 w 331"/>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1" h="5">
                      <a:moveTo>
                        <a:pt x="0" y="5"/>
                      </a:moveTo>
                      <a:lnTo>
                        <a:pt x="0" y="4"/>
                      </a:lnTo>
                      <a:lnTo>
                        <a:pt x="77" y="4"/>
                      </a:lnTo>
                      <a:lnTo>
                        <a:pt x="78" y="5"/>
                      </a:lnTo>
                      <a:lnTo>
                        <a:pt x="0" y="5"/>
                      </a:lnTo>
                      <a:close/>
                      <a:moveTo>
                        <a:pt x="90" y="5"/>
                      </a:moveTo>
                      <a:lnTo>
                        <a:pt x="90" y="4"/>
                      </a:lnTo>
                      <a:lnTo>
                        <a:pt x="165" y="4"/>
                      </a:lnTo>
                      <a:lnTo>
                        <a:pt x="166" y="5"/>
                      </a:lnTo>
                      <a:lnTo>
                        <a:pt x="90" y="5"/>
                      </a:lnTo>
                      <a:close/>
                      <a:moveTo>
                        <a:pt x="180" y="5"/>
                      </a:moveTo>
                      <a:lnTo>
                        <a:pt x="180" y="4"/>
                      </a:lnTo>
                      <a:lnTo>
                        <a:pt x="246" y="4"/>
                      </a:lnTo>
                      <a:lnTo>
                        <a:pt x="247" y="5"/>
                      </a:lnTo>
                      <a:lnTo>
                        <a:pt x="180" y="5"/>
                      </a:lnTo>
                      <a:close/>
                      <a:moveTo>
                        <a:pt x="261" y="5"/>
                      </a:moveTo>
                      <a:lnTo>
                        <a:pt x="261" y="0"/>
                      </a:lnTo>
                      <a:lnTo>
                        <a:pt x="330" y="4"/>
                      </a:lnTo>
                      <a:lnTo>
                        <a:pt x="331" y="5"/>
                      </a:lnTo>
                      <a:lnTo>
                        <a:pt x="261"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4" name="Freeform 842"/>
                <p:cNvSpPr>
                  <a:spLocks/>
                </p:cNvSpPr>
                <p:nvPr/>
              </p:nvSpPr>
              <p:spPr bwMode="auto">
                <a:xfrm>
                  <a:off x="3373" y="818"/>
                  <a:ext cx="12" cy="1"/>
                </a:xfrm>
                <a:custGeom>
                  <a:avLst/>
                  <a:gdLst>
                    <a:gd name="T0" fmla="*/ 0 w 35"/>
                    <a:gd name="T1" fmla="*/ 1 h 1"/>
                    <a:gd name="T2" fmla="*/ 0 w 35"/>
                    <a:gd name="T3" fmla="*/ 0 h 1"/>
                    <a:gd name="T4" fmla="*/ 12 w 35"/>
                    <a:gd name="T5" fmla="*/ 1 h 1"/>
                    <a:gd name="T6" fmla="*/ 0 w 35"/>
                    <a:gd name="T7" fmla="*/ 1 h 1"/>
                    <a:gd name="T8" fmla="*/ 0 60000 65536"/>
                    <a:gd name="T9" fmla="*/ 0 60000 65536"/>
                    <a:gd name="T10" fmla="*/ 0 60000 65536"/>
                    <a:gd name="T11" fmla="*/ 0 60000 65536"/>
                    <a:gd name="T12" fmla="*/ 0 w 35"/>
                    <a:gd name="T13" fmla="*/ 0 h 1"/>
                    <a:gd name="T14" fmla="*/ 35 w 35"/>
                    <a:gd name="T15" fmla="*/ 1 h 1"/>
                  </a:gdLst>
                  <a:ahLst/>
                  <a:cxnLst>
                    <a:cxn ang="T8">
                      <a:pos x="T0" y="T1"/>
                    </a:cxn>
                    <a:cxn ang="T9">
                      <a:pos x="T2" y="T3"/>
                    </a:cxn>
                    <a:cxn ang="T10">
                      <a:pos x="T4" y="T5"/>
                    </a:cxn>
                    <a:cxn ang="T11">
                      <a:pos x="T6" y="T7"/>
                    </a:cxn>
                  </a:cxnLst>
                  <a:rect l="T12" t="T13" r="T14" b="T15"/>
                  <a:pathLst>
                    <a:path w="35" h="1">
                      <a:moveTo>
                        <a:pt x="0" y="1"/>
                      </a:moveTo>
                      <a:lnTo>
                        <a:pt x="0" y="0"/>
                      </a:lnTo>
                      <a:lnTo>
                        <a:pt x="35"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5" name="Freeform 843"/>
                <p:cNvSpPr>
                  <a:spLocks/>
                </p:cNvSpPr>
                <p:nvPr/>
              </p:nvSpPr>
              <p:spPr bwMode="auto">
                <a:xfrm>
                  <a:off x="3292" y="857"/>
                  <a:ext cx="59" cy="1"/>
                </a:xfrm>
                <a:custGeom>
                  <a:avLst/>
                  <a:gdLst>
                    <a:gd name="T0" fmla="*/ 0 w 176"/>
                    <a:gd name="T1" fmla="*/ 0 h 2"/>
                    <a:gd name="T2" fmla="*/ 0 w 176"/>
                    <a:gd name="T3" fmla="*/ 1 h 2"/>
                    <a:gd name="T4" fmla="*/ 59 w 176"/>
                    <a:gd name="T5" fmla="*/ 0 h 2"/>
                    <a:gd name="T6" fmla="*/ 0 w 176"/>
                    <a:gd name="T7" fmla="*/ 0 h 2"/>
                    <a:gd name="T8" fmla="*/ 0 60000 65536"/>
                    <a:gd name="T9" fmla="*/ 0 60000 65536"/>
                    <a:gd name="T10" fmla="*/ 0 60000 65536"/>
                    <a:gd name="T11" fmla="*/ 0 60000 65536"/>
                    <a:gd name="T12" fmla="*/ 0 w 176"/>
                    <a:gd name="T13" fmla="*/ 0 h 2"/>
                    <a:gd name="T14" fmla="*/ 176 w 176"/>
                    <a:gd name="T15" fmla="*/ 2 h 2"/>
                  </a:gdLst>
                  <a:ahLst/>
                  <a:cxnLst>
                    <a:cxn ang="T8">
                      <a:pos x="T0" y="T1"/>
                    </a:cxn>
                    <a:cxn ang="T9">
                      <a:pos x="T2" y="T3"/>
                    </a:cxn>
                    <a:cxn ang="T10">
                      <a:pos x="T4" y="T5"/>
                    </a:cxn>
                    <a:cxn ang="T11">
                      <a:pos x="T6" y="T7"/>
                    </a:cxn>
                  </a:cxnLst>
                  <a:rect l="T12" t="T13" r="T14" b="T15"/>
                  <a:pathLst>
                    <a:path w="176" h="2">
                      <a:moveTo>
                        <a:pt x="0" y="0"/>
                      </a:moveTo>
                      <a:lnTo>
                        <a:pt x="0" y="2"/>
                      </a:lnTo>
                      <a:lnTo>
                        <a:pt x="176"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6" name="Freeform 844"/>
                <p:cNvSpPr>
                  <a:spLocks/>
                </p:cNvSpPr>
                <p:nvPr/>
              </p:nvSpPr>
              <p:spPr bwMode="auto">
                <a:xfrm>
                  <a:off x="3292" y="855"/>
                  <a:ext cx="116" cy="2"/>
                </a:xfrm>
                <a:custGeom>
                  <a:avLst/>
                  <a:gdLst>
                    <a:gd name="T0" fmla="*/ 0 w 349"/>
                    <a:gd name="T1" fmla="*/ 0 h 7"/>
                    <a:gd name="T2" fmla="*/ 0 w 349"/>
                    <a:gd name="T3" fmla="*/ 2 h 7"/>
                    <a:gd name="T4" fmla="*/ 116 w 349"/>
                    <a:gd name="T5" fmla="*/ 1 h 7"/>
                    <a:gd name="T6" fmla="*/ 116 w 349"/>
                    <a:gd name="T7" fmla="*/ 0 h 7"/>
                    <a:gd name="T8" fmla="*/ 0 w 349"/>
                    <a:gd name="T9" fmla="*/ 0 h 7"/>
                    <a:gd name="T10" fmla="*/ 0 60000 65536"/>
                    <a:gd name="T11" fmla="*/ 0 60000 65536"/>
                    <a:gd name="T12" fmla="*/ 0 60000 65536"/>
                    <a:gd name="T13" fmla="*/ 0 60000 65536"/>
                    <a:gd name="T14" fmla="*/ 0 60000 65536"/>
                    <a:gd name="T15" fmla="*/ 0 w 349"/>
                    <a:gd name="T16" fmla="*/ 0 h 7"/>
                    <a:gd name="T17" fmla="*/ 349 w 349"/>
                    <a:gd name="T18" fmla="*/ 7 h 7"/>
                  </a:gdLst>
                  <a:ahLst/>
                  <a:cxnLst>
                    <a:cxn ang="T10">
                      <a:pos x="T0" y="T1"/>
                    </a:cxn>
                    <a:cxn ang="T11">
                      <a:pos x="T2" y="T3"/>
                    </a:cxn>
                    <a:cxn ang="T12">
                      <a:pos x="T4" y="T5"/>
                    </a:cxn>
                    <a:cxn ang="T13">
                      <a:pos x="T6" y="T7"/>
                    </a:cxn>
                    <a:cxn ang="T14">
                      <a:pos x="T8" y="T9"/>
                    </a:cxn>
                  </a:cxnLst>
                  <a:rect l="T15" t="T16" r="T17" b="T18"/>
                  <a:pathLst>
                    <a:path w="349" h="7">
                      <a:moveTo>
                        <a:pt x="0" y="0"/>
                      </a:moveTo>
                      <a:lnTo>
                        <a:pt x="0" y="7"/>
                      </a:lnTo>
                      <a:lnTo>
                        <a:pt x="349" y="5"/>
                      </a:lnTo>
                      <a:lnTo>
                        <a:pt x="349"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7" name="Freeform 845"/>
                <p:cNvSpPr>
                  <a:spLocks/>
                </p:cNvSpPr>
                <p:nvPr/>
              </p:nvSpPr>
              <p:spPr bwMode="auto">
                <a:xfrm>
                  <a:off x="3292" y="853"/>
                  <a:ext cx="116" cy="4"/>
                </a:xfrm>
                <a:custGeom>
                  <a:avLst/>
                  <a:gdLst>
                    <a:gd name="T0" fmla="*/ 0 w 349"/>
                    <a:gd name="T1" fmla="*/ 0 h 10"/>
                    <a:gd name="T2" fmla="*/ 0 w 349"/>
                    <a:gd name="T3" fmla="*/ 4 h 10"/>
                    <a:gd name="T4" fmla="*/ 58 w 349"/>
                    <a:gd name="T5" fmla="*/ 4 h 10"/>
                    <a:gd name="T6" fmla="*/ 116 w 349"/>
                    <a:gd name="T7" fmla="*/ 4 h 10"/>
                    <a:gd name="T8" fmla="*/ 116 w 349"/>
                    <a:gd name="T9" fmla="*/ 0 h 10"/>
                    <a:gd name="T10" fmla="*/ 0 w 349"/>
                    <a:gd name="T11" fmla="*/ 0 h 10"/>
                    <a:gd name="T12" fmla="*/ 0 60000 65536"/>
                    <a:gd name="T13" fmla="*/ 0 60000 65536"/>
                    <a:gd name="T14" fmla="*/ 0 60000 65536"/>
                    <a:gd name="T15" fmla="*/ 0 60000 65536"/>
                    <a:gd name="T16" fmla="*/ 0 60000 65536"/>
                    <a:gd name="T17" fmla="*/ 0 60000 65536"/>
                    <a:gd name="T18" fmla="*/ 0 w 349"/>
                    <a:gd name="T19" fmla="*/ 0 h 10"/>
                    <a:gd name="T20" fmla="*/ 349 w 34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349" h="10">
                      <a:moveTo>
                        <a:pt x="0" y="0"/>
                      </a:moveTo>
                      <a:lnTo>
                        <a:pt x="0" y="10"/>
                      </a:lnTo>
                      <a:lnTo>
                        <a:pt x="176" y="10"/>
                      </a:lnTo>
                      <a:lnTo>
                        <a:pt x="349" y="10"/>
                      </a:lnTo>
                      <a:lnTo>
                        <a:pt x="349"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8" name="Freeform 846"/>
                <p:cNvSpPr>
                  <a:spLocks/>
                </p:cNvSpPr>
                <p:nvPr/>
              </p:nvSpPr>
              <p:spPr bwMode="auto">
                <a:xfrm>
                  <a:off x="3292" y="852"/>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09" name="Freeform 847"/>
                <p:cNvSpPr>
                  <a:spLocks/>
                </p:cNvSpPr>
                <p:nvPr/>
              </p:nvSpPr>
              <p:spPr bwMode="auto">
                <a:xfrm>
                  <a:off x="3292" y="850"/>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0" name="Freeform 848"/>
                <p:cNvSpPr>
                  <a:spLocks/>
                </p:cNvSpPr>
                <p:nvPr/>
              </p:nvSpPr>
              <p:spPr bwMode="auto">
                <a:xfrm>
                  <a:off x="3292" y="848"/>
                  <a:ext cx="116" cy="4"/>
                </a:xfrm>
                <a:custGeom>
                  <a:avLst/>
                  <a:gdLst>
                    <a:gd name="T0" fmla="*/ 0 w 348"/>
                    <a:gd name="T1" fmla="*/ 0 h 10"/>
                    <a:gd name="T2" fmla="*/ 0 w 348"/>
                    <a:gd name="T3" fmla="*/ 4 h 10"/>
                    <a:gd name="T4" fmla="*/ 116 w 348"/>
                    <a:gd name="T5" fmla="*/ 4 h 10"/>
                    <a:gd name="T6" fmla="*/ 116 w 348"/>
                    <a:gd name="T7" fmla="*/ 0 h 10"/>
                    <a:gd name="T8" fmla="*/ 29 w 348"/>
                    <a:gd name="T9" fmla="*/ 0 h 10"/>
                    <a:gd name="T10" fmla="*/ 29 w 348"/>
                    <a:gd name="T11" fmla="*/ 1 h 10"/>
                    <a:gd name="T12" fmla="*/ 29 w 348"/>
                    <a:gd name="T13" fmla="*/ 0 h 10"/>
                    <a:gd name="T14" fmla="*/ 0 w 348"/>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8"/>
                    <a:gd name="T25" fmla="*/ 0 h 10"/>
                    <a:gd name="T26" fmla="*/ 348 w 34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8" h="10">
                      <a:moveTo>
                        <a:pt x="0" y="0"/>
                      </a:moveTo>
                      <a:lnTo>
                        <a:pt x="0" y="10"/>
                      </a:lnTo>
                      <a:lnTo>
                        <a:pt x="348" y="10"/>
                      </a:lnTo>
                      <a:lnTo>
                        <a:pt x="347" y="0"/>
                      </a:lnTo>
                      <a:lnTo>
                        <a:pt x="87" y="0"/>
                      </a:lnTo>
                      <a:lnTo>
                        <a:pt x="86" y="2"/>
                      </a:lnTo>
                      <a:lnTo>
                        <a:pt x="86"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1" name="Freeform 849"/>
                <p:cNvSpPr>
                  <a:spLocks/>
                </p:cNvSpPr>
                <p:nvPr/>
              </p:nvSpPr>
              <p:spPr bwMode="auto">
                <a:xfrm>
                  <a:off x="3292" y="847"/>
                  <a:ext cx="116" cy="3"/>
                </a:xfrm>
                <a:custGeom>
                  <a:avLst/>
                  <a:gdLst>
                    <a:gd name="T0" fmla="*/ 0 w 348"/>
                    <a:gd name="T1" fmla="*/ 0 h 10"/>
                    <a:gd name="T2" fmla="*/ 0 w 348"/>
                    <a:gd name="T3" fmla="*/ 3 h 10"/>
                    <a:gd name="T4" fmla="*/ 116 w 348"/>
                    <a:gd name="T5" fmla="*/ 3 h 10"/>
                    <a:gd name="T6" fmla="*/ 116 w 348"/>
                    <a:gd name="T7" fmla="*/ 0 h 10"/>
                    <a:gd name="T8" fmla="*/ 29 w 348"/>
                    <a:gd name="T9" fmla="*/ 0 h 10"/>
                    <a:gd name="T10" fmla="*/ 29 w 348"/>
                    <a:gd name="T11" fmla="*/ 2 h 10"/>
                    <a:gd name="T12" fmla="*/ 29 w 348"/>
                    <a:gd name="T13" fmla="*/ 0 h 10"/>
                    <a:gd name="T14" fmla="*/ 0 w 348"/>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48"/>
                    <a:gd name="T25" fmla="*/ 0 h 10"/>
                    <a:gd name="T26" fmla="*/ 348 w 348"/>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8" h="10">
                      <a:moveTo>
                        <a:pt x="0" y="0"/>
                      </a:moveTo>
                      <a:lnTo>
                        <a:pt x="0" y="10"/>
                      </a:lnTo>
                      <a:lnTo>
                        <a:pt x="348" y="10"/>
                      </a:lnTo>
                      <a:lnTo>
                        <a:pt x="347" y="0"/>
                      </a:lnTo>
                      <a:lnTo>
                        <a:pt x="87" y="0"/>
                      </a:lnTo>
                      <a:lnTo>
                        <a:pt x="86" y="7"/>
                      </a:lnTo>
                      <a:lnTo>
                        <a:pt x="86"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2" name="Freeform 850"/>
                <p:cNvSpPr>
                  <a:spLocks noEditPoints="1"/>
                </p:cNvSpPr>
                <p:nvPr/>
              </p:nvSpPr>
              <p:spPr bwMode="auto">
                <a:xfrm>
                  <a:off x="3292" y="845"/>
                  <a:ext cx="116" cy="3"/>
                </a:xfrm>
                <a:custGeom>
                  <a:avLst/>
                  <a:gdLst>
                    <a:gd name="T0" fmla="*/ 0 w 347"/>
                    <a:gd name="T1" fmla="*/ 0 h 10"/>
                    <a:gd name="T2" fmla="*/ 0 w 347"/>
                    <a:gd name="T3" fmla="*/ 3 h 10"/>
                    <a:gd name="T4" fmla="*/ 29 w 347"/>
                    <a:gd name="T5" fmla="*/ 3 h 10"/>
                    <a:gd name="T6" fmla="*/ 28 w 347"/>
                    <a:gd name="T7" fmla="*/ 0 h 10"/>
                    <a:gd name="T8" fmla="*/ 0 w 347"/>
                    <a:gd name="T9" fmla="*/ 0 h 10"/>
                    <a:gd name="T10" fmla="*/ 29 w 347"/>
                    <a:gd name="T11" fmla="*/ 0 h 10"/>
                    <a:gd name="T12" fmla="*/ 29 w 347"/>
                    <a:gd name="T13" fmla="*/ 3 h 10"/>
                    <a:gd name="T14" fmla="*/ 116 w 347"/>
                    <a:gd name="T15" fmla="*/ 3 h 10"/>
                    <a:gd name="T16" fmla="*/ 116 w 347"/>
                    <a:gd name="T17" fmla="*/ 0 h 10"/>
                    <a:gd name="T18" fmla="*/ 89 w 347"/>
                    <a:gd name="T19" fmla="*/ 0 h 10"/>
                    <a:gd name="T20" fmla="*/ 88 w 347"/>
                    <a:gd name="T21" fmla="*/ 2 h 10"/>
                    <a:gd name="T22" fmla="*/ 88 w 347"/>
                    <a:gd name="T23" fmla="*/ 0 h 10"/>
                    <a:gd name="T24" fmla="*/ 61 w 347"/>
                    <a:gd name="T25" fmla="*/ 0 h 10"/>
                    <a:gd name="T26" fmla="*/ 61 w 347"/>
                    <a:gd name="T27" fmla="*/ 2 h 10"/>
                    <a:gd name="T28" fmla="*/ 61 w 347"/>
                    <a:gd name="T29" fmla="*/ 0 h 10"/>
                    <a:gd name="T30" fmla="*/ 29 w 347"/>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7"/>
                    <a:gd name="T49" fmla="*/ 0 h 10"/>
                    <a:gd name="T50" fmla="*/ 347 w 347"/>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7" h="10">
                      <a:moveTo>
                        <a:pt x="0" y="0"/>
                      </a:moveTo>
                      <a:lnTo>
                        <a:pt x="0" y="10"/>
                      </a:lnTo>
                      <a:lnTo>
                        <a:pt x="86" y="10"/>
                      </a:lnTo>
                      <a:lnTo>
                        <a:pt x="85" y="0"/>
                      </a:lnTo>
                      <a:lnTo>
                        <a:pt x="0" y="0"/>
                      </a:lnTo>
                      <a:close/>
                      <a:moveTo>
                        <a:pt x="88" y="0"/>
                      </a:moveTo>
                      <a:lnTo>
                        <a:pt x="87" y="10"/>
                      </a:lnTo>
                      <a:lnTo>
                        <a:pt x="347" y="10"/>
                      </a:lnTo>
                      <a:lnTo>
                        <a:pt x="347" y="0"/>
                      </a:lnTo>
                      <a:lnTo>
                        <a:pt x="265" y="0"/>
                      </a:lnTo>
                      <a:lnTo>
                        <a:pt x="264" y="5"/>
                      </a:lnTo>
                      <a:lnTo>
                        <a:pt x="263" y="0"/>
                      </a:lnTo>
                      <a:lnTo>
                        <a:pt x="183" y="0"/>
                      </a:lnTo>
                      <a:lnTo>
                        <a:pt x="182" y="5"/>
                      </a:lnTo>
                      <a:lnTo>
                        <a:pt x="181" y="0"/>
                      </a:lnTo>
                      <a:lnTo>
                        <a:pt x="88"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3" name="Freeform 851"/>
                <p:cNvSpPr>
                  <a:spLocks noEditPoints="1"/>
                </p:cNvSpPr>
                <p:nvPr/>
              </p:nvSpPr>
              <p:spPr bwMode="auto">
                <a:xfrm>
                  <a:off x="3292" y="843"/>
                  <a:ext cx="116" cy="4"/>
                </a:xfrm>
                <a:custGeom>
                  <a:avLst/>
                  <a:gdLst>
                    <a:gd name="T0" fmla="*/ 0 w 348"/>
                    <a:gd name="T1" fmla="*/ 0 h 10"/>
                    <a:gd name="T2" fmla="*/ 0 w 348"/>
                    <a:gd name="T3" fmla="*/ 4 h 10"/>
                    <a:gd name="T4" fmla="*/ 29 w 348"/>
                    <a:gd name="T5" fmla="*/ 4 h 10"/>
                    <a:gd name="T6" fmla="*/ 28 w 348"/>
                    <a:gd name="T7" fmla="*/ 0 h 10"/>
                    <a:gd name="T8" fmla="*/ 0 w 348"/>
                    <a:gd name="T9" fmla="*/ 0 h 10"/>
                    <a:gd name="T10" fmla="*/ 30 w 348"/>
                    <a:gd name="T11" fmla="*/ 0 h 10"/>
                    <a:gd name="T12" fmla="*/ 29 w 348"/>
                    <a:gd name="T13" fmla="*/ 4 h 10"/>
                    <a:gd name="T14" fmla="*/ 116 w 348"/>
                    <a:gd name="T15" fmla="*/ 4 h 10"/>
                    <a:gd name="T16" fmla="*/ 116 w 348"/>
                    <a:gd name="T17" fmla="*/ 0 h 10"/>
                    <a:gd name="T18" fmla="*/ 89 w 348"/>
                    <a:gd name="T19" fmla="*/ 0 h 10"/>
                    <a:gd name="T20" fmla="*/ 88 w 348"/>
                    <a:gd name="T21" fmla="*/ 4 h 10"/>
                    <a:gd name="T22" fmla="*/ 88 w 348"/>
                    <a:gd name="T23" fmla="*/ 0 h 10"/>
                    <a:gd name="T24" fmla="*/ 61 w 348"/>
                    <a:gd name="T25" fmla="*/ 0 h 10"/>
                    <a:gd name="T26" fmla="*/ 61 w 348"/>
                    <a:gd name="T27" fmla="*/ 4 h 10"/>
                    <a:gd name="T28" fmla="*/ 60 w 348"/>
                    <a:gd name="T29" fmla="*/ 0 h 10"/>
                    <a:gd name="T30" fmla="*/ 30 w 348"/>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8"/>
                    <a:gd name="T49" fmla="*/ 0 h 10"/>
                    <a:gd name="T50" fmla="*/ 348 w 348"/>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8" h="10">
                      <a:moveTo>
                        <a:pt x="0" y="0"/>
                      </a:moveTo>
                      <a:lnTo>
                        <a:pt x="1" y="10"/>
                      </a:lnTo>
                      <a:lnTo>
                        <a:pt x="87" y="10"/>
                      </a:lnTo>
                      <a:lnTo>
                        <a:pt x="84" y="0"/>
                      </a:lnTo>
                      <a:lnTo>
                        <a:pt x="0" y="0"/>
                      </a:lnTo>
                      <a:close/>
                      <a:moveTo>
                        <a:pt x="89" y="0"/>
                      </a:moveTo>
                      <a:lnTo>
                        <a:pt x="88" y="10"/>
                      </a:lnTo>
                      <a:lnTo>
                        <a:pt x="348" y="10"/>
                      </a:lnTo>
                      <a:lnTo>
                        <a:pt x="347" y="0"/>
                      </a:lnTo>
                      <a:lnTo>
                        <a:pt x="266" y="0"/>
                      </a:lnTo>
                      <a:lnTo>
                        <a:pt x="265" y="10"/>
                      </a:lnTo>
                      <a:lnTo>
                        <a:pt x="263" y="0"/>
                      </a:lnTo>
                      <a:lnTo>
                        <a:pt x="184" y="0"/>
                      </a:lnTo>
                      <a:lnTo>
                        <a:pt x="183" y="10"/>
                      </a:lnTo>
                      <a:lnTo>
                        <a:pt x="181" y="0"/>
                      </a:lnTo>
                      <a:lnTo>
                        <a:pt x="89"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4" name="Freeform 852"/>
                <p:cNvSpPr>
                  <a:spLocks noEditPoints="1"/>
                </p:cNvSpPr>
                <p:nvPr/>
              </p:nvSpPr>
              <p:spPr bwMode="auto">
                <a:xfrm>
                  <a:off x="3292" y="842"/>
                  <a:ext cx="116" cy="3"/>
                </a:xfrm>
                <a:custGeom>
                  <a:avLst/>
                  <a:gdLst>
                    <a:gd name="T0" fmla="*/ 0 w 348"/>
                    <a:gd name="T1" fmla="*/ 0 h 10"/>
                    <a:gd name="T2" fmla="*/ 0 w 348"/>
                    <a:gd name="T3" fmla="*/ 3 h 10"/>
                    <a:gd name="T4" fmla="*/ 29 w 348"/>
                    <a:gd name="T5" fmla="*/ 3 h 10"/>
                    <a:gd name="T6" fmla="*/ 28 w 348"/>
                    <a:gd name="T7" fmla="*/ 0 h 10"/>
                    <a:gd name="T8" fmla="*/ 0 w 348"/>
                    <a:gd name="T9" fmla="*/ 0 h 10"/>
                    <a:gd name="T10" fmla="*/ 30 w 348"/>
                    <a:gd name="T11" fmla="*/ 0 h 10"/>
                    <a:gd name="T12" fmla="*/ 30 w 348"/>
                    <a:gd name="T13" fmla="*/ 3 h 10"/>
                    <a:gd name="T14" fmla="*/ 61 w 348"/>
                    <a:gd name="T15" fmla="*/ 3 h 10"/>
                    <a:gd name="T16" fmla="*/ 60 w 348"/>
                    <a:gd name="T17" fmla="*/ 0 h 10"/>
                    <a:gd name="T18" fmla="*/ 30 w 348"/>
                    <a:gd name="T19" fmla="*/ 0 h 10"/>
                    <a:gd name="T20" fmla="*/ 61 w 348"/>
                    <a:gd name="T21" fmla="*/ 0 h 10"/>
                    <a:gd name="T22" fmla="*/ 61 w 348"/>
                    <a:gd name="T23" fmla="*/ 3 h 10"/>
                    <a:gd name="T24" fmla="*/ 88 w 348"/>
                    <a:gd name="T25" fmla="*/ 3 h 10"/>
                    <a:gd name="T26" fmla="*/ 87 w 348"/>
                    <a:gd name="T27" fmla="*/ 0 h 10"/>
                    <a:gd name="T28" fmla="*/ 61 w 348"/>
                    <a:gd name="T29" fmla="*/ 0 h 10"/>
                    <a:gd name="T30" fmla="*/ 89 w 348"/>
                    <a:gd name="T31" fmla="*/ 0 h 10"/>
                    <a:gd name="T32" fmla="*/ 89 w 348"/>
                    <a:gd name="T33" fmla="*/ 3 h 10"/>
                    <a:gd name="T34" fmla="*/ 116 w 348"/>
                    <a:gd name="T35" fmla="*/ 3 h 10"/>
                    <a:gd name="T36" fmla="*/ 116 w 348"/>
                    <a:gd name="T37" fmla="*/ 0 h 10"/>
                    <a:gd name="T38" fmla="*/ 89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6" y="10"/>
                      </a:lnTo>
                      <a:lnTo>
                        <a:pt x="83" y="0"/>
                      </a:lnTo>
                      <a:lnTo>
                        <a:pt x="0" y="0"/>
                      </a:lnTo>
                      <a:close/>
                      <a:moveTo>
                        <a:pt x="90" y="0"/>
                      </a:moveTo>
                      <a:lnTo>
                        <a:pt x="89" y="10"/>
                      </a:lnTo>
                      <a:lnTo>
                        <a:pt x="182" y="10"/>
                      </a:lnTo>
                      <a:lnTo>
                        <a:pt x="180" y="0"/>
                      </a:lnTo>
                      <a:lnTo>
                        <a:pt x="90" y="0"/>
                      </a:lnTo>
                      <a:close/>
                      <a:moveTo>
                        <a:pt x="184" y="0"/>
                      </a:moveTo>
                      <a:lnTo>
                        <a:pt x="184" y="10"/>
                      </a:lnTo>
                      <a:lnTo>
                        <a:pt x="264" y="10"/>
                      </a:lnTo>
                      <a:lnTo>
                        <a:pt x="261" y="0"/>
                      </a:lnTo>
                      <a:lnTo>
                        <a:pt x="184" y="0"/>
                      </a:lnTo>
                      <a:close/>
                      <a:moveTo>
                        <a:pt x="267" y="0"/>
                      </a:moveTo>
                      <a:lnTo>
                        <a:pt x="266" y="10"/>
                      </a:lnTo>
                      <a:lnTo>
                        <a:pt x="348" y="10"/>
                      </a:lnTo>
                      <a:lnTo>
                        <a:pt x="347" y="0"/>
                      </a:lnTo>
                      <a:lnTo>
                        <a:pt x="267"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5" name="Freeform 853"/>
                <p:cNvSpPr>
                  <a:spLocks noEditPoints="1"/>
                </p:cNvSpPr>
                <p:nvPr/>
              </p:nvSpPr>
              <p:spPr bwMode="auto">
                <a:xfrm>
                  <a:off x="3292" y="840"/>
                  <a:ext cx="115" cy="3"/>
                </a:xfrm>
                <a:custGeom>
                  <a:avLst/>
                  <a:gdLst>
                    <a:gd name="T0" fmla="*/ 0 w 347"/>
                    <a:gd name="T1" fmla="*/ 0 h 10"/>
                    <a:gd name="T2" fmla="*/ 0 w 347"/>
                    <a:gd name="T3" fmla="*/ 3 h 10"/>
                    <a:gd name="T4" fmla="*/ 28 w 347"/>
                    <a:gd name="T5" fmla="*/ 3 h 10"/>
                    <a:gd name="T6" fmla="*/ 27 w 347"/>
                    <a:gd name="T7" fmla="*/ 0 h 10"/>
                    <a:gd name="T8" fmla="*/ 0 w 347"/>
                    <a:gd name="T9" fmla="*/ 0 h 10"/>
                    <a:gd name="T10" fmla="*/ 30 w 347"/>
                    <a:gd name="T11" fmla="*/ 0 h 10"/>
                    <a:gd name="T12" fmla="*/ 29 w 347"/>
                    <a:gd name="T13" fmla="*/ 3 h 10"/>
                    <a:gd name="T14" fmla="*/ 60 w 347"/>
                    <a:gd name="T15" fmla="*/ 3 h 10"/>
                    <a:gd name="T16" fmla="*/ 59 w 347"/>
                    <a:gd name="T17" fmla="*/ 0 h 10"/>
                    <a:gd name="T18" fmla="*/ 30 w 347"/>
                    <a:gd name="T19" fmla="*/ 0 h 10"/>
                    <a:gd name="T20" fmla="*/ 61 w 347"/>
                    <a:gd name="T21" fmla="*/ 0 h 10"/>
                    <a:gd name="T22" fmla="*/ 61 w 347"/>
                    <a:gd name="T23" fmla="*/ 3 h 10"/>
                    <a:gd name="T24" fmla="*/ 87 w 347"/>
                    <a:gd name="T25" fmla="*/ 3 h 10"/>
                    <a:gd name="T26" fmla="*/ 86 w 347"/>
                    <a:gd name="T27" fmla="*/ 0 h 10"/>
                    <a:gd name="T28" fmla="*/ 61 w 347"/>
                    <a:gd name="T29" fmla="*/ 0 h 10"/>
                    <a:gd name="T30" fmla="*/ 88 w 347"/>
                    <a:gd name="T31" fmla="*/ 0 h 10"/>
                    <a:gd name="T32" fmla="*/ 88 w 347"/>
                    <a:gd name="T33" fmla="*/ 3 h 10"/>
                    <a:gd name="T34" fmla="*/ 115 w 347"/>
                    <a:gd name="T35" fmla="*/ 3 h 10"/>
                    <a:gd name="T36" fmla="*/ 115 w 347"/>
                    <a:gd name="T37" fmla="*/ 0 h 10"/>
                    <a:gd name="T38" fmla="*/ 88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4" y="10"/>
                      </a:lnTo>
                      <a:lnTo>
                        <a:pt x="82" y="0"/>
                      </a:lnTo>
                      <a:lnTo>
                        <a:pt x="0" y="0"/>
                      </a:lnTo>
                      <a:close/>
                      <a:moveTo>
                        <a:pt x="91" y="0"/>
                      </a:moveTo>
                      <a:lnTo>
                        <a:pt x="89" y="10"/>
                      </a:lnTo>
                      <a:lnTo>
                        <a:pt x="181" y="10"/>
                      </a:lnTo>
                      <a:lnTo>
                        <a:pt x="178" y="0"/>
                      </a:lnTo>
                      <a:lnTo>
                        <a:pt x="91" y="0"/>
                      </a:lnTo>
                      <a:close/>
                      <a:moveTo>
                        <a:pt x="184" y="0"/>
                      </a:moveTo>
                      <a:lnTo>
                        <a:pt x="184" y="10"/>
                      </a:lnTo>
                      <a:lnTo>
                        <a:pt x="263" y="10"/>
                      </a:lnTo>
                      <a:lnTo>
                        <a:pt x="260" y="0"/>
                      </a:lnTo>
                      <a:lnTo>
                        <a:pt x="184" y="0"/>
                      </a:lnTo>
                      <a:close/>
                      <a:moveTo>
                        <a:pt x="267" y="0"/>
                      </a:moveTo>
                      <a:lnTo>
                        <a:pt x="266" y="10"/>
                      </a:lnTo>
                      <a:lnTo>
                        <a:pt x="347" y="10"/>
                      </a:lnTo>
                      <a:lnTo>
                        <a:pt x="346" y="0"/>
                      </a:lnTo>
                      <a:lnTo>
                        <a:pt x="267"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6" name="Freeform 854"/>
                <p:cNvSpPr>
                  <a:spLocks noEditPoints="1"/>
                </p:cNvSpPr>
                <p:nvPr/>
              </p:nvSpPr>
              <p:spPr bwMode="auto">
                <a:xfrm>
                  <a:off x="3292" y="838"/>
                  <a:ext cx="115" cy="4"/>
                </a:xfrm>
                <a:custGeom>
                  <a:avLst/>
                  <a:gdLst>
                    <a:gd name="T0" fmla="*/ 0 w 347"/>
                    <a:gd name="T1" fmla="*/ 0 h 10"/>
                    <a:gd name="T2" fmla="*/ 0 w 347"/>
                    <a:gd name="T3" fmla="*/ 4 h 10"/>
                    <a:gd name="T4" fmla="*/ 28 w 347"/>
                    <a:gd name="T5" fmla="*/ 4 h 10"/>
                    <a:gd name="T6" fmla="*/ 27 w 347"/>
                    <a:gd name="T7" fmla="*/ 0 h 10"/>
                    <a:gd name="T8" fmla="*/ 0 w 347"/>
                    <a:gd name="T9" fmla="*/ 0 h 10"/>
                    <a:gd name="T10" fmla="*/ 30 w 347"/>
                    <a:gd name="T11" fmla="*/ 0 h 10"/>
                    <a:gd name="T12" fmla="*/ 30 w 347"/>
                    <a:gd name="T13" fmla="*/ 4 h 10"/>
                    <a:gd name="T14" fmla="*/ 60 w 347"/>
                    <a:gd name="T15" fmla="*/ 4 h 10"/>
                    <a:gd name="T16" fmla="*/ 59 w 347"/>
                    <a:gd name="T17" fmla="*/ 0 h 10"/>
                    <a:gd name="T18" fmla="*/ 30 w 347"/>
                    <a:gd name="T19" fmla="*/ 0 h 10"/>
                    <a:gd name="T20" fmla="*/ 61 w 347"/>
                    <a:gd name="T21" fmla="*/ 0 h 10"/>
                    <a:gd name="T22" fmla="*/ 61 w 347"/>
                    <a:gd name="T23" fmla="*/ 4 h 10"/>
                    <a:gd name="T24" fmla="*/ 86 w 347"/>
                    <a:gd name="T25" fmla="*/ 4 h 10"/>
                    <a:gd name="T26" fmla="*/ 86 w 347"/>
                    <a:gd name="T27" fmla="*/ 0 h 10"/>
                    <a:gd name="T28" fmla="*/ 61 w 347"/>
                    <a:gd name="T29" fmla="*/ 0 h 10"/>
                    <a:gd name="T30" fmla="*/ 89 w 347"/>
                    <a:gd name="T31" fmla="*/ 0 h 10"/>
                    <a:gd name="T32" fmla="*/ 88 w 347"/>
                    <a:gd name="T33" fmla="*/ 4 h 10"/>
                    <a:gd name="T34" fmla="*/ 115 w 347"/>
                    <a:gd name="T35" fmla="*/ 4 h 10"/>
                    <a:gd name="T36" fmla="*/ 115 w 347"/>
                    <a:gd name="T37" fmla="*/ 0 h 10"/>
                    <a:gd name="T38" fmla="*/ 89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3" y="10"/>
                      </a:lnTo>
                      <a:lnTo>
                        <a:pt x="81" y="0"/>
                      </a:lnTo>
                      <a:lnTo>
                        <a:pt x="0" y="0"/>
                      </a:lnTo>
                      <a:close/>
                      <a:moveTo>
                        <a:pt x="91" y="0"/>
                      </a:moveTo>
                      <a:lnTo>
                        <a:pt x="90" y="10"/>
                      </a:lnTo>
                      <a:lnTo>
                        <a:pt x="180" y="10"/>
                      </a:lnTo>
                      <a:lnTo>
                        <a:pt x="177" y="0"/>
                      </a:lnTo>
                      <a:lnTo>
                        <a:pt x="91" y="0"/>
                      </a:lnTo>
                      <a:close/>
                      <a:moveTo>
                        <a:pt x="185" y="0"/>
                      </a:moveTo>
                      <a:lnTo>
                        <a:pt x="184" y="10"/>
                      </a:lnTo>
                      <a:lnTo>
                        <a:pt x="261" y="10"/>
                      </a:lnTo>
                      <a:lnTo>
                        <a:pt x="259" y="0"/>
                      </a:lnTo>
                      <a:lnTo>
                        <a:pt x="185" y="0"/>
                      </a:lnTo>
                      <a:close/>
                      <a:moveTo>
                        <a:pt x="268" y="0"/>
                      </a:moveTo>
                      <a:lnTo>
                        <a:pt x="267" y="10"/>
                      </a:lnTo>
                      <a:lnTo>
                        <a:pt x="347" y="10"/>
                      </a:lnTo>
                      <a:lnTo>
                        <a:pt x="346" y="0"/>
                      </a:lnTo>
                      <a:lnTo>
                        <a:pt x="268"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7" name="Freeform 855"/>
                <p:cNvSpPr>
                  <a:spLocks noEditPoints="1"/>
                </p:cNvSpPr>
                <p:nvPr/>
              </p:nvSpPr>
              <p:spPr bwMode="auto">
                <a:xfrm>
                  <a:off x="3292" y="837"/>
                  <a:ext cx="115" cy="3"/>
                </a:xfrm>
                <a:custGeom>
                  <a:avLst/>
                  <a:gdLst>
                    <a:gd name="T0" fmla="*/ 0 w 346"/>
                    <a:gd name="T1" fmla="*/ 0 h 10"/>
                    <a:gd name="T2" fmla="*/ 0 w 346"/>
                    <a:gd name="T3" fmla="*/ 3 h 10"/>
                    <a:gd name="T4" fmla="*/ 27 w 346"/>
                    <a:gd name="T5" fmla="*/ 3 h 10"/>
                    <a:gd name="T6" fmla="*/ 27 w 346"/>
                    <a:gd name="T7" fmla="*/ 0 h 10"/>
                    <a:gd name="T8" fmla="*/ 0 w 346"/>
                    <a:gd name="T9" fmla="*/ 0 h 10"/>
                    <a:gd name="T10" fmla="*/ 31 w 346"/>
                    <a:gd name="T11" fmla="*/ 0 h 10"/>
                    <a:gd name="T12" fmla="*/ 30 w 346"/>
                    <a:gd name="T13" fmla="*/ 3 h 10"/>
                    <a:gd name="T14" fmla="*/ 59 w 346"/>
                    <a:gd name="T15" fmla="*/ 3 h 10"/>
                    <a:gd name="T16" fmla="*/ 58 w 346"/>
                    <a:gd name="T17" fmla="*/ 0 h 10"/>
                    <a:gd name="T18" fmla="*/ 31 w 346"/>
                    <a:gd name="T19" fmla="*/ 0 h 10"/>
                    <a:gd name="T20" fmla="*/ 61 w 346"/>
                    <a:gd name="T21" fmla="*/ 0 h 10"/>
                    <a:gd name="T22" fmla="*/ 61 w 346"/>
                    <a:gd name="T23" fmla="*/ 3 h 10"/>
                    <a:gd name="T24" fmla="*/ 86 w 346"/>
                    <a:gd name="T25" fmla="*/ 3 h 10"/>
                    <a:gd name="T26" fmla="*/ 86 w 346"/>
                    <a:gd name="T27" fmla="*/ 0 h 10"/>
                    <a:gd name="T28" fmla="*/ 61 w 346"/>
                    <a:gd name="T29" fmla="*/ 0 h 10"/>
                    <a:gd name="T30" fmla="*/ 89 w 346"/>
                    <a:gd name="T31" fmla="*/ 0 h 10"/>
                    <a:gd name="T32" fmla="*/ 89 w 346"/>
                    <a:gd name="T33" fmla="*/ 3 h 10"/>
                    <a:gd name="T34" fmla="*/ 115 w 346"/>
                    <a:gd name="T35" fmla="*/ 3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2" y="10"/>
                      </a:lnTo>
                      <a:lnTo>
                        <a:pt x="81" y="0"/>
                      </a:lnTo>
                      <a:lnTo>
                        <a:pt x="0" y="0"/>
                      </a:lnTo>
                      <a:close/>
                      <a:moveTo>
                        <a:pt x="92" y="0"/>
                      </a:moveTo>
                      <a:lnTo>
                        <a:pt x="91" y="10"/>
                      </a:lnTo>
                      <a:lnTo>
                        <a:pt x="178" y="10"/>
                      </a:lnTo>
                      <a:lnTo>
                        <a:pt x="175" y="0"/>
                      </a:lnTo>
                      <a:lnTo>
                        <a:pt x="92" y="0"/>
                      </a:lnTo>
                      <a:close/>
                      <a:moveTo>
                        <a:pt x="185" y="0"/>
                      </a:moveTo>
                      <a:lnTo>
                        <a:pt x="184" y="10"/>
                      </a:lnTo>
                      <a:lnTo>
                        <a:pt x="260" y="10"/>
                      </a:lnTo>
                      <a:lnTo>
                        <a:pt x="258" y="0"/>
                      </a:lnTo>
                      <a:lnTo>
                        <a:pt x="185" y="0"/>
                      </a:lnTo>
                      <a:close/>
                      <a:moveTo>
                        <a:pt x="268" y="0"/>
                      </a:moveTo>
                      <a:lnTo>
                        <a:pt x="267" y="10"/>
                      </a:lnTo>
                      <a:lnTo>
                        <a:pt x="346" y="10"/>
                      </a:lnTo>
                      <a:lnTo>
                        <a:pt x="346" y="0"/>
                      </a:lnTo>
                      <a:lnTo>
                        <a:pt x="268"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8" name="Freeform 856"/>
                <p:cNvSpPr>
                  <a:spLocks noEditPoints="1"/>
                </p:cNvSpPr>
                <p:nvPr/>
              </p:nvSpPr>
              <p:spPr bwMode="auto">
                <a:xfrm>
                  <a:off x="3292" y="835"/>
                  <a:ext cx="115" cy="3"/>
                </a:xfrm>
                <a:custGeom>
                  <a:avLst/>
                  <a:gdLst>
                    <a:gd name="T0" fmla="*/ 0 w 346"/>
                    <a:gd name="T1" fmla="*/ 0 h 10"/>
                    <a:gd name="T2" fmla="*/ 0 w 346"/>
                    <a:gd name="T3" fmla="*/ 3 h 10"/>
                    <a:gd name="T4" fmla="*/ 27 w 346"/>
                    <a:gd name="T5" fmla="*/ 3 h 10"/>
                    <a:gd name="T6" fmla="*/ 27 w 346"/>
                    <a:gd name="T7" fmla="*/ 0 h 10"/>
                    <a:gd name="T8" fmla="*/ 0 w 346"/>
                    <a:gd name="T9" fmla="*/ 0 h 10"/>
                    <a:gd name="T10" fmla="*/ 31 w 346"/>
                    <a:gd name="T11" fmla="*/ 0 h 10"/>
                    <a:gd name="T12" fmla="*/ 30 w 346"/>
                    <a:gd name="T13" fmla="*/ 3 h 10"/>
                    <a:gd name="T14" fmla="*/ 59 w 346"/>
                    <a:gd name="T15" fmla="*/ 3 h 10"/>
                    <a:gd name="T16" fmla="*/ 57 w 346"/>
                    <a:gd name="T17" fmla="*/ 0 h 10"/>
                    <a:gd name="T18" fmla="*/ 31 w 346"/>
                    <a:gd name="T19" fmla="*/ 0 h 10"/>
                    <a:gd name="T20" fmla="*/ 61 w 346"/>
                    <a:gd name="T21" fmla="*/ 0 h 10"/>
                    <a:gd name="T22" fmla="*/ 61 w 346"/>
                    <a:gd name="T23" fmla="*/ 3 h 10"/>
                    <a:gd name="T24" fmla="*/ 86 w 346"/>
                    <a:gd name="T25" fmla="*/ 3 h 10"/>
                    <a:gd name="T26" fmla="*/ 85 w 346"/>
                    <a:gd name="T27" fmla="*/ 0 h 10"/>
                    <a:gd name="T28" fmla="*/ 61 w 346"/>
                    <a:gd name="T29" fmla="*/ 0 h 10"/>
                    <a:gd name="T30" fmla="*/ 89 w 346"/>
                    <a:gd name="T31" fmla="*/ 0 h 10"/>
                    <a:gd name="T32" fmla="*/ 89 w 346"/>
                    <a:gd name="T33" fmla="*/ 3 h 10"/>
                    <a:gd name="T34" fmla="*/ 115 w 346"/>
                    <a:gd name="T35" fmla="*/ 3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1" y="10"/>
                      </a:lnTo>
                      <a:lnTo>
                        <a:pt x="80" y="0"/>
                      </a:lnTo>
                      <a:lnTo>
                        <a:pt x="0" y="0"/>
                      </a:lnTo>
                      <a:close/>
                      <a:moveTo>
                        <a:pt x="92" y="0"/>
                      </a:moveTo>
                      <a:lnTo>
                        <a:pt x="91" y="10"/>
                      </a:lnTo>
                      <a:lnTo>
                        <a:pt x="177" y="10"/>
                      </a:lnTo>
                      <a:lnTo>
                        <a:pt x="173" y="0"/>
                      </a:lnTo>
                      <a:lnTo>
                        <a:pt x="92" y="0"/>
                      </a:lnTo>
                      <a:close/>
                      <a:moveTo>
                        <a:pt x="185" y="0"/>
                      </a:moveTo>
                      <a:lnTo>
                        <a:pt x="185" y="10"/>
                      </a:lnTo>
                      <a:lnTo>
                        <a:pt x="259" y="10"/>
                      </a:lnTo>
                      <a:lnTo>
                        <a:pt x="256" y="0"/>
                      </a:lnTo>
                      <a:lnTo>
                        <a:pt x="185" y="0"/>
                      </a:lnTo>
                      <a:close/>
                      <a:moveTo>
                        <a:pt x="269" y="0"/>
                      </a:moveTo>
                      <a:lnTo>
                        <a:pt x="268" y="10"/>
                      </a:lnTo>
                      <a:lnTo>
                        <a:pt x="346" y="10"/>
                      </a:lnTo>
                      <a:lnTo>
                        <a:pt x="345" y="0"/>
                      </a:lnTo>
                      <a:lnTo>
                        <a:pt x="2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19" name="Freeform 857"/>
                <p:cNvSpPr>
                  <a:spLocks noEditPoints="1"/>
                </p:cNvSpPr>
                <p:nvPr/>
              </p:nvSpPr>
              <p:spPr bwMode="auto">
                <a:xfrm>
                  <a:off x="3292" y="833"/>
                  <a:ext cx="115" cy="4"/>
                </a:xfrm>
                <a:custGeom>
                  <a:avLst/>
                  <a:gdLst>
                    <a:gd name="T0" fmla="*/ 0 w 346"/>
                    <a:gd name="T1" fmla="*/ 0 h 10"/>
                    <a:gd name="T2" fmla="*/ 0 w 346"/>
                    <a:gd name="T3" fmla="*/ 4 h 10"/>
                    <a:gd name="T4" fmla="*/ 27 w 346"/>
                    <a:gd name="T5" fmla="*/ 4 h 10"/>
                    <a:gd name="T6" fmla="*/ 26 w 346"/>
                    <a:gd name="T7" fmla="*/ 0 h 10"/>
                    <a:gd name="T8" fmla="*/ 0 w 346"/>
                    <a:gd name="T9" fmla="*/ 0 h 10"/>
                    <a:gd name="T10" fmla="*/ 31 w 346"/>
                    <a:gd name="T11" fmla="*/ 0 h 10"/>
                    <a:gd name="T12" fmla="*/ 31 w 346"/>
                    <a:gd name="T13" fmla="*/ 4 h 10"/>
                    <a:gd name="T14" fmla="*/ 58 w 346"/>
                    <a:gd name="T15" fmla="*/ 4 h 10"/>
                    <a:gd name="T16" fmla="*/ 57 w 346"/>
                    <a:gd name="T17" fmla="*/ 0 h 10"/>
                    <a:gd name="T18" fmla="*/ 31 w 346"/>
                    <a:gd name="T19" fmla="*/ 0 h 10"/>
                    <a:gd name="T20" fmla="*/ 61 w 346"/>
                    <a:gd name="T21" fmla="*/ 0 h 10"/>
                    <a:gd name="T22" fmla="*/ 61 w 346"/>
                    <a:gd name="T23" fmla="*/ 4 h 10"/>
                    <a:gd name="T24" fmla="*/ 86 w 346"/>
                    <a:gd name="T25" fmla="*/ 4 h 10"/>
                    <a:gd name="T26" fmla="*/ 85 w 346"/>
                    <a:gd name="T27" fmla="*/ 0 h 10"/>
                    <a:gd name="T28" fmla="*/ 61 w 346"/>
                    <a:gd name="T29" fmla="*/ 0 h 10"/>
                    <a:gd name="T30" fmla="*/ 89 w 346"/>
                    <a:gd name="T31" fmla="*/ 0 h 10"/>
                    <a:gd name="T32" fmla="*/ 89 w 346"/>
                    <a:gd name="T33" fmla="*/ 4 h 10"/>
                    <a:gd name="T34" fmla="*/ 115 w 346"/>
                    <a:gd name="T35" fmla="*/ 4 h 10"/>
                    <a:gd name="T36" fmla="*/ 115 w 346"/>
                    <a:gd name="T37" fmla="*/ 0 h 10"/>
                    <a:gd name="T38" fmla="*/ 89 w 346"/>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10"/>
                    <a:gd name="T62" fmla="*/ 346 w 346"/>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10">
                      <a:moveTo>
                        <a:pt x="0" y="0"/>
                      </a:moveTo>
                      <a:lnTo>
                        <a:pt x="0" y="10"/>
                      </a:lnTo>
                      <a:lnTo>
                        <a:pt x="81" y="10"/>
                      </a:lnTo>
                      <a:lnTo>
                        <a:pt x="79" y="0"/>
                      </a:lnTo>
                      <a:lnTo>
                        <a:pt x="0" y="0"/>
                      </a:lnTo>
                      <a:close/>
                      <a:moveTo>
                        <a:pt x="93" y="0"/>
                      </a:moveTo>
                      <a:lnTo>
                        <a:pt x="92" y="10"/>
                      </a:lnTo>
                      <a:lnTo>
                        <a:pt x="175" y="10"/>
                      </a:lnTo>
                      <a:lnTo>
                        <a:pt x="171" y="0"/>
                      </a:lnTo>
                      <a:lnTo>
                        <a:pt x="93" y="0"/>
                      </a:lnTo>
                      <a:close/>
                      <a:moveTo>
                        <a:pt x="185" y="0"/>
                      </a:moveTo>
                      <a:lnTo>
                        <a:pt x="185" y="10"/>
                      </a:lnTo>
                      <a:lnTo>
                        <a:pt x="258" y="10"/>
                      </a:lnTo>
                      <a:lnTo>
                        <a:pt x="255" y="0"/>
                      </a:lnTo>
                      <a:lnTo>
                        <a:pt x="185" y="0"/>
                      </a:lnTo>
                      <a:close/>
                      <a:moveTo>
                        <a:pt x="269" y="0"/>
                      </a:moveTo>
                      <a:lnTo>
                        <a:pt x="268" y="10"/>
                      </a:lnTo>
                      <a:lnTo>
                        <a:pt x="346" y="10"/>
                      </a:lnTo>
                      <a:lnTo>
                        <a:pt x="345" y="0"/>
                      </a:lnTo>
                      <a:lnTo>
                        <a:pt x="269"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0" name="Freeform 858"/>
                <p:cNvSpPr>
                  <a:spLocks noEditPoints="1"/>
                </p:cNvSpPr>
                <p:nvPr/>
              </p:nvSpPr>
              <p:spPr bwMode="auto">
                <a:xfrm>
                  <a:off x="3291" y="832"/>
                  <a:ext cx="116" cy="3"/>
                </a:xfrm>
                <a:custGeom>
                  <a:avLst/>
                  <a:gdLst>
                    <a:gd name="T0" fmla="*/ 0 w 346"/>
                    <a:gd name="T1" fmla="*/ 3 h 10"/>
                    <a:gd name="T2" fmla="*/ 0 w 346"/>
                    <a:gd name="T3" fmla="*/ 2 h 10"/>
                    <a:gd name="T4" fmla="*/ 26 w 346"/>
                    <a:gd name="T5" fmla="*/ 1 h 10"/>
                    <a:gd name="T6" fmla="*/ 27 w 346"/>
                    <a:gd name="T7" fmla="*/ 3 h 10"/>
                    <a:gd name="T8" fmla="*/ 0 w 346"/>
                    <a:gd name="T9" fmla="*/ 3 h 10"/>
                    <a:gd name="T10" fmla="*/ 31 w 346"/>
                    <a:gd name="T11" fmla="*/ 3 h 10"/>
                    <a:gd name="T12" fmla="*/ 32 w 346"/>
                    <a:gd name="T13" fmla="*/ 1 h 10"/>
                    <a:gd name="T14" fmla="*/ 57 w 346"/>
                    <a:gd name="T15" fmla="*/ 1 h 10"/>
                    <a:gd name="T16" fmla="*/ 58 w 346"/>
                    <a:gd name="T17" fmla="*/ 3 h 10"/>
                    <a:gd name="T18" fmla="*/ 31 w 346"/>
                    <a:gd name="T19" fmla="*/ 3 h 10"/>
                    <a:gd name="T20" fmla="*/ 62 w 346"/>
                    <a:gd name="T21" fmla="*/ 3 h 10"/>
                    <a:gd name="T22" fmla="*/ 62 w 346"/>
                    <a:gd name="T23" fmla="*/ 1 h 10"/>
                    <a:gd name="T24" fmla="*/ 85 w 346"/>
                    <a:gd name="T25" fmla="*/ 1 h 10"/>
                    <a:gd name="T26" fmla="*/ 86 w 346"/>
                    <a:gd name="T27" fmla="*/ 3 h 10"/>
                    <a:gd name="T28" fmla="*/ 62 w 346"/>
                    <a:gd name="T29" fmla="*/ 3 h 10"/>
                    <a:gd name="T30" fmla="*/ 91 w 346"/>
                    <a:gd name="T31" fmla="*/ 0 h 10"/>
                    <a:gd name="T32" fmla="*/ 91 w 346"/>
                    <a:gd name="T33" fmla="*/ 3 h 10"/>
                    <a:gd name="T34" fmla="*/ 116 w 346"/>
                    <a:gd name="T35" fmla="*/ 3 h 10"/>
                    <a:gd name="T36" fmla="*/ 116 w 346"/>
                    <a:gd name="T37" fmla="*/ 1 h 10"/>
                    <a:gd name="T38" fmla="*/ 103 w 346"/>
                    <a:gd name="T39" fmla="*/ 0 h 10"/>
                    <a:gd name="T40" fmla="*/ 91 w 346"/>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6"/>
                    <a:gd name="T64" fmla="*/ 0 h 10"/>
                    <a:gd name="T65" fmla="*/ 346 w 346"/>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6" h="10">
                      <a:moveTo>
                        <a:pt x="1" y="10"/>
                      </a:moveTo>
                      <a:lnTo>
                        <a:pt x="0" y="5"/>
                      </a:lnTo>
                      <a:lnTo>
                        <a:pt x="79" y="3"/>
                      </a:lnTo>
                      <a:lnTo>
                        <a:pt x="81" y="10"/>
                      </a:lnTo>
                      <a:lnTo>
                        <a:pt x="1" y="10"/>
                      </a:lnTo>
                      <a:close/>
                      <a:moveTo>
                        <a:pt x="93" y="10"/>
                      </a:moveTo>
                      <a:lnTo>
                        <a:pt x="94" y="3"/>
                      </a:lnTo>
                      <a:lnTo>
                        <a:pt x="171" y="3"/>
                      </a:lnTo>
                      <a:lnTo>
                        <a:pt x="174" y="10"/>
                      </a:lnTo>
                      <a:lnTo>
                        <a:pt x="93" y="10"/>
                      </a:lnTo>
                      <a:close/>
                      <a:moveTo>
                        <a:pt x="186" y="10"/>
                      </a:moveTo>
                      <a:lnTo>
                        <a:pt x="186" y="3"/>
                      </a:lnTo>
                      <a:lnTo>
                        <a:pt x="255" y="3"/>
                      </a:lnTo>
                      <a:lnTo>
                        <a:pt x="257" y="10"/>
                      </a:lnTo>
                      <a:lnTo>
                        <a:pt x="186" y="10"/>
                      </a:lnTo>
                      <a:close/>
                      <a:moveTo>
                        <a:pt x="270" y="0"/>
                      </a:moveTo>
                      <a:lnTo>
                        <a:pt x="270" y="10"/>
                      </a:lnTo>
                      <a:lnTo>
                        <a:pt x="346" y="10"/>
                      </a:lnTo>
                      <a:lnTo>
                        <a:pt x="345" y="3"/>
                      </a:lnTo>
                      <a:lnTo>
                        <a:pt x="308" y="0"/>
                      </a:lnTo>
                      <a:lnTo>
                        <a:pt x="270"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1" name="Freeform 859"/>
                <p:cNvSpPr>
                  <a:spLocks noEditPoints="1"/>
                </p:cNvSpPr>
                <p:nvPr/>
              </p:nvSpPr>
              <p:spPr bwMode="auto">
                <a:xfrm>
                  <a:off x="3291" y="832"/>
                  <a:ext cx="116" cy="1"/>
                </a:xfrm>
                <a:custGeom>
                  <a:avLst/>
                  <a:gdLst>
                    <a:gd name="T0" fmla="*/ 0 w 346"/>
                    <a:gd name="T1" fmla="*/ 1 h 5"/>
                    <a:gd name="T2" fmla="*/ 0 w 346"/>
                    <a:gd name="T3" fmla="*/ 1 h 5"/>
                    <a:gd name="T4" fmla="*/ 26 w 346"/>
                    <a:gd name="T5" fmla="*/ 1 h 5"/>
                    <a:gd name="T6" fmla="*/ 27 w 346"/>
                    <a:gd name="T7" fmla="*/ 1 h 5"/>
                    <a:gd name="T8" fmla="*/ 0 w 346"/>
                    <a:gd name="T9" fmla="*/ 1 h 5"/>
                    <a:gd name="T10" fmla="*/ 32 w 346"/>
                    <a:gd name="T11" fmla="*/ 1 h 5"/>
                    <a:gd name="T12" fmla="*/ 32 w 346"/>
                    <a:gd name="T13" fmla="*/ 1 h 5"/>
                    <a:gd name="T14" fmla="*/ 57 w 346"/>
                    <a:gd name="T15" fmla="*/ 1 h 5"/>
                    <a:gd name="T16" fmla="*/ 58 w 346"/>
                    <a:gd name="T17" fmla="*/ 1 h 5"/>
                    <a:gd name="T18" fmla="*/ 32 w 346"/>
                    <a:gd name="T19" fmla="*/ 1 h 5"/>
                    <a:gd name="T20" fmla="*/ 62 w 346"/>
                    <a:gd name="T21" fmla="*/ 1 h 5"/>
                    <a:gd name="T22" fmla="*/ 62 w 346"/>
                    <a:gd name="T23" fmla="*/ 1 h 5"/>
                    <a:gd name="T24" fmla="*/ 85 w 346"/>
                    <a:gd name="T25" fmla="*/ 1 h 5"/>
                    <a:gd name="T26" fmla="*/ 86 w 346"/>
                    <a:gd name="T27" fmla="*/ 1 h 5"/>
                    <a:gd name="T28" fmla="*/ 62 w 346"/>
                    <a:gd name="T29" fmla="*/ 1 h 5"/>
                    <a:gd name="T30" fmla="*/ 91 w 346"/>
                    <a:gd name="T31" fmla="*/ 1 h 5"/>
                    <a:gd name="T32" fmla="*/ 91 w 346"/>
                    <a:gd name="T33" fmla="*/ 0 h 5"/>
                    <a:gd name="T34" fmla="*/ 116 w 346"/>
                    <a:gd name="T35" fmla="*/ 1 h 5"/>
                    <a:gd name="T36" fmla="*/ 116 w 346"/>
                    <a:gd name="T37" fmla="*/ 1 h 5"/>
                    <a:gd name="T38" fmla="*/ 91 w 346"/>
                    <a:gd name="T39" fmla="*/ 1 h 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5"/>
                    <a:gd name="T62" fmla="*/ 346 w 346"/>
                    <a:gd name="T63" fmla="*/ 5 h 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5">
                      <a:moveTo>
                        <a:pt x="1" y="5"/>
                      </a:moveTo>
                      <a:lnTo>
                        <a:pt x="0" y="5"/>
                      </a:lnTo>
                      <a:lnTo>
                        <a:pt x="79" y="3"/>
                      </a:lnTo>
                      <a:lnTo>
                        <a:pt x="80" y="5"/>
                      </a:lnTo>
                      <a:lnTo>
                        <a:pt x="1" y="5"/>
                      </a:lnTo>
                      <a:close/>
                      <a:moveTo>
                        <a:pt x="94" y="5"/>
                      </a:moveTo>
                      <a:lnTo>
                        <a:pt x="94" y="3"/>
                      </a:lnTo>
                      <a:lnTo>
                        <a:pt x="171" y="3"/>
                      </a:lnTo>
                      <a:lnTo>
                        <a:pt x="172" y="5"/>
                      </a:lnTo>
                      <a:lnTo>
                        <a:pt x="94" y="5"/>
                      </a:lnTo>
                      <a:close/>
                      <a:moveTo>
                        <a:pt x="186" y="5"/>
                      </a:moveTo>
                      <a:lnTo>
                        <a:pt x="186" y="3"/>
                      </a:lnTo>
                      <a:lnTo>
                        <a:pt x="255" y="3"/>
                      </a:lnTo>
                      <a:lnTo>
                        <a:pt x="256" y="5"/>
                      </a:lnTo>
                      <a:lnTo>
                        <a:pt x="186" y="5"/>
                      </a:lnTo>
                      <a:close/>
                      <a:moveTo>
                        <a:pt x="270" y="5"/>
                      </a:moveTo>
                      <a:lnTo>
                        <a:pt x="270" y="0"/>
                      </a:lnTo>
                      <a:lnTo>
                        <a:pt x="345" y="3"/>
                      </a:lnTo>
                      <a:lnTo>
                        <a:pt x="346" y="5"/>
                      </a:lnTo>
                      <a:lnTo>
                        <a:pt x="270" y="5"/>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2" name="Freeform 860"/>
                <p:cNvSpPr>
                  <a:spLocks/>
                </p:cNvSpPr>
                <p:nvPr/>
              </p:nvSpPr>
              <p:spPr bwMode="auto">
                <a:xfrm>
                  <a:off x="3381" y="832"/>
                  <a:ext cx="13" cy="1"/>
                </a:xfrm>
                <a:custGeom>
                  <a:avLst/>
                  <a:gdLst>
                    <a:gd name="T0" fmla="*/ 0 w 38"/>
                    <a:gd name="T1" fmla="*/ 0 h 1"/>
                    <a:gd name="T2" fmla="*/ 0 w 38"/>
                    <a:gd name="T3" fmla="*/ 0 h 1"/>
                    <a:gd name="T4" fmla="*/ 13 w 38"/>
                    <a:gd name="T5" fmla="*/ 0 h 1"/>
                    <a:gd name="T6" fmla="*/ 0 w 38"/>
                    <a:gd name="T7" fmla="*/ 0 h 1"/>
                    <a:gd name="T8" fmla="*/ 0 60000 65536"/>
                    <a:gd name="T9" fmla="*/ 0 60000 65536"/>
                    <a:gd name="T10" fmla="*/ 0 60000 65536"/>
                    <a:gd name="T11" fmla="*/ 0 60000 65536"/>
                    <a:gd name="T12" fmla="*/ 0 w 38"/>
                    <a:gd name="T13" fmla="*/ 0 h 1"/>
                    <a:gd name="T14" fmla="*/ 38 w 38"/>
                    <a:gd name="T15" fmla="*/ 1 h 1"/>
                  </a:gdLst>
                  <a:ahLst/>
                  <a:cxnLst>
                    <a:cxn ang="T8">
                      <a:pos x="T0" y="T1"/>
                    </a:cxn>
                    <a:cxn ang="T9">
                      <a:pos x="T2" y="T3"/>
                    </a:cxn>
                    <a:cxn ang="T10">
                      <a:pos x="T4" y="T5"/>
                    </a:cxn>
                    <a:cxn ang="T11">
                      <a:pos x="T6" y="T7"/>
                    </a:cxn>
                  </a:cxnLst>
                  <a:rect l="T12" t="T13" r="T14" b="T15"/>
                  <a:pathLst>
                    <a:path w="38" h="1">
                      <a:moveTo>
                        <a:pt x="0" y="0"/>
                      </a:moveTo>
                      <a:lnTo>
                        <a:pt x="0" y="0"/>
                      </a:lnTo>
                      <a:lnTo>
                        <a:pt x="38"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3" name="Freeform 861"/>
                <p:cNvSpPr>
                  <a:spLocks/>
                </p:cNvSpPr>
                <p:nvPr/>
              </p:nvSpPr>
              <p:spPr bwMode="auto">
                <a:xfrm>
                  <a:off x="3297" y="872"/>
                  <a:ext cx="59" cy="1"/>
                </a:xfrm>
                <a:custGeom>
                  <a:avLst/>
                  <a:gdLst>
                    <a:gd name="T0" fmla="*/ 0 w 178"/>
                    <a:gd name="T1" fmla="*/ 0 h 3"/>
                    <a:gd name="T2" fmla="*/ 0 w 178"/>
                    <a:gd name="T3" fmla="*/ 1 h 3"/>
                    <a:gd name="T4" fmla="*/ 59 w 178"/>
                    <a:gd name="T5" fmla="*/ 0 h 3"/>
                    <a:gd name="T6" fmla="*/ 0 w 178"/>
                    <a:gd name="T7" fmla="*/ 0 h 3"/>
                    <a:gd name="T8" fmla="*/ 0 60000 65536"/>
                    <a:gd name="T9" fmla="*/ 0 60000 65536"/>
                    <a:gd name="T10" fmla="*/ 0 60000 65536"/>
                    <a:gd name="T11" fmla="*/ 0 60000 65536"/>
                    <a:gd name="T12" fmla="*/ 0 w 178"/>
                    <a:gd name="T13" fmla="*/ 0 h 3"/>
                    <a:gd name="T14" fmla="*/ 178 w 178"/>
                    <a:gd name="T15" fmla="*/ 3 h 3"/>
                  </a:gdLst>
                  <a:ahLst/>
                  <a:cxnLst>
                    <a:cxn ang="T8">
                      <a:pos x="T0" y="T1"/>
                    </a:cxn>
                    <a:cxn ang="T9">
                      <a:pos x="T2" y="T3"/>
                    </a:cxn>
                    <a:cxn ang="T10">
                      <a:pos x="T4" y="T5"/>
                    </a:cxn>
                    <a:cxn ang="T11">
                      <a:pos x="T6" y="T7"/>
                    </a:cxn>
                  </a:cxnLst>
                  <a:rect l="T12" t="T13" r="T14" b="T15"/>
                  <a:pathLst>
                    <a:path w="178" h="3">
                      <a:moveTo>
                        <a:pt x="0" y="0"/>
                      </a:moveTo>
                      <a:lnTo>
                        <a:pt x="0" y="3"/>
                      </a:lnTo>
                      <a:lnTo>
                        <a:pt x="178"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4" name="Freeform 862"/>
                <p:cNvSpPr>
                  <a:spLocks/>
                </p:cNvSpPr>
                <p:nvPr/>
              </p:nvSpPr>
              <p:spPr bwMode="auto">
                <a:xfrm>
                  <a:off x="3297" y="870"/>
                  <a:ext cx="118" cy="3"/>
                </a:xfrm>
                <a:custGeom>
                  <a:avLst/>
                  <a:gdLst>
                    <a:gd name="T0" fmla="*/ 0 w 354"/>
                    <a:gd name="T1" fmla="*/ 0 h 8"/>
                    <a:gd name="T2" fmla="*/ 0 w 354"/>
                    <a:gd name="T3" fmla="*/ 3 h 8"/>
                    <a:gd name="T4" fmla="*/ 118 w 354"/>
                    <a:gd name="T5" fmla="*/ 2 h 8"/>
                    <a:gd name="T6" fmla="*/ 118 w 354"/>
                    <a:gd name="T7" fmla="*/ 0 h 8"/>
                    <a:gd name="T8" fmla="*/ 0 w 354"/>
                    <a:gd name="T9" fmla="*/ 0 h 8"/>
                    <a:gd name="T10" fmla="*/ 0 60000 65536"/>
                    <a:gd name="T11" fmla="*/ 0 60000 65536"/>
                    <a:gd name="T12" fmla="*/ 0 60000 65536"/>
                    <a:gd name="T13" fmla="*/ 0 60000 65536"/>
                    <a:gd name="T14" fmla="*/ 0 60000 65536"/>
                    <a:gd name="T15" fmla="*/ 0 w 354"/>
                    <a:gd name="T16" fmla="*/ 0 h 8"/>
                    <a:gd name="T17" fmla="*/ 354 w 354"/>
                    <a:gd name="T18" fmla="*/ 8 h 8"/>
                  </a:gdLst>
                  <a:ahLst/>
                  <a:cxnLst>
                    <a:cxn ang="T10">
                      <a:pos x="T0" y="T1"/>
                    </a:cxn>
                    <a:cxn ang="T11">
                      <a:pos x="T2" y="T3"/>
                    </a:cxn>
                    <a:cxn ang="T12">
                      <a:pos x="T4" y="T5"/>
                    </a:cxn>
                    <a:cxn ang="T13">
                      <a:pos x="T6" y="T7"/>
                    </a:cxn>
                    <a:cxn ang="T14">
                      <a:pos x="T8" y="T9"/>
                    </a:cxn>
                  </a:cxnLst>
                  <a:rect l="T15" t="T16" r="T17" b="T18"/>
                  <a:pathLst>
                    <a:path w="354" h="8">
                      <a:moveTo>
                        <a:pt x="0" y="0"/>
                      </a:moveTo>
                      <a:lnTo>
                        <a:pt x="0" y="8"/>
                      </a:lnTo>
                      <a:lnTo>
                        <a:pt x="354" y="4"/>
                      </a:lnTo>
                      <a:lnTo>
                        <a:pt x="354"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5" name="Freeform 863"/>
                <p:cNvSpPr>
                  <a:spLocks/>
                </p:cNvSpPr>
                <p:nvPr/>
              </p:nvSpPr>
              <p:spPr bwMode="auto">
                <a:xfrm>
                  <a:off x="3297" y="868"/>
                  <a:ext cx="118" cy="4"/>
                </a:xfrm>
                <a:custGeom>
                  <a:avLst/>
                  <a:gdLst>
                    <a:gd name="T0" fmla="*/ 0 w 354"/>
                    <a:gd name="T1" fmla="*/ 0 h 11"/>
                    <a:gd name="T2" fmla="*/ 0 w 354"/>
                    <a:gd name="T3" fmla="*/ 4 h 11"/>
                    <a:gd name="T4" fmla="*/ 59 w 354"/>
                    <a:gd name="T5" fmla="*/ 4 h 11"/>
                    <a:gd name="T6" fmla="*/ 118 w 354"/>
                    <a:gd name="T7" fmla="*/ 4 h 11"/>
                    <a:gd name="T8" fmla="*/ 118 w 354"/>
                    <a:gd name="T9" fmla="*/ 0 h 11"/>
                    <a:gd name="T10" fmla="*/ 0 w 354"/>
                    <a:gd name="T11" fmla="*/ 0 h 11"/>
                    <a:gd name="T12" fmla="*/ 0 60000 65536"/>
                    <a:gd name="T13" fmla="*/ 0 60000 65536"/>
                    <a:gd name="T14" fmla="*/ 0 60000 65536"/>
                    <a:gd name="T15" fmla="*/ 0 60000 65536"/>
                    <a:gd name="T16" fmla="*/ 0 60000 65536"/>
                    <a:gd name="T17" fmla="*/ 0 60000 65536"/>
                    <a:gd name="T18" fmla="*/ 0 w 354"/>
                    <a:gd name="T19" fmla="*/ 0 h 11"/>
                    <a:gd name="T20" fmla="*/ 354 w 35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54" h="11">
                      <a:moveTo>
                        <a:pt x="0" y="0"/>
                      </a:moveTo>
                      <a:lnTo>
                        <a:pt x="0" y="11"/>
                      </a:lnTo>
                      <a:lnTo>
                        <a:pt x="178" y="11"/>
                      </a:lnTo>
                      <a:lnTo>
                        <a:pt x="354" y="10"/>
                      </a:lnTo>
                      <a:lnTo>
                        <a:pt x="354"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6" name="Freeform 864"/>
                <p:cNvSpPr>
                  <a:spLocks/>
                </p:cNvSpPr>
                <p:nvPr/>
              </p:nvSpPr>
              <p:spPr bwMode="auto">
                <a:xfrm>
                  <a:off x="3297" y="867"/>
                  <a:ext cx="118" cy="3"/>
                </a:xfrm>
                <a:custGeom>
                  <a:avLst/>
                  <a:gdLst>
                    <a:gd name="T0" fmla="*/ 0 w 354"/>
                    <a:gd name="T1" fmla="*/ 0 h 10"/>
                    <a:gd name="T2" fmla="*/ 0 w 354"/>
                    <a:gd name="T3" fmla="*/ 3 h 10"/>
                    <a:gd name="T4" fmla="*/ 118 w 354"/>
                    <a:gd name="T5" fmla="*/ 3 h 10"/>
                    <a:gd name="T6" fmla="*/ 118 w 354"/>
                    <a:gd name="T7" fmla="*/ 0 h 10"/>
                    <a:gd name="T8" fmla="*/ 0 w 354"/>
                    <a:gd name="T9" fmla="*/ 0 h 10"/>
                    <a:gd name="T10" fmla="*/ 0 60000 65536"/>
                    <a:gd name="T11" fmla="*/ 0 60000 65536"/>
                    <a:gd name="T12" fmla="*/ 0 60000 65536"/>
                    <a:gd name="T13" fmla="*/ 0 60000 65536"/>
                    <a:gd name="T14" fmla="*/ 0 60000 65536"/>
                    <a:gd name="T15" fmla="*/ 0 w 354"/>
                    <a:gd name="T16" fmla="*/ 0 h 10"/>
                    <a:gd name="T17" fmla="*/ 354 w 354"/>
                    <a:gd name="T18" fmla="*/ 10 h 10"/>
                  </a:gdLst>
                  <a:ahLst/>
                  <a:cxnLst>
                    <a:cxn ang="T10">
                      <a:pos x="T0" y="T1"/>
                    </a:cxn>
                    <a:cxn ang="T11">
                      <a:pos x="T2" y="T3"/>
                    </a:cxn>
                    <a:cxn ang="T12">
                      <a:pos x="T4" y="T5"/>
                    </a:cxn>
                    <a:cxn ang="T13">
                      <a:pos x="T6" y="T7"/>
                    </a:cxn>
                    <a:cxn ang="T14">
                      <a:pos x="T8" y="T9"/>
                    </a:cxn>
                  </a:cxnLst>
                  <a:rect l="T15" t="T16" r="T17" b="T18"/>
                  <a:pathLst>
                    <a:path w="354" h="10">
                      <a:moveTo>
                        <a:pt x="0" y="0"/>
                      </a:moveTo>
                      <a:lnTo>
                        <a:pt x="0" y="10"/>
                      </a:lnTo>
                      <a:lnTo>
                        <a:pt x="354" y="10"/>
                      </a:lnTo>
                      <a:lnTo>
                        <a:pt x="353"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7" name="Freeform 865"/>
                <p:cNvSpPr>
                  <a:spLocks/>
                </p:cNvSpPr>
                <p:nvPr/>
              </p:nvSpPr>
              <p:spPr bwMode="auto">
                <a:xfrm>
                  <a:off x="3297" y="865"/>
                  <a:ext cx="118" cy="3"/>
                </a:xfrm>
                <a:custGeom>
                  <a:avLst/>
                  <a:gdLst>
                    <a:gd name="T0" fmla="*/ 0 w 354"/>
                    <a:gd name="T1" fmla="*/ 0 h 9"/>
                    <a:gd name="T2" fmla="*/ 0 w 354"/>
                    <a:gd name="T3" fmla="*/ 3 h 9"/>
                    <a:gd name="T4" fmla="*/ 118 w 354"/>
                    <a:gd name="T5" fmla="*/ 3 h 9"/>
                    <a:gd name="T6" fmla="*/ 117 w 354"/>
                    <a:gd name="T7" fmla="*/ 0 h 9"/>
                    <a:gd name="T8" fmla="*/ 0 w 354"/>
                    <a:gd name="T9" fmla="*/ 0 h 9"/>
                    <a:gd name="T10" fmla="*/ 0 60000 65536"/>
                    <a:gd name="T11" fmla="*/ 0 60000 65536"/>
                    <a:gd name="T12" fmla="*/ 0 60000 65536"/>
                    <a:gd name="T13" fmla="*/ 0 60000 65536"/>
                    <a:gd name="T14" fmla="*/ 0 60000 65536"/>
                    <a:gd name="T15" fmla="*/ 0 w 354"/>
                    <a:gd name="T16" fmla="*/ 0 h 9"/>
                    <a:gd name="T17" fmla="*/ 354 w 354"/>
                    <a:gd name="T18" fmla="*/ 9 h 9"/>
                  </a:gdLst>
                  <a:ahLst/>
                  <a:cxnLst>
                    <a:cxn ang="T10">
                      <a:pos x="T0" y="T1"/>
                    </a:cxn>
                    <a:cxn ang="T11">
                      <a:pos x="T2" y="T3"/>
                    </a:cxn>
                    <a:cxn ang="T12">
                      <a:pos x="T4" y="T5"/>
                    </a:cxn>
                    <a:cxn ang="T13">
                      <a:pos x="T6" y="T7"/>
                    </a:cxn>
                    <a:cxn ang="T14">
                      <a:pos x="T8" y="T9"/>
                    </a:cxn>
                  </a:cxnLst>
                  <a:rect l="T15" t="T16" r="T17" b="T18"/>
                  <a:pathLst>
                    <a:path w="354" h="9">
                      <a:moveTo>
                        <a:pt x="0" y="0"/>
                      </a:moveTo>
                      <a:lnTo>
                        <a:pt x="0" y="9"/>
                      </a:lnTo>
                      <a:lnTo>
                        <a:pt x="354" y="9"/>
                      </a:lnTo>
                      <a:lnTo>
                        <a:pt x="352"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8" name="Freeform 866"/>
                <p:cNvSpPr>
                  <a:spLocks/>
                </p:cNvSpPr>
                <p:nvPr/>
              </p:nvSpPr>
              <p:spPr bwMode="auto">
                <a:xfrm>
                  <a:off x="3297" y="863"/>
                  <a:ext cx="118" cy="4"/>
                </a:xfrm>
                <a:custGeom>
                  <a:avLst/>
                  <a:gdLst>
                    <a:gd name="T0" fmla="*/ 0 w 353"/>
                    <a:gd name="T1" fmla="*/ 0 h 11"/>
                    <a:gd name="T2" fmla="*/ 0 w 353"/>
                    <a:gd name="T3" fmla="*/ 4 h 11"/>
                    <a:gd name="T4" fmla="*/ 118 w 353"/>
                    <a:gd name="T5" fmla="*/ 4 h 11"/>
                    <a:gd name="T6" fmla="*/ 118 w 353"/>
                    <a:gd name="T7" fmla="*/ 0 h 11"/>
                    <a:gd name="T8" fmla="*/ 30 w 353"/>
                    <a:gd name="T9" fmla="*/ 0 h 11"/>
                    <a:gd name="T10" fmla="*/ 29 w 353"/>
                    <a:gd name="T11" fmla="*/ 1 h 11"/>
                    <a:gd name="T12" fmla="*/ 29 w 353"/>
                    <a:gd name="T13" fmla="*/ 0 h 11"/>
                    <a:gd name="T14" fmla="*/ 0 w 353"/>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353"/>
                    <a:gd name="T25" fmla="*/ 0 h 11"/>
                    <a:gd name="T26" fmla="*/ 353 w 353"/>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3" h="11">
                      <a:moveTo>
                        <a:pt x="0" y="0"/>
                      </a:moveTo>
                      <a:lnTo>
                        <a:pt x="0" y="11"/>
                      </a:lnTo>
                      <a:lnTo>
                        <a:pt x="353" y="11"/>
                      </a:lnTo>
                      <a:lnTo>
                        <a:pt x="352" y="0"/>
                      </a:lnTo>
                      <a:lnTo>
                        <a:pt x="89" y="0"/>
                      </a:lnTo>
                      <a:lnTo>
                        <a:pt x="88" y="4"/>
                      </a:lnTo>
                      <a:lnTo>
                        <a:pt x="88"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29" name="Freeform 867"/>
                <p:cNvSpPr>
                  <a:spLocks/>
                </p:cNvSpPr>
                <p:nvPr/>
              </p:nvSpPr>
              <p:spPr bwMode="auto">
                <a:xfrm>
                  <a:off x="3297" y="862"/>
                  <a:ext cx="117" cy="3"/>
                </a:xfrm>
                <a:custGeom>
                  <a:avLst/>
                  <a:gdLst>
                    <a:gd name="T0" fmla="*/ 0 w 352"/>
                    <a:gd name="T1" fmla="*/ 0 h 10"/>
                    <a:gd name="T2" fmla="*/ 0 w 352"/>
                    <a:gd name="T3" fmla="*/ 3 h 10"/>
                    <a:gd name="T4" fmla="*/ 117 w 352"/>
                    <a:gd name="T5" fmla="*/ 3 h 10"/>
                    <a:gd name="T6" fmla="*/ 117 w 352"/>
                    <a:gd name="T7" fmla="*/ 0 h 10"/>
                    <a:gd name="T8" fmla="*/ 30 w 352"/>
                    <a:gd name="T9" fmla="*/ 0 h 10"/>
                    <a:gd name="T10" fmla="*/ 29 w 352"/>
                    <a:gd name="T11" fmla="*/ 2 h 10"/>
                    <a:gd name="T12" fmla="*/ 29 w 352"/>
                    <a:gd name="T13" fmla="*/ 0 h 10"/>
                    <a:gd name="T14" fmla="*/ 0 w 352"/>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352"/>
                    <a:gd name="T25" fmla="*/ 0 h 10"/>
                    <a:gd name="T26" fmla="*/ 352 w 35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2" h="10">
                      <a:moveTo>
                        <a:pt x="0" y="0"/>
                      </a:moveTo>
                      <a:lnTo>
                        <a:pt x="0" y="10"/>
                      </a:lnTo>
                      <a:lnTo>
                        <a:pt x="352" y="10"/>
                      </a:lnTo>
                      <a:lnTo>
                        <a:pt x="351" y="0"/>
                      </a:lnTo>
                      <a:lnTo>
                        <a:pt x="89" y="0"/>
                      </a:lnTo>
                      <a:lnTo>
                        <a:pt x="88" y="8"/>
                      </a:lnTo>
                      <a:lnTo>
                        <a:pt x="8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0" name="Freeform 868"/>
                <p:cNvSpPr>
                  <a:spLocks noEditPoints="1"/>
                </p:cNvSpPr>
                <p:nvPr/>
              </p:nvSpPr>
              <p:spPr bwMode="auto">
                <a:xfrm>
                  <a:off x="3297" y="860"/>
                  <a:ext cx="117" cy="3"/>
                </a:xfrm>
                <a:custGeom>
                  <a:avLst/>
                  <a:gdLst>
                    <a:gd name="T0" fmla="*/ 0 w 352"/>
                    <a:gd name="T1" fmla="*/ 0 h 9"/>
                    <a:gd name="T2" fmla="*/ 0 w 352"/>
                    <a:gd name="T3" fmla="*/ 3 h 9"/>
                    <a:gd name="T4" fmla="*/ 29 w 352"/>
                    <a:gd name="T5" fmla="*/ 3 h 9"/>
                    <a:gd name="T6" fmla="*/ 29 w 352"/>
                    <a:gd name="T7" fmla="*/ 0 h 9"/>
                    <a:gd name="T8" fmla="*/ 0 w 352"/>
                    <a:gd name="T9" fmla="*/ 0 h 9"/>
                    <a:gd name="T10" fmla="*/ 30 w 352"/>
                    <a:gd name="T11" fmla="*/ 0 h 9"/>
                    <a:gd name="T12" fmla="*/ 30 w 352"/>
                    <a:gd name="T13" fmla="*/ 3 h 9"/>
                    <a:gd name="T14" fmla="*/ 117 w 352"/>
                    <a:gd name="T15" fmla="*/ 3 h 9"/>
                    <a:gd name="T16" fmla="*/ 117 w 352"/>
                    <a:gd name="T17" fmla="*/ 0 h 9"/>
                    <a:gd name="T18" fmla="*/ 89 w 352"/>
                    <a:gd name="T19" fmla="*/ 0 h 9"/>
                    <a:gd name="T20" fmla="*/ 89 w 352"/>
                    <a:gd name="T21" fmla="*/ 1 h 9"/>
                    <a:gd name="T22" fmla="*/ 89 w 352"/>
                    <a:gd name="T23" fmla="*/ 0 h 9"/>
                    <a:gd name="T24" fmla="*/ 61 w 352"/>
                    <a:gd name="T25" fmla="*/ 0 h 9"/>
                    <a:gd name="T26" fmla="*/ 61 w 352"/>
                    <a:gd name="T27" fmla="*/ 1 h 9"/>
                    <a:gd name="T28" fmla="*/ 61 w 352"/>
                    <a:gd name="T29" fmla="*/ 0 h 9"/>
                    <a:gd name="T30" fmla="*/ 30 w 352"/>
                    <a:gd name="T31" fmla="*/ 0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2"/>
                    <a:gd name="T49" fmla="*/ 0 h 9"/>
                    <a:gd name="T50" fmla="*/ 352 w 352"/>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2" h="9">
                      <a:moveTo>
                        <a:pt x="0" y="0"/>
                      </a:moveTo>
                      <a:lnTo>
                        <a:pt x="0" y="9"/>
                      </a:lnTo>
                      <a:lnTo>
                        <a:pt x="88" y="9"/>
                      </a:lnTo>
                      <a:lnTo>
                        <a:pt x="87" y="0"/>
                      </a:lnTo>
                      <a:lnTo>
                        <a:pt x="0" y="0"/>
                      </a:lnTo>
                      <a:close/>
                      <a:moveTo>
                        <a:pt x="90" y="0"/>
                      </a:moveTo>
                      <a:lnTo>
                        <a:pt x="89" y="9"/>
                      </a:lnTo>
                      <a:lnTo>
                        <a:pt x="352" y="9"/>
                      </a:lnTo>
                      <a:lnTo>
                        <a:pt x="351" y="0"/>
                      </a:lnTo>
                      <a:lnTo>
                        <a:pt x="269" y="0"/>
                      </a:lnTo>
                      <a:lnTo>
                        <a:pt x="268" y="4"/>
                      </a:lnTo>
                      <a:lnTo>
                        <a:pt x="268" y="0"/>
                      </a:lnTo>
                      <a:lnTo>
                        <a:pt x="185" y="0"/>
                      </a:lnTo>
                      <a:lnTo>
                        <a:pt x="184" y="4"/>
                      </a:lnTo>
                      <a:lnTo>
                        <a:pt x="184" y="0"/>
                      </a:lnTo>
                      <a:lnTo>
                        <a:pt x="9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1" name="Freeform 869"/>
                <p:cNvSpPr>
                  <a:spLocks noEditPoints="1"/>
                </p:cNvSpPr>
                <p:nvPr/>
              </p:nvSpPr>
              <p:spPr bwMode="auto">
                <a:xfrm>
                  <a:off x="3297" y="859"/>
                  <a:ext cx="117" cy="3"/>
                </a:xfrm>
                <a:custGeom>
                  <a:avLst/>
                  <a:gdLst>
                    <a:gd name="T0" fmla="*/ 0 w 351"/>
                    <a:gd name="T1" fmla="*/ 0 h 10"/>
                    <a:gd name="T2" fmla="*/ 0 w 351"/>
                    <a:gd name="T3" fmla="*/ 3 h 10"/>
                    <a:gd name="T4" fmla="*/ 29 w 351"/>
                    <a:gd name="T5" fmla="*/ 3 h 10"/>
                    <a:gd name="T6" fmla="*/ 29 w 351"/>
                    <a:gd name="T7" fmla="*/ 0 h 10"/>
                    <a:gd name="T8" fmla="*/ 0 w 351"/>
                    <a:gd name="T9" fmla="*/ 0 h 10"/>
                    <a:gd name="T10" fmla="*/ 30 w 351"/>
                    <a:gd name="T11" fmla="*/ 0 h 10"/>
                    <a:gd name="T12" fmla="*/ 30 w 351"/>
                    <a:gd name="T13" fmla="*/ 3 h 10"/>
                    <a:gd name="T14" fmla="*/ 117 w 351"/>
                    <a:gd name="T15" fmla="*/ 3 h 10"/>
                    <a:gd name="T16" fmla="*/ 117 w 351"/>
                    <a:gd name="T17" fmla="*/ 0 h 10"/>
                    <a:gd name="T18" fmla="*/ 90 w 351"/>
                    <a:gd name="T19" fmla="*/ 0 h 10"/>
                    <a:gd name="T20" fmla="*/ 89 w 351"/>
                    <a:gd name="T21" fmla="*/ 3 h 10"/>
                    <a:gd name="T22" fmla="*/ 89 w 351"/>
                    <a:gd name="T23" fmla="*/ 0 h 10"/>
                    <a:gd name="T24" fmla="*/ 62 w 351"/>
                    <a:gd name="T25" fmla="*/ 0 h 10"/>
                    <a:gd name="T26" fmla="*/ 61 w 351"/>
                    <a:gd name="T27" fmla="*/ 3 h 10"/>
                    <a:gd name="T28" fmla="*/ 61 w 351"/>
                    <a:gd name="T29" fmla="*/ 0 h 10"/>
                    <a:gd name="T30" fmla="*/ 30 w 351"/>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1"/>
                    <a:gd name="T49" fmla="*/ 0 h 10"/>
                    <a:gd name="T50" fmla="*/ 351 w 351"/>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1" h="10">
                      <a:moveTo>
                        <a:pt x="0" y="0"/>
                      </a:moveTo>
                      <a:lnTo>
                        <a:pt x="0" y="10"/>
                      </a:lnTo>
                      <a:lnTo>
                        <a:pt x="88" y="10"/>
                      </a:lnTo>
                      <a:lnTo>
                        <a:pt x="86" y="0"/>
                      </a:lnTo>
                      <a:lnTo>
                        <a:pt x="0" y="0"/>
                      </a:lnTo>
                      <a:close/>
                      <a:moveTo>
                        <a:pt x="91" y="0"/>
                      </a:moveTo>
                      <a:lnTo>
                        <a:pt x="89" y="10"/>
                      </a:lnTo>
                      <a:lnTo>
                        <a:pt x="351" y="10"/>
                      </a:lnTo>
                      <a:lnTo>
                        <a:pt x="350" y="0"/>
                      </a:lnTo>
                      <a:lnTo>
                        <a:pt x="270" y="0"/>
                      </a:lnTo>
                      <a:lnTo>
                        <a:pt x="268" y="9"/>
                      </a:lnTo>
                      <a:lnTo>
                        <a:pt x="266" y="0"/>
                      </a:lnTo>
                      <a:lnTo>
                        <a:pt x="185" y="0"/>
                      </a:lnTo>
                      <a:lnTo>
                        <a:pt x="184" y="9"/>
                      </a:lnTo>
                      <a:lnTo>
                        <a:pt x="182" y="0"/>
                      </a:lnTo>
                      <a:lnTo>
                        <a:pt x="91"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2" name="Freeform 870"/>
                <p:cNvSpPr>
                  <a:spLocks noEditPoints="1"/>
                </p:cNvSpPr>
                <p:nvPr/>
              </p:nvSpPr>
              <p:spPr bwMode="auto">
                <a:xfrm>
                  <a:off x="3297" y="857"/>
                  <a:ext cx="117" cy="3"/>
                </a:xfrm>
                <a:custGeom>
                  <a:avLst/>
                  <a:gdLst>
                    <a:gd name="T0" fmla="*/ 0 w 351"/>
                    <a:gd name="T1" fmla="*/ 0 h 10"/>
                    <a:gd name="T2" fmla="*/ 0 w 351"/>
                    <a:gd name="T3" fmla="*/ 3 h 10"/>
                    <a:gd name="T4" fmla="*/ 29 w 351"/>
                    <a:gd name="T5" fmla="*/ 3 h 10"/>
                    <a:gd name="T6" fmla="*/ 29 w 351"/>
                    <a:gd name="T7" fmla="*/ 0 h 10"/>
                    <a:gd name="T8" fmla="*/ 0 w 351"/>
                    <a:gd name="T9" fmla="*/ 0 h 10"/>
                    <a:gd name="T10" fmla="*/ 30 w 351"/>
                    <a:gd name="T11" fmla="*/ 0 h 10"/>
                    <a:gd name="T12" fmla="*/ 30 w 351"/>
                    <a:gd name="T13" fmla="*/ 3 h 10"/>
                    <a:gd name="T14" fmla="*/ 61 w 351"/>
                    <a:gd name="T15" fmla="*/ 3 h 10"/>
                    <a:gd name="T16" fmla="*/ 60 w 351"/>
                    <a:gd name="T17" fmla="*/ 0 h 10"/>
                    <a:gd name="T18" fmla="*/ 30 w 351"/>
                    <a:gd name="T19" fmla="*/ 0 h 10"/>
                    <a:gd name="T20" fmla="*/ 62 w 351"/>
                    <a:gd name="T21" fmla="*/ 0 h 10"/>
                    <a:gd name="T22" fmla="*/ 62 w 351"/>
                    <a:gd name="T23" fmla="*/ 3 h 10"/>
                    <a:gd name="T24" fmla="*/ 89 w 351"/>
                    <a:gd name="T25" fmla="*/ 3 h 10"/>
                    <a:gd name="T26" fmla="*/ 88 w 351"/>
                    <a:gd name="T27" fmla="*/ 0 h 10"/>
                    <a:gd name="T28" fmla="*/ 62 w 351"/>
                    <a:gd name="T29" fmla="*/ 0 h 10"/>
                    <a:gd name="T30" fmla="*/ 90 w 351"/>
                    <a:gd name="T31" fmla="*/ 0 h 10"/>
                    <a:gd name="T32" fmla="*/ 90 w 351"/>
                    <a:gd name="T33" fmla="*/ 3 h 10"/>
                    <a:gd name="T34" fmla="*/ 117 w 351"/>
                    <a:gd name="T35" fmla="*/ 3 h 10"/>
                    <a:gd name="T36" fmla="*/ 117 w 351"/>
                    <a:gd name="T37" fmla="*/ 0 h 10"/>
                    <a:gd name="T38" fmla="*/ 90 w 351"/>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1"/>
                    <a:gd name="T61" fmla="*/ 0 h 10"/>
                    <a:gd name="T62" fmla="*/ 351 w 351"/>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1" h="10">
                      <a:moveTo>
                        <a:pt x="0" y="0"/>
                      </a:moveTo>
                      <a:lnTo>
                        <a:pt x="0" y="10"/>
                      </a:lnTo>
                      <a:lnTo>
                        <a:pt x="87" y="10"/>
                      </a:lnTo>
                      <a:lnTo>
                        <a:pt x="86" y="0"/>
                      </a:lnTo>
                      <a:lnTo>
                        <a:pt x="0" y="0"/>
                      </a:lnTo>
                      <a:close/>
                      <a:moveTo>
                        <a:pt x="91" y="0"/>
                      </a:moveTo>
                      <a:lnTo>
                        <a:pt x="90" y="10"/>
                      </a:lnTo>
                      <a:lnTo>
                        <a:pt x="184" y="10"/>
                      </a:lnTo>
                      <a:lnTo>
                        <a:pt x="181" y="0"/>
                      </a:lnTo>
                      <a:lnTo>
                        <a:pt x="91" y="0"/>
                      </a:lnTo>
                      <a:close/>
                      <a:moveTo>
                        <a:pt x="185" y="0"/>
                      </a:moveTo>
                      <a:lnTo>
                        <a:pt x="185" y="10"/>
                      </a:lnTo>
                      <a:lnTo>
                        <a:pt x="268" y="10"/>
                      </a:lnTo>
                      <a:lnTo>
                        <a:pt x="265" y="0"/>
                      </a:lnTo>
                      <a:lnTo>
                        <a:pt x="185" y="0"/>
                      </a:lnTo>
                      <a:close/>
                      <a:moveTo>
                        <a:pt x="270" y="0"/>
                      </a:moveTo>
                      <a:lnTo>
                        <a:pt x="269" y="10"/>
                      </a:lnTo>
                      <a:lnTo>
                        <a:pt x="351" y="10"/>
                      </a:lnTo>
                      <a:lnTo>
                        <a:pt x="350" y="0"/>
                      </a:lnTo>
                      <a:lnTo>
                        <a:pt x="27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3" name="Freeform 871"/>
                <p:cNvSpPr>
                  <a:spLocks noEditPoints="1"/>
                </p:cNvSpPr>
                <p:nvPr/>
              </p:nvSpPr>
              <p:spPr bwMode="auto">
                <a:xfrm>
                  <a:off x="3297" y="855"/>
                  <a:ext cx="117" cy="4"/>
                </a:xfrm>
                <a:custGeom>
                  <a:avLst/>
                  <a:gdLst>
                    <a:gd name="T0" fmla="*/ 0 w 350"/>
                    <a:gd name="T1" fmla="*/ 0 h 10"/>
                    <a:gd name="T2" fmla="*/ 0 w 350"/>
                    <a:gd name="T3" fmla="*/ 4 h 10"/>
                    <a:gd name="T4" fmla="*/ 29 w 350"/>
                    <a:gd name="T5" fmla="*/ 4 h 10"/>
                    <a:gd name="T6" fmla="*/ 28 w 350"/>
                    <a:gd name="T7" fmla="*/ 0 h 10"/>
                    <a:gd name="T8" fmla="*/ 0 w 350"/>
                    <a:gd name="T9" fmla="*/ 0 h 10"/>
                    <a:gd name="T10" fmla="*/ 31 w 350"/>
                    <a:gd name="T11" fmla="*/ 0 h 10"/>
                    <a:gd name="T12" fmla="*/ 30 w 350"/>
                    <a:gd name="T13" fmla="*/ 4 h 10"/>
                    <a:gd name="T14" fmla="*/ 61 w 350"/>
                    <a:gd name="T15" fmla="*/ 4 h 10"/>
                    <a:gd name="T16" fmla="*/ 60 w 350"/>
                    <a:gd name="T17" fmla="*/ 0 h 10"/>
                    <a:gd name="T18" fmla="*/ 31 w 350"/>
                    <a:gd name="T19" fmla="*/ 0 h 10"/>
                    <a:gd name="T20" fmla="*/ 62 w 350"/>
                    <a:gd name="T21" fmla="*/ 0 h 10"/>
                    <a:gd name="T22" fmla="*/ 62 w 350"/>
                    <a:gd name="T23" fmla="*/ 4 h 10"/>
                    <a:gd name="T24" fmla="*/ 89 w 350"/>
                    <a:gd name="T25" fmla="*/ 4 h 10"/>
                    <a:gd name="T26" fmla="*/ 88 w 350"/>
                    <a:gd name="T27" fmla="*/ 0 h 10"/>
                    <a:gd name="T28" fmla="*/ 62 w 350"/>
                    <a:gd name="T29" fmla="*/ 0 h 10"/>
                    <a:gd name="T30" fmla="*/ 91 w 350"/>
                    <a:gd name="T31" fmla="*/ 0 h 10"/>
                    <a:gd name="T32" fmla="*/ 90 w 350"/>
                    <a:gd name="T33" fmla="*/ 4 h 10"/>
                    <a:gd name="T34" fmla="*/ 117 w 350"/>
                    <a:gd name="T35" fmla="*/ 4 h 10"/>
                    <a:gd name="T36" fmla="*/ 116 w 350"/>
                    <a:gd name="T37" fmla="*/ 0 h 10"/>
                    <a:gd name="T38" fmla="*/ 91 w 350"/>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0"/>
                    <a:gd name="T61" fmla="*/ 0 h 10"/>
                    <a:gd name="T62" fmla="*/ 350 w 3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0" h="10">
                      <a:moveTo>
                        <a:pt x="0" y="0"/>
                      </a:moveTo>
                      <a:lnTo>
                        <a:pt x="0" y="10"/>
                      </a:lnTo>
                      <a:lnTo>
                        <a:pt x="86" y="10"/>
                      </a:lnTo>
                      <a:lnTo>
                        <a:pt x="85" y="0"/>
                      </a:lnTo>
                      <a:lnTo>
                        <a:pt x="0" y="0"/>
                      </a:lnTo>
                      <a:close/>
                      <a:moveTo>
                        <a:pt x="92" y="0"/>
                      </a:moveTo>
                      <a:lnTo>
                        <a:pt x="91" y="10"/>
                      </a:lnTo>
                      <a:lnTo>
                        <a:pt x="182" y="10"/>
                      </a:lnTo>
                      <a:lnTo>
                        <a:pt x="179" y="0"/>
                      </a:lnTo>
                      <a:lnTo>
                        <a:pt x="92" y="0"/>
                      </a:lnTo>
                      <a:close/>
                      <a:moveTo>
                        <a:pt x="185" y="0"/>
                      </a:moveTo>
                      <a:lnTo>
                        <a:pt x="185" y="10"/>
                      </a:lnTo>
                      <a:lnTo>
                        <a:pt x="266" y="10"/>
                      </a:lnTo>
                      <a:lnTo>
                        <a:pt x="263" y="0"/>
                      </a:lnTo>
                      <a:lnTo>
                        <a:pt x="185" y="0"/>
                      </a:lnTo>
                      <a:close/>
                      <a:moveTo>
                        <a:pt x="271" y="0"/>
                      </a:moveTo>
                      <a:lnTo>
                        <a:pt x="270" y="10"/>
                      </a:lnTo>
                      <a:lnTo>
                        <a:pt x="350" y="10"/>
                      </a:lnTo>
                      <a:lnTo>
                        <a:pt x="348" y="0"/>
                      </a:lnTo>
                      <a:lnTo>
                        <a:pt x="271"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4" name="Freeform 872"/>
                <p:cNvSpPr>
                  <a:spLocks noEditPoints="1"/>
                </p:cNvSpPr>
                <p:nvPr/>
              </p:nvSpPr>
              <p:spPr bwMode="auto">
                <a:xfrm>
                  <a:off x="3297" y="854"/>
                  <a:ext cx="117" cy="3"/>
                </a:xfrm>
                <a:custGeom>
                  <a:avLst/>
                  <a:gdLst>
                    <a:gd name="T0" fmla="*/ 0 w 350"/>
                    <a:gd name="T1" fmla="*/ 0 h 10"/>
                    <a:gd name="T2" fmla="*/ 0 w 350"/>
                    <a:gd name="T3" fmla="*/ 3 h 10"/>
                    <a:gd name="T4" fmla="*/ 29 w 350"/>
                    <a:gd name="T5" fmla="*/ 3 h 10"/>
                    <a:gd name="T6" fmla="*/ 28 w 350"/>
                    <a:gd name="T7" fmla="*/ 0 h 10"/>
                    <a:gd name="T8" fmla="*/ 0 w 350"/>
                    <a:gd name="T9" fmla="*/ 0 h 10"/>
                    <a:gd name="T10" fmla="*/ 31 w 350"/>
                    <a:gd name="T11" fmla="*/ 0 h 10"/>
                    <a:gd name="T12" fmla="*/ 30 w 350"/>
                    <a:gd name="T13" fmla="*/ 3 h 10"/>
                    <a:gd name="T14" fmla="*/ 61 w 350"/>
                    <a:gd name="T15" fmla="*/ 3 h 10"/>
                    <a:gd name="T16" fmla="*/ 60 w 350"/>
                    <a:gd name="T17" fmla="*/ 0 h 10"/>
                    <a:gd name="T18" fmla="*/ 31 w 350"/>
                    <a:gd name="T19" fmla="*/ 0 h 10"/>
                    <a:gd name="T20" fmla="*/ 62 w 350"/>
                    <a:gd name="T21" fmla="*/ 0 h 10"/>
                    <a:gd name="T22" fmla="*/ 62 w 350"/>
                    <a:gd name="T23" fmla="*/ 3 h 10"/>
                    <a:gd name="T24" fmla="*/ 89 w 350"/>
                    <a:gd name="T25" fmla="*/ 3 h 10"/>
                    <a:gd name="T26" fmla="*/ 88 w 350"/>
                    <a:gd name="T27" fmla="*/ 0 h 10"/>
                    <a:gd name="T28" fmla="*/ 62 w 350"/>
                    <a:gd name="T29" fmla="*/ 0 h 10"/>
                    <a:gd name="T30" fmla="*/ 91 w 350"/>
                    <a:gd name="T31" fmla="*/ 0 h 10"/>
                    <a:gd name="T32" fmla="*/ 90 w 350"/>
                    <a:gd name="T33" fmla="*/ 3 h 10"/>
                    <a:gd name="T34" fmla="*/ 117 w 350"/>
                    <a:gd name="T35" fmla="*/ 3 h 10"/>
                    <a:gd name="T36" fmla="*/ 116 w 350"/>
                    <a:gd name="T37" fmla="*/ 0 h 10"/>
                    <a:gd name="T38" fmla="*/ 91 w 350"/>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0"/>
                    <a:gd name="T61" fmla="*/ 0 h 10"/>
                    <a:gd name="T62" fmla="*/ 350 w 3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0" h="10">
                      <a:moveTo>
                        <a:pt x="0" y="0"/>
                      </a:moveTo>
                      <a:lnTo>
                        <a:pt x="0" y="10"/>
                      </a:lnTo>
                      <a:lnTo>
                        <a:pt x="86" y="10"/>
                      </a:lnTo>
                      <a:lnTo>
                        <a:pt x="85" y="0"/>
                      </a:lnTo>
                      <a:lnTo>
                        <a:pt x="0" y="0"/>
                      </a:lnTo>
                      <a:close/>
                      <a:moveTo>
                        <a:pt x="92" y="0"/>
                      </a:moveTo>
                      <a:lnTo>
                        <a:pt x="91" y="10"/>
                      </a:lnTo>
                      <a:lnTo>
                        <a:pt x="181" y="10"/>
                      </a:lnTo>
                      <a:lnTo>
                        <a:pt x="178" y="0"/>
                      </a:lnTo>
                      <a:lnTo>
                        <a:pt x="92" y="0"/>
                      </a:lnTo>
                      <a:close/>
                      <a:moveTo>
                        <a:pt x="186" y="0"/>
                      </a:moveTo>
                      <a:lnTo>
                        <a:pt x="185" y="10"/>
                      </a:lnTo>
                      <a:lnTo>
                        <a:pt x="265" y="10"/>
                      </a:lnTo>
                      <a:lnTo>
                        <a:pt x="262" y="0"/>
                      </a:lnTo>
                      <a:lnTo>
                        <a:pt x="186" y="0"/>
                      </a:lnTo>
                      <a:close/>
                      <a:moveTo>
                        <a:pt x="272" y="0"/>
                      </a:moveTo>
                      <a:lnTo>
                        <a:pt x="270" y="10"/>
                      </a:lnTo>
                      <a:lnTo>
                        <a:pt x="350" y="10"/>
                      </a:lnTo>
                      <a:lnTo>
                        <a:pt x="348" y="0"/>
                      </a:lnTo>
                      <a:lnTo>
                        <a:pt x="272"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5" name="Freeform 873"/>
                <p:cNvSpPr>
                  <a:spLocks noEditPoints="1"/>
                </p:cNvSpPr>
                <p:nvPr/>
              </p:nvSpPr>
              <p:spPr bwMode="auto">
                <a:xfrm>
                  <a:off x="3297" y="852"/>
                  <a:ext cx="116" cy="3"/>
                </a:xfrm>
                <a:custGeom>
                  <a:avLst/>
                  <a:gdLst>
                    <a:gd name="T0" fmla="*/ 0 w 348"/>
                    <a:gd name="T1" fmla="*/ 0 h 10"/>
                    <a:gd name="T2" fmla="*/ 0 w 348"/>
                    <a:gd name="T3" fmla="*/ 3 h 10"/>
                    <a:gd name="T4" fmla="*/ 28 w 348"/>
                    <a:gd name="T5" fmla="*/ 3 h 10"/>
                    <a:gd name="T6" fmla="*/ 28 w 348"/>
                    <a:gd name="T7" fmla="*/ 0 h 10"/>
                    <a:gd name="T8" fmla="*/ 0 w 348"/>
                    <a:gd name="T9" fmla="*/ 0 h 10"/>
                    <a:gd name="T10" fmla="*/ 31 w 348"/>
                    <a:gd name="T11" fmla="*/ 0 h 10"/>
                    <a:gd name="T12" fmla="*/ 31 w 348"/>
                    <a:gd name="T13" fmla="*/ 3 h 10"/>
                    <a:gd name="T14" fmla="*/ 60 w 348"/>
                    <a:gd name="T15" fmla="*/ 3 h 10"/>
                    <a:gd name="T16" fmla="*/ 59 w 348"/>
                    <a:gd name="T17" fmla="*/ 0 h 10"/>
                    <a:gd name="T18" fmla="*/ 31 w 348"/>
                    <a:gd name="T19" fmla="*/ 0 h 10"/>
                    <a:gd name="T20" fmla="*/ 62 w 348"/>
                    <a:gd name="T21" fmla="*/ 0 h 10"/>
                    <a:gd name="T22" fmla="*/ 62 w 348"/>
                    <a:gd name="T23" fmla="*/ 3 h 10"/>
                    <a:gd name="T24" fmla="*/ 88 w 348"/>
                    <a:gd name="T25" fmla="*/ 3 h 10"/>
                    <a:gd name="T26" fmla="*/ 87 w 348"/>
                    <a:gd name="T27" fmla="*/ 0 h 10"/>
                    <a:gd name="T28" fmla="*/ 62 w 348"/>
                    <a:gd name="T29" fmla="*/ 0 h 10"/>
                    <a:gd name="T30" fmla="*/ 91 w 348"/>
                    <a:gd name="T31" fmla="*/ 0 h 10"/>
                    <a:gd name="T32" fmla="*/ 90 w 348"/>
                    <a:gd name="T33" fmla="*/ 3 h 10"/>
                    <a:gd name="T34" fmla="*/ 116 w 348"/>
                    <a:gd name="T35" fmla="*/ 3 h 10"/>
                    <a:gd name="T36" fmla="*/ 116 w 348"/>
                    <a:gd name="T37" fmla="*/ 0 h 10"/>
                    <a:gd name="T38" fmla="*/ 91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5" y="10"/>
                      </a:lnTo>
                      <a:lnTo>
                        <a:pt x="83" y="0"/>
                      </a:lnTo>
                      <a:lnTo>
                        <a:pt x="0" y="0"/>
                      </a:lnTo>
                      <a:close/>
                      <a:moveTo>
                        <a:pt x="93" y="0"/>
                      </a:moveTo>
                      <a:lnTo>
                        <a:pt x="92" y="10"/>
                      </a:lnTo>
                      <a:lnTo>
                        <a:pt x="179" y="10"/>
                      </a:lnTo>
                      <a:lnTo>
                        <a:pt x="177" y="0"/>
                      </a:lnTo>
                      <a:lnTo>
                        <a:pt x="93" y="0"/>
                      </a:lnTo>
                      <a:close/>
                      <a:moveTo>
                        <a:pt x="186" y="0"/>
                      </a:moveTo>
                      <a:lnTo>
                        <a:pt x="185" y="10"/>
                      </a:lnTo>
                      <a:lnTo>
                        <a:pt x="263" y="10"/>
                      </a:lnTo>
                      <a:lnTo>
                        <a:pt x="260" y="0"/>
                      </a:lnTo>
                      <a:lnTo>
                        <a:pt x="186" y="0"/>
                      </a:lnTo>
                      <a:close/>
                      <a:moveTo>
                        <a:pt x="272" y="0"/>
                      </a:moveTo>
                      <a:lnTo>
                        <a:pt x="271" y="10"/>
                      </a:lnTo>
                      <a:lnTo>
                        <a:pt x="348" y="10"/>
                      </a:lnTo>
                      <a:lnTo>
                        <a:pt x="347" y="0"/>
                      </a:lnTo>
                      <a:lnTo>
                        <a:pt x="272"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6" name="Freeform 874"/>
                <p:cNvSpPr>
                  <a:spLocks noEditPoints="1"/>
                </p:cNvSpPr>
                <p:nvPr/>
              </p:nvSpPr>
              <p:spPr bwMode="auto">
                <a:xfrm>
                  <a:off x="3297" y="850"/>
                  <a:ext cx="116" cy="4"/>
                </a:xfrm>
                <a:custGeom>
                  <a:avLst/>
                  <a:gdLst>
                    <a:gd name="T0" fmla="*/ 0 w 348"/>
                    <a:gd name="T1" fmla="*/ 0 h 10"/>
                    <a:gd name="T2" fmla="*/ 0 w 348"/>
                    <a:gd name="T3" fmla="*/ 4 h 10"/>
                    <a:gd name="T4" fmla="*/ 28 w 348"/>
                    <a:gd name="T5" fmla="*/ 4 h 10"/>
                    <a:gd name="T6" fmla="*/ 28 w 348"/>
                    <a:gd name="T7" fmla="*/ 0 h 10"/>
                    <a:gd name="T8" fmla="*/ 0 w 348"/>
                    <a:gd name="T9" fmla="*/ 0 h 10"/>
                    <a:gd name="T10" fmla="*/ 31 w 348"/>
                    <a:gd name="T11" fmla="*/ 0 h 10"/>
                    <a:gd name="T12" fmla="*/ 31 w 348"/>
                    <a:gd name="T13" fmla="*/ 4 h 10"/>
                    <a:gd name="T14" fmla="*/ 59 w 348"/>
                    <a:gd name="T15" fmla="*/ 4 h 10"/>
                    <a:gd name="T16" fmla="*/ 58 w 348"/>
                    <a:gd name="T17" fmla="*/ 0 h 10"/>
                    <a:gd name="T18" fmla="*/ 31 w 348"/>
                    <a:gd name="T19" fmla="*/ 0 h 10"/>
                    <a:gd name="T20" fmla="*/ 62 w 348"/>
                    <a:gd name="T21" fmla="*/ 0 h 10"/>
                    <a:gd name="T22" fmla="*/ 62 w 348"/>
                    <a:gd name="T23" fmla="*/ 4 h 10"/>
                    <a:gd name="T24" fmla="*/ 87 w 348"/>
                    <a:gd name="T25" fmla="*/ 4 h 10"/>
                    <a:gd name="T26" fmla="*/ 86 w 348"/>
                    <a:gd name="T27" fmla="*/ 0 h 10"/>
                    <a:gd name="T28" fmla="*/ 62 w 348"/>
                    <a:gd name="T29" fmla="*/ 0 h 10"/>
                    <a:gd name="T30" fmla="*/ 91 w 348"/>
                    <a:gd name="T31" fmla="*/ 0 h 10"/>
                    <a:gd name="T32" fmla="*/ 91 w 348"/>
                    <a:gd name="T33" fmla="*/ 4 h 10"/>
                    <a:gd name="T34" fmla="*/ 116 w 348"/>
                    <a:gd name="T35" fmla="*/ 4 h 10"/>
                    <a:gd name="T36" fmla="*/ 116 w 348"/>
                    <a:gd name="T37" fmla="*/ 0 h 10"/>
                    <a:gd name="T38" fmla="*/ 91 w 348"/>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8"/>
                    <a:gd name="T61" fmla="*/ 0 h 10"/>
                    <a:gd name="T62" fmla="*/ 348 w 348"/>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8" h="10">
                      <a:moveTo>
                        <a:pt x="0" y="0"/>
                      </a:moveTo>
                      <a:lnTo>
                        <a:pt x="0" y="10"/>
                      </a:lnTo>
                      <a:lnTo>
                        <a:pt x="85" y="10"/>
                      </a:lnTo>
                      <a:lnTo>
                        <a:pt x="83" y="0"/>
                      </a:lnTo>
                      <a:lnTo>
                        <a:pt x="0" y="0"/>
                      </a:lnTo>
                      <a:close/>
                      <a:moveTo>
                        <a:pt x="93" y="0"/>
                      </a:moveTo>
                      <a:lnTo>
                        <a:pt x="92" y="10"/>
                      </a:lnTo>
                      <a:lnTo>
                        <a:pt x="178" y="10"/>
                      </a:lnTo>
                      <a:lnTo>
                        <a:pt x="175" y="0"/>
                      </a:lnTo>
                      <a:lnTo>
                        <a:pt x="93" y="0"/>
                      </a:lnTo>
                      <a:close/>
                      <a:moveTo>
                        <a:pt x="186" y="0"/>
                      </a:moveTo>
                      <a:lnTo>
                        <a:pt x="186" y="10"/>
                      </a:lnTo>
                      <a:lnTo>
                        <a:pt x="262" y="10"/>
                      </a:lnTo>
                      <a:lnTo>
                        <a:pt x="258" y="0"/>
                      </a:lnTo>
                      <a:lnTo>
                        <a:pt x="186" y="0"/>
                      </a:lnTo>
                      <a:close/>
                      <a:moveTo>
                        <a:pt x="273" y="0"/>
                      </a:moveTo>
                      <a:lnTo>
                        <a:pt x="272" y="10"/>
                      </a:lnTo>
                      <a:lnTo>
                        <a:pt x="348" y="10"/>
                      </a:lnTo>
                      <a:lnTo>
                        <a:pt x="347" y="0"/>
                      </a:lnTo>
                      <a:lnTo>
                        <a:pt x="273"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7" name="Freeform 875"/>
                <p:cNvSpPr>
                  <a:spLocks noEditPoints="1"/>
                </p:cNvSpPr>
                <p:nvPr/>
              </p:nvSpPr>
              <p:spPr bwMode="auto">
                <a:xfrm>
                  <a:off x="3297" y="849"/>
                  <a:ext cx="116" cy="3"/>
                </a:xfrm>
                <a:custGeom>
                  <a:avLst/>
                  <a:gdLst>
                    <a:gd name="T0" fmla="*/ 0 w 347"/>
                    <a:gd name="T1" fmla="*/ 0 h 10"/>
                    <a:gd name="T2" fmla="*/ 0 w 347"/>
                    <a:gd name="T3" fmla="*/ 3 h 10"/>
                    <a:gd name="T4" fmla="*/ 28 w 347"/>
                    <a:gd name="T5" fmla="*/ 3 h 10"/>
                    <a:gd name="T6" fmla="*/ 27 w 347"/>
                    <a:gd name="T7" fmla="*/ 0 h 10"/>
                    <a:gd name="T8" fmla="*/ 0 w 347"/>
                    <a:gd name="T9" fmla="*/ 0 h 10"/>
                    <a:gd name="T10" fmla="*/ 31 w 347"/>
                    <a:gd name="T11" fmla="*/ 0 h 10"/>
                    <a:gd name="T12" fmla="*/ 31 w 347"/>
                    <a:gd name="T13" fmla="*/ 3 h 10"/>
                    <a:gd name="T14" fmla="*/ 59 w 347"/>
                    <a:gd name="T15" fmla="*/ 3 h 10"/>
                    <a:gd name="T16" fmla="*/ 58 w 347"/>
                    <a:gd name="T17" fmla="*/ 0 h 10"/>
                    <a:gd name="T18" fmla="*/ 31 w 347"/>
                    <a:gd name="T19" fmla="*/ 0 h 10"/>
                    <a:gd name="T20" fmla="*/ 62 w 347"/>
                    <a:gd name="T21" fmla="*/ 0 h 10"/>
                    <a:gd name="T22" fmla="*/ 62 w 347"/>
                    <a:gd name="T23" fmla="*/ 3 h 10"/>
                    <a:gd name="T24" fmla="*/ 87 w 347"/>
                    <a:gd name="T25" fmla="*/ 3 h 10"/>
                    <a:gd name="T26" fmla="*/ 86 w 347"/>
                    <a:gd name="T27" fmla="*/ 0 h 10"/>
                    <a:gd name="T28" fmla="*/ 62 w 347"/>
                    <a:gd name="T29" fmla="*/ 0 h 10"/>
                    <a:gd name="T30" fmla="*/ 92 w 347"/>
                    <a:gd name="T31" fmla="*/ 0 h 10"/>
                    <a:gd name="T32" fmla="*/ 91 w 347"/>
                    <a:gd name="T33" fmla="*/ 3 h 10"/>
                    <a:gd name="T34" fmla="*/ 116 w 347"/>
                    <a:gd name="T35" fmla="*/ 3 h 10"/>
                    <a:gd name="T36" fmla="*/ 116 w 347"/>
                    <a:gd name="T37" fmla="*/ 0 h 10"/>
                    <a:gd name="T38" fmla="*/ 92 w 347"/>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7"/>
                    <a:gd name="T61" fmla="*/ 0 h 10"/>
                    <a:gd name="T62" fmla="*/ 347 w 347"/>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7" h="10">
                      <a:moveTo>
                        <a:pt x="0" y="0"/>
                      </a:moveTo>
                      <a:lnTo>
                        <a:pt x="0" y="10"/>
                      </a:lnTo>
                      <a:lnTo>
                        <a:pt x="83" y="10"/>
                      </a:lnTo>
                      <a:lnTo>
                        <a:pt x="82" y="0"/>
                      </a:lnTo>
                      <a:lnTo>
                        <a:pt x="0" y="0"/>
                      </a:lnTo>
                      <a:close/>
                      <a:moveTo>
                        <a:pt x="94" y="0"/>
                      </a:moveTo>
                      <a:lnTo>
                        <a:pt x="93" y="10"/>
                      </a:lnTo>
                      <a:lnTo>
                        <a:pt x="177" y="10"/>
                      </a:lnTo>
                      <a:lnTo>
                        <a:pt x="174" y="0"/>
                      </a:lnTo>
                      <a:lnTo>
                        <a:pt x="94" y="0"/>
                      </a:lnTo>
                      <a:close/>
                      <a:moveTo>
                        <a:pt x="186" y="0"/>
                      </a:moveTo>
                      <a:lnTo>
                        <a:pt x="186" y="10"/>
                      </a:lnTo>
                      <a:lnTo>
                        <a:pt x="260" y="10"/>
                      </a:lnTo>
                      <a:lnTo>
                        <a:pt x="257" y="0"/>
                      </a:lnTo>
                      <a:lnTo>
                        <a:pt x="186" y="0"/>
                      </a:lnTo>
                      <a:close/>
                      <a:moveTo>
                        <a:pt x="274" y="0"/>
                      </a:moveTo>
                      <a:lnTo>
                        <a:pt x="272" y="10"/>
                      </a:lnTo>
                      <a:lnTo>
                        <a:pt x="347" y="10"/>
                      </a:lnTo>
                      <a:lnTo>
                        <a:pt x="346" y="0"/>
                      </a:lnTo>
                      <a:lnTo>
                        <a:pt x="274"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8" name="Freeform 876"/>
                <p:cNvSpPr>
                  <a:spLocks noEditPoints="1"/>
                </p:cNvSpPr>
                <p:nvPr/>
              </p:nvSpPr>
              <p:spPr bwMode="auto">
                <a:xfrm>
                  <a:off x="3297" y="847"/>
                  <a:ext cx="116" cy="3"/>
                </a:xfrm>
                <a:custGeom>
                  <a:avLst/>
                  <a:gdLst>
                    <a:gd name="T0" fmla="*/ 0 w 347"/>
                    <a:gd name="T1" fmla="*/ 3 h 10"/>
                    <a:gd name="T2" fmla="*/ 0 w 347"/>
                    <a:gd name="T3" fmla="*/ 1 h 10"/>
                    <a:gd name="T4" fmla="*/ 27 w 347"/>
                    <a:gd name="T5" fmla="*/ 0 h 10"/>
                    <a:gd name="T6" fmla="*/ 28 w 347"/>
                    <a:gd name="T7" fmla="*/ 3 h 10"/>
                    <a:gd name="T8" fmla="*/ 0 w 347"/>
                    <a:gd name="T9" fmla="*/ 3 h 10"/>
                    <a:gd name="T10" fmla="*/ 31 w 347"/>
                    <a:gd name="T11" fmla="*/ 3 h 10"/>
                    <a:gd name="T12" fmla="*/ 31 w 347"/>
                    <a:gd name="T13" fmla="*/ 0 h 10"/>
                    <a:gd name="T14" fmla="*/ 57 w 347"/>
                    <a:gd name="T15" fmla="*/ 0 h 10"/>
                    <a:gd name="T16" fmla="*/ 59 w 347"/>
                    <a:gd name="T17" fmla="*/ 3 h 10"/>
                    <a:gd name="T18" fmla="*/ 31 w 347"/>
                    <a:gd name="T19" fmla="*/ 3 h 10"/>
                    <a:gd name="T20" fmla="*/ 62 w 347"/>
                    <a:gd name="T21" fmla="*/ 3 h 10"/>
                    <a:gd name="T22" fmla="*/ 62 w 347"/>
                    <a:gd name="T23" fmla="*/ 0 h 10"/>
                    <a:gd name="T24" fmla="*/ 85 w 347"/>
                    <a:gd name="T25" fmla="*/ 0 h 10"/>
                    <a:gd name="T26" fmla="*/ 86 w 347"/>
                    <a:gd name="T27" fmla="*/ 3 h 10"/>
                    <a:gd name="T28" fmla="*/ 62 w 347"/>
                    <a:gd name="T29" fmla="*/ 3 h 10"/>
                    <a:gd name="T30" fmla="*/ 92 w 347"/>
                    <a:gd name="T31" fmla="*/ 0 h 10"/>
                    <a:gd name="T32" fmla="*/ 91 w 347"/>
                    <a:gd name="T33" fmla="*/ 3 h 10"/>
                    <a:gd name="T34" fmla="*/ 116 w 347"/>
                    <a:gd name="T35" fmla="*/ 3 h 10"/>
                    <a:gd name="T36" fmla="*/ 115 w 347"/>
                    <a:gd name="T37" fmla="*/ 0 h 10"/>
                    <a:gd name="T38" fmla="*/ 115 w 347"/>
                    <a:gd name="T39" fmla="*/ 0 h 10"/>
                    <a:gd name="T40" fmla="*/ 92 w 347"/>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7"/>
                    <a:gd name="T64" fmla="*/ 0 h 10"/>
                    <a:gd name="T65" fmla="*/ 347 w 347"/>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7" h="10">
                      <a:moveTo>
                        <a:pt x="0" y="10"/>
                      </a:moveTo>
                      <a:lnTo>
                        <a:pt x="0" y="4"/>
                      </a:lnTo>
                      <a:lnTo>
                        <a:pt x="81" y="1"/>
                      </a:lnTo>
                      <a:lnTo>
                        <a:pt x="83" y="10"/>
                      </a:lnTo>
                      <a:lnTo>
                        <a:pt x="0" y="10"/>
                      </a:lnTo>
                      <a:close/>
                      <a:moveTo>
                        <a:pt x="93" y="10"/>
                      </a:moveTo>
                      <a:lnTo>
                        <a:pt x="94" y="1"/>
                      </a:lnTo>
                      <a:lnTo>
                        <a:pt x="171" y="1"/>
                      </a:lnTo>
                      <a:lnTo>
                        <a:pt x="175" y="10"/>
                      </a:lnTo>
                      <a:lnTo>
                        <a:pt x="93" y="10"/>
                      </a:lnTo>
                      <a:close/>
                      <a:moveTo>
                        <a:pt x="186" y="10"/>
                      </a:moveTo>
                      <a:lnTo>
                        <a:pt x="186" y="1"/>
                      </a:lnTo>
                      <a:lnTo>
                        <a:pt x="255" y="1"/>
                      </a:lnTo>
                      <a:lnTo>
                        <a:pt x="258" y="10"/>
                      </a:lnTo>
                      <a:lnTo>
                        <a:pt x="186" y="10"/>
                      </a:lnTo>
                      <a:close/>
                      <a:moveTo>
                        <a:pt x="274" y="0"/>
                      </a:moveTo>
                      <a:lnTo>
                        <a:pt x="273" y="10"/>
                      </a:lnTo>
                      <a:lnTo>
                        <a:pt x="347" y="10"/>
                      </a:lnTo>
                      <a:lnTo>
                        <a:pt x="345" y="1"/>
                      </a:lnTo>
                      <a:lnTo>
                        <a:pt x="345" y="0"/>
                      </a:lnTo>
                      <a:lnTo>
                        <a:pt x="274"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39" name="Freeform 877"/>
                <p:cNvSpPr>
                  <a:spLocks noEditPoints="1"/>
                </p:cNvSpPr>
                <p:nvPr/>
              </p:nvSpPr>
              <p:spPr bwMode="auto">
                <a:xfrm>
                  <a:off x="3297" y="847"/>
                  <a:ext cx="115" cy="2"/>
                </a:xfrm>
                <a:custGeom>
                  <a:avLst/>
                  <a:gdLst>
                    <a:gd name="T0" fmla="*/ 0 w 346"/>
                    <a:gd name="T1" fmla="*/ 2 h 6"/>
                    <a:gd name="T2" fmla="*/ 0 w 346"/>
                    <a:gd name="T3" fmla="*/ 2 h 6"/>
                    <a:gd name="T4" fmla="*/ 27 w 346"/>
                    <a:gd name="T5" fmla="*/ 1 h 6"/>
                    <a:gd name="T6" fmla="*/ 27 w 346"/>
                    <a:gd name="T7" fmla="*/ 2 h 6"/>
                    <a:gd name="T8" fmla="*/ 0 w 346"/>
                    <a:gd name="T9" fmla="*/ 2 h 6"/>
                    <a:gd name="T10" fmla="*/ 31 w 346"/>
                    <a:gd name="T11" fmla="*/ 2 h 6"/>
                    <a:gd name="T12" fmla="*/ 31 w 346"/>
                    <a:gd name="T13" fmla="*/ 1 h 6"/>
                    <a:gd name="T14" fmla="*/ 57 w 346"/>
                    <a:gd name="T15" fmla="*/ 1 h 6"/>
                    <a:gd name="T16" fmla="*/ 58 w 346"/>
                    <a:gd name="T17" fmla="*/ 2 h 6"/>
                    <a:gd name="T18" fmla="*/ 31 w 346"/>
                    <a:gd name="T19" fmla="*/ 2 h 6"/>
                    <a:gd name="T20" fmla="*/ 62 w 346"/>
                    <a:gd name="T21" fmla="*/ 2 h 6"/>
                    <a:gd name="T22" fmla="*/ 62 w 346"/>
                    <a:gd name="T23" fmla="*/ 1 h 6"/>
                    <a:gd name="T24" fmla="*/ 85 w 346"/>
                    <a:gd name="T25" fmla="*/ 1 h 6"/>
                    <a:gd name="T26" fmla="*/ 85 w 346"/>
                    <a:gd name="T27" fmla="*/ 2 h 6"/>
                    <a:gd name="T28" fmla="*/ 62 w 346"/>
                    <a:gd name="T29" fmla="*/ 2 h 6"/>
                    <a:gd name="T30" fmla="*/ 91 w 346"/>
                    <a:gd name="T31" fmla="*/ 2 h 6"/>
                    <a:gd name="T32" fmla="*/ 91 w 346"/>
                    <a:gd name="T33" fmla="*/ 0 h 6"/>
                    <a:gd name="T34" fmla="*/ 115 w 346"/>
                    <a:gd name="T35" fmla="*/ 1 h 6"/>
                    <a:gd name="T36" fmla="*/ 115 w 346"/>
                    <a:gd name="T37" fmla="*/ 2 h 6"/>
                    <a:gd name="T38" fmla="*/ 91 w 346"/>
                    <a:gd name="T39" fmla="*/ 2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6"/>
                    <a:gd name="T61" fmla="*/ 0 h 6"/>
                    <a:gd name="T62" fmla="*/ 346 w 346"/>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6" h="6">
                      <a:moveTo>
                        <a:pt x="0" y="6"/>
                      </a:moveTo>
                      <a:lnTo>
                        <a:pt x="0" y="5"/>
                      </a:lnTo>
                      <a:lnTo>
                        <a:pt x="81" y="2"/>
                      </a:lnTo>
                      <a:lnTo>
                        <a:pt x="82" y="6"/>
                      </a:lnTo>
                      <a:lnTo>
                        <a:pt x="0" y="6"/>
                      </a:lnTo>
                      <a:close/>
                      <a:moveTo>
                        <a:pt x="94" y="6"/>
                      </a:moveTo>
                      <a:lnTo>
                        <a:pt x="94" y="2"/>
                      </a:lnTo>
                      <a:lnTo>
                        <a:pt x="171" y="2"/>
                      </a:lnTo>
                      <a:lnTo>
                        <a:pt x="174" y="6"/>
                      </a:lnTo>
                      <a:lnTo>
                        <a:pt x="94" y="6"/>
                      </a:lnTo>
                      <a:close/>
                      <a:moveTo>
                        <a:pt x="186" y="6"/>
                      </a:moveTo>
                      <a:lnTo>
                        <a:pt x="186" y="2"/>
                      </a:lnTo>
                      <a:lnTo>
                        <a:pt x="255" y="2"/>
                      </a:lnTo>
                      <a:lnTo>
                        <a:pt x="257" y="6"/>
                      </a:lnTo>
                      <a:lnTo>
                        <a:pt x="186" y="6"/>
                      </a:lnTo>
                      <a:close/>
                      <a:moveTo>
                        <a:pt x="274" y="6"/>
                      </a:moveTo>
                      <a:lnTo>
                        <a:pt x="274" y="0"/>
                      </a:lnTo>
                      <a:lnTo>
                        <a:pt x="345" y="2"/>
                      </a:lnTo>
                      <a:lnTo>
                        <a:pt x="346" y="6"/>
                      </a:lnTo>
                      <a:lnTo>
                        <a:pt x="274"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0" name="Freeform 878"/>
                <p:cNvSpPr>
                  <a:spLocks/>
                </p:cNvSpPr>
                <p:nvPr/>
              </p:nvSpPr>
              <p:spPr bwMode="auto">
                <a:xfrm>
                  <a:off x="3388" y="847"/>
                  <a:ext cx="24" cy="1"/>
                </a:xfrm>
                <a:custGeom>
                  <a:avLst/>
                  <a:gdLst>
                    <a:gd name="T0" fmla="*/ 0 w 71"/>
                    <a:gd name="T1" fmla="*/ 1 h 1"/>
                    <a:gd name="T2" fmla="*/ 0 w 71"/>
                    <a:gd name="T3" fmla="*/ 0 h 1"/>
                    <a:gd name="T4" fmla="*/ 24 w 71"/>
                    <a:gd name="T5" fmla="*/ 1 h 1"/>
                    <a:gd name="T6" fmla="*/ 0 w 71"/>
                    <a:gd name="T7" fmla="*/ 1 h 1"/>
                    <a:gd name="T8" fmla="*/ 0 60000 65536"/>
                    <a:gd name="T9" fmla="*/ 0 60000 65536"/>
                    <a:gd name="T10" fmla="*/ 0 60000 65536"/>
                    <a:gd name="T11" fmla="*/ 0 60000 65536"/>
                    <a:gd name="T12" fmla="*/ 0 w 71"/>
                    <a:gd name="T13" fmla="*/ 0 h 1"/>
                    <a:gd name="T14" fmla="*/ 71 w 71"/>
                    <a:gd name="T15" fmla="*/ 1 h 1"/>
                  </a:gdLst>
                  <a:ahLst/>
                  <a:cxnLst>
                    <a:cxn ang="T8">
                      <a:pos x="T0" y="T1"/>
                    </a:cxn>
                    <a:cxn ang="T9">
                      <a:pos x="T2" y="T3"/>
                    </a:cxn>
                    <a:cxn ang="T10">
                      <a:pos x="T4" y="T5"/>
                    </a:cxn>
                    <a:cxn ang="T11">
                      <a:pos x="T6" y="T7"/>
                    </a:cxn>
                  </a:cxnLst>
                  <a:rect l="T12" t="T13" r="T14" b="T15"/>
                  <a:pathLst>
                    <a:path w="71" h="1">
                      <a:moveTo>
                        <a:pt x="0" y="1"/>
                      </a:moveTo>
                      <a:lnTo>
                        <a:pt x="0" y="0"/>
                      </a:lnTo>
                      <a:lnTo>
                        <a:pt x="71"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1" name="Freeform 879"/>
                <p:cNvSpPr>
                  <a:spLocks/>
                </p:cNvSpPr>
                <p:nvPr/>
              </p:nvSpPr>
              <p:spPr bwMode="auto">
                <a:xfrm>
                  <a:off x="3306" y="888"/>
                  <a:ext cx="59" cy="1"/>
                </a:xfrm>
                <a:custGeom>
                  <a:avLst/>
                  <a:gdLst>
                    <a:gd name="T0" fmla="*/ 0 w 177"/>
                    <a:gd name="T1" fmla="*/ 0 h 2"/>
                    <a:gd name="T2" fmla="*/ 0 w 177"/>
                    <a:gd name="T3" fmla="*/ 1 h 2"/>
                    <a:gd name="T4" fmla="*/ 59 w 177"/>
                    <a:gd name="T5" fmla="*/ 0 h 2"/>
                    <a:gd name="T6" fmla="*/ 0 w 177"/>
                    <a:gd name="T7" fmla="*/ 0 h 2"/>
                    <a:gd name="T8" fmla="*/ 0 60000 65536"/>
                    <a:gd name="T9" fmla="*/ 0 60000 65536"/>
                    <a:gd name="T10" fmla="*/ 0 60000 65536"/>
                    <a:gd name="T11" fmla="*/ 0 60000 65536"/>
                    <a:gd name="T12" fmla="*/ 0 w 177"/>
                    <a:gd name="T13" fmla="*/ 0 h 2"/>
                    <a:gd name="T14" fmla="*/ 177 w 177"/>
                    <a:gd name="T15" fmla="*/ 2 h 2"/>
                  </a:gdLst>
                  <a:ahLst/>
                  <a:cxnLst>
                    <a:cxn ang="T8">
                      <a:pos x="T0" y="T1"/>
                    </a:cxn>
                    <a:cxn ang="T9">
                      <a:pos x="T2" y="T3"/>
                    </a:cxn>
                    <a:cxn ang="T10">
                      <a:pos x="T4" y="T5"/>
                    </a:cxn>
                    <a:cxn ang="T11">
                      <a:pos x="T6" y="T7"/>
                    </a:cxn>
                  </a:cxnLst>
                  <a:rect l="T12" t="T13" r="T14" b="T15"/>
                  <a:pathLst>
                    <a:path w="177" h="2">
                      <a:moveTo>
                        <a:pt x="0" y="0"/>
                      </a:moveTo>
                      <a:lnTo>
                        <a:pt x="0" y="2"/>
                      </a:lnTo>
                      <a:lnTo>
                        <a:pt x="177" y="0"/>
                      </a:lnTo>
                      <a:lnTo>
                        <a:pt x="0"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2" name="Freeform 880"/>
                <p:cNvSpPr>
                  <a:spLocks/>
                </p:cNvSpPr>
                <p:nvPr/>
              </p:nvSpPr>
              <p:spPr bwMode="auto">
                <a:xfrm>
                  <a:off x="3306" y="886"/>
                  <a:ext cx="117" cy="3"/>
                </a:xfrm>
                <a:custGeom>
                  <a:avLst/>
                  <a:gdLst>
                    <a:gd name="T0" fmla="*/ 0 w 351"/>
                    <a:gd name="T1" fmla="*/ 0 h 7"/>
                    <a:gd name="T2" fmla="*/ 0 w 351"/>
                    <a:gd name="T3" fmla="*/ 3 h 7"/>
                    <a:gd name="T4" fmla="*/ 117 w 351"/>
                    <a:gd name="T5" fmla="*/ 2 h 7"/>
                    <a:gd name="T6" fmla="*/ 117 w 351"/>
                    <a:gd name="T7" fmla="*/ 0 h 7"/>
                    <a:gd name="T8" fmla="*/ 0 w 351"/>
                    <a:gd name="T9" fmla="*/ 0 h 7"/>
                    <a:gd name="T10" fmla="*/ 0 60000 65536"/>
                    <a:gd name="T11" fmla="*/ 0 60000 65536"/>
                    <a:gd name="T12" fmla="*/ 0 60000 65536"/>
                    <a:gd name="T13" fmla="*/ 0 60000 65536"/>
                    <a:gd name="T14" fmla="*/ 0 60000 65536"/>
                    <a:gd name="T15" fmla="*/ 0 w 351"/>
                    <a:gd name="T16" fmla="*/ 0 h 7"/>
                    <a:gd name="T17" fmla="*/ 351 w 351"/>
                    <a:gd name="T18" fmla="*/ 7 h 7"/>
                  </a:gdLst>
                  <a:ahLst/>
                  <a:cxnLst>
                    <a:cxn ang="T10">
                      <a:pos x="T0" y="T1"/>
                    </a:cxn>
                    <a:cxn ang="T11">
                      <a:pos x="T2" y="T3"/>
                    </a:cxn>
                    <a:cxn ang="T12">
                      <a:pos x="T4" y="T5"/>
                    </a:cxn>
                    <a:cxn ang="T13">
                      <a:pos x="T6" y="T7"/>
                    </a:cxn>
                    <a:cxn ang="T14">
                      <a:pos x="T8" y="T9"/>
                    </a:cxn>
                  </a:cxnLst>
                  <a:rect l="T15" t="T16" r="T17" b="T18"/>
                  <a:pathLst>
                    <a:path w="351" h="7">
                      <a:moveTo>
                        <a:pt x="0" y="0"/>
                      </a:moveTo>
                      <a:lnTo>
                        <a:pt x="0" y="7"/>
                      </a:lnTo>
                      <a:lnTo>
                        <a:pt x="351" y="5"/>
                      </a:lnTo>
                      <a:lnTo>
                        <a:pt x="351" y="0"/>
                      </a:lnTo>
                      <a:lnTo>
                        <a:pt x="0"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3" name="Freeform 881"/>
                <p:cNvSpPr>
                  <a:spLocks/>
                </p:cNvSpPr>
                <p:nvPr/>
              </p:nvSpPr>
              <p:spPr bwMode="auto">
                <a:xfrm>
                  <a:off x="3306" y="884"/>
                  <a:ext cx="117" cy="4"/>
                </a:xfrm>
                <a:custGeom>
                  <a:avLst/>
                  <a:gdLst>
                    <a:gd name="T0" fmla="*/ 0 w 351"/>
                    <a:gd name="T1" fmla="*/ 0 h 11"/>
                    <a:gd name="T2" fmla="*/ 0 w 351"/>
                    <a:gd name="T3" fmla="*/ 4 h 11"/>
                    <a:gd name="T4" fmla="*/ 59 w 351"/>
                    <a:gd name="T5" fmla="*/ 4 h 11"/>
                    <a:gd name="T6" fmla="*/ 117 w 351"/>
                    <a:gd name="T7" fmla="*/ 4 h 11"/>
                    <a:gd name="T8" fmla="*/ 117 w 351"/>
                    <a:gd name="T9" fmla="*/ 0 h 11"/>
                    <a:gd name="T10" fmla="*/ 0 w 351"/>
                    <a:gd name="T11" fmla="*/ 0 h 11"/>
                    <a:gd name="T12" fmla="*/ 0 60000 65536"/>
                    <a:gd name="T13" fmla="*/ 0 60000 65536"/>
                    <a:gd name="T14" fmla="*/ 0 60000 65536"/>
                    <a:gd name="T15" fmla="*/ 0 60000 65536"/>
                    <a:gd name="T16" fmla="*/ 0 60000 65536"/>
                    <a:gd name="T17" fmla="*/ 0 60000 65536"/>
                    <a:gd name="T18" fmla="*/ 0 w 351"/>
                    <a:gd name="T19" fmla="*/ 0 h 11"/>
                    <a:gd name="T20" fmla="*/ 351 w 35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51" h="11">
                      <a:moveTo>
                        <a:pt x="0" y="0"/>
                      </a:moveTo>
                      <a:lnTo>
                        <a:pt x="0" y="11"/>
                      </a:lnTo>
                      <a:lnTo>
                        <a:pt x="177" y="11"/>
                      </a:lnTo>
                      <a:lnTo>
                        <a:pt x="351" y="11"/>
                      </a:lnTo>
                      <a:lnTo>
                        <a:pt x="350"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4" name="Freeform 882"/>
                <p:cNvSpPr>
                  <a:spLocks/>
                </p:cNvSpPr>
                <p:nvPr/>
              </p:nvSpPr>
              <p:spPr bwMode="auto">
                <a:xfrm>
                  <a:off x="3306" y="883"/>
                  <a:ext cx="117" cy="3"/>
                </a:xfrm>
                <a:custGeom>
                  <a:avLst/>
                  <a:gdLst>
                    <a:gd name="T0" fmla="*/ 0 w 351"/>
                    <a:gd name="T1" fmla="*/ 0 h 10"/>
                    <a:gd name="T2" fmla="*/ 0 w 351"/>
                    <a:gd name="T3" fmla="*/ 3 h 10"/>
                    <a:gd name="T4" fmla="*/ 117 w 351"/>
                    <a:gd name="T5" fmla="*/ 3 h 10"/>
                    <a:gd name="T6" fmla="*/ 117 w 351"/>
                    <a:gd name="T7" fmla="*/ 0 h 10"/>
                    <a:gd name="T8" fmla="*/ 0 w 351"/>
                    <a:gd name="T9" fmla="*/ 0 h 10"/>
                    <a:gd name="T10" fmla="*/ 0 60000 65536"/>
                    <a:gd name="T11" fmla="*/ 0 60000 65536"/>
                    <a:gd name="T12" fmla="*/ 0 60000 65536"/>
                    <a:gd name="T13" fmla="*/ 0 60000 65536"/>
                    <a:gd name="T14" fmla="*/ 0 60000 65536"/>
                    <a:gd name="T15" fmla="*/ 0 w 351"/>
                    <a:gd name="T16" fmla="*/ 0 h 10"/>
                    <a:gd name="T17" fmla="*/ 351 w 351"/>
                    <a:gd name="T18" fmla="*/ 10 h 10"/>
                  </a:gdLst>
                  <a:ahLst/>
                  <a:cxnLst>
                    <a:cxn ang="T10">
                      <a:pos x="T0" y="T1"/>
                    </a:cxn>
                    <a:cxn ang="T11">
                      <a:pos x="T2" y="T3"/>
                    </a:cxn>
                    <a:cxn ang="T12">
                      <a:pos x="T4" y="T5"/>
                    </a:cxn>
                    <a:cxn ang="T13">
                      <a:pos x="T6" y="T7"/>
                    </a:cxn>
                    <a:cxn ang="T14">
                      <a:pos x="T8" y="T9"/>
                    </a:cxn>
                  </a:cxnLst>
                  <a:rect l="T15" t="T16" r="T17" b="T18"/>
                  <a:pathLst>
                    <a:path w="351" h="10">
                      <a:moveTo>
                        <a:pt x="0" y="0"/>
                      </a:moveTo>
                      <a:lnTo>
                        <a:pt x="0" y="10"/>
                      </a:lnTo>
                      <a:lnTo>
                        <a:pt x="351" y="10"/>
                      </a:lnTo>
                      <a:lnTo>
                        <a:pt x="350"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5" name="Freeform 883"/>
                <p:cNvSpPr>
                  <a:spLocks/>
                </p:cNvSpPr>
                <p:nvPr/>
              </p:nvSpPr>
              <p:spPr bwMode="auto">
                <a:xfrm>
                  <a:off x="3306" y="881"/>
                  <a:ext cx="116" cy="3"/>
                </a:xfrm>
                <a:custGeom>
                  <a:avLst/>
                  <a:gdLst>
                    <a:gd name="T0" fmla="*/ 0 w 350"/>
                    <a:gd name="T1" fmla="*/ 0 h 9"/>
                    <a:gd name="T2" fmla="*/ 0 w 350"/>
                    <a:gd name="T3" fmla="*/ 3 h 9"/>
                    <a:gd name="T4" fmla="*/ 116 w 350"/>
                    <a:gd name="T5" fmla="*/ 3 h 9"/>
                    <a:gd name="T6" fmla="*/ 116 w 350"/>
                    <a:gd name="T7" fmla="*/ 0 h 9"/>
                    <a:gd name="T8" fmla="*/ 0 w 350"/>
                    <a:gd name="T9" fmla="*/ 0 h 9"/>
                    <a:gd name="T10" fmla="*/ 0 60000 65536"/>
                    <a:gd name="T11" fmla="*/ 0 60000 65536"/>
                    <a:gd name="T12" fmla="*/ 0 60000 65536"/>
                    <a:gd name="T13" fmla="*/ 0 60000 65536"/>
                    <a:gd name="T14" fmla="*/ 0 60000 65536"/>
                    <a:gd name="T15" fmla="*/ 0 w 350"/>
                    <a:gd name="T16" fmla="*/ 0 h 9"/>
                    <a:gd name="T17" fmla="*/ 350 w 350"/>
                    <a:gd name="T18" fmla="*/ 9 h 9"/>
                  </a:gdLst>
                  <a:ahLst/>
                  <a:cxnLst>
                    <a:cxn ang="T10">
                      <a:pos x="T0" y="T1"/>
                    </a:cxn>
                    <a:cxn ang="T11">
                      <a:pos x="T2" y="T3"/>
                    </a:cxn>
                    <a:cxn ang="T12">
                      <a:pos x="T4" y="T5"/>
                    </a:cxn>
                    <a:cxn ang="T13">
                      <a:pos x="T6" y="T7"/>
                    </a:cxn>
                    <a:cxn ang="T14">
                      <a:pos x="T8" y="T9"/>
                    </a:cxn>
                  </a:cxnLst>
                  <a:rect l="T15" t="T16" r="T17" b="T18"/>
                  <a:pathLst>
                    <a:path w="350" h="9">
                      <a:moveTo>
                        <a:pt x="0" y="0"/>
                      </a:moveTo>
                      <a:lnTo>
                        <a:pt x="0" y="9"/>
                      </a:lnTo>
                      <a:lnTo>
                        <a:pt x="350" y="9"/>
                      </a:lnTo>
                      <a:lnTo>
                        <a:pt x="349" y="0"/>
                      </a:lnTo>
                      <a:lnTo>
                        <a:pt x="0"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6" name="Freeform 884"/>
                <p:cNvSpPr>
                  <a:spLocks/>
                </p:cNvSpPr>
                <p:nvPr/>
              </p:nvSpPr>
              <p:spPr bwMode="auto">
                <a:xfrm>
                  <a:off x="3306" y="880"/>
                  <a:ext cx="116" cy="3"/>
                </a:xfrm>
                <a:custGeom>
                  <a:avLst/>
                  <a:gdLst>
                    <a:gd name="T0" fmla="*/ 0 w 350"/>
                    <a:gd name="T1" fmla="*/ 0 h 9"/>
                    <a:gd name="T2" fmla="*/ 0 w 350"/>
                    <a:gd name="T3" fmla="*/ 3 h 9"/>
                    <a:gd name="T4" fmla="*/ 116 w 350"/>
                    <a:gd name="T5" fmla="*/ 3 h 9"/>
                    <a:gd name="T6" fmla="*/ 116 w 350"/>
                    <a:gd name="T7" fmla="*/ 0 h 9"/>
                    <a:gd name="T8" fmla="*/ 0 w 350"/>
                    <a:gd name="T9" fmla="*/ 0 h 9"/>
                    <a:gd name="T10" fmla="*/ 0 60000 65536"/>
                    <a:gd name="T11" fmla="*/ 0 60000 65536"/>
                    <a:gd name="T12" fmla="*/ 0 60000 65536"/>
                    <a:gd name="T13" fmla="*/ 0 60000 65536"/>
                    <a:gd name="T14" fmla="*/ 0 60000 65536"/>
                    <a:gd name="T15" fmla="*/ 0 w 350"/>
                    <a:gd name="T16" fmla="*/ 0 h 9"/>
                    <a:gd name="T17" fmla="*/ 350 w 350"/>
                    <a:gd name="T18" fmla="*/ 9 h 9"/>
                  </a:gdLst>
                  <a:ahLst/>
                  <a:cxnLst>
                    <a:cxn ang="T10">
                      <a:pos x="T0" y="T1"/>
                    </a:cxn>
                    <a:cxn ang="T11">
                      <a:pos x="T2" y="T3"/>
                    </a:cxn>
                    <a:cxn ang="T12">
                      <a:pos x="T4" y="T5"/>
                    </a:cxn>
                    <a:cxn ang="T13">
                      <a:pos x="T6" y="T7"/>
                    </a:cxn>
                    <a:cxn ang="T14">
                      <a:pos x="T8" y="T9"/>
                    </a:cxn>
                  </a:cxnLst>
                  <a:rect l="T15" t="T16" r="T17" b="T18"/>
                  <a:pathLst>
                    <a:path w="350" h="9">
                      <a:moveTo>
                        <a:pt x="0" y="0"/>
                      </a:moveTo>
                      <a:lnTo>
                        <a:pt x="0" y="9"/>
                      </a:lnTo>
                      <a:lnTo>
                        <a:pt x="350" y="9"/>
                      </a:lnTo>
                      <a:lnTo>
                        <a:pt x="349" y="0"/>
                      </a:lnTo>
                      <a:lnTo>
                        <a:pt x="0"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7" name="Freeform 885"/>
                <p:cNvSpPr>
                  <a:spLocks/>
                </p:cNvSpPr>
                <p:nvPr/>
              </p:nvSpPr>
              <p:spPr bwMode="auto">
                <a:xfrm>
                  <a:off x="3306" y="878"/>
                  <a:ext cx="116" cy="3"/>
                </a:xfrm>
                <a:custGeom>
                  <a:avLst/>
                  <a:gdLst>
                    <a:gd name="T0" fmla="*/ 0 w 349"/>
                    <a:gd name="T1" fmla="*/ 0 h 10"/>
                    <a:gd name="T2" fmla="*/ 0 w 349"/>
                    <a:gd name="T3" fmla="*/ 3 h 10"/>
                    <a:gd name="T4" fmla="*/ 116 w 349"/>
                    <a:gd name="T5" fmla="*/ 3 h 10"/>
                    <a:gd name="T6" fmla="*/ 116 w 349"/>
                    <a:gd name="T7" fmla="*/ 0 h 10"/>
                    <a:gd name="T8" fmla="*/ 0 w 349"/>
                    <a:gd name="T9" fmla="*/ 0 h 10"/>
                    <a:gd name="T10" fmla="*/ 0 60000 65536"/>
                    <a:gd name="T11" fmla="*/ 0 60000 65536"/>
                    <a:gd name="T12" fmla="*/ 0 60000 65536"/>
                    <a:gd name="T13" fmla="*/ 0 60000 65536"/>
                    <a:gd name="T14" fmla="*/ 0 60000 65536"/>
                    <a:gd name="T15" fmla="*/ 0 w 349"/>
                    <a:gd name="T16" fmla="*/ 0 h 10"/>
                    <a:gd name="T17" fmla="*/ 349 w 349"/>
                    <a:gd name="T18" fmla="*/ 10 h 10"/>
                  </a:gdLst>
                  <a:ahLst/>
                  <a:cxnLst>
                    <a:cxn ang="T10">
                      <a:pos x="T0" y="T1"/>
                    </a:cxn>
                    <a:cxn ang="T11">
                      <a:pos x="T2" y="T3"/>
                    </a:cxn>
                    <a:cxn ang="T12">
                      <a:pos x="T4" y="T5"/>
                    </a:cxn>
                    <a:cxn ang="T13">
                      <a:pos x="T6" y="T7"/>
                    </a:cxn>
                    <a:cxn ang="T14">
                      <a:pos x="T8" y="T9"/>
                    </a:cxn>
                  </a:cxnLst>
                  <a:rect l="T15" t="T16" r="T17" b="T18"/>
                  <a:pathLst>
                    <a:path w="349" h="10">
                      <a:moveTo>
                        <a:pt x="0" y="0"/>
                      </a:moveTo>
                      <a:lnTo>
                        <a:pt x="0" y="10"/>
                      </a:lnTo>
                      <a:lnTo>
                        <a:pt x="349" y="10"/>
                      </a:lnTo>
                      <a:lnTo>
                        <a:pt x="34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8" name="Freeform 886"/>
                <p:cNvSpPr>
                  <a:spLocks/>
                </p:cNvSpPr>
                <p:nvPr/>
              </p:nvSpPr>
              <p:spPr bwMode="auto">
                <a:xfrm>
                  <a:off x="3306" y="876"/>
                  <a:ext cx="116" cy="4"/>
                </a:xfrm>
                <a:custGeom>
                  <a:avLst/>
                  <a:gdLst>
                    <a:gd name="T0" fmla="*/ 0 w 349"/>
                    <a:gd name="T1" fmla="*/ 0 h 11"/>
                    <a:gd name="T2" fmla="*/ 0 w 349"/>
                    <a:gd name="T3" fmla="*/ 4 h 11"/>
                    <a:gd name="T4" fmla="*/ 116 w 349"/>
                    <a:gd name="T5" fmla="*/ 4 h 11"/>
                    <a:gd name="T6" fmla="*/ 116 w 349"/>
                    <a:gd name="T7" fmla="*/ 0 h 11"/>
                    <a:gd name="T8" fmla="*/ 89 w 349"/>
                    <a:gd name="T9" fmla="*/ 0 h 11"/>
                    <a:gd name="T10" fmla="*/ 88 w 349"/>
                    <a:gd name="T11" fmla="*/ 2 h 11"/>
                    <a:gd name="T12" fmla="*/ 88 w 349"/>
                    <a:gd name="T13" fmla="*/ 0 h 11"/>
                    <a:gd name="T14" fmla="*/ 61 w 349"/>
                    <a:gd name="T15" fmla="*/ 0 h 11"/>
                    <a:gd name="T16" fmla="*/ 60 w 349"/>
                    <a:gd name="T17" fmla="*/ 2 h 11"/>
                    <a:gd name="T18" fmla="*/ 60 w 349"/>
                    <a:gd name="T19" fmla="*/ 0 h 11"/>
                    <a:gd name="T20" fmla="*/ 0 w 349"/>
                    <a:gd name="T21" fmla="*/ 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9"/>
                    <a:gd name="T34" fmla="*/ 0 h 11"/>
                    <a:gd name="T35" fmla="*/ 349 w 349"/>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9" h="11">
                      <a:moveTo>
                        <a:pt x="0" y="0"/>
                      </a:moveTo>
                      <a:lnTo>
                        <a:pt x="0" y="11"/>
                      </a:lnTo>
                      <a:lnTo>
                        <a:pt x="349" y="11"/>
                      </a:lnTo>
                      <a:lnTo>
                        <a:pt x="348" y="0"/>
                      </a:lnTo>
                      <a:lnTo>
                        <a:pt x="267" y="0"/>
                      </a:lnTo>
                      <a:lnTo>
                        <a:pt x="266" y="5"/>
                      </a:lnTo>
                      <a:lnTo>
                        <a:pt x="265" y="0"/>
                      </a:lnTo>
                      <a:lnTo>
                        <a:pt x="183" y="0"/>
                      </a:lnTo>
                      <a:lnTo>
                        <a:pt x="182" y="5"/>
                      </a:lnTo>
                      <a:lnTo>
                        <a:pt x="181" y="0"/>
                      </a:lnTo>
                      <a:lnTo>
                        <a:pt x="0"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49" name="Freeform 887"/>
                <p:cNvSpPr>
                  <a:spLocks/>
                </p:cNvSpPr>
                <p:nvPr/>
              </p:nvSpPr>
              <p:spPr bwMode="auto">
                <a:xfrm>
                  <a:off x="3306" y="875"/>
                  <a:ext cx="116" cy="3"/>
                </a:xfrm>
                <a:custGeom>
                  <a:avLst/>
                  <a:gdLst>
                    <a:gd name="T0" fmla="*/ 0 w 348"/>
                    <a:gd name="T1" fmla="*/ 0 h 9"/>
                    <a:gd name="T2" fmla="*/ 0 w 348"/>
                    <a:gd name="T3" fmla="*/ 3 h 9"/>
                    <a:gd name="T4" fmla="*/ 116 w 348"/>
                    <a:gd name="T5" fmla="*/ 3 h 9"/>
                    <a:gd name="T6" fmla="*/ 116 w 348"/>
                    <a:gd name="T7" fmla="*/ 0 h 9"/>
                    <a:gd name="T8" fmla="*/ 89 w 348"/>
                    <a:gd name="T9" fmla="*/ 0 h 9"/>
                    <a:gd name="T10" fmla="*/ 89 w 348"/>
                    <a:gd name="T11" fmla="*/ 3 h 9"/>
                    <a:gd name="T12" fmla="*/ 88 w 348"/>
                    <a:gd name="T13" fmla="*/ 0 h 9"/>
                    <a:gd name="T14" fmla="*/ 61 w 348"/>
                    <a:gd name="T15" fmla="*/ 0 h 9"/>
                    <a:gd name="T16" fmla="*/ 61 w 348"/>
                    <a:gd name="T17" fmla="*/ 3 h 9"/>
                    <a:gd name="T18" fmla="*/ 60 w 348"/>
                    <a:gd name="T19" fmla="*/ 0 h 9"/>
                    <a:gd name="T20" fmla="*/ 0 w 348"/>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8"/>
                    <a:gd name="T34" fmla="*/ 0 h 9"/>
                    <a:gd name="T35" fmla="*/ 348 w 348"/>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8" h="9">
                      <a:moveTo>
                        <a:pt x="0" y="0"/>
                      </a:moveTo>
                      <a:lnTo>
                        <a:pt x="0" y="9"/>
                      </a:lnTo>
                      <a:lnTo>
                        <a:pt x="348" y="9"/>
                      </a:lnTo>
                      <a:lnTo>
                        <a:pt x="347" y="0"/>
                      </a:lnTo>
                      <a:lnTo>
                        <a:pt x="267" y="0"/>
                      </a:lnTo>
                      <a:lnTo>
                        <a:pt x="266" y="9"/>
                      </a:lnTo>
                      <a:lnTo>
                        <a:pt x="263" y="0"/>
                      </a:lnTo>
                      <a:lnTo>
                        <a:pt x="183" y="0"/>
                      </a:lnTo>
                      <a:lnTo>
                        <a:pt x="182" y="9"/>
                      </a:lnTo>
                      <a:lnTo>
                        <a:pt x="180" y="0"/>
                      </a:lnTo>
                      <a:lnTo>
                        <a:pt x="0"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0" name="Freeform 888"/>
                <p:cNvSpPr>
                  <a:spLocks noEditPoints="1"/>
                </p:cNvSpPr>
                <p:nvPr/>
              </p:nvSpPr>
              <p:spPr bwMode="auto">
                <a:xfrm>
                  <a:off x="3306" y="873"/>
                  <a:ext cx="116" cy="3"/>
                </a:xfrm>
                <a:custGeom>
                  <a:avLst/>
                  <a:gdLst>
                    <a:gd name="T0" fmla="*/ 0 w 348"/>
                    <a:gd name="T1" fmla="*/ 0 h 10"/>
                    <a:gd name="T2" fmla="*/ 0 w 348"/>
                    <a:gd name="T3" fmla="*/ 3 h 10"/>
                    <a:gd name="T4" fmla="*/ 60 w 348"/>
                    <a:gd name="T5" fmla="*/ 3 h 10"/>
                    <a:gd name="T6" fmla="*/ 60 w 348"/>
                    <a:gd name="T7" fmla="*/ 0 h 10"/>
                    <a:gd name="T8" fmla="*/ 0 w 348"/>
                    <a:gd name="T9" fmla="*/ 0 h 10"/>
                    <a:gd name="T10" fmla="*/ 61 w 348"/>
                    <a:gd name="T11" fmla="*/ 0 h 10"/>
                    <a:gd name="T12" fmla="*/ 61 w 348"/>
                    <a:gd name="T13" fmla="*/ 3 h 10"/>
                    <a:gd name="T14" fmla="*/ 88 w 348"/>
                    <a:gd name="T15" fmla="*/ 3 h 10"/>
                    <a:gd name="T16" fmla="*/ 87 w 348"/>
                    <a:gd name="T17" fmla="*/ 0 h 10"/>
                    <a:gd name="T18" fmla="*/ 61 w 348"/>
                    <a:gd name="T19" fmla="*/ 0 h 10"/>
                    <a:gd name="T20" fmla="*/ 89 w 348"/>
                    <a:gd name="T21" fmla="*/ 0 h 10"/>
                    <a:gd name="T22" fmla="*/ 89 w 348"/>
                    <a:gd name="T23" fmla="*/ 3 h 10"/>
                    <a:gd name="T24" fmla="*/ 116 w 348"/>
                    <a:gd name="T25" fmla="*/ 3 h 10"/>
                    <a:gd name="T26" fmla="*/ 116 w 348"/>
                    <a:gd name="T27" fmla="*/ 0 h 10"/>
                    <a:gd name="T28" fmla="*/ 89 w 348"/>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8"/>
                    <a:gd name="T46" fmla="*/ 0 h 10"/>
                    <a:gd name="T47" fmla="*/ 348 w 348"/>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8" h="10">
                      <a:moveTo>
                        <a:pt x="0" y="0"/>
                      </a:moveTo>
                      <a:lnTo>
                        <a:pt x="0" y="10"/>
                      </a:lnTo>
                      <a:lnTo>
                        <a:pt x="181" y="10"/>
                      </a:lnTo>
                      <a:lnTo>
                        <a:pt x="179" y="0"/>
                      </a:lnTo>
                      <a:lnTo>
                        <a:pt x="0" y="0"/>
                      </a:lnTo>
                      <a:close/>
                      <a:moveTo>
                        <a:pt x="183" y="0"/>
                      </a:moveTo>
                      <a:lnTo>
                        <a:pt x="183" y="10"/>
                      </a:lnTo>
                      <a:lnTo>
                        <a:pt x="265" y="10"/>
                      </a:lnTo>
                      <a:lnTo>
                        <a:pt x="262" y="0"/>
                      </a:lnTo>
                      <a:lnTo>
                        <a:pt x="183" y="0"/>
                      </a:lnTo>
                      <a:close/>
                      <a:moveTo>
                        <a:pt x="268" y="0"/>
                      </a:moveTo>
                      <a:lnTo>
                        <a:pt x="267" y="10"/>
                      </a:lnTo>
                      <a:lnTo>
                        <a:pt x="348" y="10"/>
                      </a:lnTo>
                      <a:lnTo>
                        <a:pt x="347" y="0"/>
                      </a:lnTo>
                      <a:lnTo>
                        <a:pt x="268"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1" name="Freeform 889"/>
                <p:cNvSpPr>
                  <a:spLocks noEditPoints="1"/>
                </p:cNvSpPr>
                <p:nvPr/>
              </p:nvSpPr>
              <p:spPr bwMode="auto">
                <a:xfrm>
                  <a:off x="3306" y="872"/>
                  <a:ext cx="115" cy="3"/>
                </a:xfrm>
                <a:custGeom>
                  <a:avLst/>
                  <a:gdLst>
                    <a:gd name="T0" fmla="*/ 0 w 347"/>
                    <a:gd name="T1" fmla="*/ 0 h 10"/>
                    <a:gd name="T2" fmla="*/ 0 w 347"/>
                    <a:gd name="T3" fmla="*/ 3 h 10"/>
                    <a:gd name="T4" fmla="*/ 60 w 347"/>
                    <a:gd name="T5" fmla="*/ 3 h 10"/>
                    <a:gd name="T6" fmla="*/ 59 w 347"/>
                    <a:gd name="T7" fmla="*/ 0 h 10"/>
                    <a:gd name="T8" fmla="*/ 0 w 347"/>
                    <a:gd name="T9" fmla="*/ 0 h 10"/>
                    <a:gd name="T10" fmla="*/ 61 w 347"/>
                    <a:gd name="T11" fmla="*/ 0 h 10"/>
                    <a:gd name="T12" fmla="*/ 61 w 347"/>
                    <a:gd name="T13" fmla="*/ 3 h 10"/>
                    <a:gd name="T14" fmla="*/ 87 w 347"/>
                    <a:gd name="T15" fmla="*/ 3 h 10"/>
                    <a:gd name="T16" fmla="*/ 86 w 347"/>
                    <a:gd name="T17" fmla="*/ 0 h 10"/>
                    <a:gd name="T18" fmla="*/ 61 w 347"/>
                    <a:gd name="T19" fmla="*/ 0 h 10"/>
                    <a:gd name="T20" fmla="*/ 89 w 347"/>
                    <a:gd name="T21" fmla="*/ 0 h 10"/>
                    <a:gd name="T22" fmla="*/ 88 w 347"/>
                    <a:gd name="T23" fmla="*/ 3 h 10"/>
                    <a:gd name="T24" fmla="*/ 115 w 347"/>
                    <a:gd name="T25" fmla="*/ 3 h 10"/>
                    <a:gd name="T26" fmla="*/ 115 w 347"/>
                    <a:gd name="T27" fmla="*/ 0 h 10"/>
                    <a:gd name="T28" fmla="*/ 89 w 347"/>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10"/>
                    <a:gd name="T47" fmla="*/ 347 w 34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10">
                      <a:moveTo>
                        <a:pt x="0" y="0"/>
                      </a:moveTo>
                      <a:lnTo>
                        <a:pt x="0" y="10"/>
                      </a:lnTo>
                      <a:lnTo>
                        <a:pt x="180" y="10"/>
                      </a:lnTo>
                      <a:lnTo>
                        <a:pt x="178" y="0"/>
                      </a:lnTo>
                      <a:lnTo>
                        <a:pt x="0" y="0"/>
                      </a:lnTo>
                      <a:close/>
                      <a:moveTo>
                        <a:pt x="183" y="0"/>
                      </a:moveTo>
                      <a:lnTo>
                        <a:pt x="183" y="10"/>
                      </a:lnTo>
                      <a:lnTo>
                        <a:pt x="263" y="10"/>
                      </a:lnTo>
                      <a:lnTo>
                        <a:pt x="261" y="0"/>
                      </a:lnTo>
                      <a:lnTo>
                        <a:pt x="183" y="0"/>
                      </a:lnTo>
                      <a:close/>
                      <a:moveTo>
                        <a:pt x="268" y="0"/>
                      </a:moveTo>
                      <a:lnTo>
                        <a:pt x="267" y="10"/>
                      </a:lnTo>
                      <a:lnTo>
                        <a:pt x="347" y="10"/>
                      </a:lnTo>
                      <a:lnTo>
                        <a:pt x="346" y="0"/>
                      </a:lnTo>
                      <a:lnTo>
                        <a:pt x="268"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2" name="Freeform 890"/>
                <p:cNvSpPr>
                  <a:spLocks noEditPoints="1"/>
                </p:cNvSpPr>
                <p:nvPr/>
              </p:nvSpPr>
              <p:spPr bwMode="auto">
                <a:xfrm>
                  <a:off x="3306" y="870"/>
                  <a:ext cx="115" cy="3"/>
                </a:xfrm>
                <a:custGeom>
                  <a:avLst/>
                  <a:gdLst>
                    <a:gd name="T0" fmla="*/ 0 w 347"/>
                    <a:gd name="T1" fmla="*/ 0 h 9"/>
                    <a:gd name="T2" fmla="*/ 0 w 347"/>
                    <a:gd name="T3" fmla="*/ 3 h 9"/>
                    <a:gd name="T4" fmla="*/ 59 w 347"/>
                    <a:gd name="T5" fmla="*/ 3 h 9"/>
                    <a:gd name="T6" fmla="*/ 59 w 347"/>
                    <a:gd name="T7" fmla="*/ 0 h 9"/>
                    <a:gd name="T8" fmla="*/ 0 w 347"/>
                    <a:gd name="T9" fmla="*/ 0 h 9"/>
                    <a:gd name="T10" fmla="*/ 61 w 347"/>
                    <a:gd name="T11" fmla="*/ 0 h 9"/>
                    <a:gd name="T12" fmla="*/ 61 w 347"/>
                    <a:gd name="T13" fmla="*/ 3 h 9"/>
                    <a:gd name="T14" fmla="*/ 87 w 347"/>
                    <a:gd name="T15" fmla="*/ 3 h 9"/>
                    <a:gd name="T16" fmla="*/ 86 w 347"/>
                    <a:gd name="T17" fmla="*/ 0 h 9"/>
                    <a:gd name="T18" fmla="*/ 61 w 347"/>
                    <a:gd name="T19" fmla="*/ 0 h 9"/>
                    <a:gd name="T20" fmla="*/ 89 w 347"/>
                    <a:gd name="T21" fmla="*/ 0 h 9"/>
                    <a:gd name="T22" fmla="*/ 89 w 347"/>
                    <a:gd name="T23" fmla="*/ 3 h 9"/>
                    <a:gd name="T24" fmla="*/ 115 w 347"/>
                    <a:gd name="T25" fmla="*/ 3 h 9"/>
                    <a:gd name="T26" fmla="*/ 114 w 347"/>
                    <a:gd name="T27" fmla="*/ 0 h 9"/>
                    <a:gd name="T28" fmla="*/ 89 w 347"/>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9"/>
                    <a:gd name="T47" fmla="*/ 347 w 34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9">
                      <a:moveTo>
                        <a:pt x="0" y="0"/>
                      </a:moveTo>
                      <a:lnTo>
                        <a:pt x="0" y="9"/>
                      </a:lnTo>
                      <a:lnTo>
                        <a:pt x="179" y="9"/>
                      </a:lnTo>
                      <a:lnTo>
                        <a:pt x="177" y="0"/>
                      </a:lnTo>
                      <a:lnTo>
                        <a:pt x="0" y="0"/>
                      </a:lnTo>
                      <a:close/>
                      <a:moveTo>
                        <a:pt x="184" y="0"/>
                      </a:moveTo>
                      <a:lnTo>
                        <a:pt x="183" y="9"/>
                      </a:lnTo>
                      <a:lnTo>
                        <a:pt x="262" y="9"/>
                      </a:lnTo>
                      <a:lnTo>
                        <a:pt x="260" y="0"/>
                      </a:lnTo>
                      <a:lnTo>
                        <a:pt x="184" y="0"/>
                      </a:lnTo>
                      <a:close/>
                      <a:moveTo>
                        <a:pt x="269" y="0"/>
                      </a:moveTo>
                      <a:lnTo>
                        <a:pt x="268" y="9"/>
                      </a:lnTo>
                      <a:lnTo>
                        <a:pt x="347" y="9"/>
                      </a:lnTo>
                      <a:lnTo>
                        <a:pt x="345" y="0"/>
                      </a:lnTo>
                      <a:lnTo>
                        <a:pt x="269"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3" name="Freeform 891"/>
                <p:cNvSpPr>
                  <a:spLocks noEditPoints="1"/>
                </p:cNvSpPr>
                <p:nvPr/>
              </p:nvSpPr>
              <p:spPr bwMode="auto">
                <a:xfrm>
                  <a:off x="3306" y="868"/>
                  <a:ext cx="115" cy="4"/>
                </a:xfrm>
                <a:custGeom>
                  <a:avLst/>
                  <a:gdLst>
                    <a:gd name="T0" fmla="*/ 0 w 346"/>
                    <a:gd name="T1" fmla="*/ 0 h 11"/>
                    <a:gd name="T2" fmla="*/ 0 w 346"/>
                    <a:gd name="T3" fmla="*/ 4 h 11"/>
                    <a:gd name="T4" fmla="*/ 59 w 346"/>
                    <a:gd name="T5" fmla="*/ 4 h 11"/>
                    <a:gd name="T6" fmla="*/ 58 w 346"/>
                    <a:gd name="T7" fmla="*/ 0 h 11"/>
                    <a:gd name="T8" fmla="*/ 0 w 346"/>
                    <a:gd name="T9" fmla="*/ 0 h 11"/>
                    <a:gd name="T10" fmla="*/ 61 w 346"/>
                    <a:gd name="T11" fmla="*/ 0 h 11"/>
                    <a:gd name="T12" fmla="*/ 61 w 346"/>
                    <a:gd name="T13" fmla="*/ 4 h 11"/>
                    <a:gd name="T14" fmla="*/ 87 w 346"/>
                    <a:gd name="T15" fmla="*/ 4 h 11"/>
                    <a:gd name="T16" fmla="*/ 86 w 346"/>
                    <a:gd name="T17" fmla="*/ 0 h 11"/>
                    <a:gd name="T18" fmla="*/ 61 w 346"/>
                    <a:gd name="T19" fmla="*/ 0 h 11"/>
                    <a:gd name="T20" fmla="*/ 89 w 346"/>
                    <a:gd name="T21" fmla="*/ 0 h 11"/>
                    <a:gd name="T22" fmla="*/ 89 w 346"/>
                    <a:gd name="T23" fmla="*/ 4 h 11"/>
                    <a:gd name="T24" fmla="*/ 115 w 346"/>
                    <a:gd name="T25" fmla="*/ 4 h 11"/>
                    <a:gd name="T26" fmla="*/ 115 w 346"/>
                    <a:gd name="T27" fmla="*/ 0 h 11"/>
                    <a:gd name="T28" fmla="*/ 89 w 346"/>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6"/>
                    <a:gd name="T46" fmla="*/ 0 h 11"/>
                    <a:gd name="T47" fmla="*/ 346 w 346"/>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6" h="11">
                      <a:moveTo>
                        <a:pt x="0" y="0"/>
                      </a:moveTo>
                      <a:lnTo>
                        <a:pt x="0" y="11"/>
                      </a:lnTo>
                      <a:lnTo>
                        <a:pt x="178" y="11"/>
                      </a:lnTo>
                      <a:lnTo>
                        <a:pt x="174" y="0"/>
                      </a:lnTo>
                      <a:lnTo>
                        <a:pt x="0" y="0"/>
                      </a:lnTo>
                      <a:close/>
                      <a:moveTo>
                        <a:pt x="184" y="0"/>
                      </a:moveTo>
                      <a:lnTo>
                        <a:pt x="183" y="11"/>
                      </a:lnTo>
                      <a:lnTo>
                        <a:pt x="261" y="11"/>
                      </a:lnTo>
                      <a:lnTo>
                        <a:pt x="258" y="0"/>
                      </a:lnTo>
                      <a:lnTo>
                        <a:pt x="184" y="0"/>
                      </a:lnTo>
                      <a:close/>
                      <a:moveTo>
                        <a:pt x="269" y="0"/>
                      </a:moveTo>
                      <a:lnTo>
                        <a:pt x="268" y="11"/>
                      </a:lnTo>
                      <a:lnTo>
                        <a:pt x="346" y="11"/>
                      </a:lnTo>
                      <a:lnTo>
                        <a:pt x="345" y="0"/>
                      </a:lnTo>
                      <a:lnTo>
                        <a:pt x="269"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4" name="Freeform 892"/>
                <p:cNvSpPr>
                  <a:spLocks noEditPoints="1"/>
                </p:cNvSpPr>
                <p:nvPr/>
              </p:nvSpPr>
              <p:spPr bwMode="auto">
                <a:xfrm>
                  <a:off x="3306" y="867"/>
                  <a:ext cx="115" cy="3"/>
                </a:xfrm>
                <a:custGeom>
                  <a:avLst/>
                  <a:gdLst>
                    <a:gd name="T0" fmla="*/ 0 w 345"/>
                    <a:gd name="T1" fmla="*/ 0 h 10"/>
                    <a:gd name="T2" fmla="*/ 0 w 345"/>
                    <a:gd name="T3" fmla="*/ 3 h 10"/>
                    <a:gd name="T4" fmla="*/ 59 w 345"/>
                    <a:gd name="T5" fmla="*/ 3 h 10"/>
                    <a:gd name="T6" fmla="*/ 58 w 345"/>
                    <a:gd name="T7" fmla="*/ 0 h 10"/>
                    <a:gd name="T8" fmla="*/ 0 w 345"/>
                    <a:gd name="T9" fmla="*/ 0 h 10"/>
                    <a:gd name="T10" fmla="*/ 61 w 345"/>
                    <a:gd name="T11" fmla="*/ 0 h 10"/>
                    <a:gd name="T12" fmla="*/ 61 w 345"/>
                    <a:gd name="T13" fmla="*/ 3 h 10"/>
                    <a:gd name="T14" fmla="*/ 87 w 345"/>
                    <a:gd name="T15" fmla="*/ 3 h 10"/>
                    <a:gd name="T16" fmla="*/ 86 w 345"/>
                    <a:gd name="T17" fmla="*/ 0 h 10"/>
                    <a:gd name="T18" fmla="*/ 61 w 345"/>
                    <a:gd name="T19" fmla="*/ 0 h 10"/>
                    <a:gd name="T20" fmla="*/ 90 w 345"/>
                    <a:gd name="T21" fmla="*/ 0 h 10"/>
                    <a:gd name="T22" fmla="*/ 90 w 345"/>
                    <a:gd name="T23" fmla="*/ 3 h 10"/>
                    <a:gd name="T24" fmla="*/ 115 w 345"/>
                    <a:gd name="T25" fmla="*/ 3 h 10"/>
                    <a:gd name="T26" fmla="*/ 115 w 345"/>
                    <a:gd name="T27" fmla="*/ 0 h 10"/>
                    <a:gd name="T28" fmla="*/ 90 w 345"/>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5"/>
                    <a:gd name="T46" fmla="*/ 0 h 10"/>
                    <a:gd name="T47" fmla="*/ 345 w 345"/>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5" h="10">
                      <a:moveTo>
                        <a:pt x="0" y="0"/>
                      </a:moveTo>
                      <a:lnTo>
                        <a:pt x="0" y="10"/>
                      </a:lnTo>
                      <a:lnTo>
                        <a:pt x="177" y="10"/>
                      </a:lnTo>
                      <a:lnTo>
                        <a:pt x="173" y="0"/>
                      </a:lnTo>
                      <a:lnTo>
                        <a:pt x="0" y="0"/>
                      </a:lnTo>
                      <a:close/>
                      <a:moveTo>
                        <a:pt x="184" y="0"/>
                      </a:moveTo>
                      <a:lnTo>
                        <a:pt x="184" y="10"/>
                      </a:lnTo>
                      <a:lnTo>
                        <a:pt x="260" y="10"/>
                      </a:lnTo>
                      <a:lnTo>
                        <a:pt x="257" y="0"/>
                      </a:lnTo>
                      <a:lnTo>
                        <a:pt x="184" y="0"/>
                      </a:lnTo>
                      <a:close/>
                      <a:moveTo>
                        <a:pt x="269" y="0"/>
                      </a:moveTo>
                      <a:lnTo>
                        <a:pt x="269" y="10"/>
                      </a:lnTo>
                      <a:lnTo>
                        <a:pt x="345" y="10"/>
                      </a:lnTo>
                      <a:lnTo>
                        <a:pt x="344" y="0"/>
                      </a:lnTo>
                      <a:lnTo>
                        <a:pt x="26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5" name="Freeform 893"/>
                <p:cNvSpPr>
                  <a:spLocks noEditPoints="1"/>
                </p:cNvSpPr>
                <p:nvPr/>
              </p:nvSpPr>
              <p:spPr bwMode="auto">
                <a:xfrm>
                  <a:off x="3306" y="865"/>
                  <a:ext cx="115" cy="3"/>
                </a:xfrm>
                <a:custGeom>
                  <a:avLst/>
                  <a:gdLst>
                    <a:gd name="T0" fmla="*/ 0 w 345"/>
                    <a:gd name="T1" fmla="*/ 0 h 9"/>
                    <a:gd name="T2" fmla="*/ 0 w 345"/>
                    <a:gd name="T3" fmla="*/ 3 h 9"/>
                    <a:gd name="T4" fmla="*/ 58 w 345"/>
                    <a:gd name="T5" fmla="*/ 3 h 9"/>
                    <a:gd name="T6" fmla="*/ 57 w 345"/>
                    <a:gd name="T7" fmla="*/ 0 h 9"/>
                    <a:gd name="T8" fmla="*/ 0 w 345"/>
                    <a:gd name="T9" fmla="*/ 0 h 9"/>
                    <a:gd name="T10" fmla="*/ 61 w 345"/>
                    <a:gd name="T11" fmla="*/ 0 h 9"/>
                    <a:gd name="T12" fmla="*/ 61 w 345"/>
                    <a:gd name="T13" fmla="*/ 3 h 9"/>
                    <a:gd name="T14" fmla="*/ 86 w 345"/>
                    <a:gd name="T15" fmla="*/ 3 h 9"/>
                    <a:gd name="T16" fmla="*/ 85 w 345"/>
                    <a:gd name="T17" fmla="*/ 0 h 9"/>
                    <a:gd name="T18" fmla="*/ 61 w 345"/>
                    <a:gd name="T19" fmla="*/ 0 h 9"/>
                    <a:gd name="T20" fmla="*/ 90 w 345"/>
                    <a:gd name="T21" fmla="*/ 0 h 9"/>
                    <a:gd name="T22" fmla="*/ 90 w 345"/>
                    <a:gd name="T23" fmla="*/ 3 h 9"/>
                    <a:gd name="T24" fmla="*/ 115 w 345"/>
                    <a:gd name="T25" fmla="*/ 3 h 9"/>
                    <a:gd name="T26" fmla="*/ 115 w 345"/>
                    <a:gd name="T27" fmla="*/ 0 h 9"/>
                    <a:gd name="T28" fmla="*/ 90 w 345"/>
                    <a:gd name="T29" fmla="*/ 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5"/>
                    <a:gd name="T46" fmla="*/ 0 h 9"/>
                    <a:gd name="T47" fmla="*/ 345 w 345"/>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5" h="9">
                      <a:moveTo>
                        <a:pt x="0" y="0"/>
                      </a:moveTo>
                      <a:lnTo>
                        <a:pt x="0" y="9"/>
                      </a:lnTo>
                      <a:lnTo>
                        <a:pt x="174" y="9"/>
                      </a:lnTo>
                      <a:lnTo>
                        <a:pt x="172" y="0"/>
                      </a:lnTo>
                      <a:lnTo>
                        <a:pt x="0" y="0"/>
                      </a:lnTo>
                      <a:close/>
                      <a:moveTo>
                        <a:pt x="184" y="0"/>
                      </a:moveTo>
                      <a:lnTo>
                        <a:pt x="184" y="9"/>
                      </a:lnTo>
                      <a:lnTo>
                        <a:pt x="258" y="9"/>
                      </a:lnTo>
                      <a:lnTo>
                        <a:pt x="256" y="0"/>
                      </a:lnTo>
                      <a:lnTo>
                        <a:pt x="184" y="0"/>
                      </a:lnTo>
                      <a:close/>
                      <a:moveTo>
                        <a:pt x="270" y="0"/>
                      </a:moveTo>
                      <a:lnTo>
                        <a:pt x="269" y="9"/>
                      </a:lnTo>
                      <a:lnTo>
                        <a:pt x="345" y="9"/>
                      </a:lnTo>
                      <a:lnTo>
                        <a:pt x="344" y="0"/>
                      </a:lnTo>
                      <a:lnTo>
                        <a:pt x="270"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6" name="Freeform 894"/>
                <p:cNvSpPr>
                  <a:spLocks noEditPoints="1"/>
                </p:cNvSpPr>
                <p:nvPr/>
              </p:nvSpPr>
              <p:spPr bwMode="auto">
                <a:xfrm>
                  <a:off x="3306" y="863"/>
                  <a:ext cx="114" cy="4"/>
                </a:xfrm>
                <a:custGeom>
                  <a:avLst/>
                  <a:gdLst>
                    <a:gd name="T0" fmla="*/ 0 w 344"/>
                    <a:gd name="T1" fmla="*/ 4 h 10"/>
                    <a:gd name="T2" fmla="*/ 0 w 344"/>
                    <a:gd name="T3" fmla="*/ 2 h 10"/>
                    <a:gd name="T4" fmla="*/ 6 w 344"/>
                    <a:gd name="T5" fmla="*/ 2 h 10"/>
                    <a:gd name="T6" fmla="*/ 11 w 344"/>
                    <a:gd name="T7" fmla="*/ 2 h 10"/>
                    <a:gd name="T8" fmla="*/ 15 w 344"/>
                    <a:gd name="T9" fmla="*/ 2 h 10"/>
                    <a:gd name="T10" fmla="*/ 19 w 344"/>
                    <a:gd name="T11" fmla="*/ 2 h 10"/>
                    <a:gd name="T12" fmla="*/ 22 w 344"/>
                    <a:gd name="T13" fmla="*/ 2 h 10"/>
                    <a:gd name="T14" fmla="*/ 24 w 344"/>
                    <a:gd name="T15" fmla="*/ 2 h 10"/>
                    <a:gd name="T16" fmla="*/ 26 w 344"/>
                    <a:gd name="T17" fmla="*/ 2 h 10"/>
                    <a:gd name="T18" fmla="*/ 28 w 344"/>
                    <a:gd name="T19" fmla="*/ 2 h 10"/>
                    <a:gd name="T20" fmla="*/ 30 w 344"/>
                    <a:gd name="T21" fmla="*/ 2 h 10"/>
                    <a:gd name="T22" fmla="*/ 32 w 344"/>
                    <a:gd name="T23" fmla="*/ 2 h 10"/>
                    <a:gd name="T24" fmla="*/ 35 w 344"/>
                    <a:gd name="T25" fmla="*/ 2 h 10"/>
                    <a:gd name="T26" fmla="*/ 38 w 344"/>
                    <a:gd name="T27" fmla="*/ 2 h 10"/>
                    <a:gd name="T28" fmla="*/ 41 w 344"/>
                    <a:gd name="T29" fmla="*/ 2 h 10"/>
                    <a:gd name="T30" fmla="*/ 46 w 344"/>
                    <a:gd name="T31" fmla="*/ 2 h 10"/>
                    <a:gd name="T32" fmla="*/ 51 w 344"/>
                    <a:gd name="T33" fmla="*/ 2 h 10"/>
                    <a:gd name="T34" fmla="*/ 57 w 344"/>
                    <a:gd name="T35" fmla="*/ 2 h 10"/>
                    <a:gd name="T36" fmla="*/ 57 w 344"/>
                    <a:gd name="T37" fmla="*/ 4 h 10"/>
                    <a:gd name="T38" fmla="*/ 0 w 344"/>
                    <a:gd name="T39" fmla="*/ 4 h 10"/>
                    <a:gd name="T40" fmla="*/ 61 w 344"/>
                    <a:gd name="T41" fmla="*/ 4 h 10"/>
                    <a:gd name="T42" fmla="*/ 61 w 344"/>
                    <a:gd name="T43" fmla="*/ 2 h 10"/>
                    <a:gd name="T44" fmla="*/ 85 w 344"/>
                    <a:gd name="T45" fmla="*/ 2 h 10"/>
                    <a:gd name="T46" fmla="*/ 85 w 344"/>
                    <a:gd name="T47" fmla="*/ 4 h 10"/>
                    <a:gd name="T48" fmla="*/ 61 w 344"/>
                    <a:gd name="T49" fmla="*/ 4 h 10"/>
                    <a:gd name="T50" fmla="*/ 89 w 344"/>
                    <a:gd name="T51" fmla="*/ 0 h 10"/>
                    <a:gd name="T52" fmla="*/ 89 w 344"/>
                    <a:gd name="T53" fmla="*/ 4 h 10"/>
                    <a:gd name="T54" fmla="*/ 114 w 344"/>
                    <a:gd name="T55" fmla="*/ 4 h 10"/>
                    <a:gd name="T56" fmla="*/ 114 w 344"/>
                    <a:gd name="T57" fmla="*/ 2 h 10"/>
                    <a:gd name="T58" fmla="*/ 101 w 344"/>
                    <a:gd name="T59" fmla="*/ 0 h 10"/>
                    <a:gd name="T60" fmla="*/ 89 w 344"/>
                    <a:gd name="T61" fmla="*/ 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4"/>
                    <a:gd name="T94" fmla="*/ 0 h 10"/>
                    <a:gd name="T95" fmla="*/ 344 w 344"/>
                    <a:gd name="T96" fmla="*/ 10 h 1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4" h="10">
                      <a:moveTo>
                        <a:pt x="0" y="10"/>
                      </a:moveTo>
                      <a:lnTo>
                        <a:pt x="0" y="4"/>
                      </a:lnTo>
                      <a:lnTo>
                        <a:pt x="18" y="4"/>
                      </a:lnTo>
                      <a:lnTo>
                        <a:pt x="33" y="4"/>
                      </a:lnTo>
                      <a:lnTo>
                        <a:pt x="46" y="4"/>
                      </a:lnTo>
                      <a:lnTo>
                        <a:pt x="56" y="4"/>
                      </a:lnTo>
                      <a:lnTo>
                        <a:pt x="65" y="4"/>
                      </a:lnTo>
                      <a:lnTo>
                        <a:pt x="72" y="4"/>
                      </a:lnTo>
                      <a:lnTo>
                        <a:pt x="79" y="4"/>
                      </a:lnTo>
                      <a:lnTo>
                        <a:pt x="85" y="4"/>
                      </a:lnTo>
                      <a:lnTo>
                        <a:pt x="92" y="4"/>
                      </a:lnTo>
                      <a:lnTo>
                        <a:pt x="98" y="4"/>
                      </a:lnTo>
                      <a:lnTo>
                        <a:pt x="106" y="4"/>
                      </a:lnTo>
                      <a:lnTo>
                        <a:pt x="114" y="4"/>
                      </a:lnTo>
                      <a:lnTo>
                        <a:pt x="125" y="4"/>
                      </a:lnTo>
                      <a:lnTo>
                        <a:pt x="138" y="4"/>
                      </a:lnTo>
                      <a:lnTo>
                        <a:pt x="153" y="4"/>
                      </a:lnTo>
                      <a:lnTo>
                        <a:pt x="171" y="4"/>
                      </a:lnTo>
                      <a:lnTo>
                        <a:pt x="173" y="10"/>
                      </a:lnTo>
                      <a:lnTo>
                        <a:pt x="0" y="10"/>
                      </a:lnTo>
                      <a:close/>
                      <a:moveTo>
                        <a:pt x="184" y="10"/>
                      </a:moveTo>
                      <a:lnTo>
                        <a:pt x="184" y="4"/>
                      </a:lnTo>
                      <a:lnTo>
                        <a:pt x="255" y="4"/>
                      </a:lnTo>
                      <a:lnTo>
                        <a:pt x="257" y="10"/>
                      </a:lnTo>
                      <a:lnTo>
                        <a:pt x="184" y="10"/>
                      </a:lnTo>
                      <a:close/>
                      <a:moveTo>
                        <a:pt x="270" y="0"/>
                      </a:moveTo>
                      <a:lnTo>
                        <a:pt x="269" y="10"/>
                      </a:lnTo>
                      <a:lnTo>
                        <a:pt x="344" y="10"/>
                      </a:lnTo>
                      <a:lnTo>
                        <a:pt x="343" y="4"/>
                      </a:lnTo>
                      <a:lnTo>
                        <a:pt x="306" y="0"/>
                      </a:lnTo>
                      <a:lnTo>
                        <a:pt x="270"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7" name="Freeform 895"/>
                <p:cNvSpPr>
                  <a:spLocks noEditPoints="1"/>
                </p:cNvSpPr>
                <p:nvPr/>
              </p:nvSpPr>
              <p:spPr bwMode="auto">
                <a:xfrm>
                  <a:off x="3306" y="863"/>
                  <a:ext cx="114" cy="2"/>
                </a:xfrm>
                <a:custGeom>
                  <a:avLst/>
                  <a:gdLst>
                    <a:gd name="T0" fmla="*/ 0 w 344"/>
                    <a:gd name="T1" fmla="*/ 2 h 6"/>
                    <a:gd name="T2" fmla="*/ 0 w 344"/>
                    <a:gd name="T3" fmla="*/ 2 h 6"/>
                    <a:gd name="T4" fmla="*/ 6 w 344"/>
                    <a:gd name="T5" fmla="*/ 2 h 6"/>
                    <a:gd name="T6" fmla="*/ 11 w 344"/>
                    <a:gd name="T7" fmla="*/ 2 h 6"/>
                    <a:gd name="T8" fmla="*/ 15 w 344"/>
                    <a:gd name="T9" fmla="*/ 2 h 6"/>
                    <a:gd name="T10" fmla="*/ 19 w 344"/>
                    <a:gd name="T11" fmla="*/ 2 h 6"/>
                    <a:gd name="T12" fmla="*/ 22 w 344"/>
                    <a:gd name="T13" fmla="*/ 2 h 6"/>
                    <a:gd name="T14" fmla="*/ 24 w 344"/>
                    <a:gd name="T15" fmla="*/ 2 h 6"/>
                    <a:gd name="T16" fmla="*/ 26 w 344"/>
                    <a:gd name="T17" fmla="*/ 2 h 6"/>
                    <a:gd name="T18" fmla="*/ 28 w 344"/>
                    <a:gd name="T19" fmla="*/ 2 h 6"/>
                    <a:gd name="T20" fmla="*/ 30 w 344"/>
                    <a:gd name="T21" fmla="*/ 2 h 6"/>
                    <a:gd name="T22" fmla="*/ 32 w 344"/>
                    <a:gd name="T23" fmla="*/ 2 h 6"/>
                    <a:gd name="T24" fmla="*/ 35 w 344"/>
                    <a:gd name="T25" fmla="*/ 2 h 6"/>
                    <a:gd name="T26" fmla="*/ 38 w 344"/>
                    <a:gd name="T27" fmla="*/ 2 h 6"/>
                    <a:gd name="T28" fmla="*/ 41 w 344"/>
                    <a:gd name="T29" fmla="*/ 2 h 6"/>
                    <a:gd name="T30" fmla="*/ 46 w 344"/>
                    <a:gd name="T31" fmla="*/ 2 h 6"/>
                    <a:gd name="T32" fmla="*/ 51 w 344"/>
                    <a:gd name="T33" fmla="*/ 2 h 6"/>
                    <a:gd name="T34" fmla="*/ 57 w 344"/>
                    <a:gd name="T35" fmla="*/ 2 h 6"/>
                    <a:gd name="T36" fmla="*/ 57 w 344"/>
                    <a:gd name="T37" fmla="*/ 2 h 6"/>
                    <a:gd name="T38" fmla="*/ 0 w 344"/>
                    <a:gd name="T39" fmla="*/ 2 h 6"/>
                    <a:gd name="T40" fmla="*/ 61 w 344"/>
                    <a:gd name="T41" fmla="*/ 2 h 6"/>
                    <a:gd name="T42" fmla="*/ 61 w 344"/>
                    <a:gd name="T43" fmla="*/ 2 h 6"/>
                    <a:gd name="T44" fmla="*/ 85 w 344"/>
                    <a:gd name="T45" fmla="*/ 2 h 6"/>
                    <a:gd name="T46" fmla="*/ 85 w 344"/>
                    <a:gd name="T47" fmla="*/ 2 h 6"/>
                    <a:gd name="T48" fmla="*/ 61 w 344"/>
                    <a:gd name="T49" fmla="*/ 2 h 6"/>
                    <a:gd name="T50" fmla="*/ 89 w 344"/>
                    <a:gd name="T51" fmla="*/ 2 h 6"/>
                    <a:gd name="T52" fmla="*/ 89 w 344"/>
                    <a:gd name="T53" fmla="*/ 0 h 6"/>
                    <a:gd name="T54" fmla="*/ 114 w 344"/>
                    <a:gd name="T55" fmla="*/ 2 h 6"/>
                    <a:gd name="T56" fmla="*/ 114 w 344"/>
                    <a:gd name="T57" fmla="*/ 2 h 6"/>
                    <a:gd name="T58" fmla="*/ 89 w 344"/>
                    <a:gd name="T59" fmla="*/ 2 h 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44"/>
                    <a:gd name="T91" fmla="*/ 0 h 6"/>
                    <a:gd name="T92" fmla="*/ 344 w 344"/>
                    <a:gd name="T93" fmla="*/ 6 h 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44" h="6">
                      <a:moveTo>
                        <a:pt x="0" y="6"/>
                      </a:moveTo>
                      <a:lnTo>
                        <a:pt x="0" y="5"/>
                      </a:lnTo>
                      <a:lnTo>
                        <a:pt x="18" y="5"/>
                      </a:lnTo>
                      <a:lnTo>
                        <a:pt x="33" y="5"/>
                      </a:lnTo>
                      <a:lnTo>
                        <a:pt x="46" y="5"/>
                      </a:lnTo>
                      <a:lnTo>
                        <a:pt x="56" y="5"/>
                      </a:lnTo>
                      <a:lnTo>
                        <a:pt x="65" y="5"/>
                      </a:lnTo>
                      <a:lnTo>
                        <a:pt x="72" y="5"/>
                      </a:lnTo>
                      <a:lnTo>
                        <a:pt x="79" y="5"/>
                      </a:lnTo>
                      <a:lnTo>
                        <a:pt x="85" y="5"/>
                      </a:lnTo>
                      <a:lnTo>
                        <a:pt x="92" y="5"/>
                      </a:lnTo>
                      <a:lnTo>
                        <a:pt x="98" y="5"/>
                      </a:lnTo>
                      <a:lnTo>
                        <a:pt x="106" y="5"/>
                      </a:lnTo>
                      <a:lnTo>
                        <a:pt x="114" y="5"/>
                      </a:lnTo>
                      <a:lnTo>
                        <a:pt x="125" y="5"/>
                      </a:lnTo>
                      <a:lnTo>
                        <a:pt x="138" y="5"/>
                      </a:lnTo>
                      <a:lnTo>
                        <a:pt x="153" y="5"/>
                      </a:lnTo>
                      <a:lnTo>
                        <a:pt x="171" y="5"/>
                      </a:lnTo>
                      <a:lnTo>
                        <a:pt x="172" y="6"/>
                      </a:lnTo>
                      <a:lnTo>
                        <a:pt x="0" y="6"/>
                      </a:lnTo>
                      <a:close/>
                      <a:moveTo>
                        <a:pt x="184" y="6"/>
                      </a:moveTo>
                      <a:lnTo>
                        <a:pt x="184" y="5"/>
                      </a:lnTo>
                      <a:lnTo>
                        <a:pt x="255" y="5"/>
                      </a:lnTo>
                      <a:lnTo>
                        <a:pt x="256" y="6"/>
                      </a:lnTo>
                      <a:lnTo>
                        <a:pt x="184" y="6"/>
                      </a:lnTo>
                      <a:close/>
                      <a:moveTo>
                        <a:pt x="270" y="6"/>
                      </a:moveTo>
                      <a:lnTo>
                        <a:pt x="270" y="0"/>
                      </a:lnTo>
                      <a:lnTo>
                        <a:pt x="343" y="5"/>
                      </a:lnTo>
                      <a:lnTo>
                        <a:pt x="344" y="6"/>
                      </a:lnTo>
                      <a:lnTo>
                        <a:pt x="270"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8" name="Freeform 896"/>
                <p:cNvSpPr>
                  <a:spLocks/>
                </p:cNvSpPr>
                <p:nvPr/>
              </p:nvSpPr>
              <p:spPr bwMode="auto">
                <a:xfrm>
                  <a:off x="3396" y="863"/>
                  <a:ext cx="12" cy="1"/>
                </a:xfrm>
                <a:custGeom>
                  <a:avLst/>
                  <a:gdLst>
                    <a:gd name="T0" fmla="*/ 0 w 36"/>
                    <a:gd name="T1" fmla="*/ 1 h 1"/>
                    <a:gd name="T2" fmla="*/ 0 w 36"/>
                    <a:gd name="T3" fmla="*/ 0 h 1"/>
                    <a:gd name="T4" fmla="*/ 12 w 36"/>
                    <a:gd name="T5" fmla="*/ 1 h 1"/>
                    <a:gd name="T6" fmla="*/ 0 w 36"/>
                    <a:gd name="T7" fmla="*/ 1 h 1"/>
                    <a:gd name="T8" fmla="*/ 0 60000 65536"/>
                    <a:gd name="T9" fmla="*/ 0 60000 65536"/>
                    <a:gd name="T10" fmla="*/ 0 60000 65536"/>
                    <a:gd name="T11" fmla="*/ 0 60000 65536"/>
                    <a:gd name="T12" fmla="*/ 0 w 36"/>
                    <a:gd name="T13" fmla="*/ 0 h 1"/>
                    <a:gd name="T14" fmla="*/ 36 w 36"/>
                    <a:gd name="T15" fmla="*/ 1 h 1"/>
                  </a:gdLst>
                  <a:ahLst/>
                  <a:cxnLst>
                    <a:cxn ang="T8">
                      <a:pos x="T0" y="T1"/>
                    </a:cxn>
                    <a:cxn ang="T9">
                      <a:pos x="T2" y="T3"/>
                    </a:cxn>
                    <a:cxn ang="T10">
                      <a:pos x="T4" y="T5"/>
                    </a:cxn>
                    <a:cxn ang="T11">
                      <a:pos x="T6" y="T7"/>
                    </a:cxn>
                  </a:cxnLst>
                  <a:rect l="T12" t="T13" r="T14" b="T15"/>
                  <a:pathLst>
                    <a:path w="36" h="1">
                      <a:moveTo>
                        <a:pt x="0" y="1"/>
                      </a:moveTo>
                      <a:lnTo>
                        <a:pt x="0" y="0"/>
                      </a:lnTo>
                      <a:lnTo>
                        <a:pt x="36"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59" name="Freeform 897"/>
                <p:cNvSpPr>
                  <a:spLocks/>
                </p:cNvSpPr>
                <p:nvPr/>
              </p:nvSpPr>
              <p:spPr bwMode="auto">
                <a:xfrm>
                  <a:off x="3206" y="877"/>
                  <a:ext cx="32" cy="2"/>
                </a:xfrm>
                <a:custGeom>
                  <a:avLst/>
                  <a:gdLst>
                    <a:gd name="T0" fmla="*/ 0 w 95"/>
                    <a:gd name="T1" fmla="*/ 0 h 4"/>
                    <a:gd name="T2" fmla="*/ 0 w 95"/>
                    <a:gd name="T3" fmla="*/ 2 h 4"/>
                    <a:gd name="T4" fmla="*/ 32 w 95"/>
                    <a:gd name="T5" fmla="*/ 2 h 4"/>
                    <a:gd name="T6" fmla="*/ 32 w 95"/>
                    <a:gd name="T7" fmla="*/ 0 h 4"/>
                    <a:gd name="T8" fmla="*/ 0 w 95"/>
                    <a:gd name="T9" fmla="*/ 0 h 4"/>
                    <a:gd name="T10" fmla="*/ 0 60000 65536"/>
                    <a:gd name="T11" fmla="*/ 0 60000 65536"/>
                    <a:gd name="T12" fmla="*/ 0 60000 65536"/>
                    <a:gd name="T13" fmla="*/ 0 60000 65536"/>
                    <a:gd name="T14" fmla="*/ 0 60000 65536"/>
                    <a:gd name="T15" fmla="*/ 0 w 95"/>
                    <a:gd name="T16" fmla="*/ 0 h 4"/>
                    <a:gd name="T17" fmla="*/ 95 w 95"/>
                    <a:gd name="T18" fmla="*/ 4 h 4"/>
                  </a:gdLst>
                  <a:ahLst/>
                  <a:cxnLst>
                    <a:cxn ang="T10">
                      <a:pos x="T0" y="T1"/>
                    </a:cxn>
                    <a:cxn ang="T11">
                      <a:pos x="T2" y="T3"/>
                    </a:cxn>
                    <a:cxn ang="T12">
                      <a:pos x="T4" y="T5"/>
                    </a:cxn>
                    <a:cxn ang="T13">
                      <a:pos x="T6" y="T7"/>
                    </a:cxn>
                    <a:cxn ang="T14">
                      <a:pos x="T8" y="T9"/>
                    </a:cxn>
                  </a:cxnLst>
                  <a:rect l="T15" t="T16" r="T17" b="T18"/>
                  <a:pathLst>
                    <a:path w="95" h="4">
                      <a:moveTo>
                        <a:pt x="1" y="0"/>
                      </a:moveTo>
                      <a:lnTo>
                        <a:pt x="0" y="4"/>
                      </a:lnTo>
                      <a:lnTo>
                        <a:pt x="95" y="4"/>
                      </a:lnTo>
                      <a:lnTo>
                        <a:pt x="95" y="0"/>
                      </a:lnTo>
                      <a:lnTo>
                        <a:pt x="1"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0" name="Freeform 898"/>
                <p:cNvSpPr>
                  <a:spLocks/>
                </p:cNvSpPr>
                <p:nvPr/>
              </p:nvSpPr>
              <p:spPr bwMode="auto">
                <a:xfrm>
                  <a:off x="3206" y="876"/>
                  <a:ext cx="32" cy="3"/>
                </a:xfrm>
                <a:custGeom>
                  <a:avLst/>
                  <a:gdLst>
                    <a:gd name="T0" fmla="*/ 0 w 95"/>
                    <a:gd name="T1" fmla="*/ 0 h 8"/>
                    <a:gd name="T2" fmla="*/ 0 w 95"/>
                    <a:gd name="T3" fmla="*/ 3 h 8"/>
                    <a:gd name="T4" fmla="*/ 32 w 95"/>
                    <a:gd name="T5" fmla="*/ 3 h 8"/>
                    <a:gd name="T6" fmla="*/ 32 w 95"/>
                    <a:gd name="T7" fmla="*/ 0 h 8"/>
                    <a:gd name="T8" fmla="*/ 0 w 95"/>
                    <a:gd name="T9" fmla="*/ 0 h 8"/>
                    <a:gd name="T10" fmla="*/ 0 60000 65536"/>
                    <a:gd name="T11" fmla="*/ 0 60000 65536"/>
                    <a:gd name="T12" fmla="*/ 0 60000 65536"/>
                    <a:gd name="T13" fmla="*/ 0 60000 65536"/>
                    <a:gd name="T14" fmla="*/ 0 60000 65536"/>
                    <a:gd name="T15" fmla="*/ 0 w 95"/>
                    <a:gd name="T16" fmla="*/ 0 h 8"/>
                    <a:gd name="T17" fmla="*/ 95 w 95"/>
                    <a:gd name="T18" fmla="*/ 8 h 8"/>
                  </a:gdLst>
                  <a:ahLst/>
                  <a:cxnLst>
                    <a:cxn ang="T10">
                      <a:pos x="T0" y="T1"/>
                    </a:cxn>
                    <a:cxn ang="T11">
                      <a:pos x="T2" y="T3"/>
                    </a:cxn>
                    <a:cxn ang="T12">
                      <a:pos x="T4" y="T5"/>
                    </a:cxn>
                    <a:cxn ang="T13">
                      <a:pos x="T6" y="T7"/>
                    </a:cxn>
                    <a:cxn ang="T14">
                      <a:pos x="T8" y="T9"/>
                    </a:cxn>
                  </a:cxnLst>
                  <a:rect l="T15" t="T16" r="T17" b="T18"/>
                  <a:pathLst>
                    <a:path w="95" h="8">
                      <a:moveTo>
                        <a:pt x="1" y="0"/>
                      </a:moveTo>
                      <a:lnTo>
                        <a:pt x="0" y="8"/>
                      </a:lnTo>
                      <a:lnTo>
                        <a:pt x="95" y="8"/>
                      </a:lnTo>
                      <a:lnTo>
                        <a:pt x="95"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1" name="Freeform 899"/>
                <p:cNvSpPr>
                  <a:spLocks/>
                </p:cNvSpPr>
                <p:nvPr/>
              </p:nvSpPr>
              <p:spPr bwMode="auto">
                <a:xfrm>
                  <a:off x="3206" y="874"/>
                  <a:ext cx="32" cy="3"/>
                </a:xfrm>
                <a:custGeom>
                  <a:avLst/>
                  <a:gdLst>
                    <a:gd name="T0" fmla="*/ 0 w 94"/>
                    <a:gd name="T1" fmla="*/ 0 h 9"/>
                    <a:gd name="T2" fmla="*/ 0 w 94"/>
                    <a:gd name="T3" fmla="*/ 3 h 9"/>
                    <a:gd name="T4" fmla="*/ 32 w 94"/>
                    <a:gd name="T5" fmla="*/ 3 h 9"/>
                    <a:gd name="T6" fmla="*/ 32 w 94"/>
                    <a:gd name="T7" fmla="*/ 0 h 9"/>
                    <a:gd name="T8" fmla="*/ 0 w 94"/>
                    <a:gd name="T9" fmla="*/ 0 h 9"/>
                    <a:gd name="T10" fmla="*/ 0 60000 65536"/>
                    <a:gd name="T11" fmla="*/ 0 60000 65536"/>
                    <a:gd name="T12" fmla="*/ 0 60000 65536"/>
                    <a:gd name="T13" fmla="*/ 0 60000 65536"/>
                    <a:gd name="T14" fmla="*/ 0 60000 65536"/>
                    <a:gd name="T15" fmla="*/ 0 w 94"/>
                    <a:gd name="T16" fmla="*/ 0 h 9"/>
                    <a:gd name="T17" fmla="*/ 94 w 94"/>
                    <a:gd name="T18" fmla="*/ 9 h 9"/>
                  </a:gdLst>
                  <a:ahLst/>
                  <a:cxnLst>
                    <a:cxn ang="T10">
                      <a:pos x="T0" y="T1"/>
                    </a:cxn>
                    <a:cxn ang="T11">
                      <a:pos x="T2" y="T3"/>
                    </a:cxn>
                    <a:cxn ang="T12">
                      <a:pos x="T4" y="T5"/>
                    </a:cxn>
                    <a:cxn ang="T13">
                      <a:pos x="T6" y="T7"/>
                    </a:cxn>
                    <a:cxn ang="T14">
                      <a:pos x="T8" y="T9"/>
                    </a:cxn>
                  </a:cxnLst>
                  <a:rect l="T15" t="T16" r="T17" b="T18"/>
                  <a:pathLst>
                    <a:path w="94" h="9">
                      <a:moveTo>
                        <a:pt x="0" y="0"/>
                      </a:moveTo>
                      <a:lnTo>
                        <a:pt x="0" y="9"/>
                      </a:lnTo>
                      <a:lnTo>
                        <a:pt x="94" y="9"/>
                      </a:lnTo>
                      <a:lnTo>
                        <a:pt x="93" y="0"/>
                      </a:lnTo>
                      <a:lnTo>
                        <a:pt x="0"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2" name="Freeform 900"/>
                <p:cNvSpPr>
                  <a:spLocks/>
                </p:cNvSpPr>
                <p:nvPr/>
              </p:nvSpPr>
              <p:spPr bwMode="auto">
                <a:xfrm>
                  <a:off x="3206" y="872"/>
                  <a:ext cx="32" cy="4"/>
                </a:xfrm>
                <a:custGeom>
                  <a:avLst/>
                  <a:gdLst>
                    <a:gd name="T0" fmla="*/ 0 w 94"/>
                    <a:gd name="T1" fmla="*/ 0 h 11"/>
                    <a:gd name="T2" fmla="*/ 0 w 94"/>
                    <a:gd name="T3" fmla="*/ 4 h 11"/>
                    <a:gd name="T4" fmla="*/ 32 w 94"/>
                    <a:gd name="T5" fmla="*/ 4 h 11"/>
                    <a:gd name="T6" fmla="*/ 31 w 94"/>
                    <a:gd name="T7" fmla="*/ 0 h 11"/>
                    <a:gd name="T8" fmla="*/ 0 w 94"/>
                    <a:gd name="T9" fmla="*/ 0 h 11"/>
                    <a:gd name="T10" fmla="*/ 0 60000 65536"/>
                    <a:gd name="T11" fmla="*/ 0 60000 65536"/>
                    <a:gd name="T12" fmla="*/ 0 60000 65536"/>
                    <a:gd name="T13" fmla="*/ 0 60000 65536"/>
                    <a:gd name="T14" fmla="*/ 0 60000 65536"/>
                    <a:gd name="T15" fmla="*/ 0 w 94"/>
                    <a:gd name="T16" fmla="*/ 0 h 11"/>
                    <a:gd name="T17" fmla="*/ 94 w 94"/>
                    <a:gd name="T18" fmla="*/ 11 h 11"/>
                  </a:gdLst>
                  <a:ahLst/>
                  <a:cxnLst>
                    <a:cxn ang="T10">
                      <a:pos x="T0" y="T1"/>
                    </a:cxn>
                    <a:cxn ang="T11">
                      <a:pos x="T2" y="T3"/>
                    </a:cxn>
                    <a:cxn ang="T12">
                      <a:pos x="T4" y="T5"/>
                    </a:cxn>
                    <a:cxn ang="T13">
                      <a:pos x="T6" y="T7"/>
                    </a:cxn>
                    <a:cxn ang="T14">
                      <a:pos x="T8" y="T9"/>
                    </a:cxn>
                  </a:cxnLst>
                  <a:rect l="T15" t="T16" r="T17" b="T18"/>
                  <a:pathLst>
                    <a:path w="94" h="11">
                      <a:moveTo>
                        <a:pt x="0" y="0"/>
                      </a:moveTo>
                      <a:lnTo>
                        <a:pt x="0" y="11"/>
                      </a:lnTo>
                      <a:lnTo>
                        <a:pt x="94" y="11"/>
                      </a:lnTo>
                      <a:lnTo>
                        <a:pt x="92" y="0"/>
                      </a:lnTo>
                      <a:lnTo>
                        <a:pt x="0"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3" name="Freeform 901"/>
                <p:cNvSpPr>
                  <a:spLocks/>
                </p:cNvSpPr>
                <p:nvPr/>
              </p:nvSpPr>
              <p:spPr bwMode="auto">
                <a:xfrm>
                  <a:off x="3206" y="871"/>
                  <a:ext cx="31" cy="3"/>
                </a:xfrm>
                <a:custGeom>
                  <a:avLst/>
                  <a:gdLst>
                    <a:gd name="T0" fmla="*/ 0 w 93"/>
                    <a:gd name="T1" fmla="*/ 0 h 10"/>
                    <a:gd name="T2" fmla="*/ 0 w 93"/>
                    <a:gd name="T3" fmla="*/ 3 h 10"/>
                    <a:gd name="T4" fmla="*/ 31 w 93"/>
                    <a:gd name="T5" fmla="*/ 3 h 10"/>
                    <a:gd name="T6" fmla="*/ 31 w 93"/>
                    <a:gd name="T7" fmla="*/ 0 h 10"/>
                    <a:gd name="T8" fmla="*/ 0 w 93"/>
                    <a:gd name="T9" fmla="*/ 0 h 10"/>
                    <a:gd name="T10" fmla="*/ 0 60000 65536"/>
                    <a:gd name="T11" fmla="*/ 0 60000 65536"/>
                    <a:gd name="T12" fmla="*/ 0 60000 65536"/>
                    <a:gd name="T13" fmla="*/ 0 60000 65536"/>
                    <a:gd name="T14" fmla="*/ 0 60000 65536"/>
                    <a:gd name="T15" fmla="*/ 0 w 93"/>
                    <a:gd name="T16" fmla="*/ 0 h 10"/>
                    <a:gd name="T17" fmla="*/ 93 w 93"/>
                    <a:gd name="T18" fmla="*/ 10 h 10"/>
                  </a:gdLst>
                  <a:ahLst/>
                  <a:cxnLst>
                    <a:cxn ang="T10">
                      <a:pos x="T0" y="T1"/>
                    </a:cxn>
                    <a:cxn ang="T11">
                      <a:pos x="T2" y="T3"/>
                    </a:cxn>
                    <a:cxn ang="T12">
                      <a:pos x="T4" y="T5"/>
                    </a:cxn>
                    <a:cxn ang="T13">
                      <a:pos x="T6" y="T7"/>
                    </a:cxn>
                    <a:cxn ang="T14">
                      <a:pos x="T8" y="T9"/>
                    </a:cxn>
                  </a:cxnLst>
                  <a:rect l="T15" t="T16" r="T17" b="T18"/>
                  <a:pathLst>
                    <a:path w="93" h="10">
                      <a:moveTo>
                        <a:pt x="1" y="0"/>
                      </a:moveTo>
                      <a:lnTo>
                        <a:pt x="0" y="10"/>
                      </a:lnTo>
                      <a:lnTo>
                        <a:pt x="93" y="10"/>
                      </a:lnTo>
                      <a:lnTo>
                        <a:pt x="92"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4" name="Freeform 902"/>
                <p:cNvSpPr>
                  <a:spLocks/>
                </p:cNvSpPr>
                <p:nvPr/>
              </p:nvSpPr>
              <p:spPr bwMode="auto">
                <a:xfrm>
                  <a:off x="3206" y="869"/>
                  <a:ext cx="31" cy="3"/>
                </a:xfrm>
                <a:custGeom>
                  <a:avLst/>
                  <a:gdLst>
                    <a:gd name="T0" fmla="*/ 0 w 92"/>
                    <a:gd name="T1" fmla="*/ 0 h 9"/>
                    <a:gd name="T2" fmla="*/ 0 w 92"/>
                    <a:gd name="T3" fmla="*/ 3 h 9"/>
                    <a:gd name="T4" fmla="*/ 31 w 92"/>
                    <a:gd name="T5" fmla="*/ 3 h 9"/>
                    <a:gd name="T6" fmla="*/ 30 w 92"/>
                    <a:gd name="T7" fmla="*/ 0 h 9"/>
                    <a:gd name="T8" fmla="*/ 0 w 92"/>
                    <a:gd name="T9" fmla="*/ 0 h 9"/>
                    <a:gd name="T10" fmla="*/ 0 60000 65536"/>
                    <a:gd name="T11" fmla="*/ 0 60000 65536"/>
                    <a:gd name="T12" fmla="*/ 0 60000 65536"/>
                    <a:gd name="T13" fmla="*/ 0 60000 65536"/>
                    <a:gd name="T14" fmla="*/ 0 60000 65536"/>
                    <a:gd name="T15" fmla="*/ 0 w 92"/>
                    <a:gd name="T16" fmla="*/ 0 h 9"/>
                    <a:gd name="T17" fmla="*/ 92 w 92"/>
                    <a:gd name="T18" fmla="*/ 9 h 9"/>
                  </a:gdLst>
                  <a:ahLst/>
                  <a:cxnLst>
                    <a:cxn ang="T10">
                      <a:pos x="T0" y="T1"/>
                    </a:cxn>
                    <a:cxn ang="T11">
                      <a:pos x="T2" y="T3"/>
                    </a:cxn>
                    <a:cxn ang="T12">
                      <a:pos x="T4" y="T5"/>
                    </a:cxn>
                    <a:cxn ang="T13">
                      <a:pos x="T6" y="T7"/>
                    </a:cxn>
                    <a:cxn ang="T14">
                      <a:pos x="T8" y="T9"/>
                    </a:cxn>
                  </a:cxnLst>
                  <a:rect l="T15" t="T16" r="T17" b="T18"/>
                  <a:pathLst>
                    <a:path w="92" h="9">
                      <a:moveTo>
                        <a:pt x="1" y="0"/>
                      </a:moveTo>
                      <a:lnTo>
                        <a:pt x="0" y="9"/>
                      </a:lnTo>
                      <a:lnTo>
                        <a:pt x="92" y="9"/>
                      </a:lnTo>
                      <a:lnTo>
                        <a:pt x="90"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5" name="Freeform 903"/>
                <p:cNvSpPr>
                  <a:spLocks/>
                </p:cNvSpPr>
                <p:nvPr/>
              </p:nvSpPr>
              <p:spPr bwMode="auto">
                <a:xfrm>
                  <a:off x="3207" y="867"/>
                  <a:ext cx="30" cy="4"/>
                </a:xfrm>
                <a:custGeom>
                  <a:avLst/>
                  <a:gdLst>
                    <a:gd name="T0" fmla="*/ 0 w 91"/>
                    <a:gd name="T1" fmla="*/ 0 h 11"/>
                    <a:gd name="T2" fmla="*/ 0 w 91"/>
                    <a:gd name="T3" fmla="*/ 4 h 11"/>
                    <a:gd name="T4" fmla="*/ 30 w 91"/>
                    <a:gd name="T5" fmla="*/ 4 h 11"/>
                    <a:gd name="T6" fmla="*/ 29 w 91"/>
                    <a:gd name="T7" fmla="*/ 0 h 11"/>
                    <a:gd name="T8" fmla="*/ 0 w 91"/>
                    <a:gd name="T9" fmla="*/ 0 h 11"/>
                    <a:gd name="T10" fmla="*/ 0 60000 65536"/>
                    <a:gd name="T11" fmla="*/ 0 60000 65536"/>
                    <a:gd name="T12" fmla="*/ 0 60000 65536"/>
                    <a:gd name="T13" fmla="*/ 0 60000 65536"/>
                    <a:gd name="T14" fmla="*/ 0 60000 65536"/>
                    <a:gd name="T15" fmla="*/ 0 w 91"/>
                    <a:gd name="T16" fmla="*/ 0 h 11"/>
                    <a:gd name="T17" fmla="*/ 91 w 91"/>
                    <a:gd name="T18" fmla="*/ 11 h 11"/>
                  </a:gdLst>
                  <a:ahLst/>
                  <a:cxnLst>
                    <a:cxn ang="T10">
                      <a:pos x="T0" y="T1"/>
                    </a:cxn>
                    <a:cxn ang="T11">
                      <a:pos x="T2" y="T3"/>
                    </a:cxn>
                    <a:cxn ang="T12">
                      <a:pos x="T4" y="T5"/>
                    </a:cxn>
                    <a:cxn ang="T13">
                      <a:pos x="T6" y="T7"/>
                    </a:cxn>
                    <a:cxn ang="T14">
                      <a:pos x="T8" y="T9"/>
                    </a:cxn>
                  </a:cxnLst>
                  <a:rect l="T15" t="T16" r="T17" b="T18"/>
                  <a:pathLst>
                    <a:path w="91" h="11">
                      <a:moveTo>
                        <a:pt x="0" y="0"/>
                      </a:moveTo>
                      <a:lnTo>
                        <a:pt x="0" y="11"/>
                      </a:lnTo>
                      <a:lnTo>
                        <a:pt x="91" y="11"/>
                      </a:lnTo>
                      <a:lnTo>
                        <a:pt x="88"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6" name="Freeform 904"/>
                <p:cNvSpPr>
                  <a:spLocks/>
                </p:cNvSpPr>
                <p:nvPr/>
              </p:nvSpPr>
              <p:spPr bwMode="auto">
                <a:xfrm>
                  <a:off x="3207" y="866"/>
                  <a:ext cx="29" cy="3"/>
                </a:xfrm>
                <a:custGeom>
                  <a:avLst/>
                  <a:gdLst>
                    <a:gd name="T0" fmla="*/ 1 w 89"/>
                    <a:gd name="T1" fmla="*/ 0 h 11"/>
                    <a:gd name="T2" fmla="*/ 0 w 89"/>
                    <a:gd name="T3" fmla="*/ 3 h 11"/>
                    <a:gd name="T4" fmla="*/ 29 w 89"/>
                    <a:gd name="T5" fmla="*/ 3 h 11"/>
                    <a:gd name="T6" fmla="*/ 29 w 89"/>
                    <a:gd name="T7" fmla="*/ 0 h 11"/>
                    <a:gd name="T8" fmla="*/ 1 w 89"/>
                    <a:gd name="T9" fmla="*/ 0 h 11"/>
                    <a:gd name="T10" fmla="*/ 0 60000 65536"/>
                    <a:gd name="T11" fmla="*/ 0 60000 65536"/>
                    <a:gd name="T12" fmla="*/ 0 60000 65536"/>
                    <a:gd name="T13" fmla="*/ 0 60000 65536"/>
                    <a:gd name="T14" fmla="*/ 0 60000 65536"/>
                    <a:gd name="T15" fmla="*/ 0 w 89"/>
                    <a:gd name="T16" fmla="*/ 0 h 11"/>
                    <a:gd name="T17" fmla="*/ 89 w 89"/>
                    <a:gd name="T18" fmla="*/ 11 h 11"/>
                  </a:gdLst>
                  <a:ahLst/>
                  <a:cxnLst>
                    <a:cxn ang="T10">
                      <a:pos x="T0" y="T1"/>
                    </a:cxn>
                    <a:cxn ang="T11">
                      <a:pos x="T2" y="T3"/>
                    </a:cxn>
                    <a:cxn ang="T12">
                      <a:pos x="T4" y="T5"/>
                    </a:cxn>
                    <a:cxn ang="T13">
                      <a:pos x="T6" y="T7"/>
                    </a:cxn>
                    <a:cxn ang="T14">
                      <a:pos x="T8" y="T9"/>
                    </a:cxn>
                  </a:cxnLst>
                  <a:rect l="T15" t="T16" r="T17" b="T18"/>
                  <a:pathLst>
                    <a:path w="89" h="11">
                      <a:moveTo>
                        <a:pt x="2" y="0"/>
                      </a:moveTo>
                      <a:lnTo>
                        <a:pt x="0" y="11"/>
                      </a:lnTo>
                      <a:lnTo>
                        <a:pt x="89" y="11"/>
                      </a:lnTo>
                      <a:lnTo>
                        <a:pt x="88" y="0"/>
                      </a:lnTo>
                      <a:lnTo>
                        <a:pt x="2"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7" name="Freeform 905"/>
                <p:cNvSpPr>
                  <a:spLocks/>
                </p:cNvSpPr>
                <p:nvPr/>
              </p:nvSpPr>
              <p:spPr bwMode="auto">
                <a:xfrm>
                  <a:off x="3207" y="864"/>
                  <a:ext cx="29" cy="3"/>
                </a:xfrm>
                <a:custGeom>
                  <a:avLst/>
                  <a:gdLst>
                    <a:gd name="T0" fmla="*/ 1 w 88"/>
                    <a:gd name="T1" fmla="*/ 0 h 9"/>
                    <a:gd name="T2" fmla="*/ 0 w 88"/>
                    <a:gd name="T3" fmla="*/ 3 h 9"/>
                    <a:gd name="T4" fmla="*/ 29 w 88"/>
                    <a:gd name="T5" fmla="*/ 3 h 9"/>
                    <a:gd name="T6" fmla="*/ 29 w 88"/>
                    <a:gd name="T7" fmla="*/ 0 h 9"/>
                    <a:gd name="T8" fmla="*/ 1 w 88"/>
                    <a:gd name="T9" fmla="*/ 0 h 9"/>
                    <a:gd name="T10" fmla="*/ 0 60000 65536"/>
                    <a:gd name="T11" fmla="*/ 0 60000 65536"/>
                    <a:gd name="T12" fmla="*/ 0 60000 65536"/>
                    <a:gd name="T13" fmla="*/ 0 60000 65536"/>
                    <a:gd name="T14" fmla="*/ 0 60000 65536"/>
                    <a:gd name="T15" fmla="*/ 0 w 88"/>
                    <a:gd name="T16" fmla="*/ 0 h 9"/>
                    <a:gd name="T17" fmla="*/ 88 w 88"/>
                    <a:gd name="T18" fmla="*/ 9 h 9"/>
                  </a:gdLst>
                  <a:ahLst/>
                  <a:cxnLst>
                    <a:cxn ang="T10">
                      <a:pos x="T0" y="T1"/>
                    </a:cxn>
                    <a:cxn ang="T11">
                      <a:pos x="T2" y="T3"/>
                    </a:cxn>
                    <a:cxn ang="T12">
                      <a:pos x="T4" y="T5"/>
                    </a:cxn>
                    <a:cxn ang="T13">
                      <a:pos x="T6" y="T7"/>
                    </a:cxn>
                    <a:cxn ang="T14">
                      <a:pos x="T8" y="T9"/>
                    </a:cxn>
                  </a:cxnLst>
                  <a:rect l="T15" t="T16" r="T17" b="T18"/>
                  <a:pathLst>
                    <a:path w="88" h="9">
                      <a:moveTo>
                        <a:pt x="2" y="0"/>
                      </a:moveTo>
                      <a:lnTo>
                        <a:pt x="0" y="9"/>
                      </a:lnTo>
                      <a:lnTo>
                        <a:pt x="88" y="9"/>
                      </a:lnTo>
                      <a:lnTo>
                        <a:pt x="87" y="0"/>
                      </a:lnTo>
                      <a:lnTo>
                        <a:pt x="2"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8" name="Freeform 906"/>
                <p:cNvSpPr>
                  <a:spLocks/>
                </p:cNvSpPr>
                <p:nvPr/>
              </p:nvSpPr>
              <p:spPr bwMode="auto">
                <a:xfrm>
                  <a:off x="3207" y="862"/>
                  <a:ext cx="29" cy="4"/>
                </a:xfrm>
                <a:custGeom>
                  <a:avLst/>
                  <a:gdLst>
                    <a:gd name="T0" fmla="*/ 0 w 86"/>
                    <a:gd name="T1" fmla="*/ 0 h 10"/>
                    <a:gd name="T2" fmla="*/ 0 w 86"/>
                    <a:gd name="T3" fmla="*/ 4 h 10"/>
                    <a:gd name="T4" fmla="*/ 29 w 86"/>
                    <a:gd name="T5" fmla="*/ 4 h 10"/>
                    <a:gd name="T6" fmla="*/ 28 w 86"/>
                    <a:gd name="T7" fmla="*/ 0 h 10"/>
                    <a:gd name="T8" fmla="*/ 0 w 86"/>
                    <a:gd name="T9" fmla="*/ 0 h 10"/>
                    <a:gd name="T10" fmla="*/ 0 60000 65536"/>
                    <a:gd name="T11" fmla="*/ 0 60000 65536"/>
                    <a:gd name="T12" fmla="*/ 0 60000 65536"/>
                    <a:gd name="T13" fmla="*/ 0 60000 65536"/>
                    <a:gd name="T14" fmla="*/ 0 60000 65536"/>
                    <a:gd name="T15" fmla="*/ 0 w 86"/>
                    <a:gd name="T16" fmla="*/ 0 h 10"/>
                    <a:gd name="T17" fmla="*/ 86 w 86"/>
                    <a:gd name="T18" fmla="*/ 10 h 10"/>
                  </a:gdLst>
                  <a:ahLst/>
                  <a:cxnLst>
                    <a:cxn ang="T10">
                      <a:pos x="T0" y="T1"/>
                    </a:cxn>
                    <a:cxn ang="T11">
                      <a:pos x="T2" y="T3"/>
                    </a:cxn>
                    <a:cxn ang="T12">
                      <a:pos x="T4" y="T5"/>
                    </a:cxn>
                    <a:cxn ang="T13">
                      <a:pos x="T6" y="T7"/>
                    </a:cxn>
                    <a:cxn ang="T14">
                      <a:pos x="T8" y="T9"/>
                    </a:cxn>
                  </a:cxnLst>
                  <a:rect l="T15" t="T16" r="T17" b="T18"/>
                  <a:pathLst>
                    <a:path w="86" h="10">
                      <a:moveTo>
                        <a:pt x="0" y="0"/>
                      </a:moveTo>
                      <a:lnTo>
                        <a:pt x="0" y="10"/>
                      </a:lnTo>
                      <a:lnTo>
                        <a:pt x="86" y="10"/>
                      </a:lnTo>
                      <a:lnTo>
                        <a:pt x="84" y="0"/>
                      </a:lnTo>
                      <a:lnTo>
                        <a:pt x="0"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69" name="Freeform 907"/>
                <p:cNvSpPr>
                  <a:spLocks/>
                </p:cNvSpPr>
                <p:nvPr/>
              </p:nvSpPr>
              <p:spPr bwMode="auto">
                <a:xfrm>
                  <a:off x="3207" y="861"/>
                  <a:ext cx="29" cy="3"/>
                </a:xfrm>
                <a:custGeom>
                  <a:avLst/>
                  <a:gdLst>
                    <a:gd name="T0" fmla="*/ 0 w 85"/>
                    <a:gd name="T1" fmla="*/ 0 h 11"/>
                    <a:gd name="T2" fmla="*/ 0 w 85"/>
                    <a:gd name="T3" fmla="*/ 3 h 11"/>
                    <a:gd name="T4" fmla="*/ 29 w 85"/>
                    <a:gd name="T5" fmla="*/ 3 h 11"/>
                    <a:gd name="T6" fmla="*/ 29 w 85"/>
                    <a:gd name="T7" fmla="*/ 0 h 11"/>
                    <a:gd name="T8" fmla="*/ 0 w 85"/>
                    <a:gd name="T9" fmla="*/ 0 h 11"/>
                    <a:gd name="T10" fmla="*/ 0 60000 65536"/>
                    <a:gd name="T11" fmla="*/ 0 60000 65536"/>
                    <a:gd name="T12" fmla="*/ 0 60000 65536"/>
                    <a:gd name="T13" fmla="*/ 0 60000 65536"/>
                    <a:gd name="T14" fmla="*/ 0 60000 65536"/>
                    <a:gd name="T15" fmla="*/ 0 w 85"/>
                    <a:gd name="T16" fmla="*/ 0 h 11"/>
                    <a:gd name="T17" fmla="*/ 85 w 85"/>
                    <a:gd name="T18" fmla="*/ 11 h 11"/>
                  </a:gdLst>
                  <a:ahLst/>
                  <a:cxnLst>
                    <a:cxn ang="T10">
                      <a:pos x="T0" y="T1"/>
                    </a:cxn>
                    <a:cxn ang="T11">
                      <a:pos x="T2" y="T3"/>
                    </a:cxn>
                    <a:cxn ang="T12">
                      <a:pos x="T4" y="T5"/>
                    </a:cxn>
                    <a:cxn ang="T13">
                      <a:pos x="T6" y="T7"/>
                    </a:cxn>
                    <a:cxn ang="T14">
                      <a:pos x="T8" y="T9"/>
                    </a:cxn>
                  </a:cxnLst>
                  <a:rect l="T15" t="T16" r="T17" b="T18"/>
                  <a:pathLst>
                    <a:path w="85" h="11">
                      <a:moveTo>
                        <a:pt x="0" y="0"/>
                      </a:moveTo>
                      <a:lnTo>
                        <a:pt x="0" y="11"/>
                      </a:lnTo>
                      <a:lnTo>
                        <a:pt x="85" y="11"/>
                      </a:lnTo>
                      <a:lnTo>
                        <a:pt x="84" y="0"/>
                      </a:lnTo>
                      <a:lnTo>
                        <a:pt x="0"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0" name="Freeform 908"/>
                <p:cNvSpPr>
                  <a:spLocks/>
                </p:cNvSpPr>
                <p:nvPr/>
              </p:nvSpPr>
              <p:spPr bwMode="auto">
                <a:xfrm>
                  <a:off x="3207" y="859"/>
                  <a:ext cx="28" cy="3"/>
                </a:xfrm>
                <a:custGeom>
                  <a:avLst/>
                  <a:gdLst>
                    <a:gd name="T0" fmla="*/ 0 w 84"/>
                    <a:gd name="T1" fmla="*/ 0 h 9"/>
                    <a:gd name="T2" fmla="*/ 0 w 84"/>
                    <a:gd name="T3" fmla="*/ 3 h 9"/>
                    <a:gd name="T4" fmla="*/ 28 w 84"/>
                    <a:gd name="T5" fmla="*/ 3 h 9"/>
                    <a:gd name="T6" fmla="*/ 28 w 84"/>
                    <a:gd name="T7" fmla="*/ 0 h 9"/>
                    <a:gd name="T8" fmla="*/ 0 w 84"/>
                    <a:gd name="T9" fmla="*/ 0 h 9"/>
                    <a:gd name="T10" fmla="*/ 0 60000 65536"/>
                    <a:gd name="T11" fmla="*/ 0 60000 65536"/>
                    <a:gd name="T12" fmla="*/ 0 60000 65536"/>
                    <a:gd name="T13" fmla="*/ 0 60000 65536"/>
                    <a:gd name="T14" fmla="*/ 0 60000 65536"/>
                    <a:gd name="T15" fmla="*/ 0 w 84"/>
                    <a:gd name="T16" fmla="*/ 0 h 9"/>
                    <a:gd name="T17" fmla="*/ 84 w 84"/>
                    <a:gd name="T18" fmla="*/ 9 h 9"/>
                  </a:gdLst>
                  <a:ahLst/>
                  <a:cxnLst>
                    <a:cxn ang="T10">
                      <a:pos x="T0" y="T1"/>
                    </a:cxn>
                    <a:cxn ang="T11">
                      <a:pos x="T2" y="T3"/>
                    </a:cxn>
                    <a:cxn ang="T12">
                      <a:pos x="T4" y="T5"/>
                    </a:cxn>
                    <a:cxn ang="T13">
                      <a:pos x="T6" y="T7"/>
                    </a:cxn>
                    <a:cxn ang="T14">
                      <a:pos x="T8" y="T9"/>
                    </a:cxn>
                  </a:cxnLst>
                  <a:rect l="T15" t="T16" r="T17" b="T18"/>
                  <a:pathLst>
                    <a:path w="84" h="9">
                      <a:moveTo>
                        <a:pt x="1" y="0"/>
                      </a:moveTo>
                      <a:lnTo>
                        <a:pt x="0" y="9"/>
                      </a:lnTo>
                      <a:lnTo>
                        <a:pt x="84" y="9"/>
                      </a:lnTo>
                      <a:lnTo>
                        <a:pt x="83" y="0"/>
                      </a:lnTo>
                      <a:lnTo>
                        <a:pt x="1"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1" name="Freeform 909"/>
                <p:cNvSpPr>
                  <a:spLocks/>
                </p:cNvSpPr>
                <p:nvPr/>
              </p:nvSpPr>
              <p:spPr bwMode="auto">
                <a:xfrm>
                  <a:off x="3207" y="857"/>
                  <a:ext cx="28" cy="4"/>
                </a:xfrm>
                <a:custGeom>
                  <a:avLst/>
                  <a:gdLst>
                    <a:gd name="T0" fmla="*/ 0 w 84"/>
                    <a:gd name="T1" fmla="*/ 0 h 10"/>
                    <a:gd name="T2" fmla="*/ 0 w 84"/>
                    <a:gd name="T3" fmla="*/ 4 h 10"/>
                    <a:gd name="T4" fmla="*/ 28 w 84"/>
                    <a:gd name="T5" fmla="*/ 4 h 10"/>
                    <a:gd name="T6" fmla="*/ 28 w 84"/>
                    <a:gd name="T7" fmla="*/ 0 h 10"/>
                    <a:gd name="T8" fmla="*/ 0 w 84"/>
                    <a:gd name="T9" fmla="*/ 0 h 10"/>
                    <a:gd name="T10" fmla="*/ 0 60000 65536"/>
                    <a:gd name="T11" fmla="*/ 0 60000 65536"/>
                    <a:gd name="T12" fmla="*/ 0 60000 65536"/>
                    <a:gd name="T13" fmla="*/ 0 60000 65536"/>
                    <a:gd name="T14" fmla="*/ 0 60000 65536"/>
                    <a:gd name="T15" fmla="*/ 0 w 84"/>
                    <a:gd name="T16" fmla="*/ 0 h 10"/>
                    <a:gd name="T17" fmla="*/ 84 w 84"/>
                    <a:gd name="T18" fmla="*/ 10 h 10"/>
                  </a:gdLst>
                  <a:ahLst/>
                  <a:cxnLst>
                    <a:cxn ang="T10">
                      <a:pos x="T0" y="T1"/>
                    </a:cxn>
                    <a:cxn ang="T11">
                      <a:pos x="T2" y="T3"/>
                    </a:cxn>
                    <a:cxn ang="T12">
                      <a:pos x="T4" y="T5"/>
                    </a:cxn>
                    <a:cxn ang="T13">
                      <a:pos x="T6" y="T7"/>
                    </a:cxn>
                    <a:cxn ang="T14">
                      <a:pos x="T8" y="T9"/>
                    </a:cxn>
                  </a:cxnLst>
                  <a:rect l="T15" t="T16" r="T17" b="T18"/>
                  <a:pathLst>
                    <a:path w="84" h="10">
                      <a:moveTo>
                        <a:pt x="1" y="0"/>
                      </a:moveTo>
                      <a:lnTo>
                        <a:pt x="0" y="10"/>
                      </a:lnTo>
                      <a:lnTo>
                        <a:pt x="84" y="10"/>
                      </a:lnTo>
                      <a:lnTo>
                        <a:pt x="83" y="0"/>
                      </a:lnTo>
                      <a:lnTo>
                        <a:pt x="1"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2" name="Freeform 910"/>
                <p:cNvSpPr>
                  <a:spLocks/>
                </p:cNvSpPr>
                <p:nvPr/>
              </p:nvSpPr>
              <p:spPr bwMode="auto">
                <a:xfrm>
                  <a:off x="3208" y="856"/>
                  <a:ext cx="27" cy="3"/>
                </a:xfrm>
                <a:custGeom>
                  <a:avLst/>
                  <a:gdLst>
                    <a:gd name="T0" fmla="*/ 0 w 82"/>
                    <a:gd name="T1" fmla="*/ 0 h 11"/>
                    <a:gd name="T2" fmla="*/ 0 w 82"/>
                    <a:gd name="T3" fmla="*/ 3 h 11"/>
                    <a:gd name="T4" fmla="*/ 27 w 82"/>
                    <a:gd name="T5" fmla="*/ 3 h 11"/>
                    <a:gd name="T6" fmla="*/ 27 w 82"/>
                    <a:gd name="T7" fmla="*/ 0 h 11"/>
                    <a:gd name="T8" fmla="*/ 0 w 82"/>
                    <a:gd name="T9" fmla="*/ 0 h 11"/>
                    <a:gd name="T10" fmla="*/ 0 60000 65536"/>
                    <a:gd name="T11" fmla="*/ 0 60000 65536"/>
                    <a:gd name="T12" fmla="*/ 0 60000 65536"/>
                    <a:gd name="T13" fmla="*/ 0 60000 65536"/>
                    <a:gd name="T14" fmla="*/ 0 60000 65536"/>
                    <a:gd name="T15" fmla="*/ 0 w 82"/>
                    <a:gd name="T16" fmla="*/ 0 h 11"/>
                    <a:gd name="T17" fmla="*/ 82 w 82"/>
                    <a:gd name="T18" fmla="*/ 11 h 11"/>
                  </a:gdLst>
                  <a:ahLst/>
                  <a:cxnLst>
                    <a:cxn ang="T10">
                      <a:pos x="T0" y="T1"/>
                    </a:cxn>
                    <a:cxn ang="T11">
                      <a:pos x="T2" y="T3"/>
                    </a:cxn>
                    <a:cxn ang="T12">
                      <a:pos x="T4" y="T5"/>
                    </a:cxn>
                    <a:cxn ang="T13">
                      <a:pos x="T6" y="T7"/>
                    </a:cxn>
                    <a:cxn ang="T14">
                      <a:pos x="T8" y="T9"/>
                    </a:cxn>
                  </a:cxnLst>
                  <a:rect l="T15" t="T16" r="T17" b="T18"/>
                  <a:pathLst>
                    <a:path w="82" h="11">
                      <a:moveTo>
                        <a:pt x="0" y="0"/>
                      </a:moveTo>
                      <a:lnTo>
                        <a:pt x="0" y="11"/>
                      </a:lnTo>
                      <a:lnTo>
                        <a:pt x="82" y="11"/>
                      </a:lnTo>
                      <a:lnTo>
                        <a:pt x="81" y="0"/>
                      </a:lnTo>
                      <a:lnTo>
                        <a:pt x="0"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3" name="Freeform 911"/>
                <p:cNvSpPr>
                  <a:spLocks/>
                </p:cNvSpPr>
                <p:nvPr/>
              </p:nvSpPr>
              <p:spPr bwMode="auto">
                <a:xfrm>
                  <a:off x="3208" y="854"/>
                  <a:ext cx="27" cy="3"/>
                </a:xfrm>
                <a:custGeom>
                  <a:avLst/>
                  <a:gdLst>
                    <a:gd name="T0" fmla="*/ 0 w 82"/>
                    <a:gd name="T1" fmla="*/ 0 h 9"/>
                    <a:gd name="T2" fmla="*/ 0 w 82"/>
                    <a:gd name="T3" fmla="*/ 3 h 9"/>
                    <a:gd name="T4" fmla="*/ 27 w 82"/>
                    <a:gd name="T5" fmla="*/ 3 h 9"/>
                    <a:gd name="T6" fmla="*/ 26 w 82"/>
                    <a:gd name="T7" fmla="*/ 0 h 9"/>
                    <a:gd name="T8" fmla="*/ 0 w 82"/>
                    <a:gd name="T9" fmla="*/ 0 h 9"/>
                    <a:gd name="T10" fmla="*/ 0 60000 65536"/>
                    <a:gd name="T11" fmla="*/ 0 60000 65536"/>
                    <a:gd name="T12" fmla="*/ 0 60000 65536"/>
                    <a:gd name="T13" fmla="*/ 0 60000 65536"/>
                    <a:gd name="T14" fmla="*/ 0 60000 65536"/>
                    <a:gd name="T15" fmla="*/ 0 w 82"/>
                    <a:gd name="T16" fmla="*/ 0 h 9"/>
                    <a:gd name="T17" fmla="*/ 82 w 82"/>
                    <a:gd name="T18" fmla="*/ 9 h 9"/>
                  </a:gdLst>
                  <a:ahLst/>
                  <a:cxnLst>
                    <a:cxn ang="T10">
                      <a:pos x="T0" y="T1"/>
                    </a:cxn>
                    <a:cxn ang="T11">
                      <a:pos x="T2" y="T3"/>
                    </a:cxn>
                    <a:cxn ang="T12">
                      <a:pos x="T4" y="T5"/>
                    </a:cxn>
                    <a:cxn ang="T13">
                      <a:pos x="T6" y="T7"/>
                    </a:cxn>
                    <a:cxn ang="T14">
                      <a:pos x="T8" y="T9"/>
                    </a:cxn>
                  </a:cxnLst>
                  <a:rect l="T15" t="T16" r="T17" b="T18"/>
                  <a:pathLst>
                    <a:path w="82" h="9">
                      <a:moveTo>
                        <a:pt x="0" y="0"/>
                      </a:moveTo>
                      <a:lnTo>
                        <a:pt x="0" y="9"/>
                      </a:lnTo>
                      <a:lnTo>
                        <a:pt x="82" y="9"/>
                      </a:lnTo>
                      <a:lnTo>
                        <a:pt x="80" y="0"/>
                      </a:lnTo>
                      <a:lnTo>
                        <a:pt x="0"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4" name="Freeform 912"/>
                <p:cNvSpPr>
                  <a:spLocks/>
                </p:cNvSpPr>
                <p:nvPr/>
              </p:nvSpPr>
              <p:spPr bwMode="auto">
                <a:xfrm>
                  <a:off x="3208" y="852"/>
                  <a:ext cx="27" cy="4"/>
                </a:xfrm>
                <a:custGeom>
                  <a:avLst/>
                  <a:gdLst>
                    <a:gd name="T0" fmla="*/ 0 w 81"/>
                    <a:gd name="T1" fmla="*/ 4 h 10"/>
                    <a:gd name="T2" fmla="*/ 0 w 81"/>
                    <a:gd name="T3" fmla="*/ 1 h 10"/>
                    <a:gd name="T4" fmla="*/ 13 w 81"/>
                    <a:gd name="T5" fmla="*/ 0 h 10"/>
                    <a:gd name="T6" fmla="*/ 27 w 81"/>
                    <a:gd name="T7" fmla="*/ 0 h 10"/>
                    <a:gd name="T8" fmla="*/ 27 w 81"/>
                    <a:gd name="T9" fmla="*/ 4 h 10"/>
                    <a:gd name="T10" fmla="*/ 0 w 81"/>
                    <a:gd name="T11" fmla="*/ 4 h 10"/>
                    <a:gd name="T12" fmla="*/ 0 60000 65536"/>
                    <a:gd name="T13" fmla="*/ 0 60000 65536"/>
                    <a:gd name="T14" fmla="*/ 0 60000 65536"/>
                    <a:gd name="T15" fmla="*/ 0 60000 65536"/>
                    <a:gd name="T16" fmla="*/ 0 60000 65536"/>
                    <a:gd name="T17" fmla="*/ 0 60000 65536"/>
                    <a:gd name="T18" fmla="*/ 0 w 81"/>
                    <a:gd name="T19" fmla="*/ 0 h 10"/>
                    <a:gd name="T20" fmla="*/ 81 w 8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81" h="10">
                      <a:moveTo>
                        <a:pt x="0" y="10"/>
                      </a:moveTo>
                      <a:lnTo>
                        <a:pt x="0" y="3"/>
                      </a:lnTo>
                      <a:lnTo>
                        <a:pt x="40" y="0"/>
                      </a:lnTo>
                      <a:lnTo>
                        <a:pt x="80" y="0"/>
                      </a:lnTo>
                      <a:lnTo>
                        <a:pt x="81" y="10"/>
                      </a:lnTo>
                      <a:lnTo>
                        <a:pt x="0" y="1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5" name="Freeform 913"/>
                <p:cNvSpPr>
                  <a:spLocks/>
                </p:cNvSpPr>
                <p:nvPr/>
              </p:nvSpPr>
              <p:spPr bwMode="auto">
                <a:xfrm>
                  <a:off x="3208" y="852"/>
                  <a:ext cx="26" cy="2"/>
                </a:xfrm>
                <a:custGeom>
                  <a:avLst/>
                  <a:gdLst>
                    <a:gd name="T0" fmla="*/ 0 w 80"/>
                    <a:gd name="T1" fmla="*/ 2 h 6"/>
                    <a:gd name="T2" fmla="*/ 0 w 80"/>
                    <a:gd name="T3" fmla="*/ 1 h 6"/>
                    <a:gd name="T4" fmla="*/ 26 w 80"/>
                    <a:gd name="T5" fmla="*/ 0 h 6"/>
                    <a:gd name="T6" fmla="*/ 26 w 80"/>
                    <a:gd name="T7" fmla="*/ 2 h 6"/>
                    <a:gd name="T8" fmla="*/ 0 w 80"/>
                    <a:gd name="T9" fmla="*/ 2 h 6"/>
                    <a:gd name="T10" fmla="*/ 0 60000 65536"/>
                    <a:gd name="T11" fmla="*/ 0 60000 65536"/>
                    <a:gd name="T12" fmla="*/ 0 60000 65536"/>
                    <a:gd name="T13" fmla="*/ 0 60000 65536"/>
                    <a:gd name="T14" fmla="*/ 0 60000 65536"/>
                    <a:gd name="T15" fmla="*/ 0 w 80"/>
                    <a:gd name="T16" fmla="*/ 0 h 6"/>
                    <a:gd name="T17" fmla="*/ 80 w 80"/>
                    <a:gd name="T18" fmla="*/ 6 h 6"/>
                  </a:gdLst>
                  <a:ahLst/>
                  <a:cxnLst>
                    <a:cxn ang="T10">
                      <a:pos x="T0" y="T1"/>
                    </a:cxn>
                    <a:cxn ang="T11">
                      <a:pos x="T2" y="T3"/>
                    </a:cxn>
                    <a:cxn ang="T12">
                      <a:pos x="T4" y="T5"/>
                    </a:cxn>
                    <a:cxn ang="T13">
                      <a:pos x="T6" y="T7"/>
                    </a:cxn>
                    <a:cxn ang="T14">
                      <a:pos x="T8" y="T9"/>
                    </a:cxn>
                  </a:cxnLst>
                  <a:rect l="T15" t="T16" r="T17" b="T18"/>
                  <a:pathLst>
                    <a:path w="80" h="6">
                      <a:moveTo>
                        <a:pt x="0" y="6"/>
                      </a:moveTo>
                      <a:lnTo>
                        <a:pt x="0" y="3"/>
                      </a:lnTo>
                      <a:lnTo>
                        <a:pt x="79" y="0"/>
                      </a:lnTo>
                      <a:lnTo>
                        <a:pt x="80" y="6"/>
                      </a:lnTo>
                      <a:lnTo>
                        <a:pt x="0"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6" name="Freeform 914"/>
                <p:cNvSpPr>
                  <a:spLocks/>
                </p:cNvSpPr>
                <p:nvPr/>
              </p:nvSpPr>
              <p:spPr bwMode="auto">
                <a:xfrm>
                  <a:off x="3221" y="852"/>
                  <a:ext cx="13" cy="1"/>
                </a:xfrm>
                <a:custGeom>
                  <a:avLst/>
                  <a:gdLst>
                    <a:gd name="T0" fmla="*/ 0 w 40"/>
                    <a:gd name="T1" fmla="*/ 0 h 1"/>
                    <a:gd name="T2" fmla="*/ 13 w 40"/>
                    <a:gd name="T3" fmla="*/ 0 h 1"/>
                    <a:gd name="T4" fmla="*/ 13 w 40"/>
                    <a:gd name="T5" fmla="*/ 0 h 1"/>
                    <a:gd name="T6" fmla="*/ 0 w 40"/>
                    <a:gd name="T7" fmla="*/ 0 h 1"/>
                    <a:gd name="T8" fmla="*/ 0 60000 65536"/>
                    <a:gd name="T9" fmla="*/ 0 60000 65536"/>
                    <a:gd name="T10" fmla="*/ 0 60000 65536"/>
                    <a:gd name="T11" fmla="*/ 0 60000 65536"/>
                    <a:gd name="T12" fmla="*/ 0 w 40"/>
                    <a:gd name="T13" fmla="*/ 0 h 1"/>
                    <a:gd name="T14" fmla="*/ 40 w 40"/>
                    <a:gd name="T15" fmla="*/ 1 h 1"/>
                  </a:gdLst>
                  <a:ahLst/>
                  <a:cxnLst>
                    <a:cxn ang="T8">
                      <a:pos x="T0" y="T1"/>
                    </a:cxn>
                    <a:cxn ang="T9">
                      <a:pos x="T2" y="T3"/>
                    </a:cxn>
                    <a:cxn ang="T10">
                      <a:pos x="T4" y="T5"/>
                    </a:cxn>
                    <a:cxn ang="T11">
                      <a:pos x="T6" y="T7"/>
                    </a:cxn>
                  </a:cxnLst>
                  <a:rect l="T12" t="T13" r="T14" b="T15"/>
                  <a:pathLst>
                    <a:path w="40" h="1">
                      <a:moveTo>
                        <a:pt x="0" y="0"/>
                      </a:moveTo>
                      <a:lnTo>
                        <a:pt x="39" y="0"/>
                      </a:lnTo>
                      <a:lnTo>
                        <a:pt x="40" y="0"/>
                      </a:lnTo>
                      <a:lnTo>
                        <a:pt x="0"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7" name="Freeform 915"/>
                <p:cNvSpPr>
                  <a:spLocks/>
                </p:cNvSpPr>
                <p:nvPr/>
              </p:nvSpPr>
              <p:spPr bwMode="auto">
                <a:xfrm>
                  <a:off x="3186" y="888"/>
                  <a:ext cx="83" cy="1"/>
                </a:xfrm>
                <a:custGeom>
                  <a:avLst/>
                  <a:gdLst>
                    <a:gd name="T0" fmla="*/ 83 w 247"/>
                    <a:gd name="T1" fmla="*/ 0 h 3"/>
                    <a:gd name="T2" fmla="*/ 83 w 247"/>
                    <a:gd name="T3" fmla="*/ 1 h 3"/>
                    <a:gd name="T4" fmla="*/ 0 w 247"/>
                    <a:gd name="T5" fmla="*/ 0 h 3"/>
                    <a:gd name="T6" fmla="*/ 83 w 247"/>
                    <a:gd name="T7" fmla="*/ 0 h 3"/>
                    <a:gd name="T8" fmla="*/ 0 60000 65536"/>
                    <a:gd name="T9" fmla="*/ 0 60000 65536"/>
                    <a:gd name="T10" fmla="*/ 0 60000 65536"/>
                    <a:gd name="T11" fmla="*/ 0 60000 65536"/>
                    <a:gd name="T12" fmla="*/ 0 w 247"/>
                    <a:gd name="T13" fmla="*/ 0 h 3"/>
                    <a:gd name="T14" fmla="*/ 247 w 247"/>
                    <a:gd name="T15" fmla="*/ 3 h 3"/>
                  </a:gdLst>
                  <a:ahLst/>
                  <a:cxnLst>
                    <a:cxn ang="T8">
                      <a:pos x="T0" y="T1"/>
                    </a:cxn>
                    <a:cxn ang="T9">
                      <a:pos x="T2" y="T3"/>
                    </a:cxn>
                    <a:cxn ang="T10">
                      <a:pos x="T4" y="T5"/>
                    </a:cxn>
                    <a:cxn ang="T11">
                      <a:pos x="T6" y="T7"/>
                    </a:cxn>
                  </a:cxnLst>
                  <a:rect l="T12" t="T13" r="T14" b="T15"/>
                  <a:pathLst>
                    <a:path w="247" h="3">
                      <a:moveTo>
                        <a:pt x="247" y="0"/>
                      </a:moveTo>
                      <a:lnTo>
                        <a:pt x="246" y="3"/>
                      </a:lnTo>
                      <a:lnTo>
                        <a:pt x="0" y="0"/>
                      </a:lnTo>
                      <a:lnTo>
                        <a:pt x="247" y="0"/>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8" name="Freeform 916"/>
                <p:cNvSpPr>
                  <a:spLocks/>
                </p:cNvSpPr>
                <p:nvPr/>
              </p:nvSpPr>
              <p:spPr bwMode="auto">
                <a:xfrm>
                  <a:off x="3186" y="887"/>
                  <a:ext cx="83" cy="2"/>
                </a:xfrm>
                <a:custGeom>
                  <a:avLst/>
                  <a:gdLst>
                    <a:gd name="T0" fmla="*/ 0 w 248"/>
                    <a:gd name="T1" fmla="*/ 0 h 8"/>
                    <a:gd name="T2" fmla="*/ 0 w 248"/>
                    <a:gd name="T3" fmla="*/ 1 h 8"/>
                    <a:gd name="T4" fmla="*/ 83 w 248"/>
                    <a:gd name="T5" fmla="*/ 2 h 8"/>
                    <a:gd name="T6" fmla="*/ 83 w 248"/>
                    <a:gd name="T7" fmla="*/ 0 h 8"/>
                    <a:gd name="T8" fmla="*/ 0 w 248"/>
                    <a:gd name="T9" fmla="*/ 0 h 8"/>
                    <a:gd name="T10" fmla="*/ 0 60000 65536"/>
                    <a:gd name="T11" fmla="*/ 0 60000 65536"/>
                    <a:gd name="T12" fmla="*/ 0 60000 65536"/>
                    <a:gd name="T13" fmla="*/ 0 60000 65536"/>
                    <a:gd name="T14" fmla="*/ 0 60000 65536"/>
                    <a:gd name="T15" fmla="*/ 0 w 248"/>
                    <a:gd name="T16" fmla="*/ 0 h 8"/>
                    <a:gd name="T17" fmla="*/ 248 w 248"/>
                    <a:gd name="T18" fmla="*/ 8 h 8"/>
                  </a:gdLst>
                  <a:ahLst/>
                  <a:cxnLst>
                    <a:cxn ang="T10">
                      <a:pos x="T0" y="T1"/>
                    </a:cxn>
                    <a:cxn ang="T11">
                      <a:pos x="T2" y="T3"/>
                    </a:cxn>
                    <a:cxn ang="T12">
                      <a:pos x="T4" y="T5"/>
                    </a:cxn>
                    <a:cxn ang="T13">
                      <a:pos x="T6" y="T7"/>
                    </a:cxn>
                    <a:cxn ang="T14">
                      <a:pos x="T8" y="T9"/>
                    </a:cxn>
                  </a:cxnLst>
                  <a:rect l="T15" t="T16" r="T17" b="T18"/>
                  <a:pathLst>
                    <a:path w="248" h="8">
                      <a:moveTo>
                        <a:pt x="1" y="0"/>
                      </a:moveTo>
                      <a:lnTo>
                        <a:pt x="0" y="6"/>
                      </a:lnTo>
                      <a:lnTo>
                        <a:pt x="247" y="8"/>
                      </a:lnTo>
                      <a:lnTo>
                        <a:pt x="248" y="0"/>
                      </a:lnTo>
                      <a:lnTo>
                        <a:pt x="1" y="0"/>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879" name="Rectangle 917"/>
                <p:cNvSpPr>
                  <a:spLocks noChangeArrowheads="1"/>
                </p:cNvSpPr>
                <p:nvPr/>
              </p:nvSpPr>
              <p:spPr bwMode="auto">
                <a:xfrm>
                  <a:off x="3186" y="885"/>
                  <a:ext cx="83" cy="3"/>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880" name="Rectangle 918"/>
                <p:cNvSpPr>
                  <a:spLocks noChangeArrowheads="1"/>
                </p:cNvSpPr>
                <p:nvPr/>
              </p:nvSpPr>
              <p:spPr bwMode="auto">
                <a:xfrm>
                  <a:off x="3186" y="883"/>
                  <a:ext cx="83" cy="4"/>
                </a:xfrm>
                <a:prstGeom prst="rect">
                  <a:avLst/>
                </a:prstGeom>
                <a:solidFill>
                  <a:srgbClr val="96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sp>
            <p:nvSpPr>
              <p:cNvPr id="183606" name="Freeform 919"/>
              <p:cNvSpPr>
                <a:spLocks/>
              </p:cNvSpPr>
              <p:nvPr/>
            </p:nvSpPr>
            <p:spPr bwMode="auto">
              <a:xfrm>
                <a:off x="3186" y="882"/>
                <a:ext cx="83" cy="3"/>
              </a:xfrm>
              <a:custGeom>
                <a:avLst/>
                <a:gdLst>
                  <a:gd name="T0" fmla="*/ 0 w 247"/>
                  <a:gd name="T1" fmla="*/ 0 h 10"/>
                  <a:gd name="T2" fmla="*/ 0 w 247"/>
                  <a:gd name="T3" fmla="*/ 3 h 10"/>
                  <a:gd name="T4" fmla="*/ 83 w 247"/>
                  <a:gd name="T5" fmla="*/ 3 h 10"/>
                  <a:gd name="T6" fmla="*/ 83 w 247"/>
                  <a:gd name="T7" fmla="*/ 0 h 10"/>
                  <a:gd name="T8" fmla="*/ 0 w 247"/>
                  <a:gd name="T9" fmla="*/ 0 h 10"/>
                  <a:gd name="T10" fmla="*/ 0 60000 65536"/>
                  <a:gd name="T11" fmla="*/ 0 60000 65536"/>
                  <a:gd name="T12" fmla="*/ 0 60000 65536"/>
                  <a:gd name="T13" fmla="*/ 0 60000 65536"/>
                  <a:gd name="T14" fmla="*/ 0 60000 65536"/>
                  <a:gd name="T15" fmla="*/ 0 w 247"/>
                  <a:gd name="T16" fmla="*/ 0 h 10"/>
                  <a:gd name="T17" fmla="*/ 247 w 247"/>
                  <a:gd name="T18" fmla="*/ 10 h 10"/>
                </a:gdLst>
                <a:ahLst/>
                <a:cxnLst>
                  <a:cxn ang="T10">
                    <a:pos x="T0" y="T1"/>
                  </a:cxn>
                  <a:cxn ang="T11">
                    <a:pos x="T2" y="T3"/>
                  </a:cxn>
                  <a:cxn ang="T12">
                    <a:pos x="T4" y="T5"/>
                  </a:cxn>
                  <a:cxn ang="T13">
                    <a:pos x="T6" y="T7"/>
                  </a:cxn>
                  <a:cxn ang="T14">
                    <a:pos x="T8" y="T9"/>
                  </a:cxn>
                </a:cxnLst>
                <a:rect l="T15" t="T16" r="T17" b="T18"/>
                <a:pathLst>
                  <a:path w="247" h="10">
                    <a:moveTo>
                      <a:pt x="1" y="0"/>
                    </a:moveTo>
                    <a:lnTo>
                      <a:pt x="0" y="10"/>
                    </a:lnTo>
                    <a:lnTo>
                      <a:pt x="247" y="10"/>
                    </a:lnTo>
                    <a:lnTo>
                      <a:pt x="247" y="0"/>
                    </a:lnTo>
                    <a:lnTo>
                      <a:pt x="1"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7" name="Freeform 920"/>
              <p:cNvSpPr>
                <a:spLocks/>
              </p:cNvSpPr>
              <p:nvPr/>
            </p:nvSpPr>
            <p:spPr bwMode="auto">
              <a:xfrm>
                <a:off x="3186" y="880"/>
                <a:ext cx="83" cy="3"/>
              </a:xfrm>
              <a:custGeom>
                <a:avLst/>
                <a:gdLst>
                  <a:gd name="T0" fmla="*/ 0 w 247"/>
                  <a:gd name="T1" fmla="*/ 0 h 10"/>
                  <a:gd name="T2" fmla="*/ 0 w 247"/>
                  <a:gd name="T3" fmla="*/ 3 h 10"/>
                  <a:gd name="T4" fmla="*/ 83 w 247"/>
                  <a:gd name="T5" fmla="*/ 3 h 10"/>
                  <a:gd name="T6" fmla="*/ 83 w 247"/>
                  <a:gd name="T7" fmla="*/ 0 h 10"/>
                  <a:gd name="T8" fmla="*/ 29 w 247"/>
                  <a:gd name="T9" fmla="*/ 0 h 10"/>
                  <a:gd name="T10" fmla="*/ 0 w 247"/>
                  <a:gd name="T11" fmla="*/ 0 h 10"/>
                  <a:gd name="T12" fmla="*/ 0 60000 65536"/>
                  <a:gd name="T13" fmla="*/ 0 60000 65536"/>
                  <a:gd name="T14" fmla="*/ 0 60000 65536"/>
                  <a:gd name="T15" fmla="*/ 0 60000 65536"/>
                  <a:gd name="T16" fmla="*/ 0 60000 65536"/>
                  <a:gd name="T17" fmla="*/ 0 60000 65536"/>
                  <a:gd name="T18" fmla="*/ 0 w 247"/>
                  <a:gd name="T19" fmla="*/ 0 h 10"/>
                  <a:gd name="T20" fmla="*/ 247 w 247"/>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47" h="10">
                    <a:moveTo>
                      <a:pt x="1" y="0"/>
                    </a:moveTo>
                    <a:lnTo>
                      <a:pt x="0" y="10"/>
                    </a:lnTo>
                    <a:lnTo>
                      <a:pt x="247" y="10"/>
                    </a:lnTo>
                    <a:lnTo>
                      <a:pt x="247" y="0"/>
                    </a:lnTo>
                    <a:lnTo>
                      <a:pt x="85"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8" name="Freeform 921"/>
              <p:cNvSpPr>
                <a:spLocks/>
              </p:cNvSpPr>
              <p:nvPr/>
            </p:nvSpPr>
            <p:spPr bwMode="auto">
              <a:xfrm>
                <a:off x="3187" y="878"/>
                <a:ext cx="82" cy="4"/>
              </a:xfrm>
              <a:custGeom>
                <a:avLst/>
                <a:gdLst>
                  <a:gd name="T0" fmla="*/ 0 w 246"/>
                  <a:gd name="T1" fmla="*/ 0 h 10"/>
                  <a:gd name="T2" fmla="*/ 0 w 246"/>
                  <a:gd name="T3" fmla="*/ 4 h 10"/>
                  <a:gd name="T4" fmla="*/ 82 w 246"/>
                  <a:gd name="T5" fmla="*/ 4 h 10"/>
                  <a:gd name="T6" fmla="*/ 82 w 246"/>
                  <a:gd name="T7" fmla="*/ 0 h 10"/>
                  <a:gd name="T8" fmla="*/ 28 w 246"/>
                  <a:gd name="T9" fmla="*/ 0 h 10"/>
                  <a:gd name="T10" fmla="*/ 28 w 246"/>
                  <a:gd name="T11" fmla="*/ 2 h 10"/>
                  <a:gd name="T12" fmla="*/ 28 w 246"/>
                  <a:gd name="T13" fmla="*/ 0 h 10"/>
                  <a:gd name="T14" fmla="*/ 0 w 246"/>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10"/>
                  <a:gd name="T26" fmla="*/ 246 w 24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10">
                    <a:moveTo>
                      <a:pt x="0" y="0"/>
                    </a:moveTo>
                    <a:lnTo>
                      <a:pt x="0" y="10"/>
                    </a:lnTo>
                    <a:lnTo>
                      <a:pt x="246" y="10"/>
                    </a:lnTo>
                    <a:lnTo>
                      <a:pt x="246" y="0"/>
                    </a:lnTo>
                    <a:lnTo>
                      <a:pt x="84" y="0"/>
                    </a:lnTo>
                    <a:lnTo>
                      <a:pt x="84" y="6"/>
                    </a:lnTo>
                    <a:lnTo>
                      <a:pt x="84" y="0"/>
                    </a:lnTo>
                    <a:lnTo>
                      <a:pt x="0"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9" name="Freeform 922"/>
              <p:cNvSpPr>
                <a:spLocks noEditPoints="1"/>
              </p:cNvSpPr>
              <p:nvPr/>
            </p:nvSpPr>
            <p:spPr bwMode="auto">
              <a:xfrm>
                <a:off x="3187" y="877"/>
                <a:ext cx="82" cy="3"/>
              </a:xfrm>
              <a:custGeom>
                <a:avLst/>
                <a:gdLst>
                  <a:gd name="T0" fmla="*/ 0 w 247"/>
                  <a:gd name="T1" fmla="*/ 0 h 11"/>
                  <a:gd name="T2" fmla="*/ 0 w 247"/>
                  <a:gd name="T3" fmla="*/ 3 h 11"/>
                  <a:gd name="T4" fmla="*/ 28 w 247"/>
                  <a:gd name="T5" fmla="*/ 3 h 11"/>
                  <a:gd name="T6" fmla="*/ 27 w 247"/>
                  <a:gd name="T7" fmla="*/ 0 h 11"/>
                  <a:gd name="T8" fmla="*/ 0 w 247"/>
                  <a:gd name="T9" fmla="*/ 0 h 11"/>
                  <a:gd name="T10" fmla="*/ 28 w 247"/>
                  <a:gd name="T11" fmla="*/ 0 h 11"/>
                  <a:gd name="T12" fmla="*/ 28 w 247"/>
                  <a:gd name="T13" fmla="*/ 3 h 11"/>
                  <a:gd name="T14" fmla="*/ 82 w 247"/>
                  <a:gd name="T15" fmla="*/ 3 h 11"/>
                  <a:gd name="T16" fmla="*/ 82 w 247"/>
                  <a:gd name="T17" fmla="*/ 0 h 11"/>
                  <a:gd name="T18" fmla="*/ 28 w 24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7"/>
                  <a:gd name="T31" fmla="*/ 0 h 11"/>
                  <a:gd name="T32" fmla="*/ 247 w 24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7" h="11">
                    <a:moveTo>
                      <a:pt x="0" y="0"/>
                    </a:moveTo>
                    <a:lnTo>
                      <a:pt x="0" y="10"/>
                    </a:lnTo>
                    <a:lnTo>
                      <a:pt x="84" y="11"/>
                    </a:lnTo>
                    <a:lnTo>
                      <a:pt x="82" y="0"/>
                    </a:lnTo>
                    <a:lnTo>
                      <a:pt x="0" y="0"/>
                    </a:lnTo>
                    <a:close/>
                    <a:moveTo>
                      <a:pt x="84" y="0"/>
                    </a:moveTo>
                    <a:lnTo>
                      <a:pt x="84" y="10"/>
                    </a:lnTo>
                    <a:lnTo>
                      <a:pt x="246" y="10"/>
                    </a:lnTo>
                    <a:lnTo>
                      <a:pt x="247" y="0"/>
                    </a:lnTo>
                    <a:lnTo>
                      <a:pt x="84"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0" name="Freeform 923"/>
              <p:cNvSpPr>
                <a:spLocks noEditPoints="1"/>
              </p:cNvSpPr>
              <p:nvPr/>
            </p:nvSpPr>
            <p:spPr bwMode="auto">
              <a:xfrm>
                <a:off x="3187" y="875"/>
                <a:ext cx="82" cy="3"/>
              </a:xfrm>
              <a:custGeom>
                <a:avLst/>
                <a:gdLst>
                  <a:gd name="T0" fmla="*/ 0 w 247"/>
                  <a:gd name="T1" fmla="*/ 0 h 10"/>
                  <a:gd name="T2" fmla="*/ 0 w 247"/>
                  <a:gd name="T3" fmla="*/ 3 h 10"/>
                  <a:gd name="T4" fmla="*/ 28 w 247"/>
                  <a:gd name="T5" fmla="*/ 3 h 10"/>
                  <a:gd name="T6" fmla="*/ 27 w 247"/>
                  <a:gd name="T7" fmla="*/ 0 h 10"/>
                  <a:gd name="T8" fmla="*/ 0 w 247"/>
                  <a:gd name="T9" fmla="*/ 0 h 10"/>
                  <a:gd name="T10" fmla="*/ 28 w 247"/>
                  <a:gd name="T11" fmla="*/ 0 h 10"/>
                  <a:gd name="T12" fmla="*/ 28 w 247"/>
                  <a:gd name="T13" fmla="*/ 3 h 10"/>
                  <a:gd name="T14" fmla="*/ 82 w 247"/>
                  <a:gd name="T15" fmla="*/ 3 h 10"/>
                  <a:gd name="T16" fmla="*/ 82 w 247"/>
                  <a:gd name="T17" fmla="*/ 0 h 10"/>
                  <a:gd name="T18" fmla="*/ 55 w 247"/>
                  <a:gd name="T19" fmla="*/ 0 h 10"/>
                  <a:gd name="T20" fmla="*/ 54 w 247"/>
                  <a:gd name="T21" fmla="*/ 1 h 10"/>
                  <a:gd name="T22" fmla="*/ 54 w 247"/>
                  <a:gd name="T23" fmla="*/ 0 h 10"/>
                  <a:gd name="T24" fmla="*/ 28 w 24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7"/>
                  <a:gd name="T40" fmla="*/ 0 h 10"/>
                  <a:gd name="T41" fmla="*/ 247 w 24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7" h="10">
                    <a:moveTo>
                      <a:pt x="1" y="0"/>
                    </a:moveTo>
                    <a:lnTo>
                      <a:pt x="0" y="10"/>
                    </a:lnTo>
                    <a:lnTo>
                      <a:pt x="84" y="10"/>
                    </a:lnTo>
                    <a:lnTo>
                      <a:pt x="81" y="0"/>
                    </a:lnTo>
                    <a:lnTo>
                      <a:pt x="1" y="0"/>
                    </a:lnTo>
                    <a:close/>
                    <a:moveTo>
                      <a:pt x="84" y="0"/>
                    </a:moveTo>
                    <a:lnTo>
                      <a:pt x="84" y="10"/>
                    </a:lnTo>
                    <a:lnTo>
                      <a:pt x="246" y="10"/>
                    </a:lnTo>
                    <a:lnTo>
                      <a:pt x="247" y="0"/>
                    </a:lnTo>
                    <a:lnTo>
                      <a:pt x="165" y="0"/>
                    </a:lnTo>
                    <a:lnTo>
                      <a:pt x="163" y="3"/>
                    </a:lnTo>
                    <a:lnTo>
                      <a:pt x="163" y="0"/>
                    </a:lnTo>
                    <a:lnTo>
                      <a:pt x="8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1" name="Freeform 924"/>
              <p:cNvSpPr>
                <a:spLocks noEditPoints="1"/>
              </p:cNvSpPr>
              <p:nvPr/>
            </p:nvSpPr>
            <p:spPr bwMode="auto">
              <a:xfrm>
                <a:off x="3187" y="873"/>
                <a:ext cx="82" cy="4"/>
              </a:xfrm>
              <a:custGeom>
                <a:avLst/>
                <a:gdLst>
                  <a:gd name="T0" fmla="*/ 0 w 247"/>
                  <a:gd name="T1" fmla="*/ 0 h 10"/>
                  <a:gd name="T2" fmla="*/ 0 w 247"/>
                  <a:gd name="T3" fmla="*/ 4 h 10"/>
                  <a:gd name="T4" fmla="*/ 27 w 247"/>
                  <a:gd name="T5" fmla="*/ 4 h 10"/>
                  <a:gd name="T6" fmla="*/ 27 w 247"/>
                  <a:gd name="T7" fmla="*/ 0 h 10"/>
                  <a:gd name="T8" fmla="*/ 0 w 247"/>
                  <a:gd name="T9" fmla="*/ 0 h 10"/>
                  <a:gd name="T10" fmla="*/ 28 w 247"/>
                  <a:gd name="T11" fmla="*/ 0 h 10"/>
                  <a:gd name="T12" fmla="*/ 28 w 247"/>
                  <a:gd name="T13" fmla="*/ 4 h 10"/>
                  <a:gd name="T14" fmla="*/ 82 w 247"/>
                  <a:gd name="T15" fmla="*/ 4 h 10"/>
                  <a:gd name="T16" fmla="*/ 82 w 247"/>
                  <a:gd name="T17" fmla="*/ 0 h 10"/>
                  <a:gd name="T18" fmla="*/ 55 w 247"/>
                  <a:gd name="T19" fmla="*/ 0 h 10"/>
                  <a:gd name="T20" fmla="*/ 54 w 247"/>
                  <a:gd name="T21" fmla="*/ 3 h 10"/>
                  <a:gd name="T22" fmla="*/ 54 w 247"/>
                  <a:gd name="T23" fmla="*/ 0 h 10"/>
                  <a:gd name="T24" fmla="*/ 28 w 24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7"/>
                  <a:gd name="T40" fmla="*/ 0 h 10"/>
                  <a:gd name="T41" fmla="*/ 247 w 24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7" h="10">
                    <a:moveTo>
                      <a:pt x="1" y="0"/>
                    </a:moveTo>
                    <a:lnTo>
                      <a:pt x="0" y="10"/>
                    </a:lnTo>
                    <a:lnTo>
                      <a:pt x="82" y="10"/>
                    </a:lnTo>
                    <a:lnTo>
                      <a:pt x="80" y="0"/>
                    </a:lnTo>
                    <a:lnTo>
                      <a:pt x="1" y="0"/>
                    </a:lnTo>
                    <a:close/>
                    <a:moveTo>
                      <a:pt x="84" y="0"/>
                    </a:moveTo>
                    <a:lnTo>
                      <a:pt x="84" y="10"/>
                    </a:lnTo>
                    <a:lnTo>
                      <a:pt x="247" y="10"/>
                    </a:lnTo>
                    <a:lnTo>
                      <a:pt x="247" y="0"/>
                    </a:lnTo>
                    <a:lnTo>
                      <a:pt x="166" y="0"/>
                    </a:lnTo>
                    <a:lnTo>
                      <a:pt x="163" y="8"/>
                    </a:lnTo>
                    <a:lnTo>
                      <a:pt x="162" y="0"/>
                    </a:lnTo>
                    <a:lnTo>
                      <a:pt x="8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2" name="Freeform 925"/>
              <p:cNvSpPr>
                <a:spLocks noEditPoints="1"/>
              </p:cNvSpPr>
              <p:nvPr/>
            </p:nvSpPr>
            <p:spPr bwMode="auto">
              <a:xfrm>
                <a:off x="3187" y="872"/>
                <a:ext cx="82" cy="3"/>
              </a:xfrm>
              <a:custGeom>
                <a:avLst/>
                <a:gdLst>
                  <a:gd name="T0" fmla="*/ 0 w 246"/>
                  <a:gd name="T1" fmla="*/ 0 h 10"/>
                  <a:gd name="T2" fmla="*/ 0 w 246"/>
                  <a:gd name="T3" fmla="*/ 3 h 10"/>
                  <a:gd name="T4" fmla="*/ 27 w 246"/>
                  <a:gd name="T5" fmla="*/ 3 h 10"/>
                  <a:gd name="T6" fmla="*/ 26 w 246"/>
                  <a:gd name="T7" fmla="*/ 0 h 10"/>
                  <a:gd name="T8" fmla="*/ 0 w 246"/>
                  <a:gd name="T9" fmla="*/ 0 h 10"/>
                  <a:gd name="T10" fmla="*/ 28 w 246"/>
                  <a:gd name="T11" fmla="*/ 0 h 10"/>
                  <a:gd name="T12" fmla="*/ 28 w 246"/>
                  <a:gd name="T13" fmla="*/ 3 h 10"/>
                  <a:gd name="T14" fmla="*/ 54 w 246"/>
                  <a:gd name="T15" fmla="*/ 3 h 10"/>
                  <a:gd name="T16" fmla="*/ 53 w 246"/>
                  <a:gd name="T17" fmla="*/ 0 h 10"/>
                  <a:gd name="T18" fmla="*/ 28 w 246"/>
                  <a:gd name="T19" fmla="*/ 0 h 10"/>
                  <a:gd name="T20" fmla="*/ 55 w 246"/>
                  <a:gd name="T21" fmla="*/ 0 h 10"/>
                  <a:gd name="T22" fmla="*/ 55 w 246"/>
                  <a:gd name="T23" fmla="*/ 3 h 10"/>
                  <a:gd name="T24" fmla="*/ 82 w 246"/>
                  <a:gd name="T25" fmla="*/ 3 h 10"/>
                  <a:gd name="T26" fmla="*/ 82 w 246"/>
                  <a:gd name="T27" fmla="*/ 0 h 10"/>
                  <a:gd name="T28" fmla="*/ 55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0" y="0"/>
                    </a:moveTo>
                    <a:lnTo>
                      <a:pt x="0" y="10"/>
                    </a:lnTo>
                    <a:lnTo>
                      <a:pt x="80" y="10"/>
                    </a:lnTo>
                    <a:lnTo>
                      <a:pt x="78" y="0"/>
                    </a:lnTo>
                    <a:lnTo>
                      <a:pt x="0" y="0"/>
                    </a:lnTo>
                    <a:close/>
                    <a:moveTo>
                      <a:pt x="83" y="0"/>
                    </a:moveTo>
                    <a:lnTo>
                      <a:pt x="83" y="10"/>
                    </a:lnTo>
                    <a:lnTo>
                      <a:pt x="162" y="10"/>
                    </a:lnTo>
                    <a:lnTo>
                      <a:pt x="160" y="0"/>
                    </a:lnTo>
                    <a:lnTo>
                      <a:pt x="83" y="0"/>
                    </a:lnTo>
                    <a:close/>
                    <a:moveTo>
                      <a:pt x="165" y="0"/>
                    </a:moveTo>
                    <a:lnTo>
                      <a:pt x="164" y="10"/>
                    </a:lnTo>
                    <a:lnTo>
                      <a:pt x="246" y="10"/>
                    </a:lnTo>
                    <a:lnTo>
                      <a:pt x="246" y="0"/>
                    </a:lnTo>
                    <a:lnTo>
                      <a:pt x="165"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3" name="Freeform 926"/>
              <p:cNvSpPr>
                <a:spLocks noEditPoints="1"/>
              </p:cNvSpPr>
              <p:nvPr/>
            </p:nvSpPr>
            <p:spPr bwMode="auto">
              <a:xfrm>
                <a:off x="3187" y="870"/>
                <a:ext cx="82" cy="3"/>
              </a:xfrm>
              <a:custGeom>
                <a:avLst/>
                <a:gdLst>
                  <a:gd name="T0" fmla="*/ 1 w 246"/>
                  <a:gd name="T1" fmla="*/ 0 h 10"/>
                  <a:gd name="T2" fmla="*/ 0 w 246"/>
                  <a:gd name="T3" fmla="*/ 3 h 10"/>
                  <a:gd name="T4" fmla="*/ 26 w 246"/>
                  <a:gd name="T5" fmla="*/ 3 h 10"/>
                  <a:gd name="T6" fmla="*/ 26 w 246"/>
                  <a:gd name="T7" fmla="*/ 0 h 10"/>
                  <a:gd name="T8" fmla="*/ 1 w 246"/>
                  <a:gd name="T9" fmla="*/ 0 h 10"/>
                  <a:gd name="T10" fmla="*/ 28 w 246"/>
                  <a:gd name="T11" fmla="*/ 0 h 10"/>
                  <a:gd name="T12" fmla="*/ 28 w 246"/>
                  <a:gd name="T13" fmla="*/ 3 h 10"/>
                  <a:gd name="T14" fmla="*/ 54 w 246"/>
                  <a:gd name="T15" fmla="*/ 3 h 10"/>
                  <a:gd name="T16" fmla="*/ 53 w 246"/>
                  <a:gd name="T17" fmla="*/ 0 h 10"/>
                  <a:gd name="T18" fmla="*/ 28 w 246"/>
                  <a:gd name="T19" fmla="*/ 0 h 10"/>
                  <a:gd name="T20" fmla="*/ 55 w 246"/>
                  <a:gd name="T21" fmla="*/ 0 h 10"/>
                  <a:gd name="T22" fmla="*/ 55 w 246"/>
                  <a:gd name="T23" fmla="*/ 3 h 10"/>
                  <a:gd name="T24" fmla="*/ 82 w 246"/>
                  <a:gd name="T25" fmla="*/ 3 h 10"/>
                  <a:gd name="T26" fmla="*/ 82 w 246"/>
                  <a:gd name="T27" fmla="*/ 0 h 10"/>
                  <a:gd name="T28" fmla="*/ 55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2" y="0"/>
                    </a:moveTo>
                    <a:lnTo>
                      <a:pt x="0" y="10"/>
                    </a:lnTo>
                    <a:lnTo>
                      <a:pt x="79" y="10"/>
                    </a:lnTo>
                    <a:lnTo>
                      <a:pt x="77" y="0"/>
                    </a:lnTo>
                    <a:lnTo>
                      <a:pt x="2" y="0"/>
                    </a:lnTo>
                    <a:close/>
                    <a:moveTo>
                      <a:pt x="83" y="0"/>
                    </a:moveTo>
                    <a:lnTo>
                      <a:pt x="83" y="10"/>
                    </a:lnTo>
                    <a:lnTo>
                      <a:pt x="161" y="10"/>
                    </a:lnTo>
                    <a:lnTo>
                      <a:pt x="159" y="0"/>
                    </a:lnTo>
                    <a:lnTo>
                      <a:pt x="83" y="0"/>
                    </a:lnTo>
                    <a:close/>
                    <a:moveTo>
                      <a:pt x="166" y="0"/>
                    </a:moveTo>
                    <a:lnTo>
                      <a:pt x="165" y="10"/>
                    </a:lnTo>
                    <a:lnTo>
                      <a:pt x="246" y="10"/>
                    </a:lnTo>
                    <a:lnTo>
                      <a:pt x="246" y="0"/>
                    </a:lnTo>
                    <a:lnTo>
                      <a:pt x="166"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4" name="Freeform 927"/>
              <p:cNvSpPr>
                <a:spLocks noEditPoints="1"/>
              </p:cNvSpPr>
              <p:nvPr/>
            </p:nvSpPr>
            <p:spPr bwMode="auto">
              <a:xfrm>
                <a:off x="3187" y="868"/>
                <a:ext cx="82" cy="4"/>
              </a:xfrm>
              <a:custGeom>
                <a:avLst/>
                <a:gdLst>
                  <a:gd name="T0" fmla="*/ 1 w 246"/>
                  <a:gd name="T1" fmla="*/ 0 h 10"/>
                  <a:gd name="T2" fmla="*/ 0 w 246"/>
                  <a:gd name="T3" fmla="*/ 4 h 10"/>
                  <a:gd name="T4" fmla="*/ 26 w 246"/>
                  <a:gd name="T5" fmla="*/ 4 h 10"/>
                  <a:gd name="T6" fmla="*/ 25 w 246"/>
                  <a:gd name="T7" fmla="*/ 0 h 10"/>
                  <a:gd name="T8" fmla="*/ 1 w 246"/>
                  <a:gd name="T9" fmla="*/ 0 h 10"/>
                  <a:gd name="T10" fmla="*/ 28 w 246"/>
                  <a:gd name="T11" fmla="*/ 0 h 10"/>
                  <a:gd name="T12" fmla="*/ 28 w 246"/>
                  <a:gd name="T13" fmla="*/ 4 h 10"/>
                  <a:gd name="T14" fmla="*/ 53 w 246"/>
                  <a:gd name="T15" fmla="*/ 4 h 10"/>
                  <a:gd name="T16" fmla="*/ 53 w 246"/>
                  <a:gd name="T17" fmla="*/ 0 h 10"/>
                  <a:gd name="T18" fmla="*/ 28 w 246"/>
                  <a:gd name="T19" fmla="*/ 0 h 10"/>
                  <a:gd name="T20" fmla="*/ 56 w 246"/>
                  <a:gd name="T21" fmla="*/ 0 h 10"/>
                  <a:gd name="T22" fmla="*/ 55 w 246"/>
                  <a:gd name="T23" fmla="*/ 4 h 10"/>
                  <a:gd name="T24" fmla="*/ 82 w 246"/>
                  <a:gd name="T25" fmla="*/ 4 h 10"/>
                  <a:gd name="T26" fmla="*/ 82 w 246"/>
                  <a:gd name="T27" fmla="*/ 0 h 10"/>
                  <a:gd name="T28" fmla="*/ 56 w 246"/>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6"/>
                  <a:gd name="T46" fmla="*/ 0 h 10"/>
                  <a:gd name="T47" fmla="*/ 246 w 246"/>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6" h="10">
                    <a:moveTo>
                      <a:pt x="2" y="0"/>
                    </a:moveTo>
                    <a:lnTo>
                      <a:pt x="0" y="10"/>
                    </a:lnTo>
                    <a:lnTo>
                      <a:pt x="78" y="10"/>
                    </a:lnTo>
                    <a:lnTo>
                      <a:pt x="76" y="0"/>
                    </a:lnTo>
                    <a:lnTo>
                      <a:pt x="2" y="0"/>
                    </a:lnTo>
                    <a:close/>
                    <a:moveTo>
                      <a:pt x="83" y="0"/>
                    </a:moveTo>
                    <a:lnTo>
                      <a:pt x="83" y="10"/>
                    </a:lnTo>
                    <a:lnTo>
                      <a:pt x="160" y="10"/>
                    </a:lnTo>
                    <a:lnTo>
                      <a:pt x="159" y="0"/>
                    </a:lnTo>
                    <a:lnTo>
                      <a:pt x="83" y="0"/>
                    </a:lnTo>
                    <a:close/>
                    <a:moveTo>
                      <a:pt x="167" y="0"/>
                    </a:moveTo>
                    <a:lnTo>
                      <a:pt x="165" y="10"/>
                    </a:lnTo>
                    <a:lnTo>
                      <a:pt x="246" y="10"/>
                    </a:lnTo>
                    <a:lnTo>
                      <a:pt x="246" y="0"/>
                    </a:lnTo>
                    <a:lnTo>
                      <a:pt x="167"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5" name="Freeform 928"/>
              <p:cNvSpPr>
                <a:spLocks noEditPoints="1"/>
              </p:cNvSpPr>
              <p:nvPr/>
            </p:nvSpPr>
            <p:spPr bwMode="auto">
              <a:xfrm>
                <a:off x="3188" y="867"/>
                <a:ext cx="81" cy="3"/>
              </a:xfrm>
              <a:custGeom>
                <a:avLst/>
                <a:gdLst>
                  <a:gd name="T0" fmla="*/ 0 w 244"/>
                  <a:gd name="T1" fmla="*/ 0 h 10"/>
                  <a:gd name="T2" fmla="*/ 0 w 244"/>
                  <a:gd name="T3" fmla="*/ 3 h 10"/>
                  <a:gd name="T4" fmla="*/ 25 w 244"/>
                  <a:gd name="T5" fmla="*/ 3 h 10"/>
                  <a:gd name="T6" fmla="*/ 24 w 244"/>
                  <a:gd name="T7" fmla="*/ 0 h 10"/>
                  <a:gd name="T8" fmla="*/ 0 w 244"/>
                  <a:gd name="T9" fmla="*/ 0 h 10"/>
                  <a:gd name="T10" fmla="*/ 27 w 244"/>
                  <a:gd name="T11" fmla="*/ 0 h 10"/>
                  <a:gd name="T12" fmla="*/ 27 w 244"/>
                  <a:gd name="T13" fmla="*/ 3 h 10"/>
                  <a:gd name="T14" fmla="*/ 52 w 244"/>
                  <a:gd name="T15" fmla="*/ 3 h 10"/>
                  <a:gd name="T16" fmla="*/ 52 w 244"/>
                  <a:gd name="T17" fmla="*/ 0 h 10"/>
                  <a:gd name="T18" fmla="*/ 27 w 244"/>
                  <a:gd name="T19" fmla="*/ 0 h 10"/>
                  <a:gd name="T20" fmla="*/ 55 w 244"/>
                  <a:gd name="T21" fmla="*/ 0 h 10"/>
                  <a:gd name="T22" fmla="*/ 54 w 244"/>
                  <a:gd name="T23" fmla="*/ 3 h 10"/>
                  <a:gd name="T24" fmla="*/ 81 w 244"/>
                  <a:gd name="T25" fmla="*/ 3 h 10"/>
                  <a:gd name="T26" fmla="*/ 81 w 244"/>
                  <a:gd name="T27" fmla="*/ 0 h 10"/>
                  <a:gd name="T28" fmla="*/ 55 w 24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0"/>
                  <a:gd name="T47" fmla="*/ 244 w 24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0">
                    <a:moveTo>
                      <a:pt x="0" y="0"/>
                    </a:moveTo>
                    <a:lnTo>
                      <a:pt x="0" y="10"/>
                    </a:lnTo>
                    <a:lnTo>
                      <a:pt x="75" y="10"/>
                    </a:lnTo>
                    <a:lnTo>
                      <a:pt x="72" y="0"/>
                    </a:lnTo>
                    <a:lnTo>
                      <a:pt x="0" y="0"/>
                    </a:lnTo>
                    <a:close/>
                    <a:moveTo>
                      <a:pt x="81" y="0"/>
                    </a:moveTo>
                    <a:lnTo>
                      <a:pt x="81" y="10"/>
                    </a:lnTo>
                    <a:lnTo>
                      <a:pt x="157" y="10"/>
                    </a:lnTo>
                    <a:lnTo>
                      <a:pt x="156" y="0"/>
                    </a:lnTo>
                    <a:lnTo>
                      <a:pt x="81" y="0"/>
                    </a:lnTo>
                    <a:close/>
                    <a:moveTo>
                      <a:pt x="166" y="0"/>
                    </a:moveTo>
                    <a:lnTo>
                      <a:pt x="164" y="10"/>
                    </a:lnTo>
                    <a:lnTo>
                      <a:pt x="244" y="10"/>
                    </a:lnTo>
                    <a:lnTo>
                      <a:pt x="244" y="0"/>
                    </a:lnTo>
                    <a:lnTo>
                      <a:pt x="166"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6" name="Freeform 929"/>
              <p:cNvSpPr>
                <a:spLocks noEditPoints="1"/>
              </p:cNvSpPr>
              <p:nvPr/>
            </p:nvSpPr>
            <p:spPr bwMode="auto">
              <a:xfrm>
                <a:off x="3188" y="865"/>
                <a:ext cx="81" cy="3"/>
              </a:xfrm>
              <a:custGeom>
                <a:avLst/>
                <a:gdLst>
                  <a:gd name="T0" fmla="*/ 0 w 244"/>
                  <a:gd name="T1" fmla="*/ 0 h 10"/>
                  <a:gd name="T2" fmla="*/ 0 w 244"/>
                  <a:gd name="T3" fmla="*/ 3 h 10"/>
                  <a:gd name="T4" fmla="*/ 25 w 244"/>
                  <a:gd name="T5" fmla="*/ 3 h 10"/>
                  <a:gd name="T6" fmla="*/ 24 w 244"/>
                  <a:gd name="T7" fmla="*/ 0 h 10"/>
                  <a:gd name="T8" fmla="*/ 0 w 244"/>
                  <a:gd name="T9" fmla="*/ 0 h 10"/>
                  <a:gd name="T10" fmla="*/ 27 w 244"/>
                  <a:gd name="T11" fmla="*/ 0 h 10"/>
                  <a:gd name="T12" fmla="*/ 27 w 244"/>
                  <a:gd name="T13" fmla="*/ 3 h 10"/>
                  <a:gd name="T14" fmla="*/ 52 w 244"/>
                  <a:gd name="T15" fmla="*/ 3 h 10"/>
                  <a:gd name="T16" fmla="*/ 51 w 244"/>
                  <a:gd name="T17" fmla="*/ 0 h 10"/>
                  <a:gd name="T18" fmla="*/ 27 w 244"/>
                  <a:gd name="T19" fmla="*/ 0 h 10"/>
                  <a:gd name="T20" fmla="*/ 55 w 244"/>
                  <a:gd name="T21" fmla="*/ 0 h 10"/>
                  <a:gd name="T22" fmla="*/ 55 w 244"/>
                  <a:gd name="T23" fmla="*/ 3 h 10"/>
                  <a:gd name="T24" fmla="*/ 81 w 244"/>
                  <a:gd name="T25" fmla="*/ 3 h 10"/>
                  <a:gd name="T26" fmla="*/ 81 w 244"/>
                  <a:gd name="T27" fmla="*/ 0 h 10"/>
                  <a:gd name="T28" fmla="*/ 55 w 244"/>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10"/>
                  <a:gd name="T47" fmla="*/ 244 w 244"/>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10">
                    <a:moveTo>
                      <a:pt x="0" y="0"/>
                    </a:moveTo>
                    <a:lnTo>
                      <a:pt x="0" y="10"/>
                    </a:lnTo>
                    <a:lnTo>
                      <a:pt x="74" y="10"/>
                    </a:lnTo>
                    <a:lnTo>
                      <a:pt x="71" y="0"/>
                    </a:lnTo>
                    <a:lnTo>
                      <a:pt x="0" y="0"/>
                    </a:lnTo>
                    <a:close/>
                    <a:moveTo>
                      <a:pt x="81" y="0"/>
                    </a:moveTo>
                    <a:lnTo>
                      <a:pt x="81" y="10"/>
                    </a:lnTo>
                    <a:lnTo>
                      <a:pt x="157" y="10"/>
                    </a:lnTo>
                    <a:lnTo>
                      <a:pt x="155" y="0"/>
                    </a:lnTo>
                    <a:lnTo>
                      <a:pt x="81" y="0"/>
                    </a:lnTo>
                    <a:close/>
                    <a:moveTo>
                      <a:pt x="167" y="0"/>
                    </a:moveTo>
                    <a:lnTo>
                      <a:pt x="165" y="10"/>
                    </a:lnTo>
                    <a:lnTo>
                      <a:pt x="244" y="10"/>
                    </a:lnTo>
                    <a:lnTo>
                      <a:pt x="244" y="0"/>
                    </a:lnTo>
                    <a:lnTo>
                      <a:pt x="167"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7" name="Freeform 930"/>
              <p:cNvSpPr>
                <a:spLocks noEditPoints="1"/>
              </p:cNvSpPr>
              <p:nvPr/>
            </p:nvSpPr>
            <p:spPr bwMode="auto">
              <a:xfrm>
                <a:off x="3188" y="863"/>
                <a:ext cx="81" cy="4"/>
              </a:xfrm>
              <a:custGeom>
                <a:avLst/>
                <a:gdLst>
                  <a:gd name="T0" fmla="*/ 0 w 244"/>
                  <a:gd name="T1" fmla="*/ 4 h 10"/>
                  <a:gd name="T2" fmla="*/ 0 w 244"/>
                  <a:gd name="T3" fmla="*/ 2 h 10"/>
                  <a:gd name="T4" fmla="*/ 23 w 244"/>
                  <a:gd name="T5" fmla="*/ 2 h 10"/>
                  <a:gd name="T6" fmla="*/ 24 w 244"/>
                  <a:gd name="T7" fmla="*/ 4 h 10"/>
                  <a:gd name="T8" fmla="*/ 0 w 244"/>
                  <a:gd name="T9" fmla="*/ 4 h 10"/>
                  <a:gd name="T10" fmla="*/ 27 w 244"/>
                  <a:gd name="T11" fmla="*/ 4 h 10"/>
                  <a:gd name="T12" fmla="*/ 27 w 244"/>
                  <a:gd name="T13" fmla="*/ 2 h 10"/>
                  <a:gd name="T14" fmla="*/ 51 w 244"/>
                  <a:gd name="T15" fmla="*/ 2 h 10"/>
                  <a:gd name="T16" fmla="*/ 52 w 244"/>
                  <a:gd name="T17" fmla="*/ 4 h 10"/>
                  <a:gd name="T18" fmla="*/ 27 w 244"/>
                  <a:gd name="T19" fmla="*/ 4 h 10"/>
                  <a:gd name="T20" fmla="*/ 55 w 244"/>
                  <a:gd name="T21" fmla="*/ 0 h 10"/>
                  <a:gd name="T22" fmla="*/ 55 w 244"/>
                  <a:gd name="T23" fmla="*/ 4 h 10"/>
                  <a:gd name="T24" fmla="*/ 81 w 244"/>
                  <a:gd name="T25" fmla="*/ 4 h 10"/>
                  <a:gd name="T26" fmla="*/ 81 w 244"/>
                  <a:gd name="T27" fmla="*/ 2 h 10"/>
                  <a:gd name="T28" fmla="*/ 68 w 244"/>
                  <a:gd name="T29" fmla="*/ 0 h 10"/>
                  <a:gd name="T30" fmla="*/ 55 w 244"/>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4"/>
                  <a:gd name="T49" fmla="*/ 0 h 10"/>
                  <a:gd name="T50" fmla="*/ 244 w 244"/>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4" h="10">
                    <a:moveTo>
                      <a:pt x="0" y="10"/>
                    </a:moveTo>
                    <a:lnTo>
                      <a:pt x="0" y="4"/>
                    </a:lnTo>
                    <a:lnTo>
                      <a:pt x="70" y="4"/>
                    </a:lnTo>
                    <a:lnTo>
                      <a:pt x="72" y="10"/>
                    </a:lnTo>
                    <a:lnTo>
                      <a:pt x="0" y="10"/>
                    </a:lnTo>
                    <a:close/>
                    <a:moveTo>
                      <a:pt x="81" y="10"/>
                    </a:moveTo>
                    <a:lnTo>
                      <a:pt x="81" y="4"/>
                    </a:lnTo>
                    <a:lnTo>
                      <a:pt x="154" y="4"/>
                    </a:lnTo>
                    <a:lnTo>
                      <a:pt x="156" y="10"/>
                    </a:lnTo>
                    <a:lnTo>
                      <a:pt x="81" y="10"/>
                    </a:lnTo>
                    <a:close/>
                    <a:moveTo>
                      <a:pt x="167" y="0"/>
                    </a:moveTo>
                    <a:lnTo>
                      <a:pt x="166" y="10"/>
                    </a:lnTo>
                    <a:lnTo>
                      <a:pt x="244" y="10"/>
                    </a:lnTo>
                    <a:lnTo>
                      <a:pt x="244" y="4"/>
                    </a:lnTo>
                    <a:lnTo>
                      <a:pt x="205" y="0"/>
                    </a:lnTo>
                    <a:lnTo>
                      <a:pt x="167" y="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8" name="Freeform 931"/>
              <p:cNvSpPr>
                <a:spLocks noEditPoints="1"/>
              </p:cNvSpPr>
              <p:nvPr/>
            </p:nvSpPr>
            <p:spPr bwMode="auto">
              <a:xfrm>
                <a:off x="3188" y="863"/>
                <a:ext cx="81" cy="2"/>
              </a:xfrm>
              <a:custGeom>
                <a:avLst/>
                <a:gdLst>
                  <a:gd name="T0" fmla="*/ 0 w 244"/>
                  <a:gd name="T1" fmla="*/ 2 h 6"/>
                  <a:gd name="T2" fmla="*/ 0 w 244"/>
                  <a:gd name="T3" fmla="*/ 2 h 6"/>
                  <a:gd name="T4" fmla="*/ 23 w 244"/>
                  <a:gd name="T5" fmla="*/ 2 h 6"/>
                  <a:gd name="T6" fmla="*/ 24 w 244"/>
                  <a:gd name="T7" fmla="*/ 2 h 6"/>
                  <a:gd name="T8" fmla="*/ 0 w 244"/>
                  <a:gd name="T9" fmla="*/ 2 h 6"/>
                  <a:gd name="T10" fmla="*/ 27 w 244"/>
                  <a:gd name="T11" fmla="*/ 2 h 6"/>
                  <a:gd name="T12" fmla="*/ 27 w 244"/>
                  <a:gd name="T13" fmla="*/ 2 h 6"/>
                  <a:gd name="T14" fmla="*/ 51 w 244"/>
                  <a:gd name="T15" fmla="*/ 2 h 6"/>
                  <a:gd name="T16" fmla="*/ 51 w 244"/>
                  <a:gd name="T17" fmla="*/ 2 h 6"/>
                  <a:gd name="T18" fmla="*/ 27 w 244"/>
                  <a:gd name="T19" fmla="*/ 2 h 6"/>
                  <a:gd name="T20" fmla="*/ 55 w 244"/>
                  <a:gd name="T21" fmla="*/ 2 h 6"/>
                  <a:gd name="T22" fmla="*/ 55 w 244"/>
                  <a:gd name="T23" fmla="*/ 0 h 6"/>
                  <a:gd name="T24" fmla="*/ 81 w 244"/>
                  <a:gd name="T25" fmla="*/ 2 h 6"/>
                  <a:gd name="T26" fmla="*/ 81 w 244"/>
                  <a:gd name="T27" fmla="*/ 2 h 6"/>
                  <a:gd name="T28" fmla="*/ 55 w 244"/>
                  <a:gd name="T29" fmla="*/ 2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4"/>
                  <a:gd name="T46" fmla="*/ 0 h 6"/>
                  <a:gd name="T47" fmla="*/ 244 w 244"/>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4" h="6">
                    <a:moveTo>
                      <a:pt x="0" y="6"/>
                    </a:moveTo>
                    <a:lnTo>
                      <a:pt x="0" y="5"/>
                    </a:lnTo>
                    <a:lnTo>
                      <a:pt x="70" y="5"/>
                    </a:lnTo>
                    <a:lnTo>
                      <a:pt x="71" y="6"/>
                    </a:lnTo>
                    <a:lnTo>
                      <a:pt x="0" y="6"/>
                    </a:lnTo>
                    <a:close/>
                    <a:moveTo>
                      <a:pt x="81" y="6"/>
                    </a:moveTo>
                    <a:lnTo>
                      <a:pt x="81" y="5"/>
                    </a:lnTo>
                    <a:lnTo>
                      <a:pt x="154" y="5"/>
                    </a:lnTo>
                    <a:lnTo>
                      <a:pt x="155" y="6"/>
                    </a:lnTo>
                    <a:lnTo>
                      <a:pt x="81" y="6"/>
                    </a:lnTo>
                    <a:close/>
                    <a:moveTo>
                      <a:pt x="167" y="6"/>
                    </a:moveTo>
                    <a:lnTo>
                      <a:pt x="167" y="0"/>
                    </a:lnTo>
                    <a:lnTo>
                      <a:pt x="244" y="5"/>
                    </a:lnTo>
                    <a:lnTo>
                      <a:pt x="244" y="6"/>
                    </a:lnTo>
                    <a:lnTo>
                      <a:pt x="167"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19" name="Freeform 932"/>
              <p:cNvSpPr>
                <a:spLocks/>
              </p:cNvSpPr>
              <p:nvPr/>
            </p:nvSpPr>
            <p:spPr bwMode="auto">
              <a:xfrm>
                <a:off x="3243" y="863"/>
                <a:ext cx="13" cy="1"/>
              </a:xfrm>
              <a:custGeom>
                <a:avLst/>
                <a:gdLst>
                  <a:gd name="T0" fmla="*/ 0 w 38"/>
                  <a:gd name="T1" fmla="*/ 1 h 1"/>
                  <a:gd name="T2" fmla="*/ 0 w 38"/>
                  <a:gd name="T3" fmla="*/ 0 h 1"/>
                  <a:gd name="T4" fmla="*/ 13 w 38"/>
                  <a:gd name="T5" fmla="*/ 1 h 1"/>
                  <a:gd name="T6" fmla="*/ 0 w 38"/>
                  <a:gd name="T7" fmla="*/ 1 h 1"/>
                  <a:gd name="T8" fmla="*/ 0 60000 65536"/>
                  <a:gd name="T9" fmla="*/ 0 60000 65536"/>
                  <a:gd name="T10" fmla="*/ 0 60000 65536"/>
                  <a:gd name="T11" fmla="*/ 0 60000 65536"/>
                  <a:gd name="T12" fmla="*/ 0 w 38"/>
                  <a:gd name="T13" fmla="*/ 0 h 1"/>
                  <a:gd name="T14" fmla="*/ 38 w 38"/>
                  <a:gd name="T15" fmla="*/ 1 h 1"/>
                </a:gdLst>
                <a:ahLst/>
                <a:cxnLst>
                  <a:cxn ang="T8">
                    <a:pos x="T0" y="T1"/>
                  </a:cxn>
                  <a:cxn ang="T9">
                    <a:pos x="T2" y="T3"/>
                  </a:cxn>
                  <a:cxn ang="T10">
                    <a:pos x="T4" y="T5"/>
                  </a:cxn>
                  <a:cxn ang="T11">
                    <a:pos x="T6" y="T7"/>
                  </a:cxn>
                </a:cxnLst>
                <a:rect l="T12" t="T13" r="T14" b="T15"/>
                <a:pathLst>
                  <a:path w="38" h="1">
                    <a:moveTo>
                      <a:pt x="0" y="1"/>
                    </a:moveTo>
                    <a:lnTo>
                      <a:pt x="0" y="0"/>
                    </a:lnTo>
                    <a:lnTo>
                      <a:pt x="38" y="1"/>
                    </a:lnTo>
                    <a:lnTo>
                      <a:pt x="0" y="1"/>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0" name="Freeform 933"/>
              <p:cNvSpPr>
                <a:spLocks/>
              </p:cNvSpPr>
              <p:nvPr/>
            </p:nvSpPr>
            <p:spPr bwMode="auto">
              <a:xfrm>
                <a:off x="2773" y="881"/>
                <a:ext cx="380" cy="1"/>
              </a:xfrm>
              <a:custGeom>
                <a:avLst/>
                <a:gdLst>
                  <a:gd name="T0" fmla="*/ 0 w 1140"/>
                  <a:gd name="T1" fmla="*/ 1 h 3"/>
                  <a:gd name="T2" fmla="*/ 380 w 1140"/>
                  <a:gd name="T3" fmla="*/ 1 h 3"/>
                  <a:gd name="T4" fmla="*/ 380 w 1140"/>
                  <a:gd name="T5" fmla="*/ 0 h 3"/>
                  <a:gd name="T6" fmla="*/ 0 w 1140"/>
                  <a:gd name="T7" fmla="*/ 0 h 3"/>
                  <a:gd name="T8" fmla="*/ 0 w 1140"/>
                  <a:gd name="T9" fmla="*/ 1 h 3"/>
                  <a:gd name="T10" fmla="*/ 0 60000 65536"/>
                  <a:gd name="T11" fmla="*/ 0 60000 65536"/>
                  <a:gd name="T12" fmla="*/ 0 60000 65536"/>
                  <a:gd name="T13" fmla="*/ 0 60000 65536"/>
                  <a:gd name="T14" fmla="*/ 0 60000 65536"/>
                  <a:gd name="T15" fmla="*/ 0 w 1140"/>
                  <a:gd name="T16" fmla="*/ 0 h 3"/>
                  <a:gd name="T17" fmla="*/ 1140 w 1140"/>
                  <a:gd name="T18" fmla="*/ 3 h 3"/>
                </a:gdLst>
                <a:ahLst/>
                <a:cxnLst>
                  <a:cxn ang="T10">
                    <a:pos x="T0" y="T1"/>
                  </a:cxn>
                  <a:cxn ang="T11">
                    <a:pos x="T2" y="T3"/>
                  </a:cxn>
                  <a:cxn ang="T12">
                    <a:pos x="T4" y="T5"/>
                  </a:cxn>
                  <a:cxn ang="T13">
                    <a:pos x="T6" y="T7"/>
                  </a:cxn>
                  <a:cxn ang="T14">
                    <a:pos x="T8" y="T9"/>
                  </a:cxn>
                </a:cxnLst>
                <a:rect l="T15" t="T16" r="T17" b="T18"/>
                <a:pathLst>
                  <a:path w="1140" h="3">
                    <a:moveTo>
                      <a:pt x="0" y="3"/>
                    </a:moveTo>
                    <a:lnTo>
                      <a:pt x="1140" y="3"/>
                    </a:lnTo>
                    <a:lnTo>
                      <a:pt x="1140" y="0"/>
                    </a:lnTo>
                    <a:lnTo>
                      <a:pt x="1" y="0"/>
                    </a:lnTo>
                    <a:lnTo>
                      <a:pt x="0" y="3"/>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1" name="Freeform 934"/>
              <p:cNvSpPr>
                <a:spLocks/>
              </p:cNvSpPr>
              <p:nvPr/>
            </p:nvSpPr>
            <p:spPr bwMode="auto">
              <a:xfrm>
                <a:off x="2773" y="880"/>
                <a:ext cx="380" cy="2"/>
              </a:xfrm>
              <a:custGeom>
                <a:avLst/>
                <a:gdLst>
                  <a:gd name="T0" fmla="*/ 0 w 1140"/>
                  <a:gd name="T1" fmla="*/ 2 h 7"/>
                  <a:gd name="T2" fmla="*/ 380 w 1140"/>
                  <a:gd name="T3" fmla="*/ 2 h 7"/>
                  <a:gd name="T4" fmla="*/ 380 w 1140"/>
                  <a:gd name="T5" fmla="*/ 0 h 7"/>
                  <a:gd name="T6" fmla="*/ 0 w 1140"/>
                  <a:gd name="T7" fmla="*/ 0 h 7"/>
                  <a:gd name="T8" fmla="*/ 0 w 1140"/>
                  <a:gd name="T9" fmla="*/ 2 h 7"/>
                  <a:gd name="T10" fmla="*/ 0 60000 65536"/>
                  <a:gd name="T11" fmla="*/ 0 60000 65536"/>
                  <a:gd name="T12" fmla="*/ 0 60000 65536"/>
                  <a:gd name="T13" fmla="*/ 0 60000 65536"/>
                  <a:gd name="T14" fmla="*/ 0 60000 65536"/>
                  <a:gd name="T15" fmla="*/ 0 w 1140"/>
                  <a:gd name="T16" fmla="*/ 0 h 7"/>
                  <a:gd name="T17" fmla="*/ 1140 w 1140"/>
                  <a:gd name="T18" fmla="*/ 7 h 7"/>
                </a:gdLst>
                <a:ahLst/>
                <a:cxnLst>
                  <a:cxn ang="T10">
                    <a:pos x="T0" y="T1"/>
                  </a:cxn>
                  <a:cxn ang="T11">
                    <a:pos x="T2" y="T3"/>
                  </a:cxn>
                  <a:cxn ang="T12">
                    <a:pos x="T4" y="T5"/>
                  </a:cxn>
                  <a:cxn ang="T13">
                    <a:pos x="T6" y="T7"/>
                  </a:cxn>
                  <a:cxn ang="T14">
                    <a:pos x="T8" y="T9"/>
                  </a:cxn>
                </a:cxnLst>
                <a:rect l="T15" t="T16" r="T17" b="T18"/>
                <a:pathLst>
                  <a:path w="1140" h="7">
                    <a:moveTo>
                      <a:pt x="0" y="7"/>
                    </a:moveTo>
                    <a:lnTo>
                      <a:pt x="1140" y="7"/>
                    </a:lnTo>
                    <a:lnTo>
                      <a:pt x="1140" y="0"/>
                    </a:lnTo>
                    <a:lnTo>
                      <a:pt x="1" y="0"/>
                    </a:lnTo>
                    <a:lnTo>
                      <a:pt x="0" y="7"/>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2" name="Freeform 935"/>
              <p:cNvSpPr>
                <a:spLocks/>
              </p:cNvSpPr>
              <p:nvPr/>
            </p:nvSpPr>
            <p:spPr bwMode="auto">
              <a:xfrm>
                <a:off x="2774" y="878"/>
                <a:ext cx="379" cy="3"/>
              </a:xfrm>
              <a:custGeom>
                <a:avLst/>
                <a:gdLst>
                  <a:gd name="T0" fmla="*/ 378 w 1139"/>
                  <a:gd name="T1" fmla="*/ 0 h 9"/>
                  <a:gd name="T2" fmla="*/ 379 w 1139"/>
                  <a:gd name="T3" fmla="*/ 3 h 9"/>
                  <a:gd name="T4" fmla="*/ 0 w 1139"/>
                  <a:gd name="T5" fmla="*/ 3 h 9"/>
                  <a:gd name="T6" fmla="*/ 0 w 1139"/>
                  <a:gd name="T7" fmla="*/ 0 h 9"/>
                  <a:gd name="T8" fmla="*/ 378 w 1139"/>
                  <a:gd name="T9" fmla="*/ 0 h 9"/>
                  <a:gd name="T10" fmla="*/ 0 60000 65536"/>
                  <a:gd name="T11" fmla="*/ 0 60000 65536"/>
                  <a:gd name="T12" fmla="*/ 0 60000 65536"/>
                  <a:gd name="T13" fmla="*/ 0 60000 65536"/>
                  <a:gd name="T14" fmla="*/ 0 60000 65536"/>
                  <a:gd name="T15" fmla="*/ 0 w 1139"/>
                  <a:gd name="T16" fmla="*/ 0 h 9"/>
                  <a:gd name="T17" fmla="*/ 1139 w 1139"/>
                  <a:gd name="T18" fmla="*/ 9 h 9"/>
                </a:gdLst>
                <a:ahLst/>
                <a:cxnLst>
                  <a:cxn ang="T10">
                    <a:pos x="T0" y="T1"/>
                  </a:cxn>
                  <a:cxn ang="T11">
                    <a:pos x="T2" y="T3"/>
                  </a:cxn>
                  <a:cxn ang="T12">
                    <a:pos x="T4" y="T5"/>
                  </a:cxn>
                  <a:cxn ang="T13">
                    <a:pos x="T6" y="T7"/>
                  </a:cxn>
                  <a:cxn ang="T14">
                    <a:pos x="T8" y="T9"/>
                  </a:cxn>
                </a:cxnLst>
                <a:rect l="T15" t="T16" r="T17" b="T18"/>
                <a:pathLst>
                  <a:path w="1139" h="9">
                    <a:moveTo>
                      <a:pt x="1137" y="0"/>
                    </a:moveTo>
                    <a:lnTo>
                      <a:pt x="1139" y="9"/>
                    </a:lnTo>
                    <a:lnTo>
                      <a:pt x="0" y="9"/>
                    </a:lnTo>
                    <a:lnTo>
                      <a:pt x="1" y="0"/>
                    </a:lnTo>
                    <a:lnTo>
                      <a:pt x="1137"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3" name="Freeform 936"/>
              <p:cNvSpPr>
                <a:spLocks/>
              </p:cNvSpPr>
              <p:nvPr/>
            </p:nvSpPr>
            <p:spPr bwMode="auto">
              <a:xfrm>
                <a:off x="2774" y="877"/>
                <a:ext cx="379" cy="3"/>
              </a:xfrm>
              <a:custGeom>
                <a:avLst/>
                <a:gdLst>
                  <a:gd name="T0" fmla="*/ 378 w 1139"/>
                  <a:gd name="T1" fmla="*/ 0 h 10"/>
                  <a:gd name="T2" fmla="*/ 379 w 1139"/>
                  <a:gd name="T3" fmla="*/ 3 h 10"/>
                  <a:gd name="T4" fmla="*/ 0 w 1139"/>
                  <a:gd name="T5" fmla="*/ 3 h 10"/>
                  <a:gd name="T6" fmla="*/ 0 w 1139"/>
                  <a:gd name="T7" fmla="*/ 0 h 10"/>
                  <a:gd name="T8" fmla="*/ 378 w 1139"/>
                  <a:gd name="T9" fmla="*/ 0 h 10"/>
                  <a:gd name="T10" fmla="*/ 0 60000 65536"/>
                  <a:gd name="T11" fmla="*/ 0 60000 65536"/>
                  <a:gd name="T12" fmla="*/ 0 60000 65536"/>
                  <a:gd name="T13" fmla="*/ 0 60000 65536"/>
                  <a:gd name="T14" fmla="*/ 0 60000 65536"/>
                  <a:gd name="T15" fmla="*/ 0 w 1139"/>
                  <a:gd name="T16" fmla="*/ 0 h 10"/>
                  <a:gd name="T17" fmla="*/ 1139 w 1139"/>
                  <a:gd name="T18" fmla="*/ 10 h 10"/>
                </a:gdLst>
                <a:ahLst/>
                <a:cxnLst>
                  <a:cxn ang="T10">
                    <a:pos x="T0" y="T1"/>
                  </a:cxn>
                  <a:cxn ang="T11">
                    <a:pos x="T2" y="T3"/>
                  </a:cxn>
                  <a:cxn ang="T12">
                    <a:pos x="T4" y="T5"/>
                  </a:cxn>
                  <a:cxn ang="T13">
                    <a:pos x="T6" y="T7"/>
                  </a:cxn>
                  <a:cxn ang="T14">
                    <a:pos x="T8" y="T9"/>
                  </a:cxn>
                </a:cxnLst>
                <a:rect l="T15" t="T16" r="T17" b="T18"/>
                <a:pathLst>
                  <a:path w="1139" h="10">
                    <a:moveTo>
                      <a:pt x="1137" y="0"/>
                    </a:moveTo>
                    <a:lnTo>
                      <a:pt x="1139" y="10"/>
                    </a:lnTo>
                    <a:lnTo>
                      <a:pt x="0" y="10"/>
                    </a:lnTo>
                    <a:lnTo>
                      <a:pt x="1" y="0"/>
                    </a:lnTo>
                    <a:lnTo>
                      <a:pt x="1137"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4" name="Freeform 937"/>
              <p:cNvSpPr>
                <a:spLocks/>
              </p:cNvSpPr>
              <p:nvPr/>
            </p:nvSpPr>
            <p:spPr bwMode="auto">
              <a:xfrm>
                <a:off x="2774" y="875"/>
                <a:ext cx="379" cy="3"/>
              </a:xfrm>
              <a:custGeom>
                <a:avLst/>
                <a:gdLst>
                  <a:gd name="T0" fmla="*/ 379 w 1136"/>
                  <a:gd name="T1" fmla="*/ 0 h 9"/>
                  <a:gd name="T2" fmla="*/ 379 w 1136"/>
                  <a:gd name="T3" fmla="*/ 3 h 9"/>
                  <a:gd name="T4" fmla="*/ 0 w 1136"/>
                  <a:gd name="T5" fmla="*/ 3 h 9"/>
                  <a:gd name="T6" fmla="*/ 0 w 1136"/>
                  <a:gd name="T7" fmla="*/ 0 h 9"/>
                  <a:gd name="T8" fmla="*/ 379 w 1136"/>
                  <a:gd name="T9" fmla="*/ 0 h 9"/>
                  <a:gd name="T10" fmla="*/ 0 60000 65536"/>
                  <a:gd name="T11" fmla="*/ 0 60000 65536"/>
                  <a:gd name="T12" fmla="*/ 0 60000 65536"/>
                  <a:gd name="T13" fmla="*/ 0 60000 65536"/>
                  <a:gd name="T14" fmla="*/ 0 60000 65536"/>
                  <a:gd name="T15" fmla="*/ 0 w 1136"/>
                  <a:gd name="T16" fmla="*/ 0 h 9"/>
                  <a:gd name="T17" fmla="*/ 1136 w 1136"/>
                  <a:gd name="T18" fmla="*/ 9 h 9"/>
                </a:gdLst>
                <a:ahLst/>
                <a:cxnLst>
                  <a:cxn ang="T10">
                    <a:pos x="T0" y="T1"/>
                  </a:cxn>
                  <a:cxn ang="T11">
                    <a:pos x="T2" y="T3"/>
                  </a:cxn>
                  <a:cxn ang="T12">
                    <a:pos x="T4" y="T5"/>
                  </a:cxn>
                  <a:cxn ang="T13">
                    <a:pos x="T6" y="T7"/>
                  </a:cxn>
                  <a:cxn ang="T14">
                    <a:pos x="T8" y="T9"/>
                  </a:cxn>
                </a:cxnLst>
                <a:rect l="T15" t="T16" r="T17" b="T18"/>
                <a:pathLst>
                  <a:path w="1136" h="9">
                    <a:moveTo>
                      <a:pt x="1135" y="0"/>
                    </a:moveTo>
                    <a:lnTo>
                      <a:pt x="1136" y="9"/>
                    </a:lnTo>
                    <a:lnTo>
                      <a:pt x="0" y="9"/>
                    </a:lnTo>
                    <a:lnTo>
                      <a:pt x="1" y="0"/>
                    </a:lnTo>
                    <a:lnTo>
                      <a:pt x="1135"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5" name="Freeform 938"/>
              <p:cNvSpPr>
                <a:spLocks/>
              </p:cNvSpPr>
              <p:nvPr/>
            </p:nvSpPr>
            <p:spPr bwMode="auto">
              <a:xfrm>
                <a:off x="2774" y="874"/>
                <a:ext cx="379" cy="3"/>
              </a:xfrm>
              <a:custGeom>
                <a:avLst/>
                <a:gdLst>
                  <a:gd name="T0" fmla="*/ 379 w 1136"/>
                  <a:gd name="T1" fmla="*/ 0 h 9"/>
                  <a:gd name="T2" fmla="*/ 379 w 1136"/>
                  <a:gd name="T3" fmla="*/ 3 h 9"/>
                  <a:gd name="T4" fmla="*/ 0 w 1136"/>
                  <a:gd name="T5" fmla="*/ 3 h 9"/>
                  <a:gd name="T6" fmla="*/ 0 w 1136"/>
                  <a:gd name="T7" fmla="*/ 0 h 9"/>
                  <a:gd name="T8" fmla="*/ 53 w 1136"/>
                  <a:gd name="T9" fmla="*/ 0 h 9"/>
                  <a:gd name="T10" fmla="*/ 53 w 1136"/>
                  <a:gd name="T11" fmla="*/ 2 h 9"/>
                  <a:gd name="T12" fmla="*/ 53 w 1136"/>
                  <a:gd name="T13" fmla="*/ 0 h 9"/>
                  <a:gd name="T14" fmla="*/ 129 w 1136"/>
                  <a:gd name="T15" fmla="*/ 0 h 9"/>
                  <a:gd name="T16" fmla="*/ 129 w 1136"/>
                  <a:gd name="T17" fmla="*/ 2 h 9"/>
                  <a:gd name="T18" fmla="*/ 129 w 1136"/>
                  <a:gd name="T19" fmla="*/ 0 h 9"/>
                  <a:gd name="T20" fmla="*/ 207 w 1136"/>
                  <a:gd name="T21" fmla="*/ 0 h 9"/>
                  <a:gd name="T22" fmla="*/ 207 w 1136"/>
                  <a:gd name="T23" fmla="*/ 2 h 9"/>
                  <a:gd name="T24" fmla="*/ 208 w 1136"/>
                  <a:gd name="T25" fmla="*/ 0 h 9"/>
                  <a:gd name="T26" fmla="*/ 234 w 1136"/>
                  <a:gd name="T27" fmla="*/ 0 h 9"/>
                  <a:gd name="T28" fmla="*/ 234 w 1136"/>
                  <a:gd name="T29" fmla="*/ 2 h 9"/>
                  <a:gd name="T30" fmla="*/ 234 w 1136"/>
                  <a:gd name="T31" fmla="*/ 0 h 9"/>
                  <a:gd name="T32" fmla="*/ 379 w 113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6"/>
                  <a:gd name="T52" fmla="*/ 0 h 9"/>
                  <a:gd name="T53" fmla="*/ 1136 w 113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6" h="9">
                    <a:moveTo>
                      <a:pt x="1135" y="0"/>
                    </a:moveTo>
                    <a:lnTo>
                      <a:pt x="1136" y="9"/>
                    </a:lnTo>
                    <a:lnTo>
                      <a:pt x="0" y="9"/>
                    </a:lnTo>
                    <a:lnTo>
                      <a:pt x="1" y="0"/>
                    </a:lnTo>
                    <a:lnTo>
                      <a:pt x="159" y="0"/>
                    </a:lnTo>
                    <a:lnTo>
                      <a:pt x="159" y="5"/>
                    </a:lnTo>
                    <a:lnTo>
                      <a:pt x="160" y="0"/>
                    </a:lnTo>
                    <a:lnTo>
                      <a:pt x="387" y="0"/>
                    </a:lnTo>
                    <a:lnTo>
                      <a:pt x="387" y="5"/>
                    </a:lnTo>
                    <a:lnTo>
                      <a:pt x="388" y="0"/>
                    </a:lnTo>
                    <a:lnTo>
                      <a:pt x="620" y="0"/>
                    </a:lnTo>
                    <a:lnTo>
                      <a:pt x="620" y="5"/>
                    </a:lnTo>
                    <a:lnTo>
                      <a:pt x="622" y="0"/>
                    </a:lnTo>
                    <a:lnTo>
                      <a:pt x="700" y="0"/>
                    </a:lnTo>
                    <a:lnTo>
                      <a:pt x="700" y="5"/>
                    </a:lnTo>
                    <a:lnTo>
                      <a:pt x="701" y="0"/>
                    </a:lnTo>
                    <a:lnTo>
                      <a:pt x="1135"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6" name="Freeform 939"/>
              <p:cNvSpPr>
                <a:spLocks/>
              </p:cNvSpPr>
              <p:nvPr/>
            </p:nvSpPr>
            <p:spPr bwMode="auto">
              <a:xfrm>
                <a:off x="2774" y="872"/>
                <a:ext cx="378" cy="3"/>
              </a:xfrm>
              <a:custGeom>
                <a:avLst/>
                <a:gdLst>
                  <a:gd name="T0" fmla="*/ 378 w 1134"/>
                  <a:gd name="T1" fmla="*/ 0 h 10"/>
                  <a:gd name="T2" fmla="*/ 378 w 1134"/>
                  <a:gd name="T3" fmla="*/ 3 h 10"/>
                  <a:gd name="T4" fmla="*/ 0 w 1134"/>
                  <a:gd name="T5" fmla="*/ 3 h 10"/>
                  <a:gd name="T6" fmla="*/ 1 w 1134"/>
                  <a:gd name="T7" fmla="*/ 0 h 10"/>
                  <a:gd name="T8" fmla="*/ 52 w 1134"/>
                  <a:gd name="T9" fmla="*/ 0 h 10"/>
                  <a:gd name="T10" fmla="*/ 53 w 1134"/>
                  <a:gd name="T11" fmla="*/ 3 h 10"/>
                  <a:gd name="T12" fmla="*/ 53 w 1134"/>
                  <a:gd name="T13" fmla="*/ 0 h 10"/>
                  <a:gd name="T14" fmla="*/ 78 w 1134"/>
                  <a:gd name="T15" fmla="*/ 0 h 10"/>
                  <a:gd name="T16" fmla="*/ 78 w 1134"/>
                  <a:gd name="T17" fmla="*/ 2 h 10"/>
                  <a:gd name="T18" fmla="*/ 79 w 1134"/>
                  <a:gd name="T19" fmla="*/ 0 h 10"/>
                  <a:gd name="T20" fmla="*/ 100 w 1134"/>
                  <a:gd name="T21" fmla="*/ 0 h 10"/>
                  <a:gd name="T22" fmla="*/ 100 w 1134"/>
                  <a:gd name="T23" fmla="*/ 2 h 10"/>
                  <a:gd name="T24" fmla="*/ 101 w 1134"/>
                  <a:gd name="T25" fmla="*/ 0 h 10"/>
                  <a:gd name="T26" fmla="*/ 128 w 1134"/>
                  <a:gd name="T27" fmla="*/ 0 h 10"/>
                  <a:gd name="T28" fmla="*/ 129 w 1134"/>
                  <a:gd name="T29" fmla="*/ 3 h 10"/>
                  <a:gd name="T30" fmla="*/ 130 w 1134"/>
                  <a:gd name="T31" fmla="*/ 0 h 10"/>
                  <a:gd name="T32" fmla="*/ 154 w 1134"/>
                  <a:gd name="T33" fmla="*/ 0 h 10"/>
                  <a:gd name="T34" fmla="*/ 154 w 1134"/>
                  <a:gd name="T35" fmla="*/ 1 h 10"/>
                  <a:gd name="T36" fmla="*/ 155 w 1134"/>
                  <a:gd name="T37" fmla="*/ 0 h 10"/>
                  <a:gd name="T38" fmla="*/ 206 w 1134"/>
                  <a:gd name="T39" fmla="*/ 0 h 10"/>
                  <a:gd name="T40" fmla="*/ 206 w 1134"/>
                  <a:gd name="T41" fmla="*/ 3 h 10"/>
                  <a:gd name="T42" fmla="*/ 207 w 1134"/>
                  <a:gd name="T43" fmla="*/ 0 h 10"/>
                  <a:gd name="T44" fmla="*/ 233 w 1134"/>
                  <a:gd name="T45" fmla="*/ 0 h 10"/>
                  <a:gd name="T46" fmla="*/ 233 w 1134"/>
                  <a:gd name="T47" fmla="*/ 3 h 10"/>
                  <a:gd name="T48" fmla="*/ 234 w 1134"/>
                  <a:gd name="T49" fmla="*/ 0 h 10"/>
                  <a:gd name="T50" fmla="*/ 259 w 1134"/>
                  <a:gd name="T51" fmla="*/ 0 h 10"/>
                  <a:gd name="T52" fmla="*/ 259 w 1134"/>
                  <a:gd name="T53" fmla="*/ 1 h 10"/>
                  <a:gd name="T54" fmla="*/ 260 w 1134"/>
                  <a:gd name="T55" fmla="*/ 0 h 10"/>
                  <a:gd name="T56" fmla="*/ 306 w 1134"/>
                  <a:gd name="T57" fmla="*/ 0 h 10"/>
                  <a:gd name="T58" fmla="*/ 306 w 1134"/>
                  <a:gd name="T59" fmla="*/ 1 h 10"/>
                  <a:gd name="T60" fmla="*/ 306 w 1134"/>
                  <a:gd name="T61" fmla="*/ 0 h 10"/>
                  <a:gd name="T62" fmla="*/ 378 w 1134"/>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34"/>
                  <a:gd name="T97" fmla="*/ 0 h 10"/>
                  <a:gd name="T98" fmla="*/ 1134 w 1134"/>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34" h="10">
                    <a:moveTo>
                      <a:pt x="1133" y="0"/>
                    </a:moveTo>
                    <a:lnTo>
                      <a:pt x="1134" y="10"/>
                    </a:lnTo>
                    <a:lnTo>
                      <a:pt x="0" y="10"/>
                    </a:lnTo>
                    <a:lnTo>
                      <a:pt x="2" y="0"/>
                    </a:lnTo>
                    <a:lnTo>
                      <a:pt x="157" y="0"/>
                    </a:lnTo>
                    <a:lnTo>
                      <a:pt x="158" y="10"/>
                    </a:lnTo>
                    <a:lnTo>
                      <a:pt x="160" y="0"/>
                    </a:lnTo>
                    <a:lnTo>
                      <a:pt x="235" y="0"/>
                    </a:lnTo>
                    <a:lnTo>
                      <a:pt x="235" y="5"/>
                    </a:lnTo>
                    <a:lnTo>
                      <a:pt x="236" y="0"/>
                    </a:lnTo>
                    <a:lnTo>
                      <a:pt x="300" y="0"/>
                    </a:lnTo>
                    <a:lnTo>
                      <a:pt x="300" y="5"/>
                    </a:lnTo>
                    <a:lnTo>
                      <a:pt x="302" y="0"/>
                    </a:lnTo>
                    <a:lnTo>
                      <a:pt x="385" y="0"/>
                    </a:lnTo>
                    <a:lnTo>
                      <a:pt x="386" y="10"/>
                    </a:lnTo>
                    <a:lnTo>
                      <a:pt x="389" y="0"/>
                    </a:lnTo>
                    <a:lnTo>
                      <a:pt x="463" y="0"/>
                    </a:lnTo>
                    <a:lnTo>
                      <a:pt x="463" y="3"/>
                    </a:lnTo>
                    <a:lnTo>
                      <a:pt x="464" y="0"/>
                    </a:lnTo>
                    <a:lnTo>
                      <a:pt x="619" y="0"/>
                    </a:lnTo>
                    <a:lnTo>
                      <a:pt x="619" y="10"/>
                    </a:lnTo>
                    <a:lnTo>
                      <a:pt x="622" y="0"/>
                    </a:lnTo>
                    <a:lnTo>
                      <a:pt x="699" y="0"/>
                    </a:lnTo>
                    <a:lnTo>
                      <a:pt x="699" y="10"/>
                    </a:lnTo>
                    <a:lnTo>
                      <a:pt x="701" y="0"/>
                    </a:lnTo>
                    <a:lnTo>
                      <a:pt x="778" y="0"/>
                    </a:lnTo>
                    <a:lnTo>
                      <a:pt x="778" y="3"/>
                    </a:lnTo>
                    <a:lnTo>
                      <a:pt x="779" y="0"/>
                    </a:lnTo>
                    <a:lnTo>
                      <a:pt x="918" y="0"/>
                    </a:lnTo>
                    <a:lnTo>
                      <a:pt x="918" y="3"/>
                    </a:lnTo>
                    <a:lnTo>
                      <a:pt x="919" y="0"/>
                    </a:lnTo>
                    <a:lnTo>
                      <a:pt x="1133"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7" name="Freeform 940"/>
              <p:cNvSpPr>
                <a:spLocks noEditPoints="1"/>
              </p:cNvSpPr>
              <p:nvPr/>
            </p:nvSpPr>
            <p:spPr bwMode="auto">
              <a:xfrm>
                <a:off x="2774" y="871"/>
                <a:ext cx="378" cy="3"/>
              </a:xfrm>
              <a:custGeom>
                <a:avLst/>
                <a:gdLst>
                  <a:gd name="T0" fmla="*/ 377 w 1134"/>
                  <a:gd name="T1" fmla="*/ 0 h 9"/>
                  <a:gd name="T2" fmla="*/ 378 w 1134"/>
                  <a:gd name="T3" fmla="*/ 3 h 9"/>
                  <a:gd name="T4" fmla="*/ 233 w 1134"/>
                  <a:gd name="T5" fmla="*/ 3 h 9"/>
                  <a:gd name="T6" fmla="*/ 234 w 1134"/>
                  <a:gd name="T7" fmla="*/ 0 h 9"/>
                  <a:gd name="T8" fmla="*/ 259 w 1134"/>
                  <a:gd name="T9" fmla="*/ 0 h 9"/>
                  <a:gd name="T10" fmla="*/ 259 w 1134"/>
                  <a:gd name="T11" fmla="*/ 2 h 9"/>
                  <a:gd name="T12" fmla="*/ 260 w 1134"/>
                  <a:gd name="T13" fmla="*/ 0 h 9"/>
                  <a:gd name="T14" fmla="*/ 283 w 1134"/>
                  <a:gd name="T15" fmla="*/ 0 h 9"/>
                  <a:gd name="T16" fmla="*/ 283 w 1134"/>
                  <a:gd name="T17" fmla="*/ 1 h 9"/>
                  <a:gd name="T18" fmla="*/ 283 w 1134"/>
                  <a:gd name="T19" fmla="*/ 0 h 9"/>
                  <a:gd name="T20" fmla="*/ 306 w 1134"/>
                  <a:gd name="T21" fmla="*/ 0 h 9"/>
                  <a:gd name="T22" fmla="*/ 306 w 1134"/>
                  <a:gd name="T23" fmla="*/ 2 h 9"/>
                  <a:gd name="T24" fmla="*/ 306 w 1134"/>
                  <a:gd name="T25" fmla="*/ 0 h 9"/>
                  <a:gd name="T26" fmla="*/ 377 w 1134"/>
                  <a:gd name="T27" fmla="*/ 0 h 9"/>
                  <a:gd name="T28" fmla="*/ 233 w 1134"/>
                  <a:gd name="T29" fmla="*/ 0 h 9"/>
                  <a:gd name="T30" fmla="*/ 233 w 1134"/>
                  <a:gd name="T31" fmla="*/ 3 h 9"/>
                  <a:gd name="T32" fmla="*/ 207 w 1134"/>
                  <a:gd name="T33" fmla="*/ 3 h 9"/>
                  <a:gd name="T34" fmla="*/ 208 w 1134"/>
                  <a:gd name="T35" fmla="*/ 0 h 9"/>
                  <a:gd name="T36" fmla="*/ 233 w 1134"/>
                  <a:gd name="T37" fmla="*/ 0 h 9"/>
                  <a:gd name="T38" fmla="*/ 206 w 1134"/>
                  <a:gd name="T39" fmla="*/ 0 h 9"/>
                  <a:gd name="T40" fmla="*/ 206 w 1134"/>
                  <a:gd name="T41" fmla="*/ 3 h 9"/>
                  <a:gd name="T42" fmla="*/ 129 w 1134"/>
                  <a:gd name="T43" fmla="*/ 3 h 9"/>
                  <a:gd name="T44" fmla="*/ 130 w 1134"/>
                  <a:gd name="T45" fmla="*/ 0 h 9"/>
                  <a:gd name="T46" fmla="*/ 154 w 1134"/>
                  <a:gd name="T47" fmla="*/ 0 h 9"/>
                  <a:gd name="T48" fmla="*/ 154 w 1134"/>
                  <a:gd name="T49" fmla="*/ 2 h 9"/>
                  <a:gd name="T50" fmla="*/ 155 w 1134"/>
                  <a:gd name="T51" fmla="*/ 0 h 9"/>
                  <a:gd name="T52" fmla="*/ 182 w 1134"/>
                  <a:gd name="T53" fmla="*/ 0 h 9"/>
                  <a:gd name="T54" fmla="*/ 182 w 1134"/>
                  <a:gd name="T55" fmla="*/ 1 h 9"/>
                  <a:gd name="T56" fmla="*/ 183 w 1134"/>
                  <a:gd name="T57" fmla="*/ 0 h 9"/>
                  <a:gd name="T58" fmla="*/ 206 w 1134"/>
                  <a:gd name="T59" fmla="*/ 0 h 9"/>
                  <a:gd name="T60" fmla="*/ 128 w 1134"/>
                  <a:gd name="T61" fmla="*/ 0 h 9"/>
                  <a:gd name="T62" fmla="*/ 129 w 1134"/>
                  <a:gd name="T63" fmla="*/ 3 h 9"/>
                  <a:gd name="T64" fmla="*/ 53 w 1134"/>
                  <a:gd name="T65" fmla="*/ 3 h 9"/>
                  <a:gd name="T66" fmla="*/ 54 w 1134"/>
                  <a:gd name="T67" fmla="*/ 0 h 9"/>
                  <a:gd name="T68" fmla="*/ 78 w 1134"/>
                  <a:gd name="T69" fmla="*/ 0 h 9"/>
                  <a:gd name="T70" fmla="*/ 78 w 1134"/>
                  <a:gd name="T71" fmla="*/ 3 h 9"/>
                  <a:gd name="T72" fmla="*/ 79 w 1134"/>
                  <a:gd name="T73" fmla="*/ 0 h 9"/>
                  <a:gd name="T74" fmla="*/ 100 w 1134"/>
                  <a:gd name="T75" fmla="*/ 0 h 9"/>
                  <a:gd name="T76" fmla="*/ 100 w 1134"/>
                  <a:gd name="T77" fmla="*/ 3 h 9"/>
                  <a:gd name="T78" fmla="*/ 101 w 1134"/>
                  <a:gd name="T79" fmla="*/ 0 h 9"/>
                  <a:gd name="T80" fmla="*/ 128 w 1134"/>
                  <a:gd name="T81" fmla="*/ 0 h 9"/>
                  <a:gd name="T82" fmla="*/ 52 w 1134"/>
                  <a:gd name="T83" fmla="*/ 0 h 9"/>
                  <a:gd name="T84" fmla="*/ 53 w 1134"/>
                  <a:gd name="T85" fmla="*/ 3 h 9"/>
                  <a:gd name="T86" fmla="*/ 0 w 1134"/>
                  <a:gd name="T87" fmla="*/ 3 h 9"/>
                  <a:gd name="T88" fmla="*/ 1 w 1134"/>
                  <a:gd name="T89" fmla="*/ 0 h 9"/>
                  <a:gd name="T90" fmla="*/ 52 w 1134"/>
                  <a:gd name="T91" fmla="*/ 0 h 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34"/>
                  <a:gd name="T139" fmla="*/ 0 h 9"/>
                  <a:gd name="T140" fmla="*/ 1134 w 1134"/>
                  <a:gd name="T141" fmla="*/ 9 h 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34" h="9">
                    <a:moveTo>
                      <a:pt x="1132" y="0"/>
                    </a:moveTo>
                    <a:lnTo>
                      <a:pt x="1134" y="9"/>
                    </a:lnTo>
                    <a:lnTo>
                      <a:pt x="700" y="9"/>
                    </a:lnTo>
                    <a:lnTo>
                      <a:pt x="702" y="0"/>
                    </a:lnTo>
                    <a:lnTo>
                      <a:pt x="777" y="0"/>
                    </a:lnTo>
                    <a:lnTo>
                      <a:pt x="778" y="7"/>
                    </a:lnTo>
                    <a:lnTo>
                      <a:pt x="779" y="0"/>
                    </a:lnTo>
                    <a:lnTo>
                      <a:pt x="849" y="0"/>
                    </a:lnTo>
                    <a:lnTo>
                      <a:pt x="849" y="3"/>
                    </a:lnTo>
                    <a:lnTo>
                      <a:pt x="850" y="0"/>
                    </a:lnTo>
                    <a:lnTo>
                      <a:pt x="917" y="0"/>
                    </a:lnTo>
                    <a:lnTo>
                      <a:pt x="918" y="7"/>
                    </a:lnTo>
                    <a:lnTo>
                      <a:pt x="919" y="0"/>
                    </a:lnTo>
                    <a:lnTo>
                      <a:pt x="1132" y="0"/>
                    </a:lnTo>
                    <a:close/>
                    <a:moveTo>
                      <a:pt x="699" y="0"/>
                    </a:moveTo>
                    <a:lnTo>
                      <a:pt x="699" y="9"/>
                    </a:lnTo>
                    <a:lnTo>
                      <a:pt x="621" y="9"/>
                    </a:lnTo>
                    <a:lnTo>
                      <a:pt x="623" y="0"/>
                    </a:lnTo>
                    <a:lnTo>
                      <a:pt x="699" y="0"/>
                    </a:lnTo>
                    <a:close/>
                    <a:moveTo>
                      <a:pt x="618" y="0"/>
                    </a:moveTo>
                    <a:lnTo>
                      <a:pt x="619" y="9"/>
                    </a:lnTo>
                    <a:lnTo>
                      <a:pt x="387" y="9"/>
                    </a:lnTo>
                    <a:lnTo>
                      <a:pt x="390" y="0"/>
                    </a:lnTo>
                    <a:lnTo>
                      <a:pt x="463" y="0"/>
                    </a:lnTo>
                    <a:lnTo>
                      <a:pt x="463" y="7"/>
                    </a:lnTo>
                    <a:lnTo>
                      <a:pt x="464" y="0"/>
                    </a:lnTo>
                    <a:lnTo>
                      <a:pt x="547" y="0"/>
                    </a:lnTo>
                    <a:lnTo>
                      <a:pt x="547" y="3"/>
                    </a:lnTo>
                    <a:lnTo>
                      <a:pt x="548" y="0"/>
                    </a:lnTo>
                    <a:lnTo>
                      <a:pt x="618" y="0"/>
                    </a:lnTo>
                    <a:close/>
                    <a:moveTo>
                      <a:pt x="383" y="0"/>
                    </a:moveTo>
                    <a:lnTo>
                      <a:pt x="386" y="9"/>
                    </a:lnTo>
                    <a:lnTo>
                      <a:pt x="159" y="9"/>
                    </a:lnTo>
                    <a:lnTo>
                      <a:pt x="161" y="0"/>
                    </a:lnTo>
                    <a:lnTo>
                      <a:pt x="234" y="0"/>
                    </a:lnTo>
                    <a:lnTo>
                      <a:pt x="235" y="9"/>
                    </a:lnTo>
                    <a:lnTo>
                      <a:pt x="238" y="0"/>
                    </a:lnTo>
                    <a:lnTo>
                      <a:pt x="300" y="0"/>
                    </a:lnTo>
                    <a:lnTo>
                      <a:pt x="300" y="9"/>
                    </a:lnTo>
                    <a:lnTo>
                      <a:pt x="303" y="0"/>
                    </a:lnTo>
                    <a:lnTo>
                      <a:pt x="383" y="0"/>
                    </a:lnTo>
                    <a:close/>
                    <a:moveTo>
                      <a:pt x="157" y="0"/>
                    </a:moveTo>
                    <a:lnTo>
                      <a:pt x="158" y="9"/>
                    </a:lnTo>
                    <a:lnTo>
                      <a:pt x="0" y="9"/>
                    </a:lnTo>
                    <a:lnTo>
                      <a:pt x="2" y="0"/>
                    </a:lnTo>
                    <a:lnTo>
                      <a:pt x="157"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8" name="Freeform 941"/>
              <p:cNvSpPr>
                <a:spLocks noEditPoints="1"/>
              </p:cNvSpPr>
              <p:nvPr/>
            </p:nvSpPr>
            <p:spPr bwMode="auto">
              <a:xfrm>
                <a:off x="2775" y="869"/>
                <a:ext cx="377" cy="3"/>
              </a:xfrm>
              <a:custGeom>
                <a:avLst/>
                <a:gdLst>
                  <a:gd name="T0" fmla="*/ 377 w 1131"/>
                  <a:gd name="T1" fmla="*/ 0 h 8"/>
                  <a:gd name="T2" fmla="*/ 377 w 1131"/>
                  <a:gd name="T3" fmla="*/ 3 h 8"/>
                  <a:gd name="T4" fmla="*/ 306 w 1131"/>
                  <a:gd name="T5" fmla="*/ 3 h 8"/>
                  <a:gd name="T6" fmla="*/ 306 w 1131"/>
                  <a:gd name="T7" fmla="*/ 0 h 8"/>
                  <a:gd name="T8" fmla="*/ 377 w 1131"/>
                  <a:gd name="T9" fmla="*/ 0 h 8"/>
                  <a:gd name="T10" fmla="*/ 304 w 1131"/>
                  <a:gd name="T11" fmla="*/ 0 h 8"/>
                  <a:gd name="T12" fmla="*/ 305 w 1131"/>
                  <a:gd name="T13" fmla="*/ 3 h 8"/>
                  <a:gd name="T14" fmla="*/ 259 w 1131"/>
                  <a:gd name="T15" fmla="*/ 3 h 8"/>
                  <a:gd name="T16" fmla="*/ 259 w 1131"/>
                  <a:gd name="T17" fmla="*/ 0 h 8"/>
                  <a:gd name="T18" fmla="*/ 282 w 1131"/>
                  <a:gd name="T19" fmla="*/ 0 h 8"/>
                  <a:gd name="T20" fmla="*/ 282 w 1131"/>
                  <a:gd name="T21" fmla="*/ 3 h 8"/>
                  <a:gd name="T22" fmla="*/ 283 w 1131"/>
                  <a:gd name="T23" fmla="*/ 0 h 8"/>
                  <a:gd name="T24" fmla="*/ 304 w 1131"/>
                  <a:gd name="T25" fmla="*/ 0 h 8"/>
                  <a:gd name="T26" fmla="*/ 258 w 1131"/>
                  <a:gd name="T27" fmla="*/ 0 h 8"/>
                  <a:gd name="T28" fmla="*/ 259 w 1131"/>
                  <a:gd name="T29" fmla="*/ 3 h 8"/>
                  <a:gd name="T30" fmla="*/ 233 w 1131"/>
                  <a:gd name="T31" fmla="*/ 3 h 8"/>
                  <a:gd name="T32" fmla="*/ 233 w 1131"/>
                  <a:gd name="T33" fmla="*/ 0 h 8"/>
                  <a:gd name="T34" fmla="*/ 258 w 1131"/>
                  <a:gd name="T35" fmla="*/ 0 h 8"/>
                  <a:gd name="T36" fmla="*/ 232 w 1131"/>
                  <a:gd name="T37" fmla="*/ 0 h 8"/>
                  <a:gd name="T38" fmla="*/ 232 w 1131"/>
                  <a:gd name="T39" fmla="*/ 3 h 8"/>
                  <a:gd name="T40" fmla="*/ 207 w 1131"/>
                  <a:gd name="T41" fmla="*/ 3 h 8"/>
                  <a:gd name="T42" fmla="*/ 207 w 1131"/>
                  <a:gd name="T43" fmla="*/ 0 h 8"/>
                  <a:gd name="T44" fmla="*/ 232 w 1131"/>
                  <a:gd name="T45" fmla="*/ 0 h 8"/>
                  <a:gd name="T46" fmla="*/ 205 w 1131"/>
                  <a:gd name="T47" fmla="*/ 0 h 8"/>
                  <a:gd name="T48" fmla="*/ 206 w 1131"/>
                  <a:gd name="T49" fmla="*/ 3 h 8"/>
                  <a:gd name="T50" fmla="*/ 154 w 1131"/>
                  <a:gd name="T51" fmla="*/ 3 h 8"/>
                  <a:gd name="T52" fmla="*/ 154 w 1131"/>
                  <a:gd name="T53" fmla="*/ 0 h 8"/>
                  <a:gd name="T54" fmla="*/ 181 w 1131"/>
                  <a:gd name="T55" fmla="*/ 0 h 8"/>
                  <a:gd name="T56" fmla="*/ 182 w 1131"/>
                  <a:gd name="T57" fmla="*/ 3 h 8"/>
                  <a:gd name="T58" fmla="*/ 182 w 1131"/>
                  <a:gd name="T59" fmla="*/ 0 h 8"/>
                  <a:gd name="T60" fmla="*/ 205 w 1131"/>
                  <a:gd name="T61" fmla="*/ 0 h 8"/>
                  <a:gd name="T62" fmla="*/ 153 w 1131"/>
                  <a:gd name="T63" fmla="*/ 0 h 8"/>
                  <a:gd name="T64" fmla="*/ 154 w 1131"/>
                  <a:gd name="T65" fmla="*/ 3 h 8"/>
                  <a:gd name="T66" fmla="*/ 129 w 1131"/>
                  <a:gd name="T67" fmla="*/ 3 h 8"/>
                  <a:gd name="T68" fmla="*/ 130 w 1131"/>
                  <a:gd name="T69" fmla="*/ 0 h 8"/>
                  <a:gd name="T70" fmla="*/ 153 w 1131"/>
                  <a:gd name="T71" fmla="*/ 0 h 8"/>
                  <a:gd name="T72" fmla="*/ 127 w 1131"/>
                  <a:gd name="T73" fmla="*/ 0 h 8"/>
                  <a:gd name="T74" fmla="*/ 128 w 1131"/>
                  <a:gd name="T75" fmla="*/ 3 h 8"/>
                  <a:gd name="T76" fmla="*/ 100 w 1131"/>
                  <a:gd name="T77" fmla="*/ 3 h 8"/>
                  <a:gd name="T78" fmla="*/ 101 w 1131"/>
                  <a:gd name="T79" fmla="*/ 0 h 8"/>
                  <a:gd name="T80" fmla="*/ 127 w 1131"/>
                  <a:gd name="T81" fmla="*/ 0 h 8"/>
                  <a:gd name="T82" fmla="*/ 99 w 1131"/>
                  <a:gd name="T83" fmla="*/ 0 h 8"/>
                  <a:gd name="T84" fmla="*/ 99 w 1131"/>
                  <a:gd name="T85" fmla="*/ 3 h 8"/>
                  <a:gd name="T86" fmla="*/ 78 w 1131"/>
                  <a:gd name="T87" fmla="*/ 3 h 8"/>
                  <a:gd name="T88" fmla="*/ 79 w 1131"/>
                  <a:gd name="T89" fmla="*/ 0 h 8"/>
                  <a:gd name="T90" fmla="*/ 99 w 1131"/>
                  <a:gd name="T91" fmla="*/ 0 h 8"/>
                  <a:gd name="T92" fmla="*/ 77 w 1131"/>
                  <a:gd name="T93" fmla="*/ 0 h 8"/>
                  <a:gd name="T94" fmla="*/ 78 w 1131"/>
                  <a:gd name="T95" fmla="*/ 3 h 8"/>
                  <a:gd name="T96" fmla="*/ 53 w 1131"/>
                  <a:gd name="T97" fmla="*/ 3 h 8"/>
                  <a:gd name="T98" fmla="*/ 53 w 1131"/>
                  <a:gd name="T99" fmla="*/ 0 h 8"/>
                  <a:gd name="T100" fmla="*/ 77 w 1131"/>
                  <a:gd name="T101" fmla="*/ 0 h 8"/>
                  <a:gd name="T102" fmla="*/ 51 w 1131"/>
                  <a:gd name="T103" fmla="*/ 0 h 8"/>
                  <a:gd name="T104" fmla="*/ 52 w 1131"/>
                  <a:gd name="T105" fmla="*/ 3 h 8"/>
                  <a:gd name="T106" fmla="*/ 0 w 1131"/>
                  <a:gd name="T107" fmla="*/ 3 h 8"/>
                  <a:gd name="T108" fmla="*/ 0 w 1131"/>
                  <a:gd name="T109" fmla="*/ 0 h 8"/>
                  <a:gd name="T110" fmla="*/ 51 w 1131"/>
                  <a:gd name="T111" fmla="*/ 0 h 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31"/>
                  <a:gd name="T169" fmla="*/ 0 h 8"/>
                  <a:gd name="T170" fmla="*/ 1131 w 1131"/>
                  <a:gd name="T171" fmla="*/ 8 h 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31" h="8">
                    <a:moveTo>
                      <a:pt x="1130" y="0"/>
                    </a:moveTo>
                    <a:lnTo>
                      <a:pt x="1131" y="8"/>
                    </a:lnTo>
                    <a:lnTo>
                      <a:pt x="917" y="8"/>
                    </a:lnTo>
                    <a:lnTo>
                      <a:pt x="918" y="0"/>
                    </a:lnTo>
                    <a:lnTo>
                      <a:pt x="1130" y="0"/>
                    </a:lnTo>
                    <a:close/>
                    <a:moveTo>
                      <a:pt x="912" y="0"/>
                    </a:moveTo>
                    <a:lnTo>
                      <a:pt x="916" y="8"/>
                    </a:lnTo>
                    <a:lnTo>
                      <a:pt x="777" y="8"/>
                    </a:lnTo>
                    <a:lnTo>
                      <a:pt x="778" y="0"/>
                    </a:lnTo>
                    <a:lnTo>
                      <a:pt x="847" y="0"/>
                    </a:lnTo>
                    <a:lnTo>
                      <a:pt x="847" y="7"/>
                    </a:lnTo>
                    <a:lnTo>
                      <a:pt x="849" y="0"/>
                    </a:lnTo>
                    <a:lnTo>
                      <a:pt x="912" y="0"/>
                    </a:lnTo>
                    <a:close/>
                    <a:moveTo>
                      <a:pt x="774" y="0"/>
                    </a:moveTo>
                    <a:lnTo>
                      <a:pt x="776" y="8"/>
                    </a:lnTo>
                    <a:lnTo>
                      <a:pt x="699" y="8"/>
                    </a:lnTo>
                    <a:lnTo>
                      <a:pt x="700" y="0"/>
                    </a:lnTo>
                    <a:lnTo>
                      <a:pt x="774" y="0"/>
                    </a:lnTo>
                    <a:close/>
                    <a:moveTo>
                      <a:pt x="697" y="0"/>
                    </a:moveTo>
                    <a:lnTo>
                      <a:pt x="697" y="8"/>
                    </a:lnTo>
                    <a:lnTo>
                      <a:pt x="620" y="8"/>
                    </a:lnTo>
                    <a:lnTo>
                      <a:pt x="621" y="0"/>
                    </a:lnTo>
                    <a:lnTo>
                      <a:pt x="697" y="0"/>
                    </a:lnTo>
                    <a:close/>
                    <a:moveTo>
                      <a:pt x="616" y="0"/>
                    </a:moveTo>
                    <a:lnTo>
                      <a:pt x="617" y="8"/>
                    </a:lnTo>
                    <a:lnTo>
                      <a:pt x="462" y="8"/>
                    </a:lnTo>
                    <a:lnTo>
                      <a:pt x="463" y="0"/>
                    </a:lnTo>
                    <a:lnTo>
                      <a:pt x="543" y="0"/>
                    </a:lnTo>
                    <a:lnTo>
                      <a:pt x="545" y="7"/>
                    </a:lnTo>
                    <a:lnTo>
                      <a:pt x="546" y="0"/>
                    </a:lnTo>
                    <a:lnTo>
                      <a:pt x="616" y="0"/>
                    </a:lnTo>
                    <a:close/>
                    <a:moveTo>
                      <a:pt x="460" y="0"/>
                    </a:moveTo>
                    <a:lnTo>
                      <a:pt x="461" y="8"/>
                    </a:lnTo>
                    <a:lnTo>
                      <a:pt x="387" y="8"/>
                    </a:lnTo>
                    <a:lnTo>
                      <a:pt x="389" y="0"/>
                    </a:lnTo>
                    <a:lnTo>
                      <a:pt x="460" y="0"/>
                    </a:lnTo>
                    <a:close/>
                    <a:moveTo>
                      <a:pt x="380" y="0"/>
                    </a:moveTo>
                    <a:lnTo>
                      <a:pt x="383" y="8"/>
                    </a:lnTo>
                    <a:lnTo>
                      <a:pt x="300" y="8"/>
                    </a:lnTo>
                    <a:lnTo>
                      <a:pt x="302" y="0"/>
                    </a:lnTo>
                    <a:lnTo>
                      <a:pt x="380" y="0"/>
                    </a:lnTo>
                    <a:close/>
                    <a:moveTo>
                      <a:pt x="298" y="0"/>
                    </a:moveTo>
                    <a:lnTo>
                      <a:pt x="298" y="8"/>
                    </a:lnTo>
                    <a:lnTo>
                      <a:pt x="234" y="8"/>
                    </a:lnTo>
                    <a:lnTo>
                      <a:pt x="236" y="0"/>
                    </a:lnTo>
                    <a:lnTo>
                      <a:pt x="298" y="0"/>
                    </a:lnTo>
                    <a:close/>
                    <a:moveTo>
                      <a:pt x="231" y="0"/>
                    </a:moveTo>
                    <a:lnTo>
                      <a:pt x="233" y="8"/>
                    </a:lnTo>
                    <a:lnTo>
                      <a:pt x="158" y="8"/>
                    </a:lnTo>
                    <a:lnTo>
                      <a:pt x="159" y="0"/>
                    </a:lnTo>
                    <a:lnTo>
                      <a:pt x="231" y="0"/>
                    </a:lnTo>
                    <a:close/>
                    <a:moveTo>
                      <a:pt x="154" y="0"/>
                    </a:moveTo>
                    <a:lnTo>
                      <a:pt x="155" y="8"/>
                    </a:lnTo>
                    <a:lnTo>
                      <a:pt x="0" y="8"/>
                    </a:lnTo>
                    <a:lnTo>
                      <a:pt x="1" y="0"/>
                    </a:lnTo>
                    <a:lnTo>
                      <a:pt x="154"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29" name="Freeform 942"/>
              <p:cNvSpPr>
                <a:spLocks noEditPoints="1"/>
              </p:cNvSpPr>
              <p:nvPr/>
            </p:nvSpPr>
            <p:spPr bwMode="auto">
              <a:xfrm>
                <a:off x="2775" y="867"/>
                <a:ext cx="377" cy="4"/>
              </a:xfrm>
              <a:custGeom>
                <a:avLst/>
                <a:gdLst>
                  <a:gd name="T0" fmla="*/ 377 w 1130"/>
                  <a:gd name="T1" fmla="*/ 0 h 10"/>
                  <a:gd name="T2" fmla="*/ 377 w 1130"/>
                  <a:gd name="T3" fmla="*/ 4 h 10"/>
                  <a:gd name="T4" fmla="*/ 306 w 1130"/>
                  <a:gd name="T5" fmla="*/ 4 h 10"/>
                  <a:gd name="T6" fmla="*/ 306 w 1130"/>
                  <a:gd name="T7" fmla="*/ 0 h 10"/>
                  <a:gd name="T8" fmla="*/ 377 w 1130"/>
                  <a:gd name="T9" fmla="*/ 0 h 10"/>
                  <a:gd name="T10" fmla="*/ 304 w 1130"/>
                  <a:gd name="T11" fmla="*/ 0 h 10"/>
                  <a:gd name="T12" fmla="*/ 305 w 1130"/>
                  <a:gd name="T13" fmla="*/ 4 h 10"/>
                  <a:gd name="T14" fmla="*/ 283 w 1130"/>
                  <a:gd name="T15" fmla="*/ 4 h 10"/>
                  <a:gd name="T16" fmla="*/ 283 w 1130"/>
                  <a:gd name="T17" fmla="*/ 0 h 10"/>
                  <a:gd name="T18" fmla="*/ 304 w 1130"/>
                  <a:gd name="T19" fmla="*/ 0 h 10"/>
                  <a:gd name="T20" fmla="*/ 283 w 1130"/>
                  <a:gd name="T21" fmla="*/ 0 h 10"/>
                  <a:gd name="T22" fmla="*/ 283 w 1130"/>
                  <a:gd name="T23" fmla="*/ 4 h 10"/>
                  <a:gd name="T24" fmla="*/ 259 w 1130"/>
                  <a:gd name="T25" fmla="*/ 4 h 10"/>
                  <a:gd name="T26" fmla="*/ 260 w 1130"/>
                  <a:gd name="T27" fmla="*/ 0 h 10"/>
                  <a:gd name="T28" fmla="*/ 283 w 1130"/>
                  <a:gd name="T29" fmla="*/ 0 h 10"/>
                  <a:gd name="T30" fmla="*/ 258 w 1130"/>
                  <a:gd name="T31" fmla="*/ 0 h 10"/>
                  <a:gd name="T32" fmla="*/ 259 w 1130"/>
                  <a:gd name="T33" fmla="*/ 4 h 10"/>
                  <a:gd name="T34" fmla="*/ 234 w 1130"/>
                  <a:gd name="T35" fmla="*/ 4 h 10"/>
                  <a:gd name="T36" fmla="*/ 234 w 1130"/>
                  <a:gd name="T37" fmla="*/ 0 h 10"/>
                  <a:gd name="T38" fmla="*/ 258 w 1130"/>
                  <a:gd name="T39" fmla="*/ 0 h 10"/>
                  <a:gd name="T40" fmla="*/ 233 w 1130"/>
                  <a:gd name="T41" fmla="*/ 0 h 10"/>
                  <a:gd name="T42" fmla="*/ 233 w 1130"/>
                  <a:gd name="T43" fmla="*/ 4 h 10"/>
                  <a:gd name="T44" fmla="*/ 207 w 1130"/>
                  <a:gd name="T45" fmla="*/ 4 h 10"/>
                  <a:gd name="T46" fmla="*/ 208 w 1130"/>
                  <a:gd name="T47" fmla="*/ 0 h 10"/>
                  <a:gd name="T48" fmla="*/ 233 w 1130"/>
                  <a:gd name="T49" fmla="*/ 0 h 10"/>
                  <a:gd name="T50" fmla="*/ 206 w 1130"/>
                  <a:gd name="T51" fmla="*/ 0 h 10"/>
                  <a:gd name="T52" fmla="*/ 206 w 1130"/>
                  <a:gd name="T53" fmla="*/ 4 h 10"/>
                  <a:gd name="T54" fmla="*/ 182 w 1130"/>
                  <a:gd name="T55" fmla="*/ 4 h 10"/>
                  <a:gd name="T56" fmla="*/ 182 w 1130"/>
                  <a:gd name="T57" fmla="*/ 0 h 10"/>
                  <a:gd name="T58" fmla="*/ 206 w 1130"/>
                  <a:gd name="T59" fmla="*/ 0 h 10"/>
                  <a:gd name="T60" fmla="*/ 181 w 1130"/>
                  <a:gd name="T61" fmla="*/ 0 h 10"/>
                  <a:gd name="T62" fmla="*/ 182 w 1130"/>
                  <a:gd name="T63" fmla="*/ 4 h 10"/>
                  <a:gd name="T64" fmla="*/ 154 w 1130"/>
                  <a:gd name="T65" fmla="*/ 4 h 10"/>
                  <a:gd name="T66" fmla="*/ 155 w 1130"/>
                  <a:gd name="T67" fmla="*/ 0 h 10"/>
                  <a:gd name="T68" fmla="*/ 181 w 1130"/>
                  <a:gd name="T69" fmla="*/ 0 h 10"/>
                  <a:gd name="T70" fmla="*/ 153 w 1130"/>
                  <a:gd name="T71" fmla="*/ 0 h 10"/>
                  <a:gd name="T72" fmla="*/ 154 w 1130"/>
                  <a:gd name="T73" fmla="*/ 4 h 10"/>
                  <a:gd name="T74" fmla="*/ 129 w 1130"/>
                  <a:gd name="T75" fmla="*/ 4 h 10"/>
                  <a:gd name="T76" fmla="*/ 130 w 1130"/>
                  <a:gd name="T77" fmla="*/ 0 h 10"/>
                  <a:gd name="T78" fmla="*/ 153 w 1130"/>
                  <a:gd name="T79" fmla="*/ 0 h 10"/>
                  <a:gd name="T80" fmla="*/ 126 w 1130"/>
                  <a:gd name="T81" fmla="*/ 0 h 10"/>
                  <a:gd name="T82" fmla="*/ 127 w 1130"/>
                  <a:gd name="T83" fmla="*/ 4 h 10"/>
                  <a:gd name="T84" fmla="*/ 100 w 1130"/>
                  <a:gd name="T85" fmla="*/ 4 h 10"/>
                  <a:gd name="T86" fmla="*/ 101 w 1130"/>
                  <a:gd name="T87" fmla="*/ 0 h 10"/>
                  <a:gd name="T88" fmla="*/ 126 w 1130"/>
                  <a:gd name="T89" fmla="*/ 0 h 10"/>
                  <a:gd name="T90" fmla="*/ 99 w 1130"/>
                  <a:gd name="T91" fmla="*/ 0 h 10"/>
                  <a:gd name="T92" fmla="*/ 99 w 1130"/>
                  <a:gd name="T93" fmla="*/ 4 h 10"/>
                  <a:gd name="T94" fmla="*/ 79 w 1130"/>
                  <a:gd name="T95" fmla="*/ 4 h 10"/>
                  <a:gd name="T96" fmla="*/ 79 w 1130"/>
                  <a:gd name="T97" fmla="*/ 0 h 10"/>
                  <a:gd name="T98" fmla="*/ 99 w 1130"/>
                  <a:gd name="T99" fmla="*/ 0 h 10"/>
                  <a:gd name="T100" fmla="*/ 77 w 1130"/>
                  <a:gd name="T101" fmla="*/ 0 h 10"/>
                  <a:gd name="T102" fmla="*/ 77 w 1130"/>
                  <a:gd name="T103" fmla="*/ 4 h 10"/>
                  <a:gd name="T104" fmla="*/ 53 w 1130"/>
                  <a:gd name="T105" fmla="*/ 4 h 10"/>
                  <a:gd name="T106" fmla="*/ 53 w 1130"/>
                  <a:gd name="T107" fmla="*/ 0 h 10"/>
                  <a:gd name="T108" fmla="*/ 77 w 1130"/>
                  <a:gd name="T109" fmla="*/ 0 h 10"/>
                  <a:gd name="T110" fmla="*/ 51 w 1130"/>
                  <a:gd name="T111" fmla="*/ 0 h 10"/>
                  <a:gd name="T112" fmla="*/ 52 w 1130"/>
                  <a:gd name="T113" fmla="*/ 4 h 10"/>
                  <a:gd name="T114" fmla="*/ 0 w 1130"/>
                  <a:gd name="T115" fmla="*/ 4 h 10"/>
                  <a:gd name="T116" fmla="*/ 0 w 1130"/>
                  <a:gd name="T117" fmla="*/ 0 h 10"/>
                  <a:gd name="T118" fmla="*/ 51 w 1130"/>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30"/>
                  <a:gd name="T181" fmla="*/ 0 h 10"/>
                  <a:gd name="T182" fmla="*/ 1130 w 1130"/>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30" h="10">
                    <a:moveTo>
                      <a:pt x="1129" y="0"/>
                    </a:moveTo>
                    <a:lnTo>
                      <a:pt x="1130" y="10"/>
                    </a:lnTo>
                    <a:lnTo>
                      <a:pt x="917" y="10"/>
                    </a:lnTo>
                    <a:lnTo>
                      <a:pt x="918" y="0"/>
                    </a:lnTo>
                    <a:lnTo>
                      <a:pt x="1129" y="0"/>
                    </a:lnTo>
                    <a:close/>
                    <a:moveTo>
                      <a:pt x="911" y="0"/>
                    </a:moveTo>
                    <a:lnTo>
                      <a:pt x="915" y="10"/>
                    </a:lnTo>
                    <a:lnTo>
                      <a:pt x="848" y="10"/>
                    </a:lnTo>
                    <a:lnTo>
                      <a:pt x="849" y="0"/>
                    </a:lnTo>
                    <a:lnTo>
                      <a:pt x="911" y="0"/>
                    </a:lnTo>
                    <a:close/>
                    <a:moveTo>
                      <a:pt x="847" y="0"/>
                    </a:moveTo>
                    <a:lnTo>
                      <a:pt x="847" y="10"/>
                    </a:lnTo>
                    <a:lnTo>
                      <a:pt x="777" y="10"/>
                    </a:lnTo>
                    <a:lnTo>
                      <a:pt x="779" y="0"/>
                    </a:lnTo>
                    <a:lnTo>
                      <a:pt x="847" y="0"/>
                    </a:lnTo>
                    <a:close/>
                    <a:moveTo>
                      <a:pt x="773" y="0"/>
                    </a:moveTo>
                    <a:lnTo>
                      <a:pt x="775" y="10"/>
                    </a:lnTo>
                    <a:lnTo>
                      <a:pt x="700" y="10"/>
                    </a:lnTo>
                    <a:lnTo>
                      <a:pt x="701" y="0"/>
                    </a:lnTo>
                    <a:lnTo>
                      <a:pt x="773" y="0"/>
                    </a:lnTo>
                    <a:close/>
                    <a:moveTo>
                      <a:pt x="697" y="0"/>
                    </a:moveTo>
                    <a:lnTo>
                      <a:pt x="697" y="10"/>
                    </a:lnTo>
                    <a:lnTo>
                      <a:pt x="621" y="10"/>
                    </a:lnTo>
                    <a:lnTo>
                      <a:pt x="622" y="0"/>
                    </a:lnTo>
                    <a:lnTo>
                      <a:pt x="697" y="0"/>
                    </a:lnTo>
                    <a:close/>
                    <a:moveTo>
                      <a:pt x="616" y="0"/>
                    </a:moveTo>
                    <a:lnTo>
                      <a:pt x="616" y="10"/>
                    </a:lnTo>
                    <a:lnTo>
                      <a:pt x="546" y="10"/>
                    </a:lnTo>
                    <a:lnTo>
                      <a:pt x="547" y="0"/>
                    </a:lnTo>
                    <a:lnTo>
                      <a:pt x="616" y="0"/>
                    </a:lnTo>
                    <a:close/>
                    <a:moveTo>
                      <a:pt x="543" y="0"/>
                    </a:moveTo>
                    <a:lnTo>
                      <a:pt x="545" y="10"/>
                    </a:lnTo>
                    <a:lnTo>
                      <a:pt x="462" y="10"/>
                    </a:lnTo>
                    <a:lnTo>
                      <a:pt x="464" y="0"/>
                    </a:lnTo>
                    <a:lnTo>
                      <a:pt x="543" y="0"/>
                    </a:lnTo>
                    <a:close/>
                    <a:moveTo>
                      <a:pt x="459" y="0"/>
                    </a:moveTo>
                    <a:lnTo>
                      <a:pt x="461" y="10"/>
                    </a:lnTo>
                    <a:lnTo>
                      <a:pt x="388" y="10"/>
                    </a:lnTo>
                    <a:lnTo>
                      <a:pt x="390" y="0"/>
                    </a:lnTo>
                    <a:lnTo>
                      <a:pt x="459" y="0"/>
                    </a:lnTo>
                    <a:close/>
                    <a:moveTo>
                      <a:pt x="379" y="0"/>
                    </a:moveTo>
                    <a:lnTo>
                      <a:pt x="381" y="10"/>
                    </a:lnTo>
                    <a:lnTo>
                      <a:pt x="301" y="10"/>
                    </a:lnTo>
                    <a:lnTo>
                      <a:pt x="303" y="0"/>
                    </a:lnTo>
                    <a:lnTo>
                      <a:pt x="379" y="0"/>
                    </a:lnTo>
                    <a:close/>
                    <a:moveTo>
                      <a:pt x="298" y="0"/>
                    </a:moveTo>
                    <a:lnTo>
                      <a:pt x="298" y="10"/>
                    </a:lnTo>
                    <a:lnTo>
                      <a:pt x="236" y="10"/>
                    </a:lnTo>
                    <a:lnTo>
                      <a:pt x="237" y="0"/>
                    </a:lnTo>
                    <a:lnTo>
                      <a:pt x="298" y="0"/>
                    </a:lnTo>
                    <a:close/>
                    <a:moveTo>
                      <a:pt x="230" y="0"/>
                    </a:moveTo>
                    <a:lnTo>
                      <a:pt x="232" y="10"/>
                    </a:lnTo>
                    <a:lnTo>
                      <a:pt x="159" y="10"/>
                    </a:lnTo>
                    <a:lnTo>
                      <a:pt x="160" y="0"/>
                    </a:lnTo>
                    <a:lnTo>
                      <a:pt x="230" y="0"/>
                    </a:lnTo>
                    <a:close/>
                    <a:moveTo>
                      <a:pt x="154" y="0"/>
                    </a:moveTo>
                    <a:lnTo>
                      <a:pt x="155" y="10"/>
                    </a:lnTo>
                    <a:lnTo>
                      <a:pt x="0" y="10"/>
                    </a:lnTo>
                    <a:lnTo>
                      <a:pt x="1" y="0"/>
                    </a:lnTo>
                    <a:lnTo>
                      <a:pt x="154"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0" name="Freeform 943"/>
              <p:cNvSpPr>
                <a:spLocks noEditPoints="1"/>
              </p:cNvSpPr>
              <p:nvPr/>
            </p:nvSpPr>
            <p:spPr bwMode="auto">
              <a:xfrm>
                <a:off x="2775" y="866"/>
                <a:ext cx="377" cy="3"/>
              </a:xfrm>
              <a:custGeom>
                <a:avLst/>
                <a:gdLst>
                  <a:gd name="T0" fmla="*/ 377 w 1129"/>
                  <a:gd name="T1" fmla="*/ 0 h 10"/>
                  <a:gd name="T2" fmla="*/ 377 w 1129"/>
                  <a:gd name="T3" fmla="*/ 3 h 10"/>
                  <a:gd name="T4" fmla="*/ 306 w 1129"/>
                  <a:gd name="T5" fmla="*/ 3 h 10"/>
                  <a:gd name="T6" fmla="*/ 307 w 1129"/>
                  <a:gd name="T7" fmla="*/ 0 h 10"/>
                  <a:gd name="T8" fmla="*/ 377 w 1129"/>
                  <a:gd name="T9" fmla="*/ 0 h 10"/>
                  <a:gd name="T10" fmla="*/ 303 w 1129"/>
                  <a:gd name="T11" fmla="*/ 0 h 10"/>
                  <a:gd name="T12" fmla="*/ 304 w 1129"/>
                  <a:gd name="T13" fmla="*/ 3 h 10"/>
                  <a:gd name="T14" fmla="*/ 283 w 1129"/>
                  <a:gd name="T15" fmla="*/ 3 h 10"/>
                  <a:gd name="T16" fmla="*/ 284 w 1129"/>
                  <a:gd name="T17" fmla="*/ 0 h 10"/>
                  <a:gd name="T18" fmla="*/ 303 w 1129"/>
                  <a:gd name="T19" fmla="*/ 0 h 10"/>
                  <a:gd name="T20" fmla="*/ 282 w 1129"/>
                  <a:gd name="T21" fmla="*/ 0 h 10"/>
                  <a:gd name="T22" fmla="*/ 282 w 1129"/>
                  <a:gd name="T23" fmla="*/ 3 h 10"/>
                  <a:gd name="T24" fmla="*/ 259 w 1129"/>
                  <a:gd name="T25" fmla="*/ 3 h 10"/>
                  <a:gd name="T26" fmla="*/ 260 w 1129"/>
                  <a:gd name="T27" fmla="*/ 0 h 10"/>
                  <a:gd name="T28" fmla="*/ 282 w 1129"/>
                  <a:gd name="T29" fmla="*/ 0 h 10"/>
                  <a:gd name="T30" fmla="*/ 257 w 1129"/>
                  <a:gd name="T31" fmla="*/ 0 h 10"/>
                  <a:gd name="T32" fmla="*/ 258 w 1129"/>
                  <a:gd name="T33" fmla="*/ 3 h 10"/>
                  <a:gd name="T34" fmla="*/ 233 w 1129"/>
                  <a:gd name="T35" fmla="*/ 3 h 10"/>
                  <a:gd name="T36" fmla="*/ 234 w 1129"/>
                  <a:gd name="T37" fmla="*/ 0 h 10"/>
                  <a:gd name="T38" fmla="*/ 257 w 1129"/>
                  <a:gd name="T39" fmla="*/ 0 h 10"/>
                  <a:gd name="T40" fmla="*/ 232 w 1129"/>
                  <a:gd name="T41" fmla="*/ 0 h 10"/>
                  <a:gd name="T42" fmla="*/ 232 w 1129"/>
                  <a:gd name="T43" fmla="*/ 3 h 10"/>
                  <a:gd name="T44" fmla="*/ 207 w 1129"/>
                  <a:gd name="T45" fmla="*/ 3 h 10"/>
                  <a:gd name="T46" fmla="*/ 208 w 1129"/>
                  <a:gd name="T47" fmla="*/ 0 h 10"/>
                  <a:gd name="T48" fmla="*/ 232 w 1129"/>
                  <a:gd name="T49" fmla="*/ 0 h 10"/>
                  <a:gd name="T50" fmla="*/ 205 w 1129"/>
                  <a:gd name="T51" fmla="*/ 0 h 10"/>
                  <a:gd name="T52" fmla="*/ 205 w 1129"/>
                  <a:gd name="T53" fmla="*/ 3 h 10"/>
                  <a:gd name="T54" fmla="*/ 182 w 1129"/>
                  <a:gd name="T55" fmla="*/ 3 h 10"/>
                  <a:gd name="T56" fmla="*/ 182 w 1129"/>
                  <a:gd name="T57" fmla="*/ 0 h 10"/>
                  <a:gd name="T58" fmla="*/ 205 w 1129"/>
                  <a:gd name="T59" fmla="*/ 0 h 10"/>
                  <a:gd name="T60" fmla="*/ 181 w 1129"/>
                  <a:gd name="T61" fmla="*/ 0 h 10"/>
                  <a:gd name="T62" fmla="*/ 181 w 1129"/>
                  <a:gd name="T63" fmla="*/ 3 h 10"/>
                  <a:gd name="T64" fmla="*/ 154 w 1129"/>
                  <a:gd name="T65" fmla="*/ 3 h 10"/>
                  <a:gd name="T66" fmla="*/ 155 w 1129"/>
                  <a:gd name="T67" fmla="*/ 0 h 10"/>
                  <a:gd name="T68" fmla="*/ 181 w 1129"/>
                  <a:gd name="T69" fmla="*/ 0 h 10"/>
                  <a:gd name="T70" fmla="*/ 153 w 1129"/>
                  <a:gd name="T71" fmla="*/ 0 h 10"/>
                  <a:gd name="T72" fmla="*/ 153 w 1129"/>
                  <a:gd name="T73" fmla="*/ 3 h 10"/>
                  <a:gd name="T74" fmla="*/ 130 w 1129"/>
                  <a:gd name="T75" fmla="*/ 3 h 10"/>
                  <a:gd name="T76" fmla="*/ 130 w 1129"/>
                  <a:gd name="T77" fmla="*/ 0 h 10"/>
                  <a:gd name="T78" fmla="*/ 153 w 1129"/>
                  <a:gd name="T79" fmla="*/ 0 h 10"/>
                  <a:gd name="T80" fmla="*/ 126 w 1129"/>
                  <a:gd name="T81" fmla="*/ 0 h 10"/>
                  <a:gd name="T82" fmla="*/ 127 w 1129"/>
                  <a:gd name="T83" fmla="*/ 3 h 10"/>
                  <a:gd name="T84" fmla="*/ 101 w 1129"/>
                  <a:gd name="T85" fmla="*/ 3 h 10"/>
                  <a:gd name="T86" fmla="*/ 101 w 1129"/>
                  <a:gd name="T87" fmla="*/ 0 h 10"/>
                  <a:gd name="T88" fmla="*/ 126 w 1129"/>
                  <a:gd name="T89" fmla="*/ 0 h 10"/>
                  <a:gd name="T90" fmla="*/ 99 w 1129"/>
                  <a:gd name="T91" fmla="*/ 0 h 10"/>
                  <a:gd name="T92" fmla="*/ 99 w 1129"/>
                  <a:gd name="T93" fmla="*/ 3 h 10"/>
                  <a:gd name="T94" fmla="*/ 78 w 1129"/>
                  <a:gd name="T95" fmla="*/ 3 h 10"/>
                  <a:gd name="T96" fmla="*/ 79 w 1129"/>
                  <a:gd name="T97" fmla="*/ 0 h 10"/>
                  <a:gd name="T98" fmla="*/ 99 w 1129"/>
                  <a:gd name="T99" fmla="*/ 0 h 10"/>
                  <a:gd name="T100" fmla="*/ 76 w 1129"/>
                  <a:gd name="T101" fmla="*/ 0 h 10"/>
                  <a:gd name="T102" fmla="*/ 77 w 1129"/>
                  <a:gd name="T103" fmla="*/ 3 h 10"/>
                  <a:gd name="T104" fmla="*/ 53 w 1129"/>
                  <a:gd name="T105" fmla="*/ 3 h 10"/>
                  <a:gd name="T106" fmla="*/ 54 w 1129"/>
                  <a:gd name="T107" fmla="*/ 0 h 10"/>
                  <a:gd name="T108" fmla="*/ 76 w 1129"/>
                  <a:gd name="T109" fmla="*/ 0 h 10"/>
                  <a:gd name="T110" fmla="*/ 51 w 1129"/>
                  <a:gd name="T111" fmla="*/ 0 h 10"/>
                  <a:gd name="T112" fmla="*/ 51 w 1129"/>
                  <a:gd name="T113" fmla="*/ 3 h 10"/>
                  <a:gd name="T114" fmla="*/ 0 w 1129"/>
                  <a:gd name="T115" fmla="*/ 3 h 10"/>
                  <a:gd name="T116" fmla="*/ 0 w 1129"/>
                  <a:gd name="T117" fmla="*/ 0 h 10"/>
                  <a:gd name="T118" fmla="*/ 51 w 1129"/>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9"/>
                  <a:gd name="T181" fmla="*/ 0 h 10"/>
                  <a:gd name="T182" fmla="*/ 1129 w 1129"/>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9" h="10">
                    <a:moveTo>
                      <a:pt x="1128" y="0"/>
                    </a:moveTo>
                    <a:lnTo>
                      <a:pt x="1129" y="10"/>
                    </a:lnTo>
                    <a:lnTo>
                      <a:pt x="917" y="10"/>
                    </a:lnTo>
                    <a:lnTo>
                      <a:pt x="918" y="0"/>
                    </a:lnTo>
                    <a:lnTo>
                      <a:pt x="1128" y="0"/>
                    </a:lnTo>
                    <a:close/>
                    <a:moveTo>
                      <a:pt x="908" y="0"/>
                    </a:moveTo>
                    <a:lnTo>
                      <a:pt x="911" y="10"/>
                    </a:lnTo>
                    <a:lnTo>
                      <a:pt x="848" y="10"/>
                    </a:lnTo>
                    <a:lnTo>
                      <a:pt x="849" y="0"/>
                    </a:lnTo>
                    <a:lnTo>
                      <a:pt x="908" y="0"/>
                    </a:lnTo>
                    <a:close/>
                    <a:moveTo>
                      <a:pt x="846" y="0"/>
                    </a:moveTo>
                    <a:lnTo>
                      <a:pt x="846" y="10"/>
                    </a:lnTo>
                    <a:lnTo>
                      <a:pt x="777" y="10"/>
                    </a:lnTo>
                    <a:lnTo>
                      <a:pt x="780" y="0"/>
                    </a:lnTo>
                    <a:lnTo>
                      <a:pt x="846" y="0"/>
                    </a:lnTo>
                    <a:close/>
                    <a:moveTo>
                      <a:pt x="771" y="0"/>
                    </a:moveTo>
                    <a:lnTo>
                      <a:pt x="773" y="10"/>
                    </a:lnTo>
                    <a:lnTo>
                      <a:pt x="699" y="10"/>
                    </a:lnTo>
                    <a:lnTo>
                      <a:pt x="701" y="0"/>
                    </a:lnTo>
                    <a:lnTo>
                      <a:pt x="771" y="0"/>
                    </a:lnTo>
                    <a:close/>
                    <a:moveTo>
                      <a:pt x="695" y="0"/>
                    </a:moveTo>
                    <a:lnTo>
                      <a:pt x="696" y="10"/>
                    </a:lnTo>
                    <a:lnTo>
                      <a:pt x="620" y="10"/>
                    </a:lnTo>
                    <a:lnTo>
                      <a:pt x="622" y="0"/>
                    </a:lnTo>
                    <a:lnTo>
                      <a:pt x="695" y="0"/>
                    </a:lnTo>
                    <a:close/>
                    <a:moveTo>
                      <a:pt x="614" y="0"/>
                    </a:moveTo>
                    <a:lnTo>
                      <a:pt x="615" y="10"/>
                    </a:lnTo>
                    <a:lnTo>
                      <a:pt x="545" y="10"/>
                    </a:lnTo>
                    <a:lnTo>
                      <a:pt x="546" y="0"/>
                    </a:lnTo>
                    <a:lnTo>
                      <a:pt x="614" y="0"/>
                    </a:lnTo>
                    <a:close/>
                    <a:moveTo>
                      <a:pt x="541" y="0"/>
                    </a:moveTo>
                    <a:lnTo>
                      <a:pt x="542" y="10"/>
                    </a:lnTo>
                    <a:lnTo>
                      <a:pt x="462" y="10"/>
                    </a:lnTo>
                    <a:lnTo>
                      <a:pt x="464" y="0"/>
                    </a:lnTo>
                    <a:lnTo>
                      <a:pt x="541" y="0"/>
                    </a:lnTo>
                    <a:close/>
                    <a:moveTo>
                      <a:pt x="457" y="0"/>
                    </a:moveTo>
                    <a:lnTo>
                      <a:pt x="459" y="10"/>
                    </a:lnTo>
                    <a:lnTo>
                      <a:pt x="388" y="10"/>
                    </a:lnTo>
                    <a:lnTo>
                      <a:pt x="390" y="0"/>
                    </a:lnTo>
                    <a:lnTo>
                      <a:pt x="457" y="0"/>
                    </a:lnTo>
                    <a:close/>
                    <a:moveTo>
                      <a:pt x="377" y="0"/>
                    </a:moveTo>
                    <a:lnTo>
                      <a:pt x="379" y="10"/>
                    </a:lnTo>
                    <a:lnTo>
                      <a:pt x="301" y="10"/>
                    </a:lnTo>
                    <a:lnTo>
                      <a:pt x="303" y="0"/>
                    </a:lnTo>
                    <a:lnTo>
                      <a:pt x="377" y="0"/>
                    </a:lnTo>
                    <a:close/>
                    <a:moveTo>
                      <a:pt x="296" y="0"/>
                    </a:moveTo>
                    <a:lnTo>
                      <a:pt x="297" y="10"/>
                    </a:lnTo>
                    <a:lnTo>
                      <a:pt x="235" y="10"/>
                    </a:lnTo>
                    <a:lnTo>
                      <a:pt x="237" y="0"/>
                    </a:lnTo>
                    <a:lnTo>
                      <a:pt x="296" y="0"/>
                    </a:lnTo>
                    <a:close/>
                    <a:moveTo>
                      <a:pt x="228" y="0"/>
                    </a:moveTo>
                    <a:lnTo>
                      <a:pt x="230" y="10"/>
                    </a:lnTo>
                    <a:lnTo>
                      <a:pt x="158" y="10"/>
                    </a:lnTo>
                    <a:lnTo>
                      <a:pt x="161" y="0"/>
                    </a:lnTo>
                    <a:lnTo>
                      <a:pt x="228" y="0"/>
                    </a:lnTo>
                    <a:close/>
                    <a:moveTo>
                      <a:pt x="152" y="0"/>
                    </a:moveTo>
                    <a:lnTo>
                      <a:pt x="153" y="10"/>
                    </a:lnTo>
                    <a:lnTo>
                      <a:pt x="0" y="10"/>
                    </a:lnTo>
                    <a:lnTo>
                      <a:pt x="1" y="0"/>
                    </a:lnTo>
                    <a:lnTo>
                      <a:pt x="152"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1" name="Freeform 944"/>
              <p:cNvSpPr>
                <a:spLocks noEditPoints="1"/>
              </p:cNvSpPr>
              <p:nvPr/>
            </p:nvSpPr>
            <p:spPr bwMode="auto">
              <a:xfrm>
                <a:off x="2775" y="865"/>
                <a:ext cx="376" cy="2"/>
              </a:xfrm>
              <a:custGeom>
                <a:avLst/>
                <a:gdLst>
                  <a:gd name="T0" fmla="*/ 376 w 1128"/>
                  <a:gd name="T1" fmla="*/ 0 h 8"/>
                  <a:gd name="T2" fmla="*/ 376 w 1128"/>
                  <a:gd name="T3" fmla="*/ 2 h 8"/>
                  <a:gd name="T4" fmla="*/ 306 w 1128"/>
                  <a:gd name="T5" fmla="*/ 2 h 8"/>
                  <a:gd name="T6" fmla="*/ 306 w 1128"/>
                  <a:gd name="T7" fmla="*/ 0 h 8"/>
                  <a:gd name="T8" fmla="*/ 376 w 1128"/>
                  <a:gd name="T9" fmla="*/ 0 h 8"/>
                  <a:gd name="T10" fmla="*/ 302 w 1128"/>
                  <a:gd name="T11" fmla="*/ 0 h 8"/>
                  <a:gd name="T12" fmla="*/ 303 w 1128"/>
                  <a:gd name="T13" fmla="*/ 2 h 8"/>
                  <a:gd name="T14" fmla="*/ 283 w 1128"/>
                  <a:gd name="T15" fmla="*/ 2 h 8"/>
                  <a:gd name="T16" fmla="*/ 283 w 1128"/>
                  <a:gd name="T17" fmla="*/ 0 h 8"/>
                  <a:gd name="T18" fmla="*/ 302 w 1128"/>
                  <a:gd name="T19" fmla="*/ 0 h 8"/>
                  <a:gd name="T20" fmla="*/ 282 w 1128"/>
                  <a:gd name="T21" fmla="*/ 0 h 8"/>
                  <a:gd name="T22" fmla="*/ 282 w 1128"/>
                  <a:gd name="T23" fmla="*/ 2 h 8"/>
                  <a:gd name="T24" fmla="*/ 259 w 1128"/>
                  <a:gd name="T25" fmla="*/ 2 h 8"/>
                  <a:gd name="T26" fmla="*/ 260 w 1128"/>
                  <a:gd name="T27" fmla="*/ 0 h 8"/>
                  <a:gd name="T28" fmla="*/ 282 w 1128"/>
                  <a:gd name="T29" fmla="*/ 0 h 8"/>
                  <a:gd name="T30" fmla="*/ 256 w 1128"/>
                  <a:gd name="T31" fmla="*/ 0 h 8"/>
                  <a:gd name="T32" fmla="*/ 257 w 1128"/>
                  <a:gd name="T33" fmla="*/ 2 h 8"/>
                  <a:gd name="T34" fmla="*/ 233 w 1128"/>
                  <a:gd name="T35" fmla="*/ 2 h 8"/>
                  <a:gd name="T36" fmla="*/ 234 w 1128"/>
                  <a:gd name="T37" fmla="*/ 0 h 8"/>
                  <a:gd name="T38" fmla="*/ 256 w 1128"/>
                  <a:gd name="T39" fmla="*/ 0 h 8"/>
                  <a:gd name="T40" fmla="*/ 232 w 1128"/>
                  <a:gd name="T41" fmla="*/ 0 h 8"/>
                  <a:gd name="T42" fmla="*/ 232 w 1128"/>
                  <a:gd name="T43" fmla="*/ 2 h 8"/>
                  <a:gd name="T44" fmla="*/ 207 w 1128"/>
                  <a:gd name="T45" fmla="*/ 2 h 8"/>
                  <a:gd name="T46" fmla="*/ 208 w 1128"/>
                  <a:gd name="T47" fmla="*/ 0 h 8"/>
                  <a:gd name="T48" fmla="*/ 232 w 1128"/>
                  <a:gd name="T49" fmla="*/ 0 h 8"/>
                  <a:gd name="T50" fmla="*/ 205 w 1128"/>
                  <a:gd name="T51" fmla="*/ 0 h 8"/>
                  <a:gd name="T52" fmla="*/ 205 w 1128"/>
                  <a:gd name="T53" fmla="*/ 2 h 8"/>
                  <a:gd name="T54" fmla="*/ 182 w 1128"/>
                  <a:gd name="T55" fmla="*/ 2 h 8"/>
                  <a:gd name="T56" fmla="*/ 182 w 1128"/>
                  <a:gd name="T57" fmla="*/ 0 h 8"/>
                  <a:gd name="T58" fmla="*/ 205 w 1128"/>
                  <a:gd name="T59" fmla="*/ 0 h 8"/>
                  <a:gd name="T60" fmla="*/ 180 w 1128"/>
                  <a:gd name="T61" fmla="*/ 0 h 8"/>
                  <a:gd name="T62" fmla="*/ 181 w 1128"/>
                  <a:gd name="T63" fmla="*/ 2 h 8"/>
                  <a:gd name="T64" fmla="*/ 154 w 1128"/>
                  <a:gd name="T65" fmla="*/ 2 h 8"/>
                  <a:gd name="T66" fmla="*/ 155 w 1128"/>
                  <a:gd name="T67" fmla="*/ 0 h 8"/>
                  <a:gd name="T68" fmla="*/ 180 w 1128"/>
                  <a:gd name="T69" fmla="*/ 0 h 8"/>
                  <a:gd name="T70" fmla="*/ 152 w 1128"/>
                  <a:gd name="T71" fmla="*/ 0 h 8"/>
                  <a:gd name="T72" fmla="*/ 153 w 1128"/>
                  <a:gd name="T73" fmla="*/ 2 h 8"/>
                  <a:gd name="T74" fmla="*/ 130 w 1128"/>
                  <a:gd name="T75" fmla="*/ 2 h 8"/>
                  <a:gd name="T76" fmla="*/ 130 w 1128"/>
                  <a:gd name="T77" fmla="*/ 0 h 8"/>
                  <a:gd name="T78" fmla="*/ 152 w 1128"/>
                  <a:gd name="T79" fmla="*/ 0 h 8"/>
                  <a:gd name="T80" fmla="*/ 125 w 1128"/>
                  <a:gd name="T81" fmla="*/ 0 h 8"/>
                  <a:gd name="T82" fmla="*/ 126 w 1128"/>
                  <a:gd name="T83" fmla="*/ 2 h 8"/>
                  <a:gd name="T84" fmla="*/ 101 w 1128"/>
                  <a:gd name="T85" fmla="*/ 2 h 8"/>
                  <a:gd name="T86" fmla="*/ 101 w 1128"/>
                  <a:gd name="T87" fmla="*/ 0 h 8"/>
                  <a:gd name="T88" fmla="*/ 125 w 1128"/>
                  <a:gd name="T89" fmla="*/ 0 h 8"/>
                  <a:gd name="T90" fmla="*/ 99 w 1128"/>
                  <a:gd name="T91" fmla="*/ 0 h 8"/>
                  <a:gd name="T92" fmla="*/ 99 w 1128"/>
                  <a:gd name="T93" fmla="*/ 2 h 8"/>
                  <a:gd name="T94" fmla="*/ 79 w 1128"/>
                  <a:gd name="T95" fmla="*/ 2 h 8"/>
                  <a:gd name="T96" fmla="*/ 79 w 1128"/>
                  <a:gd name="T97" fmla="*/ 0 h 8"/>
                  <a:gd name="T98" fmla="*/ 99 w 1128"/>
                  <a:gd name="T99" fmla="*/ 0 h 8"/>
                  <a:gd name="T100" fmla="*/ 76 w 1128"/>
                  <a:gd name="T101" fmla="*/ 0 h 8"/>
                  <a:gd name="T102" fmla="*/ 76 w 1128"/>
                  <a:gd name="T103" fmla="*/ 2 h 8"/>
                  <a:gd name="T104" fmla="*/ 53 w 1128"/>
                  <a:gd name="T105" fmla="*/ 2 h 8"/>
                  <a:gd name="T106" fmla="*/ 54 w 1128"/>
                  <a:gd name="T107" fmla="*/ 0 h 8"/>
                  <a:gd name="T108" fmla="*/ 76 w 1128"/>
                  <a:gd name="T109" fmla="*/ 0 h 8"/>
                  <a:gd name="T110" fmla="*/ 51 w 1128"/>
                  <a:gd name="T111" fmla="*/ 0 h 8"/>
                  <a:gd name="T112" fmla="*/ 51 w 1128"/>
                  <a:gd name="T113" fmla="*/ 2 h 8"/>
                  <a:gd name="T114" fmla="*/ 0 w 1128"/>
                  <a:gd name="T115" fmla="*/ 2 h 8"/>
                  <a:gd name="T116" fmla="*/ 0 w 1128"/>
                  <a:gd name="T117" fmla="*/ 0 h 8"/>
                  <a:gd name="T118" fmla="*/ 51 w 1128"/>
                  <a:gd name="T119" fmla="*/ 0 h 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8"/>
                  <a:gd name="T181" fmla="*/ 0 h 8"/>
                  <a:gd name="T182" fmla="*/ 1128 w 1128"/>
                  <a:gd name="T183" fmla="*/ 8 h 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8" h="8">
                    <a:moveTo>
                      <a:pt x="1127" y="0"/>
                    </a:moveTo>
                    <a:lnTo>
                      <a:pt x="1128" y="8"/>
                    </a:lnTo>
                    <a:lnTo>
                      <a:pt x="917" y="8"/>
                    </a:lnTo>
                    <a:lnTo>
                      <a:pt x="918" y="0"/>
                    </a:lnTo>
                    <a:lnTo>
                      <a:pt x="1127" y="0"/>
                    </a:lnTo>
                    <a:close/>
                    <a:moveTo>
                      <a:pt x="907" y="0"/>
                    </a:moveTo>
                    <a:lnTo>
                      <a:pt x="910" y="8"/>
                    </a:lnTo>
                    <a:lnTo>
                      <a:pt x="848" y="8"/>
                    </a:lnTo>
                    <a:lnTo>
                      <a:pt x="850" y="0"/>
                    </a:lnTo>
                    <a:lnTo>
                      <a:pt x="907" y="0"/>
                    </a:lnTo>
                    <a:close/>
                    <a:moveTo>
                      <a:pt x="845" y="0"/>
                    </a:moveTo>
                    <a:lnTo>
                      <a:pt x="846" y="8"/>
                    </a:lnTo>
                    <a:lnTo>
                      <a:pt x="778" y="8"/>
                    </a:lnTo>
                    <a:lnTo>
                      <a:pt x="780" y="0"/>
                    </a:lnTo>
                    <a:lnTo>
                      <a:pt x="845" y="0"/>
                    </a:lnTo>
                    <a:close/>
                    <a:moveTo>
                      <a:pt x="769" y="0"/>
                    </a:moveTo>
                    <a:lnTo>
                      <a:pt x="772" y="8"/>
                    </a:lnTo>
                    <a:lnTo>
                      <a:pt x="700" y="8"/>
                    </a:lnTo>
                    <a:lnTo>
                      <a:pt x="701" y="0"/>
                    </a:lnTo>
                    <a:lnTo>
                      <a:pt x="769" y="0"/>
                    </a:lnTo>
                    <a:close/>
                    <a:moveTo>
                      <a:pt x="695" y="0"/>
                    </a:moveTo>
                    <a:lnTo>
                      <a:pt x="696" y="8"/>
                    </a:lnTo>
                    <a:lnTo>
                      <a:pt x="621" y="8"/>
                    </a:lnTo>
                    <a:lnTo>
                      <a:pt x="623" y="0"/>
                    </a:lnTo>
                    <a:lnTo>
                      <a:pt x="695" y="0"/>
                    </a:lnTo>
                    <a:close/>
                    <a:moveTo>
                      <a:pt x="614" y="0"/>
                    </a:moveTo>
                    <a:lnTo>
                      <a:pt x="615" y="8"/>
                    </a:lnTo>
                    <a:lnTo>
                      <a:pt x="546" y="8"/>
                    </a:lnTo>
                    <a:lnTo>
                      <a:pt x="547" y="0"/>
                    </a:lnTo>
                    <a:lnTo>
                      <a:pt x="614" y="0"/>
                    </a:lnTo>
                    <a:close/>
                    <a:moveTo>
                      <a:pt x="540" y="0"/>
                    </a:moveTo>
                    <a:lnTo>
                      <a:pt x="542" y="8"/>
                    </a:lnTo>
                    <a:lnTo>
                      <a:pt x="463" y="8"/>
                    </a:lnTo>
                    <a:lnTo>
                      <a:pt x="464" y="0"/>
                    </a:lnTo>
                    <a:lnTo>
                      <a:pt x="540" y="0"/>
                    </a:lnTo>
                    <a:close/>
                    <a:moveTo>
                      <a:pt x="457" y="0"/>
                    </a:moveTo>
                    <a:lnTo>
                      <a:pt x="458" y="8"/>
                    </a:lnTo>
                    <a:lnTo>
                      <a:pt x="389" y="8"/>
                    </a:lnTo>
                    <a:lnTo>
                      <a:pt x="391" y="0"/>
                    </a:lnTo>
                    <a:lnTo>
                      <a:pt x="457" y="0"/>
                    </a:lnTo>
                    <a:close/>
                    <a:moveTo>
                      <a:pt x="376" y="0"/>
                    </a:moveTo>
                    <a:lnTo>
                      <a:pt x="378" y="8"/>
                    </a:lnTo>
                    <a:lnTo>
                      <a:pt x="302" y="8"/>
                    </a:lnTo>
                    <a:lnTo>
                      <a:pt x="304" y="0"/>
                    </a:lnTo>
                    <a:lnTo>
                      <a:pt x="376" y="0"/>
                    </a:lnTo>
                    <a:close/>
                    <a:moveTo>
                      <a:pt x="296" y="0"/>
                    </a:moveTo>
                    <a:lnTo>
                      <a:pt x="297" y="8"/>
                    </a:lnTo>
                    <a:lnTo>
                      <a:pt x="236" y="8"/>
                    </a:lnTo>
                    <a:lnTo>
                      <a:pt x="237" y="0"/>
                    </a:lnTo>
                    <a:lnTo>
                      <a:pt x="296" y="0"/>
                    </a:lnTo>
                    <a:close/>
                    <a:moveTo>
                      <a:pt x="228" y="0"/>
                    </a:moveTo>
                    <a:lnTo>
                      <a:pt x="229" y="8"/>
                    </a:lnTo>
                    <a:lnTo>
                      <a:pt x="159" y="8"/>
                    </a:lnTo>
                    <a:lnTo>
                      <a:pt x="162" y="0"/>
                    </a:lnTo>
                    <a:lnTo>
                      <a:pt x="228" y="0"/>
                    </a:lnTo>
                    <a:close/>
                    <a:moveTo>
                      <a:pt x="152" y="0"/>
                    </a:moveTo>
                    <a:lnTo>
                      <a:pt x="153" y="8"/>
                    </a:lnTo>
                    <a:lnTo>
                      <a:pt x="0" y="8"/>
                    </a:lnTo>
                    <a:lnTo>
                      <a:pt x="1" y="0"/>
                    </a:lnTo>
                    <a:lnTo>
                      <a:pt x="152"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2" name="Freeform 945"/>
              <p:cNvSpPr>
                <a:spLocks noEditPoints="1"/>
              </p:cNvSpPr>
              <p:nvPr/>
            </p:nvSpPr>
            <p:spPr bwMode="auto">
              <a:xfrm>
                <a:off x="2776" y="863"/>
                <a:ext cx="375" cy="3"/>
              </a:xfrm>
              <a:custGeom>
                <a:avLst/>
                <a:gdLst>
                  <a:gd name="T0" fmla="*/ 375 w 1127"/>
                  <a:gd name="T1" fmla="*/ 0 h 10"/>
                  <a:gd name="T2" fmla="*/ 375 w 1127"/>
                  <a:gd name="T3" fmla="*/ 3 h 10"/>
                  <a:gd name="T4" fmla="*/ 305 w 1127"/>
                  <a:gd name="T5" fmla="*/ 3 h 10"/>
                  <a:gd name="T6" fmla="*/ 305 w 1127"/>
                  <a:gd name="T7" fmla="*/ 0 h 10"/>
                  <a:gd name="T8" fmla="*/ 375 w 1127"/>
                  <a:gd name="T9" fmla="*/ 0 h 10"/>
                  <a:gd name="T10" fmla="*/ 301 w 1127"/>
                  <a:gd name="T11" fmla="*/ 0 h 10"/>
                  <a:gd name="T12" fmla="*/ 302 w 1127"/>
                  <a:gd name="T13" fmla="*/ 3 h 10"/>
                  <a:gd name="T14" fmla="*/ 282 w 1127"/>
                  <a:gd name="T15" fmla="*/ 3 h 10"/>
                  <a:gd name="T16" fmla="*/ 283 w 1127"/>
                  <a:gd name="T17" fmla="*/ 0 h 10"/>
                  <a:gd name="T18" fmla="*/ 301 w 1127"/>
                  <a:gd name="T19" fmla="*/ 0 h 10"/>
                  <a:gd name="T20" fmla="*/ 281 w 1127"/>
                  <a:gd name="T21" fmla="*/ 0 h 10"/>
                  <a:gd name="T22" fmla="*/ 281 w 1127"/>
                  <a:gd name="T23" fmla="*/ 3 h 10"/>
                  <a:gd name="T24" fmla="*/ 259 w 1127"/>
                  <a:gd name="T25" fmla="*/ 3 h 10"/>
                  <a:gd name="T26" fmla="*/ 260 w 1127"/>
                  <a:gd name="T27" fmla="*/ 0 h 10"/>
                  <a:gd name="T28" fmla="*/ 281 w 1127"/>
                  <a:gd name="T29" fmla="*/ 0 h 10"/>
                  <a:gd name="T30" fmla="*/ 255 w 1127"/>
                  <a:gd name="T31" fmla="*/ 0 h 10"/>
                  <a:gd name="T32" fmla="*/ 256 w 1127"/>
                  <a:gd name="T33" fmla="*/ 3 h 10"/>
                  <a:gd name="T34" fmla="*/ 233 w 1127"/>
                  <a:gd name="T35" fmla="*/ 3 h 10"/>
                  <a:gd name="T36" fmla="*/ 233 w 1127"/>
                  <a:gd name="T37" fmla="*/ 0 h 10"/>
                  <a:gd name="T38" fmla="*/ 255 w 1127"/>
                  <a:gd name="T39" fmla="*/ 0 h 10"/>
                  <a:gd name="T40" fmla="*/ 231 w 1127"/>
                  <a:gd name="T41" fmla="*/ 0 h 10"/>
                  <a:gd name="T42" fmla="*/ 231 w 1127"/>
                  <a:gd name="T43" fmla="*/ 3 h 10"/>
                  <a:gd name="T44" fmla="*/ 207 w 1127"/>
                  <a:gd name="T45" fmla="*/ 3 h 10"/>
                  <a:gd name="T46" fmla="*/ 207 w 1127"/>
                  <a:gd name="T47" fmla="*/ 0 h 10"/>
                  <a:gd name="T48" fmla="*/ 231 w 1127"/>
                  <a:gd name="T49" fmla="*/ 0 h 10"/>
                  <a:gd name="T50" fmla="*/ 204 w 1127"/>
                  <a:gd name="T51" fmla="*/ 0 h 10"/>
                  <a:gd name="T52" fmla="*/ 204 w 1127"/>
                  <a:gd name="T53" fmla="*/ 3 h 10"/>
                  <a:gd name="T54" fmla="*/ 181 w 1127"/>
                  <a:gd name="T55" fmla="*/ 3 h 10"/>
                  <a:gd name="T56" fmla="*/ 182 w 1127"/>
                  <a:gd name="T57" fmla="*/ 0 h 10"/>
                  <a:gd name="T58" fmla="*/ 204 w 1127"/>
                  <a:gd name="T59" fmla="*/ 0 h 10"/>
                  <a:gd name="T60" fmla="*/ 179 w 1127"/>
                  <a:gd name="T61" fmla="*/ 0 h 10"/>
                  <a:gd name="T62" fmla="*/ 180 w 1127"/>
                  <a:gd name="T63" fmla="*/ 3 h 10"/>
                  <a:gd name="T64" fmla="*/ 154 w 1127"/>
                  <a:gd name="T65" fmla="*/ 3 h 10"/>
                  <a:gd name="T66" fmla="*/ 154 w 1127"/>
                  <a:gd name="T67" fmla="*/ 0 h 10"/>
                  <a:gd name="T68" fmla="*/ 179 w 1127"/>
                  <a:gd name="T69" fmla="*/ 0 h 10"/>
                  <a:gd name="T70" fmla="*/ 151 w 1127"/>
                  <a:gd name="T71" fmla="*/ 0 h 10"/>
                  <a:gd name="T72" fmla="*/ 152 w 1127"/>
                  <a:gd name="T73" fmla="*/ 3 h 10"/>
                  <a:gd name="T74" fmla="*/ 129 w 1127"/>
                  <a:gd name="T75" fmla="*/ 3 h 10"/>
                  <a:gd name="T76" fmla="*/ 130 w 1127"/>
                  <a:gd name="T77" fmla="*/ 0 h 10"/>
                  <a:gd name="T78" fmla="*/ 151 w 1127"/>
                  <a:gd name="T79" fmla="*/ 0 h 10"/>
                  <a:gd name="T80" fmla="*/ 124 w 1127"/>
                  <a:gd name="T81" fmla="*/ 0 h 10"/>
                  <a:gd name="T82" fmla="*/ 125 w 1127"/>
                  <a:gd name="T83" fmla="*/ 3 h 10"/>
                  <a:gd name="T84" fmla="*/ 100 w 1127"/>
                  <a:gd name="T85" fmla="*/ 3 h 10"/>
                  <a:gd name="T86" fmla="*/ 101 w 1127"/>
                  <a:gd name="T87" fmla="*/ 0 h 10"/>
                  <a:gd name="T88" fmla="*/ 124 w 1127"/>
                  <a:gd name="T89" fmla="*/ 0 h 10"/>
                  <a:gd name="T90" fmla="*/ 98 w 1127"/>
                  <a:gd name="T91" fmla="*/ 0 h 10"/>
                  <a:gd name="T92" fmla="*/ 98 w 1127"/>
                  <a:gd name="T93" fmla="*/ 3 h 10"/>
                  <a:gd name="T94" fmla="*/ 79 w 1127"/>
                  <a:gd name="T95" fmla="*/ 3 h 10"/>
                  <a:gd name="T96" fmla="*/ 79 w 1127"/>
                  <a:gd name="T97" fmla="*/ 0 h 10"/>
                  <a:gd name="T98" fmla="*/ 98 w 1127"/>
                  <a:gd name="T99" fmla="*/ 0 h 10"/>
                  <a:gd name="T100" fmla="*/ 75 w 1127"/>
                  <a:gd name="T101" fmla="*/ 0 h 10"/>
                  <a:gd name="T102" fmla="*/ 76 w 1127"/>
                  <a:gd name="T103" fmla="*/ 3 h 10"/>
                  <a:gd name="T104" fmla="*/ 53 w 1127"/>
                  <a:gd name="T105" fmla="*/ 3 h 10"/>
                  <a:gd name="T106" fmla="*/ 54 w 1127"/>
                  <a:gd name="T107" fmla="*/ 0 h 10"/>
                  <a:gd name="T108" fmla="*/ 75 w 1127"/>
                  <a:gd name="T109" fmla="*/ 0 h 10"/>
                  <a:gd name="T110" fmla="*/ 50 w 1127"/>
                  <a:gd name="T111" fmla="*/ 0 h 10"/>
                  <a:gd name="T112" fmla="*/ 50 w 1127"/>
                  <a:gd name="T113" fmla="*/ 3 h 10"/>
                  <a:gd name="T114" fmla="*/ 0 w 1127"/>
                  <a:gd name="T115" fmla="*/ 3 h 10"/>
                  <a:gd name="T116" fmla="*/ 0 w 1127"/>
                  <a:gd name="T117" fmla="*/ 0 h 10"/>
                  <a:gd name="T118" fmla="*/ 50 w 1127"/>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7"/>
                  <a:gd name="T181" fmla="*/ 0 h 10"/>
                  <a:gd name="T182" fmla="*/ 1127 w 1127"/>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7" h="10">
                    <a:moveTo>
                      <a:pt x="1126" y="0"/>
                    </a:moveTo>
                    <a:lnTo>
                      <a:pt x="1127" y="10"/>
                    </a:lnTo>
                    <a:lnTo>
                      <a:pt x="917" y="10"/>
                    </a:lnTo>
                    <a:lnTo>
                      <a:pt x="917" y="0"/>
                    </a:lnTo>
                    <a:lnTo>
                      <a:pt x="1126" y="0"/>
                    </a:lnTo>
                    <a:close/>
                    <a:moveTo>
                      <a:pt x="905" y="0"/>
                    </a:moveTo>
                    <a:lnTo>
                      <a:pt x="907" y="10"/>
                    </a:lnTo>
                    <a:lnTo>
                      <a:pt x="848" y="10"/>
                    </a:lnTo>
                    <a:lnTo>
                      <a:pt x="850" y="0"/>
                    </a:lnTo>
                    <a:lnTo>
                      <a:pt x="905" y="0"/>
                    </a:lnTo>
                    <a:close/>
                    <a:moveTo>
                      <a:pt x="844" y="0"/>
                    </a:moveTo>
                    <a:lnTo>
                      <a:pt x="845" y="10"/>
                    </a:lnTo>
                    <a:lnTo>
                      <a:pt x="779" y="10"/>
                    </a:lnTo>
                    <a:lnTo>
                      <a:pt x="780" y="0"/>
                    </a:lnTo>
                    <a:lnTo>
                      <a:pt x="844" y="0"/>
                    </a:lnTo>
                    <a:close/>
                    <a:moveTo>
                      <a:pt x="767" y="0"/>
                    </a:moveTo>
                    <a:lnTo>
                      <a:pt x="769" y="10"/>
                    </a:lnTo>
                    <a:lnTo>
                      <a:pt x="700" y="10"/>
                    </a:lnTo>
                    <a:lnTo>
                      <a:pt x="701" y="0"/>
                    </a:lnTo>
                    <a:lnTo>
                      <a:pt x="767" y="0"/>
                    </a:lnTo>
                    <a:close/>
                    <a:moveTo>
                      <a:pt x="694" y="0"/>
                    </a:moveTo>
                    <a:lnTo>
                      <a:pt x="694" y="10"/>
                    </a:lnTo>
                    <a:lnTo>
                      <a:pt x="621" y="10"/>
                    </a:lnTo>
                    <a:lnTo>
                      <a:pt x="623" y="0"/>
                    </a:lnTo>
                    <a:lnTo>
                      <a:pt x="694" y="0"/>
                    </a:lnTo>
                    <a:close/>
                    <a:moveTo>
                      <a:pt x="612" y="0"/>
                    </a:moveTo>
                    <a:lnTo>
                      <a:pt x="613" y="10"/>
                    </a:lnTo>
                    <a:lnTo>
                      <a:pt x="545" y="10"/>
                    </a:lnTo>
                    <a:lnTo>
                      <a:pt x="546" y="0"/>
                    </a:lnTo>
                    <a:lnTo>
                      <a:pt x="612" y="0"/>
                    </a:lnTo>
                    <a:close/>
                    <a:moveTo>
                      <a:pt x="538" y="0"/>
                    </a:moveTo>
                    <a:lnTo>
                      <a:pt x="540" y="10"/>
                    </a:lnTo>
                    <a:lnTo>
                      <a:pt x="463" y="10"/>
                    </a:lnTo>
                    <a:lnTo>
                      <a:pt x="464" y="0"/>
                    </a:lnTo>
                    <a:lnTo>
                      <a:pt x="538" y="0"/>
                    </a:lnTo>
                    <a:close/>
                    <a:moveTo>
                      <a:pt x="455" y="0"/>
                    </a:moveTo>
                    <a:lnTo>
                      <a:pt x="456" y="10"/>
                    </a:lnTo>
                    <a:lnTo>
                      <a:pt x="389" y="10"/>
                    </a:lnTo>
                    <a:lnTo>
                      <a:pt x="392" y="0"/>
                    </a:lnTo>
                    <a:lnTo>
                      <a:pt x="455" y="0"/>
                    </a:lnTo>
                    <a:close/>
                    <a:moveTo>
                      <a:pt x="374" y="0"/>
                    </a:moveTo>
                    <a:lnTo>
                      <a:pt x="376" y="10"/>
                    </a:lnTo>
                    <a:lnTo>
                      <a:pt x="302" y="10"/>
                    </a:lnTo>
                    <a:lnTo>
                      <a:pt x="304" y="0"/>
                    </a:lnTo>
                    <a:lnTo>
                      <a:pt x="374" y="0"/>
                    </a:lnTo>
                    <a:close/>
                    <a:moveTo>
                      <a:pt x="295" y="0"/>
                    </a:moveTo>
                    <a:lnTo>
                      <a:pt x="295" y="10"/>
                    </a:lnTo>
                    <a:lnTo>
                      <a:pt x="236" y="10"/>
                    </a:lnTo>
                    <a:lnTo>
                      <a:pt x="237" y="0"/>
                    </a:lnTo>
                    <a:lnTo>
                      <a:pt x="295" y="0"/>
                    </a:lnTo>
                    <a:close/>
                    <a:moveTo>
                      <a:pt x="226" y="0"/>
                    </a:moveTo>
                    <a:lnTo>
                      <a:pt x="227" y="10"/>
                    </a:lnTo>
                    <a:lnTo>
                      <a:pt x="160" y="10"/>
                    </a:lnTo>
                    <a:lnTo>
                      <a:pt x="162" y="0"/>
                    </a:lnTo>
                    <a:lnTo>
                      <a:pt x="226" y="0"/>
                    </a:lnTo>
                    <a:close/>
                    <a:moveTo>
                      <a:pt x="150" y="0"/>
                    </a:moveTo>
                    <a:lnTo>
                      <a:pt x="151" y="10"/>
                    </a:lnTo>
                    <a:lnTo>
                      <a:pt x="0" y="10"/>
                    </a:lnTo>
                    <a:lnTo>
                      <a:pt x="1" y="0"/>
                    </a:lnTo>
                    <a:lnTo>
                      <a:pt x="150"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3" name="Freeform 946"/>
              <p:cNvSpPr>
                <a:spLocks noEditPoints="1"/>
              </p:cNvSpPr>
              <p:nvPr/>
            </p:nvSpPr>
            <p:spPr bwMode="auto">
              <a:xfrm>
                <a:off x="2776" y="861"/>
                <a:ext cx="375" cy="4"/>
              </a:xfrm>
              <a:custGeom>
                <a:avLst/>
                <a:gdLst>
                  <a:gd name="T0" fmla="*/ 375 w 1126"/>
                  <a:gd name="T1" fmla="*/ 0 h 10"/>
                  <a:gd name="T2" fmla="*/ 375 w 1126"/>
                  <a:gd name="T3" fmla="*/ 4 h 10"/>
                  <a:gd name="T4" fmla="*/ 305 w 1126"/>
                  <a:gd name="T5" fmla="*/ 4 h 10"/>
                  <a:gd name="T6" fmla="*/ 306 w 1126"/>
                  <a:gd name="T7" fmla="*/ 0 h 10"/>
                  <a:gd name="T8" fmla="*/ 375 w 1126"/>
                  <a:gd name="T9" fmla="*/ 0 h 10"/>
                  <a:gd name="T10" fmla="*/ 301 w 1126"/>
                  <a:gd name="T11" fmla="*/ 0 h 10"/>
                  <a:gd name="T12" fmla="*/ 302 w 1126"/>
                  <a:gd name="T13" fmla="*/ 4 h 10"/>
                  <a:gd name="T14" fmla="*/ 283 w 1126"/>
                  <a:gd name="T15" fmla="*/ 4 h 10"/>
                  <a:gd name="T16" fmla="*/ 283 w 1126"/>
                  <a:gd name="T17" fmla="*/ 0 h 10"/>
                  <a:gd name="T18" fmla="*/ 301 w 1126"/>
                  <a:gd name="T19" fmla="*/ 0 h 10"/>
                  <a:gd name="T20" fmla="*/ 281 w 1126"/>
                  <a:gd name="T21" fmla="*/ 0 h 10"/>
                  <a:gd name="T22" fmla="*/ 281 w 1126"/>
                  <a:gd name="T23" fmla="*/ 4 h 10"/>
                  <a:gd name="T24" fmla="*/ 259 w 1126"/>
                  <a:gd name="T25" fmla="*/ 4 h 10"/>
                  <a:gd name="T26" fmla="*/ 260 w 1126"/>
                  <a:gd name="T27" fmla="*/ 0 h 10"/>
                  <a:gd name="T28" fmla="*/ 281 w 1126"/>
                  <a:gd name="T29" fmla="*/ 0 h 10"/>
                  <a:gd name="T30" fmla="*/ 255 w 1126"/>
                  <a:gd name="T31" fmla="*/ 0 h 10"/>
                  <a:gd name="T32" fmla="*/ 256 w 1126"/>
                  <a:gd name="T33" fmla="*/ 4 h 10"/>
                  <a:gd name="T34" fmla="*/ 233 w 1126"/>
                  <a:gd name="T35" fmla="*/ 4 h 10"/>
                  <a:gd name="T36" fmla="*/ 234 w 1126"/>
                  <a:gd name="T37" fmla="*/ 0 h 10"/>
                  <a:gd name="T38" fmla="*/ 255 w 1126"/>
                  <a:gd name="T39" fmla="*/ 0 h 10"/>
                  <a:gd name="T40" fmla="*/ 231 w 1126"/>
                  <a:gd name="T41" fmla="*/ 0 h 10"/>
                  <a:gd name="T42" fmla="*/ 231 w 1126"/>
                  <a:gd name="T43" fmla="*/ 4 h 10"/>
                  <a:gd name="T44" fmla="*/ 207 w 1126"/>
                  <a:gd name="T45" fmla="*/ 4 h 10"/>
                  <a:gd name="T46" fmla="*/ 207 w 1126"/>
                  <a:gd name="T47" fmla="*/ 0 h 10"/>
                  <a:gd name="T48" fmla="*/ 231 w 1126"/>
                  <a:gd name="T49" fmla="*/ 0 h 10"/>
                  <a:gd name="T50" fmla="*/ 204 w 1126"/>
                  <a:gd name="T51" fmla="*/ 0 h 10"/>
                  <a:gd name="T52" fmla="*/ 204 w 1126"/>
                  <a:gd name="T53" fmla="*/ 4 h 10"/>
                  <a:gd name="T54" fmla="*/ 182 w 1126"/>
                  <a:gd name="T55" fmla="*/ 4 h 10"/>
                  <a:gd name="T56" fmla="*/ 182 w 1126"/>
                  <a:gd name="T57" fmla="*/ 0 h 10"/>
                  <a:gd name="T58" fmla="*/ 204 w 1126"/>
                  <a:gd name="T59" fmla="*/ 0 h 10"/>
                  <a:gd name="T60" fmla="*/ 179 w 1126"/>
                  <a:gd name="T61" fmla="*/ 0 h 10"/>
                  <a:gd name="T62" fmla="*/ 180 w 1126"/>
                  <a:gd name="T63" fmla="*/ 4 h 10"/>
                  <a:gd name="T64" fmla="*/ 154 w 1126"/>
                  <a:gd name="T65" fmla="*/ 4 h 10"/>
                  <a:gd name="T66" fmla="*/ 155 w 1126"/>
                  <a:gd name="T67" fmla="*/ 0 h 10"/>
                  <a:gd name="T68" fmla="*/ 179 w 1126"/>
                  <a:gd name="T69" fmla="*/ 0 h 10"/>
                  <a:gd name="T70" fmla="*/ 151 w 1126"/>
                  <a:gd name="T71" fmla="*/ 0 h 10"/>
                  <a:gd name="T72" fmla="*/ 152 w 1126"/>
                  <a:gd name="T73" fmla="*/ 4 h 10"/>
                  <a:gd name="T74" fmla="*/ 130 w 1126"/>
                  <a:gd name="T75" fmla="*/ 4 h 10"/>
                  <a:gd name="T76" fmla="*/ 131 w 1126"/>
                  <a:gd name="T77" fmla="*/ 0 h 10"/>
                  <a:gd name="T78" fmla="*/ 151 w 1126"/>
                  <a:gd name="T79" fmla="*/ 0 h 10"/>
                  <a:gd name="T80" fmla="*/ 124 w 1126"/>
                  <a:gd name="T81" fmla="*/ 0 h 10"/>
                  <a:gd name="T82" fmla="*/ 125 w 1126"/>
                  <a:gd name="T83" fmla="*/ 4 h 10"/>
                  <a:gd name="T84" fmla="*/ 101 w 1126"/>
                  <a:gd name="T85" fmla="*/ 4 h 10"/>
                  <a:gd name="T86" fmla="*/ 102 w 1126"/>
                  <a:gd name="T87" fmla="*/ 0 h 10"/>
                  <a:gd name="T88" fmla="*/ 124 w 1126"/>
                  <a:gd name="T89" fmla="*/ 0 h 10"/>
                  <a:gd name="T90" fmla="*/ 98 w 1126"/>
                  <a:gd name="T91" fmla="*/ 0 h 10"/>
                  <a:gd name="T92" fmla="*/ 98 w 1126"/>
                  <a:gd name="T93" fmla="*/ 4 h 10"/>
                  <a:gd name="T94" fmla="*/ 79 w 1126"/>
                  <a:gd name="T95" fmla="*/ 4 h 10"/>
                  <a:gd name="T96" fmla="*/ 79 w 1126"/>
                  <a:gd name="T97" fmla="*/ 0 h 10"/>
                  <a:gd name="T98" fmla="*/ 98 w 1126"/>
                  <a:gd name="T99" fmla="*/ 0 h 10"/>
                  <a:gd name="T100" fmla="*/ 75 w 1126"/>
                  <a:gd name="T101" fmla="*/ 0 h 10"/>
                  <a:gd name="T102" fmla="*/ 75 w 1126"/>
                  <a:gd name="T103" fmla="*/ 4 h 10"/>
                  <a:gd name="T104" fmla="*/ 54 w 1126"/>
                  <a:gd name="T105" fmla="*/ 4 h 10"/>
                  <a:gd name="T106" fmla="*/ 54 w 1126"/>
                  <a:gd name="T107" fmla="*/ 0 h 10"/>
                  <a:gd name="T108" fmla="*/ 75 w 1126"/>
                  <a:gd name="T109" fmla="*/ 0 h 10"/>
                  <a:gd name="T110" fmla="*/ 50 w 1126"/>
                  <a:gd name="T111" fmla="*/ 0 h 10"/>
                  <a:gd name="T112" fmla="*/ 50 w 1126"/>
                  <a:gd name="T113" fmla="*/ 4 h 10"/>
                  <a:gd name="T114" fmla="*/ 0 w 1126"/>
                  <a:gd name="T115" fmla="*/ 4 h 10"/>
                  <a:gd name="T116" fmla="*/ 0 w 1126"/>
                  <a:gd name="T117" fmla="*/ 0 h 10"/>
                  <a:gd name="T118" fmla="*/ 50 w 1126"/>
                  <a:gd name="T119" fmla="*/ 0 h 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6"/>
                  <a:gd name="T181" fmla="*/ 0 h 10"/>
                  <a:gd name="T182" fmla="*/ 1126 w 1126"/>
                  <a:gd name="T183" fmla="*/ 10 h 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6" h="10">
                    <a:moveTo>
                      <a:pt x="1125" y="0"/>
                    </a:moveTo>
                    <a:lnTo>
                      <a:pt x="1126" y="10"/>
                    </a:lnTo>
                    <a:lnTo>
                      <a:pt x="917" y="10"/>
                    </a:lnTo>
                    <a:lnTo>
                      <a:pt x="918" y="0"/>
                    </a:lnTo>
                    <a:lnTo>
                      <a:pt x="1125" y="0"/>
                    </a:lnTo>
                    <a:close/>
                    <a:moveTo>
                      <a:pt x="903" y="0"/>
                    </a:moveTo>
                    <a:lnTo>
                      <a:pt x="906" y="10"/>
                    </a:lnTo>
                    <a:lnTo>
                      <a:pt x="849" y="10"/>
                    </a:lnTo>
                    <a:lnTo>
                      <a:pt x="850" y="0"/>
                    </a:lnTo>
                    <a:lnTo>
                      <a:pt x="903" y="0"/>
                    </a:lnTo>
                    <a:close/>
                    <a:moveTo>
                      <a:pt x="844" y="0"/>
                    </a:moveTo>
                    <a:lnTo>
                      <a:pt x="844" y="10"/>
                    </a:lnTo>
                    <a:lnTo>
                      <a:pt x="779" y="10"/>
                    </a:lnTo>
                    <a:lnTo>
                      <a:pt x="781" y="0"/>
                    </a:lnTo>
                    <a:lnTo>
                      <a:pt x="844" y="0"/>
                    </a:lnTo>
                    <a:close/>
                    <a:moveTo>
                      <a:pt x="766" y="0"/>
                    </a:moveTo>
                    <a:lnTo>
                      <a:pt x="768" y="10"/>
                    </a:lnTo>
                    <a:lnTo>
                      <a:pt x="700" y="10"/>
                    </a:lnTo>
                    <a:lnTo>
                      <a:pt x="702" y="0"/>
                    </a:lnTo>
                    <a:lnTo>
                      <a:pt x="766" y="0"/>
                    </a:lnTo>
                    <a:close/>
                    <a:moveTo>
                      <a:pt x="694" y="0"/>
                    </a:moveTo>
                    <a:lnTo>
                      <a:pt x="694" y="10"/>
                    </a:lnTo>
                    <a:lnTo>
                      <a:pt x="622" y="10"/>
                    </a:lnTo>
                    <a:lnTo>
                      <a:pt x="623" y="0"/>
                    </a:lnTo>
                    <a:lnTo>
                      <a:pt x="694" y="0"/>
                    </a:lnTo>
                    <a:close/>
                    <a:moveTo>
                      <a:pt x="612" y="0"/>
                    </a:moveTo>
                    <a:lnTo>
                      <a:pt x="613" y="10"/>
                    </a:lnTo>
                    <a:lnTo>
                      <a:pt x="546" y="10"/>
                    </a:lnTo>
                    <a:lnTo>
                      <a:pt x="547" y="0"/>
                    </a:lnTo>
                    <a:lnTo>
                      <a:pt x="612" y="0"/>
                    </a:lnTo>
                    <a:close/>
                    <a:moveTo>
                      <a:pt x="538" y="0"/>
                    </a:moveTo>
                    <a:lnTo>
                      <a:pt x="539" y="10"/>
                    </a:lnTo>
                    <a:lnTo>
                      <a:pt x="463" y="10"/>
                    </a:lnTo>
                    <a:lnTo>
                      <a:pt x="465" y="0"/>
                    </a:lnTo>
                    <a:lnTo>
                      <a:pt x="538" y="0"/>
                    </a:lnTo>
                    <a:close/>
                    <a:moveTo>
                      <a:pt x="453" y="0"/>
                    </a:moveTo>
                    <a:lnTo>
                      <a:pt x="456" y="10"/>
                    </a:lnTo>
                    <a:lnTo>
                      <a:pt x="390" y="10"/>
                    </a:lnTo>
                    <a:lnTo>
                      <a:pt x="393" y="0"/>
                    </a:lnTo>
                    <a:lnTo>
                      <a:pt x="453" y="0"/>
                    </a:lnTo>
                    <a:close/>
                    <a:moveTo>
                      <a:pt x="373" y="0"/>
                    </a:moveTo>
                    <a:lnTo>
                      <a:pt x="375" y="10"/>
                    </a:lnTo>
                    <a:lnTo>
                      <a:pt x="303" y="10"/>
                    </a:lnTo>
                    <a:lnTo>
                      <a:pt x="305" y="0"/>
                    </a:lnTo>
                    <a:lnTo>
                      <a:pt x="373" y="0"/>
                    </a:lnTo>
                    <a:close/>
                    <a:moveTo>
                      <a:pt x="295" y="0"/>
                    </a:moveTo>
                    <a:lnTo>
                      <a:pt x="295" y="10"/>
                    </a:lnTo>
                    <a:lnTo>
                      <a:pt x="236" y="10"/>
                    </a:lnTo>
                    <a:lnTo>
                      <a:pt x="238" y="0"/>
                    </a:lnTo>
                    <a:lnTo>
                      <a:pt x="295" y="0"/>
                    </a:lnTo>
                    <a:close/>
                    <a:moveTo>
                      <a:pt x="225" y="0"/>
                    </a:moveTo>
                    <a:lnTo>
                      <a:pt x="226" y="10"/>
                    </a:lnTo>
                    <a:lnTo>
                      <a:pt x="161" y="10"/>
                    </a:lnTo>
                    <a:lnTo>
                      <a:pt x="162" y="0"/>
                    </a:lnTo>
                    <a:lnTo>
                      <a:pt x="225" y="0"/>
                    </a:lnTo>
                    <a:close/>
                    <a:moveTo>
                      <a:pt x="149" y="0"/>
                    </a:moveTo>
                    <a:lnTo>
                      <a:pt x="151" y="10"/>
                    </a:lnTo>
                    <a:lnTo>
                      <a:pt x="0" y="10"/>
                    </a:lnTo>
                    <a:lnTo>
                      <a:pt x="1" y="0"/>
                    </a:lnTo>
                    <a:lnTo>
                      <a:pt x="149"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4" name="Freeform 947"/>
              <p:cNvSpPr>
                <a:spLocks noEditPoints="1"/>
              </p:cNvSpPr>
              <p:nvPr/>
            </p:nvSpPr>
            <p:spPr bwMode="auto">
              <a:xfrm>
                <a:off x="2776" y="860"/>
                <a:ext cx="375" cy="3"/>
              </a:xfrm>
              <a:custGeom>
                <a:avLst/>
                <a:gdLst>
                  <a:gd name="T0" fmla="*/ 375 w 1125"/>
                  <a:gd name="T1" fmla="*/ 0 h 8"/>
                  <a:gd name="T2" fmla="*/ 375 w 1125"/>
                  <a:gd name="T3" fmla="*/ 3 h 8"/>
                  <a:gd name="T4" fmla="*/ 305 w 1125"/>
                  <a:gd name="T5" fmla="*/ 3 h 8"/>
                  <a:gd name="T6" fmla="*/ 306 w 1125"/>
                  <a:gd name="T7" fmla="*/ 0 h 8"/>
                  <a:gd name="T8" fmla="*/ 375 w 1125"/>
                  <a:gd name="T9" fmla="*/ 0 h 8"/>
                  <a:gd name="T10" fmla="*/ 300 w 1125"/>
                  <a:gd name="T11" fmla="*/ 0 h 8"/>
                  <a:gd name="T12" fmla="*/ 301 w 1125"/>
                  <a:gd name="T13" fmla="*/ 3 h 8"/>
                  <a:gd name="T14" fmla="*/ 283 w 1125"/>
                  <a:gd name="T15" fmla="*/ 3 h 8"/>
                  <a:gd name="T16" fmla="*/ 283 w 1125"/>
                  <a:gd name="T17" fmla="*/ 0 h 8"/>
                  <a:gd name="T18" fmla="*/ 300 w 1125"/>
                  <a:gd name="T19" fmla="*/ 0 h 8"/>
                  <a:gd name="T20" fmla="*/ 281 w 1125"/>
                  <a:gd name="T21" fmla="*/ 0 h 8"/>
                  <a:gd name="T22" fmla="*/ 281 w 1125"/>
                  <a:gd name="T23" fmla="*/ 3 h 8"/>
                  <a:gd name="T24" fmla="*/ 260 w 1125"/>
                  <a:gd name="T25" fmla="*/ 3 h 8"/>
                  <a:gd name="T26" fmla="*/ 260 w 1125"/>
                  <a:gd name="T27" fmla="*/ 0 h 8"/>
                  <a:gd name="T28" fmla="*/ 281 w 1125"/>
                  <a:gd name="T29" fmla="*/ 0 h 8"/>
                  <a:gd name="T30" fmla="*/ 255 w 1125"/>
                  <a:gd name="T31" fmla="*/ 0 h 8"/>
                  <a:gd name="T32" fmla="*/ 255 w 1125"/>
                  <a:gd name="T33" fmla="*/ 3 h 8"/>
                  <a:gd name="T34" fmla="*/ 233 w 1125"/>
                  <a:gd name="T35" fmla="*/ 3 h 8"/>
                  <a:gd name="T36" fmla="*/ 234 w 1125"/>
                  <a:gd name="T37" fmla="*/ 0 h 8"/>
                  <a:gd name="T38" fmla="*/ 255 w 1125"/>
                  <a:gd name="T39" fmla="*/ 0 h 8"/>
                  <a:gd name="T40" fmla="*/ 231 w 1125"/>
                  <a:gd name="T41" fmla="*/ 0 h 8"/>
                  <a:gd name="T42" fmla="*/ 231 w 1125"/>
                  <a:gd name="T43" fmla="*/ 3 h 8"/>
                  <a:gd name="T44" fmla="*/ 207 w 1125"/>
                  <a:gd name="T45" fmla="*/ 3 h 8"/>
                  <a:gd name="T46" fmla="*/ 208 w 1125"/>
                  <a:gd name="T47" fmla="*/ 0 h 8"/>
                  <a:gd name="T48" fmla="*/ 231 w 1125"/>
                  <a:gd name="T49" fmla="*/ 0 h 8"/>
                  <a:gd name="T50" fmla="*/ 204 w 1125"/>
                  <a:gd name="T51" fmla="*/ 0 h 8"/>
                  <a:gd name="T52" fmla="*/ 204 w 1125"/>
                  <a:gd name="T53" fmla="*/ 3 h 8"/>
                  <a:gd name="T54" fmla="*/ 182 w 1125"/>
                  <a:gd name="T55" fmla="*/ 3 h 8"/>
                  <a:gd name="T56" fmla="*/ 182 w 1125"/>
                  <a:gd name="T57" fmla="*/ 0 h 8"/>
                  <a:gd name="T58" fmla="*/ 204 w 1125"/>
                  <a:gd name="T59" fmla="*/ 0 h 8"/>
                  <a:gd name="T60" fmla="*/ 179 w 1125"/>
                  <a:gd name="T61" fmla="*/ 0 h 8"/>
                  <a:gd name="T62" fmla="*/ 179 w 1125"/>
                  <a:gd name="T63" fmla="*/ 3 h 8"/>
                  <a:gd name="T64" fmla="*/ 154 w 1125"/>
                  <a:gd name="T65" fmla="*/ 3 h 8"/>
                  <a:gd name="T66" fmla="*/ 155 w 1125"/>
                  <a:gd name="T67" fmla="*/ 0 h 8"/>
                  <a:gd name="T68" fmla="*/ 179 w 1125"/>
                  <a:gd name="T69" fmla="*/ 0 h 8"/>
                  <a:gd name="T70" fmla="*/ 151 w 1125"/>
                  <a:gd name="T71" fmla="*/ 0 h 8"/>
                  <a:gd name="T72" fmla="*/ 151 w 1125"/>
                  <a:gd name="T73" fmla="*/ 3 h 8"/>
                  <a:gd name="T74" fmla="*/ 130 w 1125"/>
                  <a:gd name="T75" fmla="*/ 3 h 8"/>
                  <a:gd name="T76" fmla="*/ 131 w 1125"/>
                  <a:gd name="T77" fmla="*/ 0 h 8"/>
                  <a:gd name="T78" fmla="*/ 151 w 1125"/>
                  <a:gd name="T79" fmla="*/ 0 h 8"/>
                  <a:gd name="T80" fmla="*/ 124 w 1125"/>
                  <a:gd name="T81" fmla="*/ 0 h 8"/>
                  <a:gd name="T82" fmla="*/ 124 w 1125"/>
                  <a:gd name="T83" fmla="*/ 3 h 8"/>
                  <a:gd name="T84" fmla="*/ 101 w 1125"/>
                  <a:gd name="T85" fmla="*/ 3 h 8"/>
                  <a:gd name="T86" fmla="*/ 102 w 1125"/>
                  <a:gd name="T87" fmla="*/ 0 h 8"/>
                  <a:gd name="T88" fmla="*/ 124 w 1125"/>
                  <a:gd name="T89" fmla="*/ 0 h 8"/>
                  <a:gd name="T90" fmla="*/ 98 w 1125"/>
                  <a:gd name="T91" fmla="*/ 0 h 8"/>
                  <a:gd name="T92" fmla="*/ 98 w 1125"/>
                  <a:gd name="T93" fmla="*/ 3 h 8"/>
                  <a:gd name="T94" fmla="*/ 79 w 1125"/>
                  <a:gd name="T95" fmla="*/ 3 h 8"/>
                  <a:gd name="T96" fmla="*/ 79 w 1125"/>
                  <a:gd name="T97" fmla="*/ 0 h 8"/>
                  <a:gd name="T98" fmla="*/ 98 w 1125"/>
                  <a:gd name="T99" fmla="*/ 0 h 8"/>
                  <a:gd name="T100" fmla="*/ 74 w 1125"/>
                  <a:gd name="T101" fmla="*/ 0 h 8"/>
                  <a:gd name="T102" fmla="*/ 75 w 1125"/>
                  <a:gd name="T103" fmla="*/ 3 h 8"/>
                  <a:gd name="T104" fmla="*/ 54 w 1125"/>
                  <a:gd name="T105" fmla="*/ 3 h 8"/>
                  <a:gd name="T106" fmla="*/ 54 w 1125"/>
                  <a:gd name="T107" fmla="*/ 0 h 8"/>
                  <a:gd name="T108" fmla="*/ 74 w 1125"/>
                  <a:gd name="T109" fmla="*/ 0 h 8"/>
                  <a:gd name="T110" fmla="*/ 49 w 1125"/>
                  <a:gd name="T111" fmla="*/ 0 h 8"/>
                  <a:gd name="T112" fmla="*/ 50 w 1125"/>
                  <a:gd name="T113" fmla="*/ 3 h 8"/>
                  <a:gd name="T114" fmla="*/ 0 w 1125"/>
                  <a:gd name="T115" fmla="*/ 3 h 8"/>
                  <a:gd name="T116" fmla="*/ 0 w 1125"/>
                  <a:gd name="T117" fmla="*/ 0 h 8"/>
                  <a:gd name="T118" fmla="*/ 49 w 1125"/>
                  <a:gd name="T119" fmla="*/ 0 h 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5"/>
                  <a:gd name="T181" fmla="*/ 0 h 8"/>
                  <a:gd name="T182" fmla="*/ 1125 w 1125"/>
                  <a:gd name="T183" fmla="*/ 8 h 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5" h="8">
                    <a:moveTo>
                      <a:pt x="1124" y="0"/>
                    </a:moveTo>
                    <a:lnTo>
                      <a:pt x="1125" y="8"/>
                    </a:lnTo>
                    <a:lnTo>
                      <a:pt x="916" y="8"/>
                    </a:lnTo>
                    <a:lnTo>
                      <a:pt x="917" y="0"/>
                    </a:lnTo>
                    <a:lnTo>
                      <a:pt x="1124" y="0"/>
                    </a:lnTo>
                    <a:close/>
                    <a:moveTo>
                      <a:pt x="901" y="0"/>
                    </a:moveTo>
                    <a:lnTo>
                      <a:pt x="904" y="8"/>
                    </a:lnTo>
                    <a:lnTo>
                      <a:pt x="849" y="8"/>
                    </a:lnTo>
                    <a:lnTo>
                      <a:pt x="850" y="0"/>
                    </a:lnTo>
                    <a:lnTo>
                      <a:pt x="901" y="0"/>
                    </a:lnTo>
                    <a:close/>
                    <a:moveTo>
                      <a:pt x="843" y="0"/>
                    </a:moveTo>
                    <a:lnTo>
                      <a:pt x="843" y="8"/>
                    </a:lnTo>
                    <a:lnTo>
                      <a:pt x="779" y="8"/>
                    </a:lnTo>
                    <a:lnTo>
                      <a:pt x="780" y="0"/>
                    </a:lnTo>
                    <a:lnTo>
                      <a:pt x="843" y="0"/>
                    </a:lnTo>
                    <a:close/>
                    <a:moveTo>
                      <a:pt x="764" y="0"/>
                    </a:moveTo>
                    <a:lnTo>
                      <a:pt x="766" y="8"/>
                    </a:lnTo>
                    <a:lnTo>
                      <a:pt x="700" y="8"/>
                    </a:lnTo>
                    <a:lnTo>
                      <a:pt x="702" y="0"/>
                    </a:lnTo>
                    <a:lnTo>
                      <a:pt x="764" y="0"/>
                    </a:lnTo>
                    <a:close/>
                    <a:moveTo>
                      <a:pt x="693" y="0"/>
                    </a:moveTo>
                    <a:lnTo>
                      <a:pt x="693" y="8"/>
                    </a:lnTo>
                    <a:lnTo>
                      <a:pt x="622" y="8"/>
                    </a:lnTo>
                    <a:lnTo>
                      <a:pt x="623" y="0"/>
                    </a:lnTo>
                    <a:lnTo>
                      <a:pt x="693" y="0"/>
                    </a:lnTo>
                    <a:close/>
                    <a:moveTo>
                      <a:pt x="611" y="0"/>
                    </a:moveTo>
                    <a:lnTo>
                      <a:pt x="611" y="8"/>
                    </a:lnTo>
                    <a:lnTo>
                      <a:pt x="545" y="8"/>
                    </a:lnTo>
                    <a:lnTo>
                      <a:pt x="546" y="0"/>
                    </a:lnTo>
                    <a:lnTo>
                      <a:pt x="611" y="0"/>
                    </a:lnTo>
                    <a:close/>
                    <a:moveTo>
                      <a:pt x="536" y="0"/>
                    </a:moveTo>
                    <a:lnTo>
                      <a:pt x="537" y="8"/>
                    </a:lnTo>
                    <a:lnTo>
                      <a:pt x="463" y="8"/>
                    </a:lnTo>
                    <a:lnTo>
                      <a:pt x="464" y="0"/>
                    </a:lnTo>
                    <a:lnTo>
                      <a:pt x="536" y="0"/>
                    </a:lnTo>
                    <a:close/>
                    <a:moveTo>
                      <a:pt x="452" y="0"/>
                    </a:moveTo>
                    <a:lnTo>
                      <a:pt x="454" y="8"/>
                    </a:lnTo>
                    <a:lnTo>
                      <a:pt x="391" y="8"/>
                    </a:lnTo>
                    <a:lnTo>
                      <a:pt x="393" y="0"/>
                    </a:lnTo>
                    <a:lnTo>
                      <a:pt x="452" y="0"/>
                    </a:lnTo>
                    <a:close/>
                    <a:moveTo>
                      <a:pt x="371" y="0"/>
                    </a:moveTo>
                    <a:lnTo>
                      <a:pt x="373" y="8"/>
                    </a:lnTo>
                    <a:lnTo>
                      <a:pt x="303" y="8"/>
                    </a:lnTo>
                    <a:lnTo>
                      <a:pt x="306" y="0"/>
                    </a:lnTo>
                    <a:lnTo>
                      <a:pt x="371" y="0"/>
                    </a:lnTo>
                    <a:close/>
                    <a:moveTo>
                      <a:pt x="294" y="0"/>
                    </a:moveTo>
                    <a:lnTo>
                      <a:pt x="294" y="8"/>
                    </a:lnTo>
                    <a:lnTo>
                      <a:pt x="236" y="8"/>
                    </a:lnTo>
                    <a:lnTo>
                      <a:pt x="237" y="0"/>
                    </a:lnTo>
                    <a:lnTo>
                      <a:pt x="294" y="0"/>
                    </a:lnTo>
                    <a:close/>
                    <a:moveTo>
                      <a:pt x="223" y="0"/>
                    </a:moveTo>
                    <a:lnTo>
                      <a:pt x="224" y="8"/>
                    </a:lnTo>
                    <a:lnTo>
                      <a:pt x="161" y="8"/>
                    </a:lnTo>
                    <a:lnTo>
                      <a:pt x="162" y="0"/>
                    </a:lnTo>
                    <a:lnTo>
                      <a:pt x="223" y="0"/>
                    </a:lnTo>
                    <a:close/>
                    <a:moveTo>
                      <a:pt x="148" y="0"/>
                    </a:moveTo>
                    <a:lnTo>
                      <a:pt x="149" y="8"/>
                    </a:lnTo>
                    <a:lnTo>
                      <a:pt x="0" y="8"/>
                    </a:lnTo>
                    <a:lnTo>
                      <a:pt x="1" y="0"/>
                    </a:lnTo>
                    <a:lnTo>
                      <a:pt x="148"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5" name="Freeform 948"/>
              <p:cNvSpPr>
                <a:spLocks noEditPoints="1"/>
              </p:cNvSpPr>
              <p:nvPr/>
            </p:nvSpPr>
            <p:spPr bwMode="auto">
              <a:xfrm>
                <a:off x="2776" y="858"/>
                <a:ext cx="375" cy="3"/>
              </a:xfrm>
              <a:custGeom>
                <a:avLst/>
                <a:gdLst>
                  <a:gd name="T0" fmla="*/ 375 w 1124"/>
                  <a:gd name="T1" fmla="*/ 2 h 10"/>
                  <a:gd name="T2" fmla="*/ 363 w 1124"/>
                  <a:gd name="T3" fmla="*/ 2 h 10"/>
                  <a:gd name="T4" fmla="*/ 353 w 1124"/>
                  <a:gd name="T5" fmla="*/ 2 h 10"/>
                  <a:gd name="T6" fmla="*/ 345 w 1124"/>
                  <a:gd name="T7" fmla="*/ 2 h 10"/>
                  <a:gd name="T8" fmla="*/ 337 w 1124"/>
                  <a:gd name="T9" fmla="*/ 2 h 10"/>
                  <a:gd name="T10" fmla="*/ 330 w 1124"/>
                  <a:gd name="T11" fmla="*/ 2 h 10"/>
                  <a:gd name="T12" fmla="*/ 323 w 1124"/>
                  <a:gd name="T13" fmla="*/ 2 h 10"/>
                  <a:gd name="T14" fmla="*/ 315 w 1124"/>
                  <a:gd name="T15" fmla="*/ 2 h 10"/>
                  <a:gd name="T16" fmla="*/ 306 w 1124"/>
                  <a:gd name="T17" fmla="*/ 2 h 10"/>
                  <a:gd name="T18" fmla="*/ 375 w 1124"/>
                  <a:gd name="T19" fmla="*/ 3 h 10"/>
                  <a:gd name="T20" fmla="*/ 300 w 1124"/>
                  <a:gd name="T21" fmla="*/ 2 h 10"/>
                  <a:gd name="T22" fmla="*/ 283 w 1124"/>
                  <a:gd name="T23" fmla="*/ 3 h 10"/>
                  <a:gd name="T24" fmla="*/ 281 w 1124"/>
                  <a:gd name="T25" fmla="*/ 3 h 10"/>
                  <a:gd name="T26" fmla="*/ 260 w 1124"/>
                  <a:gd name="T27" fmla="*/ 2 h 10"/>
                  <a:gd name="T28" fmla="*/ 281 w 1124"/>
                  <a:gd name="T29" fmla="*/ 3 h 10"/>
                  <a:gd name="T30" fmla="*/ 255 w 1124"/>
                  <a:gd name="T31" fmla="*/ 2 h 10"/>
                  <a:gd name="T32" fmla="*/ 234 w 1124"/>
                  <a:gd name="T33" fmla="*/ 0 h 10"/>
                  <a:gd name="T34" fmla="*/ 255 w 1124"/>
                  <a:gd name="T35" fmla="*/ 3 h 10"/>
                  <a:gd name="T36" fmla="*/ 231 w 1124"/>
                  <a:gd name="T37" fmla="*/ 2 h 10"/>
                  <a:gd name="T38" fmla="*/ 208 w 1124"/>
                  <a:gd name="T39" fmla="*/ 3 h 10"/>
                  <a:gd name="T40" fmla="*/ 204 w 1124"/>
                  <a:gd name="T41" fmla="*/ 3 h 10"/>
                  <a:gd name="T42" fmla="*/ 182 w 1124"/>
                  <a:gd name="T43" fmla="*/ 2 h 10"/>
                  <a:gd name="T44" fmla="*/ 204 w 1124"/>
                  <a:gd name="T45" fmla="*/ 3 h 10"/>
                  <a:gd name="T46" fmla="*/ 178 w 1124"/>
                  <a:gd name="T47" fmla="*/ 2 h 10"/>
                  <a:gd name="T48" fmla="*/ 155 w 1124"/>
                  <a:gd name="T49" fmla="*/ 3 h 10"/>
                  <a:gd name="T50" fmla="*/ 151 w 1124"/>
                  <a:gd name="T51" fmla="*/ 3 h 10"/>
                  <a:gd name="T52" fmla="*/ 131 w 1124"/>
                  <a:gd name="T53" fmla="*/ 2 h 10"/>
                  <a:gd name="T54" fmla="*/ 151 w 1124"/>
                  <a:gd name="T55" fmla="*/ 3 h 10"/>
                  <a:gd name="T56" fmla="*/ 123 w 1124"/>
                  <a:gd name="T57" fmla="*/ 2 h 10"/>
                  <a:gd name="T58" fmla="*/ 101 w 1124"/>
                  <a:gd name="T59" fmla="*/ 3 h 10"/>
                  <a:gd name="T60" fmla="*/ 98 w 1124"/>
                  <a:gd name="T61" fmla="*/ 3 h 10"/>
                  <a:gd name="T62" fmla="*/ 79 w 1124"/>
                  <a:gd name="T63" fmla="*/ 2 h 10"/>
                  <a:gd name="T64" fmla="*/ 98 w 1124"/>
                  <a:gd name="T65" fmla="*/ 3 h 10"/>
                  <a:gd name="T66" fmla="*/ 74 w 1124"/>
                  <a:gd name="T67" fmla="*/ 2 h 10"/>
                  <a:gd name="T68" fmla="*/ 54 w 1124"/>
                  <a:gd name="T69" fmla="*/ 3 h 10"/>
                  <a:gd name="T70" fmla="*/ 49 w 1124"/>
                  <a:gd name="T71" fmla="*/ 3 h 10"/>
                  <a:gd name="T72" fmla="*/ 12 w 1124"/>
                  <a:gd name="T73" fmla="*/ 0 h 10"/>
                  <a:gd name="T74" fmla="*/ 0 w 1124"/>
                  <a:gd name="T75" fmla="*/ 3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24"/>
                  <a:gd name="T115" fmla="*/ 0 h 10"/>
                  <a:gd name="T116" fmla="*/ 1124 w 112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24" h="10">
                    <a:moveTo>
                      <a:pt x="1124" y="10"/>
                    </a:moveTo>
                    <a:lnTo>
                      <a:pt x="1123" y="5"/>
                    </a:lnTo>
                    <a:lnTo>
                      <a:pt x="1105" y="5"/>
                    </a:lnTo>
                    <a:lnTo>
                      <a:pt x="1088" y="5"/>
                    </a:lnTo>
                    <a:lnTo>
                      <a:pt x="1071" y="5"/>
                    </a:lnTo>
                    <a:lnTo>
                      <a:pt x="1058" y="5"/>
                    </a:lnTo>
                    <a:lnTo>
                      <a:pt x="1045" y="5"/>
                    </a:lnTo>
                    <a:lnTo>
                      <a:pt x="1033" y="5"/>
                    </a:lnTo>
                    <a:lnTo>
                      <a:pt x="1021" y="5"/>
                    </a:lnTo>
                    <a:lnTo>
                      <a:pt x="1010" y="5"/>
                    </a:lnTo>
                    <a:lnTo>
                      <a:pt x="1000" y="5"/>
                    </a:lnTo>
                    <a:lnTo>
                      <a:pt x="989" y="5"/>
                    </a:lnTo>
                    <a:lnTo>
                      <a:pt x="979" y="5"/>
                    </a:lnTo>
                    <a:lnTo>
                      <a:pt x="967" y="5"/>
                    </a:lnTo>
                    <a:lnTo>
                      <a:pt x="957" y="5"/>
                    </a:lnTo>
                    <a:lnTo>
                      <a:pt x="944" y="5"/>
                    </a:lnTo>
                    <a:lnTo>
                      <a:pt x="931" y="5"/>
                    </a:lnTo>
                    <a:lnTo>
                      <a:pt x="917" y="5"/>
                    </a:lnTo>
                    <a:lnTo>
                      <a:pt x="917" y="10"/>
                    </a:lnTo>
                    <a:lnTo>
                      <a:pt x="1124" y="10"/>
                    </a:lnTo>
                    <a:close/>
                    <a:moveTo>
                      <a:pt x="902" y="10"/>
                    </a:moveTo>
                    <a:lnTo>
                      <a:pt x="900" y="5"/>
                    </a:lnTo>
                    <a:lnTo>
                      <a:pt x="850" y="5"/>
                    </a:lnTo>
                    <a:lnTo>
                      <a:pt x="849" y="10"/>
                    </a:lnTo>
                    <a:lnTo>
                      <a:pt x="902" y="10"/>
                    </a:lnTo>
                    <a:close/>
                    <a:moveTo>
                      <a:pt x="843" y="10"/>
                    </a:moveTo>
                    <a:lnTo>
                      <a:pt x="842" y="5"/>
                    </a:lnTo>
                    <a:lnTo>
                      <a:pt x="780" y="5"/>
                    </a:lnTo>
                    <a:lnTo>
                      <a:pt x="780" y="10"/>
                    </a:lnTo>
                    <a:lnTo>
                      <a:pt x="843" y="10"/>
                    </a:lnTo>
                    <a:close/>
                    <a:moveTo>
                      <a:pt x="765" y="10"/>
                    </a:moveTo>
                    <a:lnTo>
                      <a:pt x="763" y="5"/>
                    </a:lnTo>
                    <a:lnTo>
                      <a:pt x="717" y="0"/>
                    </a:lnTo>
                    <a:lnTo>
                      <a:pt x="702" y="0"/>
                    </a:lnTo>
                    <a:lnTo>
                      <a:pt x="701" y="10"/>
                    </a:lnTo>
                    <a:lnTo>
                      <a:pt x="765" y="10"/>
                    </a:lnTo>
                    <a:close/>
                    <a:moveTo>
                      <a:pt x="693" y="10"/>
                    </a:moveTo>
                    <a:lnTo>
                      <a:pt x="692" y="5"/>
                    </a:lnTo>
                    <a:lnTo>
                      <a:pt x="623" y="5"/>
                    </a:lnTo>
                    <a:lnTo>
                      <a:pt x="622" y="10"/>
                    </a:lnTo>
                    <a:lnTo>
                      <a:pt x="693" y="10"/>
                    </a:lnTo>
                    <a:close/>
                    <a:moveTo>
                      <a:pt x="611" y="10"/>
                    </a:moveTo>
                    <a:lnTo>
                      <a:pt x="610" y="5"/>
                    </a:lnTo>
                    <a:lnTo>
                      <a:pt x="546" y="5"/>
                    </a:lnTo>
                    <a:lnTo>
                      <a:pt x="546" y="10"/>
                    </a:lnTo>
                    <a:lnTo>
                      <a:pt x="611" y="10"/>
                    </a:lnTo>
                    <a:close/>
                    <a:moveTo>
                      <a:pt x="537" y="10"/>
                    </a:moveTo>
                    <a:lnTo>
                      <a:pt x="535" y="5"/>
                    </a:lnTo>
                    <a:lnTo>
                      <a:pt x="464" y="5"/>
                    </a:lnTo>
                    <a:lnTo>
                      <a:pt x="464" y="10"/>
                    </a:lnTo>
                    <a:lnTo>
                      <a:pt x="537" y="10"/>
                    </a:lnTo>
                    <a:close/>
                    <a:moveTo>
                      <a:pt x="452" y="10"/>
                    </a:moveTo>
                    <a:lnTo>
                      <a:pt x="451" y="5"/>
                    </a:lnTo>
                    <a:lnTo>
                      <a:pt x="393" y="5"/>
                    </a:lnTo>
                    <a:lnTo>
                      <a:pt x="392" y="10"/>
                    </a:lnTo>
                    <a:lnTo>
                      <a:pt x="452" y="10"/>
                    </a:lnTo>
                    <a:close/>
                    <a:moveTo>
                      <a:pt x="372" y="10"/>
                    </a:moveTo>
                    <a:lnTo>
                      <a:pt x="370" y="5"/>
                    </a:lnTo>
                    <a:lnTo>
                      <a:pt x="306" y="5"/>
                    </a:lnTo>
                    <a:lnTo>
                      <a:pt x="304" y="10"/>
                    </a:lnTo>
                    <a:lnTo>
                      <a:pt x="372" y="10"/>
                    </a:lnTo>
                    <a:close/>
                    <a:moveTo>
                      <a:pt x="294" y="10"/>
                    </a:moveTo>
                    <a:lnTo>
                      <a:pt x="293" y="5"/>
                    </a:lnTo>
                    <a:lnTo>
                      <a:pt x="237" y="5"/>
                    </a:lnTo>
                    <a:lnTo>
                      <a:pt x="237" y="10"/>
                    </a:lnTo>
                    <a:lnTo>
                      <a:pt x="294" y="10"/>
                    </a:lnTo>
                    <a:close/>
                    <a:moveTo>
                      <a:pt x="224" y="10"/>
                    </a:moveTo>
                    <a:lnTo>
                      <a:pt x="222" y="5"/>
                    </a:lnTo>
                    <a:lnTo>
                      <a:pt x="162" y="5"/>
                    </a:lnTo>
                    <a:lnTo>
                      <a:pt x="161" y="10"/>
                    </a:lnTo>
                    <a:lnTo>
                      <a:pt x="224" y="10"/>
                    </a:lnTo>
                    <a:close/>
                    <a:moveTo>
                      <a:pt x="148" y="10"/>
                    </a:moveTo>
                    <a:lnTo>
                      <a:pt x="147" y="5"/>
                    </a:lnTo>
                    <a:lnTo>
                      <a:pt x="37" y="0"/>
                    </a:lnTo>
                    <a:lnTo>
                      <a:pt x="1" y="0"/>
                    </a:lnTo>
                    <a:lnTo>
                      <a:pt x="0" y="10"/>
                    </a:lnTo>
                    <a:lnTo>
                      <a:pt x="148" y="10"/>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6" name="Freeform 949"/>
              <p:cNvSpPr>
                <a:spLocks noEditPoints="1"/>
              </p:cNvSpPr>
              <p:nvPr/>
            </p:nvSpPr>
            <p:spPr bwMode="auto">
              <a:xfrm>
                <a:off x="2776" y="858"/>
                <a:ext cx="375" cy="2"/>
              </a:xfrm>
              <a:custGeom>
                <a:avLst/>
                <a:gdLst>
                  <a:gd name="T0" fmla="*/ 375 w 1123"/>
                  <a:gd name="T1" fmla="*/ 2 h 6"/>
                  <a:gd name="T2" fmla="*/ 363 w 1123"/>
                  <a:gd name="T3" fmla="*/ 2 h 6"/>
                  <a:gd name="T4" fmla="*/ 353 w 1123"/>
                  <a:gd name="T5" fmla="*/ 2 h 6"/>
                  <a:gd name="T6" fmla="*/ 345 w 1123"/>
                  <a:gd name="T7" fmla="*/ 2 h 6"/>
                  <a:gd name="T8" fmla="*/ 337 w 1123"/>
                  <a:gd name="T9" fmla="*/ 2 h 6"/>
                  <a:gd name="T10" fmla="*/ 330 w 1123"/>
                  <a:gd name="T11" fmla="*/ 2 h 6"/>
                  <a:gd name="T12" fmla="*/ 323 w 1123"/>
                  <a:gd name="T13" fmla="*/ 2 h 6"/>
                  <a:gd name="T14" fmla="*/ 315 w 1123"/>
                  <a:gd name="T15" fmla="*/ 2 h 6"/>
                  <a:gd name="T16" fmla="*/ 306 w 1123"/>
                  <a:gd name="T17" fmla="*/ 2 h 6"/>
                  <a:gd name="T18" fmla="*/ 375 w 1123"/>
                  <a:gd name="T19" fmla="*/ 2 h 6"/>
                  <a:gd name="T20" fmla="*/ 300 w 1123"/>
                  <a:gd name="T21" fmla="*/ 2 h 6"/>
                  <a:gd name="T22" fmla="*/ 284 w 1123"/>
                  <a:gd name="T23" fmla="*/ 2 h 6"/>
                  <a:gd name="T24" fmla="*/ 281 w 1123"/>
                  <a:gd name="T25" fmla="*/ 2 h 6"/>
                  <a:gd name="T26" fmla="*/ 260 w 1123"/>
                  <a:gd name="T27" fmla="*/ 2 h 6"/>
                  <a:gd name="T28" fmla="*/ 281 w 1123"/>
                  <a:gd name="T29" fmla="*/ 2 h 6"/>
                  <a:gd name="T30" fmla="*/ 254 w 1123"/>
                  <a:gd name="T31" fmla="*/ 2 h 6"/>
                  <a:gd name="T32" fmla="*/ 234 w 1123"/>
                  <a:gd name="T33" fmla="*/ 2 h 6"/>
                  <a:gd name="T34" fmla="*/ 231 w 1123"/>
                  <a:gd name="T35" fmla="*/ 2 h 6"/>
                  <a:gd name="T36" fmla="*/ 208 w 1123"/>
                  <a:gd name="T37" fmla="*/ 2 h 6"/>
                  <a:gd name="T38" fmla="*/ 231 w 1123"/>
                  <a:gd name="T39" fmla="*/ 2 h 6"/>
                  <a:gd name="T40" fmla="*/ 203 w 1123"/>
                  <a:gd name="T41" fmla="*/ 2 h 6"/>
                  <a:gd name="T42" fmla="*/ 182 w 1123"/>
                  <a:gd name="T43" fmla="*/ 2 h 6"/>
                  <a:gd name="T44" fmla="*/ 179 w 1123"/>
                  <a:gd name="T45" fmla="*/ 2 h 6"/>
                  <a:gd name="T46" fmla="*/ 155 w 1123"/>
                  <a:gd name="T47" fmla="*/ 2 h 6"/>
                  <a:gd name="T48" fmla="*/ 179 w 1123"/>
                  <a:gd name="T49" fmla="*/ 2 h 6"/>
                  <a:gd name="T50" fmla="*/ 150 w 1123"/>
                  <a:gd name="T51" fmla="*/ 2 h 6"/>
                  <a:gd name="T52" fmla="*/ 131 w 1123"/>
                  <a:gd name="T53" fmla="*/ 2 h 6"/>
                  <a:gd name="T54" fmla="*/ 124 w 1123"/>
                  <a:gd name="T55" fmla="*/ 2 h 6"/>
                  <a:gd name="T56" fmla="*/ 102 w 1123"/>
                  <a:gd name="T57" fmla="*/ 2 h 6"/>
                  <a:gd name="T58" fmla="*/ 124 w 1123"/>
                  <a:gd name="T59" fmla="*/ 2 h 6"/>
                  <a:gd name="T60" fmla="*/ 98 w 1123"/>
                  <a:gd name="T61" fmla="*/ 2 h 6"/>
                  <a:gd name="T62" fmla="*/ 79 w 1123"/>
                  <a:gd name="T63" fmla="*/ 2 h 6"/>
                  <a:gd name="T64" fmla="*/ 74 w 1123"/>
                  <a:gd name="T65" fmla="*/ 2 h 6"/>
                  <a:gd name="T66" fmla="*/ 54 w 1123"/>
                  <a:gd name="T67" fmla="*/ 2 h 6"/>
                  <a:gd name="T68" fmla="*/ 74 w 1123"/>
                  <a:gd name="T69" fmla="*/ 2 h 6"/>
                  <a:gd name="T70" fmla="*/ 49 w 1123"/>
                  <a:gd name="T71" fmla="*/ 2 h 6"/>
                  <a:gd name="T72" fmla="*/ 0 w 1123"/>
                  <a:gd name="T73" fmla="*/ 2 h 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23"/>
                  <a:gd name="T112" fmla="*/ 0 h 6"/>
                  <a:gd name="T113" fmla="*/ 1123 w 1123"/>
                  <a:gd name="T114" fmla="*/ 6 h 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23" h="6">
                    <a:moveTo>
                      <a:pt x="1123" y="6"/>
                    </a:moveTo>
                    <a:lnTo>
                      <a:pt x="1122" y="5"/>
                    </a:lnTo>
                    <a:lnTo>
                      <a:pt x="1104" y="5"/>
                    </a:lnTo>
                    <a:lnTo>
                      <a:pt x="1087" y="5"/>
                    </a:lnTo>
                    <a:lnTo>
                      <a:pt x="1070" y="5"/>
                    </a:lnTo>
                    <a:lnTo>
                      <a:pt x="1057" y="5"/>
                    </a:lnTo>
                    <a:lnTo>
                      <a:pt x="1044" y="5"/>
                    </a:lnTo>
                    <a:lnTo>
                      <a:pt x="1032" y="5"/>
                    </a:lnTo>
                    <a:lnTo>
                      <a:pt x="1020" y="5"/>
                    </a:lnTo>
                    <a:lnTo>
                      <a:pt x="1009" y="5"/>
                    </a:lnTo>
                    <a:lnTo>
                      <a:pt x="999" y="5"/>
                    </a:lnTo>
                    <a:lnTo>
                      <a:pt x="988" y="5"/>
                    </a:lnTo>
                    <a:lnTo>
                      <a:pt x="978" y="5"/>
                    </a:lnTo>
                    <a:lnTo>
                      <a:pt x="966" y="5"/>
                    </a:lnTo>
                    <a:lnTo>
                      <a:pt x="956" y="5"/>
                    </a:lnTo>
                    <a:lnTo>
                      <a:pt x="943" y="5"/>
                    </a:lnTo>
                    <a:lnTo>
                      <a:pt x="930" y="5"/>
                    </a:lnTo>
                    <a:lnTo>
                      <a:pt x="916" y="5"/>
                    </a:lnTo>
                    <a:lnTo>
                      <a:pt x="916" y="6"/>
                    </a:lnTo>
                    <a:lnTo>
                      <a:pt x="1123" y="6"/>
                    </a:lnTo>
                    <a:close/>
                    <a:moveTo>
                      <a:pt x="900" y="6"/>
                    </a:moveTo>
                    <a:lnTo>
                      <a:pt x="899" y="5"/>
                    </a:lnTo>
                    <a:lnTo>
                      <a:pt x="849" y="5"/>
                    </a:lnTo>
                    <a:lnTo>
                      <a:pt x="849" y="6"/>
                    </a:lnTo>
                    <a:lnTo>
                      <a:pt x="900" y="6"/>
                    </a:lnTo>
                    <a:close/>
                    <a:moveTo>
                      <a:pt x="842" y="6"/>
                    </a:moveTo>
                    <a:lnTo>
                      <a:pt x="841" y="5"/>
                    </a:lnTo>
                    <a:lnTo>
                      <a:pt x="779" y="5"/>
                    </a:lnTo>
                    <a:lnTo>
                      <a:pt x="779" y="6"/>
                    </a:lnTo>
                    <a:lnTo>
                      <a:pt x="842" y="6"/>
                    </a:lnTo>
                    <a:close/>
                    <a:moveTo>
                      <a:pt x="763" y="6"/>
                    </a:moveTo>
                    <a:lnTo>
                      <a:pt x="762" y="5"/>
                    </a:lnTo>
                    <a:lnTo>
                      <a:pt x="701" y="0"/>
                    </a:lnTo>
                    <a:lnTo>
                      <a:pt x="701" y="6"/>
                    </a:lnTo>
                    <a:lnTo>
                      <a:pt x="763" y="6"/>
                    </a:lnTo>
                    <a:close/>
                    <a:moveTo>
                      <a:pt x="692" y="6"/>
                    </a:moveTo>
                    <a:lnTo>
                      <a:pt x="691" y="5"/>
                    </a:lnTo>
                    <a:lnTo>
                      <a:pt x="622" y="5"/>
                    </a:lnTo>
                    <a:lnTo>
                      <a:pt x="622" y="6"/>
                    </a:lnTo>
                    <a:lnTo>
                      <a:pt x="692" y="6"/>
                    </a:lnTo>
                    <a:close/>
                    <a:moveTo>
                      <a:pt x="610" y="6"/>
                    </a:moveTo>
                    <a:lnTo>
                      <a:pt x="609" y="5"/>
                    </a:lnTo>
                    <a:lnTo>
                      <a:pt x="545" y="5"/>
                    </a:lnTo>
                    <a:lnTo>
                      <a:pt x="545" y="6"/>
                    </a:lnTo>
                    <a:lnTo>
                      <a:pt x="610" y="6"/>
                    </a:lnTo>
                    <a:close/>
                    <a:moveTo>
                      <a:pt x="535" y="6"/>
                    </a:moveTo>
                    <a:lnTo>
                      <a:pt x="534" y="5"/>
                    </a:lnTo>
                    <a:lnTo>
                      <a:pt x="463" y="5"/>
                    </a:lnTo>
                    <a:lnTo>
                      <a:pt x="463" y="6"/>
                    </a:lnTo>
                    <a:lnTo>
                      <a:pt x="535" y="6"/>
                    </a:lnTo>
                    <a:close/>
                    <a:moveTo>
                      <a:pt x="451" y="6"/>
                    </a:moveTo>
                    <a:lnTo>
                      <a:pt x="450" y="5"/>
                    </a:lnTo>
                    <a:lnTo>
                      <a:pt x="392" y="5"/>
                    </a:lnTo>
                    <a:lnTo>
                      <a:pt x="392" y="6"/>
                    </a:lnTo>
                    <a:lnTo>
                      <a:pt x="451" y="6"/>
                    </a:lnTo>
                    <a:close/>
                    <a:moveTo>
                      <a:pt x="370" y="6"/>
                    </a:moveTo>
                    <a:lnTo>
                      <a:pt x="369" y="5"/>
                    </a:lnTo>
                    <a:lnTo>
                      <a:pt x="305" y="5"/>
                    </a:lnTo>
                    <a:lnTo>
                      <a:pt x="305" y="6"/>
                    </a:lnTo>
                    <a:lnTo>
                      <a:pt x="370" y="6"/>
                    </a:lnTo>
                    <a:close/>
                    <a:moveTo>
                      <a:pt x="293" y="6"/>
                    </a:moveTo>
                    <a:lnTo>
                      <a:pt x="292" y="5"/>
                    </a:lnTo>
                    <a:lnTo>
                      <a:pt x="236" y="5"/>
                    </a:lnTo>
                    <a:lnTo>
                      <a:pt x="236" y="6"/>
                    </a:lnTo>
                    <a:lnTo>
                      <a:pt x="293" y="6"/>
                    </a:lnTo>
                    <a:close/>
                    <a:moveTo>
                      <a:pt x="222" y="6"/>
                    </a:moveTo>
                    <a:lnTo>
                      <a:pt x="221" y="5"/>
                    </a:lnTo>
                    <a:lnTo>
                      <a:pt x="161" y="5"/>
                    </a:lnTo>
                    <a:lnTo>
                      <a:pt x="161" y="6"/>
                    </a:lnTo>
                    <a:lnTo>
                      <a:pt x="222" y="6"/>
                    </a:lnTo>
                    <a:close/>
                    <a:moveTo>
                      <a:pt x="147" y="6"/>
                    </a:moveTo>
                    <a:lnTo>
                      <a:pt x="146" y="5"/>
                    </a:lnTo>
                    <a:lnTo>
                      <a:pt x="0" y="0"/>
                    </a:lnTo>
                    <a:lnTo>
                      <a:pt x="0" y="6"/>
                    </a:lnTo>
                    <a:lnTo>
                      <a:pt x="147" y="6"/>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7" name="Freeform 950"/>
              <p:cNvSpPr>
                <a:spLocks noEditPoints="1"/>
              </p:cNvSpPr>
              <p:nvPr/>
            </p:nvSpPr>
            <p:spPr bwMode="auto">
              <a:xfrm>
                <a:off x="2776" y="858"/>
                <a:ext cx="239" cy="1"/>
              </a:xfrm>
              <a:custGeom>
                <a:avLst/>
                <a:gdLst>
                  <a:gd name="T0" fmla="*/ 239 w 716"/>
                  <a:gd name="T1" fmla="*/ 0 h 1"/>
                  <a:gd name="T2" fmla="*/ 234 w 716"/>
                  <a:gd name="T3" fmla="*/ 0 h 1"/>
                  <a:gd name="T4" fmla="*/ 234 w 716"/>
                  <a:gd name="T5" fmla="*/ 0 h 1"/>
                  <a:gd name="T6" fmla="*/ 239 w 716"/>
                  <a:gd name="T7" fmla="*/ 0 h 1"/>
                  <a:gd name="T8" fmla="*/ 12 w 716"/>
                  <a:gd name="T9" fmla="*/ 0 h 1"/>
                  <a:gd name="T10" fmla="*/ 0 w 716"/>
                  <a:gd name="T11" fmla="*/ 0 h 1"/>
                  <a:gd name="T12" fmla="*/ 0 w 716"/>
                  <a:gd name="T13" fmla="*/ 0 h 1"/>
                  <a:gd name="T14" fmla="*/ 12 w 716"/>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716"/>
                  <a:gd name="T25" fmla="*/ 0 h 1"/>
                  <a:gd name="T26" fmla="*/ 716 w 716"/>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6" h="1">
                    <a:moveTo>
                      <a:pt x="716" y="0"/>
                    </a:moveTo>
                    <a:lnTo>
                      <a:pt x="701" y="0"/>
                    </a:lnTo>
                    <a:lnTo>
                      <a:pt x="716" y="0"/>
                    </a:lnTo>
                    <a:close/>
                    <a:moveTo>
                      <a:pt x="36" y="0"/>
                    </a:moveTo>
                    <a:lnTo>
                      <a:pt x="0" y="0"/>
                    </a:lnTo>
                    <a:lnTo>
                      <a:pt x="36" y="0"/>
                    </a:lnTo>
                    <a:close/>
                  </a:path>
                </a:pathLst>
              </a:custGeom>
              <a:solidFill>
                <a:srgbClr val="F0F0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8" name="Freeform 951"/>
              <p:cNvSpPr>
                <a:spLocks/>
              </p:cNvSpPr>
              <p:nvPr/>
            </p:nvSpPr>
            <p:spPr bwMode="auto">
              <a:xfrm>
                <a:off x="2770" y="891"/>
                <a:ext cx="386" cy="1"/>
              </a:xfrm>
              <a:custGeom>
                <a:avLst/>
                <a:gdLst>
                  <a:gd name="T0" fmla="*/ 0 w 1158"/>
                  <a:gd name="T1" fmla="*/ 1 h 1"/>
                  <a:gd name="T2" fmla="*/ 386 w 1158"/>
                  <a:gd name="T3" fmla="*/ 0 h 1"/>
                  <a:gd name="T4" fmla="*/ 0 w 1158"/>
                  <a:gd name="T5" fmla="*/ 0 h 1"/>
                  <a:gd name="T6" fmla="*/ 0 w 1158"/>
                  <a:gd name="T7" fmla="*/ 1 h 1"/>
                  <a:gd name="T8" fmla="*/ 0 60000 65536"/>
                  <a:gd name="T9" fmla="*/ 0 60000 65536"/>
                  <a:gd name="T10" fmla="*/ 0 60000 65536"/>
                  <a:gd name="T11" fmla="*/ 0 60000 65536"/>
                  <a:gd name="T12" fmla="*/ 0 w 1158"/>
                  <a:gd name="T13" fmla="*/ 0 h 1"/>
                  <a:gd name="T14" fmla="*/ 1158 w 1158"/>
                  <a:gd name="T15" fmla="*/ 1 h 1"/>
                </a:gdLst>
                <a:ahLst/>
                <a:cxnLst>
                  <a:cxn ang="T8">
                    <a:pos x="T0" y="T1"/>
                  </a:cxn>
                  <a:cxn ang="T9">
                    <a:pos x="T2" y="T3"/>
                  </a:cxn>
                  <a:cxn ang="T10">
                    <a:pos x="T4" y="T5"/>
                  </a:cxn>
                  <a:cxn ang="T11">
                    <a:pos x="T6" y="T7"/>
                  </a:cxn>
                </a:cxnLst>
                <a:rect l="T12" t="T13" r="T14" b="T15"/>
                <a:pathLst>
                  <a:path w="1158" h="1">
                    <a:moveTo>
                      <a:pt x="0" y="1"/>
                    </a:moveTo>
                    <a:lnTo>
                      <a:pt x="1158" y="0"/>
                    </a:lnTo>
                    <a:lnTo>
                      <a:pt x="1" y="0"/>
                    </a:lnTo>
                    <a:lnTo>
                      <a:pt x="0" y="1"/>
                    </a:lnTo>
                    <a:close/>
                  </a:path>
                </a:pathLst>
              </a:custGeom>
              <a:solidFill>
                <a:srgbClr val="8282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39" name="Freeform 952"/>
              <p:cNvSpPr>
                <a:spLocks/>
              </p:cNvSpPr>
              <p:nvPr/>
            </p:nvSpPr>
            <p:spPr bwMode="auto">
              <a:xfrm>
                <a:off x="2770" y="890"/>
                <a:ext cx="386" cy="2"/>
              </a:xfrm>
              <a:custGeom>
                <a:avLst/>
                <a:gdLst>
                  <a:gd name="T0" fmla="*/ 386 w 1158"/>
                  <a:gd name="T1" fmla="*/ 2 h 5"/>
                  <a:gd name="T2" fmla="*/ 0 w 1158"/>
                  <a:gd name="T3" fmla="*/ 2 h 5"/>
                  <a:gd name="T4" fmla="*/ 0 w 1158"/>
                  <a:gd name="T5" fmla="*/ 0 h 5"/>
                  <a:gd name="T6" fmla="*/ 386 w 1158"/>
                  <a:gd name="T7" fmla="*/ 0 h 5"/>
                  <a:gd name="T8" fmla="*/ 386 w 1158"/>
                  <a:gd name="T9" fmla="*/ 2 h 5"/>
                  <a:gd name="T10" fmla="*/ 0 60000 65536"/>
                  <a:gd name="T11" fmla="*/ 0 60000 65536"/>
                  <a:gd name="T12" fmla="*/ 0 60000 65536"/>
                  <a:gd name="T13" fmla="*/ 0 60000 65536"/>
                  <a:gd name="T14" fmla="*/ 0 60000 65536"/>
                  <a:gd name="T15" fmla="*/ 0 w 1158"/>
                  <a:gd name="T16" fmla="*/ 0 h 5"/>
                  <a:gd name="T17" fmla="*/ 1158 w 1158"/>
                  <a:gd name="T18" fmla="*/ 5 h 5"/>
                </a:gdLst>
                <a:ahLst/>
                <a:cxnLst>
                  <a:cxn ang="T10">
                    <a:pos x="T0" y="T1"/>
                  </a:cxn>
                  <a:cxn ang="T11">
                    <a:pos x="T2" y="T3"/>
                  </a:cxn>
                  <a:cxn ang="T12">
                    <a:pos x="T4" y="T5"/>
                  </a:cxn>
                  <a:cxn ang="T13">
                    <a:pos x="T6" y="T7"/>
                  </a:cxn>
                  <a:cxn ang="T14">
                    <a:pos x="T8" y="T9"/>
                  </a:cxn>
                </a:cxnLst>
                <a:rect l="T15" t="T16" r="T17" b="T18"/>
                <a:pathLst>
                  <a:path w="1158" h="5">
                    <a:moveTo>
                      <a:pt x="1158" y="5"/>
                    </a:moveTo>
                    <a:lnTo>
                      <a:pt x="0" y="5"/>
                    </a:lnTo>
                    <a:lnTo>
                      <a:pt x="1" y="0"/>
                    </a:lnTo>
                    <a:lnTo>
                      <a:pt x="1158" y="0"/>
                    </a:lnTo>
                    <a:lnTo>
                      <a:pt x="1158" y="5"/>
                    </a:lnTo>
                    <a:close/>
                  </a:path>
                </a:pathLst>
              </a:custGeom>
              <a:solidFill>
                <a:srgbClr val="8A8A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0" name="Freeform 953"/>
              <p:cNvSpPr>
                <a:spLocks/>
              </p:cNvSpPr>
              <p:nvPr/>
            </p:nvSpPr>
            <p:spPr bwMode="auto">
              <a:xfrm>
                <a:off x="2770" y="888"/>
                <a:ext cx="386" cy="4"/>
              </a:xfrm>
              <a:custGeom>
                <a:avLst/>
                <a:gdLst>
                  <a:gd name="T0" fmla="*/ 0 w 1157"/>
                  <a:gd name="T1" fmla="*/ 0 h 10"/>
                  <a:gd name="T2" fmla="*/ 0 w 1157"/>
                  <a:gd name="T3" fmla="*/ 4 h 10"/>
                  <a:gd name="T4" fmla="*/ 386 w 1157"/>
                  <a:gd name="T5" fmla="*/ 4 h 10"/>
                  <a:gd name="T6" fmla="*/ 386 w 1157"/>
                  <a:gd name="T7" fmla="*/ 0 h 10"/>
                  <a:gd name="T8" fmla="*/ 0 w 1157"/>
                  <a:gd name="T9" fmla="*/ 0 h 10"/>
                  <a:gd name="T10" fmla="*/ 0 60000 65536"/>
                  <a:gd name="T11" fmla="*/ 0 60000 65536"/>
                  <a:gd name="T12" fmla="*/ 0 60000 65536"/>
                  <a:gd name="T13" fmla="*/ 0 60000 65536"/>
                  <a:gd name="T14" fmla="*/ 0 60000 65536"/>
                  <a:gd name="T15" fmla="*/ 0 w 1157"/>
                  <a:gd name="T16" fmla="*/ 0 h 10"/>
                  <a:gd name="T17" fmla="*/ 1157 w 1157"/>
                  <a:gd name="T18" fmla="*/ 10 h 10"/>
                </a:gdLst>
                <a:ahLst/>
                <a:cxnLst>
                  <a:cxn ang="T10">
                    <a:pos x="T0" y="T1"/>
                  </a:cxn>
                  <a:cxn ang="T11">
                    <a:pos x="T2" y="T3"/>
                  </a:cxn>
                  <a:cxn ang="T12">
                    <a:pos x="T4" y="T5"/>
                  </a:cxn>
                  <a:cxn ang="T13">
                    <a:pos x="T6" y="T7"/>
                  </a:cxn>
                  <a:cxn ang="T14">
                    <a:pos x="T8" y="T9"/>
                  </a:cxn>
                </a:cxnLst>
                <a:rect l="T15" t="T16" r="T17" b="T18"/>
                <a:pathLst>
                  <a:path w="1157" h="10">
                    <a:moveTo>
                      <a:pt x="1" y="0"/>
                    </a:moveTo>
                    <a:lnTo>
                      <a:pt x="0" y="9"/>
                    </a:lnTo>
                    <a:lnTo>
                      <a:pt x="1157" y="10"/>
                    </a:lnTo>
                    <a:lnTo>
                      <a:pt x="1156" y="0"/>
                    </a:lnTo>
                    <a:lnTo>
                      <a:pt x="1" y="0"/>
                    </a:lnTo>
                    <a:close/>
                  </a:path>
                </a:pathLst>
              </a:custGeom>
              <a:solidFill>
                <a:srgbClr val="8F8F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1" name="Freeform 954"/>
              <p:cNvSpPr>
                <a:spLocks/>
              </p:cNvSpPr>
              <p:nvPr/>
            </p:nvSpPr>
            <p:spPr bwMode="auto">
              <a:xfrm>
                <a:off x="2770" y="887"/>
                <a:ext cx="386" cy="3"/>
              </a:xfrm>
              <a:custGeom>
                <a:avLst/>
                <a:gdLst>
                  <a:gd name="T0" fmla="*/ 1 w 1157"/>
                  <a:gd name="T1" fmla="*/ 0 h 9"/>
                  <a:gd name="T2" fmla="*/ 0 w 1157"/>
                  <a:gd name="T3" fmla="*/ 3 h 9"/>
                  <a:gd name="T4" fmla="*/ 386 w 1157"/>
                  <a:gd name="T5" fmla="*/ 3 h 9"/>
                  <a:gd name="T6" fmla="*/ 385 w 1157"/>
                  <a:gd name="T7" fmla="*/ 0 h 9"/>
                  <a:gd name="T8" fmla="*/ 1 w 1157"/>
                  <a:gd name="T9" fmla="*/ 0 h 9"/>
                  <a:gd name="T10" fmla="*/ 0 60000 65536"/>
                  <a:gd name="T11" fmla="*/ 0 60000 65536"/>
                  <a:gd name="T12" fmla="*/ 0 60000 65536"/>
                  <a:gd name="T13" fmla="*/ 0 60000 65536"/>
                  <a:gd name="T14" fmla="*/ 0 60000 65536"/>
                  <a:gd name="T15" fmla="*/ 0 w 1157"/>
                  <a:gd name="T16" fmla="*/ 0 h 9"/>
                  <a:gd name="T17" fmla="*/ 1157 w 1157"/>
                  <a:gd name="T18" fmla="*/ 9 h 9"/>
                </a:gdLst>
                <a:ahLst/>
                <a:cxnLst>
                  <a:cxn ang="T10">
                    <a:pos x="T0" y="T1"/>
                  </a:cxn>
                  <a:cxn ang="T11">
                    <a:pos x="T2" y="T3"/>
                  </a:cxn>
                  <a:cxn ang="T12">
                    <a:pos x="T4" y="T5"/>
                  </a:cxn>
                  <a:cxn ang="T13">
                    <a:pos x="T6" y="T7"/>
                  </a:cxn>
                  <a:cxn ang="T14">
                    <a:pos x="T8" y="T9"/>
                  </a:cxn>
                </a:cxnLst>
                <a:rect l="T15" t="T16" r="T17" b="T18"/>
                <a:pathLst>
                  <a:path w="1157" h="9">
                    <a:moveTo>
                      <a:pt x="2" y="0"/>
                    </a:moveTo>
                    <a:lnTo>
                      <a:pt x="0" y="9"/>
                    </a:lnTo>
                    <a:lnTo>
                      <a:pt x="1157" y="9"/>
                    </a:lnTo>
                    <a:lnTo>
                      <a:pt x="1155" y="0"/>
                    </a:lnTo>
                    <a:lnTo>
                      <a:pt x="2" y="0"/>
                    </a:lnTo>
                    <a:close/>
                  </a:path>
                </a:pathLst>
              </a:custGeom>
              <a:solidFill>
                <a:srgbClr val="9696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2" name="Freeform 955"/>
              <p:cNvSpPr>
                <a:spLocks/>
              </p:cNvSpPr>
              <p:nvPr/>
            </p:nvSpPr>
            <p:spPr bwMode="auto">
              <a:xfrm>
                <a:off x="2771" y="886"/>
                <a:ext cx="385" cy="2"/>
              </a:xfrm>
              <a:custGeom>
                <a:avLst/>
                <a:gdLst>
                  <a:gd name="T0" fmla="*/ 1 w 1155"/>
                  <a:gd name="T1" fmla="*/ 0 h 8"/>
                  <a:gd name="T2" fmla="*/ 0 w 1155"/>
                  <a:gd name="T3" fmla="*/ 2 h 8"/>
                  <a:gd name="T4" fmla="*/ 385 w 1155"/>
                  <a:gd name="T5" fmla="*/ 2 h 8"/>
                  <a:gd name="T6" fmla="*/ 385 w 1155"/>
                  <a:gd name="T7" fmla="*/ 0 h 8"/>
                  <a:gd name="T8" fmla="*/ 331 w 1155"/>
                  <a:gd name="T9" fmla="*/ 0 h 8"/>
                  <a:gd name="T10" fmla="*/ 1 w 1155"/>
                  <a:gd name="T11" fmla="*/ 0 h 8"/>
                  <a:gd name="T12" fmla="*/ 0 60000 65536"/>
                  <a:gd name="T13" fmla="*/ 0 60000 65536"/>
                  <a:gd name="T14" fmla="*/ 0 60000 65536"/>
                  <a:gd name="T15" fmla="*/ 0 60000 65536"/>
                  <a:gd name="T16" fmla="*/ 0 60000 65536"/>
                  <a:gd name="T17" fmla="*/ 0 60000 65536"/>
                  <a:gd name="T18" fmla="*/ 0 w 1155"/>
                  <a:gd name="T19" fmla="*/ 0 h 8"/>
                  <a:gd name="T20" fmla="*/ 1155 w 1155"/>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55" h="8">
                    <a:moveTo>
                      <a:pt x="2" y="0"/>
                    </a:moveTo>
                    <a:lnTo>
                      <a:pt x="0" y="8"/>
                    </a:lnTo>
                    <a:lnTo>
                      <a:pt x="1155" y="8"/>
                    </a:lnTo>
                    <a:lnTo>
                      <a:pt x="1154" y="0"/>
                    </a:lnTo>
                    <a:lnTo>
                      <a:pt x="993" y="0"/>
                    </a:lnTo>
                    <a:lnTo>
                      <a:pt x="2" y="0"/>
                    </a:lnTo>
                    <a:close/>
                  </a:path>
                </a:pathLst>
              </a:custGeom>
              <a:solidFill>
                <a:srgbClr val="9E9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3" name="Freeform 956"/>
              <p:cNvSpPr>
                <a:spLocks/>
              </p:cNvSpPr>
              <p:nvPr/>
            </p:nvSpPr>
            <p:spPr bwMode="auto">
              <a:xfrm>
                <a:off x="2771" y="884"/>
                <a:ext cx="384" cy="3"/>
              </a:xfrm>
              <a:custGeom>
                <a:avLst/>
                <a:gdLst>
                  <a:gd name="T0" fmla="*/ 0 w 1153"/>
                  <a:gd name="T1" fmla="*/ 0 h 9"/>
                  <a:gd name="T2" fmla="*/ 0 w 1153"/>
                  <a:gd name="T3" fmla="*/ 3 h 9"/>
                  <a:gd name="T4" fmla="*/ 384 w 1153"/>
                  <a:gd name="T5" fmla="*/ 3 h 9"/>
                  <a:gd name="T6" fmla="*/ 384 w 1153"/>
                  <a:gd name="T7" fmla="*/ 0 h 9"/>
                  <a:gd name="T8" fmla="*/ 357 w 1153"/>
                  <a:gd name="T9" fmla="*/ 0 h 9"/>
                  <a:gd name="T10" fmla="*/ 331 w 1153"/>
                  <a:gd name="T11" fmla="*/ 0 h 9"/>
                  <a:gd name="T12" fmla="*/ 330 w 1153"/>
                  <a:gd name="T13" fmla="*/ 2 h 9"/>
                  <a:gd name="T14" fmla="*/ 330 w 1153"/>
                  <a:gd name="T15" fmla="*/ 0 h 9"/>
                  <a:gd name="T16" fmla="*/ 305 w 1153"/>
                  <a:gd name="T17" fmla="*/ 0 h 9"/>
                  <a:gd name="T18" fmla="*/ 305 w 1153"/>
                  <a:gd name="T19" fmla="*/ 1 h 9"/>
                  <a:gd name="T20" fmla="*/ 305 w 1153"/>
                  <a:gd name="T21" fmla="*/ 0 h 9"/>
                  <a:gd name="T22" fmla="*/ 0 w 1153"/>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53"/>
                  <a:gd name="T37" fmla="*/ 0 h 9"/>
                  <a:gd name="T38" fmla="*/ 1153 w 1153"/>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53" h="9">
                    <a:moveTo>
                      <a:pt x="1" y="0"/>
                    </a:moveTo>
                    <a:lnTo>
                      <a:pt x="0" y="9"/>
                    </a:lnTo>
                    <a:lnTo>
                      <a:pt x="1153" y="9"/>
                    </a:lnTo>
                    <a:lnTo>
                      <a:pt x="1152" y="0"/>
                    </a:lnTo>
                    <a:lnTo>
                      <a:pt x="1071" y="0"/>
                    </a:lnTo>
                    <a:lnTo>
                      <a:pt x="993" y="0"/>
                    </a:lnTo>
                    <a:lnTo>
                      <a:pt x="992" y="6"/>
                    </a:lnTo>
                    <a:lnTo>
                      <a:pt x="991" y="0"/>
                    </a:lnTo>
                    <a:lnTo>
                      <a:pt x="916" y="0"/>
                    </a:lnTo>
                    <a:lnTo>
                      <a:pt x="915" y="4"/>
                    </a:lnTo>
                    <a:lnTo>
                      <a:pt x="915" y="0"/>
                    </a:lnTo>
                    <a:lnTo>
                      <a:pt x="1" y="0"/>
                    </a:lnTo>
                    <a:close/>
                  </a:path>
                </a:pathLst>
              </a:custGeom>
              <a:solidFill>
                <a:srgbClr val="A3A3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4" name="Freeform 957"/>
              <p:cNvSpPr>
                <a:spLocks noEditPoints="1"/>
              </p:cNvSpPr>
              <p:nvPr/>
            </p:nvSpPr>
            <p:spPr bwMode="auto">
              <a:xfrm>
                <a:off x="2771" y="883"/>
                <a:ext cx="384" cy="3"/>
              </a:xfrm>
              <a:custGeom>
                <a:avLst/>
                <a:gdLst>
                  <a:gd name="T0" fmla="*/ 0 w 1152"/>
                  <a:gd name="T1" fmla="*/ 0 h 10"/>
                  <a:gd name="T2" fmla="*/ 0 w 1152"/>
                  <a:gd name="T3" fmla="*/ 3 h 10"/>
                  <a:gd name="T4" fmla="*/ 330 w 1152"/>
                  <a:gd name="T5" fmla="*/ 3 h 10"/>
                  <a:gd name="T6" fmla="*/ 330 w 1152"/>
                  <a:gd name="T7" fmla="*/ 0 h 10"/>
                  <a:gd name="T8" fmla="*/ 305 w 1152"/>
                  <a:gd name="T9" fmla="*/ 0 h 10"/>
                  <a:gd name="T10" fmla="*/ 305 w 1152"/>
                  <a:gd name="T11" fmla="*/ 2 h 10"/>
                  <a:gd name="T12" fmla="*/ 304 w 1152"/>
                  <a:gd name="T13" fmla="*/ 0 h 10"/>
                  <a:gd name="T14" fmla="*/ 96 w 1152"/>
                  <a:gd name="T15" fmla="*/ 0 h 10"/>
                  <a:gd name="T16" fmla="*/ 73 w 1152"/>
                  <a:gd name="T17" fmla="*/ 0 h 10"/>
                  <a:gd name="T18" fmla="*/ 73 w 1152"/>
                  <a:gd name="T19" fmla="*/ 1 h 10"/>
                  <a:gd name="T20" fmla="*/ 73 w 1152"/>
                  <a:gd name="T21" fmla="*/ 0 h 10"/>
                  <a:gd name="T22" fmla="*/ 46 w 1152"/>
                  <a:gd name="T23" fmla="*/ 0 h 10"/>
                  <a:gd name="T24" fmla="*/ 0 w 1152"/>
                  <a:gd name="T25" fmla="*/ 0 h 10"/>
                  <a:gd name="T26" fmla="*/ 331 w 1152"/>
                  <a:gd name="T27" fmla="*/ 0 h 10"/>
                  <a:gd name="T28" fmla="*/ 330 w 1152"/>
                  <a:gd name="T29" fmla="*/ 3 h 10"/>
                  <a:gd name="T30" fmla="*/ 384 w 1152"/>
                  <a:gd name="T31" fmla="*/ 3 h 10"/>
                  <a:gd name="T32" fmla="*/ 383 w 1152"/>
                  <a:gd name="T33" fmla="*/ 0 h 10"/>
                  <a:gd name="T34" fmla="*/ 357 w 1152"/>
                  <a:gd name="T35" fmla="*/ 0 h 10"/>
                  <a:gd name="T36" fmla="*/ 357 w 1152"/>
                  <a:gd name="T37" fmla="*/ 2 h 10"/>
                  <a:gd name="T38" fmla="*/ 356 w 1152"/>
                  <a:gd name="T39" fmla="*/ 0 h 10"/>
                  <a:gd name="T40" fmla="*/ 331 w 1152"/>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52"/>
                  <a:gd name="T64" fmla="*/ 0 h 10"/>
                  <a:gd name="T65" fmla="*/ 1152 w 1152"/>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52" h="10">
                    <a:moveTo>
                      <a:pt x="1" y="0"/>
                    </a:moveTo>
                    <a:lnTo>
                      <a:pt x="0" y="9"/>
                    </a:lnTo>
                    <a:lnTo>
                      <a:pt x="991" y="10"/>
                    </a:lnTo>
                    <a:lnTo>
                      <a:pt x="989" y="0"/>
                    </a:lnTo>
                    <a:lnTo>
                      <a:pt x="915" y="0"/>
                    </a:lnTo>
                    <a:lnTo>
                      <a:pt x="914" y="8"/>
                    </a:lnTo>
                    <a:lnTo>
                      <a:pt x="913" y="0"/>
                    </a:lnTo>
                    <a:lnTo>
                      <a:pt x="287" y="0"/>
                    </a:lnTo>
                    <a:lnTo>
                      <a:pt x="220" y="0"/>
                    </a:lnTo>
                    <a:lnTo>
                      <a:pt x="219" y="3"/>
                    </a:lnTo>
                    <a:lnTo>
                      <a:pt x="219" y="0"/>
                    </a:lnTo>
                    <a:lnTo>
                      <a:pt x="137" y="0"/>
                    </a:lnTo>
                    <a:lnTo>
                      <a:pt x="1" y="0"/>
                    </a:lnTo>
                    <a:close/>
                    <a:moveTo>
                      <a:pt x="992" y="0"/>
                    </a:moveTo>
                    <a:lnTo>
                      <a:pt x="991" y="9"/>
                    </a:lnTo>
                    <a:lnTo>
                      <a:pt x="1152" y="9"/>
                    </a:lnTo>
                    <a:lnTo>
                      <a:pt x="1150" y="0"/>
                    </a:lnTo>
                    <a:lnTo>
                      <a:pt x="1072" y="0"/>
                    </a:lnTo>
                    <a:lnTo>
                      <a:pt x="1070" y="5"/>
                    </a:lnTo>
                    <a:lnTo>
                      <a:pt x="1069" y="0"/>
                    </a:lnTo>
                    <a:lnTo>
                      <a:pt x="992" y="0"/>
                    </a:lnTo>
                    <a:close/>
                  </a:path>
                </a:pathLst>
              </a:custGeom>
              <a:solidFill>
                <a:srgbClr val="A8A8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5" name="Freeform 958"/>
              <p:cNvSpPr>
                <a:spLocks noEditPoints="1"/>
              </p:cNvSpPr>
              <p:nvPr/>
            </p:nvSpPr>
            <p:spPr bwMode="auto">
              <a:xfrm>
                <a:off x="2771" y="881"/>
                <a:ext cx="384" cy="3"/>
              </a:xfrm>
              <a:custGeom>
                <a:avLst/>
                <a:gdLst>
                  <a:gd name="T0" fmla="*/ 1 w 1151"/>
                  <a:gd name="T1" fmla="*/ 0 h 9"/>
                  <a:gd name="T2" fmla="*/ 0 w 1151"/>
                  <a:gd name="T3" fmla="*/ 3 h 9"/>
                  <a:gd name="T4" fmla="*/ 305 w 1151"/>
                  <a:gd name="T5" fmla="*/ 3 h 9"/>
                  <a:gd name="T6" fmla="*/ 304 w 1151"/>
                  <a:gd name="T7" fmla="*/ 0 h 9"/>
                  <a:gd name="T8" fmla="*/ 96 w 1151"/>
                  <a:gd name="T9" fmla="*/ 0 h 9"/>
                  <a:gd name="T10" fmla="*/ 96 w 1151"/>
                  <a:gd name="T11" fmla="*/ 2 h 9"/>
                  <a:gd name="T12" fmla="*/ 95 w 1151"/>
                  <a:gd name="T13" fmla="*/ 0 h 9"/>
                  <a:gd name="T14" fmla="*/ 73 w 1151"/>
                  <a:gd name="T15" fmla="*/ 0 h 9"/>
                  <a:gd name="T16" fmla="*/ 73 w 1151"/>
                  <a:gd name="T17" fmla="*/ 2 h 9"/>
                  <a:gd name="T18" fmla="*/ 73 w 1151"/>
                  <a:gd name="T19" fmla="*/ 0 h 9"/>
                  <a:gd name="T20" fmla="*/ 46 w 1151"/>
                  <a:gd name="T21" fmla="*/ 0 h 9"/>
                  <a:gd name="T22" fmla="*/ 46 w 1151"/>
                  <a:gd name="T23" fmla="*/ 2 h 9"/>
                  <a:gd name="T24" fmla="*/ 45 w 1151"/>
                  <a:gd name="T25" fmla="*/ 0 h 9"/>
                  <a:gd name="T26" fmla="*/ 1 w 1151"/>
                  <a:gd name="T27" fmla="*/ 0 h 9"/>
                  <a:gd name="T28" fmla="*/ 306 w 1151"/>
                  <a:gd name="T29" fmla="*/ 0 h 9"/>
                  <a:gd name="T30" fmla="*/ 305 w 1151"/>
                  <a:gd name="T31" fmla="*/ 3 h 9"/>
                  <a:gd name="T32" fmla="*/ 330 w 1151"/>
                  <a:gd name="T33" fmla="*/ 3 h 9"/>
                  <a:gd name="T34" fmla="*/ 330 w 1151"/>
                  <a:gd name="T35" fmla="*/ 0 h 9"/>
                  <a:gd name="T36" fmla="*/ 306 w 1151"/>
                  <a:gd name="T37" fmla="*/ 0 h 9"/>
                  <a:gd name="T38" fmla="*/ 331 w 1151"/>
                  <a:gd name="T39" fmla="*/ 0 h 9"/>
                  <a:gd name="T40" fmla="*/ 331 w 1151"/>
                  <a:gd name="T41" fmla="*/ 3 h 9"/>
                  <a:gd name="T42" fmla="*/ 357 w 1151"/>
                  <a:gd name="T43" fmla="*/ 3 h 9"/>
                  <a:gd name="T44" fmla="*/ 356 w 1151"/>
                  <a:gd name="T45" fmla="*/ 0 h 9"/>
                  <a:gd name="T46" fmla="*/ 331 w 1151"/>
                  <a:gd name="T47" fmla="*/ 0 h 9"/>
                  <a:gd name="T48" fmla="*/ 358 w 1151"/>
                  <a:gd name="T49" fmla="*/ 0 h 9"/>
                  <a:gd name="T50" fmla="*/ 357 w 1151"/>
                  <a:gd name="T51" fmla="*/ 3 h 9"/>
                  <a:gd name="T52" fmla="*/ 384 w 1151"/>
                  <a:gd name="T53" fmla="*/ 3 h 9"/>
                  <a:gd name="T54" fmla="*/ 384 w 1151"/>
                  <a:gd name="T55" fmla="*/ 0 h 9"/>
                  <a:gd name="T56" fmla="*/ 358 w 1151"/>
                  <a:gd name="T57" fmla="*/ 0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1"/>
                  <a:gd name="T88" fmla="*/ 0 h 9"/>
                  <a:gd name="T89" fmla="*/ 1151 w 1151"/>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1" h="9">
                    <a:moveTo>
                      <a:pt x="2" y="0"/>
                    </a:moveTo>
                    <a:lnTo>
                      <a:pt x="0" y="8"/>
                    </a:lnTo>
                    <a:lnTo>
                      <a:pt x="914" y="8"/>
                    </a:lnTo>
                    <a:lnTo>
                      <a:pt x="912" y="0"/>
                    </a:lnTo>
                    <a:lnTo>
                      <a:pt x="288" y="0"/>
                    </a:lnTo>
                    <a:lnTo>
                      <a:pt x="287" y="5"/>
                    </a:lnTo>
                    <a:lnTo>
                      <a:pt x="286" y="0"/>
                    </a:lnTo>
                    <a:lnTo>
                      <a:pt x="220" y="0"/>
                    </a:lnTo>
                    <a:lnTo>
                      <a:pt x="219" y="7"/>
                    </a:lnTo>
                    <a:lnTo>
                      <a:pt x="218" y="0"/>
                    </a:lnTo>
                    <a:lnTo>
                      <a:pt x="138" y="0"/>
                    </a:lnTo>
                    <a:lnTo>
                      <a:pt x="137" y="5"/>
                    </a:lnTo>
                    <a:lnTo>
                      <a:pt x="136" y="0"/>
                    </a:lnTo>
                    <a:lnTo>
                      <a:pt x="2" y="0"/>
                    </a:lnTo>
                    <a:close/>
                    <a:moveTo>
                      <a:pt x="916" y="0"/>
                    </a:moveTo>
                    <a:lnTo>
                      <a:pt x="915" y="8"/>
                    </a:lnTo>
                    <a:lnTo>
                      <a:pt x="990" y="8"/>
                    </a:lnTo>
                    <a:lnTo>
                      <a:pt x="988" y="0"/>
                    </a:lnTo>
                    <a:lnTo>
                      <a:pt x="916" y="0"/>
                    </a:lnTo>
                    <a:close/>
                    <a:moveTo>
                      <a:pt x="993" y="0"/>
                    </a:moveTo>
                    <a:lnTo>
                      <a:pt x="992" y="8"/>
                    </a:lnTo>
                    <a:lnTo>
                      <a:pt x="1070" y="9"/>
                    </a:lnTo>
                    <a:lnTo>
                      <a:pt x="1068" y="0"/>
                    </a:lnTo>
                    <a:lnTo>
                      <a:pt x="993" y="0"/>
                    </a:lnTo>
                    <a:close/>
                    <a:moveTo>
                      <a:pt x="1073" y="0"/>
                    </a:moveTo>
                    <a:lnTo>
                      <a:pt x="1070" y="8"/>
                    </a:lnTo>
                    <a:lnTo>
                      <a:pt x="1151" y="8"/>
                    </a:lnTo>
                    <a:lnTo>
                      <a:pt x="1150" y="0"/>
                    </a:lnTo>
                    <a:lnTo>
                      <a:pt x="1073" y="0"/>
                    </a:lnTo>
                    <a:close/>
                  </a:path>
                </a:pathLst>
              </a:custGeom>
              <a:solidFill>
                <a:srgbClr val="B0B0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6" name="Freeform 959"/>
              <p:cNvSpPr>
                <a:spLocks noEditPoints="1"/>
              </p:cNvSpPr>
              <p:nvPr/>
            </p:nvSpPr>
            <p:spPr bwMode="auto">
              <a:xfrm>
                <a:off x="2772" y="880"/>
                <a:ext cx="383" cy="3"/>
              </a:xfrm>
              <a:custGeom>
                <a:avLst/>
                <a:gdLst>
                  <a:gd name="T0" fmla="*/ 0 w 1149"/>
                  <a:gd name="T1" fmla="*/ 0 h 8"/>
                  <a:gd name="T2" fmla="*/ 0 w 1149"/>
                  <a:gd name="T3" fmla="*/ 3 h 8"/>
                  <a:gd name="T4" fmla="*/ 45 w 1149"/>
                  <a:gd name="T5" fmla="*/ 3 h 8"/>
                  <a:gd name="T6" fmla="*/ 45 w 1149"/>
                  <a:gd name="T7" fmla="*/ 0 h 8"/>
                  <a:gd name="T8" fmla="*/ 0 w 1149"/>
                  <a:gd name="T9" fmla="*/ 0 h 8"/>
                  <a:gd name="T10" fmla="*/ 46 w 1149"/>
                  <a:gd name="T11" fmla="*/ 0 h 8"/>
                  <a:gd name="T12" fmla="*/ 45 w 1149"/>
                  <a:gd name="T13" fmla="*/ 3 h 8"/>
                  <a:gd name="T14" fmla="*/ 73 w 1149"/>
                  <a:gd name="T15" fmla="*/ 3 h 8"/>
                  <a:gd name="T16" fmla="*/ 72 w 1149"/>
                  <a:gd name="T17" fmla="*/ 0 h 8"/>
                  <a:gd name="T18" fmla="*/ 46 w 1149"/>
                  <a:gd name="T19" fmla="*/ 0 h 8"/>
                  <a:gd name="T20" fmla="*/ 73 w 1149"/>
                  <a:gd name="T21" fmla="*/ 0 h 8"/>
                  <a:gd name="T22" fmla="*/ 73 w 1149"/>
                  <a:gd name="T23" fmla="*/ 3 h 8"/>
                  <a:gd name="T24" fmla="*/ 95 w 1149"/>
                  <a:gd name="T25" fmla="*/ 3 h 8"/>
                  <a:gd name="T26" fmla="*/ 95 w 1149"/>
                  <a:gd name="T27" fmla="*/ 0 h 8"/>
                  <a:gd name="T28" fmla="*/ 73 w 1149"/>
                  <a:gd name="T29" fmla="*/ 0 h 8"/>
                  <a:gd name="T30" fmla="*/ 96 w 1149"/>
                  <a:gd name="T31" fmla="*/ 0 h 8"/>
                  <a:gd name="T32" fmla="*/ 95 w 1149"/>
                  <a:gd name="T33" fmla="*/ 3 h 8"/>
                  <a:gd name="T34" fmla="*/ 304 w 1149"/>
                  <a:gd name="T35" fmla="*/ 3 h 8"/>
                  <a:gd name="T36" fmla="*/ 304 w 1149"/>
                  <a:gd name="T37" fmla="*/ 0 h 8"/>
                  <a:gd name="T38" fmla="*/ 96 w 1149"/>
                  <a:gd name="T39" fmla="*/ 0 h 8"/>
                  <a:gd name="T40" fmla="*/ 305 w 1149"/>
                  <a:gd name="T41" fmla="*/ 0 h 8"/>
                  <a:gd name="T42" fmla="*/ 305 w 1149"/>
                  <a:gd name="T43" fmla="*/ 3 h 8"/>
                  <a:gd name="T44" fmla="*/ 329 w 1149"/>
                  <a:gd name="T45" fmla="*/ 3 h 8"/>
                  <a:gd name="T46" fmla="*/ 329 w 1149"/>
                  <a:gd name="T47" fmla="*/ 0 h 8"/>
                  <a:gd name="T48" fmla="*/ 305 w 1149"/>
                  <a:gd name="T49" fmla="*/ 0 h 8"/>
                  <a:gd name="T50" fmla="*/ 331 w 1149"/>
                  <a:gd name="T51" fmla="*/ 0 h 8"/>
                  <a:gd name="T52" fmla="*/ 330 w 1149"/>
                  <a:gd name="T53" fmla="*/ 3 h 8"/>
                  <a:gd name="T54" fmla="*/ 356 w 1149"/>
                  <a:gd name="T55" fmla="*/ 3 h 8"/>
                  <a:gd name="T56" fmla="*/ 356 w 1149"/>
                  <a:gd name="T57" fmla="*/ 0 h 8"/>
                  <a:gd name="T58" fmla="*/ 331 w 1149"/>
                  <a:gd name="T59" fmla="*/ 0 h 8"/>
                  <a:gd name="T60" fmla="*/ 358 w 1149"/>
                  <a:gd name="T61" fmla="*/ 0 h 8"/>
                  <a:gd name="T62" fmla="*/ 357 w 1149"/>
                  <a:gd name="T63" fmla="*/ 3 h 8"/>
                  <a:gd name="T64" fmla="*/ 383 w 1149"/>
                  <a:gd name="T65" fmla="*/ 3 h 8"/>
                  <a:gd name="T66" fmla="*/ 383 w 1149"/>
                  <a:gd name="T67" fmla="*/ 0 h 8"/>
                  <a:gd name="T68" fmla="*/ 358 w 1149"/>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8"/>
                  <a:gd name="T107" fmla="*/ 1149 w 1149"/>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8">
                    <a:moveTo>
                      <a:pt x="1" y="0"/>
                    </a:moveTo>
                    <a:lnTo>
                      <a:pt x="0" y="7"/>
                    </a:lnTo>
                    <a:lnTo>
                      <a:pt x="136" y="8"/>
                    </a:lnTo>
                    <a:lnTo>
                      <a:pt x="135" y="0"/>
                    </a:lnTo>
                    <a:lnTo>
                      <a:pt x="1" y="0"/>
                    </a:lnTo>
                    <a:close/>
                    <a:moveTo>
                      <a:pt x="138" y="0"/>
                    </a:moveTo>
                    <a:lnTo>
                      <a:pt x="136" y="7"/>
                    </a:lnTo>
                    <a:lnTo>
                      <a:pt x="218" y="7"/>
                    </a:lnTo>
                    <a:lnTo>
                      <a:pt x="217" y="0"/>
                    </a:lnTo>
                    <a:lnTo>
                      <a:pt x="138" y="0"/>
                    </a:lnTo>
                    <a:close/>
                    <a:moveTo>
                      <a:pt x="219" y="0"/>
                    </a:moveTo>
                    <a:lnTo>
                      <a:pt x="219" y="7"/>
                    </a:lnTo>
                    <a:lnTo>
                      <a:pt x="286" y="8"/>
                    </a:lnTo>
                    <a:lnTo>
                      <a:pt x="284" y="0"/>
                    </a:lnTo>
                    <a:lnTo>
                      <a:pt x="219" y="0"/>
                    </a:lnTo>
                    <a:close/>
                    <a:moveTo>
                      <a:pt x="287" y="0"/>
                    </a:moveTo>
                    <a:lnTo>
                      <a:pt x="286" y="7"/>
                    </a:lnTo>
                    <a:lnTo>
                      <a:pt x="912" y="7"/>
                    </a:lnTo>
                    <a:lnTo>
                      <a:pt x="911" y="0"/>
                    </a:lnTo>
                    <a:lnTo>
                      <a:pt x="287" y="0"/>
                    </a:lnTo>
                    <a:close/>
                    <a:moveTo>
                      <a:pt x="916" y="0"/>
                    </a:moveTo>
                    <a:lnTo>
                      <a:pt x="914" y="7"/>
                    </a:lnTo>
                    <a:lnTo>
                      <a:pt x="988" y="7"/>
                    </a:lnTo>
                    <a:lnTo>
                      <a:pt x="986" y="0"/>
                    </a:lnTo>
                    <a:lnTo>
                      <a:pt x="916" y="0"/>
                    </a:lnTo>
                    <a:close/>
                    <a:moveTo>
                      <a:pt x="992" y="0"/>
                    </a:moveTo>
                    <a:lnTo>
                      <a:pt x="991" y="7"/>
                    </a:lnTo>
                    <a:lnTo>
                      <a:pt x="1068" y="7"/>
                    </a:lnTo>
                    <a:lnTo>
                      <a:pt x="1067" y="0"/>
                    </a:lnTo>
                    <a:lnTo>
                      <a:pt x="992" y="0"/>
                    </a:lnTo>
                    <a:close/>
                    <a:moveTo>
                      <a:pt x="1073" y="0"/>
                    </a:moveTo>
                    <a:lnTo>
                      <a:pt x="1071" y="7"/>
                    </a:lnTo>
                    <a:lnTo>
                      <a:pt x="1149" y="7"/>
                    </a:lnTo>
                    <a:lnTo>
                      <a:pt x="1148" y="0"/>
                    </a:lnTo>
                    <a:lnTo>
                      <a:pt x="1073" y="0"/>
                    </a:lnTo>
                    <a:close/>
                  </a:path>
                </a:pathLst>
              </a:custGeom>
              <a:solidFill>
                <a:srgbClr val="B5B5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7" name="Freeform 960"/>
              <p:cNvSpPr>
                <a:spLocks noEditPoints="1"/>
              </p:cNvSpPr>
              <p:nvPr/>
            </p:nvSpPr>
            <p:spPr bwMode="auto">
              <a:xfrm>
                <a:off x="2772" y="879"/>
                <a:ext cx="382" cy="2"/>
              </a:xfrm>
              <a:custGeom>
                <a:avLst/>
                <a:gdLst>
                  <a:gd name="T0" fmla="*/ 0 w 1147"/>
                  <a:gd name="T1" fmla="*/ 0 h 8"/>
                  <a:gd name="T2" fmla="*/ 0 w 1147"/>
                  <a:gd name="T3" fmla="*/ 2 h 8"/>
                  <a:gd name="T4" fmla="*/ 45 w 1147"/>
                  <a:gd name="T5" fmla="*/ 2 h 8"/>
                  <a:gd name="T6" fmla="*/ 44 w 1147"/>
                  <a:gd name="T7" fmla="*/ 0 h 8"/>
                  <a:gd name="T8" fmla="*/ 0 w 1147"/>
                  <a:gd name="T9" fmla="*/ 0 h 8"/>
                  <a:gd name="T10" fmla="*/ 46 w 1147"/>
                  <a:gd name="T11" fmla="*/ 0 h 8"/>
                  <a:gd name="T12" fmla="*/ 45 w 1147"/>
                  <a:gd name="T13" fmla="*/ 2 h 8"/>
                  <a:gd name="T14" fmla="*/ 72 w 1147"/>
                  <a:gd name="T15" fmla="*/ 2 h 8"/>
                  <a:gd name="T16" fmla="*/ 72 w 1147"/>
                  <a:gd name="T17" fmla="*/ 0 h 8"/>
                  <a:gd name="T18" fmla="*/ 46 w 1147"/>
                  <a:gd name="T19" fmla="*/ 0 h 8"/>
                  <a:gd name="T20" fmla="*/ 73 w 1147"/>
                  <a:gd name="T21" fmla="*/ 0 h 8"/>
                  <a:gd name="T22" fmla="*/ 73 w 1147"/>
                  <a:gd name="T23" fmla="*/ 2 h 8"/>
                  <a:gd name="T24" fmla="*/ 95 w 1147"/>
                  <a:gd name="T25" fmla="*/ 2 h 8"/>
                  <a:gd name="T26" fmla="*/ 94 w 1147"/>
                  <a:gd name="T27" fmla="*/ 0 h 8"/>
                  <a:gd name="T28" fmla="*/ 73 w 1147"/>
                  <a:gd name="T29" fmla="*/ 0 h 8"/>
                  <a:gd name="T30" fmla="*/ 96 w 1147"/>
                  <a:gd name="T31" fmla="*/ 0 h 8"/>
                  <a:gd name="T32" fmla="*/ 95 w 1147"/>
                  <a:gd name="T33" fmla="*/ 2 h 8"/>
                  <a:gd name="T34" fmla="*/ 303 w 1147"/>
                  <a:gd name="T35" fmla="*/ 2 h 8"/>
                  <a:gd name="T36" fmla="*/ 303 w 1147"/>
                  <a:gd name="T37" fmla="*/ 0 h 8"/>
                  <a:gd name="T38" fmla="*/ 96 w 1147"/>
                  <a:gd name="T39" fmla="*/ 0 h 8"/>
                  <a:gd name="T40" fmla="*/ 305 w 1147"/>
                  <a:gd name="T41" fmla="*/ 0 h 8"/>
                  <a:gd name="T42" fmla="*/ 304 w 1147"/>
                  <a:gd name="T43" fmla="*/ 2 h 8"/>
                  <a:gd name="T44" fmla="*/ 328 w 1147"/>
                  <a:gd name="T45" fmla="*/ 2 h 8"/>
                  <a:gd name="T46" fmla="*/ 328 w 1147"/>
                  <a:gd name="T47" fmla="*/ 0 h 8"/>
                  <a:gd name="T48" fmla="*/ 305 w 1147"/>
                  <a:gd name="T49" fmla="*/ 0 h 8"/>
                  <a:gd name="T50" fmla="*/ 330 w 1147"/>
                  <a:gd name="T51" fmla="*/ 0 h 8"/>
                  <a:gd name="T52" fmla="*/ 330 w 1147"/>
                  <a:gd name="T53" fmla="*/ 2 h 8"/>
                  <a:gd name="T54" fmla="*/ 355 w 1147"/>
                  <a:gd name="T55" fmla="*/ 2 h 8"/>
                  <a:gd name="T56" fmla="*/ 355 w 1147"/>
                  <a:gd name="T57" fmla="*/ 0 h 8"/>
                  <a:gd name="T58" fmla="*/ 330 w 1147"/>
                  <a:gd name="T59" fmla="*/ 0 h 8"/>
                  <a:gd name="T60" fmla="*/ 357 w 1147"/>
                  <a:gd name="T61" fmla="*/ 0 h 8"/>
                  <a:gd name="T62" fmla="*/ 357 w 1147"/>
                  <a:gd name="T63" fmla="*/ 2 h 8"/>
                  <a:gd name="T64" fmla="*/ 382 w 1147"/>
                  <a:gd name="T65" fmla="*/ 2 h 8"/>
                  <a:gd name="T66" fmla="*/ 382 w 1147"/>
                  <a:gd name="T67" fmla="*/ 0 h 8"/>
                  <a:gd name="T68" fmla="*/ 357 w 1147"/>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8"/>
                  <a:gd name="T107" fmla="*/ 1147 w 1147"/>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8">
                    <a:moveTo>
                      <a:pt x="1" y="0"/>
                    </a:moveTo>
                    <a:lnTo>
                      <a:pt x="0" y="8"/>
                    </a:lnTo>
                    <a:lnTo>
                      <a:pt x="134" y="8"/>
                    </a:lnTo>
                    <a:lnTo>
                      <a:pt x="133" y="0"/>
                    </a:lnTo>
                    <a:lnTo>
                      <a:pt x="1" y="0"/>
                    </a:lnTo>
                    <a:close/>
                    <a:moveTo>
                      <a:pt x="138" y="0"/>
                    </a:moveTo>
                    <a:lnTo>
                      <a:pt x="136" y="8"/>
                    </a:lnTo>
                    <a:lnTo>
                      <a:pt x="216" y="8"/>
                    </a:lnTo>
                    <a:lnTo>
                      <a:pt x="215" y="0"/>
                    </a:lnTo>
                    <a:lnTo>
                      <a:pt x="138" y="0"/>
                    </a:lnTo>
                    <a:close/>
                    <a:moveTo>
                      <a:pt x="218" y="0"/>
                    </a:moveTo>
                    <a:lnTo>
                      <a:pt x="218" y="8"/>
                    </a:lnTo>
                    <a:lnTo>
                      <a:pt x="284" y="8"/>
                    </a:lnTo>
                    <a:lnTo>
                      <a:pt x="282" y="0"/>
                    </a:lnTo>
                    <a:lnTo>
                      <a:pt x="218" y="0"/>
                    </a:lnTo>
                    <a:close/>
                    <a:moveTo>
                      <a:pt x="287" y="0"/>
                    </a:moveTo>
                    <a:lnTo>
                      <a:pt x="286" y="8"/>
                    </a:lnTo>
                    <a:lnTo>
                      <a:pt x="910" y="8"/>
                    </a:lnTo>
                    <a:lnTo>
                      <a:pt x="909" y="0"/>
                    </a:lnTo>
                    <a:lnTo>
                      <a:pt x="287" y="0"/>
                    </a:lnTo>
                    <a:close/>
                    <a:moveTo>
                      <a:pt x="915" y="0"/>
                    </a:moveTo>
                    <a:lnTo>
                      <a:pt x="914" y="8"/>
                    </a:lnTo>
                    <a:lnTo>
                      <a:pt x="986" y="8"/>
                    </a:lnTo>
                    <a:lnTo>
                      <a:pt x="984" y="0"/>
                    </a:lnTo>
                    <a:lnTo>
                      <a:pt x="915" y="0"/>
                    </a:lnTo>
                    <a:close/>
                    <a:moveTo>
                      <a:pt x="992" y="0"/>
                    </a:moveTo>
                    <a:lnTo>
                      <a:pt x="991" y="8"/>
                    </a:lnTo>
                    <a:lnTo>
                      <a:pt x="1066" y="8"/>
                    </a:lnTo>
                    <a:lnTo>
                      <a:pt x="1065" y="0"/>
                    </a:lnTo>
                    <a:lnTo>
                      <a:pt x="992" y="0"/>
                    </a:lnTo>
                    <a:close/>
                    <a:moveTo>
                      <a:pt x="1073" y="0"/>
                    </a:moveTo>
                    <a:lnTo>
                      <a:pt x="1071" y="8"/>
                    </a:lnTo>
                    <a:lnTo>
                      <a:pt x="1147" y="8"/>
                    </a:lnTo>
                    <a:lnTo>
                      <a:pt x="1146" y="0"/>
                    </a:lnTo>
                    <a:lnTo>
                      <a:pt x="1073" y="0"/>
                    </a:lnTo>
                    <a:close/>
                  </a:path>
                </a:pathLst>
              </a:custGeom>
              <a:solidFill>
                <a:srgbClr val="BDBD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8" name="Freeform 961"/>
              <p:cNvSpPr>
                <a:spLocks noEditPoints="1"/>
              </p:cNvSpPr>
              <p:nvPr/>
            </p:nvSpPr>
            <p:spPr bwMode="auto">
              <a:xfrm>
                <a:off x="2772" y="877"/>
                <a:ext cx="382" cy="3"/>
              </a:xfrm>
              <a:custGeom>
                <a:avLst/>
                <a:gdLst>
                  <a:gd name="T0" fmla="*/ 1 w 1147"/>
                  <a:gd name="T1" fmla="*/ 0 h 9"/>
                  <a:gd name="T2" fmla="*/ 0 w 1147"/>
                  <a:gd name="T3" fmla="*/ 3 h 9"/>
                  <a:gd name="T4" fmla="*/ 45 w 1147"/>
                  <a:gd name="T5" fmla="*/ 3 h 9"/>
                  <a:gd name="T6" fmla="*/ 44 w 1147"/>
                  <a:gd name="T7" fmla="*/ 0 h 9"/>
                  <a:gd name="T8" fmla="*/ 1 w 1147"/>
                  <a:gd name="T9" fmla="*/ 0 h 9"/>
                  <a:gd name="T10" fmla="*/ 46 w 1147"/>
                  <a:gd name="T11" fmla="*/ 0 h 9"/>
                  <a:gd name="T12" fmla="*/ 46 w 1147"/>
                  <a:gd name="T13" fmla="*/ 3 h 9"/>
                  <a:gd name="T14" fmla="*/ 72 w 1147"/>
                  <a:gd name="T15" fmla="*/ 3 h 9"/>
                  <a:gd name="T16" fmla="*/ 71 w 1147"/>
                  <a:gd name="T17" fmla="*/ 0 h 9"/>
                  <a:gd name="T18" fmla="*/ 46 w 1147"/>
                  <a:gd name="T19" fmla="*/ 0 h 9"/>
                  <a:gd name="T20" fmla="*/ 73 w 1147"/>
                  <a:gd name="T21" fmla="*/ 0 h 9"/>
                  <a:gd name="T22" fmla="*/ 73 w 1147"/>
                  <a:gd name="T23" fmla="*/ 3 h 9"/>
                  <a:gd name="T24" fmla="*/ 94 w 1147"/>
                  <a:gd name="T25" fmla="*/ 3 h 9"/>
                  <a:gd name="T26" fmla="*/ 94 w 1147"/>
                  <a:gd name="T27" fmla="*/ 0 h 9"/>
                  <a:gd name="T28" fmla="*/ 73 w 1147"/>
                  <a:gd name="T29" fmla="*/ 0 h 9"/>
                  <a:gd name="T30" fmla="*/ 96 w 1147"/>
                  <a:gd name="T31" fmla="*/ 0 h 9"/>
                  <a:gd name="T32" fmla="*/ 95 w 1147"/>
                  <a:gd name="T33" fmla="*/ 3 h 9"/>
                  <a:gd name="T34" fmla="*/ 303 w 1147"/>
                  <a:gd name="T35" fmla="*/ 3 h 9"/>
                  <a:gd name="T36" fmla="*/ 302 w 1147"/>
                  <a:gd name="T37" fmla="*/ 0 h 9"/>
                  <a:gd name="T38" fmla="*/ 96 w 1147"/>
                  <a:gd name="T39" fmla="*/ 0 h 9"/>
                  <a:gd name="T40" fmla="*/ 305 w 1147"/>
                  <a:gd name="T41" fmla="*/ 0 h 9"/>
                  <a:gd name="T42" fmla="*/ 305 w 1147"/>
                  <a:gd name="T43" fmla="*/ 3 h 9"/>
                  <a:gd name="T44" fmla="*/ 328 w 1147"/>
                  <a:gd name="T45" fmla="*/ 3 h 9"/>
                  <a:gd name="T46" fmla="*/ 327 w 1147"/>
                  <a:gd name="T47" fmla="*/ 0 h 9"/>
                  <a:gd name="T48" fmla="*/ 305 w 1147"/>
                  <a:gd name="T49" fmla="*/ 0 h 9"/>
                  <a:gd name="T50" fmla="*/ 330 w 1147"/>
                  <a:gd name="T51" fmla="*/ 0 h 9"/>
                  <a:gd name="T52" fmla="*/ 330 w 1147"/>
                  <a:gd name="T53" fmla="*/ 3 h 9"/>
                  <a:gd name="T54" fmla="*/ 355 w 1147"/>
                  <a:gd name="T55" fmla="*/ 3 h 9"/>
                  <a:gd name="T56" fmla="*/ 354 w 1147"/>
                  <a:gd name="T57" fmla="*/ 0 h 9"/>
                  <a:gd name="T58" fmla="*/ 330 w 1147"/>
                  <a:gd name="T59" fmla="*/ 0 h 9"/>
                  <a:gd name="T60" fmla="*/ 358 w 1147"/>
                  <a:gd name="T61" fmla="*/ 0 h 9"/>
                  <a:gd name="T62" fmla="*/ 357 w 1147"/>
                  <a:gd name="T63" fmla="*/ 3 h 9"/>
                  <a:gd name="T64" fmla="*/ 382 w 1147"/>
                  <a:gd name="T65" fmla="*/ 3 h 9"/>
                  <a:gd name="T66" fmla="*/ 382 w 1147"/>
                  <a:gd name="T67" fmla="*/ 0 h 9"/>
                  <a:gd name="T68" fmla="*/ 358 w 1147"/>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
                  <a:gd name="T107" fmla="*/ 1147 w 1147"/>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
                    <a:moveTo>
                      <a:pt x="2" y="0"/>
                    </a:moveTo>
                    <a:lnTo>
                      <a:pt x="0" y="9"/>
                    </a:lnTo>
                    <a:lnTo>
                      <a:pt x="134" y="9"/>
                    </a:lnTo>
                    <a:lnTo>
                      <a:pt x="132" y="0"/>
                    </a:lnTo>
                    <a:lnTo>
                      <a:pt x="2" y="0"/>
                    </a:lnTo>
                    <a:close/>
                    <a:moveTo>
                      <a:pt x="139" y="0"/>
                    </a:moveTo>
                    <a:lnTo>
                      <a:pt x="137" y="9"/>
                    </a:lnTo>
                    <a:lnTo>
                      <a:pt x="216" y="9"/>
                    </a:lnTo>
                    <a:lnTo>
                      <a:pt x="213" y="0"/>
                    </a:lnTo>
                    <a:lnTo>
                      <a:pt x="139" y="0"/>
                    </a:lnTo>
                    <a:close/>
                    <a:moveTo>
                      <a:pt x="219" y="0"/>
                    </a:moveTo>
                    <a:lnTo>
                      <a:pt x="218" y="9"/>
                    </a:lnTo>
                    <a:lnTo>
                      <a:pt x="283" y="9"/>
                    </a:lnTo>
                    <a:lnTo>
                      <a:pt x="281" y="0"/>
                    </a:lnTo>
                    <a:lnTo>
                      <a:pt x="219" y="0"/>
                    </a:lnTo>
                    <a:close/>
                    <a:moveTo>
                      <a:pt x="287" y="0"/>
                    </a:moveTo>
                    <a:lnTo>
                      <a:pt x="286" y="9"/>
                    </a:lnTo>
                    <a:lnTo>
                      <a:pt x="910" y="9"/>
                    </a:lnTo>
                    <a:lnTo>
                      <a:pt x="908" y="0"/>
                    </a:lnTo>
                    <a:lnTo>
                      <a:pt x="287" y="0"/>
                    </a:lnTo>
                    <a:close/>
                    <a:moveTo>
                      <a:pt x="916" y="0"/>
                    </a:moveTo>
                    <a:lnTo>
                      <a:pt x="915" y="9"/>
                    </a:lnTo>
                    <a:lnTo>
                      <a:pt x="985" y="9"/>
                    </a:lnTo>
                    <a:lnTo>
                      <a:pt x="983" y="0"/>
                    </a:lnTo>
                    <a:lnTo>
                      <a:pt x="916" y="0"/>
                    </a:lnTo>
                    <a:close/>
                    <a:moveTo>
                      <a:pt x="992" y="0"/>
                    </a:moveTo>
                    <a:lnTo>
                      <a:pt x="991" y="9"/>
                    </a:lnTo>
                    <a:lnTo>
                      <a:pt x="1066" y="9"/>
                    </a:lnTo>
                    <a:lnTo>
                      <a:pt x="1064" y="0"/>
                    </a:lnTo>
                    <a:lnTo>
                      <a:pt x="992" y="0"/>
                    </a:lnTo>
                    <a:close/>
                    <a:moveTo>
                      <a:pt x="1074" y="0"/>
                    </a:moveTo>
                    <a:lnTo>
                      <a:pt x="1072" y="9"/>
                    </a:lnTo>
                    <a:lnTo>
                      <a:pt x="1147" y="9"/>
                    </a:lnTo>
                    <a:lnTo>
                      <a:pt x="1146" y="0"/>
                    </a:lnTo>
                    <a:lnTo>
                      <a:pt x="1074" y="0"/>
                    </a:lnTo>
                    <a:close/>
                  </a:path>
                </a:pathLst>
              </a:custGeom>
              <a:solidFill>
                <a:srgbClr val="C2C2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49" name="Freeform 962"/>
              <p:cNvSpPr>
                <a:spLocks noEditPoints="1"/>
              </p:cNvSpPr>
              <p:nvPr/>
            </p:nvSpPr>
            <p:spPr bwMode="auto">
              <a:xfrm>
                <a:off x="2772" y="876"/>
                <a:ext cx="382" cy="3"/>
              </a:xfrm>
              <a:custGeom>
                <a:avLst/>
                <a:gdLst>
                  <a:gd name="T0" fmla="*/ 1 w 1145"/>
                  <a:gd name="T1" fmla="*/ 0 h 8"/>
                  <a:gd name="T2" fmla="*/ 0 w 1145"/>
                  <a:gd name="T3" fmla="*/ 3 h 8"/>
                  <a:gd name="T4" fmla="*/ 44 w 1145"/>
                  <a:gd name="T5" fmla="*/ 3 h 8"/>
                  <a:gd name="T6" fmla="*/ 43 w 1145"/>
                  <a:gd name="T7" fmla="*/ 0 h 8"/>
                  <a:gd name="T8" fmla="*/ 1 w 1145"/>
                  <a:gd name="T9" fmla="*/ 0 h 8"/>
                  <a:gd name="T10" fmla="*/ 47 w 1145"/>
                  <a:gd name="T11" fmla="*/ 0 h 8"/>
                  <a:gd name="T12" fmla="*/ 46 w 1145"/>
                  <a:gd name="T13" fmla="*/ 3 h 8"/>
                  <a:gd name="T14" fmla="*/ 71 w 1145"/>
                  <a:gd name="T15" fmla="*/ 3 h 8"/>
                  <a:gd name="T16" fmla="*/ 70 w 1145"/>
                  <a:gd name="T17" fmla="*/ 0 h 8"/>
                  <a:gd name="T18" fmla="*/ 47 w 1145"/>
                  <a:gd name="T19" fmla="*/ 0 h 8"/>
                  <a:gd name="T20" fmla="*/ 73 w 1145"/>
                  <a:gd name="T21" fmla="*/ 0 h 8"/>
                  <a:gd name="T22" fmla="*/ 72 w 1145"/>
                  <a:gd name="T23" fmla="*/ 3 h 8"/>
                  <a:gd name="T24" fmla="*/ 94 w 1145"/>
                  <a:gd name="T25" fmla="*/ 3 h 8"/>
                  <a:gd name="T26" fmla="*/ 93 w 1145"/>
                  <a:gd name="T27" fmla="*/ 0 h 8"/>
                  <a:gd name="T28" fmla="*/ 73 w 1145"/>
                  <a:gd name="T29" fmla="*/ 0 h 8"/>
                  <a:gd name="T30" fmla="*/ 96 w 1145"/>
                  <a:gd name="T31" fmla="*/ 0 h 8"/>
                  <a:gd name="T32" fmla="*/ 95 w 1145"/>
                  <a:gd name="T33" fmla="*/ 3 h 8"/>
                  <a:gd name="T34" fmla="*/ 303 w 1145"/>
                  <a:gd name="T35" fmla="*/ 3 h 8"/>
                  <a:gd name="T36" fmla="*/ 302 w 1145"/>
                  <a:gd name="T37" fmla="*/ 0 h 8"/>
                  <a:gd name="T38" fmla="*/ 96 w 1145"/>
                  <a:gd name="T39" fmla="*/ 0 h 8"/>
                  <a:gd name="T40" fmla="*/ 305 w 1145"/>
                  <a:gd name="T41" fmla="*/ 0 h 8"/>
                  <a:gd name="T42" fmla="*/ 305 w 1145"/>
                  <a:gd name="T43" fmla="*/ 3 h 8"/>
                  <a:gd name="T44" fmla="*/ 328 w 1145"/>
                  <a:gd name="T45" fmla="*/ 3 h 8"/>
                  <a:gd name="T46" fmla="*/ 327 w 1145"/>
                  <a:gd name="T47" fmla="*/ 0 h 8"/>
                  <a:gd name="T48" fmla="*/ 305 w 1145"/>
                  <a:gd name="T49" fmla="*/ 0 h 8"/>
                  <a:gd name="T50" fmla="*/ 331 w 1145"/>
                  <a:gd name="T51" fmla="*/ 0 h 8"/>
                  <a:gd name="T52" fmla="*/ 331 w 1145"/>
                  <a:gd name="T53" fmla="*/ 3 h 8"/>
                  <a:gd name="T54" fmla="*/ 355 w 1145"/>
                  <a:gd name="T55" fmla="*/ 3 h 8"/>
                  <a:gd name="T56" fmla="*/ 354 w 1145"/>
                  <a:gd name="T57" fmla="*/ 0 h 8"/>
                  <a:gd name="T58" fmla="*/ 331 w 1145"/>
                  <a:gd name="T59" fmla="*/ 0 h 8"/>
                  <a:gd name="T60" fmla="*/ 358 w 1145"/>
                  <a:gd name="T61" fmla="*/ 0 h 8"/>
                  <a:gd name="T62" fmla="*/ 358 w 1145"/>
                  <a:gd name="T63" fmla="*/ 3 h 8"/>
                  <a:gd name="T64" fmla="*/ 382 w 1145"/>
                  <a:gd name="T65" fmla="*/ 3 h 8"/>
                  <a:gd name="T66" fmla="*/ 382 w 1145"/>
                  <a:gd name="T67" fmla="*/ 0 h 8"/>
                  <a:gd name="T68" fmla="*/ 358 w 1145"/>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5"/>
                  <a:gd name="T106" fmla="*/ 0 h 8"/>
                  <a:gd name="T107" fmla="*/ 1145 w 1145"/>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5" h="8">
                    <a:moveTo>
                      <a:pt x="2" y="0"/>
                    </a:moveTo>
                    <a:lnTo>
                      <a:pt x="0" y="8"/>
                    </a:lnTo>
                    <a:lnTo>
                      <a:pt x="132" y="8"/>
                    </a:lnTo>
                    <a:lnTo>
                      <a:pt x="130" y="0"/>
                    </a:lnTo>
                    <a:lnTo>
                      <a:pt x="2" y="0"/>
                    </a:lnTo>
                    <a:close/>
                    <a:moveTo>
                      <a:pt x="140" y="0"/>
                    </a:moveTo>
                    <a:lnTo>
                      <a:pt x="137" y="8"/>
                    </a:lnTo>
                    <a:lnTo>
                      <a:pt x="214" y="8"/>
                    </a:lnTo>
                    <a:lnTo>
                      <a:pt x="211" y="0"/>
                    </a:lnTo>
                    <a:lnTo>
                      <a:pt x="140" y="0"/>
                    </a:lnTo>
                    <a:close/>
                    <a:moveTo>
                      <a:pt x="218" y="0"/>
                    </a:moveTo>
                    <a:lnTo>
                      <a:pt x="217" y="8"/>
                    </a:lnTo>
                    <a:lnTo>
                      <a:pt x="281" y="8"/>
                    </a:lnTo>
                    <a:lnTo>
                      <a:pt x="279" y="0"/>
                    </a:lnTo>
                    <a:lnTo>
                      <a:pt x="218" y="0"/>
                    </a:lnTo>
                    <a:close/>
                    <a:moveTo>
                      <a:pt x="288" y="0"/>
                    </a:moveTo>
                    <a:lnTo>
                      <a:pt x="286" y="8"/>
                    </a:lnTo>
                    <a:lnTo>
                      <a:pt x="908" y="8"/>
                    </a:lnTo>
                    <a:lnTo>
                      <a:pt x="905" y="0"/>
                    </a:lnTo>
                    <a:lnTo>
                      <a:pt x="288" y="0"/>
                    </a:lnTo>
                    <a:close/>
                    <a:moveTo>
                      <a:pt x="915" y="0"/>
                    </a:moveTo>
                    <a:lnTo>
                      <a:pt x="914" y="8"/>
                    </a:lnTo>
                    <a:lnTo>
                      <a:pt x="983" y="8"/>
                    </a:lnTo>
                    <a:lnTo>
                      <a:pt x="981" y="0"/>
                    </a:lnTo>
                    <a:lnTo>
                      <a:pt x="915" y="0"/>
                    </a:lnTo>
                    <a:close/>
                    <a:moveTo>
                      <a:pt x="992" y="0"/>
                    </a:moveTo>
                    <a:lnTo>
                      <a:pt x="991" y="8"/>
                    </a:lnTo>
                    <a:lnTo>
                      <a:pt x="1064" y="8"/>
                    </a:lnTo>
                    <a:lnTo>
                      <a:pt x="1062" y="0"/>
                    </a:lnTo>
                    <a:lnTo>
                      <a:pt x="992" y="0"/>
                    </a:lnTo>
                    <a:close/>
                    <a:moveTo>
                      <a:pt x="1074" y="0"/>
                    </a:moveTo>
                    <a:lnTo>
                      <a:pt x="1072" y="8"/>
                    </a:lnTo>
                    <a:lnTo>
                      <a:pt x="1145" y="8"/>
                    </a:lnTo>
                    <a:lnTo>
                      <a:pt x="1144" y="0"/>
                    </a:lnTo>
                    <a:lnTo>
                      <a:pt x="1074" y="0"/>
                    </a:lnTo>
                    <a:close/>
                  </a:path>
                </a:pathLst>
              </a:custGeom>
              <a:solidFill>
                <a:srgbClr val="C9C9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0" name="Freeform 963"/>
              <p:cNvSpPr>
                <a:spLocks noEditPoints="1"/>
              </p:cNvSpPr>
              <p:nvPr/>
            </p:nvSpPr>
            <p:spPr bwMode="auto">
              <a:xfrm>
                <a:off x="2773" y="875"/>
                <a:ext cx="381" cy="2"/>
              </a:xfrm>
              <a:custGeom>
                <a:avLst/>
                <a:gdLst>
                  <a:gd name="T0" fmla="*/ 1 w 1144"/>
                  <a:gd name="T1" fmla="*/ 0 h 8"/>
                  <a:gd name="T2" fmla="*/ 0 w 1144"/>
                  <a:gd name="T3" fmla="*/ 2 h 8"/>
                  <a:gd name="T4" fmla="*/ 43 w 1144"/>
                  <a:gd name="T5" fmla="*/ 2 h 8"/>
                  <a:gd name="T6" fmla="*/ 43 w 1144"/>
                  <a:gd name="T7" fmla="*/ 0 h 8"/>
                  <a:gd name="T8" fmla="*/ 1 w 1144"/>
                  <a:gd name="T9" fmla="*/ 0 h 8"/>
                  <a:gd name="T10" fmla="*/ 46 w 1144"/>
                  <a:gd name="T11" fmla="*/ 0 h 8"/>
                  <a:gd name="T12" fmla="*/ 46 w 1144"/>
                  <a:gd name="T13" fmla="*/ 2 h 8"/>
                  <a:gd name="T14" fmla="*/ 70 w 1144"/>
                  <a:gd name="T15" fmla="*/ 2 h 8"/>
                  <a:gd name="T16" fmla="*/ 70 w 1144"/>
                  <a:gd name="T17" fmla="*/ 0 h 8"/>
                  <a:gd name="T18" fmla="*/ 46 w 1144"/>
                  <a:gd name="T19" fmla="*/ 0 h 8"/>
                  <a:gd name="T20" fmla="*/ 72 w 1144"/>
                  <a:gd name="T21" fmla="*/ 0 h 8"/>
                  <a:gd name="T22" fmla="*/ 72 w 1144"/>
                  <a:gd name="T23" fmla="*/ 2 h 8"/>
                  <a:gd name="T24" fmla="*/ 93 w 1144"/>
                  <a:gd name="T25" fmla="*/ 2 h 8"/>
                  <a:gd name="T26" fmla="*/ 92 w 1144"/>
                  <a:gd name="T27" fmla="*/ 0 h 8"/>
                  <a:gd name="T28" fmla="*/ 72 w 1144"/>
                  <a:gd name="T29" fmla="*/ 0 h 8"/>
                  <a:gd name="T30" fmla="*/ 96 w 1144"/>
                  <a:gd name="T31" fmla="*/ 0 h 8"/>
                  <a:gd name="T32" fmla="*/ 95 w 1144"/>
                  <a:gd name="T33" fmla="*/ 2 h 8"/>
                  <a:gd name="T34" fmla="*/ 302 w 1144"/>
                  <a:gd name="T35" fmla="*/ 2 h 8"/>
                  <a:gd name="T36" fmla="*/ 301 w 1144"/>
                  <a:gd name="T37" fmla="*/ 0 h 8"/>
                  <a:gd name="T38" fmla="*/ 96 w 1144"/>
                  <a:gd name="T39" fmla="*/ 0 h 8"/>
                  <a:gd name="T40" fmla="*/ 305 w 1144"/>
                  <a:gd name="T41" fmla="*/ 0 h 8"/>
                  <a:gd name="T42" fmla="*/ 304 w 1144"/>
                  <a:gd name="T43" fmla="*/ 2 h 8"/>
                  <a:gd name="T44" fmla="*/ 327 w 1144"/>
                  <a:gd name="T45" fmla="*/ 2 h 8"/>
                  <a:gd name="T46" fmla="*/ 326 w 1144"/>
                  <a:gd name="T47" fmla="*/ 0 h 8"/>
                  <a:gd name="T48" fmla="*/ 305 w 1144"/>
                  <a:gd name="T49" fmla="*/ 0 h 8"/>
                  <a:gd name="T50" fmla="*/ 330 w 1144"/>
                  <a:gd name="T51" fmla="*/ 0 h 8"/>
                  <a:gd name="T52" fmla="*/ 330 w 1144"/>
                  <a:gd name="T53" fmla="*/ 2 h 8"/>
                  <a:gd name="T54" fmla="*/ 354 w 1144"/>
                  <a:gd name="T55" fmla="*/ 2 h 8"/>
                  <a:gd name="T56" fmla="*/ 353 w 1144"/>
                  <a:gd name="T57" fmla="*/ 0 h 8"/>
                  <a:gd name="T58" fmla="*/ 330 w 1144"/>
                  <a:gd name="T59" fmla="*/ 0 h 8"/>
                  <a:gd name="T60" fmla="*/ 358 w 1144"/>
                  <a:gd name="T61" fmla="*/ 0 h 8"/>
                  <a:gd name="T62" fmla="*/ 357 w 1144"/>
                  <a:gd name="T63" fmla="*/ 2 h 8"/>
                  <a:gd name="T64" fmla="*/ 381 w 1144"/>
                  <a:gd name="T65" fmla="*/ 2 h 8"/>
                  <a:gd name="T66" fmla="*/ 380 w 1144"/>
                  <a:gd name="T67" fmla="*/ 0 h 8"/>
                  <a:gd name="T68" fmla="*/ 358 w 1144"/>
                  <a:gd name="T69" fmla="*/ 0 h 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4"/>
                  <a:gd name="T106" fmla="*/ 0 h 8"/>
                  <a:gd name="T107" fmla="*/ 1144 w 1144"/>
                  <a:gd name="T108" fmla="*/ 8 h 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4" h="8">
                    <a:moveTo>
                      <a:pt x="2" y="0"/>
                    </a:moveTo>
                    <a:lnTo>
                      <a:pt x="0" y="8"/>
                    </a:lnTo>
                    <a:lnTo>
                      <a:pt x="130" y="8"/>
                    </a:lnTo>
                    <a:lnTo>
                      <a:pt x="128" y="0"/>
                    </a:lnTo>
                    <a:lnTo>
                      <a:pt x="2" y="0"/>
                    </a:lnTo>
                    <a:close/>
                    <a:moveTo>
                      <a:pt x="139" y="0"/>
                    </a:moveTo>
                    <a:lnTo>
                      <a:pt x="137" y="8"/>
                    </a:lnTo>
                    <a:lnTo>
                      <a:pt x="211" y="8"/>
                    </a:lnTo>
                    <a:lnTo>
                      <a:pt x="210" y="0"/>
                    </a:lnTo>
                    <a:lnTo>
                      <a:pt x="139" y="0"/>
                    </a:lnTo>
                    <a:close/>
                    <a:moveTo>
                      <a:pt x="217" y="0"/>
                    </a:moveTo>
                    <a:lnTo>
                      <a:pt x="217" y="8"/>
                    </a:lnTo>
                    <a:lnTo>
                      <a:pt x="279" y="8"/>
                    </a:lnTo>
                    <a:lnTo>
                      <a:pt x="277" y="0"/>
                    </a:lnTo>
                    <a:lnTo>
                      <a:pt x="217" y="0"/>
                    </a:lnTo>
                    <a:close/>
                    <a:moveTo>
                      <a:pt x="287" y="0"/>
                    </a:moveTo>
                    <a:lnTo>
                      <a:pt x="285" y="8"/>
                    </a:lnTo>
                    <a:lnTo>
                      <a:pt x="906" y="8"/>
                    </a:lnTo>
                    <a:lnTo>
                      <a:pt x="903" y="0"/>
                    </a:lnTo>
                    <a:lnTo>
                      <a:pt x="287" y="0"/>
                    </a:lnTo>
                    <a:close/>
                    <a:moveTo>
                      <a:pt x="915" y="0"/>
                    </a:moveTo>
                    <a:lnTo>
                      <a:pt x="914" y="8"/>
                    </a:lnTo>
                    <a:lnTo>
                      <a:pt x="981" y="8"/>
                    </a:lnTo>
                    <a:lnTo>
                      <a:pt x="978" y="0"/>
                    </a:lnTo>
                    <a:lnTo>
                      <a:pt x="915" y="0"/>
                    </a:lnTo>
                    <a:close/>
                    <a:moveTo>
                      <a:pt x="991" y="0"/>
                    </a:moveTo>
                    <a:lnTo>
                      <a:pt x="990" y="8"/>
                    </a:lnTo>
                    <a:lnTo>
                      <a:pt x="1062" y="8"/>
                    </a:lnTo>
                    <a:lnTo>
                      <a:pt x="1060" y="0"/>
                    </a:lnTo>
                    <a:lnTo>
                      <a:pt x="991" y="0"/>
                    </a:lnTo>
                    <a:close/>
                    <a:moveTo>
                      <a:pt x="1074" y="0"/>
                    </a:moveTo>
                    <a:lnTo>
                      <a:pt x="1072" y="8"/>
                    </a:lnTo>
                    <a:lnTo>
                      <a:pt x="1144" y="8"/>
                    </a:lnTo>
                    <a:lnTo>
                      <a:pt x="1142" y="0"/>
                    </a:lnTo>
                    <a:lnTo>
                      <a:pt x="1074" y="0"/>
                    </a:lnTo>
                    <a:close/>
                  </a:path>
                </a:pathLst>
              </a:custGeom>
              <a:solidFill>
                <a:srgbClr val="D1D1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1" name="Freeform 964"/>
              <p:cNvSpPr>
                <a:spLocks noEditPoints="1"/>
              </p:cNvSpPr>
              <p:nvPr/>
            </p:nvSpPr>
            <p:spPr bwMode="auto">
              <a:xfrm>
                <a:off x="2773" y="873"/>
                <a:ext cx="381" cy="3"/>
              </a:xfrm>
              <a:custGeom>
                <a:avLst/>
                <a:gdLst>
                  <a:gd name="T0" fmla="*/ 0 w 1142"/>
                  <a:gd name="T1" fmla="*/ 0 h 9"/>
                  <a:gd name="T2" fmla="*/ 0 w 1142"/>
                  <a:gd name="T3" fmla="*/ 3 h 9"/>
                  <a:gd name="T4" fmla="*/ 43 w 1142"/>
                  <a:gd name="T5" fmla="*/ 3 h 9"/>
                  <a:gd name="T6" fmla="*/ 42 w 1142"/>
                  <a:gd name="T7" fmla="*/ 0 h 9"/>
                  <a:gd name="T8" fmla="*/ 0 w 1142"/>
                  <a:gd name="T9" fmla="*/ 0 h 9"/>
                  <a:gd name="T10" fmla="*/ 46 w 1142"/>
                  <a:gd name="T11" fmla="*/ 0 h 9"/>
                  <a:gd name="T12" fmla="*/ 46 w 1142"/>
                  <a:gd name="T13" fmla="*/ 3 h 9"/>
                  <a:gd name="T14" fmla="*/ 70 w 1142"/>
                  <a:gd name="T15" fmla="*/ 3 h 9"/>
                  <a:gd name="T16" fmla="*/ 69 w 1142"/>
                  <a:gd name="T17" fmla="*/ 0 h 9"/>
                  <a:gd name="T18" fmla="*/ 46 w 1142"/>
                  <a:gd name="T19" fmla="*/ 0 h 9"/>
                  <a:gd name="T20" fmla="*/ 72 w 1142"/>
                  <a:gd name="T21" fmla="*/ 0 h 9"/>
                  <a:gd name="T22" fmla="*/ 72 w 1142"/>
                  <a:gd name="T23" fmla="*/ 3 h 9"/>
                  <a:gd name="T24" fmla="*/ 92 w 1142"/>
                  <a:gd name="T25" fmla="*/ 3 h 9"/>
                  <a:gd name="T26" fmla="*/ 92 w 1142"/>
                  <a:gd name="T27" fmla="*/ 0 h 9"/>
                  <a:gd name="T28" fmla="*/ 72 w 1142"/>
                  <a:gd name="T29" fmla="*/ 0 h 9"/>
                  <a:gd name="T30" fmla="*/ 96 w 1142"/>
                  <a:gd name="T31" fmla="*/ 0 h 9"/>
                  <a:gd name="T32" fmla="*/ 95 w 1142"/>
                  <a:gd name="T33" fmla="*/ 3 h 9"/>
                  <a:gd name="T34" fmla="*/ 301 w 1142"/>
                  <a:gd name="T35" fmla="*/ 3 h 9"/>
                  <a:gd name="T36" fmla="*/ 301 w 1142"/>
                  <a:gd name="T37" fmla="*/ 0 h 9"/>
                  <a:gd name="T38" fmla="*/ 96 w 1142"/>
                  <a:gd name="T39" fmla="*/ 0 h 9"/>
                  <a:gd name="T40" fmla="*/ 305 w 1142"/>
                  <a:gd name="T41" fmla="*/ 0 h 9"/>
                  <a:gd name="T42" fmla="*/ 305 w 1142"/>
                  <a:gd name="T43" fmla="*/ 3 h 9"/>
                  <a:gd name="T44" fmla="*/ 327 w 1142"/>
                  <a:gd name="T45" fmla="*/ 3 h 9"/>
                  <a:gd name="T46" fmla="*/ 326 w 1142"/>
                  <a:gd name="T47" fmla="*/ 0 h 9"/>
                  <a:gd name="T48" fmla="*/ 305 w 1142"/>
                  <a:gd name="T49" fmla="*/ 0 h 9"/>
                  <a:gd name="T50" fmla="*/ 330 w 1142"/>
                  <a:gd name="T51" fmla="*/ 0 h 9"/>
                  <a:gd name="T52" fmla="*/ 330 w 1142"/>
                  <a:gd name="T53" fmla="*/ 3 h 9"/>
                  <a:gd name="T54" fmla="*/ 354 w 1142"/>
                  <a:gd name="T55" fmla="*/ 3 h 9"/>
                  <a:gd name="T56" fmla="*/ 353 w 1142"/>
                  <a:gd name="T57" fmla="*/ 0 h 9"/>
                  <a:gd name="T58" fmla="*/ 330 w 1142"/>
                  <a:gd name="T59" fmla="*/ 0 h 9"/>
                  <a:gd name="T60" fmla="*/ 358 w 1142"/>
                  <a:gd name="T61" fmla="*/ 0 h 9"/>
                  <a:gd name="T62" fmla="*/ 358 w 1142"/>
                  <a:gd name="T63" fmla="*/ 3 h 9"/>
                  <a:gd name="T64" fmla="*/ 381 w 1142"/>
                  <a:gd name="T65" fmla="*/ 3 h 9"/>
                  <a:gd name="T66" fmla="*/ 380 w 1142"/>
                  <a:gd name="T67" fmla="*/ 0 h 9"/>
                  <a:gd name="T68" fmla="*/ 358 w 1142"/>
                  <a:gd name="T69" fmla="*/ 0 h 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2"/>
                  <a:gd name="T106" fmla="*/ 0 h 9"/>
                  <a:gd name="T107" fmla="*/ 1142 w 1142"/>
                  <a:gd name="T108" fmla="*/ 9 h 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2" h="9">
                    <a:moveTo>
                      <a:pt x="1" y="0"/>
                    </a:moveTo>
                    <a:lnTo>
                      <a:pt x="0" y="9"/>
                    </a:lnTo>
                    <a:lnTo>
                      <a:pt x="128" y="9"/>
                    </a:lnTo>
                    <a:lnTo>
                      <a:pt x="126" y="0"/>
                    </a:lnTo>
                    <a:lnTo>
                      <a:pt x="1" y="0"/>
                    </a:lnTo>
                    <a:close/>
                    <a:moveTo>
                      <a:pt x="139" y="0"/>
                    </a:moveTo>
                    <a:lnTo>
                      <a:pt x="138" y="9"/>
                    </a:lnTo>
                    <a:lnTo>
                      <a:pt x="209" y="9"/>
                    </a:lnTo>
                    <a:lnTo>
                      <a:pt x="208" y="0"/>
                    </a:lnTo>
                    <a:lnTo>
                      <a:pt x="139" y="0"/>
                    </a:lnTo>
                    <a:close/>
                    <a:moveTo>
                      <a:pt x="216" y="0"/>
                    </a:moveTo>
                    <a:lnTo>
                      <a:pt x="216" y="9"/>
                    </a:lnTo>
                    <a:lnTo>
                      <a:pt x="277" y="9"/>
                    </a:lnTo>
                    <a:lnTo>
                      <a:pt x="275" y="0"/>
                    </a:lnTo>
                    <a:lnTo>
                      <a:pt x="216" y="0"/>
                    </a:lnTo>
                    <a:close/>
                    <a:moveTo>
                      <a:pt x="287" y="0"/>
                    </a:moveTo>
                    <a:lnTo>
                      <a:pt x="286" y="9"/>
                    </a:lnTo>
                    <a:lnTo>
                      <a:pt x="903" y="9"/>
                    </a:lnTo>
                    <a:lnTo>
                      <a:pt x="902" y="0"/>
                    </a:lnTo>
                    <a:lnTo>
                      <a:pt x="287" y="0"/>
                    </a:lnTo>
                    <a:close/>
                    <a:moveTo>
                      <a:pt x="915" y="0"/>
                    </a:moveTo>
                    <a:lnTo>
                      <a:pt x="913" y="9"/>
                    </a:lnTo>
                    <a:lnTo>
                      <a:pt x="979" y="9"/>
                    </a:lnTo>
                    <a:lnTo>
                      <a:pt x="976" y="0"/>
                    </a:lnTo>
                    <a:lnTo>
                      <a:pt x="915" y="0"/>
                    </a:lnTo>
                    <a:close/>
                    <a:moveTo>
                      <a:pt x="990" y="0"/>
                    </a:moveTo>
                    <a:lnTo>
                      <a:pt x="990" y="9"/>
                    </a:lnTo>
                    <a:lnTo>
                      <a:pt x="1060" y="9"/>
                    </a:lnTo>
                    <a:lnTo>
                      <a:pt x="1058" y="0"/>
                    </a:lnTo>
                    <a:lnTo>
                      <a:pt x="990" y="0"/>
                    </a:lnTo>
                    <a:close/>
                    <a:moveTo>
                      <a:pt x="1073" y="0"/>
                    </a:moveTo>
                    <a:lnTo>
                      <a:pt x="1072" y="9"/>
                    </a:lnTo>
                    <a:lnTo>
                      <a:pt x="1142" y="9"/>
                    </a:lnTo>
                    <a:lnTo>
                      <a:pt x="1139" y="0"/>
                    </a:lnTo>
                    <a:lnTo>
                      <a:pt x="1073" y="0"/>
                    </a:lnTo>
                    <a:close/>
                  </a:path>
                </a:pathLst>
              </a:custGeom>
              <a:solidFill>
                <a:srgbClr val="D6D6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2" name="Freeform 965"/>
              <p:cNvSpPr>
                <a:spLocks noEditPoints="1"/>
              </p:cNvSpPr>
              <p:nvPr/>
            </p:nvSpPr>
            <p:spPr bwMode="auto">
              <a:xfrm>
                <a:off x="2773" y="872"/>
                <a:ext cx="380" cy="3"/>
              </a:xfrm>
              <a:custGeom>
                <a:avLst/>
                <a:gdLst>
                  <a:gd name="T0" fmla="*/ 0 w 1140"/>
                  <a:gd name="T1" fmla="*/ 3 h 9"/>
                  <a:gd name="T2" fmla="*/ 0 w 1140"/>
                  <a:gd name="T3" fmla="*/ 1 h 9"/>
                  <a:gd name="T4" fmla="*/ 6 w 1140"/>
                  <a:gd name="T5" fmla="*/ 1 h 9"/>
                  <a:gd name="T6" fmla="*/ 10 w 1140"/>
                  <a:gd name="T7" fmla="*/ 0 h 9"/>
                  <a:gd name="T8" fmla="*/ 14 w 1140"/>
                  <a:gd name="T9" fmla="*/ 0 h 9"/>
                  <a:gd name="T10" fmla="*/ 18 w 1140"/>
                  <a:gd name="T11" fmla="*/ 0 h 9"/>
                  <a:gd name="T12" fmla="*/ 22 w 1140"/>
                  <a:gd name="T13" fmla="*/ 0 h 9"/>
                  <a:gd name="T14" fmla="*/ 25 w 1140"/>
                  <a:gd name="T15" fmla="*/ 0 h 9"/>
                  <a:gd name="T16" fmla="*/ 30 w 1140"/>
                  <a:gd name="T17" fmla="*/ 0 h 9"/>
                  <a:gd name="T18" fmla="*/ 35 w 1140"/>
                  <a:gd name="T19" fmla="*/ 0 h 9"/>
                  <a:gd name="T20" fmla="*/ 41 w 1140"/>
                  <a:gd name="T21" fmla="*/ 0 h 9"/>
                  <a:gd name="T22" fmla="*/ 42 w 1140"/>
                  <a:gd name="T23" fmla="*/ 3 h 9"/>
                  <a:gd name="T24" fmla="*/ 0 w 1140"/>
                  <a:gd name="T25" fmla="*/ 3 h 9"/>
                  <a:gd name="T26" fmla="*/ 46 w 1140"/>
                  <a:gd name="T27" fmla="*/ 3 h 9"/>
                  <a:gd name="T28" fmla="*/ 46 w 1140"/>
                  <a:gd name="T29" fmla="*/ 1 h 9"/>
                  <a:gd name="T30" fmla="*/ 69 w 1140"/>
                  <a:gd name="T31" fmla="*/ 1 h 9"/>
                  <a:gd name="T32" fmla="*/ 69 w 1140"/>
                  <a:gd name="T33" fmla="*/ 3 h 9"/>
                  <a:gd name="T34" fmla="*/ 46 w 1140"/>
                  <a:gd name="T35" fmla="*/ 3 h 9"/>
                  <a:gd name="T36" fmla="*/ 72 w 1140"/>
                  <a:gd name="T37" fmla="*/ 0 h 9"/>
                  <a:gd name="T38" fmla="*/ 72 w 1140"/>
                  <a:gd name="T39" fmla="*/ 3 h 9"/>
                  <a:gd name="T40" fmla="*/ 92 w 1140"/>
                  <a:gd name="T41" fmla="*/ 3 h 9"/>
                  <a:gd name="T42" fmla="*/ 91 w 1140"/>
                  <a:gd name="T43" fmla="*/ 1 h 9"/>
                  <a:gd name="T44" fmla="*/ 77 w 1140"/>
                  <a:gd name="T45" fmla="*/ 0 h 9"/>
                  <a:gd name="T46" fmla="*/ 72 w 1140"/>
                  <a:gd name="T47" fmla="*/ 0 h 9"/>
                  <a:gd name="T48" fmla="*/ 95 w 1140"/>
                  <a:gd name="T49" fmla="*/ 0 h 9"/>
                  <a:gd name="T50" fmla="*/ 95 w 1140"/>
                  <a:gd name="T51" fmla="*/ 3 h 9"/>
                  <a:gd name="T52" fmla="*/ 300 w 1140"/>
                  <a:gd name="T53" fmla="*/ 3 h 9"/>
                  <a:gd name="T54" fmla="*/ 300 w 1140"/>
                  <a:gd name="T55" fmla="*/ 0 h 9"/>
                  <a:gd name="T56" fmla="*/ 95 w 1140"/>
                  <a:gd name="T57" fmla="*/ 0 h 9"/>
                  <a:gd name="T58" fmla="*/ 305 w 1140"/>
                  <a:gd name="T59" fmla="*/ 0 h 9"/>
                  <a:gd name="T60" fmla="*/ 304 w 1140"/>
                  <a:gd name="T61" fmla="*/ 3 h 9"/>
                  <a:gd name="T62" fmla="*/ 325 w 1140"/>
                  <a:gd name="T63" fmla="*/ 3 h 9"/>
                  <a:gd name="T64" fmla="*/ 325 w 1140"/>
                  <a:gd name="T65" fmla="*/ 1 h 9"/>
                  <a:gd name="T66" fmla="*/ 310 w 1140"/>
                  <a:gd name="T67" fmla="*/ 0 h 9"/>
                  <a:gd name="T68" fmla="*/ 305 w 1140"/>
                  <a:gd name="T69" fmla="*/ 0 h 9"/>
                  <a:gd name="T70" fmla="*/ 330 w 1140"/>
                  <a:gd name="T71" fmla="*/ 3 h 9"/>
                  <a:gd name="T72" fmla="*/ 330 w 1140"/>
                  <a:gd name="T73" fmla="*/ 1 h 9"/>
                  <a:gd name="T74" fmla="*/ 352 w 1140"/>
                  <a:gd name="T75" fmla="*/ 1 h 9"/>
                  <a:gd name="T76" fmla="*/ 353 w 1140"/>
                  <a:gd name="T77" fmla="*/ 3 h 9"/>
                  <a:gd name="T78" fmla="*/ 330 w 1140"/>
                  <a:gd name="T79" fmla="*/ 3 h 9"/>
                  <a:gd name="T80" fmla="*/ 358 w 1140"/>
                  <a:gd name="T81" fmla="*/ 0 h 9"/>
                  <a:gd name="T82" fmla="*/ 357 w 1140"/>
                  <a:gd name="T83" fmla="*/ 3 h 9"/>
                  <a:gd name="T84" fmla="*/ 380 w 1140"/>
                  <a:gd name="T85" fmla="*/ 3 h 9"/>
                  <a:gd name="T86" fmla="*/ 379 w 1140"/>
                  <a:gd name="T87" fmla="*/ 0 h 9"/>
                  <a:gd name="T88" fmla="*/ 358 w 1140"/>
                  <a:gd name="T89" fmla="*/ 0 h 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40"/>
                  <a:gd name="T136" fmla="*/ 0 h 9"/>
                  <a:gd name="T137" fmla="*/ 1140 w 1140"/>
                  <a:gd name="T138" fmla="*/ 9 h 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40" h="9">
                    <a:moveTo>
                      <a:pt x="0" y="9"/>
                    </a:moveTo>
                    <a:lnTo>
                      <a:pt x="0" y="4"/>
                    </a:lnTo>
                    <a:lnTo>
                      <a:pt x="17" y="2"/>
                    </a:lnTo>
                    <a:lnTo>
                      <a:pt x="31" y="1"/>
                    </a:lnTo>
                    <a:lnTo>
                      <a:pt x="43" y="1"/>
                    </a:lnTo>
                    <a:lnTo>
                      <a:pt x="54" y="0"/>
                    </a:lnTo>
                    <a:lnTo>
                      <a:pt x="65" y="1"/>
                    </a:lnTo>
                    <a:lnTo>
                      <a:pt x="76" y="1"/>
                    </a:lnTo>
                    <a:lnTo>
                      <a:pt x="89" y="0"/>
                    </a:lnTo>
                    <a:lnTo>
                      <a:pt x="104" y="0"/>
                    </a:lnTo>
                    <a:lnTo>
                      <a:pt x="124" y="0"/>
                    </a:lnTo>
                    <a:lnTo>
                      <a:pt x="126" y="9"/>
                    </a:lnTo>
                    <a:lnTo>
                      <a:pt x="0" y="9"/>
                    </a:lnTo>
                    <a:close/>
                    <a:moveTo>
                      <a:pt x="137" y="9"/>
                    </a:moveTo>
                    <a:lnTo>
                      <a:pt x="138" y="4"/>
                    </a:lnTo>
                    <a:lnTo>
                      <a:pt x="206" y="4"/>
                    </a:lnTo>
                    <a:lnTo>
                      <a:pt x="207" y="9"/>
                    </a:lnTo>
                    <a:lnTo>
                      <a:pt x="137" y="9"/>
                    </a:lnTo>
                    <a:close/>
                    <a:moveTo>
                      <a:pt x="215" y="0"/>
                    </a:moveTo>
                    <a:lnTo>
                      <a:pt x="215" y="9"/>
                    </a:lnTo>
                    <a:lnTo>
                      <a:pt x="275" y="9"/>
                    </a:lnTo>
                    <a:lnTo>
                      <a:pt x="273" y="4"/>
                    </a:lnTo>
                    <a:lnTo>
                      <a:pt x="230" y="0"/>
                    </a:lnTo>
                    <a:lnTo>
                      <a:pt x="215" y="0"/>
                    </a:lnTo>
                    <a:close/>
                    <a:moveTo>
                      <a:pt x="286" y="0"/>
                    </a:moveTo>
                    <a:lnTo>
                      <a:pt x="285" y="9"/>
                    </a:lnTo>
                    <a:lnTo>
                      <a:pt x="901" y="9"/>
                    </a:lnTo>
                    <a:lnTo>
                      <a:pt x="900" y="0"/>
                    </a:lnTo>
                    <a:lnTo>
                      <a:pt x="286" y="0"/>
                    </a:lnTo>
                    <a:close/>
                    <a:moveTo>
                      <a:pt x="914" y="0"/>
                    </a:moveTo>
                    <a:lnTo>
                      <a:pt x="913" y="9"/>
                    </a:lnTo>
                    <a:lnTo>
                      <a:pt x="976" y="9"/>
                    </a:lnTo>
                    <a:lnTo>
                      <a:pt x="974" y="4"/>
                    </a:lnTo>
                    <a:lnTo>
                      <a:pt x="929" y="0"/>
                    </a:lnTo>
                    <a:lnTo>
                      <a:pt x="914" y="0"/>
                    </a:lnTo>
                    <a:close/>
                    <a:moveTo>
                      <a:pt x="989" y="9"/>
                    </a:moveTo>
                    <a:lnTo>
                      <a:pt x="989" y="4"/>
                    </a:lnTo>
                    <a:lnTo>
                      <a:pt x="1056" y="4"/>
                    </a:lnTo>
                    <a:lnTo>
                      <a:pt x="1058" y="9"/>
                    </a:lnTo>
                    <a:lnTo>
                      <a:pt x="989" y="9"/>
                    </a:lnTo>
                    <a:close/>
                    <a:moveTo>
                      <a:pt x="1073" y="0"/>
                    </a:moveTo>
                    <a:lnTo>
                      <a:pt x="1072" y="9"/>
                    </a:lnTo>
                    <a:lnTo>
                      <a:pt x="1140" y="9"/>
                    </a:lnTo>
                    <a:lnTo>
                      <a:pt x="1138" y="0"/>
                    </a:lnTo>
                    <a:lnTo>
                      <a:pt x="1073" y="0"/>
                    </a:lnTo>
                    <a:close/>
                  </a:path>
                </a:pathLst>
              </a:custGeom>
              <a:solidFill>
                <a:srgbClr val="DEDE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3" name="Freeform 966"/>
              <p:cNvSpPr>
                <a:spLocks noEditPoints="1"/>
              </p:cNvSpPr>
              <p:nvPr/>
            </p:nvSpPr>
            <p:spPr bwMode="auto">
              <a:xfrm>
                <a:off x="2773" y="872"/>
                <a:ext cx="380" cy="1"/>
              </a:xfrm>
              <a:custGeom>
                <a:avLst/>
                <a:gdLst>
                  <a:gd name="T0" fmla="*/ 0 w 1138"/>
                  <a:gd name="T1" fmla="*/ 1 h 4"/>
                  <a:gd name="T2" fmla="*/ 0 w 1138"/>
                  <a:gd name="T3" fmla="*/ 1 h 4"/>
                  <a:gd name="T4" fmla="*/ 6 w 1138"/>
                  <a:gd name="T5" fmla="*/ 1 h 4"/>
                  <a:gd name="T6" fmla="*/ 12 w 1138"/>
                  <a:gd name="T7" fmla="*/ 0 h 4"/>
                  <a:gd name="T8" fmla="*/ 16 w 1138"/>
                  <a:gd name="T9" fmla="*/ 0 h 4"/>
                  <a:gd name="T10" fmla="*/ 20 w 1138"/>
                  <a:gd name="T11" fmla="*/ 0 h 4"/>
                  <a:gd name="T12" fmla="*/ 24 w 1138"/>
                  <a:gd name="T13" fmla="*/ 0 h 4"/>
                  <a:gd name="T14" fmla="*/ 28 w 1138"/>
                  <a:gd name="T15" fmla="*/ 0 h 4"/>
                  <a:gd name="T16" fmla="*/ 34 w 1138"/>
                  <a:gd name="T17" fmla="*/ 0 h 4"/>
                  <a:gd name="T18" fmla="*/ 41 w 1138"/>
                  <a:gd name="T19" fmla="*/ 0 h 4"/>
                  <a:gd name="T20" fmla="*/ 42 w 1138"/>
                  <a:gd name="T21" fmla="*/ 1 h 4"/>
                  <a:gd name="T22" fmla="*/ 0 w 1138"/>
                  <a:gd name="T23" fmla="*/ 1 h 4"/>
                  <a:gd name="T24" fmla="*/ 46 w 1138"/>
                  <a:gd name="T25" fmla="*/ 1 h 4"/>
                  <a:gd name="T26" fmla="*/ 46 w 1138"/>
                  <a:gd name="T27" fmla="*/ 1 h 4"/>
                  <a:gd name="T28" fmla="*/ 69 w 1138"/>
                  <a:gd name="T29" fmla="*/ 1 h 4"/>
                  <a:gd name="T30" fmla="*/ 69 w 1138"/>
                  <a:gd name="T31" fmla="*/ 1 h 4"/>
                  <a:gd name="T32" fmla="*/ 46 w 1138"/>
                  <a:gd name="T33" fmla="*/ 1 h 4"/>
                  <a:gd name="T34" fmla="*/ 72 w 1138"/>
                  <a:gd name="T35" fmla="*/ 1 h 4"/>
                  <a:gd name="T36" fmla="*/ 72 w 1138"/>
                  <a:gd name="T37" fmla="*/ 0 h 4"/>
                  <a:gd name="T38" fmla="*/ 91 w 1138"/>
                  <a:gd name="T39" fmla="*/ 1 h 4"/>
                  <a:gd name="T40" fmla="*/ 91 w 1138"/>
                  <a:gd name="T41" fmla="*/ 1 h 4"/>
                  <a:gd name="T42" fmla="*/ 72 w 1138"/>
                  <a:gd name="T43" fmla="*/ 1 h 4"/>
                  <a:gd name="T44" fmla="*/ 96 w 1138"/>
                  <a:gd name="T45" fmla="*/ 1 h 4"/>
                  <a:gd name="T46" fmla="*/ 96 w 1138"/>
                  <a:gd name="T47" fmla="*/ 0 h 4"/>
                  <a:gd name="T48" fmla="*/ 300 w 1138"/>
                  <a:gd name="T49" fmla="*/ 0 h 4"/>
                  <a:gd name="T50" fmla="*/ 301 w 1138"/>
                  <a:gd name="T51" fmla="*/ 1 h 4"/>
                  <a:gd name="T52" fmla="*/ 96 w 1138"/>
                  <a:gd name="T53" fmla="*/ 1 h 4"/>
                  <a:gd name="T54" fmla="*/ 305 w 1138"/>
                  <a:gd name="T55" fmla="*/ 1 h 4"/>
                  <a:gd name="T56" fmla="*/ 305 w 1138"/>
                  <a:gd name="T57" fmla="*/ 0 h 4"/>
                  <a:gd name="T58" fmla="*/ 325 w 1138"/>
                  <a:gd name="T59" fmla="*/ 1 h 4"/>
                  <a:gd name="T60" fmla="*/ 326 w 1138"/>
                  <a:gd name="T61" fmla="*/ 1 h 4"/>
                  <a:gd name="T62" fmla="*/ 305 w 1138"/>
                  <a:gd name="T63" fmla="*/ 1 h 4"/>
                  <a:gd name="T64" fmla="*/ 330 w 1138"/>
                  <a:gd name="T65" fmla="*/ 1 h 4"/>
                  <a:gd name="T66" fmla="*/ 330 w 1138"/>
                  <a:gd name="T67" fmla="*/ 1 h 4"/>
                  <a:gd name="T68" fmla="*/ 353 w 1138"/>
                  <a:gd name="T69" fmla="*/ 1 h 4"/>
                  <a:gd name="T70" fmla="*/ 353 w 1138"/>
                  <a:gd name="T71" fmla="*/ 1 h 4"/>
                  <a:gd name="T72" fmla="*/ 330 w 1138"/>
                  <a:gd name="T73" fmla="*/ 1 h 4"/>
                  <a:gd name="T74" fmla="*/ 358 w 1138"/>
                  <a:gd name="T75" fmla="*/ 1 h 4"/>
                  <a:gd name="T76" fmla="*/ 358 w 1138"/>
                  <a:gd name="T77" fmla="*/ 0 h 4"/>
                  <a:gd name="T78" fmla="*/ 380 w 1138"/>
                  <a:gd name="T79" fmla="*/ 0 h 4"/>
                  <a:gd name="T80" fmla="*/ 380 w 1138"/>
                  <a:gd name="T81" fmla="*/ 1 h 4"/>
                  <a:gd name="T82" fmla="*/ 358 w 1138"/>
                  <a:gd name="T83" fmla="*/ 1 h 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38"/>
                  <a:gd name="T127" fmla="*/ 0 h 4"/>
                  <a:gd name="T128" fmla="*/ 1138 w 1138"/>
                  <a:gd name="T129" fmla="*/ 4 h 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38" h="4">
                    <a:moveTo>
                      <a:pt x="0" y="4"/>
                    </a:moveTo>
                    <a:lnTo>
                      <a:pt x="0" y="4"/>
                    </a:lnTo>
                    <a:lnTo>
                      <a:pt x="19" y="2"/>
                    </a:lnTo>
                    <a:lnTo>
                      <a:pt x="35" y="1"/>
                    </a:lnTo>
                    <a:lnTo>
                      <a:pt x="47" y="1"/>
                    </a:lnTo>
                    <a:lnTo>
                      <a:pt x="59" y="1"/>
                    </a:lnTo>
                    <a:lnTo>
                      <a:pt x="71" y="1"/>
                    </a:lnTo>
                    <a:lnTo>
                      <a:pt x="85" y="1"/>
                    </a:lnTo>
                    <a:lnTo>
                      <a:pt x="102" y="1"/>
                    </a:lnTo>
                    <a:lnTo>
                      <a:pt x="123" y="0"/>
                    </a:lnTo>
                    <a:lnTo>
                      <a:pt x="125" y="4"/>
                    </a:lnTo>
                    <a:lnTo>
                      <a:pt x="0" y="4"/>
                    </a:lnTo>
                    <a:close/>
                    <a:moveTo>
                      <a:pt x="138" y="4"/>
                    </a:moveTo>
                    <a:lnTo>
                      <a:pt x="138" y="4"/>
                    </a:lnTo>
                    <a:lnTo>
                      <a:pt x="206" y="4"/>
                    </a:lnTo>
                    <a:lnTo>
                      <a:pt x="207" y="4"/>
                    </a:lnTo>
                    <a:lnTo>
                      <a:pt x="138" y="4"/>
                    </a:lnTo>
                    <a:close/>
                    <a:moveTo>
                      <a:pt x="215" y="4"/>
                    </a:moveTo>
                    <a:lnTo>
                      <a:pt x="215" y="0"/>
                    </a:lnTo>
                    <a:lnTo>
                      <a:pt x="273" y="4"/>
                    </a:lnTo>
                    <a:lnTo>
                      <a:pt x="274" y="4"/>
                    </a:lnTo>
                    <a:lnTo>
                      <a:pt x="215" y="4"/>
                    </a:lnTo>
                    <a:close/>
                    <a:moveTo>
                      <a:pt x="286" y="4"/>
                    </a:moveTo>
                    <a:lnTo>
                      <a:pt x="286" y="0"/>
                    </a:lnTo>
                    <a:lnTo>
                      <a:pt x="899" y="0"/>
                    </a:lnTo>
                    <a:lnTo>
                      <a:pt x="901" y="4"/>
                    </a:lnTo>
                    <a:lnTo>
                      <a:pt x="286" y="4"/>
                    </a:lnTo>
                    <a:close/>
                    <a:moveTo>
                      <a:pt x="914" y="4"/>
                    </a:moveTo>
                    <a:lnTo>
                      <a:pt x="914" y="0"/>
                    </a:lnTo>
                    <a:lnTo>
                      <a:pt x="974" y="4"/>
                    </a:lnTo>
                    <a:lnTo>
                      <a:pt x="975" y="4"/>
                    </a:lnTo>
                    <a:lnTo>
                      <a:pt x="914" y="4"/>
                    </a:lnTo>
                    <a:close/>
                    <a:moveTo>
                      <a:pt x="989" y="4"/>
                    </a:moveTo>
                    <a:lnTo>
                      <a:pt x="989" y="4"/>
                    </a:lnTo>
                    <a:lnTo>
                      <a:pt x="1056" y="4"/>
                    </a:lnTo>
                    <a:lnTo>
                      <a:pt x="1057" y="4"/>
                    </a:lnTo>
                    <a:lnTo>
                      <a:pt x="989" y="4"/>
                    </a:lnTo>
                    <a:close/>
                    <a:moveTo>
                      <a:pt x="1072" y="4"/>
                    </a:moveTo>
                    <a:lnTo>
                      <a:pt x="1073" y="0"/>
                    </a:lnTo>
                    <a:lnTo>
                      <a:pt x="1137" y="0"/>
                    </a:lnTo>
                    <a:lnTo>
                      <a:pt x="1138" y="4"/>
                    </a:lnTo>
                    <a:lnTo>
                      <a:pt x="1072" y="4"/>
                    </a:lnTo>
                    <a:close/>
                  </a:path>
                </a:pathLst>
              </a:custGeom>
              <a:solidFill>
                <a:srgbClr val="E3E3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4" name="Freeform 967"/>
              <p:cNvSpPr>
                <a:spLocks noEditPoints="1"/>
              </p:cNvSpPr>
              <p:nvPr/>
            </p:nvSpPr>
            <p:spPr bwMode="auto">
              <a:xfrm>
                <a:off x="2808" y="872"/>
                <a:ext cx="345" cy="1"/>
              </a:xfrm>
              <a:custGeom>
                <a:avLst/>
                <a:gdLst>
                  <a:gd name="T0" fmla="*/ 0 w 1034"/>
                  <a:gd name="T1" fmla="*/ 0 h 1"/>
                  <a:gd name="T2" fmla="*/ 2 w 1034"/>
                  <a:gd name="T3" fmla="*/ 0 h 1"/>
                  <a:gd name="T4" fmla="*/ 3 w 1034"/>
                  <a:gd name="T5" fmla="*/ 0 h 1"/>
                  <a:gd name="T6" fmla="*/ 5 w 1034"/>
                  <a:gd name="T7" fmla="*/ 0 h 1"/>
                  <a:gd name="T8" fmla="*/ 6 w 1034"/>
                  <a:gd name="T9" fmla="*/ 0 h 1"/>
                  <a:gd name="T10" fmla="*/ 7 w 1034"/>
                  <a:gd name="T11" fmla="*/ 0 h 1"/>
                  <a:gd name="T12" fmla="*/ 0 w 1034"/>
                  <a:gd name="T13" fmla="*/ 0 h 1"/>
                  <a:gd name="T14" fmla="*/ 37 w 1034"/>
                  <a:gd name="T15" fmla="*/ 0 h 1"/>
                  <a:gd name="T16" fmla="*/ 37 w 1034"/>
                  <a:gd name="T17" fmla="*/ 0 h 1"/>
                  <a:gd name="T18" fmla="*/ 42 w 1034"/>
                  <a:gd name="T19" fmla="*/ 0 h 1"/>
                  <a:gd name="T20" fmla="*/ 37 w 1034"/>
                  <a:gd name="T21" fmla="*/ 0 h 1"/>
                  <a:gd name="T22" fmla="*/ 61 w 1034"/>
                  <a:gd name="T23" fmla="*/ 0 h 1"/>
                  <a:gd name="T24" fmla="*/ 61 w 1034"/>
                  <a:gd name="T25" fmla="*/ 0 h 1"/>
                  <a:gd name="T26" fmla="*/ 265 w 1034"/>
                  <a:gd name="T27" fmla="*/ 0 h 1"/>
                  <a:gd name="T28" fmla="*/ 266 w 1034"/>
                  <a:gd name="T29" fmla="*/ 0 h 1"/>
                  <a:gd name="T30" fmla="*/ 61 w 1034"/>
                  <a:gd name="T31" fmla="*/ 0 h 1"/>
                  <a:gd name="T32" fmla="*/ 270 w 1034"/>
                  <a:gd name="T33" fmla="*/ 0 h 1"/>
                  <a:gd name="T34" fmla="*/ 270 w 1034"/>
                  <a:gd name="T35" fmla="*/ 0 h 1"/>
                  <a:gd name="T36" fmla="*/ 275 w 1034"/>
                  <a:gd name="T37" fmla="*/ 0 h 1"/>
                  <a:gd name="T38" fmla="*/ 270 w 1034"/>
                  <a:gd name="T39" fmla="*/ 0 h 1"/>
                  <a:gd name="T40" fmla="*/ 323 w 1034"/>
                  <a:gd name="T41" fmla="*/ 0 h 1"/>
                  <a:gd name="T42" fmla="*/ 323 w 1034"/>
                  <a:gd name="T43" fmla="*/ 0 h 1"/>
                  <a:gd name="T44" fmla="*/ 345 w 1034"/>
                  <a:gd name="T45" fmla="*/ 0 h 1"/>
                  <a:gd name="T46" fmla="*/ 345 w 1034"/>
                  <a:gd name="T47" fmla="*/ 0 h 1"/>
                  <a:gd name="T48" fmla="*/ 323 w 1034"/>
                  <a:gd name="T49" fmla="*/ 0 h 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34"/>
                  <a:gd name="T76" fmla="*/ 0 h 1"/>
                  <a:gd name="T77" fmla="*/ 1034 w 1034"/>
                  <a:gd name="T78" fmla="*/ 1 h 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34" h="1">
                    <a:moveTo>
                      <a:pt x="0" y="0"/>
                    </a:moveTo>
                    <a:lnTo>
                      <a:pt x="5" y="0"/>
                    </a:lnTo>
                    <a:lnTo>
                      <a:pt x="9" y="0"/>
                    </a:lnTo>
                    <a:lnTo>
                      <a:pt x="14" y="0"/>
                    </a:lnTo>
                    <a:lnTo>
                      <a:pt x="19" y="0"/>
                    </a:lnTo>
                    <a:lnTo>
                      <a:pt x="20" y="0"/>
                    </a:lnTo>
                    <a:lnTo>
                      <a:pt x="0" y="0"/>
                    </a:lnTo>
                    <a:close/>
                    <a:moveTo>
                      <a:pt x="111" y="0"/>
                    </a:moveTo>
                    <a:lnTo>
                      <a:pt x="111" y="0"/>
                    </a:lnTo>
                    <a:lnTo>
                      <a:pt x="126" y="0"/>
                    </a:lnTo>
                    <a:lnTo>
                      <a:pt x="111" y="0"/>
                    </a:lnTo>
                    <a:close/>
                    <a:moveTo>
                      <a:pt x="182" y="0"/>
                    </a:moveTo>
                    <a:lnTo>
                      <a:pt x="182" y="0"/>
                    </a:lnTo>
                    <a:lnTo>
                      <a:pt x="795" y="0"/>
                    </a:lnTo>
                    <a:lnTo>
                      <a:pt x="796" y="0"/>
                    </a:lnTo>
                    <a:lnTo>
                      <a:pt x="182" y="0"/>
                    </a:lnTo>
                    <a:close/>
                    <a:moveTo>
                      <a:pt x="810" y="0"/>
                    </a:moveTo>
                    <a:lnTo>
                      <a:pt x="810" y="0"/>
                    </a:lnTo>
                    <a:lnTo>
                      <a:pt x="825" y="0"/>
                    </a:lnTo>
                    <a:lnTo>
                      <a:pt x="810" y="0"/>
                    </a:lnTo>
                    <a:close/>
                    <a:moveTo>
                      <a:pt x="969" y="0"/>
                    </a:moveTo>
                    <a:lnTo>
                      <a:pt x="969" y="0"/>
                    </a:lnTo>
                    <a:lnTo>
                      <a:pt x="1033" y="0"/>
                    </a:lnTo>
                    <a:lnTo>
                      <a:pt x="1034" y="0"/>
                    </a:lnTo>
                    <a:lnTo>
                      <a:pt x="969" y="0"/>
                    </a:lnTo>
                    <a:close/>
                  </a:path>
                </a:pathLst>
              </a:custGeom>
              <a:solidFill>
                <a:srgbClr val="EBEB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5" name="Freeform 968"/>
              <p:cNvSpPr>
                <a:spLocks noEditPoints="1"/>
              </p:cNvSpPr>
              <p:nvPr/>
            </p:nvSpPr>
            <p:spPr bwMode="auto">
              <a:xfrm>
                <a:off x="2872" y="257"/>
                <a:ext cx="435" cy="336"/>
              </a:xfrm>
              <a:custGeom>
                <a:avLst/>
                <a:gdLst>
                  <a:gd name="T0" fmla="*/ 0 w 1305"/>
                  <a:gd name="T1" fmla="*/ 0 h 1008"/>
                  <a:gd name="T2" fmla="*/ 0 w 1305"/>
                  <a:gd name="T3" fmla="*/ 336 h 1008"/>
                  <a:gd name="T4" fmla="*/ 435 w 1305"/>
                  <a:gd name="T5" fmla="*/ 336 h 1008"/>
                  <a:gd name="T6" fmla="*/ 435 w 1305"/>
                  <a:gd name="T7" fmla="*/ 0 h 1008"/>
                  <a:gd name="T8" fmla="*/ 0 w 1305"/>
                  <a:gd name="T9" fmla="*/ 0 h 1008"/>
                  <a:gd name="T10" fmla="*/ 37 w 1305"/>
                  <a:gd name="T11" fmla="*/ 36 h 1008"/>
                  <a:gd name="T12" fmla="*/ 37 w 1305"/>
                  <a:gd name="T13" fmla="*/ 299 h 1008"/>
                  <a:gd name="T14" fmla="*/ 395 w 1305"/>
                  <a:gd name="T15" fmla="*/ 299 h 1008"/>
                  <a:gd name="T16" fmla="*/ 395 w 1305"/>
                  <a:gd name="T17" fmla="*/ 36 h 1008"/>
                  <a:gd name="T18" fmla="*/ 37 w 1305"/>
                  <a:gd name="T19" fmla="*/ 36 h 10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05"/>
                  <a:gd name="T31" fmla="*/ 0 h 1008"/>
                  <a:gd name="T32" fmla="*/ 1305 w 1305"/>
                  <a:gd name="T33" fmla="*/ 1008 h 10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05" h="1008">
                    <a:moveTo>
                      <a:pt x="0" y="0"/>
                    </a:moveTo>
                    <a:lnTo>
                      <a:pt x="0" y="1008"/>
                    </a:lnTo>
                    <a:lnTo>
                      <a:pt x="1305" y="1008"/>
                    </a:lnTo>
                    <a:lnTo>
                      <a:pt x="1305" y="0"/>
                    </a:lnTo>
                    <a:lnTo>
                      <a:pt x="0" y="0"/>
                    </a:lnTo>
                    <a:close/>
                    <a:moveTo>
                      <a:pt x="110" y="107"/>
                    </a:moveTo>
                    <a:lnTo>
                      <a:pt x="110" y="898"/>
                    </a:lnTo>
                    <a:lnTo>
                      <a:pt x="1186" y="898"/>
                    </a:lnTo>
                    <a:lnTo>
                      <a:pt x="1186" y="107"/>
                    </a:lnTo>
                    <a:lnTo>
                      <a:pt x="110" y="107"/>
                    </a:lnTo>
                    <a:close/>
                  </a:path>
                </a:pathLst>
              </a:custGeom>
              <a:solidFill>
                <a:srgbClr val="B2B2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56" name="Rectangle 969"/>
              <p:cNvSpPr>
                <a:spLocks noChangeArrowheads="1"/>
              </p:cNvSpPr>
              <p:nvPr/>
            </p:nvSpPr>
            <p:spPr bwMode="auto">
              <a:xfrm>
                <a:off x="2872" y="257"/>
                <a:ext cx="435" cy="336"/>
              </a:xfrm>
              <a:prstGeom prst="rect">
                <a:avLst/>
              </a:prstGeom>
              <a:noFill/>
              <a:ln w="0" cap="sq">
                <a:solidFill>
                  <a:srgbClr val="A6A68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657" name="Rectangle 970"/>
              <p:cNvSpPr>
                <a:spLocks noChangeArrowheads="1"/>
              </p:cNvSpPr>
              <p:nvPr/>
            </p:nvSpPr>
            <p:spPr bwMode="auto">
              <a:xfrm>
                <a:off x="2908" y="293"/>
                <a:ext cx="359" cy="264"/>
              </a:xfrm>
              <a:prstGeom prst="rect">
                <a:avLst/>
              </a:prstGeom>
              <a:noFill/>
              <a:ln w="0" cap="sq">
                <a:solidFill>
                  <a:srgbClr val="A6A687"/>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658" name="Rectangle 971"/>
              <p:cNvSpPr>
                <a:spLocks noChangeArrowheads="1"/>
              </p:cNvSpPr>
              <p:nvPr/>
            </p:nvSpPr>
            <p:spPr bwMode="auto">
              <a:xfrm>
                <a:off x="3079" y="688"/>
                <a:ext cx="222" cy="36"/>
              </a:xfrm>
              <a:prstGeom prst="rect">
                <a:avLst/>
              </a:prstGeom>
              <a:solidFill>
                <a:srgbClr val="9C9C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59" name="Rectangle 972"/>
              <p:cNvSpPr>
                <a:spLocks noChangeArrowheads="1"/>
              </p:cNvSpPr>
              <p:nvPr/>
            </p:nvSpPr>
            <p:spPr bwMode="auto">
              <a:xfrm>
                <a:off x="3084" y="693"/>
                <a:ext cx="214" cy="17"/>
              </a:xfrm>
              <a:prstGeom prst="rect">
                <a:avLst/>
              </a:prstGeom>
              <a:solidFill>
                <a:srgbClr val="8585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0" name="Rectangle 973"/>
              <p:cNvSpPr>
                <a:spLocks noChangeArrowheads="1"/>
              </p:cNvSpPr>
              <p:nvPr/>
            </p:nvSpPr>
            <p:spPr bwMode="auto">
              <a:xfrm>
                <a:off x="3269" y="710"/>
                <a:ext cx="27" cy="9"/>
              </a:xfrm>
              <a:prstGeom prst="rect">
                <a:avLst/>
              </a:prstGeom>
              <a:solidFill>
                <a:srgbClr val="8585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1" name="Rectangle 974"/>
              <p:cNvSpPr>
                <a:spLocks noChangeArrowheads="1"/>
              </p:cNvSpPr>
              <p:nvPr/>
            </p:nvSpPr>
            <p:spPr bwMode="auto">
              <a:xfrm>
                <a:off x="3184" y="735"/>
                <a:ext cx="113" cy="28"/>
              </a:xfrm>
              <a:prstGeom prst="rect">
                <a:avLst/>
              </a:prstGeom>
              <a:solidFill>
                <a:srgbClr val="8F8F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2" name="Rectangle 975"/>
              <p:cNvSpPr>
                <a:spLocks noChangeArrowheads="1"/>
              </p:cNvSpPr>
              <p:nvPr/>
            </p:nvSpPr>
            <p:spPr bwMode="auto">
              <a:xfrm>
                <a:off x="3187" y="739"/>
                <a:ext cx="109" cy="8"/>
              </a:xfrm>
              <a:prstGeom prst="rect">
                <a:avLst/>
              </a:prstGeom>
              <a:solidFill>
                <a:srgbClr val="7373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3" name="Rectangle 976"/>
              <p:cNvSpPr>
                <a:spLocks noChangeArrowheads="1"/>
              </p:cNvSpPr>
              <p:nvPr/>
            </p:nvSpPr>
            <p:spPr bwMode="auto">
              <a:xfrm>
                <a:off x="3281" y="753"/>
                <a:ext cx="13" cy="7"/>
              </a:xfrm>
              <a:prstGeom prst="rect">
                <a:avLst/>
              </a:prstGeom>
              <a:solidFill>
                <a:srgbClr val="7373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4" name="Rectangle 977"/>
              <p:cNvSpPr>
                <a:spLocks noChangeArrowheads="1"/>
              </p:cNvSpPr>
              <p:nvPr/>
            </p:nvSpPr>
            <p:spPr bwMode="auto">
              <a:xfrm>
                <a:off x="3066" y="565"/>
                <a:ext cx="56" cy="19"/>
              </a:xfrm>
              <a:prstGeom prst="rect">
                <a:avLst/>
              </a:prstGeom>
              <a:solidFill>
                <a:srgbClr val="3B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665" name="Rectangle 978"/>
              <p:cNvSpPr>
                <a:spLocks noChangeArrowheads="1"/>
              </p:cNvSpPr>
              <p:nvPr/>
            </p:nvSpPr>
            <p:spPr bwMode="auto">
              <a:xfrm>
                <a:off x="3066" y="565"/>
                <a:ext cx="56" cy="19"/>
              </a:xfrm>
              <a:prstGeom prst="rect">
                <a:avLst/>
              </a:prstGeom>
              <a:noFill/>
              <a:ln w="0">
                <a:solidFill>
                  <a:srgbClr val="336666"/>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666" name="Rectangle 979"/>
              <p:cNvSpPr>
                <a:spLocks noChangeArrowheads="1"/>
              </p:cNvSpPr>
              <p:nvPr/>
            </p:nvSpPr>
            <p:spPr bwMode="auto">
              <a:xfrm>
                <a:off x="3076"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S</a:t>
                </a:r>
                <a:endParaRPr lang="de-DE" sz="1400"/>
              </a:p>
            </p:txBody>
          </p:sp>
          <p:sp>
            <p:nvSpPr>
              <p:cNvPr id="183667" name="Rectangle 980"/>
              <p:cNvSpPr>
                <a:spLocks noChangeArrowheads="1"/>
              </p:cNvSpPr>
              <p:nvPr/>
            </p:nvSpPr>
            <p:spPr bwMode="auto">
              <a:xfrm>
                <a:off x="3081" y="571"/>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I</a:t>
                </a:r>
                <a:endParaRPr lang="de-DE" sz="1400"/>
              </a:p>
            </p:txBody>
          </p:sp>
          <p:sp>
            <p:nvSpPr>
              <p:cNvPr id="183668" name="Rectangle 981"/>
              <p:cNvSpPr>
                <a:spLocks noChangeArrowheads="1"/>
              </p:cNvSpPr>
              <p:nvPr/>
            </p:nvSpPr>
            <p:spPr bwMode="auto">
              <a:xfrm>
                <a:off x="3083"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E</a:t>
                </a:r>
                <a:endParaRPr lang="de-DE" sz="1400"/>
              </a:p>
            </p:txBody>
          </p:sp>
          <p:sp>
            <p:nvSpPr>
              <p:cNvPr id="183669" name="Rectangle 982"/>
              <p:cNvSpPr>
                <a:spLocks noChangeArrowheads="1"/>
              </p:cNvSpPr>
              <p:nvPr/>
            </p:nvSpPr>
            <p:spPr bwMode="auto">
              <a:xfrm>
                <a:off x="3088" y="571"/>
                <a:ext cx="7"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M</a:t>
                </a:r>
                <a:endParaRPr lang="de-DE" sz="1400"/>
              </a:p>
            </p:txBody>
          </p:sp>
          <p:sp>
            <p:nvSpPr>
              <p:cNvPr id="183670" name="Rectangle 983"/>
              <p:cNvSpPr>
                <a:spLocks noChangeArrowheads="1"/>
              </p:cNvSpPr>
              <p:nvPr/>
            </p:nvSpPr>
            <p:spPr bwMode="auto">
              <a:xfrm>
                <a:off x="3095"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E</a:t>
                </a:r>
                <a:endParaRPr lang="de-DE" sz="1400"/>
              </a:p>
            </p:txBody>
          </p:sp>
          <p:sp>
            <p:nvSpPr>
              <p:cNvPr id="183671" name="Rectangle 984"/>
              <p:cNvSpPr>
                <a:spLocks noChangeArrowheads="1"/>
              </p:cNvSpPr>
              <p:nvPr/>
            </p:nvSpPr>
            <p:spPr bwMode="auto">
              <a:xfrm>
                <a:off x="3101" y="571"/>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N</a:t>
                </a:r>
                <a:endParaRPr lang="de-DE" sz="1400"/>
              </a:p>
            </p:txBody>
          </p:sp>
          <p:sp>
            <p:nvSpPr>
              <p:cNvPr id="183672" name="Rectangle 985"/>
              <p:cNvSpPr>
                <a:spLocks noChangeArrowheads="1"/>
              </p:cNvSpPr>
              <p:nvPr/>
            </p:nvSpPr>
            <p:spPr bwMode="auto">
              <a:xfrm>
                <a:off x="3106" y="571"/>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S</a:t>
                </a:r>
                <a:endParaRPr lang="de-DE" sz="1400"/>
              </a:p>
            </p:txBody>
          </p:sp>
          <p:sp>
            <p:nvSpPr>
              <p:cNvPr id="183673" name="Rectangle 986"/>
              <p:cNvSpPr>
                <a:spLocks noChangeArrowheads="1"/>
              </p:cNvSpPr>
              <p:nvPr/>
            </p:nvSpPr>
            <p:spPr bwMode="auto">
              <a:xfrm>
                <a:off x="3076"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N</a:t>
                </a:r>
                <a:endParaRPr lang="de-DE" sz="1400"/>
              </a:p>
            </p:txBody>
          </p:sp>
          <p:sp>
            <p:nvSpPr>
              <p:cNvPr id="183674" name="Rectangle 987"/>
              <p:cNvSpPr>
                <a:spLocks noChangeArrowheads="1"/>
              </p:cNvSpPr>
              <p:nvPr/>
            </p:nvSpPr>
            <p:spPr bwMode="auto">
              <a:xfrm>
                <a:off x="3081" y="580"/>
                <a:ext cx="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I</a:t>
                </a:r>
                <a:endParaRPr lang="de-DE" sz="1400"/>
              </a:p>
            </p:txBody>
          </p:sp>
          <p:sp>
            <p:nvSpPr>
              <p:cNvPr id="183675" name="Rectangle 988"/>
              <p:cNvSpPr>
                <a:spLocks noChangeArrowheads="1"/>
              </p:cNvSpPr>
              <p:nvPr/>
            </p:nvSpPr>
            <p:spPr bwMode="auto">
              <a:xfrm>
                <a:off x="3084" y="580"/>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X</a:t>
                </a:r>
                <a:endParaRPr lang="de-DE" sz="1400"/>
              </a:p>
            </p:txBody>
          </p:sp>
          <p:sp>
            <p:nvSpPr>
              <p:cNvPr id="183676" name="Rectangle 989"/>
              <p:cNvSpPr>
                <a:spLocks noChangeArrowheads="1"/>
              </p:cNvSpPr>
              <p:nvPr/>
            </p:nvSpPr>
            <p:spPr bwMode="auto">
              <a:xfrm>
                <a:off x="3089"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D</a:t>
                </a:r>
                <a:endParaRPr lang="de-DE" sz="1400"/>
              </a:p>
            </p:txBody>
          </p:sp>
          <p:sp>
            <p:nvSpPr>
              <p:cNvPr id="183677" name="Rectangle 990"/>
              <p:cNvSpPr>
                <a:spLocks noChangeArrowheads="1"/>
              </p:cNvSpPr>
              <p:nvPr/>
            </p:nvSpPr>
            <p:spPr bwMode="auto">
              <a:xfrm>
                <a:off x="3095"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O</a:t>
                </a:r>
                <a:endParaRPr lang="de-DE" sz="1400"/>
              </a:p>
            </p:txBody>
          </p:sp>
          <p:sp>
            <p:nvSpPr>
              <p:cNvPr id="183678" name="Rectangle 991"/>
              <p:cNvSpPr>
                <a:spLocks noChangeArrowheads="1"/>
              </p:cNvSpPr>
              <p:nvPr/>
            </p:nvSpPr>
            <p:spPr bwMode="auto">
              <a:xfrm>
                <a:off x="3101" y="580"/>
                <a:ext cx="6"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R</a:t>
                </a:r>
                <a:endParaRPr lang="de-DE" sz="1400"/>
              </a:p>
            </p:txBody>
          </p:sp>
          <p:sp>
            <p:nvSpPr>
              <p:cNvPr id="183679" name="Rectangle 992"/>
              <p:cNvSpPr>
                <a:spLocks noChangeArrowheads="1"/>
              </p:cNvSpPr>
              <p:nvPr/>
            </p:nvSpPr>
            <p:spPr bwMode="auto">
              <a:xfrm>
                <a:off x="3107" y="580"/>
                <a:ext cx="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00">
                    <a:solidFill>
                      <a:srgbClr val="FFFFFF"/>
                    </a:solidFill>
                  </a:rPr>
                  <a:t>F</a:t>
                </a:r>
                <a:endParaRPr lang="de-DE" sz="1400"/>
              </a:p>
            </p:txBody>
          </p:sp>
          <p:sp>
            <p:nvSpPr>
              <p:cNvPr id="183680" name="Line 993"/>
              <p:cNvSpPr>
                <a:spLocks noChangeShapeType="1"/>
              </p:cNvSpPr>
              <p:nvPr/>
            </p:nvSpPr>
            <p:spPr bwMode="auto">
              <a:xfrm>
                <a:off x="3076" y="574"/>
                <a:ext cx="35" cy="1"/>
              </a:xfrm>
              <a:prstGeom prst="line">
                <a:avLst/>
              </a:prstGeom>
              <a:noFill/>
              <a:ln w="0">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83323" name="Group 994"/>
            <p:cNvGrpSpPr>
              <a:grpSpLocks/>
            </p:cNvGrpSpPr>
            <p:nvPr/>
          </p:nvGrpSpPr>
          <p:grpSpPr bwMode="auto">
            <a:xfrm>
              <a:off x="3168" y="1644"/>
              <a:ext cx="517" cy="878"/>
              <a:chOff x="2719" y="1644"/>
              <a:chExt cx="517" cy="878"/>
            </a:xfrm>
          </p:grpSpPr>
          <p:sp>
            <p:nvSpPr>
              <p:cNvPr id="183525" name="Freeform 995"/>
              <p:cNvSpPr>
                <a:spLocks/>
              </p:cNvSpPr>
              <p:nvPr/>
            </p:nvSpPr>
            <p:spPr bwMode="auto">
              <a:xfrm>
                <a:off x="2721" y="1644"/>
                <a:ext cx="509" cy="874"/>
              </a:xfrm>
              <a:custGeom>
                <a:avLst/>
                <a:gdLst>
                  <a:gd name="T0" fmla="*/ 0 w 1526"/>
                  <a:gd name="T1" fmla="*/ 38 h 2621"/>
                  <a:gd name="T2" fmla="*/ 69 w 1526"/>
                  <a:gd name="T3" fmla="*/ 0 h 2621"/>
                  <a:gd name="T4" fmla="*/ 509 w 1526"/>
                  <a:gd name="T5" fmla="*/ 2 h 2621"/>
                  <a:gd name="T6" fmla="*/ 509 w 1526"/>
                  <a:gd name="T7" fmla="*/ 813 h 2621"/>
                  <a:gd name="T8" fmla="*/ 450 w 1526"/>
                  <a:gd name="T9" fmla="*/ 872 h 2621"/>
                  <a:gd name="T10" fmla="*/ 8 w 1526"/>
                  <a:gd name="T11" fmla="*/ 874 h 2621"/>
                  <a:gd name="T12" fmla="*/ 0 w 1526"/>
                  <a:gd name="T13" fmla="*/ 38 h 2621"/>
                  <a:gd name="T14" fmla="*/ 0 60000 65536"/>
                  <a:gd name="T15" fmla="*/ 0 60000 65536"/>
                  <a:gd name="T16" fmla="*/ 0 60000 65536"/>
                  <a:gd name="T17" fmla="*/ 0 60000 65536"/>
                  <a:gd name="T18" fmla="*/ 0 60000 65536"/>
                  <a:gd name="T19" fmla="*/ 0 60000 65536"/>
                  <a:gd name="T20" fmla="*/ 0 60000 65536"/>
                  <a:gd name="T21" fmla="*/ 0 w 1526"/>
                  <a:gd name="T22" fmla="*/ 0 h 2621"/>
                  <a:gd name="T23" fmla="*/ 1526 w 1526"/>
                  <a:gd name="T24" fmla="*/ 2621 h 26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26" h="2621">
                    <a:moveTo>
                      <a:pt x="0" y="113"/>
                    </a:moveTo>
                    <a:lnTo>
                      <a:pt x="206" y="0"/>
                    </a:lnTo>
                    <a:lnTo>
                      <a:pt x="1526" y="7"/>
                    </a:lnTo>
                    <a:lnTo>
                      <a:pt x="1526" y="2438"/>
                    </a:lnTo>
                    <a:lnTo>
                      <a:pt x="1350" y="2614"/>
                    </a:lnTo>
                    <a:lnTo>
                      <a:pt x="23" y="2621"/>
                    </a:lnTo>
                    <a:lnTo>
                      <a:pt x="0" y="11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6" name="Freeform 996"/>
              <p:cNvSpPr>
                <a:spLocks/>
              </p:cNvSpPr>
              <p:nvPr/>
            </p:nvSpPr>
            <p:spPr bwMode="auto">
              <a:xfrm>
                <a:off x="2948" y="1719"/>
                <a:ext cx="87" cy="92"/>
              </a:xfrm>
              <a:custGeom>
                <a:avLst/>
                <a:gdLst>
                  <a:gd name="T0" fmla="*/ 87 w 261"/>
                  <a:gd name="T1" fmla="*/ 0 h 277"/>
                  <a:gd name="T2" fmla="*/ 0 w 261"/>
                  <a:gd name="T3" fmla="*/ 0 h 277"/>
                  <a:gd name="T4" fmla="*/ 0 w 261"/>
                  <a:gd name="T5" fmla="*/ 92 h 277"/>
                  <a:gd name="T6" fmla="*/ 87 w 261"/>
                  <a:gd name="T7" fmla="*/ 0 h 277"/>
                  <a:gd name="T8" fmla="*/ 0 60000 65536"/>
                  <a:gd name="T9" fmla="*/ 0 60000 65536"/>
                  <a:gd name="T10" fmla="*/ 0 60000 65536"/>
                  <a:gd name="T11" fmla="*/ 0 60000 65536"/>
                  <a:gd name="T12" fmla="*/ 0 w 261"/>
                  <a:gd name="T13" fmla="*/ 0 h 277"/>
                  <a:gd name="T14" fmla="*/ 261 w 261"/>
                  <a:gd name="T15" fmla="*/ 277 h 277"/>
                </a:gdLst>
                <a:ahLst/>
                <a:cxnLst>
                  <a:cxn ang="T8">
                    <a:pos x="T0" y="T1"/>
                  </a:cxn>
                  <a:cxn ang="T9">
                    <a:pos x="T2" y="T3"/>
                  </a:cxn>
                  <a:cxn ang="T10">
                    <a:pos x="T4" y="T5"/>
                  </a:cxn>
                  <a:cxn ang="T11">
                    <a:pos x="T6" y="T7"/>
                  </a:cxn>
                </a:cxnLst>
                <a:rect l="T12" t="T13" r="T14" b="T15"/>
                <a:pathLst>
                  <a:path w="261" h="277">
                    <a:moveTo>
                      <a:pt x="261" y="0"/>
                    </a:moveTo>
                    <a:lnTo>
                      <a:pt x="0" y="0"/>
                    </a:lnTo>
                    <a:lnTo>
                      <a:pt x="0" y="277"/>
                    </a:lnTo>
                    <a:lnTo>
                      <a:pt x="26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7" name="Freeform 997"/>
              <p:cNvSpPr>
                <a:spLocks/>
              </p:cNvSpPr>
              <p:nvPr/>
            </p:nvSpPr>
            <p:spPr bwMode="auto">
              <a:xfrm>
                <a:off x="2948" y="1719"/>
                <a:ext cx="134" cy="142"/>
              </a:xfrm>
              <a:custGeom>
                <a:avLst/>
                <a:gdLst>
                  <a:gd name="T0" fmla="*/ 134 w 402"/>
                  <a:gd name="T1" fmla="*/ 0 h 428"/>
                  <a:gd name="T2" fmla="*/ 40 w 402"/>
                  <a:gd name="T3" fmla="*/ 0 h 428"/>
                  <a:gd name="T4" fmla="*/ 0 w 402"/>
                  <a:gd name="T5" fmla="*/ 42 h 428"/>
                  <a:gd name="T6" fmla="*/ 0 w 402"/>
                  <a:gd name="T7" fmla="*/ 142 h 428"/>
                  <a:gd name="T8" fmla="*/ 134 w 402"/>
                  <a:gd name="T9" fmla="*/ 0 h 428"/>
                  <a:gd name="T10" fmla="*/ 0 60000 65536"/>
                  <a:gd name="T11" fmla="*/ 0 60000 65536"/>
                  <a:gd name="T12" fmla="*/ 0 60000 65536"/>
                  <a:gd name="T13" fmla="*/ 0 60000 65536"/>
                  <a:gd name="T14" fmla="*/ 0 60000 65536"/>
                  <a:gd name="T15" fmla="*/ 0 w 402"/>
                  <a:gd name="T16" fmla="*/ 0 h 428"/>
                  <a:gd name="T17" fmla="*/ 402 w 402"/>
                  <a:gd name="T18" fmla="*/ 428 h 428"/>
                </a:gdLst>
                <a:ahLst/>
                <a:cxnLst>
                  <a:cxn ang="T10">
                    <a:pos x="T0" y="T1"/>
                  </a:cxn>
                  <a:cxn ang="T11">
                    <a:pos x="T2" y="T3"/>
                  </a:cxn>
                  <a:cxn ang="T12">
                    <a:pos x="T4" y="T5"/>
                  </a:cxn>
                  <a:cxn ang="T13">
                    <a:pos x="T6" y="T7"/>
                  </a:cxn>
                  <a:cxn ang="T14">
                    <a:pos x="T8" y="T9"/>
                  </a:cxn>
                </a:cxnLst>
                <a:rect l="T15" t="T16" r="T17" b="T18"/>
                <a:pathLst>
                  <a:path w="402" h="428">
                    <a:moveTo>
                      <a:pt x="402" y="0"/>
                    </a:moveTo>
                    <a:lnTo>
                      <a:pt x="120" y="0"/>
                    </a:lnTo>
                    <a:lnTo>
                      <a:pt x="0" y="127"/>
                    </a:lnTo>
                    <a:lnTo>
                      <a:pt x="0" y="428"/>
                    </a:lnTo>
                    <a:lnTo>
                      <a:pt x="40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8" name="Freeform 998"/>
              <p:cNvSpPr>
                <a:spLocks/>
              </p:cNvSpPr>
              <p:nvPr/>
            </p:nvSpPr>
            <p:spPr bwMode="auto">
              <a:xfrm>
                <a:off x="2948" y="1719"/>
                <a:ext cx="181" cy="192"/>
              </a:xfrm>
              <a:custGeom>
                <a:avLst/>
                <a:gdLst>
                  <a:gd name="T0" fmla="*/ 181 w 543"/>
                  <a:gd name="T1" fmla="*/ 0 h 577"/>
                  <a:gd name="T2" fmla="*/ 87 w 543"/>
                  <a:gd name="T3" fmla="*/ 0 h 577"/>
                  <a:gd name="T4" fmla="*/ 0 w 543"/>
                  <a:gd name="T5" fmla="*/ 92 h 577"/>
                  <a:gd name="T6" fmla="*/ 0 w 543"/>
                  <a:gd name="T7" fmla="*/ 192 h 577"/>
                  <a:gd name="T8" fmla="*/ 181 w 543"/>
                  <a:gd name="T9" fmla="*/ 0 h 577"/>
                  <a:gd name="T10" fmla="*/ 0 60000 65536"/>
                  <a:gd name="T11" fmla="*/ 0 60000 65536"/>
                  <a:gd name="T12" fmla="*/ 0 60000 65536"/>
                  <a:gd name="T13" fmla="*/ 0 60000 65536"/>
                  <a:gd name="T14" fmla="*/ 0 60000 65536"/>
                  <a:gd name="T15" fmla="*/ 0 w 543"/>
                  <a:gd name="T16" fmla="*/ 0 h 577"/>
                  <a:gd name="T17" fmla="*/ 543 w 543"/>
                  <a:gd name="T18" fmla="*/ 577 h 577"/>
                </a:gdLst>
                <a:ahLst/>
                <a:cxnLst>
                  <a:cxn ang="T10">
                    <a:pos x="T0" y="T1"/>
                  </a:cxn>
                  <a:cxn ang="T11">
                    <a:pos x="T2" y="T3"/>
                  </a:cxn>
                  <a:cxn ang="T12">
                    <a:pos x="T4" y="T5"/>
                  </a:cxn>
                  <a:cxn ang="T13">
                    <a:pos x="T6" y="T7"/>
                  </a:cxn>
                  <a:cxn ang="T14">
                    <a:pos x="T8" y="T9"/>
                  </a:cxn>
                </a:cxnLst>
                <a:rect l="T15" t="T16" r="T17" b="T18"/>
                <a:pathLst>
                  <a:path w="543" h="577">
                    <a:moveTo>
                      <a:pt x="543" y="0"/>
                    </a:moveTo>
                    <a:lnTo>
                      <a:pt x="261" y="0"/>
                    </a:lnTo>
                    <a:lnTo>
                      <a:pt x="0" y="277"/>
                    </a:lnTo>
                    <a:lnTo>
                      <a:pt x="0" y="577"/>
                    </a:lnTo>
                    <a:lnTo>
                      <a:pt x="54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9" name="Freeform 999"/>
              <p:cNvSpPr>
                <a:spLocks/>
              </p:cNvSpPr>
              <p:nvPr/>
            </p:nvSpPr>
            <p:spPr bwMode="auto">
              <a:xfrm>
                <a:off x="2948" y="1719"/>
                <a:ext cx="205" cy="242"/>
              </a:xfrm>
              <a:custGeom>
                <a:avLst/>
                <a:gdLst>
                  <a:gd name="T0" fmla="*/ 134 w 615"/>
                  <a:gd name="T1" fmla="*/ 0 h 728"/>
                  <a:gd name="T2" fmla="*/ 205 w 615"/>
                  <a:gd name="T3" fmla="*/ 0 h 728"/>
                  <a:gd name="T4" fmla="*/ 205 w 615"/>
                  <a:gd name="T5" fmla="*/ 24 h 728"/>
                  <a:gd name="T6" fmla="*/ 0 w 615"/>
                  <a:gd name="T7" fmla="*/ 242 h 728"/>
                  <a:gd name="T8" fmla="*/ 0 w 615"/>
                  <a:gd name="T9" fmla="*/ 142 h 728"/>
                  <a:gd name="T10" fmla="*/ 134 w 615"/>
                  <a:gd name="T11" fmla="*/ 0 h 728"/>
                  <a:gd name="T12" fmla="*/ 0 60000 65536"/>
                  <a:gd name="T13" fmla="*/ 0 60000 65536"/>
                  <a:gd name="T14" fmla="*/ 0 60000 65536"/>
                  <a:gd name="T15" fmla="*/ 0 60000 65536"/>
                  <a:gd name="T16" fmla="*/ 0 60000 65536"/>
                  <a:gd name="T17" fmla="*/ 0 60000 65536"/>
                  <a:gd name="T18" fmla="*/ 0 w 615"/>
                  <a:gd name="T19" fmla="*/ 0 h 728"/>
                  <a:gd name="T20" fmla="*/ 615 w 615"/>
                  <a:gd name="T21" fmla="*/ 728 h 728"/>
                </a:gdLst>
                <a:ahLst/>
                <a:cxnLst>
                  <a:cxn ang="T12">
                    <a:pos x="T0" y="T1"/>
                  </a:cxn>
                  <a:cxn ang="T13">
                    <a:pos x="T2" y="T3"/>
                  </a:cxn>
                  <a:cxn ang="T14">
                    <a:pos x="T4" y="T5"/>
                  </a:cxn>
                  <a:cxn ang="T15">
                    <a:pos x="T6" y="T7"/>
                  </a:cxn>
                  <a:cxn ang="T16">
                    <a:pos x="T8" y="T9"/>
                  </a:cxn>
                  <a:cxn ang="T17">
                    <a:pos x="T10" y="T11"/>
                  </a:cxn>
                </a:cxnLst>
                <a:rect l="T18" t="T19" r="T20" b="T21"/>
                <a:pathLst>
                  <a:path w="615" h="728">
                    <a:moveTo>
                      <a:pt x="402" y="0"/>
                    </a:moveTo>
                    <a:lnTo>
                      <a:pt x="615" y="0"/>
                    </a:lnTo>
                    <a:lnTo>
                      <a:pt x="615" y="72"/>
                    </a:lnTo>
                    <a:lnTo>
                      <a:pt x="0" y="728"/>
                    </a:lnTo>
                    <a:lnTo>
                      <a:pt x="0" y="428"/>
                    </a:lnTo>
                    <a:lnTo>
                      <a:pt x="40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0" name="Freeform 1000"/>
              <p:cNvSpPr>
                <a:spLocks/>
              </p:cNvSpPr>
              <p:nvPr/>
            </p:nvSpPr>
            <p:spPr bwMode="auto">
              <a:xfrm>
                <a:off x="2948" y="1719"/>
                <a:ext cx="205" cy="293"/>
              </a:xfrm>
              <a:custGeom>
                <a:avLst/>
                <a:gdLst>
                  <a:gd name="T0" fmla="*/ 181 w 615"/>
                  <a:gd name="T1" fmla="*/ 0 h 879"/>
                  <a:gd name="T2" fmla="*/ 205 w 615"/>
                  <a:gd name="T3" fmla="*/ 0 h 879"/>
                  <a:gd name="T4" fmla="*/ 205 w 615"/>
                  <a:gd name="T5" fmla="*/ 74 h 879"/>
                  <a:gd name="T6" fmla="*/ 0 w 615"/>
                  <a:gd name="T7" fmla="*/ 293 h 879"/>
                  <a:gd name="T8" fmla="*/ 0 w 615"/>
                  <a:gd name="T9" fmla="*/ 192 h 879"/>
                  <a:gd name="T10" fmla="*/ 181 w 615"/>
                  <a:gd name="T11" fmla="*/ 0 h 879"/>
                  <a:gd name="T12" fmla="*/ 0 60000 65536"/>
                  <a:gd name="T13" fmla="*/ 0 60000 65536"/>
                  <a:gd name="T14" fmla="*/ 0 60000 65536"/>
                  <a:gd name="T15" fmla="*/ 0 60000 65536"/>
                  <a:gd name="T16" fmla="*/ 0 60000 65536"/>
                  <a:gd name="T17" fmla="*/ 0 60000 65536"/>
                  <a:gd name="T18" fmla="*/ 0 w 615"/>
                  <a:gd name="T19" fmla="*/ 0 h 879"/>
                  <a:gd name="T20" fmla="*/ 615 w 615"/>
                  <a:gd name="T21" fmla="*/ 879 h 879"/>
                </a:gdLst>
                <a:ahLst/>
                <a:cxnLst>
                  <a:cxn ang="T12">
                    <a:pos x="T0" y="T1"/>
                  </a:cxn>
                  <a:cxn ang="T13">
                    <a:pos x="T2" y="T3"/>
                  </a:cxn>
                  <a:cxn ang="T14">
                    <a:pos x="T4" y="T5"/>
                  </a:cxn>
                  <a:cxn ang="T15">
                    <a:pos x="T6" y="T7"/>
                  </a:cxn>
                  <a:cxn ang="T16">
                    <a:pos x="T8" y="T9"/>
                  </a:cxn>
                  <a:cxn ang="T17">
                    <a:pos x="T10" y="T11"/>
                  </a:cxn>
                </a:cxnLst>
                <a:rect l="T18" t="T19" r="T20" b="T21"/>
                <a:pathLst>
                  <a:path w="615" h="879">
                    <a:moveTo>
                      <a:pt x="543" y="0"/>
                    </a:moveTo>
                    <a:lnTo>
                      <a:pt x="615" y="0"/>
                    </a:lnTo>
                    <a:lnTo>
                      <a:pt x="615" y="222"/>
                    </a:lnTo>
                    <a:lnTo>
                      <a:pt x="0" y="879"/>
                    </a:lnTo>
                    <a:lnTo>
                      <a:pt x="0" y="577"/>
                    </a:lnTo>
                    <a:lnTo>
                      <a:pt x="54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1" name="Freeform 1001"/>
              <p:cNvSpPr>
                <a:spLocks/>
              </p:cNvSpPr>
              <p:nvPr/>
            </p:nvSpPr>
            <p:spPr bwMode="auto">
              <a:xfrm>
                <a:off x="2948" y="1743"/>
                <a:ext cx="205" cy="318"/>
              </a:xfrm>
              <a:custGeom>
                <a:avLst/>
                <a:gdLst>
                  <a:gd name="T0" fmla="*/ 205 w 615"/>
                  <a:gd name="T1" fmla="*/ 99 h 956"/>
                  <a:gd name="T2" fmla="*/ 205 w 615"/>
                  <a:gd name="T3" fmla="*/ 0 h 956"/>
                  <a:gd name="T4" fmla="*/ 0 w 615"/>
                  <a:gd name="T5" fmla="*/ 218 h 956"/>
                  <a:gd name="T6" fmla="*/ 0 w 615"/>
                  <a:gd name="T7" fmla="*/ 318 h 956"/>
                  <a:gd name="T8" fmla="*/ 205 w 615"/>
                  <a:gd name="T9" fmla="*/ 99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299"/>
                    </a:moveTo>
                    <a:lnTo>
                      <a:pt x="615" y="0"/>
                    </a:lnTo>
                    <a:lnTo>
                      <a:pt x="0" y="656"/>
                    </a:lnTo>
                    <a:lnTo>
                      <a:pt x="0" y="956"/>
                    </a:lnTo>
                    <a:lnTo>
                      <a:pt x="615" y="299"/>
                    </a:lnTo>
                    <a:close/>
                  </a:path>
                </a:pathLst>
              </a:custGeom>
              <a:solidFill>
                <a:srgbClr val="C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2" name="Freeform 1002"/>
              <p:cNvSpPr>
                <a:spLocks/>
              </p:cNvSpPr>
              <p:nvPr/>
            </p:nvSpPr>
            <p:spPr bwMode="auto">
              <a:xfrm>
                <a:off x="2948" y="1793"/>
                <a:ext cx="205" cy="319"/>
              </a:xfrm>
              <a:custGeom>
                <a:avLst/>
                <a:gdLst>
                  <a:gd name="T0" fmla="*/ 205 w 615"/>
                  <a:gd name="T1" fmla="*/ 100 h 957"/>
                  <a:gd name="T2" fmla="*/ 205 w 615"/>
                  <a:gd name="T3" fmla="*/ 0 h 957"/>
                  <a:gd name="T4" fmla="*/ 0 w 615"/>
                  <a:gd name="T5" fmla="*/ 219 h 957"/>
                  <a:gd name="T6" fmla="*/ 0 w 615"/>
                  <a:gd name="T7" fmla="*/ 319 h 957"/>
                  <a:gd name="T8" fmla="*/ 205 w 615"/>
                  <a:gd name="T9" fmla="*/ 100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0"/>
                    </a:moveTo>
                    <a:lnTo>
                      <a:pt x="615" y="0"/>
                    </a:lnTo>
                    <a:lnTo>
                      <a:pt x="0" y="657"/>
                    </a:lnTo>
                    <a:lnTo>
                      <a:pt x="0" y="957"/>
                    </a:lnTo>
                    <a:lnTo>
                      <a:pt x="615" y="300"/>
                    </a:lnTo>
                    <a:close/>
                  </a:path>
                </a:pathLst>
              </a:custGeom>
              <a:solidFill>
                <a:srgbClr val="C7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3" name="Freeform 1003"/>
              <p:cNvSpPr>
                <a:spLocks/>
              </p:cNvSpPr>
              <p:nvPr/>
            </p:nvSpPr>
            <p:spPr bwMode="auto">
              <a:xfrm>
                <a:off x="2948" y="1842"/>
                <a:ext cx="205" cy="320"/>
              </a:xfrm>
              <a:custGeom>
                <a:avLst/>
                <a:gdLst>
                  <a:gd name="T0" fmla="*/ 205 w 615"/>
                  <a:gd name="T1" fmla="*/ 101 h 958"/>
                  <a:gd name="T2" fmla="*/ 205 w 615"/>
                  <a:gd name="T3" fmla="*/ 0 h 958"/>
                  <a:gd name="T4" fmla="*/ 0 w 615"/>
                  <a:gd name="T5" fmla="*/ 219 h 958"/>
                  <a:gd name="T6" fmla="*/ 0 w 615"/>
                  <a:gd name="T7" fmla="*/ 320 h 958"/>
                  <a:gd name="T8" fmla="*/ 205 w 615"/>
                  <a:gd name="T9" fmla="*/ 101 h 958"/>
                  <a:gd name="T10" fmla="*/ 0 60000 65536"/>
                  <a:gd name="T11" fmla="*/ 0 60000 65536"/>
                  <a:gd name="T12" fmla="*/ 0 60000 65536"/>
                  <a:gd name="T13" fmla="*/ 0 60000 65536"/>
                  <a:gd name="T14" fmla="*/ 0 60000 65536"/>
                  <a:gd name="T15" fmla="*/ 0 w 615"/>
                  <a:gd name="T16" fmla="*/ 0 h 958"/>
                  <a:gd name="T17" fmla="*/ 615 w 615"/>
                  <a:gd name="T18" fmla="*/ 958 h 958"/>
                </a:gdLst>
                <a:ahLst/>
                <a:cxnLst>
                  <a:cxn ang="T10">
                    <a:pos x="T0" y="T1"/>
                  </a:cxn>
                  <a:cxn ang="T11">
                    <a:pos x="T2" y="T3"/>
                  </a:cxn>
                  <a:cxn ang="T12">
                    <a:pos x="T4" y="T5"/>
                  </a:cxn>
                  <a:cxn ang="T13">
                    <a:pos x="T6" y="T7"/>
                  </a:cxn>
                  <a:cxn ang="T14">
                    <a:pos x="T8" y="T9"/>
                  </a:cxn>
                </a:cxnLst>
                <a:rect l="T15" t="T16" r="T17" b="T18"/>
                <a:pathLst>
                  <a:path w="615" h="958">
                    <a:moveTo>
                      <a:pt x="615" y="302"/>
                    </a:moveTo>
                    <a:lnTo>
                      <a:pt x="615" y="0"/>
                    </a:lnTo>
                    <a:lnTo>
                      <a:pt x="0" y="657"/>
                    </a:lnTo>
                    <a:lnTo>
                      <a:pt x="0" y="958"/>
                    </a:lnTo>
                    <a:lnTo>
                      <a:pt x="615" y="302"/>
                    </a:lnTo>
                    <a:close/>
                  </a:path>
                </a:pathLst>
              </a:custGeom>
              <a:solidFill>
                <a:srgbClr val="C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4" name="Freeform 1004"/>
              <p:cNvSpPr>
                <a:spLocks/>
              </p:cNvSpPr>
              <p:nvPr/>
            </p:nvSpPr>
            <p:spPr bwMode="auto">
              <a:xfrm>
                <a:off x="2948" y="1893"/>
                <a:ext cx="205" cy="319"/>
              </a:xfrm>
              <a:custGeom>
                <a:avLst/>
                <a:gdLst>
                  <a:gd name="T0" fmla="*/ 205 w 615"/>
                  <a:gd name="T1" fmla="*/ 101 h 959"/>
                  <a:gd name="T2" fmla="*/ 205 w 615"/>
                  <a:gd name="T3" fmla="*/ 0 h 959"/>
                  <a:gd name="T4" fmla="*/ 0 w 615"/>
                  <a:gd name="T5" fmla="*/ 219 h 959"/>
                  <a:gd name="T6" fmla="*/ 0 w 615"/>
                  <a:gd name="T7" fmla="*/ 319 h 959"/>
                  <a:gd name="T8" fmla="*/ 205 w 615"/>
                  <a:gd name="T9" fmla="*/ 101 h 959"/>
                  <a:gd name="T10" fmla="*/ 0 60000 65536"/>
                  <a:gd name="T11" fmla="*/ 0 60000 65536"/>
                  <a:gd name="T12" fmla="*/ 0 60000 65536"/>
                  <a:gd name="T13" fmla="*/ 0 60000 65536"/>
                  <a:gd name="T14" fmla="*/ 0 60000 65536"/>
                  <a:gd name="T15" fmla="*/ 0 w 615"/>
                  <a:gd name="T16" fmla="*/ 0 h 959"/>
                  <a:gd name="T17" fmla="*/ 615 w 615"/>
                  <a:gd name="T18" fmla="*/ 959 h 959"/>
                </a:gdLst>
                <a:ahLst/>
                <a:cxnLst>
                  <a:cxn ang="T10">
                    <a:pos x="T0" y="T1"/>
                  </a:cxn>
                  <a:cxn ang="T11">
                    <a:pos x="T2" y="T3"/>
                  </a:cxn>
                  <a:cxn ang="T12">
                    <a:pos x="T4" y="T5"/>
                  </a:cxn>
                  <a:cxn ang="T13">
                    <a:pos x="T6" y="T7"/>
                  </a:cxn>
                  <a:cxn ang="T14">
                    <a:pos x="T8" y="T9"/>
                  </a:cxn>
                </a:cxnLst>
                <a:rect l="T15" t="T16" r="T17" b="T18"/>
                <a:pathLst>
                  <a:path w="615" h="959">
                    <a:moveTo>
                      <a:pt x="615" y="303"/>
                    </a:moveTo>
                    <a:lnTo>
                      <a:pt x="615" y="0"/>
                    </a:lnTo>
                    <a:lnTo>
                      <a:pt x="0" y="657"/>
                    </a:lnTo>
                    <a:lnTo>
                      <a:pt x="0" y="959"/>
                    </a:lnTo>
                    <a:lnTo>
                      <a:pt x="615" y="303"/>
                    </a:lnTo>
                    <a:close/>
                  </a:path>
                </a:pathLst>
              </a:custGeom>
              <a:solidFill>
                <a:srgbClr val="B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5" name="Freeform 1005"/>
              <p:cNvSpPr>
                <a:spLocks/>
              </p:cNvSpPr>
              <p:nvPr/>
            </p:nvSpPr>
            <p:spPr bwMode="auto">
              <a:xfrm>
                <a:off x="2948" y="1943"/>
                <a:ext cx="205" cy="319"/>
              </a:xfrm>
              <a:custGeom>
                <a:avLst/>
                <a:gdLst>
                  <a:gd name="T0" fmla="*/ 205 w 615"/>
                  <a:gd name="T1" fmla="*/ 101 h 957"/>
                  <a:gd name="T2" fmla="*/ 205 w 615"/>
                  <a:gd name="T3" fmla="*/ 0 h 957"/>
                  <a:gd name="T4" fmla="*/ 0 w 615"/>
                  <a:gd name="T5" fmla="*/ 219 h 957"/>
                  <a:gd name="T6" fmla="*/ 0 w 615"/>
                  <a:gd name="T7" fmla="*/ 319 h 957"/>
                  <a:gd name="T8" fmla="*/ 205 w 615"/>
                  <a:gd name="T9" fmla="*/ 101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2"/>
                    </a:moveTo>
                    <a:lnTo>
                      <a:pt x="615" y="0"/>
                    </a:lnTo>
                    <a:lnTo>
                      <a:pt x="0" y="656"/>
                    </a:lnTo>
                    <a:lnTo>
                      <a:pt x="0" y="957"/>
                    </a:lnTo>
                    <a:lnTo>
                      <a:pt x="615" y="302"/>
                    </a:lnTo>
                    <a:close/>
                  </a:path>
                </a:pathLst>
              </a:custGeom>
              <a:solidFill>
                <a:srgbClr val="B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6" name="Freeform 1006"/>
              <p:cNvSpPr>
                <a:spLocks/>
              </p:cNvSpPr>
              <p:nvPr/>
            </p:nvSpPr>
            <p:spPr bwMode="auto">
              <a:xfrm>
                <a:off x="2948" y="1994"/>
                <a:ext cx="205" cy="318"/>
              </a:xfrm>
              <a:custGeom>
                <a:avLst/>
                <a:gdLst>
                  <a:gd name="T0" fmla="*/ 205 w 615"/>
                  <a:gd name="T1" fmla="*/ 100 h 956"/>
                  <a:gd name="T2" fmla="*/ 205 w 615"/>
                  <a:gd name="T3" fmla="*/ 0 h 956"/>
                  <a:gd name="T4" fmla="*/ 0 w 615"/>
                  <a:gd name="T5" fmla="*/ 218 h 956"/>
                  <a:gd name="T6" fmla="*/ 0 w 615"/>
                  <a:gd name="T7" fmla="*/ 318 h 956"/>
                  <a:gd name="T8" fmla="*/ 205 w 615"/>
                  <a:gd name="T9" fmla="*/ 100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301"/>
                    </a:moveTo>
                    <a:lnTo>
                      <a:pt x="615" y="0"/>
                    </a:lnTo>
                    <a:lnTo>
                      <a:pt x="0" y="656"/>
                    </a:lnTo>
                    <a:lnTo>
                      <a:pt x="0" y="956"/>
                    </a:lnTo>
                    <a:lnTo>
                      <a:pt x="615" y="301"/>
                    </a:lnTo>
                    <a:close/>
                  </a:path>
                </a:pathLst>
              </a:custGeom>
              <a:solidFill>
                <a:srgbClr val="B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7" name="Freeform 1007"/>
              <p:cNvSpPr>
                <a:spLocks/>
              </p:cNvSpPr>
              <p:nvPr/>
            </p:nvSpPr>
            <p:spPr bwMode="auto">
              <a:xfrm>
                <a:off x="2948" y="2044"/>
                <a:ext cx="205" cy="319"/>
              </a:xfrm>
              <a:custGeom>
                <a:avLst/>
                <a:gdLst>
                  <a:gd name="T0" fmla="*/ 205 w 615"/>
                  <a:gd name="T1" fmla="*/ 101 h 957"/>
                  <a:gd name="T2" fmla="*/ 205 w 615"/>
                  <a:gd name="T3" fmla="*/ 0 h 957"/>
                  <a:gd name="T4" fmla="*/ 0 w 615"/>
                  <a:gd name="T5" fmla="*/ 218 h 957"/>
                  <a:gd name="T6" fmla="*/ 0 w 615"/>
                  <a:gd name="T7" fmla="*/ 319 h 957"/>
                  <a:gd name="T8" fmla="*/ 205 w 615"/>
                  <a:gd name="T9" fmla="*/ 101 h 957"/>
                  <a:gd name="T10" fmla="*/ 0 60000 65536"/>
                  <a:gd name="T11" fmla="*/ 0 60000 65536"/>
                  <a:gd name="T12" fmla="*/ 0 60000 65536"/>
                  <a:gd name="T13" fmla="*/ 0 60000 65536"/>
                  <a:gd name="T14" fmla="*/ 0 60000 65536"/>
                  <a:gd name="T15" fmla="*/ 0 w 615"/>
                  <a:gd name="T16" fmla="*/ 0 h 957"/>
                  <a:gd name="T17" fmla="*/ 615 w 615"/>
                  <a:gd name="T18" fmla="*/ 957 h 957"/>
                </a:gdLst>
                <a:ahLst/>
                <a:cxnLst>
                  <a:cxn ang="T10">
                    <a:pos x="T0" y="T1"/>
                  </a:cxn>
                  <a:cxn ang="T11">
                    <a:pos x="T2" y="T3"/>
                  </a:cxn>
                  <a:cxn ang="T12">
                    <a:pos x="T4" y="T5"/>
                  </a:cxn>
                  <a:cxn ang="T13">
                    <a:pos x="T6" y="T7"/>
                  </a:cxn>
                  <a:cxn ang="T14">
                    <a:pos x="T8" y="T9"/>
                  </a:cxn>
                </a:cxnLst>
                <a:rect l="T15" t="T16" r="T17" b="T18"/>
                <a:pathLst>
                  <a:path w="615" h="957">
                    <a:moveTo>
                      <a:pt x="615" y="302"/>
                    </a:moveTo>
                    <a:lnTo>
                      <a:pt x="615" y="0"/>
                    </a:lnTo>
                    <a:lnTo>
                      <a:pt x="0" y="655"/>
                    </a:lnTo>
                    <a:lnTo>
                      <a:pt x="0" y="957"/>
                    </a:lnTo>
                    <a:lnTo>
                      <a:pt x="615" y="302"/>
                    </a:lnTo>
                    <a:close/>
                  </a:path>
                </a:pathLst>
              </a:custGeom>
              <a:solidFill>
                <a:srgbClr val="B5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8" name="Freeform 1008"/>
              <p:cNvSpPr>
                <a:spLocks/>
              </p:cNvSpPr>
              <p:nvPr/>
            </p:nvSpPr>
            <p:spPr bwMode="auto">
              <a:xfrm>
                <a:off x="2948" y="2094"/>
                <a:ext cx="205" cy="319"/>
              </a:xfrm>
              <a:custGeom>
                <a:avLst/>
                <a:gdLst>
                  <a:gd name="T0" fmla="*/ 205 w 615"/>
                  <a:gd name="T1" fmla="*/ 100 h 956"/>
                  <a:gd name="T2" fmla="*/ 205 w 615"/>
                  <a:gd name="T3" fmla="*/ 0 h 956"/>
                  <a:gd name="T4" fmla="*/ 0 w 615"/>
                  <a:gd name="T5" fmla="*/ 219 h 956"/>
                  <a:gd name="T6" fmla="*/ 0 w 615"/>
                  <a:gd name="T7" fmla="*/ 319 h 956"/>
                  <a:gd name="T8" fmla="*/ 205 w 615"/>
                  <a:gd name="T9" fmla="*/ 100 h 956"/>
                  <a:gd name="T10" fmla="*/ 0 60000 65536"/>
                  <a:gd name="T11" fmla="*/ 0 60000 65536"/>
                  <a:gd name="T12" fmla="*/ 0 60000 65536"/>
                  <a:gd name="T13" fmla="*/ 0 60000 65536"/>
                  <a:gd name="T14" fmla="*/ 0 60000 65536"/>
                  <a:gd name="T15" fmla="*/ 0 w 615"/>
                  <a:gd name="T16" fmla="*/ 0 h 956"/>
                  <a:gd name="T17" fmla="*/ 615 w 615"/>
                  <a:gd name="T18" fmla="*/ 956 h 956"/>
                </a:gdLst>
                <a:ahLst/>
                <a:cxnLst>
                  <a:cxn ang="T10">
                    <a:pos x="T0" y="T1"/>
                  </a:cxn>
                  <a:cxn ang="T11">
                    <a:pos x="T2" y="T3"/>
                  </a:cxn>
                  <a:cxn ang="T12">
                    <a:pos x="T4" y="T5"/>
                  </a:cxn>
                  <a:cxn ang="T13">
                    <a:pos x="T6" y="T7"/>
                  </a:cxn>
                  <a:cxn ang="T14">
                    <a:pos x="T8" y="T9"/>
                  </a:cxn>
                </a:cxnLst>
                <a:rect l="T15" t="T16" r="T17" b="T18"/>
                <a:pathLst>
                  <a:path w="615" h="956">
                    <a:moveTo>
                      <a:pt x="615" y="299"/>
                    </a:moveTo>
                    <a:lnTo>
                      <a:pt x="615" y="0"/>
                    </a:lnTo>
                    <a:lnTo>
                      <a:pt x="0" y="655"/>
                    </a:lnTo>
                    <a:lnTo>
                      <a:pt x="0" y="956"/>
                    </a:lnTo>
                    <a:lnTo>
                      <a:pt x="615" y="299"/>
                    </a:lnTo>
                    <a:close/>
                  </a:path>
                </a:pathLst>
              </a:custGeom>
              <a:solidFill>
                <a:srgbClr val="B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39" name="Freeform 1009"/>
              <p:cNvSpPr>
                <a:spLocks/>
              </p:cNvSpPr>
              <p:nvPr/>
            </p:nvSpPr>
            <p:spPr bwMode="auto">
              <a:xfrm>
                <a:off x="2948" y="2144"/>
                <a:ext cx="205" cy="319"/>
              </a:xfrm>
              <a:custGeom>
                <a:avLst/>
                <a:gdLst>
                  <a:gd name="T0" fmla="*/ 205 w 615"/>
                  <a:gd name="T1" fmla="*/ 100 h 955"/>
                  <a:gd name="T2" fmla="*/ 205 w 615"/>
                  <a:gd name="T3" fmla="*/ 0 h 955"/>
                  <a:gd name="T4" fmla="*/ 0 w 615"/>
                  <a:gd name="T5" fmla="*/ 219 h 955"/>
                  <a:gd name="T6" fmla="*/ 0 w 615"/>
                  <a:gd name="T7" fmla="*/ 319 h 955"/>
                  <a:gd name="T8" fmla="*/ 205 w 615"/>
                  <a:gd name="T9" fmla="*/ 100 h 955"/>
                  <a:gd name="T10" fmla="*/ 0 60000 65536"/>
                  <a:gd name="T11" fmla="*/ 0 60000 65536"/>
                  <a:gd name="T12" fmla="*/ 0 60000 65536"/>
                  <a:gd name="T13" fmla="*/ 0 60000 65536"/>
                  <a:gd name="T14" fmla="*/ 0 60000 65536"/>
                  <a:gd name="T15" fmla="*/ 0 w 615"/>
                  <a:gd name="T16" fmla="*/ 0 h 955"/>
                  <a:gd name="T17" fmla="*/ 615 w 615"/>
                  <a:gd name="T18" fmla="*/ 955 h 955"/>
                </a:gdLst>
                <a:ahLst/>
                <a:cxnLst>
                  <a:cxn ang="T10">
                    <a:pos x="T0" y="T1"/>
                  </a:cxn>
                  <a:cxn ang="T11">
                    <a:pos x="T2" y="T3"/>
                  </a:cxn>
                  <a:cxn ang="T12">
                    <a:pos x="T4" y="T5"/>
                  </a:cxn>
                  <a:cxn ang="T13">
                    <a:pos x="T6" y="T7"/>
                  </a:cxn>
                  <a:cxn ang="T14">
                    <a:pos x="T8" y="T9"/>
                  </a:cxn>
                </a:cxnLst>
                <a:rect l="T15" t="T16" r="T17" b="T18"/>
                <a:pathLst>
                  <a:path w="615" h="955">
                    <a:moveTo>
                      <a:pt x="615" y="299"/>
                    </a:moveTo>
                    <a:lnTo>
                      <a:pt x="615" y="0"/>
                    </a:lnTo>
                    <a:lnTo>
                      <a:pt x="0" y="655"/>
                    </a:lnTo>
                    <a:lnTo>
                      <a:pt x="0" y="955"/>
                    </a:lnTo>
                    <a:lnTo>
                      <a:pt x="615" y="299"/>
                    </a:lnTo>
                    <a:close/>
                  </a:path>
                </a:pathLst>
              </a:custGeom>
              <a:solidFill>
                <a:srgbClr val="B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0" name="Freeform 1010"/>
              <p:cNvSpPr>
                <a:spLocks/>
              </p:cNvSpPr>
              <p:nvPr/>
            </p:nvSpPr>
            <p:spPr bwMode="auto">
              <a:xfrm>
                <a:off x="2948" y="2194"/>
                <a:ext cx="205" cy="296"/>
              </a:xfrm>
              <a:custGeom>
                <a:avLst/>
                <a:gdLst>
                  <a:gd name="T0" fmla="*/ 205 w 615"/>
                  <a:gd name="T1" fmla="*/ 101 h 888"/>
                  <a:gd name="T2" fmla="*/ 205 w 615"/>
                  <a:gd name="T3" fmla="*/ 0 h 888"/>
                  <a:gd name="T4" fmla="*/ 0 w 615"/>
                  <a:gd name="T5" fmla="*/ 219 h 888"/>
                  <a:gd name="T6" fmla="*/ 0 w 615"/>
                  <a:gd name="T7" fmla="*/ 296 h 888"/>
                  <a:gd name="T8" fmla="*/ 22 w 615"/>
                  <a:gd name="T9" fmla="*/ 296 h 888"/>
                  <a:gd name="T10" fmla="*/ 205 w 615"/>
                  <a:gd name="T11" fmla="*/ 101 h 888"/>
                  <a:gd name="T12" fmla="*/ 0 60000 65536"/>
                  <a:gd name="T13" fmla="*/ 0 60000 65536"/>
                  <a:gd name="T14" fmla="*/ 0 60000 65536"/>
                  <a:gd name="T15" fmla="*/ 0 60000 65536"/>
                  <a:gd name="T16" fmla="*/ 0 60000 65536"/>
                  <a:gd name="T17" fmla="*/ 0 60000 65536"/>
                  <a:gd name="T18" fmla="*/ 0 w 615"/>
                  <a:gd name="T19" fmla="*/ 0 h 888"/>
                  <a:gd name="T20" fmla="*/ 615 w 615"/>
                  <a:gd name="T21" fmla="*/ 888 h 888"/>
                </a:gdLst>
                <a:ahLst/>
                <a:cxnLst>
                  <a:cxn ang="T12">
                    <a:pos x="T0" y="T1"/>
                  </a:cxn>
                  <a:cxn ang="T13">
                    <a:pos x="T2" y="T3"/>
                  </a:cxn>
                  <a:cxn ang="T14">
                    <a:pos x="T4" y="T5"/>
                  </a:cxn>
                  <a:cxn ang="T15">
                    <a:pos x="T6" y="T7"/>
                  </a:cxn>
                  <a:cxn ang="T16">
                    <a:pos x="T8" y="T9"/>
                  </a:cxn>
                  <a:cxn ang="T17">
                    <a:pos x="T10" y="T11"/>
                  </a:cxn>
                </a:cxnLst>
                <a:rect l="T18" t="T19" r="T20" b="T21"/>
                <a:pathLst>
                  <a:path w="615" h="888">
                    <a:moveTo>
                      <a:pt x="615" y="302"/>
                    </a:moveTo>
                    <a:lnTo>
                      <a:pt x="615" y="0"/>
                    </a:lnTo>
                    <a:lnTo>
                      <a:pt x="0" y="657"/>
                    </a:lnTo>
                    <a:lnTo>
                      <a:pt x="0" y="888"/>
                    </a:lnTo>
                    <a:lnTo>
                      <a:pt x="66" y="888"/>
                    </a:lnTo>
                    <a:lnTo>
                      <a:pt x="615" y="302"/>
                    </a:lnTo>
                    <a:close/>
                  </a:path>
                </a:pathLst>
              </a:custGeom>
              <a:solidFill>
                <a:srgbClr val="AB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1" name="Freeform 1011"/>
              <p:cNvSpPr>
                <a:spLocks/>
              </p:cNvSpPr>
              <p:nvPr/>
            </p:nvSpPr>
            <p:spPr bwMode="auto">
              <a:xfrm>
                <a:off x="2948" y="2244"/>
                <a:ext cx="205" cy="246"/>
              </a:xfrm>
              <a:custGeom>
                <a:avLst/>
                <a:gdLst>
                  <a:gd name="T0" fmla="*/ 205 w 615"/>
                  <a:gd name="T1" fmla="*/ 100 h 737"/>
                  <a:gd name="T2" fmla="*/ 205 w 615"/>
                  <a:gd name="T3" fmla="*/ 0 h 737"/>
                  <a:gd name="T4" fmla="*/ 0 w 615"/>
                  <a:gd name="T5" fmla="*/ 219 h 737"/>
                  <a:gd name="T6" fmla="*/ 0 w 615"/>
                  <a:gd name="T7" fmla="*/ 246 h 737"/>
                  <a:gd name="T8" fmla="*/ 69 w 615"/>
                  <a:gd name="T9" fmla="*/ 246 h 737"/>
                  <a:gd name="T10" fmla="*/ 205 w 615"/>
                  <a:gd name="T11" fmla="*/ 100 h 737"/>
                  <a:gd name="T12" fmla="*/ 0 60000 65536"/>
                  <a:gd name="T13" fmla="*/ 0 60000 65536"/>
                  <a:gd name="T14" fmla="*/ 0 60000 65536"/>
                  <a:gd name="T15" fmla="*/ 0 60000 65536"/>
                  <a:gd name="T16" fmla="*/ 0 60000 65536"/>
                  <a:gd name="T17" fmla="*/ 0 60000 65536"/>
                  <a:gd name="T18" fmla="*/ 0 w 615"/>
                  <a:gd name="T19" fmla="*/ 0 h 737"/>
                  <a:gd name="T20" fmla="*/ 615 w 615"/>
                  <a:gd name="T21" fmla="*/ 737 h 737"/>
                </a:gdLst>
                <a:ahLst/>
                <a:cxnLst>
                  <a:cxn ang="T12">
                    <a:pos x="T0" y="T1"/>
                  </a:cxn>
                  <a:cxn ang="T13">
                    <a:pos x="T2" y="T3"/>
                  </a:cxn>
                  <a:cxn ang="T14">
                    <a:pos x="T4" y="T5"/>
                  </a:cxn>
                  <a:cxn ang="T15">
                    <a:pos x="T6" y="T7"/>
                  </a:cxn>
                  <a:cxn ang="T16">
                    <a:pos x="T8" y="T9"/>
                  </a:cxn>
                  <a:cxn ang="T17">
                    <a:pos x="T10" y="T11"/>
                  </a:cxn>
                </a:cxnLst>
                <a:rect l="T18" t="T19" r="T20" b="T21"/>
                <a:pathLst>
                  <a:path w="615" h="737">
                    <a:moveTo>
                      <a:pt x="615" y="300"/>
                    </a:moveTo>
                    <a:lnTo>
                      <a:pt x="615" y="0"/>
                    </a:lnTo>
                    <a:lnTo>
                      <a:pt x="0" y="656"/>
                    </a:lnTo>
                    <a:lnTo>
                      <a:pt x="0" y="737"/>
                    </a:lnTo>
                    <a:lnTo>
                      <a:pt x="207" y="737"/>
                    </a:lnTo>
                    <a:lnTo>
                      <a:pt x="615" y="300"/>
                    </a:lnTo>
                    <a:close/>
                  </a:path>
                </a:pathLst>
              </a:custGeom>
              <a:solidFill>
                <a:srgbClr val="A8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2" name="Freeform 1012"/>
              <p:cNvSpPr>
                <a:spLocks/>
              </p:cNvSpPr>
              <p:nvPr/>
            </p:nvSpPr>
            <p:spPr bwMode="auto">
              <a:xfrm>
                <a:off x="2970" y="2294"/>
                <a:ext cx="183" cy="196"/>
              </a:xfrm>
              <a:custGeom>
                <a:avLst/>
                <a:gdLst>
                  <a:gd name="T0" fmla="*/ 183 w 549"/>
                  <a:gd name="T1" fmla="*/ 100 h 586"/>
                  <a:gd name="T2" fmla="*/ 183 w 549"/>
                  <a:gd name="T3" fmla="*/ 0 h 586"/>
                  <a:gd name="T4" fmla="*/ 0 w 549"/>
                  <a:gd name="T5" fmla="*/ 196 h 586"/>
                  <a:gd name="T6" fmla="*/ 94 w 549"/>
                  <a:gd name="T7" fmla="*/ 196 h 586"/>
                  <a:gd name="T8" fmla="*/ 183 w 549"/>
                  <a:gd name="T9" fmla="*/ 100 h 586"/>
                  <a:gd name="T10" fmla="*/ 0 60000 65536"/>
                  <a:gd name="T11" fmla="*/ 0 60000 65536"/>
                  <a:gd name="T12" fmla="*/ 0 60000 65536"/>
                  <a:gd name="T13" fmla="*/ 0 60000 65536"/>
                  <a:gd name="T14" fmla="*/ 0 60000 65536"/>
                  <a:gd name="T15" fmla="*/ 0 w 549"/>
                  <a:gd name="T16" fmla="*/ 0 h 586"/>
                  <a:gd name="T17" fmla="*/ 549 w 549"/>
                  <a:gd name="T18" fmla="*/ 586 h 586"/>
                </a:gdLst>
                <a:ahLst/>
                <a:cxnLst>
                  <a:cxn ang="T10">
                    <a:pos x="T0" y="T1"/>
                  </a:cxn>
                  <a:cxn ang="T11">
                    <a:pos x="T2" y="T3"/>
                  </a:cxn>
                  <a:cxn ang="T12">
                    <a:pos x="T4" y="T5"/>
                  </a:cxn>
                  <a:cxn ang="T13">
                    <a:pos x="T6" y="T7"/>
                  </a:cxn>
                  <a:cxn ang="T14">
                    <a:pos x="T8" y="T9"/>
                  </a:cxn>
                </a:cxnLst>
                <a:rect l="T15" t="T16" r="T17" b="T18"/>
                <a:pathLst>
                  <a:path w="549" h="586">
                    <a:moveTo>
                      <a:pt x="549" y="300"/>
                    </a:moveTo>
                    <a:lnTo>
                      <a:pt x="549" y="0"/>
                    </a:lnTo>
                    <a:lnTo>
                      <a:pt x="0" y="586"/>
                    </a:lnTo>
                    <a:lnTo>
                      <a:pt x="282" y="586"/>
                    </a:lnTo>
                    <a:lnTo>
                      <a:pt x="549" y="300"/>
                    </a:lnTo>
                    <a:close/>
                  </a:path>
                </a:pathLst>
              </a:custGeom>
              <a:solidFill>
                <a:srgbClr val="A6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3" name="Freeform 1013"/>
              <p:cNvSpPr>
                <a:spLocks/>
              </p:cNvSpPr>
              <p:nvPr/>
            </p:nvSpPr>
            <p:spPr bwMode="auto">
              <a:xfrm>
                <a:off x="3017" y="2344"/>
                <a:ext cx="136" cy="146"/>
              </a:xfrm>
              <a:custGeom>
                <a:avLst/>
                <a:gdLst>
                  <a:gd name="T0" fmla="*/ 136 w 408"/>
                  <a:gd name="T1" fmla="*/ 101 h 437"/>
                  <a:gd name="T2" fmla="*/ 136 w 408"/>
                  <a:gd name="T3" fmla="*/ 0 h 437"/>
                  <a:gd name="T4" fmla="*/ 0 w 408"/>
                  <a:gd name="T5" fmla="*/ 146 h 437"/>
                  <a:gd name="T6" fmla="*/ 94 w 408"/>
                  <a:gd name="T7" fmla="*/ 146 h 437"/>
                  <a:gd name="T8" fmla="*/ 136 w 408"/>
                  <a:gd name="T9" fmla="*/ 101 h 437"/>
                  <a:gd name="T10" fmla="*/ 0 60000 65536"/>
                  <a:gd name="T11" fmla="*/ 0 60000 65536"/>
                  <a:gd name="T12" fmla="*/ 0 60000 65536"/>
                  <a:gd name="T13" fmla="*/ 0 60000 65536"/>
                  <a:gd name="T14" fmla="*/ 0 60000 65536"/>
                  <a:gd name="T15" fmla="*/ 0 w 408"/>
                  <a:gd name="T16" fmla="*/ 0 h 437"/>
                  <a:gd name="T17" fmla="*/ 408 w 408"/>
                  <a:gd name="T18" fmla="*/ 437 h 437"/>
                </a:gdLst>
                <a:ahLst/>
                <a:cxnLst>
                  <a:cxn ang="T10">
                    <a:pos x="T0" y="T1"/>
                  </a:cxn>
                  <a:cxn ang="T11">
                    <a:pos x="T2" y="T3"/>
                  </a:cxn>
                  <a:cxn ang="T12">
                    <a:pos x="T4" y="T5"/>
                  </a:cxn>
                  <a:cxn ang="T13">
                    <a:pos x="T6" y="T7"/>
                  </a:cxn>
                  <a:cxn ang="T14">
                    <a:pos x="T8" y="T9"/>
                  </a:cxn>
                </a:cxnLst>
                <a:rect l="T15" t="T16" r="T17" b="T18"/>
                <a:pathLst>
                  <a:path w="408" h="437">
                    <a:moveTo>
                      <a:pt x="408" y="302"/>
                    </a:moveTo>
                    <a:lnTo>
                      <a:pt x="408" y="0"/>
                    </a:lnTo>
                    <a:lnTo>
                      <a:pt x="0" y="437"/>
                    </a:lnTo>
                    <a:lnTo>
                      <a:pt x="282" y="437"/>
                    </a:lnTo>
                    <a:lnTo>
                      <a:pt x="408" y="302"/>
                    </a:lnTo>
                    <a:close/>
                  </a:path>
                </a:pathLst>
              </a:custGeom>
              <a:solidFill>
                <a:srgbClr val="A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4" name="Freeform 1014"/>
              <p:cNvSpPr>
                <a:spLocks/>
              </p:cNvSpPr>
              <p:nvPr/>
            </p:nvSpPr>
            <p:spPr bwMode="auto">
              <a:xfrm>
                <a:off x="3064" y="2394"/>
                <a:ext cx="89" cy="96"/>
              </a:xfrm>
              <a:custGeom>
                <a:avLst/>
                <a:gdLst>
                  <a:gd name="T0" fmla="*/ 89 w 267"/>
                  <a:gd name="T1" fmla="*/ 0 h 286"/>
                  <a:gd name="T2" fmla="*/ 89 w 267"/>
                  <a:gd name="T3" fmla="*/ 96 h 286"/>
                  <a:gd name="T4" fmla="*/ 0 w 267"/>
                  <a:gd name="T5" fmla="*/ 96 h 286"/>
                  <a:gd name="T6" fmla="*/ 89 w 267"/>
                  <a:gd name="T7" fmla="*/ 0 h 286"/>
                  <a:gd name="T8" fmla="*/ 0 60000 65536"/>
                  <a:gd name="T9" fmla="*/ 0 60000 65536"/>
                  <a:gd name="T10" fmla="*/ 0 60000 65536"/>
                  <a:gd name="T11" fmla="*/ 0 60000 65536"/>
                  <a:gd name="T12" fmla="*/ 0 w 267"/>
                  <a:gd name="T13" fmla="*/ 0 h 286"/>
                  <a:gd name="T14" fmla="*/ 267 w 267"/>
                  <a:gd name="T15" fmla="*/ 286 h 286"/>
                </a:gdLst>
                <a:ahLst/>
                <a:cxnLst>
                  <a:cxn ang="T8">
                    <a:pos x="T0" y="T1"/>
                  </a:cxn>
                  <a:cxn ang="T9">
                    <a:pos x="T2" y="T3"/>
                  </a:cxn>
                  <a:cxn ang="T10">
                    <a:pos x="T4" y="T5"/>
                  </a:cxn>
                  <a:cxn ang="T11">
                    <a:pos x="T6" y="T7"/>
                  </a:cxn>
                </a:cxnLst>
                <a:rect l="T12" t="T13" r="T14" b="T15"/>
                <a:pathLst>
                  <a:path w="267" h="286">
                    <a:moveTo>
                      <a:pt x="267" y="0"/>
                    </a:moveTo>
                    <a:lnTo>
                      <a:pt x="267" y="286"/>
                    </a:lnTo>
                    <a:lnTo>
                      <a:pt x="0" y="286"/>
                    </a:lnTo>
                    <a:lnTo>
                      <a:pt x="267" y="0"/>
                    </a:lnTo>
                    <a:close/>
                  </a:path>
                </a:pathLst>
              </a:custGeom>
              <a:solidFill>
                <a:srgbClr val="A1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5" name="Freeform 1015"/>
              <p:cNvSpPr>
                <a:spLocks/>
              </p:cNvSpPr>
              <p:nvPr/>
            </p:nvSpPr>
            <p:spPr bwMode="auto">
              <a:xfrm>
                <a:off x="3111" y="2445"/>
                <a:ext cx="42" cy="45"/>
              </a:xfrm>
              <a:custGeom>
                <a:avLst/>
                <a:gdLst>
                  <a:gd name="T0" fmla="*/ 42 w 126"/>
                  <a:gd name="T1" fmla="*/ 0 h 135"/>
                  <a:gd name="T2" fmla="*/ 42 w 126"/>
                  <a:gd name="T3" fmla="*/ 45 h 135"/>
                  <a:gd name="T4" fmla="*/ 0 w 126"/>
                  <a:gd name="T5" fmla="*/ 45 h 135"/>
                  <a:gd name="T6" fmla="*/ 42 w 126"/>
                  <a:gd name="T7" fmla="*/ 0 h 135"/>
                  <a:gd name="T8" fmla="*/ 0 60000 65536"/>
                  <a:gd name="T9" fmla="*/ 0 60000 65536"/>
                  <a:gd name="T10" fmla="*/ 0 60000 65536"/>
                  <a:gd name="T11" fmla="*/ 0 60000 65536"/>
                  <a:gd name="T12" fmla="*/ 0 w 126"/>
                  <a:gd name="T13" fmla="*/ 0 h 135"/>
                  <a:gd name="T14" fmla="*/ 126 w 126"/>
                  <a:gd name="T15" fmla="*/ 135 h 135"/>
                </a:gdLst>
                <a:ahLst/>
                <a:cxnLst>
                  <a:cxn ang="T8">
                    <a:pos x="T0" y="T1"/>
                  </a:cxn>
                  <a:cxn ang="T9">
                    <a:pos x="T2" y="T3"/>
                  </a:cxn>
                  <a:cxn ang="T10">
                    <a:pos x="T4" y="T5"/>
                  </a:cxn>
                  <a:cxn ang="T11">
                    <a:pos x="T6" y="T7"/>
                  </a:cxn>
                </a:cxnLst>
                <a:rect l="T12" t="T13" r="T14" b="T15"/>
                <a:pathLst>
                  <a:path w="126" h="135">
                    <a:moveTo>
                      <a:pt x="126" y="0"/>
                    </a:moveTo>
                    <a:lnTo>
                      <a:pt x="126" y="135"/>
                    </a:lnTo>
                    <a:lnTo>
                      <a:pt x="0" y="135"/>
                    </a:lnTo>
                    <a:lnTo>
                      <a:pt x="126" y="0"/>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6" name="Freeform 1016"/>
              <p:cNvSpPr>
                <a:spLocks/>
              </p:cNvSpPr>
              <p:nvPr/>
            </p:nvSpPr>
            <p:spPr bwMode="auto">
              <a:xfrm>
                <a:off x="2948" y="1715"/>
                <a:ext cx="205" cy="773"/>
              </a:xfrm>
              <a:custGeom>
                <a:avLst/>
                <a:gdLst>
                  <a:gd name="T0" fmla="*/ 0 w 613"/>
                  <a:gd name="T1" fmla="*/ 773 h 2317"/>
                  <a:gd name="T2" fmla="*/ 205 w 613"/>
                  <a:gd name="T3" fmla="*/ 773 h 2317"/>
                  <a:gd name="T4" fmla="*/ 205 w 613"/>
                  <a:gd name="T5" fmla="*/ 0 h 2317"/>
                  <a:gd name="T6" fmla="*/ 0 60000 65536"/>
                  <a:gd name="T7" fmla="*/ 0 60000 65536"/>
                  <a:gd name="T8" fmla="*/ 0 60000 65536"/>
                  <a:gd name="T9" fmla="*/ 0 w 613"/>
                  <a:gd name="T10" fmla="*/ 0 h 2317"/>
                  <a:gd name="T11" fmla="*/ 613 w 613"/>
                  <a:gd name="T12" fmla="*/ 2317 h 2317"/>
                </a:gdLst>
                <a:ahLst/>
                <a:cxnLst>
                  <a:cxn ang="T6">
                    <a:pos x="T0" y="T1"/>
                  </a:cxn>
                  <a:cxn ang="T7">
                    <a:pos x="T2" y="T3"/>
                  </a:cxn>
                  <a:cxn ang="T8">
                    <a:pos x="T4" y="T5"/>
                  </a:cxn>
                </a:cxnLst>
                <a:rect l="T9" t="T10" r="T11" b="T12"/>
                <a:pathLst>
                  <a:path w="613" h="2317">
                    <a:moveTo>
                      <a:pt x="0" y="2317"/>
                    </a:moveTo>
                    <a:lnTo>
                      <a:pt x="613" y="2317"/>
                    </a:lnTo>
                    <a:lnTo>
                      <a:pt x="613" y="0"/>
                    </a:lnTo>
                  </a:path>
                </a:pathLst>
              </a:custGeom>
              <a:noFill/>
              <a:ln w="0">
                <a:solidFill>
                  <a:srgbClr val="B2B2B2"/>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47" name="Freeform 1017"/>
              <p:cNvSpPr>
                <a:spLocks/>
              </p:cNvSpPr>
              <p:nvPr/>
            </p:nvSpPr>
            <p:spPr bwMode="auto">
              <a:xfrm>
                <a:off x="2736" y="1719"/>
                <a:ext cx="95" cy="91"/>
              </a:xfrm>
              <a:custGeom>
                <a:avLst/>
                <a:gdLst>
                  <a:gd name="T0" fmla="*/ 95 w 286"/>
                  <a:gd name="T1" fmla="*/ 0 h 275"/>
                  <a:gd name="T2" fmla="*/ 0 w 286"/>
                  <a:gd name="T3" fmla="*/ 0 h 275"/>
                  <a:gd name="T4" fmla="*/ 0 w 286"/>
                  <a:gd name="T5" fmla="*/ 91 h 275"/>
                  <a:gd name="T6" fmla="*/ 95 w 286"/>
                  <a:gd name="T7" fmla="*/ 0 h 275"/>
                  <a:gd name="T8" fmla="*/ 0 60000 65536"/>
                  <a:gd name="T9" fmla="*/ 0 60000 65536"/>
                  <a:gd name="T10" fmla="*/ 0 60000 65536"/>
                  <a:gd name="T11" fmla="*/ 0 60000 65536"/>
                  <a:gd name="T12" fmla="*/ 0 w 286"/>
                  <a:gd name="T13" fmla="*/ 0 h 275"/>
                  <a:gd name="T14" fmla="*/ 286 w 286"/>
                  <a:gd name="T15" fmla="*/ 275 h 275"/>
                </a:gdLst>
                <a:ahLst/>
                <a:cxnLst>
                  <a:cxn ang="T8">
                    <a:pos x="T0" y="T1"/>
                  </a:cxn>
                  <a:cxn ang="T9">
                    <a:pos x="T2" y="T3"/>
                  </a:cxn>
                  <a:cxn ang="T10">
                    <a:pos x="T4" y="T5"/>
                  </a:cxn>
                  <a:cxn ang="T11">
                    <a:pos x="T6" y="T7"/>
                  </a:cxn>
                </a:cxnLst>
                <a:rect l="T12" t="T13" r="T14" b="T15"/>
                <a:pathLst>
                  <a:path w="286" h="275">
                    <a:moveTo>
                      <a:pt x="286" y="0"/>
                    </a:moveTo>
                    <a:lnTo>
                      <a:pt x="0" y="0"/>
                    </a:lnTo>
                    <a:lnTo>
                      <a:pt x="0" y="275"/>
                    </a:lnTo>
                    <a:lnTo>
                      <a:pt x="28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8" name="Freeform 1018"/>
              <p:cNvSpPr>
                <a:spLocks/>
              </p:cNvSpPr>
              <p:nvPr/>
            </p:nvSpPr>
            <p:spPr bwMode="auto">
              <a:xfrm>
                <a:off x="2736" y="1719"/>
                <a:ext cx="146" cy="140"/>
              </a:xfrm>
              <a:custGeom>
                <a:avLst/>
                <a:gdLst>
                  <a:gd name="T0" fmla="*/ 146 w 437"/>
                  <a:gd name="T1" fmla="*/ 0 h 422"/>
                  <a:gd name="T2" fmla="*/ 44 w 437"/>
                  <a:gd name="T3" fmla="*/ 0 h 422"/>
                  <a:gd name="T4" fmla="*/ 0 w 437"/>
                  <a:gd name="T5" fmla="*/ 42 h 422"/>
                  <a:gd name="T6" fmla="*/ 0 w 437"/>
                  <a:gd name="T7" fmla="*/ 140 h 422"/>
                  <a:gd name="T8" fmla="*/ 146 w 437"/>
                  <a:gd name="T9" fmla="*/ 0 h 422"/>
                  <a:gd name="T10" fmla="*/ 0 60000 65536"/>
                  <a:gd name="T11" fmla="*/ 0 60000 65536"/>
                  <a:gd name="T12" fmla="*/ 0 60000 65536"/>
                  <a:gd name="T13" fmla="*/ 0 60000 65536"/>
                  <a:gd name="T14" fmla="*/ 0 60000 65536"/>
                  <a:gd name="T15" fmla="*/ 0 w 437"/>
                  <a:gd name="T16" fmla="*/ 0 h 422"/>
                  <a:gd name="T17" fmla="*/ 437 w 437"/>
                  <a:gd name="T18" fmla="*/ 422 h 422"/>
                </a:gdLst>
                <a:ahLst/>
                <a:cxnLst>
                  <a:cxn ang="T10">
                    <a:pos x="T0" y="T1"/>
                  </a:cxn>
                  <a:cxn ang="T11">
                    <a:pos x="T2" y="T3"/>
                  </a:cxn>
                  <a:cxn ang="T12">
                    <a:pos x="T4" y="T5"/>
                  </a:cxn>
                  <a:cxn ang="T13">
                    <a:pos x="T6" y="T7"/>
                  </a:cxn>
                  <a:cxn ang="T14">
                    <a:pos x="T8" y="T9"/>
                  </a:cxn>
                </a:cxnLst>
                <a:rect l="T15" t="T16" r="T17" b="T18"/>
                <a:pathLst>
                  <a:path w="437" h="422">
                    <a:moveTo>
                      <a:pt x="437" y="0"/>
                    </a:moveTo>
                    <a:lnTo>
                      <a:pt x="133" y="0"/>
                    </a:lnTo>
                    <a:lnTo>
                      <a:pt x="0" y="128"/>
                    </a:lnTo>
                    <a:lnTo>
                      <a:pt x="0" y="422"/>
                    </a:lnTo>
                    <a:lnTo>
                      <a:pt x="43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49" name="Freeform 1019"/>
              <p:cNvSpPr>
                <a:spLocks/>
              </p:cNvSpPr>
              <p:nvPr/>
            </p:nvSpPr>
            <p:spPr bwMode="auto">
              <a:xfrm>
                <a:off x="2736" y="1719"/>
                <a:ext cx="196" cy="190"/>
              </a:xfrm>
              <a:custGeom>
                <a:avLst/>
                <a:gdLst>
                  <a:gd name="T0" fmla="*/ 196 w 589"/>
                  <a:gd name="T1" fmla="*/ 0 h 570"/>
                  <a:gd name="T2" fmla="*/ 95 w 589"/>
                  <a:gd name="T3" fmla="*/ 0 h 570"/>
                  <a:gd name="T4" fmla="*/ 0 w 589"/>
                  <a:gd name="T5" fmla="*/ 92 h 570"/>
                  <a:gd name="T6" fmla="*/ 0 w 589"/>
                  <a:gd name="T7" fmla="*/ 190 h 570"/>
                  <a:gd name="T8" fmla="*/ 196 w 589"/>
                  <a:gd name="T9" fmla="*/ 0 h 570"/>
                  <a:gd name="T10" fmla="*/ 0 60000 65536"/>
                  <a:gd name="T11" fmla="*/ 0 60000 65536"/>
                  <a:gd name="T12" fmla="*/ 0 60000 65536"/>
                  <a:gd name="T13" fmla="*/ 0 60000 65536"/>
                  <a:gd name="T14" fmla="*/ 0 60000 65536"/>
                  <a:gd name="T15" fmla="*/ 0 w 589"/>
                  <a:gd name="T16" fmla="*/ 0 h 570"/>
                  <a:gd name="T17" fmla="*/ 589 w 589"/>
                  <a:gd name="T18" fmla="*/ 570 h 570"/>
                </a:gdLst>
                <a:ahLst/>
                <a:cxnLst>
                  <a:cxn ang="T10">
                    <a:pos x="T0" y="T1"/>
                  </a:cxn>
                  <a:cxn ang="T11">
                    <a:pos x="T2" y="T3"/>
                  </a:cxn>
                  <a:cxn ang="T12">
                    <a:pos x="T4" y="T5"/>
                  </a:cxn>
                  <a:cxn ang="T13">
                    <a:pos x="T6" y="T7"/>
                  </a:cxn>
                  <a:cxn ang="T14">
                    <a:pos x="T8" y="T9"/>
                  </a:cxn>
                </a:cxnLst>
                <a:rect l="T15" t="T16" r="T17" b="T18"/>
                <a:pathLst>
                  <a:path w="589" h="570">
                    <a:moveTo>
                      <a:pt x="589" y="0"/>
                    </a:moveTo>
                    <a:lnTo>
                      <a:pt x="286" y="0"/>
                    </a:lnTo>
                    <a:lnTo>
                      <a:pt x="0" y="275"/>
                    </a:lnTo>
                    <a:lnTo>
                      <a:pt x="0" y="570"/>
                    </a:lnTo>
                    <a:lnTo>
                      <a:pt x="5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0" name="Freeform 1020"/>
              <p:cNvSpPr>
                <a:spLocks/>
              </p:cNvSpPr>
              <p:nvPr/>
            </p:nvSpPr>
            <p:spPr bwMode="auto">
              <a:xfrm>
                <a:off x="2736" y="1719"/>
                <a:ext cx="205" cy="239"/>
              </a:xfrm>
              <a:custGeom>
                <a:avLst/>
                <a:gdLst>
                  <a:gd name="T0" fmla="*/ 146 w 615"/>
                  <a:gd name="T1" fmla="*/ 0 h 717"/>
                  <a:gd name="T2" fmla="*/ 205 w 615"/>
                  <a:gd name="T3" fmla="*/ 0 h 717"/>
                  <a:gd name="T4" fmla="*/ 205 w 615"/>
                  <a:gd name="T5" fmla="*/ 40 h 717"/>
                  <a:gd name="T6" fmla="*/ 0 w 615"/>
                  <a:gd name="T7" fmla="*/ 239 h 717"/>
                  <a:gd name="T8" fmla="*/ 0 w 615"/>
                  <a:gd name="T9" fmla="*/ 141 h 717"/>
                  <a:gd name="T10" fmla="*/ 146 w 615"/>
                  <a:gd name="T11" fmla="*/ 0 h 717"/>
                  <a:gd name="T12" fmla="*/ 0 60000 65536"/>
                  <a:gd name="T13" fmla="*/ 0 60000 65536"/>
                  <a:gd name="T14" fmla="*/ 0 60000 65536"/>
                  <a:gd name="T15" fmla="*/ 0 60000 65536"/>
                  <a:gd name="T16" fmla="*/ 0 60000 65536"/>
                  <a:gd name="T17" fmla="*/ 0 60000 65536"/>
                  <a:gd name="T18" fmla="*/ 0 w 615"/>
                  <a:gd name="T19" fmla="*/ 0 h 717"/>
                  <a:gd name="T20" fmla="*/ 615 w 61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15" h="717">
                    <a:moveTo>
                      <a:pt x="437" y="0"/>
                    </a:moveTo>
                    <a:lnTo>
                      <a:pt x="615" y="0"/>
                    </a:lnTo>
                    <a:lnTo>
                      <a:pt x="615" y="120"/>
                    </a:lnTo>
                    <a:lnTo>
                      <a:pt x="0" y="717"/>
                    </a:lnTo>
                    <a:lnTo>
                      <a:pt x="0" y="422"/>
                    </a:lnTo>
                    <a:lnTo>
                      <a:pt x="43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1" name="Freeform 1021"/>
              <p:cNvSpPr>
                <a:spLocks/>
              </p:cNvSpPr>
              <p:nvPr/>
            </p:nvSpPr>
            <p:spPr bwMode="auto">
              <a:xfrm>
                <a:off x="2736" y="1719"/>
                <a:ext cx="205" cy="288"/>
              </a:xfrm>
              <a:custGeom>
                <a:avLst/>
                <a:gdLst>
                  <a:gd name="T0" fmla="*/ 196 w 615"/>
                  <a:gd name="T1" fmla="*/ 0 h 864"/>
                  <a:gd name="T2" fmla="*/ 205 w 615"/>
                  <a:gd name="T3" fmla="*/ 0 h 864"/>
                  <a:gd name="T4" fmla="*/ 205 w 615"/>
                  <a:gd name="T5" fmla="*/ 89 h 864"/>
                  <a:gd name="T6" fmla="*/ 0 w 615"/>
                  <a:gd name="T7" fmla="*/ 288 h 864"/>
                  <a:gd name="T8" fmla="*/ 0 w 615"/>
                  <a:gd name="T9" fmla="*/ 190 h 864"/>
                  <a:gd name="T10" fmla="*/ 196 w 615"/>
                  <a:gd name="T11" fmla="*/ 0 h 864"/>
                  <a:gd name="T12" fmla="*/ 0 60000 65536"/>
                  <a:gd name="T13" fmla="*/ 0 60000 65536"/>
                  <a:gd name="T14" fmla="*/ 0 60000 65536"/>
                  <a:gd name="T15" fmla="*/ 0 60000 65536"/>
                  <a:gd name="T16" fmla="*/ 0 60000 65536"/>
                  <a:gd name="T17" fmla="*/ 0 60000 65536"/>
                  <a:gd name="T18" fmla="*/ 0 w 615"/>
                  <a:gd name="T19" fmla="*/ 0 h 864"/>
                  <a:gd name="T20" fmla="*/ 615 w 615"/>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615" h="864">
                    <a:moveTo>
                      <a:pt x="589" y="0"/>
                    </a:moveTo>
                    <a:lnTo>
                      <a:pt x="615" y="0"/>
                    </a:lnTo>
                    <a:lnTo>
                      <a:pt x="615" y="267"/>
                    </a:lnTo>
                    <a:lnTo>
                      <a:pt x="0" y="864"/>
                    </a:lnTo>
                    <a:lnTo>
                      <a:pt x="0" y="570"/>
                    </a:lnTo>
                    <a:lnTo>
                      <a:pt x="58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2" name="Freeform 1022"/>
              <p:cNvSpPr>
                <a:spLocks/>
              </p:cNvSpPr>
              <p:nvPr/>
            </p:nvSpPr>
            <p:spPr bwMode="auto">
              <a:xfrm>
                <a:off x="2736" y="1759"/>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7"/>
                    </a:lnTo>
                    <a:lnTo>
                      <a:pt x="0" y="891"/>
                    </a:lnTo>
                    <a:lnTo>
                      <a:pt x="615" y="29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3" name="Freeform 1023"/>
              <p:cNvSpPr>
                <a:spLocks/>
              </p:cNvSpPr>
              <p:nvPr/>
            </p:nvSpPr>
            <p:spPr bwMode="auto">
              <a:xfrm>
                <a:off x="2736" y="1808"/>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5"/>
                    </a:moveTo>
                    <a:lnTo>
                      <a:pt x="615" y="0"/>
                    </a:lnTo>
                    <a:lnTo>
                      <a:pt x="0" y="597"/>
                    </a:lnTo>
                    <a:lnTo>
                      <a:pt x="0" y="891"/>
                    </a:lnTo>
                    <a:lnTo>
                      <a:pt x="615" y="29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4" name="Freeform 1024"/>
              <p:cNvSpPr>
                <a:spLocks/>
              </p:cNvSpPr>
              <p:nvPr/>
            </p:nvSpPr>
            <p:spPr bwMode="auto">
              <a:xfrm>
                <a:off x="2736" y="1857"/>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5"/>
                    </a:moveTo>
                    <a:lnTo>
                      <a:pt x="615" y="0"/>
                    </a:lnTo>
                    <a:lnTo>
                      <a:pt x="0" y="597"/>
                    </a:lnTo>
                    <a:lnTo>
                      <a:pt x="0" y="891"/>
                    </a:lnTo>
                    <a:lnTo>
                      <a:pt x="615" y="295"/>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5" name="Freeform 1025"/>
              <p:cNvSpPr>
                <a:spLocks/>
              </p:cNvSpPr>
              <p:nvPr/>
            </p:nvSpPr>
            <p:spPr bwMode="auto">
              <a:xfrm>
                <a:off x="2736" y="1906"/>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6"/>
                    </a:lnTo>
                    <a:lnTo>
                      <a:pt x="0" y="891"/>
                    </a:lnTo>
                    <a:lnTo>
                      <a:pt x="615" y="29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6" name="Freeform 1026"/>
              <p:cNvSpPr>
                <a:spLocks/>
              </p:cNvSpPr>
              <p:nvPr/>
            </p:nvSpPr>
            <p:spPr bwMode="auto">
              <a:xfrm>
                <a:off x="2736" y="1955"/>
                <a:ext cx="205" cy="297"/>
              </a:xfrm>
              <a:custGeom>
                <a:avLst/>
                <a:gdLst>
                  <a:gd name="T0" fmla="*/ 205 w 615"/>
                  <a:gd name="T1" fmla="*/ 98 h 892"/>
                  <a:gd name="T2" fmla="*/ 205 w 615"/>
                  <a:gd name="T3" fmla="*/ 0 h 892"/>
                  <a:gd name="T4" fmla="*/ 0 w 615"/>
                  <a:gd name="T5" fmla="*/ 198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4"/>
                    </a:moveTo>
                    <a:lnTo>
                      <a:pt x="615" y="0"/>
                    </a:lnTo>
                    <a:lnTo>
                      <a:pt x="0" y="596"/>
                    </a:lnTo>
                    <a:lnTo>
                      <a:pt x="0" y="892"/>
                    </a:lnTo>
                    <a:lnTo>
                      <a:pt x="615" y="294"/>
                    </a:lnTo>
                    <a:close/>
                  </a:path>
                </a:pathLst>
              </a:custGeom>
              <a:solidFill>
                <a:srgbClr val="C7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7" name="Freeform 1027"/>
              <p:cNvSpPr>
                <a:spLocks/>
              </p:cNvSpPr>
              <p:nvPr/>
            </p:nvSpPr>
            <p:spPr bwMode="auto">
              <a:xfrm>
                <a:off x="2736" y="2004"/>
                <a:ext cx="205" cy="297"/>
              </a:xfrm>
              <a:custGeom>
                <a:avLst/>
                <a:gdLst>
                  <a:gd name="T0" fmla="*/ 205 w 615"/>
                  <a:gd name="T1" fmla="*/ 98 h 892"/>
                  <a:gd name="T2" fmla="*/ 205 w 615"/>
                  <a:gd name="T3" fmla="*/ 0 h 892"/>
                  <a:gd name="T4" fmla="*/ 0 w 615"/>
                  <a:gd name="T5" fmla="*/ 199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5"/>
                    </a:moveTo>
                    <a:lnTo>
                      <a:pt x="615" y="0"/>
                    </a:lnTo>
                    <a:lnTo>
                      <a:pt x="0" y="597"/>
                    </a:lnTo>
                    <a:lnTo>
                      <a:pt x="0" y="892"/>
                    </a:lnTo>
                    <a:lnTo>
                      <a:pt x="615" y="295"/>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8" name="Freeform 1028"/>
              <p:cNvSpPr>
                <a:spLocks/>
              </p:cNvSpPr>
              <p:nvPr/>
            </p:nvSpPr>
            <p:spPr bwMode="auto">
              <a:xfrm>
                <a:off x="2736" y="2053"/>
                <a:ext cx="205" cy="297"/>
              </a:xfrm>
              <a:custGeom>
                <a:avLst/>
                <a:gdLst>
                  <a:gd name="T0" fmla="*/ 205 w 615"/>
                  <a:gd name="T1" fmla="*/ 98 h 892"/>
                  <a:gd name="T2" fmla="*/ 205 w 615"/>
                  <a:gd name="T3" fmla="*/ 0 h 892"/>
                  <a:gd name="T4" fmla="*/ 0 w 615"/>
                  <a:gd name="T5" fmla="*/ 199 h 892"/>
                  <a:gd name="T6" fmla="*/ 0 w 615"/>
                  <a:gd name="T7" fmla="*/ 297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5"/>
                    </a:moveTo>
                    <a:lnTo>
                      <a:pt x="615" y="0"/>
                    </a:lnTo>
                    <a:lnTo>
                      <a:pt x="0" y="598"/>
                    </a:lnTo>
                    <a:lnTo>
                      <a:pt x="0" y="892"/>
                    </a:lnTo>
                    <a:lnTo>
                      <a:pt x="615" y="295"/>
                    </a:lnTo>
                    <a:close/>
                  </a:path>
                </a:pathLst>
              </a:custGeom>
              <a:solidFill>
                <a:srgbClr val="BF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59" name="Freeform 1029"/>
              <p:cNvSpPr>
                <a:spLocks/>
              </p:cNvSpPr>
              <p:nvPr/>
            </p:nvSpPr>
            <p:spPr bwMode="auto">
              <a:xfrm>
                <a:off x="2736" y="2102"/>
                <a:ext cx="205" cy="297"/>
              </a:xfrm>
              <a:custGeom>
                <a:avLst/>
                <a:gdLst>
                  <a:gd name="T0" fmla="*/ 205 w 615"/>
                  <a:gd name="T1" fmla="*/ 98 h 891"/>
                  <a:gd name="T2" fmla="*/ 205 w 615"/>
                  <a:gd name="T3" fmla="*/ 0 h 891"/>
                  <a:gd name="T4" fmla="*/ 0 w 615"/>
                  <a:gd name="T5" fmla="*/ 199 h 891"/>
                  <a:gd name="T6" fmla="*/ 0 w 615"/>
                  <a:gd name="T7" fmla="*/ 297 h 891"/>
                  <a:gd name="T8" fmla="*/ 205 w 615"/>
                  <a:gd name="T9" fmla="*/ 98 h 891"/>
                  <a:gd name="T10" fmla="*/ 0 60000 65536"/>
                  <a:gd name="T11" fmla="*/ 0 60000 65536"/>
                  <a:gd name="T12" fmla="*/ 0 60000 65536"/>
                  <a:gd name="T13" fmla="*/ 0 60000 65536"/>
                  <a:gd name="T14" fmla="*/ 0 60000 65536"/>
                  <a:gd name="T15" fmla="*/ 0 w 615"/>
                  <a:gd name="T16" fmla="*/ 0 h 891"/>
                  <a:gd name="T17" fmla="*/ 615 w 615"/>
                  <a:gd name="T18" fmla="*/ 891 h 891"/>
                </a:gdLst>
                <a:ahLst/>
                <a:cxnLst>
                  <a:cxn ang="T10">
                    <a:pos x="T0" y="T1"/>
                  </a:cxn>
                  <a:cxn ang="T11">
                    <a:pos x="T2" y="T3"/>
                  </a:cxn>
                  <a:cxn ang="T12">
                    <a:pos x="T4" y="T5"/>
                  </a:cxn>
                  <a:cxn ang="T13">
                    <a:pos x="T6" y="T7"/>
                  </a:cxn>
                  <a:cxn ang="T14">
                    <a:pos x="T8" y="T9"/>
                  </a:cxn>
                </a:cxnLst>
                <a:rect l="T15" t="T16" r="T17" b="T18"/>
                <a:pathLst>
                  <a:path w="615" h="891">
                    <a:moveTo>
                      <a:pt x="615" y="294"/>
                    </a:moveTo>
                    <a:lnTo>
                      <a:pt x="615" y="0"/>
                    </a:lnTo>
                    <a:lnTo>
                      <a:pt x="0" y="597"/>
                    </a:lnTo>
                    <a:lnTo>
                      <a:pt x="0" y="891"/>
                    </a:lnTo>
                    <a:lnTo>
                      <a:pt x="615" y="294"/>
                    </a:lnTo>
                    <a:close/>
                  </a:path>
                </a:pathLst>
              </a:custGeom>
              <a:solidFill>
                <a:srgbClr val="BA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0" name="Freeform 1030"/>
              <p:cNvSpPr>
                <a:spLocks/>
              </p:cNvSpPr>
              <p:nvPr/>
            </p:nvSpPr>
            <p:spPr bwMode="auto">
              <a:xfrm>
                <a:off x="2736" y="2151"/>
                <a:ext cx="205" cy="298"/>
              </a:xfrm>
              <a:custGeom>
                <a:avLst/>
                <a:gdLst>
                  <a:gd name="T0" fmla="*/ 205 w 615"/>
                  <a:gd name="T1" fmla="*/ 98 h 892"/>
                  <a:gd name="T2" fmla="*/ 205 w 615"/>
                  <a:gd name="T3" fmla="*/ 0 h 892"/>
                  <a:gd name="T4" fmla="*/ 0 w 615"/>
                  <a:gd name="T5" fmla="*/ 199 h 892"/>
                  <a:gd name="T6" fmla="*/ 0 w 615"/>
                  <a:gd name="T7" fmla="*/ 298 h 892"/>
                  <a:gd name="T8" fmla="*/ 205 w 615"/>
                  <a:gd name="T9" fmla="*/ 98 h 892"/>
                  <a:gd name="T10" fmla="*/ 0 60000 65536"/>
                  <a:gd name="T11" fmla="*/ 0 60000 65536"/>
                  <a:gd name="T12" fmla="*/ 0 60000 65536"/>
                  <a:gd name="T13" fmla="*/ 0 60000 65536"/>
                  <a:gd name="T14" fmla="*/ 0 60000 65536"/>
                  <a:gd name="T15" fmla="*/ 0 w 615"/>
                  <a:gd name="T16" fmla="*/ 0 h 892"/>
                  <a:gd name="T17" fmla="*/ 615 w 615"/>
                  <a:gd name="T18" fmla="*/ 892 h 892"/>
                </a:gdLst>
                <a:ahLst/>
                <a:cxnLst>
                  <a:cxn ang="T10">
                    <a:pos x="T0" y="T1"/>
                  </a:cxn>
                  <a:cxn ang="T11">
                    <a:pos x="T2" y="T3"/>
                  </a:cxn>
                  <a:cxn ang="T12">
                    <a:pos x="T4" y="T5"/>
                  </a:cxn>
                  <a:cxn ang="T13">
                    <a:pos x="T6" y="T7"/>
                  </a:cxn>
                  <a:cxn ang="T14">
                    <a:pos x="T8" y="T9"/>
                  </a:cxn>
                </a:cxnLst>
                <a:rect l="T15" t="T16" r="T17" b="T18"/>
                <a:pathLst>
                  <a:path w="615" h="892">
                    <a:moveTo>
                      <a:pt x="615" y="294"/>
                    </a:moveTo>
                    <a:lnTo>
                      <a:pt x="615" y="0"/>
                    </a:lnTo>
                    <a:lnTo>
                      <a:pt x="0" y="597"/>
                    </a:lnTo>
                    <a:lnTo>
                      <a:pt x="0" y="892"/>
                    </a:lnTo>
                    <a:lnTo>
                      <a:pt x="615" y="294"/>
                    </a:lnTo>
                    <a:close/>
                  </a:path>
                </a:pathLst>
              </a:custGeom>
              <a:solidFill>
                <a:srgbClr val="B8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1" name="Freeform 1031"/>
              <p:cNvSpPr>
                <a:spLocks/>
              </p:cNvSpPr>
              <p:nvPr/>
            </p:nvSpPr>
            <p:spPr bwMode="auto">
              <a:xfrm>
                <a:off x="2736" y="2200"/>
                <a:ext cx="205" cy="290"/>
              </a:xfrm>
              <a:custGeom>
                <a:avLst/>
                <a:gdLst>
                  <a:gd name="T0" fmla="*/ 205 w 615"/>
                  <a:gd name="T1" fmla="*/ 99 h 868"/>
                  <a:gd name="T2" fmla="*/ 205 w 615"/>
                  <a:gd name="T3" fmla="*/ 0 h 868"/>
                  <a:gd name="T4" fmla="*/ 0 w 615"/>
                  <a:gd name="T5" fmla="*/ 199 h 868"/>
                  <a:gd name="T6" fmla="*/ 0 w 615"/>
                  <a:gd name="T7" fmla="*/ 290 h 868"/>
                  <a:gd name="T8" fmla="*/ 9 w 615"/>
                  <a:gd name="T9" fmla="*/ 290 h 868"/>
                  <a:gd name="T10" fmla="*/ 205 w 615"/>
                  <a:gd name="T11" fmla="*/ 99 h 868"/>
                  <a:gd name="T12" fmla="*/ 0 60000 65536"/>
                  <a:gd name="T13" fmla="*/ 0 60000 65536"/>
                  <a:gd name="T14" fmla="*/ 0 60000 65536"/>
                  <a:gd name="T15" fmla="*/ 0 60000 65536"/>
                  <a:gd name="T16" fmla="*/ 0 60000 65536"/>
                  <a:gd name="T17" fmla="*/ 0 60000 65536"/>
                  <a:gd name="T18" fmla="*/ 0 w 615"/>
                  <a:gd name="T19" fmla="*/ 0 h 868"/>
                  <a:gd name="T20" fmla="*/ 615 w 615"/>
                  <a:gd name="T21" fmla="*/ 868 h 868"/>
                </a:gdLst>
                <a:ahLst/>
                <a:cxnLst>
                  <a:cxn ang="T12">
                    <a:pos x="T0" y="T1"/>
                  </a:cxn>
                  <a:cxn ang="T13">
                    <a:pos x="T2" y="T3"/>
                  </a:cxn>
                  <a:cxn ang="T14">
                    <a:pos x="T4" y="T5"/>
                  </a:cxn>
                  <a:cxn ang="T15">
                    <a:pos x="T6" y="T7"/>
                  </a:cxn>
                  <a:cxn ang="T16">
                    <a:pos x="T8" y="T9"/>
                  </a:cxn>
                  <a:cxn ang="T17">
                    <a:pos x="T10" y="T11"/>
                  </a:cxn>
                </a:cxnLst>
                <a:rect l="T18" t="T19" r="T20" b="T21"/>
                <a:pathLst>
                  <a:path w="615" h="868">
                    <a:moveTo>
                      <a:pt x="615" y="295"/>
                    </a:moveTo>
                    <a:lnTo>
                      <a:pt x="615" y="0"/>
                    </a:lnTo>
                    <a:lnTo>
                      <a:pt x="0" y="597"/>
                    </a:lnTo>
                    <a:lnTo>
                      <a:pt x="0" y="868"/>
                    </a:lnTo>
                    <a:lnTo>
                      <a:pt x="26" y="868"/>
                    </a:lnTo>
                    <a:lnTo>
                      <a:pt x="615" y="295"/>
                    </a:lnTo>
                    <a:close/>
                  </a:path>
                </a:pathLst>
              </a:custGeom>
              <a:solidFill>
                <a:srgbClr val="B2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2" name="Freeform 1032"/>
              <p:cNvSpPr>
                <a:spLocks/>
              </p:cNvSpPr>
              <p:nvPr/>
            </p:nvSpPr>
            <p:spPr bwMode="auto">
              <a:xfrm>
                <a:off x="2736" y="2249"/>
                <a:ext cx="205" cy="241"/>
              </a:xfrm>
              <a:custGeom>
                <a:avLst/>
                <a:gdLst>
                  <a:gd name="T0" fmla="*/ 205 w 615"/>
                  <a:gd name="T1" fmla="*/ 99 h 721"/>
                  <a:gd name="T2" fmla="*/ 205 w 615"/>
                  <a:gd name="T3" fmla="*/ 0 h 721"/>
                  <a:gd name="T4" fmla="*/ 0 w 615"/>
                  <a:gd name="T5" fmla="*/ 200 h 721"/>
                  <a:gd name="T6" fmla="*/ 0 w 615"/>
                  <a:gd name="T7" fmla="*/ 241 h 721"/>
                  <a:gd name="T8" fmla="*/ 59 w 615"/>
                  <a:gd name="T9" fmla="*/ 241 h 721"/>
                  <a:gd name="T10" fmla="*/ 205 w 615"/>
                  <a:gd name="T11" fmla="*/ 99 h 721"/>
                  <a:gd name="T12" fmla="*/ 0 60000 65536"/>
                  <a:gd name="T13" fmla="*/ 0 60000 65536"/>
                  <a:gd name="T14" fmla="*/ 0 60000 65536"/>
                  <a:gd name="T15" fmla="*/ 0 60000 65536"/>
                  <a:gd name="T16" fmla="*/ 0 60000 65536"/>
                  <a:gd name="T17" fmla="*/ 0 60000 65536"/>
                  <a:gd name="T18" fmla="*/ 0 w 615"/>
                  <a:gd name="T19" fmla="*/ 0 h 721"/>
                  <a:gd name="T20" fmla="*/ 615 w 615"/>
                  <a:gd name="T21" fmla="*/ 721 h 721"/>
                </a:gdLst>
                <a:ahLst/>
                <a:cxnLst>
                  <a:cxn ang="T12">
                    <a:pos x="T0" y="T1"/>
                  </a:cxn>
                  <a:cxn ang="T13">
                    <a:pos x="T2" y="T3"/>
                  </a:cxn>
                  <a:cxn ang="T14">
                    <a:pos x="T4" y="T5"/>
                  </a:cxn>
                  <a:cxn ang="T15">
                    <a:pos x="T6" y="T7"/>
                  </a:cxn>
                  <a:cxn ang="T16">
                    <a:pos x="T8" y="T9"/>
                  </a:cxn>
                  <a:cxn ang="T17">
                    <a:pos x="T10" y="T11"/>
                  </a:cxn>
                </a:cxnLst>
                <a:rect l="T18" t="T19" r="T20" b="T21"/>
                <a:pathLst>
                  <a:path w="615" h="721">
                    <a:moveTo>
                      <a:pt x="615" y="295"/>
                    </a:moveTo>
                    <a:lnTo>
                      <a:pt x="615" y="0"/>
                    </a:lnTo>
                    <a:lnTo>
                      <a:pt x="0" y="598"/>
                    </a:lnTo>
                    <a:lnTo>
                      <a:pt x="0" y="721"/>
                    </a:lnTo>
                    <a:lnTo>
                      <a:pt x="177" y="721"/>
                    </a:lnTo>
                    <a:lnTo>
                      <a:pt x="615" y="295"/>
                    </a:lnTo>
                    <a:close/>
                  </a:path>
                </a:pathLst>
              </a:custGeom>
              <a:solidFill>
                <a:srgbClr val="B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3" name="Freeform 1033"/>
              <p:cNvSpPr>
                <a:spLocks/>
              </p:cNvSpPr>
              <p:nvPr/>
            </p:nvSpPr>
            <p:spPr bwMode="auto">
              <a:xfrm>
                <a:off x="2745" y="2299"/>
                <a:ext cx="196" cy="191"/>
              </a:xfrm>
              <a:custGeom>
                <a:avLst/>
                <a:gdLst>
                  <a:gd name="T0" fmla="*/ 196 w 589"/>
                  <a:gd name="T1" fmla="*/ 98 h 573"/>
                  <a:gd name="T2" fmla="*/ 196 w 589"/>
                  <a:gd name="T3" fmla="*/ 0 h 573"/>
                  <a:gd name="T4" fmla="*/ 0 w 589"/>
                  <a:gd name="T5" fmla="*/ 191 h 573"/>
                  <a:gd name="T6" fmla="*/ 100 w 589"/>
                  <a:gd name="T7" fmla="*/ 191 h 573"/>
                  <a:gd name="T8" fmla="*/ 196 w 589"/>
                  <a:gd name="T9" fmla="*/ 98 h 573"/>
                  <a:gd name="T10" fmla="*/ 0 60000 65536"/>
                  <a:gd name="T11" fmla="*/ 0 60000 65536"/>
                  <a:gd name="T12" fmla="*/ 0 60000 65536"/>
                  <a:gd name="T13" fmla="*/ 0 60000 65536"/>
                  <a:gd name="T14" fmla="*/ 0 60000 65536"/>
                  <a:gd name="T15" fmla="*/ 0 w 589"/>
                  <a:gd name="T16" fmla="*/ 0 h 573"/>
                  <a:gd name="T17" fmla="*/ 589 w 589"/>
                  <a:gd name="T18" fmla="*/ 573 h 573"/>
                </a:gdLst>
                <a:ahLst/>
                <a:cxnLst>
                  <a:cxn ang="T10">
                    <a:pos x="T0" y="T1"/>
                  </a:cxn>
                  <a:cxn ang="T11">
                    <a:pos x="T2" y="T3"/>
                  </a:cxn>
                  <a:cxn ang="T12">
                    <a:pos x="T4" y="T5"/>
                  </a:cxn>
                  <a:cxn ang="T13">
                    <a:pos x="T6" y="T7"/>
                  </a:cxn>
                  <a:cxn ang="T14">
                    <a:pos x="T8" y="T9"/>
                  </a:cxn>
                </a:cxnLst>
                <a:rect l="T15" t="T16" r="T17" b="T18"/>
                <a:pathLst>
                  <a:path w="589" h="573">
                    <a:moveTo>
                      <a:pt x="589" y="294"/>
                    </a:moveTo>
                    <a:lnTo>
                      <a:pt x="589" y="0"/>
                    </a:lnTo>
                    <a:lnTo>
                      <a:pt x="0" y="573"/>
                    </a:lnTo>
                    <a:lnTo>
                      <a:pt x="302" y="573"/>
                    </a:lnTo>
                    <a:lnTo>
                      <a:pt x="589" y="294"/>
                    </a:lnTo>
                    <a:close/>
                  </a:path>
                </a:pathLst>
              </a:custGeom>
              <a:solidFill>
                <a:srgbClr val="AB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4" name="Freeform 1034"/>
              <p:cNvSpPr>
                <a:spLocks/>
              </p:cNvSpPr>
              <p:nvPr/>
            </p:nvSpPr>
            <p:spPr bwMode="auto">
              <a:xfrm>
                <a:off x="2795" y="2348"/>
                <a:ext cx="146" cy="142"/>
              </a:xfrm>
              <a:custGeom>
                <a:avLst/>
                <a:gdLst>
                  <a:gd name="T0" fmla="*/ 146 w 438"/>
                  <a:gd name="T1" fmla="*/ 98 h 426"/>
                  <a:gd name="T2" fmla="*/ 146 w 438"/>
                  <a:gd name="T3" fmla="*/ 0 h 426"/>
                  <a:gd name="T4" fmla="*/ 0 w 438"/>
                  <a:gd name="T5" fmla="*/ 142 h 426"/>
                  <a:gd name="T6" fmla="*/ 101 w 438"/>
                  <a:gd name="T7" fmla="*/ 142 h 426"/>
                  <a:gd name="T8" fmla="*/ 146 w 438"/>
                  <a:gd name="T9" fmla="*/ 98 h 426"/>
                  <a:gd name="T10" fmla="*/ 0 60000 65536"/>
                  <a:gd name="T11" fmla="*/ 0 60000 65536"/>
                  <a:gd name="T12" fmla="*/ 0 60000 65536"/>
                  <a:gd name="T13" fmla="*/ 0 60000 65536"/>
                  <a:gd name="T14" fmla="*/ 0 60000 65536"/>
                  <a:gd name="T15" fmla="*/ 0 w 438"/>
                  <a:gd name="T16" fmla="*/ 0 h 426"/>
                  <a:gd name="T17" fmla="*/ 438 w 438"/>
                  <a:gd name="T18" fmla="*/ 426 h 426"/>
                </a:gdLst>
                <a:ahLst/>
                <a:cxnLst>
                  <a:cxn ang="T10">
                    <a:pos x="T0" y="T1"/>
                  </a:cxn>
                  <a:cxn ang="T11">
                    <a:pos x="T2" y="T3"/>
                  </a:cxn>
                  <a:cxn ang="T12">
                    <a:pos x="T4" y="T5"/>
                  </a:cxn>
                  <a:cxn ang="T13">
                    <a:pos x="T6" y="T7"/>
                  </a:cxn>
                  <a:cxn ang="T14">
                    <a:pos x="T8" y="T9"/>
                  </a:cxn>
                </a:cxnLst>
                <a:rect l="T15" t="T16" r="T17" b="T18"/>
                <a:pathLst>
                  <a:path w="438" h="426">
                    <a:moveTo>
                      <a:pt x="438" y="293"/>
                    </a:moveTo>
                    <a:lnTo>
                      <a:pt x="438" y="0"/>
                    </a:lnTo>
                    <a:lnTo>
                      <a:pt x="0" y="426"/>
                    </a:lnTo>
                    <a:lnTo>
                      <a:pt x="303" y="426"/>
                    </a:lnTo>
                    <a:lnTo>
                      <a:pt x="438" y="293"/>
                    </a:lnTo>
                    <a:close/>
                  </a:path>
                </a:pathLst>
              </a:custGeom>
              <a:solidFill>
                <a:srgbClr val="A6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5" name="Freeform 1035"/>
              <p:cNvSpPr>
                <a:spLocks/>
              </p:cNvSpPr>
              <p:nvPr/>
            </p:nvSpPr>
            <p:spPr bwMode="auto">
              <a:xfrm>
                <a:off x="2845" y="2397"/>
                <a:ext cx="96" cy="93"/>
              </a:xfrm>
              <a:custGeom>
                <a:avLst/>
                <a:gdLst>
                  <a:gd name="T0" fmla="*/ 96 w 287"/>
                  <a:gd name="T1" fmla="*/ 0 h 279"/>
                  <a:gd name="T2" fmla="*/ 96 w 287"/>
                  <a:gd name="T3" fmla="*/ 93 h 279"/>
                  <a:gd name="T4" fmla="*/ 0 w 287"/>
                  <a:gd name="T5" fmla="*/ 93 h 279"/>
                  <a:gd name="T6" fmla="*/ 96 w 287"/>
                  <a:gd name="T7" fmla="*/ 0 h 279"/>
                  <a:gd name="T8" fmla="*/ 0 60000 65536"/>
                  <a:gd name="T9" fmla="*/ 0 60000 65536"/>
                  <a:gd name="T10" fmla="*/ 0 60000 65536"/>
                  <a:gd name="T11" fmla="*/ 0 60000 65536"/>
                  <a:gd name="T12" fmla="*/ 0 w 287"/>
                  <a:gd name="T13" fmla="*/ 0 h 279"/>
                  <a:gd name="T14" fmla="*/ 287 w 287"/>
                  <a:gd name="T15" fmla="*/ 279 h 279"/>
                </a:gdLst>
                <a:ahLst/>
                <a:cxnLst>
                  <a:cxn ang="T8">
                    <a:pos x="T0" y="T1"/>
                  </a:cxn>
                  <a:cxn ang="T9">
                    <a:pos x="T2" y="T3"/>
                  </a:cxn>
                  <a:cxn ang="T10">
                    <a:pos x="T4" y="T5"/>
                  </a:cxn>
                  <a:cxn ang="T11">
                    <a:pos x="T6" y="T7"/>
                  </a:cxn>
                </a:cxnLst>
                <a:rect l="T12" t="T13" r="T14" b="T15"/>
                <a:pathLst>
                  <a:path w="287" h="279">
                    <a:moveTo>
                      <a:pt x="287" y="0"/>
                    </a:moveTo>
                    <a:lnTo>
                      <a:pt x="287" y="279"/>
                    </a:lnTo>
                    <a:lnTo>
                      <a:pt x="0" y="279"/>
                    </a:lnTo>
                    <a:lnTo>
                      <a:pt x="287" y="0"/>
                    </a:lnTo>
                    <a:close/>
                  </a:path>
                </a:pathLst>
              </a:custGeom>
              <a:solidFill>
                <a:srgbClr val="A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6" name="Freeform 1036"/>
              <p:cNvSpPr>
                <a:spLocks/>
              </p:cNvSpPr>
              <p:nvPr/>
            </p:nvSpPr>
            <p:spPr bwMode="auto">
              <a:xfrm>
                <a:off x="2896" y="2445"/>
                <a:ext cx="45" cy="45"/>
              </a:xfrm>
              <a:custGeom>
                <a:avLst/>
                <a:gdLst>
                  <a:gd name="T0" fmla="*/ 45 w 135"/>
                  <a:gd name="T1" fmla="*/ 0 h 133"/>
                  <a:gd name="T2" fmla="*/ 45 w 135"/>
                  <a:gd name="T3" fmla="*/ 45 h 133"/>
                  <a:gd name="T4" fmla="*/ 0 w 135"/>
                  <a:gd name="T5" fmla="*/ 45 h 133"/>
                  <a:gd name="T6" fmla="*/ 45 w 135"/>
                  <a:gd name="T7" fmla="*/ 0 h 133"/>
                  <a:gd name="T8" fmla="*/ 0 60000 65536"/>
                  <a:gd name="T9" fmla="*/ 0 60000 65536"/>
                  <a:gd name="T10" fmla="*/ 0 60000 65536"/>
                  <a:gd name="T11" fmla="*/ 0 60000 65536"/>
                  <a:gd name="T12" fmla="*/ 0 w 135"/>
                  <a:gd name="T13" fmla="*/ 0 h 133"/>
                  <a:gd name="T14" fmla="*/ 135 w 135"/>
                  <a:gd name="T15" fmla="*/ 133 h 133"/>
                </a:gdLst>
                <a:ahLst/>
                <a:cxnLst>
                  <a:cxn ang="T8">
                    <a:pos x="T0" y="T1"/>
                  </a:cxn>
                  <a:cxn ang="T9">
                    <a:pos x="T2" y="T3"/>
                  </a:cxn>
                  <a:cxn ang="T10">
                    <a:pos x="T4" y="T5"/>
                  </a:cxn>
                  <a:cxn ang="T11">
                    <a:pos x="T6" y="T7"/>
                  </a:cxn>
                </a:cxnLst>
                <a:rect l="T12" t="T13" r="T14" b="T15"/>
                <a:pathLst>
                  <a:path w="135" h="133">
                    <a:moveTo>
                      <a:pt x="135" y="0"/>
                    </a:moveTo>
                    <a:lnTo>
                      <a:pt x="135" y="133"/>
                    </a:lnTo>
                    <a:lnTo>
                      <a:pt x="0" y="133"/>
                    </a:lnTo>
                    <a:lnTo>
                      <a:pt x="135" y="0"/>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67" name="Freeform 1037"/>
              <p:cNvSpPr>
                <a:spLocks/>
              </p:cNvSpPr>
              <p:nvPr/>
            </p:nvSpPr>
            <p:spPr bwMode="auto">
              <a:xfrm>
                <a:off x="2736" y="1716"/>
                <a:ext cx="205" cy="772"/>
              </a:xfrm>
              <a:custGeom>
                <a:avLst/>
                <a:gdLst>
                  <a:gd name="T0" fmla="*/ 0 w 614"/>
                  <a:gd name="T1" fmla="*/ 772 h 2318"/>
                  <a:gd name="T2" fmla="*/ 205 w 614"/>
                  <a:gd name="T3" fmla="*/ 772 h 2318"/>
                  <a:gd name="T4" fmla="*/ 205 w 614"/>
                  <a:gd name="T5" fmla="*/ 0 h 2318"/>
                  <a:gd name="T6" fmla="*/ 0 60000 65536"/>
                  <a:gd name="T7" fmla="*/ 0 60000 65536"/>
                  <a:gd name="T8" fmla="*/ 0 60000 65536"/>
                  <a:gd name="T9" fmla="*/ 0 w 614"/>
                  <a:gd name="T10" fmla="*/ 0 h 2318"/>
                  <a:gd name="T11" fmla="*/ 614 w 614"/>
                  <a:gd name="T12" fmla="*/ 2318 h 2318"/>
                </a:gdLst>
                <a:ahLst/>
                <a:cxnLst>
                  <a:cxn ang="T6">
                    <a:pos x="T0" y="T1"/>
                  </a:cxn>
                  <a:cxn ang="T7">
                    <a:pos x="T2" y="T3"/>
                  </a:cxn>
                  <a:cxn ang="T8">
                    <a:pos x="T4" y="T5"/>
                  </a:cxn>
                </a:cxnLst>
                <a:rect l="T9" t="T10" r="T11" b="T12"/>
                <a:pathLst>
                  <a:path w="614" h="2318">
                    <a:moveTo>
                      <a:pt x="0" y="2318"/>
                    </a:moveTo>
                    <a:lnTo>
                      <a:pt x="614" y="2318"/>
                    </a:lnTo>
                    <a:lnTo>
                      <a:pt x="614" y="0"/>
                    </a:lnTo>
                  </a:path>
                </a:pathLst>
              </a:custGeom>
              <a:noFill/>
              <a:ln w="0">
                <a:solidFill>
                  <a:srgbClr val="B2B2B2"/>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68" name="Rectangle 1038"/>
              <p:cNvSpPr>
                <a:spLocks noChangeArrowheads="1"/>
              </p:cNvSpPr>
              <p:nvPr/>
            </p:nvSpPr>
            <p:spPr bwMode="auto">
              <a:xfrm>
                <a:off x="2721" y="1718"/>
                <a:ext cx="11" cy="7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69" name="Rectangle 1039"/>
              <p:cNvSpPr>
                <a:spLocks noChangeArrowheads="1"/>
              </p:cNvSpPr>
              <p:nvPr/>
            </p:nvSpPr>
            <p:spPr bwMode="auto">
              <a:xfrm>
                <a:off x="3159" y="1717"/>
                <a:ext cx="13" cy="7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70" name="Freeform 1040"/>
              <p:cNvSpPr>
                <a:spLocks/>
              </p:cNvSpPr>
              <p:nvPr/>
            </p:nvSpPr>
            <p:spPr bwMode="auto">
              <a:xfrm>
                <a:off x="2720" y="1644"/>
                <a:ext cx="516" cy="36"/>
              </a:xfrm>
              <a:custGeom>
                <a:avLst/>
                <a:gdLst>
                  <a:gd name="T0" fmla="*/ 0 w 1548"/>
                  <a:gd name="T1" fmla="*/ 36 h 108"/>
                  <a:gd name="T2" fmla="*/ 450 w 1548"/>
                  <a:gd name="T3" fmla="*/ 36 h 108"/>
                  <a:gd name="T4" fmla="*/ 516 w 1548"/>
                  <a:gd name="T5" fmla="*/ 2 h 108"/>
                  <a:gd name="T6" fmla="*/ 65 w 1548"/>
                  <a:gd name="T7" fmla="*/ 0 h 108"/>
                  <a:gd name="T8" fmla="*/ 0 w 1548"/>
                  <a:gd name="T9" fmla="*/ 36 h 108"/>
                  <a:gd name="T10" fmla="*/ 0 60000 65536"/>
                  <a:gd name="T11" fmla="*/ 0 60000 65536"/>
                  <a:gd name="T12" fmla="*/ 0 60000 65536"/>
                  <a:gd name="T13" fmla="*/ 0 60000 65536"/>
                  <a:gd name="T14" fmla="*/ 0 60000 65536"/>
                  <a:gd name="T15" fmla="*/ 0 w 1548"/>
                  <a:gd name="T16" fmla="*/ 0 h 108"/>
                  <a:gd name="T17" fmla="*/ 1548 w 1548"/>
                  <a:gd name="T18" fmla="*/ 108 h 108"/>
                </a:gdLst>
                <a:ahLst/>
                <a:cxnLst>
                  <a:cxn ang="T10">
                    <a:pos x="T0" y="T1"/>
                  </a:cxn>
                  <a:cxn ang="T11">
                    <a:pos x="T2" y="T3"/>
                  </a:cxn>
                  <a:cxn ang="T12">
                    <a:pos x="T4" y="T5"/>
                  </a:cxn>
                  <a:cxn ang="T13">
                    <a:pos x="T6" y="T7"/>
                  </a:cxn>
                  <a:cxn ang="T14">
                    <a:pos x="T8" y="T9"/>
                  </a:cxn>
                </a:cxnLst>
                <a:rect l="T15" t="T16" r="T17" b="T18"/>
                <a:pathLst>
                  <a:path w="1548" h="108">
                    <a:moveTo>
                      <a:pt x="0" y="108"/>
                    </a:moveTo>
                    <a:lnTo>
                      <a:pt x="1350" y="108"/>
                    </a:lnTo>
                    <a:lnTo>
                      <a:pt x="1548" y="6"/>
                    </a:lnTo>
                    <a:lnTo>
                      <a:pt x="194" y="0"/>
                    </a:lnTo>
                    <a:lnTo>
                      <a:pt x="0" y="108"/>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71" name="Rectangle 1041"/>
              <p:cNvSpPr>
                <a:spLocks noChangeArrowheads="1"/>
              </p:cNvSpPr>
              <p:nvPr/>
            </p:nvSpPr>
            <p:spPr bwMode="auto">
              <a:xfrm>
                <a:off x="2719" y="1682"/>
                <a:ext cx="448" cy="30"/>
              </a:xfrm>
              <a:prstGeom prst="rect">
                <a:avLst/>
              </a:prstGeom>
              <a:solidFill>
                <a:srgbClr val="4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72" name="Freeform 1042"/>
              <p:cNvSpPr>
                <a:spLocks/>
              </p:cNvSpPr>
              <p:nvPr/>
            </p:nvSpPr>
            <p:spPr bwMode="auto">
              <a:xfrm>
                <a:off x="2719" y="1682"/>
                <a:ext cx="448" cy="30"/>
              </a:xfrm>
              <a:custGeom>
                <a:avLst/>
                <a:gdLst>
                  <a:gd name="T0" fmla="*/ 0 w 1343"/>
                  <a:gd name="T1" fmla="*/ 30 h 90"/>
                  <a:gd name="T2" fmla="*/ 0 w 1343"/>
                  <a:gd name="T3" fmla="*/ 0 h 90"/>
                  <a:gd name="T4" fmla="*/ 448 w 1343"/>
                  <a:gd name="T5" fmla="*/ 0 h 90"/>
                  <a:gd name="T6" fmla="*/ 0 60000 65536"/>
                  <a:gd name="T7" fmla="*/ 0 60000 65536"/>
                  <a:gd name="T8" fmla="*/ 0 60000 65536"/>
                  <a:gd name="T9" fmla="*/ 0 w 1343"/>
                  <a:gd name="T10" fmla="*/ 0 h 90"/>
                  <a:gd name="T11" fmla="*/ 1343 w 1343"/>
                  <a:gd name="T12" fmla="*/ 90 h 90"/>
                </a:gdLst>
                <a:ahLst/>
                <a:cxnLst>
                  <a:cxn ang="T6">
                    <a:pos x="T0" y="T1"/>
                  </a:cxn>
                  <a:cxn ang="T7">
                    <a:pos x="T2" y="T3"/>
                  </a:cxn>
                  <a:cxn ang="T8">
                    <a:pos x="T4" y="T5"/>
                  </a:cxn>
                </a:cxnLst>
                <a:rect l="T9" t="T10" r="T11" b="T12"/>
                <a:pathLst>
                  <a:path w="1343" h="90">
                    <a:moveTo>
                      <a:pt x="0" y="90"/>
                    </a:moveTo>
                    <a:lnTo>
                      <a:pt x="0" y="0"/>
                    </a:lnTo>
                    <a:lnTo>
                      <a:pt x="1343" y="0"/>
                    </a:lnTo>
                  </a:path>
                </a:pathLst>
              </a:custGeom>
              <a:noFill/>
              <a:ln w="0">
                <a:solidFill>
                  <a:srgbClr val="E5E5E5"/>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73" name="Freeform 1043"/>
              <p:cNvSpPr>
                <a:spLocks/>
              </p:cNvSpPr>
              <p:nvPr/>
            </p:nvSpPr>
            <p:spPr bwMode="auto">
              <a:xfrm>
                <a:off x="2719" y="1682"/>
                <a:ext cx="448" cy="30"/>
              </a:xfrm>
              <a:custGeom>
                <a:avLst/>
                <a:gdLst>
                  <a:gd name="T0" fmla="*/ 448 w 1343"/>
                  <a:gd name="T1" fmla="*/ 0 h 90"/>
                  <a:gd name="T2" fmla="*/ 448 w 1343"/>
                  <a:gd name="T3" fmla="*/ 30 h 90"/>
                  <a:gd name="T4" fmla="*/ 0 w 1343"/>
                  <a:gd name="T5" fmla="*/ 30 h 90"/>
                  <a:gd name="T6" fmla="*/ 0 60000 65536"/>
                  <a:gd name="T7" fmla="*/ 0 60000 65536"/>
                  <a:gd name="T8" fmla="*/ 0 60000 65536"/>
                  <a:gd name="T9" fmla="*/ 0 w 1343"/>
                  <a:gd name="T10" fmla="*/ 0 h 90"/>
                  <a:gd name="T11" fmla="*/ 1343 w 1343"/>
                  <a:gd name="T12" fmla="*/ 90 h 90"/>
                </a:gdLst>
                <a:ahLst/>
                <a:cxnLst>
                  <a:cxn ang="T6">
                    <a:pos x="T0" y="T1"/>
                  </a:cxn>
                  <a:cxn ang="T7">
                    <a:pos x="T2" y="T3"/>
                  </a:cxn>
                  <a:cxn ang="T8">
                    <a:pos x="T4" y="T5"/>
                  </a:cxn>
                </a:cxnLst>
                <a:rect l="T9" t="T10" r="T11" b="T12"/>
                <a:pathLst>
                  <a:path w="1343" h="90">
                    <a:moveTo>
                      <a:pt x="1343" y="0"/>
                    </a:moveTo>
                    <a:lnTo>
                      <a:pt x="1343" y="90"/>
                    </a:lnTo>
                    <a:lnTo>
                      <a:pt x="0" y="90"/>
                    </a:lnTo>
                  </a:path>
                </a:pathLst>
              </a:custGeom>
              <a:noFill/>
              <a:ln w="0">
                <a:solidFill>
                  <a:srgbClr val="E5E5E5"/>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74" name="Rectangle 1044"/>
              <p:cNvSpPr>
                <a:spLocks noChangeArrowheads="1"/>
              </p:cNvSpPr>
              <p:nvPr/>
            </p:nvSpPr>
            <p:spPr bwMode="auto">
              <a:xfrm>
                <a:off x="2720" y="2492"/>
                <a:ext cx="448" cy="29"/>
              </a:xfrm>
              <a:prstGeom prst="rect">
                <a:avLst/>
              </a:prstGeom>
              <a:solidFill>
                <a:srgbClr val="9C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75" name="Rectangle 1045"/>
              <p:cNvSpPr>
                <a:spLocks noChangeArrowheads="1"/>
              </p:cNvSpPr>
              <p:nvPr/>
            </p:nvSpPr>
            <p:spPr bwMode="auto">
              <a:xfrm>
                <a:off x="2720" y="2492"/>
                <a:ext cx="448" cy="29"/>
              </a:xfrm>
              <a:prstGeom prst="rect">
                <a:avLst/>
              </a:prstGeom>
              <a:noFill/>
              <a:ln w="0">
                <a:solidFill>
                  <a:srgbClr val="CCCC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76" name="Freeform 1046"/>
              <p:cNvSpPr>
                <a:spLocks/>
              </p:cNvSpPr>
              <p:nvPr/>
            </p:nvSpPr>
            <p:spPr bwMode="auto">
              <a:xfrm>
                <a:off x="2722" y="2494"/>
                <a:ext cx="448" cy="28"/>
              </a:xfrm>
              <a:custGeom>
                <a:avLst/>
                <a:gdLst>
                  <a:gd name="T0" fmla="*/ 0 w 1343"/>
                  <a:gd name="T1" fmla="*/ 28 h 84"/>
                  <a:gd name="T2" fmla="*/ 0 w 1343"/>
                  <a:gd name="T3" fmla="*/ 0 h 84"/>
                  <a:gd name="T4" fmla="*/ 448 w 1343"/>
                  <a:gd name="T5" fmla="*/ 0 h 84"/>
                  <a:gd name="T6" fmla="*/ 0 60000 65536"/>
                  <a:gd name="T7" fmla="*/ 0 60000 65536"/>
                  <a:gd name="T8" fmla="*/ 0 60000 65536"/>
                  <a:gd name="T9" fmla="*/ 0 w 1343"/>
                  <a:gd name="T10" fmla="*/ 0 h 84"/>
                  <a:gd name="T11" fmla="*/ 1343 w 1343"/>
                  <a:gd name="T12" fmla="*/ 84 h 84"/>
                </a:gdLst>
                <a:ahLst/>
                <a:cxnLst>
                  <a:cxn ang="T6">
                    <a:pos x="T0" y="T1"/>
                  </a:cxn>
                  <a:cxn ang="T7">
                    <a:pos x="T2" y="T3"/>
                  </a:cxn>
                  <a:cxn ang="T8">
                    <a:pos x="T4" y="T5"/>
                  </a:cxn>
                </a:cxnLst>
                <a:rect l="T9" t="T10" r="T11" b="T12"/>
                <a:pathLst>
                  <a:path w="1343" h="84">
                    <a:moveTo>
                      <a:pt x="0" y="84"/>
                    </a:moveTo>
                    <a:lnTo>
                      <a:pt x="0" y="0"/>
                    </a:lnTo>
                    <a:lnTo>
                      <a:pt x="1343" y="0"/>
                    </a:lnTo>
                  </a:path>
                </a:pathLst>
              </a:custGeom>
              <a:noFill/>
              <a:ln w="0">
                <a:solidFill>
                  <a:srgbClr val="CC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77" name="Freeform 1047"/>
              <p:cNvSpPr>
                <a:spLocks/>
              </p:cNvSpPr>
              <p:nvPr/>
            </p:nvSpPr>
            <p:spPr bwMode="auto">
              <a:xfrm>
                <a:off x="2720" y="2492"/>
                <a:ext cx="448" cy="29"/>
              </a:xfrm>
              <a:custGeom>
                <a:avLst/>
                <a:gdLst>
                  <a:gd name="T0" fmla="*/ 448 w 1343"/>
                  <a:gd name="T1" fmla="*/ 0 h 85"/>
                  <a:gd name="T2" fmla="*/ 448 w 1343"/>
                  <a:gd name="T3" fmla="*/ 29 h 85"/>
                  <a:gd name="T4" fmla="*/ 0 w 1343"/>
                  <a:gd name="T5" fmla="*/ 29 h 85"/>
                  <a:gd name="T6" fmla="*/ 0 60000 65536"/>
                  <a:gd name="T7" fmla="*/ 0 60000 65536"/>
                  <a:gd name="T8" fmla="*/ 0 60000 65536"/>
                  <a:gd name="T9" fmla="*/ 0 w 1343"/>
                  <a:gd name="T10" fmla="*/ 0 h 85"/>
                  <a:gd name="T11" fmla="*/ 1343 w 1343"/>
                  <a:gd name="T12" fmla="*/ 85 h 85"/>
                </a:gdLst>
                <a:ahLst/>
                <a:cxnLst>
                  <a:cxn ang="T6">
                    <a:pos x="T0" y="T1"/>
                  </a:cxn>
                  <a:cxn ang="T7">
                    <a:pos x="T2" y="T3"/>
                  </a:cxn>
                  <a:cxn ang="T8">
                    <a:pos x="T4" y="T5"/>
                  </a:cxn>
                </a:cxnLst>
                <a:rect l="T9" t="T10" r="T11" b="T12"/>
                <a:pathLst>
                  <a:path w="1343" h="85">
                    <a:moveTo>
                      <a:pt x="1343" y="0"/>
                    </a:moveTo>
                    <a:lnTo>
                      <a:pt x="1343" y="85"/>
                    </a:lnTo>
                    <a:lnTo>
                      <a:pt x="0" y="85"/>
                    </a:lnTo>
                  </a:path>
                </a:pathLst>
              </a:custGeom>
              <a:noFill/>
              <a:ln w="0">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578" name="Rectangle 1048"/>
              <p:cNvSpPr>
                <a:spLocks noChangeArrowheads="1"/>
              </p:cNvSpPr>
              <p:nvPr/>
            </p:nvSpPr>
            <p:spPr bwMode="auto">
              <a:xfrm>
                <a:off x="2955" y="2079"/>
                <a:ext cx="10" cy="6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79" name="Rectangle 1049"/>
              <p:cNvSpPr>
                <a:spLocks noChangeArrowheads="1"/>
              </p:cNvSpPr>
              <p:nvPr/>
            </p:nvSpPr>
            <p:spPr bwMode="auto">
              <a:xfrm>
                <a:off x="2731"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S</a:t>
                </a:r>
                <a:endParaRPr lang="de-DE" sz="1400"/>
              </a:p>
            </p:txBody>
          </p:sp>
          <p:sp>
            <p:nvSpPr>
              <p:cNvPr id="183580" name="Rectangle 1050"/>
              <p:cNvSpPr>
                <a:spLocks noChangeArrowheads="1"/>
              </p:cNvSpPr>
              <p:nvPr/>
            </p:nvSpPr>
            <p:spPr bwMode="auto">
              <a:xfrm>
                <a:off x="2751" y="1695"/>
                <a:ext cx="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I</a:t>
                </a:r>
                <a:endParaRPr lang="de-DE" sz="1400"/>
              </a:p>
            </p:txBody>
          </p:sp>
          <p:sp>
            <p:nvSpPr>
              <p:cNvPr id="183581" name="Rectangle 1051"/>
              <p:cNvSpPr>
                <a:spLocks noChangeArrowheads="1"/>
              </p:cNvSpPr>
              <p:nvPr/>
            </p:nvSpPr>
            <p:spPr bwMode="auto">
              <a:xfrm>
                <a:off x="2760"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3582" name="Rectangle 1052"/>
              <p:cNvSpPr>
                <a:spLocks noChangeArrowheads="1"/>
              </p:cNvSpPr>
              <p:nvPr/>
            </p:nvSpPr>
            <p:spPr bwMode="auto">
              <a:xfrm>
                <a:off x="2780" y="1695"/>
                <a:ext cx="27"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M</a:t>
                </a:r>
                <a:endParaRPr lang="de-DE" sz="1400"/>
              </a:p>
            </p:txBody>
          </p:sp>
          <p:sp>
            <p:nvSpPr>
              <p:cNvPr id="183583" name="Rectangle 1053"/>
              <p:cNvSpPr>
                <a:spLocks noChangeArrowheads="1"/>
              </p:cNvSpPr>
              <p:nvPr/>
            </p:nvSpPr>
            <p:spPr bwMode="auto">
              <a:xfrm>
                <a:off x="2805"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3584" name="Rectangle 1054"/>
              <p:cNvSpPr>
                <a:spLocks noChangeArrowheads="1"/>
              </p:cNvSpPr>
              <p:nvPr/>
            </p:nvSpPr>
            <p:spPr bwMode="auto">
              <a:xfrm>
                <a:off x="2825" y="1695"/>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N</a:t>
                </a:r>
                <a:endParaRPr lang="de-DE" sz="1400"/>
              </a:p>
            </p:txBody>
          </p:sp>
          <p:sp>
            <p:nvSpPr>
              <p:cNvPr id="183585" name="Rectangle 1055"/>
              <p:cNvSpPr>
                <a:spLocks noChangeArrowheads="1"/>
              </p:cNvSpPr>
              <p:nvPr/>
            </p:nvSpPr>
            <p:spPr bwMode="auto">
              <a:xfrm>
                <a:off x="2847" y="169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S</a:t>
                </a:r>
                <a:endParaRPr lang="de-DE" sz="1400"/>
              </a:p>
            </p:txBody>
          </p:sp>
          <p:sp>
            <p:nvSpPr>
              <p:cNvPr id="183586" name="Freeform 1056"/>
              <p:cNvSpPr>
                <a:spLocks/>
              </p:cNvSpPr>
              <p:nvPr/>
            </p:nvSpPr>
            <p:spPr bwMode="auto">
              <a:xfrm>
                <a:off x="3177" y="1648"/>
                <a:ext cx="58" cy="87"/>
              </a:xfrm>
              <a:custGeom>
                <a:avLst/>
                <a:gdLst>
                  <a:gd name="T0" fmla="*/ 58 w 174"/>
                  <a:gd name="T1" fmla="*/ 0 h 261"/>
                  <a:gd name="T2" fmla="*/ 0 w 174"/>
                  <a:gd name="T3" fmla="*/ 34 h 261"/>
                  <a:gd name="T4" fmla="*/ 0 w 174"/>
                  <a:gd name="T5" fmla="*/ 87 h 261"/>
                  <a:gd name="T6" fmla="*/ 58 w 174"/>
                  <a:gd name="T7" fmla="*/ 34 h 261"/>
                  <a:gd name="T8" fmla="*/ 58 w 174"/>
                  <a:gd name="T9" fmla="*/ 0 h 261"/>
                  <a:gd name="T10" fmla="*/ 0 60000 65536"/>
                  <a:gd name="T11" fmla="*/ 0 60000 65536"/>
                  <a:gd name="T12" fmla="*/ 0 60000 65536"/>
                  <a:gd name="T13" fmla="*/ 0 60000 65536"/>
                  <a:gd name="T14" fmla="*/ 0 60000 65536"/>
                  <a:gd name="T15" fmla="*/ 0 w 174"/>
                  <a:gd name="T16" fmla="*/ 0 h 261"/>
                  <a:gd name="T17" fmla="*/ 174 w 174"/>
                  <a:gd name="T18" fmla="*/ 261 h 261"/>
                </a:gdLst>
                <a:ahLst/>
                <a:cxnLst>
                  <a:cxn ang="T10">
                    <a:pos x="T0" y="T1"/>
                  </a:cxn>
                  <a:cxn ang="T11">
                    <a:pos x="T2" y="T3"/>
                  </a:cxn>
                  <a:cxn ang="T12">
                    <a:pos x="T4" y="T5"/>
                  </a:cxn>
                  <a:cxn ang="T13">
                    <a:pos x="T6" y="T7"/>
                  </a:cxn>
                  <a:cxn ang="T14">
                    <a:pos x="T8" y="T9"/>
                  </a:cxn>
                </a:cxnLst>
                <a:rect l="T15" t="T16" r="T17" b="T18"/>
                <a:pathLst>
                  <a:path w="174" h="261">
                    <a:moveTo>
                      <a:pt x="174" y="0"/>
                    </a:moveTo>
                    <a:lnTo>
                      <a:pt x="0" y="102"/>
                    </a:lnTo>
                    <a:lnTo>
                      <a:pt x="0" y="261"/>
                    </a:lnTo>
                    <a:lnTo>
                      <a:pt x="174" y="101"/>
                    </a:lnTo>
                    <a:lnTo>
                      <a:pt x="17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87" name="Freeform 1057"/>
              <p:cNvSpPr>
                <a:spLocks/>
              </p:cNvSpPr>
              <p:nvPr/>
            </p:nvSpPr>
            <p:spPr bwMode="auto">
              <a:xfrm>
                <a:off x="3177" y="1648"/>
                <a:ext cx="58" cy="134"/>
              </a:xfrm>
              <a:custGeom>
                <a:avLst/>
                <a:gdLst>
                  <a:gd name="T0" fmla="*/ 17 w 174"/>
                  <a:gd name="T1" fmla="*/ 24 h 400"/>
                  <a:gd name="T2" fmla="*/ 58 w 174"/>
                  <a:gd name="T3" fmla="*/ 0 h 400"/>
                  <a:gd name="T4" fmla="*/ 58 w 174"/>
                  <a:gd name="T5" fmla="*/ 80 h 400"/>
                  <a:gd name="T6" fmla="*/ 0 w 174"/>
                  <a:gd name="T7" fmla="*/ 134 h 400"/>
                  <a:gd name="T8" fmla="*/ 0 w 174"/>
                  <a:gd name="T9" fmla="*/ 40 h 400"/>
                  <a:gd name="T10" fmla="*/ 17 w 174"/>
                  <a:gd name="T11" fmla="*/ 24 h 400"/>
                  <a:gd name="T12" fmla="*/ 0 60000 65536"/>
                  <a:gd name="T13" fmla="*/ 0 60000 65536"/>
                  <a:gd name="T14" fmla="*/ 0 60000 65536"/>
                  <a:gd name="T15" fmla="*/ 0 60000 65536"/>
                  <a:gd name="T16" fmla="*/ 0 60000 65536"/>
                  <a:gd name="T17" fmla="*/ 0 60000 65536"/>
                  <a:gd name="T18" fmla="*/ 0 w 174"/>
                  <a:gd name="T19" fmla="*/ 0 h 400"/>
                  <a:gd name="T20" fmla="*/ 174 w 174"/>
                  <a:gd name="T21" fmla="*/ 400 h 400"/>
                </a:gdLst>
                <a:ahLst/>
                <a:cxnLst>
                  <a:cxn ang="T12">
                    <a:pos x="T0" y="T1"/>
                  </a:cxn>
                  <a:cxn ang="T13">
                    <a:pos x="T2" y="T3"/>
                  </a:cxn>
                  <a:cxn ang="T14">
                    <a:pos x="T4" y="T5"/>
                  </a:cxn>
                  <a:cxn ang="T15">
                    <a:pos x="T6" y="T7"/>
                  </a:cxn>
                  <a:cxn ang="T16">
                    <a:pos x="T8" y="T9"/>
                  </a:cxn>
                  <a:cxn ang="T17">
                    <a:pos x="T10" y="T11"/>
                  </a:cxn>
                </a:cxnLst>
                <a:rect l="T18" t="T19" r="T20" b="T21"/>
                <a:pathLst>
                  <a:path w="174" h="400">
                    <a:moveTo>
                      <a:pt x="52" y="71"/>
                    </a:moveTo>
                    <a:lnTo>
                      <a:pt x="174" y="0"/>
                    </a:lnTo>
                    <a:lnTo>
                      <a:pt x="174" y="239"/>
                    </a:lnTo>
                    <a:lnTo>
                      <a:pt x="0" y="400"/>
                    </a:lnTo>
                    <a:lnTo>
                      <a:pt x="0" y="119"/>
                    </a:lnTo>
                    <a:lnTo>
                      <a:pt x="52" y="71"/>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88" name="Freeform 1058"/>
              <p:cNvSpPr>
                <a:spLocks/>
              </p:cNvSpPr>
              <p:nvPr/>
            </p:nvSpPr>
            <p:spPr bwMode="auto">
              <a:xfrm>
                <a:off x="3177" y="1682"/>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AB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89" name="Freeform 1059"/>
              <p:cNvSpPr>
                <a:spLocks/>
              </p:cNvSpPr>
              <p:nvPr/>
            </p:nvSpPr>
            <p:spPr bwMode="auto">
              <a:xfrm>
                <a:off x="3177" y="1728"/>
                <a:ext cx="58" cy="147"/>
              </a:xfrm>
              <a:custGeom>
                <a:avLst/>
                <a:gdLst>
                  <a:gd name="T0" fmla="*/ 0 w 174"/>
                  <a:gd name="T1" fmla="*/ 147 h 441"/>
                  <a:gd name="T2" fmla="*/ 0 w 174"/>
                  <a:gd name="T3" fmla="*/ 54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1"/>
                    </a:lnTo>
                    <a:lnTo>
                      <a:pt x="174" y="0"/>
                    </a:lnTo>
                    <a:lnTo>
                      <a:pt x="174" y="281"/>
                    </a:lnTo>
                    <a:lnTo>
                      <a:pt x="0" y="441"/>
                    </a:lnTo>
                    <a:close/>
                  </a:path>
                </a:pathLst>
              </a:custGeom>
              <a:solidFill>
                <a:srgbClr val="A6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0" name="Freeform 1060"/>
              <p:cNvSpPr>
                <a:spLocks/>
              </p:cNvSpPr>
              <p:nvPr/>
            </p:nvSpPr>
            <p:spPr bwMode="auto">
              <a:xfrm>
                <a:off x="3177" y="1775"/>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A3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1" name="Freeform 1061"/>
              <p:cNvSpPr>
                <a:spLocks/>
              </p:cNvSpPr>
              <p:nvPr/>
            </p:nvSpPr>
            <p:spPr bwMode="auto">
              <a:xfrm>
                <a:off x="3177" y="1822"/>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9E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2" name="Freeform 1062"/>
              <p:cNvSpPr>
                <a:spLocks/>
              </p:cNvSpPr>
              <p:nvPr/>
            </p:nvSpPr>
            <p:spPr bwMode="auto">
              <a:xfrm>
                <a:off x="3177" y="1869"/>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99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3" name="Freeform 1063"/>
              <p:cNvSpPr>
                <a:spLocks/>
              </p:cNvSpPr>
              <p:nvPr/>
            </p:nvSpPr>
            <p:spPr bwMode="auto">
              <a:xfrm>
                <a:off x="3177" y="1915"/>
                <a:ext cx="58" cy="147"/>
              </a:xfrm>
              <a:custGeom>
                <a:avLst/>
                <a:gdLst>
                  <a:gd name="T0" fmla="*/ 0 w 174"/>
                  <a:gd name="T1" fmla="*/ 147 h 441"/>
                  <a:gd name="T2" fmla="*/ 0 w 174"/>
                  <a:gd name="T3" fmla="*/ 53 h 441"/>
                  <a:gd name="T4" fmla="*/ 58 w 174"/>
                  <a:gd name="T5" fmla="*/ 0 h 441"/>
                  <a:gd name="T6" fmla="*/ 58 w 174"/>
                  <a:gd name="T7" fmla="*/ 93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0"/>
                    </a:lnTo>
                    <a:lnTo>
                      <a:pt x="0" y="441"/>
                    </a:lnTo>
                    <a:close/>
                  </a:path>
                </a:pathLst>
              </a:custGeom>
              <a:solidFill>
                <a:srgbClr val="96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4" name="Freeform 1064"/>
              <p:cNvSpPr>
                <a:spLocks/>
              </p:cNvSpPr>
              <p:nvPr/>
            </p:nvSpPr>
            <p:spPr bwMode="auto">
              <a:xfrm>
                <a:off x="3177" y="1962"/>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91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5" name="Freeform 1065"/>
              <p:cNvSpPr>
                <a:spLocks/>
              </p:cNvSpPr>
              <p:nvPr/>
            </p:nvSpPr>
            <p:spPr bwMode="auto">
              <a:xfrm>
                <a:off x="3177" y="2008"/>
                <a:ext cx="58" cy="148"/>
              </a:xfrm>
              <a:custGeom>
                <a:avLst/>
                <a:gdLst>
                  <a:gd name="T0" fmla="*/ 0 w 174"/>
                  <a:gd name="T1" fmla="*/ 148 h 444"/>
                  <a:gd name="T2" fmla="*/ 0 w 174"/>
                  <a:gd name="T3" fmla="*/ 54 h 444"/>
                  <a:gd name="T4" fmla="*/ 58 w 174"/>
                  <a:gd name="T5" fmla="*/ 0 h 444"/>
                  <a:gd name="T6" fmla="*/ 58 w 174"/>
                  <a:gd name="T7" fmla="*/ 94 h 444"/>
                  <a:gd name="T8" fmla="*/ 0 w 174"/>
                  <a:gd name="T9" fmla="*/ 148 h 444"/>
                  <a:gd name="T10" fmla="*/ 0 60000 65536"/>
                  <a:gd name="T11" fmla="*/ 0 60000 65536"/>
                  <a:gd name="T12" fmla="*/ 0 60000 65536"/>
                  <a:gd name="T13" fmla="*/ 0 60000 65536"/>
                  <a:gd name="T14" fmla="*/ 0 60000 65536"/>
                  <a:gd name="T15" fmla="*/ 0 w 174"/>
                  <a:gd name="T16" fmla="*/ 0 h 444"/>
                  <a:gd name="T17" fmla="*/ 174 w 174"/>
                  <a:gd name="T18" fmla="*/ 444 h 444"/>
                </a:gdLst>
                <a:ahLst/>
                <a:cxnLst>
                  <a:cxn ang="T10">
                    <a:pos x="T0" y="T1"/>
                  </a:cxn>
                  <a:cxn ang="T11">
                    <a:pos x="T2" y="T3"/>
                  </a:cxn>
                  <a:cxn ang="T12">
                    <a:pos x="T4" y="T5"/>
                  </a:cxn>
                  <a:cxn ang="T13">
                    <a:pos x="T6" y="T7"/>
                  </a:cxn>
                  <a:cxn ang="T14">
                    <a:pos x="T8" y="T9"/>
                  </a:cxn>
                </a:cxnLst>
                <a:rect l="T15" t="T16" r="T17" b="T18"/>
                <a:pathLst>
                  <a:path w="174" h="444">
                    <a:moveTo>
                      <a:pt x="0" y="444"/>
                    </a:moveTo>
                    <a:lnTo>
                      <a:pt x="0" y="161"/>
                    </a:lnTo>
                    <a:lnTo>
                      <a:pt x="174" y="0"/>
                    </a:lnTo>
                    <a:lnTo>
                      <a:pt x="174" y="283"/>
                    </a:lnTo>
                    <a:lnTo>
                      <a:pt x="0" y="444"/>
                    </a:lnTo>
                    <a:close/>
                  </a:path>
                </a:pathLst>
              </a:custGeom>
              <a:solidFill>
                <a:srgbClr val="8C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6" name="Freeform 1066"/>
              <p:cNvSpPr>
                <a:spLocks/>
              </p:cNvSpPr>
              <p:nvPr/>
            </p:nvSpPr>
            <p:spPr bwMode="auto">
              <a:xfrm>
                <a:off x="3177" y="2056"/>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8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7" name="Freeform 1067"/>
              <p:cNvSpPr>
                <a:spLocks/>
              </p:cNvSpPr>
              <p:nvPr/>
            </p:nvSpPr>
            <p:spPr bwMode="auto">
              <a:xfrm>
                <a:off x="3177" y="2103"/>
                <a:ext cx="58" cy="147"/>
              </a:xfrm>
              <a:custGeom>
                <a:avLst/>
                <a:gdLst>
                  <a:gd name="T0" fmla="*/ 0 w 174"/>
                  <a:gd name="T1" fmla="*/ 147 h 441"/>
                  <a:gd name="T2" fmla="*/ 0 w 174"/>
                  <a:gd name="T3" fmla="*/ 54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1"/>
                    </a:lnTo>
                    <a:lnTo>
                      <a:pt x="174" y="0"/>
                    </a:lnTo>
                    <a:lnTo>
                      <a:pt x="174" y="281"/>
                    </a:lnTo>
                    <a:lnTo>
                      <a:pt x="0" y="441"/>
                    </a:lnTo>
                    <a:close/>
                  </a:path>
                </a:pathLst>
              </a:custGeom>
              <a:solidFill>
                <a:srgbClr val="8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8" name="Freeform 1068"/>
              <p:cNvSpPr>
                <a:spLocks/>
              </p:cNvSpPr>
              <p:nvPr/>
            </p:nvSpPr>
            <p:spPr bwMode="auto">
              <a:xfrm>
                <a:off x="3177" y="2149"/>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82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99" name="Freeform 1069"/>
              <p:cNvSpPr>
                <a:spLocks/>
              </p:cNvSpPr>
              <p:nvPr/>
            </p:nvSpPr>
            <p:spPr bwMode="auto">
              <a:xfrm>
                <a:off x="3177" y="2196"/>
                <a:ext cx="58" cy="147"/>
              </a:xfrm>
              <a:custGeom>
                <a:avLst/>
                <a:gdLst>
                  <a:gd name="T0" fmla="*/ 0 w 174"/>
                  <a:gd name="T1" fmla="*/ 147 h 440"/>
                  <a:gd name="T2" fmla="*/ 0 w 174"/>
                  <a:gd name="T3" fmla="*/ 53 h 440"/>
                  <a:gd name="T4" fmla="*/ 58 w 174"/>
                  <a:gd name="T5" fmla="*/ 0 h 440"/>
                  <a:gd name="T6" fmla="*/ 58 w 174"/>
                  <a:gd name="T7" fmla="*/ 94 h 440"/>
                  <a:gd name="T8" fmla="*/ 0 w 174"/>
                  <a:gd name="T9" fmla="*/ 147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7D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0" name="Freeform 1070"/>
              <p:cNvSpPr>
                <a:spLocks/>
              </p:cNvSpPr>
              <p:nvPr/>
            </p:nvSpPr>
            <p:spPr bwMode="auto">
              <a:xfrm>
                <a:off x="3177" y="2243"/>
                <a:ext cx="58" cy="146"/>
              </a:xfrm>
              <a:custGeom>
                <a:avLst/>
                <a:gdLst>
                  <a:gd name="T0" fmla="*/ 0 w 174"/>
                  <a:gd name="T1" fmla="*/ 146 h 440"/>
                  <a:gd name="T2" fmla="*/ 0 w 174"/>
                  <a:gd name="T3" fmla="*/ 53 h 440"/>
                  <a:gd name="T4" fmla="*/ 58 w 174"/>
                  <a:gd name="T5" fmla="*/ 0 h 440"/>
                  <a:gd name="T6" fmla="*/ 58 w 174"/>
                  <a:gd name="T7" fmla="*/ 93 h 440"/>
                  <a:gd name="T8" fmla="*/ 0 w 174"/>
                  <a:gd name="T9" fmla="*/ 146 h 440"/>
                  <a:gd name="T10" fmla="*/ 0 60000 65536"/>
                  <a:gd name="T11" fmla="*/ 0 60000 65536"/>
                  <a:gd name="T12" fmla="*/ 0 60000 65536"/>
                  <a:gd name="T13" fmla="*/ 0 60000 65536"/>
                  <a:gd name="T14" fmla="*/ 0 60000 65536"/>
                  <a:gd name="T15" fmla="*/ 0 w 174"/>
                  <a:gd name="T16" fmla="*/ 0 h 440"/>
                  <a:gd name="T17" fmla="*/ 174 w 174"/>
                  <a:gd name="T18" fmla="*/ 440 h 440"/>
                </a:gdLst>
                <a:ahLst/>
                <a:cxnLst>
                  <a:cxn ang="T10">
                    <a:pos x="T0" y="T1"/>
                  </a:cxn>
                  <a:cxn ang="T11">
                    <a:pos x="T2" y="T3"/>
                  </a:cxn>
                  <a:cxn ang="T12">
                    <a:pos x="T4" y="T5"/>
                  </a:cxn>
                  <a:cxn ang="T13">
                    <a:pos x="T6" y="T7"/>
                  </a:cxn>
                  <a:cxn ang="T14">
                    <a:pos x="T8" y="T9"/>
                  </a:cxn>
                </a:cxnLst>
                <a:rect l="T15" t="T16" r="T17" b="T18"/>
                <a:pathLst>
                  <a:path w="174" h="440">
                    <a:moveTo>
                      <a:pt x="0" y="440"/>
                    </a:moveTo>
                    <a:lnTo>
                      <a:pt x="0" y="160"/>
                    </a:lnTo>
                    <a:lnTo>
                      <a:pt x="174" y="0"/>
                    </a:lnTo>
                    <a:lnTo>
                      <a:pt x="174" y="280"/>
                    </a:lnTo>
                    <a:lnTo>
                      <a:pt x="0" y="440"/>
                    </a:lnTo>
                    <a:close/>
                  </a:path>
                </a:pathLst>
              </a:custGeom>
              <a:solidFill>
                <a:srgbClr val="7B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1" name="Freeform 1071"/>
              <p:cNvSpPr>
                <a:spLocks/>
              </p:cNvSpPr>
              <p:nvPr/>
            </p:nvSpPr>
            <p:spPr bwMode="auto">
              <a:xfrm>
                <a:off x="3177" y="2290"/>
                <a:ext cx="58" cy="147"/>
              </a:xfrm>
              <a:custGeom>
                <a:avLst/>
                <a:gdLst>
                  <a:gd name="T0" fmla="*/ 0 w 174"/>
                  <a:gd name="T1" fmla="*/ 147 h 441"/>
                  <a:gd name="T2" fmla="*/ 0 w 174"/>
                  <a:gd name="T3" fmla="*/ 53 h 441"/>
                  <a:gd name="T4" fmla="*/ 58 w 174"/>
                  <a:gd name="T5" fmla="*/ 0 h 441"/>
                  <a:gd name="T6" fmla="*/ 58 w 174"/>
                  <a:gd name="T7" fmla="*/ 94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1"/>
                    </a:lnTo>
                    <a:lnTo>
                      <a:pt x="0" y="441"/>
                    </a:lnTo>
                    <a:close/>
                  </a:path>
                </a:pathLst>
              </a:custGeom>
              <a:solidFill>
                <a:srgbClr val="75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2" name="Freeform 1072"/>
              <p:cNvSpPr>
                <a:spLocks/>
              </p:cNvSpPr>
              <p:nvPr/>
            </p:nvSpPr>
            <p:spPr bwMode="auto">
              <a:xfrm>
                <a:off x="3177" y="2336"/>
                <a:ext cx="58" cy="147"/>
              </a:xfrm>
              <a:custGeom>
                <a:avLst/>
                <a:gdLst>
                  <a:gd name="T0" fmla="*/ 0 w 174"/>
                  <a:gd name="T1" fmla="*/ 147 h 441"/>
                  <a:gd name="T2" fmla="*/ 0 w 174"/>
                  <a:gd name="T3" fmla="*/ 53 h 441"/>
                  <a:gd name="T4" fmla="*/ 58 w 174"/>
                  <a:gd name="T5" fmla="*/ 0 h 441"/>
                  <a:gd name="T6" fmla="*/ 58 w 174"/>
                  <a:gd name="T7" fmla="*/ 93 h 441"/>
                  <a:gd name="T8" fmla="*/ 0 w 174"/>
                  <a:gd name="T9" fmla="*/ 147 h 441"/>
                  <a:gd name="T10" fmla="*/ 0 60000 65536"/>
                  <a:gd name="T11" fmla="*/ 0 60000 65536"/>
                  <a:gd name="T12" fmla="*/ 0 60000 65536"/>
                  <a:gd name="T13" fmla="*/ 0 60000 65536"/>
                  <a:gd name="T14" fmla="*/ 0 60000 65536"/>
                  <a:gd name="T15" fmla="*/ 0 w 174"/>
                  <a:gd name="T16" fmla="*/ 0 h 441"/>
                  <a:gd name="T17" fmla="*/ 174 w 174"/>
                  <a:gd name="T18" fmla="*/ 441 h 441"/>
                </a:gdLst>
                <a:ahLst/>
                <a:cxnLst>
                  <a:cxn ang="T10">
                    <a:pos x="T0" y="T1"/>
                  </a:cxn>
                  <a:cxn ang="T11">
                    <a:pos x="T2" y="T3"/>
                  </a:cxn>
                  <a:cxn ang="T12">
                    <a:pos x="T4" y="T5"/>
                  </a:cxn>
                  <a:cxn ang="T13">
                    <a:pos x="T6" y="T7"/>
                  </a:cxn>
                  <a:cxn ang="T14">
                    <a:pos x="T8" y="T9"/>
                  </a:cxn>
                </a:cxnLst>
                <a:rect l="T15" t="T16" r="T17" b="T18"/>
                <a:pathLst>
                  <a:path w="174" h="441">
                    <a:moveTo>
                      <a:pt x="0" y="441"/>
                    </a:moveTo>
                    <a:lnTo>
                      <a:pt x="0" y="160"/>
                    </a:lnTo>
                    <a:lnTo>
                      <a:pt x="174" y="0"/>
                    </a:lnTo>
                    <a:lnTo>
                      <a:pt x="174" y="280"/>
                    </a:lnTo>
                    <a:lnTo>
                      <a:pt x="0" y="441"/>
                    </a:lnTo>
                    <a:close/>
                  </a:path>
                </a:pathLst>
              </a:custGeom>
              <a:solidFill>
                <a:srgbClr val="73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3" name="Freeform 1073"/>
              <p:cNvSpPr>
                <a:spLocks/>
              </p:cNvSpPr>
              <p:nvPr/>
            </p:nvSpPr>
            <p:spPr bwMode="auto">
              <a:xfrm>
                <a:off x="3177" y="2383"/>
                <a:ext cx="58" cy="134"/>
              </a:xfrm>
              <a:custGeom>
                <a:avLst/>
                <a:gdLst>
                  <a:gd name="T0" fmla="*/ 0 w 174"/>
                  <a:gd name="T1" fmla="*/ 53 h 401"/>
                  <a:gd name="T2" fmla="*/ 0 w 174"/>
                  <a:gd name="T3" fmla="*/ 134 h 401"/>
                  <a:gd name="T4" fmla="*/ 58 w 174"/>
                  <a:gd name="T5" fmla="*/ 80 h 401"/>
                  <a:gd name="T6" fmla="*/ 58 w 174"/>
                  <a:gd name="T7" fmla="*/ 0 h 401"/>
                  <a:gd name="T8" fmla="*/ 0 w 174"/>
                  <a:gd name="T9" fmla="*/ 53 h 401"/>
                  <a:gd name="T10" fmla="*/ 0 60000 65536"/>
                  <a:gd name="T11" fmla="*/ 0 60000 65536"/>
                  <a:gd name="T12" fmla="*/ 0 60000 65536"/>
                  <a:gd name="T13" fmla="*/ 0 60000 65536"/>
                  <a:gd name="T14" fmla="*/ 0 60000 65536"/>
                  <a:gd name="T15" fmla="*/ 0 w 174"/>
                  <a:gd name="T16" fmla="*/ 0 h 401"/>
                  <a:gd name="T17" fmla="*/ 174 w 174"/>
                  <a:gd name="T18" fmla="*/ 401 h 401"/>
                </a:gdLst>
                <a:ahLst/>
                <a:cxnLst>
                  <a:cxn ang="T10">
                    <a:pos x="T0" y="T1"/>
                  </a:cxn>
                  <a:cxn ang="T11">
                    <a:pos x="T2" y="T3"/>
                  </a:cxn>
                  <a:cxn ang="T12">
                    <a:pos x="T4" y="T5"/>
                  </a:cxn>
                  <a:cxn ang="T13">
                    <a:pos x="T6" y="T7"/>
                  </a:cxn>
                  <a:cxn ang="T14">
                    <a:pos x="T8" y="T9"/>
                  </a:cxn>
                </a:cxnLst>
                <a:rect l="T15" t="T16" r="T17" b="T18"/>
                <a:pathLst>
                  <a:path w="174" h="401">
                    <a:moveTo>
                      <a:pt x="0" y="160"/>
                    </a:moveTo>
                    <a:lnTo>
                      <a:pt x="0" y="401"/>
                    </a:lnTo>
                    <a:lnTo>
                      <a:pt x="174" y="238"/>
                    </a:lnTo>
                    <a:lnTo>
                      <a:pt x="174" y="0"/>
                    </a:lnTo>
                    <a:lnTo>
                      <a:pt x="0" y="160"/>
                    </a:lnTo>
                    <a:close/>
                  </a:path>
                </a:pathLst>
              </a:custGeom>
              <a:solidFill>
                <a:srgbClr val="6E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604" name="Freeform 1074"/>
              <p:cNvSpPr>
                <a:spLocks/>
              </p:cNvSpPr>
              <p:nvPr/>
            </p:nvSpPr>
            <p:spPr bwMode="auto">
              <a:xfrm>
                <a:off x="3177" y="2429"/>
                <a:ext cx="58" cy="88"/>
              </a:xfrm>
              <a:custGeom>
                <a:avLst/>
                <a:gdLst>
                  <a:gd name="T0" fmla="*/ 0 w 174"/>
                  <a:gd name="T1" fmla="*/ 54 h 263"/>
                  <a:gd name="T2" fmla="*/ 0 w 174"/>
                  <a:gd name="T3" fmla="*/ 88 h 263"/>
                  <a:gd name="T4" fmla="*/ 58 w 174"/>
                  <a:gd name="T5" fmla="*/ 33 h 263"/>
                  <a:gd name="T6" fmla="*/ 58 w 174"/>
                  <a:gd name="T7" fmla="*/ 0 h 263"/>
                  <a:gd name="T8" fmla="*/ 0 w 174"/>
                  <a:gd name="T9" fmla="*/ 54 h 263"/>
                  <a:gd name="T10" fmla="*/ 0 60000 65536"/>
                  <a:gd name="T11" fmla="*/ 0 60000 65536"/>
                  <a:gd name="T12" fmla="*/ 0 60000 65536"/>
                  <a:gd name="T13" fmla="*/ 0 60000 65536"/>
                  <a:gd name="T14" fmla="*/ 0 60000 65536"/>
                  <a:gd name="T15" fmla="*/ 0 w 174"/>
                  <a:gd name="T16" fmla="*/ 0 h 263"/>
                  <a:gd name="T17" fmla="*/ 174 w 174"/>
                  <a:gd name="T18" fmla="*/ 263 h 263"/>
                </a:gdLst>
                <a:ahLst/>
                <a:cxnLst>
                  <a:cxn ang="T10">
                    <a:pos x="T0" y="T1"/>
                  </a:cxn>
                  <a:cxn ang="T11">
                    <a:pos x="T2" y="T3"/>
                  </a:cxn>
                  <a:cxn ang="T12">
                    <a:pos x="T4" y="T5"/>
                  </a:cxn>
                  <a:cxn ang="T13">
                    <a:pos x="T6" y="T7"/>
                  </a:cxn>
                  <a:cxn ang="T14">
                    <a:pos x="T8" y="T9"/>
                  </a:cxn>
                </a:cxnLst>
                <a:rect l="T15" t="T16" r="T17" b="T18"/>
                <a:pathLst>
                  <a:path w="174" h="263">
                    <a:moveTo>
                      <a:pt x="0" y="161"/>
                    </a:moveTo>
                    <a:lnTo>
                      <a:pt x="0" y="263"/>
                    </a:lnTo>
                    <a:lnTo>
                      <a:pt x="174" y="100"/>
                    </a:lnTo>
                    <a:lnTo>
                      <a:pt x="174" y="0"/>
                    </a:lnTo>
                    <a:lnTo>
                      <a:pt x="0" y="161"/>
                    </a:lnTo>
                    <a:close/>
                  </a:path>
                </a:pathLst>
              </a:custGeom>
              <a:solidFill>
                <a:srgbClr val="6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pic>
          <p:nvPicPr>
            <p:cNvPr id="183324" name="Picture 10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 y="1824"/>
              <a:ext cx="234" cy="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25" name="Picture 10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 y="1442"/>
              <a:ext cx="417"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26" name="Picture 10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1" y="1492"/>
              <a:ext cx="277"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27" name="Picture 10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2" y="1479"/>
              <a:ext cx="299" cy="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28" name="Rectangle 1079"/>
            <p:cNvSpPr>
              <a:spLocks noChangeArrowheads="1"/>
            </p:cNvSpPr>
            <p:nvPr/>
          </p:nvSpPr>
          <p:spPr bwMode="auto">
            <a:xfrm>
              <a:off x="4599" y="1701"/>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29" name="Rectangle 1080"/>
            <p:cNvSpPr>
              <a:spLocks noChangeArrowheads="1"/>
            </p:cNvSpPr>
            <p:nvPr/>
          </p:nvSpPr>
          <p:spPr bwMode="auto">
            <a:xfrm>
              <a:off x="4573" y="208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nvGrpSpPr>
            <p:cNvPr id="183330" name="Group 1081"/>
            <p:cNvGrpSpPr>
              <a:grpSpLocks/>
            </p:cNvGrpSpPr>
            <p:nvPr/>
          </p:nvGrpSpPr>
          <p:grpSpPr bwMode="auto">
            <a:xfrm>
              <a:off x="4327" y="1587"/>
              <a:ext cx="527" cy="1018"/>
              <a:chOff x="4404" y="1587"/>
              <a:chExt cx="527" cy="1018"/>
            </a:xfrm>
          </p:grpSpPr>
          <p:sp>
            <p:nvSpPr>
              <p:cNvPr id="183334" name="Freeform 1082"/>
              <p:cNvSpPr>
                <a:spLocks/>
              </p:cNvSpPr>
              <p:nvPr/>
            </p:nvSpPr>
            <p:spPr bwMode="auto">
              <a:xfrm>
                <a:off x="4406" y="1588"/>
                <a:ext cx="518" cy="1012"/>
              </a:xfrm>
              <a:custGeom>
                <a:avLst/>
                <a:gdLst>
                  <a:gd name="T0" fmla="*/ 0 w 1554"/>
                  <a:gd name="T1" fmla="*/ 43 h 2025"/>
                  <a:gd name="T2" fmla="*/ 70 w 1554"/>
                  <a:gd name="T3" fmla="*/ 0 h 2025"/>
                  <a:gd name="T4" fmla="*/ 518 w 1554"/>
                  <a:gd name="T5" fmla="*/ 2 h 2025"/>
                  <a:gd name="T6" fmla="*/ 518 w 1554"/>
                  <a:gd name="T7" fmla="*/ 942 h 2025"/>
                  <a:gd name="T8" fmla="*/ 458 w 1554"/>
                  <a:gd name="T9" fmla="*/ 1010 h 2025"/>
                  <a:gd name="T10" fmla="*/ 8 w 1554"/>
                  <a:gd name="T11" fmla="*/ 1012 h 2025"/>
                  <a:gd name="T12" fmla="*/ 0 w 1554"/>
                  <a:gd name="T13" fmla="*/ 43 h 2025"/>
                  <a:gd name="T14" fmla="*/ 0 60000 65536"/>
                  <a:gd name="T15" fmla="*/ 0 60000 65536"/>
                  <a:gd name="T16" fmla="*/ 0 60000 65536"/>
                  <a:gd name="T17" fmla="*/ 0 60000 65536"/>
                  <a:gd name="T18" fmla="*/ 0 60000 65536"/>
                  <a:gd name="T19" fmla="*/ 0 60000 65536"/>
                  <a:gd name="T20" fmla="*/ 0 60000 65536"/>
                  <a:gd name="T21" fmla="*/ 0 w 1554"/>
                  <a:gd name="T22" fmla="*/ 0 h 2025"/>
                  <a:gd name="T23" fmla="*/ 1554 w 1554"/>
                  <a:gd name="T24" fmla="*/ 2025 h 20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4" h="2025">
                    <a:moveTo>
                      <a:pt x="0" y="87"/>
                    </a:moveTo>
                    <a:lnTo>
                      <a:pt x="210" y="0"/>
                    </a:lnTo>
                    <a:lnTo>
                      <a:pt x="1554" y="5"/>
                    </a:lnTo>
                    <a:lnTo>
                      <a:pt x="1554" y="1884"/>
                    </a:lnTo>
                    <a:lnTo>
                      <a:pt x="1375" y="2020"/>
                    </a:lnTo>
                    <a:lnTo>
                      <a:pt x="24" y="2025"/>
                    </a:lnTo>
                    <a:lnTo>
                      <a:pt x="0" y="87"/>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35" name="Rectangle 1083"/>
              <p:cNvSpPr>
                <a:spLocks noChangeArrowheads="1"/>
              </p:cNvSpPr>
              <p:nvPr/>
            </p:nvSpPr>
            <p:spPr bwMode="auto">
              <a:xfrm>
                <a:off x="4407" y="1652"/>
                <a:ext cx="457" cy="938"/>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36" name="Rectangle 1084"/>
              <p:cNvSpPr>
                <a:spLocks noChangeArrowheads="1"/>
              </p:cNvSpPr>
              <p:nvPr/>
            </p:nvSpPr>
            <p:spPr bwMode="auto">
              <a:xfrm>
                <a:off x="4853" y="1672"/>
                <a:ext cx="12" cy="89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37" name="Freeform 1085"/>
              <p:cNvSpPr>
                <a:spLocks/>
              </p:cNvSpPr>
              <p:nvPr/>
            </p:nvSpPr>
            <p:spPr bwMode="auto">
              <a:xfrm>
                <a:off x="4405" y="1587"/>
                <a:ext cx="526" cy="42"/>
              </a:xfrm>
              <a:custGeom>
                <a:avLst/>
                <a:gdLst>
                  <a:gd name="T0" fmla="*/ 0 w 1576"/>
                  <a:gd name="T1" fmla="*/ 42 h 84"/>
                  <a:gd name="T2" fmla="*/ 459 w 1576"/>
                  <a:gd name="T3" fmla="*/ 42 h 84"/>
                  <a:gd name="T4" fmla="*/ 526 w 1576"/>
                  <a:gd name="T5" fmla="*/ 3 h 84"/>
                  <a:gd name="T6" fmla="*/ 66 w 1576"/>
                  <a:gd name="T7" fmla="*/ 0 h 84"/>
                  <a:gd name="T8" fmla="*/ 0 w 1576"/>
                  <a:gd name="T9" fmla="*/ 42 h 84"/>
                  <a:gd name="T10" fmla="*/ 0 60000 65536"/>
                  <a:gd name="T11" fmla="*/ 0 60000 65536"/>
                  <a:gd name="T12" fmla="*/ 0 60000 65536"/>
                  <a:gd name="T13" fmla="*/ 0 60000 65536"/>
                  <a:gd name="T14" fmla="*/ 0 60000 65536"/>
                  <a:gd name="T15" fmla="*/ 0 w 1576"/>
                  <a:gd name="T16" fmla="*/ 0 h 84"/>
                  <a:gd name="T17" fmla="*/ 1576 w 1576"/>
                  <a:gd name="T18" fmla="*/ 84 h 84"/>
                </a:gdLst>
                <a:ahLst/>
                <a:cxnLst>
                  <a:cxn ang="T10">
                    <a:pos x="T0" y="T1"/>
                  </a:cxn>
                  <a:cxn ang="T11">
                    <a:pos x="T2" y="T3"/>
                  </a:cxn>
                  <a:cxn ang="T12">
                    <a:pos x="T4" y="T5"/>
                  </a:cxn>
                  <a:cxn ang="T13">
                    <a:pos x="T6" y="T7"/>
                  </a:cxn>
                  <a:cxn ang="T14">
                    <a:pos x="T8" y="T9"/>
                  </a:cxn>
                </a:cxnLst>
                <a:rect l="T15" t="T16" r="T17" b="T18"/>
                <a:pathLst>
                  <a:path w="1576" h="84">
                    <a:moveTo>
                      <a:pt x="0" y="84"/>
                    </a:moveTo>
                    <a:lnTo>
                      <a:pt x="1375" y="84"/>
                    </a:lnTo>
                    <a:lnTo>
                      <a:pt x="1576" y="5"/>
                    </a:lnTo>
                    <a:lnTo>
                      <a:pt x="198" y="0"/>
                    </a:lnTo>
                    <a:lnTo>
                      <a:pt x="0" y="8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38" name="Rectangle 1086"/>
              <p:cNvSpPr>
                <a:spLocks noChangeArrowheads="1"/>
              </p:cNvSpPr>
              <p:nvPr/>
            </p:nvSpPr>
            <p:spPr bwMode="auto">
              <a:xfrm>
                <a:off x="4407" y="1631"/>
                <a:ext cx="457" cy="35"/>
              </a:xfrm>
              <a:prstGeom prst="rect">
                <a:avLst/>
              </a:prstGeom>
              <a:solidFill>
                <a:srgbClr val="4F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39" name="Freeform 1087"/>
              <p:cNvSpPr>
                <a:spLocks/>
              </p:cNvSpPr>
              <p:nvPr/>
            </p:nvSpPr>
            <p:spPr bwMode="auto">
              <a:xfrm>
                <a:off x="4404" y="1631"/>
                <a:ext cx="456" cy="35"/>
              </a:xfrm>
              <a:custGeom>
                <a:avLst/>
                <a:gdLst>
                  <a:gd name="T0" fmla="*/ 0 w 1368"/>
                  <a:gd name="T1" fmla="*/ 35 h 70"/>
                  <a:gd name="T2" fmla="*/ 0 w 1368"/>
                  <a:gd name="T3" fmla="*/ 0 h 70"/>
                  <a:gd name="T4" fmla="*/ 456 w 1368"/>
                  <a:gd name="T5" fmla="*/ 0 h 70"/>
                  <a:gd name="T6" fmla="*/ 0 60000 65536"/>
                  <a:gd name="T7" fmla="*/ 0 60000 65536"/>
                  <a:gd name="T8" fmla="*/ 0 60000 65536"/>
                  <a:gd name="T9" fmla="*/ 0 w 1368"/>
                  <a:gd name="T10" fmla="*/ 0 h 70"/>
                  <a:gd name="T11" fmla="*/ 1368 w 1368"/>
                  <a:gd name="T12" fmla="*/ 70 h 70"/>
                </a:gdLst>
                <a:ahLst/>
                <a:cxnLst>
                  <a:cxn ang="T6">
                    <a:pos x="T0" y="T1"/>
                  </a:cxn>
                  <a:cxn ang="T7">
                    <a:pos x="T2" y="T3"/>
                  </a:cxn>
                  <a:cxn ang="T8">
                    <a:pos x="T4" y="T5"/>
                  </a:cxn>
                </a:cxnLst>
                <a:rect l="T9" t="T10" r="T11" b="T12"/>
                <a:pathLst>
                  <a:path w="1368" h="70">
                    <a:moveTo>
                      <a:pt x="0" y="70"/>
                    </a:moveTo>
                    <a:lnTo>
                      <a:pt x="0" y="0"/>
                    </a:lnTo>
                    <a:lnTo>
                      <a:pt x="1368" y="0"/>
                    </a:lnTo>
                  </a:path>
                </a:pathLst>
              </a:custGeom>
              <a:noFill/>
              <a:ln w="0" cap="sq">
                <a:solidFill>
                  <a:srgbClr val="E5E5E5"/>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340" name="Freeform 1088"/>
              <p:cNvSpPr>
                <a:spLocks/>
              </p:cNvSpPr>
              <p:nvPr/>
            </p:nvSpPr>
            <p:spPr bwMode="auto">
              <a:xfrm>
                <a:off x="4408" y="1633"/>
                <a:ext cx="456" cy="35"/>
              </a:xfrm>
              <a:custGeom>
                <a:avLst/>
                <a:gdLst>
                  <a:gd name="T0" fmla="*/ 456 w 1367"/>
                  <a:gd name="T1" fmla="*/ 0 h 70"/>
                  <a:gd name="T2" fmla="*/ 456 w 1367"/>
                  <a:gd name="T3" fmla="*/ 35 h 70"/>
                  <a:gd name="T4" fmla="*/ 0 w 1367"/>
                  <a:gd name="T5" fmla="*/ 35 h 70"/>
                  <a:gd name="T6" fmla="*/ 0 60000 65536"/>
                  <a:gd name="T7" fmla="*/ 0 60000 65536"/>
                  <a:gd name="T8" fmla="*/ 0 60000 65536"/>
                  <a:gd name="T9" fmla="*/ 0 w 1367"/>
                  <a:gd name="T10" fmla="*/ 0 h 70"/>
                  <a:gd name="T11" fmla="*/ 1367 w 1367"/>
                  <a:gd name="T12" fmla="*/ 70 h 70"/>
                </a:gdLst>
                <a:ahLst/>
                <a:cxnLst>
                  <a:cxn ang="T6">
                    <a:pos x="T0" y="T1"/>
                  </a:cxn>
                  <a:cxn ang="T7">
                    <a:pos x="T2" y="T3"/>
                  </a:cxn>
                  <a:cxn ang="T8">
                    <a:pos x="T4" y="T5"/>
                  </a:cxn>
                </a:cxnLst>
                <a:rect l="T9" t="T10" r="T11" b="T12"/>
                <a:pathLst>
                  <a:path w="1367" h="70">
                    <a:moveTo>
                      <a:pt x="1367" y="0"/>
                    </a:moveTo>
                    <a:lnTo>
                      <a:pt x="1367" y="70"/>
                    </a:lnTo>
                    <a:lnTo>
                      <a:pt x="0" y="70"/>
                    </a:lnTo>
                  </a:path>
                </a:pathLst>
              </a:custGeom>
              <a:noFill/>
              <a:ln w="0" cap="sq">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341" name="Rectangle 1089"/>
              <p:cNvSpPr>
                <a:spLocks noChangeArrowheads="1"/>
              </p:cNvSpPr>
              <p:nvPr/>
            </p:nvSpPr>
            <p:spPr bwMode="auto">
              <a:xfrm>
                <a:off x="4406" y="2571"/>
                <a:ext cx="456" cy="33"/>
              </a:xfrm>
              <a:prstGeom prst="rect">
                <a:avLst/>
              </a:prstGeom>
              <a:solidFill>
                <a:srgbClr val="9C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42" name="Rectangle 1090"/>
              <p:cNvSpPr>
                <a:spLocks noChangeArrowheads="1"/>
              </p:cNvSpPr>
              <p:nvPr/>
            </p:nvSpPr>
            <p:spPr bwMode="auto">
              <a:xfrm>
                <a:off x="4406" y="2571"/>
                <a:ext cx="456" cy="33"/>
              </a:xfrm>
              <a:prstGeom prst="rect">
                <a:avLst/>
              </a:prstGeom>
              <a:noFill/>
              <a:ln w="0" cap="sq">
                <a:solidFill>
                  <a:srgbClr val="CCCC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343" name="Freeform 1091"/>
              <p:cNvSpPr>
                <a:spLocks/>
              </p:cNvSpPr>
              <p:nvPr/>
            </p:nvSpPr>
            <p:spPr bwMode="auto">
              <a:xfrm>
                <a:off x="4408" y="2572"/>
                <a:ext cx="456" cy="33"/>
              </a:xfrm>
              <a:custGeom>
                <a:avLst/>
                <a:gdLst>
                  <a:gd name="T0" fmla="*/ 0 w 1367"/>
                  <a:gd name="T1" fmla="*/ 33 h 65"/>
                  <a:gd name="T2" fmla="*/ 0 w 1367"/>
                  <a:gd name="T3" fmla="*/ 0 h 65"/>
                  <a:gd name="T4" fmla="*/ 456 w 1367"/>
                  <a:gd name="T5" fmla="*/ 0 h 65"/>
                  <a:gd name="T6" fmla="*/ 0 60000 65536"/>
                  <a:gd name="T7" fmla="*/ 0 60000 65536"/>
                  <a:gd name="T8" fmla="*/ 0 60000 65536"/>
                  <a:gd name="T9" fmla="*/ 0 w 1367"/>
                  <a:gd name="T10" fmla="*/ 0 h 65"/>
                  <a:gd name="T11" fmla="*/ 1367 w 1367"/>
                  <a:gd name="T12" fmla="*/ 65 h 65"/>
                </a:gdLst>
                <a:ahLst/>
                <a:cxnLst>
                  <a:cxn ang="T6">
                    <a:pos x="T0" y="T1"/>
                  </a:cxn>
                  <a:cxn ang="T7">
                    <a:pos x="T2" y="T3"/>
                  </a:cxn>
                  <a:cxn ang="T8">
                    <a:pos x="T4" y="T5"/>
                  </a:cxn>
                </a:cxnLst>
                <a:rect l="T9" t="T10" r="T11" b="T12"/>
                <a:pathLst>
                  <a:path w="1367" h="65">
                    <a:moveTo>
                      <a:pt x="0" y="65"/>
                    </a:moveTo>
                    <a:lnTo>
                      <a:pt x="0" y="0"/>
                    </a:lnTo>
                    <a:lnTo>
                      <a:pt x="1367" y="0"/>
                    </a:lnTo>
                  </a:path>
                </a:pathLst>
              </a:custGeom>
              <a:noFill/>
              <a:ln w="0" cap="sq">
                <a:solidFill>
                  <a:srgbClr val="CCCCCC"/>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344" name="Freeform 1092"/>
              <p:cNvSpPr>
                <a:spLocks/>
              </p:cNvSpPr>
              <p:nvPr/>
            </p:nvSpPr>
            <p:spPr bwMode="auto">
              <a:xfrm>
                <a:off x="4406" y="2571"/>
                <a:ext cx="456" cy="33"/>
              </a:xfrm>
              <a:custGeom>
                <a:avLst/>
                <a:gdLst>
                  <a:gd name="T0" fmla="*/ 456 w 1367"/>
                  <a:gd name="T1" fmla="*/ 0 h 66"/>
                  <a:gd name="T2" fmla="*/ 456 w 1367"/>
                  <a:gd name="T3" fmla="*/ 33 h 66"/>
                  <a:gd name="T4" fmla="*/ 0 w 1367"/>
                  <a:gd name="T5" fmla="*/ 33 h 66"/>
                  <a:gd name="T6" fmla="*/ 0 60000 65536"/>
                  <a:gd name="T7" fmla="*/ 0 60000 65536"/>
                  <a:gd name="T8" fmla="*/ 0 60000 65536"/>
                  <a:gd name="T9" fmla="*/ 0 w 1367"/>
                  <a:gd name="T10" fmla="*/ 0 h 66"/>
                  <a:gd name="T11" fmla="*/ 1367 w 1367"/>
                  <a:gd name="T12" fmla="*/ 66 h 66"/>
                </a:gdLst>
                <a:ahLst/>
                <a:cxnLst>
                  <a:cxn ang="T6">
                    <a:pos x="T0" y="T1"/>
                  </a:cxn>
                  <a:cxn ang="T7">
                    <a:pos x="T2" y="T3"/>
                  </a:cxn>
                  <a:cxn ang="T8">
                    <a:pos x="T4" y="T5"/>
                  </a:cxn>
                </a:cxnLst>
                <a:rect l="T9" t="T10" r="T11" b="T12"/>
                <a:pathLst>
                  <a:path w="1367" h="66">
                    <a:moveTo>
                      <a:pt x="1367" y="0"/>
                    </a:moveTo>
                    <a:lnTo>
                      <a:pt x="1367" y="66"/>
                    </a:lnTo>
                    <a:lnTo>
                      <a:pt x="0" y="66"/>
                    </a:lnTo>
                  </a:path>
                </a:pathLst>
              </a:custGeom>
              <a:noFill/>
              <a:ln w="0" cap="sq">
                <a:solidFill>
                  <a:srgbClr val="666666"/>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3345" name="Rectangle 1093"/>
              <p:cNvSpPr>
                <a:spLocks noChangeArrowheads="1"/>
              </p:cNvSpPr>
              <p:nvPr/>
            </p:nvSpPr>
            <p:spPr bwMode="auto">
              <a:xfrm>
                <a:off x="4437" y="1650"/>
                <a:ext cx="9"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I</a:t>
                </a:r>
                <a:endParaRPr lang="de-DE" sz="1400"/>
              </a:p>
            </p:txBody>
          </p:sp>
          <p:sp>
            <p:nvSpPr>
              <p:cNvPr id="183346" name="Rectangle 1094"/>
              <p:cNvSpPr>
                <a:spLocks noChangeArrowheads="1"/>
              </p:cNvSpPr>
              <p:nvPr/>
            </p:nvSpPr>
            <p:spPr bwMode="auto">
              <a:xfrm>
                <a:off x="4446" y="1650"/>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3347" name="Rectangle 1095"/>
              <p:cNvSpPr>
                <a:spLocks noChangeArrowheads="1"/>
              </p:cNvSpPr>
              <p:nvPr/>
            </p:nvSpPr>
            <p:spPr bwMode="auto">
              <a:xfrm>
                <a:off x="4466" y="1650"/>
                <a:ext cx="27"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M</a:t>
                </a:r>
                <a:endParaRPr lang="de-DE" sz="1400"/>
              </a:p>
            </p:txBody>
          </p:sp>
          <p:sp>
            <p:nvSpPr>
              <p:cNvPr id="183348" name="Rectangle 1096"/>
              <p:cNvSpPr>
                <a:spLocks noChangeArrowheads="1"/>
              </p:cNvSpPr>
              <p:nvPr/>
            </p:nvSpPr>
            <p:spPr bwMode="auto">
              <a:xfrm>
                <a:off x="4492" y="1650"/>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E</a:t>
                </a:r>
                <a:endParaRPr lang="de-DE" sz="1400"/>
              </a:p>
            </p:txBody>
          </p:sp>
          <p:sp>
            <p:nvSpPr>
              <p:cNvPr id="183349" name="Rectangle 1097"/>
              <p:cNvSpPr>
                <a:spLocks noChangeArrowheads="1"/>
              </p:cNvSpPr>
              <p:nvPr/>
            </p:nvSpPr>
            <p:spPr bwMode="auto">
              <a:xfrm>
                <a:off x="4513" y="1650"/>
                <a:ext cx="2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N</a:t>
                </a:r>
                <a:endParaRPr lang="de-DE" sz="1400"/>
              </a:p>
            </p:txBody>
          </p:sp>
          <p:sp>
            <p:nvSpPr>
              <p:cNvPr id="183350" name="Rectangle 1098"/>
              <p:cNvSpPr>
                <a:spLocks noChangeArrowheads="1"/>
              </p:cNvSpPr>
              <p:nvPr/>
            </p:nvSpPr>
            <p:spPr bwMode="auto">
              <a:xfrm>
                <a:off x="4535" y="1650"/>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400" b="1">
                    <a:solidFill>
                      <a:srgbClr val="FFFFFF"/>
                    </a:solidFill>
                  </a:rPr>
                  <a:t>S</a:t>
                </a:r>
                <a:endParaRPr lang="de-DE" sz="1400"/>
              </a:p>
            </p:txBody>
          </p:sp>
          <p:sp>
            <p:nvSpPr>
              <p:cNvPr id="183351" name="Freeform 1099"/>
              <p:cNvSpPr>
                <a:spLocks/>
              </p:cNvSpPr>
              <p:nvPr/>
            </p:nvSpPr>
            <p:spPr bwMode="auto">
              <a:xfrm>
                <a:off x="4871" y="1593"/>
                <a:ext cx="59" cy="154"/>
              </a:xfrm>
              <a:custGeom>
                <a:avLst/>
                <a:gdLst>
                  <a:gd name="T0" fmla="*/ 19 w 177"/>
                  <a:gd name="T1" fmla="*/ 26 h 310"/>
                  <a:gd name="T2" fmla="*/ 59 w 177"/>
                  <a:gd name="T3" fmla="*/ 0 h 310"/>
                  <a:gd name="T4" fmla="*/ 59 w 177"/>
                  <a:gd name="T5" fmla="*/ 92 h 310"/>
                  <a:gd name="T6" fmla="*/ 0 w 177"/>
                  <a:gd name="T7" fmla="*/ 154 h 310"/>
                  <a:gd name="T8" fmla="*/ 0 w 177"/>
                  <a:gd name="T9" fmla="*/ 46 h 310"/>
                  <a:gd name="T10" fmla="*/ 19 w 177"/>
                  <a:gd name="T11" fmla="*/ 26 h 310"/>
                  <a:gd name="T12" fmla="*/ 0 60000 65536"/>
                  <a:gd name="T13" fmla="*/ 0 60000 65536"/>
                  <a:gd name="T14" fmla="*/ 0 60000 65536"/>
                  <a:gd name="T15" fmla="*/ 0 60000 65536"/>
                  <a:gd name="T16" fmla="*/ 0 60000 65536"/>
                  <a:gd name="T17" fmla="*/ 0 60000 65536"/>
                  <a:gd name="T18" fmla="*/ 0 w 177"/>
                  <a:gd name="T19" fmla="*/ 0 h 310"/>
                  <a:gd name="T20" fmla="*/ 177 w 177"/>
                  <a:gd name="T21" fmla="*/ 310 h 310"/>
                </a:gdLst>
                <a:ahLst/>
                <a:cxnLst>
                  <a:cxn ang="T12">
                    <a:pos x="T0" y="T1"/>
                  </a:cxn>
                  <a:cxn ang="T13">
                    <a:pos x="T2" y="T3"/>
                  </a:cxn>
                  <a:cxn ang="T14">
                    <a:pos x="T4" y="T5"/>
                  </a:cxn>
                  <a:cxn ang="T15">
                    <a:pos x="T6" y="T7"/>
                  </a:cxn>
                  <a:cxn ang="T16">
                    <a:pos x="T8" y="T9"/>
                  </a:cxn>
                  <a:cxn ang="T17">
                    <a:pos x="T10" y="T11"/>
                  </a:cxn>
                </a:cxnLst>
                <a:rect l="T18" t="T19" r="T20" b="T21"/>
                <a:pathLst>
                  <a:path w="177" h="310">
                    <a:moveTo>
                      <a:pt x="58" y="53"/>
                    </a:moveTo>
                    <a:lnTo>
                      <a:pt x="177" y="0"/>
                    </a:lnTo>
                    <a:lnTo>
                      <a:pt x="177" y="186"/>
                    </a:lnTo>
                    <a:lnTo>
                      <a:pt x="0" y="310"/>
                    </a:lnTo>
                    <a:lnTo>
                      <a:pt x="0" y="93"/>
                    </a:lnTo>
                    <a:lnTo>
                      <a:pt x="58" y="53"/>
                    </a:lnTo>
                    <a:close/>
                  </a:path>
                </a:pathLst>
              </a:custGeom>
              <a:solidFill>
                <a:srgbClr val="AD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2" name="Freeform 1100"/>
              <p:cNvSpPr>
                <a:spLocks/>
              </p:cNvSpPr>
              <p:nvPr/>
            </p:nvSpPr>
            <p:spPr bwMode="auto">
              <a:xfrm>
                <a:off x="4871" y="1632"/>
                <a:ext cx="59" cy="170"/>
              </a:xfrm>
              <a:custGeom>
                <a:avLst/>
                <a:gdLst>
                  <a:gd name="T0" fmla="*/ 0 w 177"/>
                  <a:gd name="T1" fmla="*/ 170 h 340"/>
                  <a:gd name="T2" fmla="*/ 0 w 177"/>
                  <a:gd name="T3" fmla="*/ 62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6"/>
                    </a:lnTo>
                    <a:lnTo>
                      <a:pt x="0" y="340"/>
                    </a:lnTo>
                    <a:close/>
                  </a:path>
                </a:pathLst>
              </a:custGeom>
              <a:solidFill>
                <a:srgbClr val="AB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3" name="Freeform 1101"/>
              <p:cNvSpPr>
                <a:spLocks/>
              </p:cNvSpPr>
              <p:nvPr/>
            </p:nvSpPr>
            <p:spPr bwMode="auto">
              <a:xfrm>
                <a:off x="4871" y="1686"/>
                <a:ext cx="59" cy="170"/>
              </a:xfrm>
              <a:custGeom>
                <a:avLst/>
                <a:gdLst>
                  <a:gd name="T0" fmla="*/ 0 w 177"/>
                  <a:gd name="T1" fmla="*/ 170 h 340"/>
                  <a:gd name="T2" fmla="*/ 0 w 177"/>
                  <a:gd name="T3" fmla="*/ 62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7"/>
                    </a:lnTo>
                    <a:lnTo>
                      <a:pt x="0" y="340"/>
                    </a:lnTo>
                    <a:close/>
                  </a:path>
                </a:pathLst>
              </a:custGeom>
              <a:solidFill>
                <a:srgbClr val="A6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4" name="Freeform 1102"/>
              <p:cNvSpPr>
                <a:spLocks/>
              </p:cNvSpPr>
              <p:nvPr/>
            </p:nvSpPr>
            <p:spPr bwMode="auto">
              <a:xfrm>
                <a:off x="4871" y="1740"/>
                <a:ext cx="59" cy="170"/>
              </a:xfrm>
              <a:custGeom>
                <a:avLst/>
                <a:gdLst>
                  <a:gd name="T0" fmla="*/ 0 w 177"/>
                  <a:gd name="T1" fmla="*/ 170 h 341"/>
                  <a:gd name="T2" fmla="*/ 0 w 177"/>
                  <a:gd name="T3" fmla="*/ 62 h 341"/>
                  <a:gd name="T4" fmla="*/ 59 w 177"/>
                  <a:gd name="T5" fmla="*/ 0 h 341"/>
                  <a:gd name="T6" fmla="*/ 59 w 177"/>
                  <a:gd name="T7" fmla="*/ 108 h 341"/>
                  <a:gd name="T8" fmla="*/ 0 w 177"/>
                  <a:gd name="T9" fmla="*/ 170 h 341"/>
                  <a:gd name="T10" fmla="*/ 0 60000 65536"/>
                  <a:gd name="T11" fmla="*/ 0 60000 65536"/>
                  <a:gd name="T12" fmla="*/ 0 60000 65536"/>
                  <a:gd name="T13" fmla="*/ 0 60000 65536"/>
                  <a:gd name="T14" fmla="*/ 0 60000 65536"/>
                  <a:gd name="T15" fmla="*/ 0 w 177"/>
                  <a:gd name="T16" fmla="*/ 0 h 341"/>
                  <a:gd name="T17" fmla="*/ 177 w 177"/>
                  <a:gd name="T18" fmla="*/ 341 h 341"/>
                </a:gdLst>
                <a:ahLst/>
                <a:cxnLst>
                  <a:cxn ang="T10">
                    <a:pos x="T0" y="T1"/>
                  </a:cxn>
                  <a:cxn ang="T11">
                    <a:pos x="T2" y="T3"/>
                  </a:cxn>
                  <a:cxn ang="T12">
                    <a:pos x="T4" y="T5"/>
                  </a:cxn>
                  <a:cxn ang="T13">
                    <a:pos x="T6" y="T7"/>
                  </a:cxn>
                  <a:cxn ang="T14">
                    <a:pos x="T8" y="T9"/>
                  </a:cxn>
                </a:cxnLst>
                <a:rect l="T15" t="T16" r="T17" b="T18"/>
                <a:pathLst>
                  <a:path w="177" h="341">
                    <a:moveTo>
                      <a:pt x="0" y="341"/>
                    </a:moveTo>
                    <a:lnTo>
                      <a:pt x="0" y="124"/>
                    </a:lnTo>
                    <a:lnTo>
                      <a:pt x="177" y="0"/>
                    </a:lnTo>
                    <a:lnTo>
                      <a:pt x="177" y="217"/>
                    </a:lnTo>
                    <a:lnTo>
                      <a:pt x="0" y="341"/>
                    </a:lnTo>
                    <a:close/>
                  </a:path>
                </a:pathLst>
              </a:custGeom>
              <a:solidFill>
                <a:srgbClr val="A3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5" name="Freeform 1103"/>
              <p:cNvSpPr>
                <a:spLocks/>
              </p:cNvSpPr>
              <p:nvPr/>
            </p:nvSpPr>
            <p:spPr bwMode="auto">
              <a:xfrm>
                <a:off x="4871" y="1794"/>
                <a:ext cx="59" cy="170"/>
              </a:xfrm>
              <a:custGeom>
                <a:avLst/>
                <a:gdLst>
                  <a:gd name="T0" fmla="*/ 0 w 177"/>
                  <a:gd name="T1" fmla="*/ 170 h 340"/>
                  <a:gd name="T2" fmla="*/ 0 w 177"/>
                  <a:gd name="T3" fmla="*/ 61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3"/>
                    </a:lnTo>
                    <a:lnTo>
                      <a:pt x="177" y="0"/>
                    </a:lnTo>
                    <a:lnTo>
                      <a:pt x="177" y="216"/>
                    </a:lnTo>
                    <a:lnTo>
                      <a:pt x="0" y="340"/>
                    </a:lnTo>
                    <a:close/>
                  </a:path>
                </a:pathLst>
              </a:custGeom>
              <a:solidFill>
                <a:srgbClr val="9E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6" name="Freeform 1104"/>
              <p:cNvSpPr>
                <a:spLocks/>
              </p:cNvSpPr>
              <p:nvPr/>
            </p:nvSpPr>
            <p:spPr bwMode="auto">
              <a:xfrm>
                <a:off x="4871" y="1848"/>
                <a:ext cx="59" cy="171"/>
              </a:xfrm>
              <a:custGeom>
                <a:avLst/>
                <a:gdLst>
                  <a:gd name="T0" fmla="*/ 0 w 177"/>
                  <a:gd name="T1" fmla="*/ 171 h 340"/>
                  <a:gd name="T2" fmla="*/ 0 w 177"/>
                  <a:gd name="T3" fmla="*/ 62 h 340"/>
                  <a:gd name="T4" fmla="*/ 59 w 177"/>
                  <a:gd name="T5" fmla="*/ 0 h 340"/>
                  <a:gd name="T6" fmla="*/ 59 w 177"/>
                  <a:gd name="T7" fmla="*/ 109 h 340"/>
                  <a:gd name="T8" fmla="*/ 0 w 177"/>
                  <a:gd name="T9" fmla="*/ 171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7"/>
                    </a:lnTo>
                    <a:lnTo>
                      <a:pt x="0" y="340"/>
                    </a:lnTo>
                    <a:close/>
                  </a:path>
                </a:pathLst>
              </a:custGeom>
              <a:solidFill>
                <a:srgbClr val="99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7" name="Freeform 1105"/>
              <p:cNvSpPr>
                <a:spLocks/>
              </p:cNvSpPr>
              <p:nvPr/>
            </p:nvSpPr>
            <p:spPr bwMode="auto">
              <a:xfrm>
                <a:off x="4871" y="1902"/>
                <a:ext cx="59" cy="170"/>
              </a:xfrm>
              <a:custGeom>
                <a:avLst/>
                <a:gdLst>
                  <a:gd name="T0" fmla="*/ 0 w 177"/>
                  <a:gd name="T1" fmla="*/ 170 h 341"/>
                  <a:gd name="T2" fmla="*/ 0 w 177"/>
                  <a:gd name="T3" fmla="*/ 62 h 341"/>
                  <a:gd name="T4" fmla="*/ 59 w 177"/>
                  <a:gd name="T5" fmla="*/ 0 h 341"/>
                  <a:gd name="T6" fmla="*/ 59 w 177"/>
                  <a:gd name="T7" fmla="*/ 108 h 341"/>
                  <a:gd name="T8" fmla="*/ 0 w 177"/>
                  <a:gd name="T9" fmla="*/ 170 h 341"/>
                  <a:gd name="T10" fmla="*/ 0 60000 65536"/>
                  <a:gd name="T11" fmla="*/ 0 60000 65536"/>
                  <a:gd name="T12" fmla="*/ 0 60000 65536"/>
                  <a:gd name="T13" fmla="*/ 0 60000 65536"/>
                  <a:gd name="T14" fmla="*/ 0 60000 65536"/>
                  <a:gd name="T15" fmla="*/ 0 w 177"/>
                  <a:gd name="T16" fmla="*/ 0 h 341"/>
                  <a:gd name="T17" fmla="*/ 177 w 177"/>
                  <a:gd name="T18" fmla="*/ 341 h 341"/>
                </a:gdLst>
                <a:ahLst/>
                <a:cxnLst>
                  <a:cxn ang="T10">
                    <a:pos x="T0" y="T1"/>
                  </a:cxn>
                  <a:cxn ang="T11">
                    <a:pos x="T2" y="T3"/>
                  </a:cxn>
                  <a:cxn ang="T12">
                    <a:pos x="T4" y="T5"/>
                  </a:cxn>
                  <a:cxn ang="T13">
                    <a:pos x="T6" y="T7"/>
                  </a:cxn>
                  <a:cxn ang="T14">
                    <a:pos x="T8" y="T9"/>
                  </a:cxn>
                </a:cxnLst>
                <a:rect l="T15" t="T16" r="T17" b="T18"/>
                <a:pathLst>
                  <a:path w="177" h="341">
                    <a:moveTo>
                      <a:pt x="0" y="341"/>
                    </a:moveTo>
                    <a:lnTo>
                      <a:pt x="0" y="124"/>
                    </a:lnTo>
                    <a:lnTo>
                      <a:pt x="177" y="0"/>
                    </a:lnTo>
                    <a:lnTo>
                      <a:pt x="177" y="217"/>
                    </a:lnTo>
                    <a:lnTo>
                      <a:pt x="0" y="341"/>
                    </a:lnTo>
                    <a:close/>
                  </a:path>
                </a:pathLst>
              </a:custGeom>
              <a:solidFill>
                <a:srgbClr val="96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8" name="Freeform 1106"/>
              <p:cNvSpPr>
                <a:spLocks/>
              </p:cNvSpPr>
              <p:nvPr/>
            </p:nvSpPr>
            <p:spPr bwMode="auto">
              <a:xfrm>
                <a:off x="4871" y="1957"/>
                <a:ext cx="59" cy="170"/>
              </a:xfrm>
              <a:custGeom>
                <a:avLst/>
                <a:gdLst>
                  <a:gd name="T0" fmla="*/ 0 w 177"/>
                  <a:gd name="T1" fmla="*/ 170 h 340"/>
                  <a:gd name="T2" fmla="*/ 0 w 177"/>
                  <a:gd name="T3" fmla="*/ 61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3"/>
                    </a:lnTo>
                    <a:lnTo>
                      <a:pt x="177" y="0"/>
                    </a:lnTo>
                    <a:lnTo>
                      <a:pt x="177" y="216"/>
                    </a:lnTo>
                    <a:lnTo>
                      <a:pt x="0" y="340"/>
                    </a:lnTo>
                    <a:close/>
                  </a:path>
                </a:pathLst>
              </a:custGeom>
              <a:solidFill>
                <a:srgbClr val="91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59" name="Freeform 1107"/>
              <p:cNvSpPr>
                <a:spLocks/>
              </p:cNvSpPr>
              <p:nvPr/>
            </p:nvSpPr>
            <p:spPr bwMode="auto">
              <a:xfrm>
                <a:off x="4871" y="2010"/>
                <a:ext cx="59" cy="172"/>
              </a:xfrm>
              <a:custGeom>
                <a:avLst/>
                <a:gdLst>
                  <a:gd name="T0" fmla="*/ 0 w 177"/>
                  <a:gd name="T1" fmla="*/ 172 h 342"/>
                  <a:gd name="T2" fmla="*/ 0 w 177"/>
                  <a:gd name="T3" fmla="*/ 62 h 342"/>
                  <a:gd name="T4" fmla="*/ 59 w 177"/>
                  <a:gd name="T5" fmla="*/ 0 h 342"/>
                  <a:gd name="T6" fmla="*/ 59 w 177"/>
                  <a:gd name="T7" fmla="*/ 110 h 342"/>
                  <a:gd name="T8" fmla="*/ 0 w 177"/>
                  <a:gd name="T9" fmla="*/ 172 h 342"/>
                  <a:gd name="T10" fmla="*/ 0 60000 65536"/>
                  <a:gd name="T11" fmla="*/ 0 60000 65536"/>
                  <a:gd name="T12" fmla="*/ 0 60000 65536"/>
                  <a:gd name="T13" fmla="*/ 0 60000 65536"/>
                  <a:gd name="T14" fmla="*/ 0 60000 65536"/>
                  <a:gd name="T15" fmla="*/ 0 w 177"/>
                  <a:gd name="T16" fmla="*/ 0 h 342"/>
                  <a:gd name="T17" fmla="*/ 177 w 177"/>
                  <a:gd name="T18" fmla="*/ 342 h 342"/>
                </a:gdLst>
                <a:ahLst/>
                <a:cxnLst>
                  <a:cxn ang="T10">
                    <a:pos x="T0" y="T1"/>
                  </a:cxn>
                  <a:cxn ang="T11">
                    <a:pos x="T2" y="T3"/>
                  </a:cxn>
                  <a:cxn ang="T12">
                    <a:pos x="T4" y="T5"/>
                  </a:cxn>
                  <a:cxn ang="T13">
                    <a:pos x="T6" y="T7"/>
                  </a:cxn>
                  <a:cxn ang="T14">
                    <a:pos x="T8" y="T9"/>
                  </a:cxn>
                </a:cxnLst>
                <a:rect l="T15" t="T16" r="T17" b="T18"/>
                <a:pathLst>
                  <a:path w="177" h="342">
                    <a:moveTo>
                      <a:pt x="0" y="342"/>
                    </a:moveTo>
                    <a:lnTo>
                      <a:pt x="0" y="124"/>
                    </a:lnTo>
                    <a:lnTo>
                      <a:pt x="177" y="0"/>
                    </a:lnTo>
                    <a:lnTo>
                      <a:pt x="177" y="219"/>
                    </a:lnTo>
                    <a:lnTo>
                      <a:pt x="0" y="342"/>
                    </a:lnTo>
                    <a:close/>
                  </a:path>
                </a:pathLst>
              </a:custGeom>
              <a:solidFill>
                <a:srgbClr val="8C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0" name="Freeform 1108"/>
              <p:cNvSpPr>
                <a:spLocks/>
              </p:cNvSpPr>
              <p:nvPr/>
            </p:nvSpPr>
            <p:spPr bwMode="auto">
              <a:xfrm>
                <a:off x="4871" y="2065"/>
                <a:ext cx="59" cy="170"/>
              </a:xfrm>
              <a:custGeom>
                <a:avLst/>
                <a:gdLst>
                  <a:gd name="T0" fmla="*/ 0 w 177"/>
                  <a:gd name="T1" fmla="*/ 170 h 341"/>
                  <a:gd name="T2" fmla="*/ 0 w 177"/>
                  <a:gd name="T3" fmla="*/ 62 h 341"/>
                  <a:gd name="T4" fmla="*/ 59 w 177"/>
                  <a:gd name="T5" fmla="*/ 0 h 341"/>
                  <a:gd name="T6" fmla="*/ 59 w 177"/>
                  <a:gd name="T7" fmla="*/ 108 h 341"/>
                  <a:gd name="T8" fmla="*/ 0 w 177"/>
                  <a:gd name="T9" fmla="*/ 170 h 341"/>
                  <a:gd name="T10" fmla="*/ 0 60000 65536"/>
                  <a:gd name="T11" fmla="*/ 0 60000 65536"/>
                  <a:gd name="T12" fmla="*/ 0 60000 65536"/>
                  <a:gd name="T13" fmla="*/ 0 60000 65536"/>
                  <a:gd name="T14" fmla="*/ 0 60000 65536"/>
                  <a:gd name="T15" fmla="*/ 0 w 177"/>
                  <a:gd name="T16" fmla="*/ 0 h 341"/>
                  <a:gd name="T17" fmla="*/ 177 w 177"/>
                  <a:gd name="T18" fmla="*/ 341 h 341"/>
                </a:gdLst>
                <a:ahLst/>
                <a:cxnLst>
                  <a:cxn ang="T10">
                    <a:pos x="T0" y="T1"/>
                  </a:cxn>
                  <a:cxn ang="T11">
                    <a:pos x="T2" y="T3"/>
                  </a:cxn>
                  <a:cxn ang="T12">
                    <a:pos x="T4" y="T5"/>
                  </a:cxn>
                  <a:cxn ang="T13">
                    <a:pos x="T6" y="T7"/>
                  </a:cxn>
                  <a:cxn ang="T14">
                    <a:pos x="T8" y="T9"/>
                  </a:cxn>
                </a:cxnLst>
                <a:rect l="T15" t="T16" r="T17" b="T18"/>
                <a:pathLst>
                  <a:path w="177" h="341">
                    <a:moveTo>
                      <a:pt x="0" y="341"/>
                    </a:moveTo>
                    <a:lnTo>
                      <a:pt x="0" y="124"/>
                    </a:lnTo>
                    <a:lnTo>
                      <a:pt x="177" y="0"/>
                    </a:lnTo>
                    <a:lnTo>
                      <a:pt x="177" y="217"/>
                    </a:lnTo>
                    <a:lnTo>
                      <a:pt x="0" y="341"/>
                    </a:lnTo>
                    <a:close/>
                  </a:path>
                </a:pathLst>
              </a:custGeom>
              <a:solidFill>
                <a:srgbClr val="8A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1" name="Freeform 1109"/>
              <p:cNvSpPr>
                <a:spLocks/>
              </p:cNvSpPr>
              <p:nvPr/>
            </p:nvSpPr>
            <p:spPr bwMode="auto">
              <a:xfrm>
                <a:off x="4871" y="2120"/>
                <a:ext cx="59" cy="170"/>
              </a:xfrm>
              <a:custGeom>
                <a:avLst/>
                <a:gdLst>
                  <a:gd name="T0" fmla="*/ 0 w 177"/>
                  <a:gd name="T1" fmla="*/ 170 h 340"/>
                  <a:gd name="T2" fmla="*/ 0 w 177"/>
                  <a:gd name="T3" fmla="*/ 61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3"/>
                    </a:lnTo>
                    <a:lnTo>
                      <a:pt x="177" y="0"/>
                    </a:lnTo>
                    <a:lnTo>
                      <a:pt x="177" y="216"/>
                    </a:lnTo>
                    <a:lnTo>
                      <a:pt x="0" y="340"/>
                    </a:lnTo>
                    <a:close/>
                  </a:path>
                </a:pathLst>
              </a:custGeom>
              <a:solidFill>
                <a:srgbClr val="84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2" name="Freeform 1110"/>
              <p:cNvSpPr>
                <a:spLocks/>
              </p:cNvSpPr>
              <p:nvPr/>
            </p:nvSpPr>
            <p:spPr bwMode="auto">
              <a:xfrm>
                <a:off x="4871" y="2173"/>
                <a:ext cx="59" cy="171"/>
              </a:xfrm>
              <a:custGeom>
                <a:avLst/>
                <a:gdLst>
                  <a:gd name="T0" fmla="*/ 0 w 177"/>
                  <a:gd name="T1" fmla="*/ 171 h 340"/>
                  <a:gd name="T2" fmla="*/ 0 w 177"/>
                  <a:gd name="T3" fmla="*/ 62 h 340"/>
                  <a:gd name="T4" fmla="*/ 59 w 177"/>
                  <a:gd name="T5" fmla="*/ 0 h 340"/>
                  <a:gd name="T6" fmla="*/ 59 w 177"/>
                  <a:gd name="T7" fmla="*/ 109 h 340"/>
                  <a:gd name="T8" fmla="*/ 0 w 177"/>
                  <a:gd name="T9" fmla="*/ 171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6"/>
                    </a:lnTo>
                    <a:lnTo>
                      <a:pt x="0" y="340"/>
                    </a:lnTo>
                    <a:close/>
                  </a:path>
                </a:pathLst>
              </a:custGeom>
              <a:solidFill>
                <a:srgbClr val="82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3" name="Freeform 1111"/>
              <p:cNvSpPr>
                <a:spLocks/>
              </p:cNvSpPr>
              <p:nvPr/>
            </p:nvSpPr>
            <p:spPr bwMode="auto">
              <a:xfrm>
                <a:off x="4871" y="2228"/>
                <a:ext cx="59" cy="170"/>
              </a:xfrm>
              <a:custGeom>
                <a:avLst/>
                <a:gdLst>
                  <a:gd name="T0" fmla="*/ 0 w 177"/>
                  <a:gd name="T1" fmla="*/ 170 h 341"/>
                  <a:gd name="T2" fmla="*/ 0 w 177"/>
                  <a:gd name="T3" fmla="*/ 62 h 341"/>
                  <a:gd name="T4" fmla="*/ 59 w 177"/>
                  <a:gd name="T5" fmla="*/ 0 h 341"/>
                  <a:gd name="T6" fmla="*/ 59 w 177"/>
                  <a:gd name="T7" fmla="*/ 108 h 341"/>
                  <a:gd name="T8" fmla="*/ 0 w 177"/>
                  <a:gd name="T9" fmla="*/ 170 h 341"/>
                  <a:gd name="T10" fmla="*/ 0 60000 65536"/>
                  <a:gd name="T11" fmla="*/ 0 60000 65536"/>
                  <a:gd name="T12" fmla="*/ 0 60000 65536"/>
                  <a:gd name="T13" fmla="*/ 0 60000 65536"/>
                  <a:gd name="T14" fmla="*/ 0 60000 65536"/>
                  <a:gd name="T15" fmla="*/ 0 w 177"/>
                  <a:gd name="T16" fmla="*/ 0 h 341"/>
                  <a:gd name="T17" fmla="*/ 177 w 177"/>
                  <a:gd name="T18" fmla="*/ 341 h 341"/>
                </a:gdLst>
                <a:ahLst/>
                <a:cxnLst>
                  <a:cxn ang="T10">
                    <a:pos x="T0" y="T1"/>
                  </a:cxn>
                  <a:cxn ang="T11">
                    <a:pos x="T2" y="T3"/>
                  </a:cxn>
                  <a:cxn ang="T12">
                    <a:pos x="T4" y="T5"/>
                  </a:cxn>
                  <a:cxn ang="T13">
                    <a:pos x="T6" y="T7"/>
                  </a:cxn>
                  <a:cxn ang="T14">
                    <a:pos x="T8" y="T9"/>
                  </a:cxn>
                </a:cxnLst>
                <a:rect l="T15" t="T16" r="T17" b="T18"/>
                <a:pathLst>
                  <a:path w="177" h="341">
                    <a:moveTo>
                      <a:pt x="0" y="341"/>
                    </a:moveTo>
                    <a:lnTo>
                      <a:pt x="0" y="124"/>
                    </a:lnTo>
                    <a:lnTo>
                      <a:pt x="177" y="0"/>
                    </a:lnTo>
                    <a:lnTo>
                      <a:pt x="177" y="217"/>
                    </a:lnTo>
                    <a:lnTo>
                      <a:pt x="0" y="341"/>
                    </a:lnTo>
                    <a:close/>
                  </a:path>
                </a:pathLst>
              </a:custGeom>
              <a:solidFill>
                <a:srgbClr val="7D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4" name="Freeform 1112"/>
              <p:cNvSpPr>
                <a:spLocks/>
              </p:cNvSpPr>
              <p:nvPr/>
            </p:nvSpPr>
            <p:spPr bwMode="auto">
              <a:xfrm>
                <a:off x="4871" y="2282"/>
                <a:ext cx="59" cy="170"/>
              </a:xfrm>
              <a:custGeom>
                <a:avLst/>
                <a:gdLst>
                  <a:gd name="T0" fmla="*/ 0 w 177"/>
                  <a:gd name="T1" fmla="*/ 170 h 341"/>
                  <a:gd name="T2" fmla="*/ 0 w 177"/>
                  <a:gd name="T3" fmla="*/ 62 h 341"/>
                  <a:gd name="T4" fmla="*/ 59 w 177"/>
                  <a:gd name="T5" fmla="*/ 0 h 341"/>
                  <a:gd name="T6" fmla="*/ 59 w 177"/>
                  <a:gd name="T7" fmla="*/ 108 h 341"/>
                  <a:gd name="T8" fmla="*/ 0 w 177"/>
                  <a:gd name="T9" fmla="*/ 170 h 341"/>
                  <a:gd name="T10" fmla="*/ 0 60000 65536"/>
                  <a:gd name="T11" fmla="*/ 0 60000 65536"/>
                  <a:gd name="T12" fmla="*/ 0 60000 65536"/>
                  <a:gd name="T13" fmla="*/ 0 60000 65536"/>
                  <a:gd name="T14" fmla="*/ 0 60000 65536"/>
                  <a:gd name="T15" fmla="*/ 0 w 177"/>
                  <a:gd name="T16" fmla="*/ 0 h 341"/>
                  <a:gd name="T17" fmla="*/ 177 w 177"/>
                  <a:gd name="T18" fmla="*/ 341 h 341"/>
                </a:gdLst>
                <a:ahLst/>
                <a:cxnLst>
                  <a:cxn ang="T10">
                    <a:pos x="T0" y="T1"/>
                  </a:cxn>
                  <a:cxn ang="T11">
                    <a:pos x="T2" y="T3"/>
                  </a:cxn>
                  <a:cxn ang="T12">
                    <a:pos x="T4" y="T5"/>
                  </a:cxn>
                  <a:cxn ang="T13">
                    <a:pos x="T6" y="T7"/>
                  </a:cxn>
                  <a:cxn ang="T14">
                    <a:pos x="T8" y="T9"/>
                  </a:cxn>
                </a:cxnLst>
                <a:rect l="T15" t="T16" r="T17" b="T18"/>
                <a:pathLst>
                  <a:path w="177" h="341">
                    <a:moveTo>
                      <a:pt x="0" y="341"/>
                    </a:moveTo>
                    <a:lnTo>
                      <a:pt x="0" y="124"/>
                    </a:lnTo>
                    <a:lnTo>
                      <a:pt x="177" y="0"/>
                    </a:lnTo>
                    <a:lnTo>
                      <a:pt x="177" y="217"/>
                    </a:lnTo>
                    <a:lnTo>
                      <a:pt x="0" y="341"/>
                    </a:lnTo>
                    <a:close/>
                  </a:path>
                </a:pathLst>
              </a:custGeom>
              <a:solidFill>
                <a:srgbClr val="7B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5" name="Freeform 1113"/>
              <p:cNvSpPr>
                <a:spLocks/>
              </p:cNvSpPr>
              <p:nvPr/>
            </p:nvSpPr>
            <p:spPr bwMode="auto">
              <a:xfrm>
                <a:off x="4871" y="2336"/>
                <a:ext cx="59" cy="171"/>
              </a:xfrm>
              <a:custGeom>
                <a:avLst/>
                <a:gdLst>
                  <a:gd name="T0" fmla="*/ 0 w 177"/>
                  <a:gd name="T1" fmla="*/ 171 h 340"/>
                  <a:gd name="T2" fmla="*/ 0 w 177"/>
                  <a:gd name="T3" fmla="*/ 62 h 340"/>
                  <a:gd name="T4" fmla="*/ 59 w 177"/>
                  <a:gd name="T5" fmla="*/ 0 h 340"/>
                  <a:gd name="T6" fmla="*/ 59 w 177"/>
                  <a:gd name="T7" fmla="*/ 109 h 340"/>
                  <a:gd name="T8" fmla="*/ 0 w 177"/>
                  <a:gd name="T9" fmla="*/ 171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6"/>
                    </a:lnTo>
                    <a:lnTo>
                      <a:pt x="0" y="340"/>
                    </a:lnTo>
                    <a:close/>
                  </a:path>
                </a:pathLst>
              </a:custGeom>
              <a:solidFill>
                <a:srgbClr val="75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6" name="Freeform 1114"/>
              <p:cNvSpPr>
                <a:spLocks/>
              </p:cNvSpPr>
              <p:nvPr/>
            </p:nvSpPr>
            <p:spPr bwMode="auto">
              <a:xfrm>
                <a:off x="4871" y="2390"/>
                <a:ext cx="59" cy="170"/>
              </a:xfrm>
              <a:custGeom>
                <a:avLst/>
                <a:gdLst>
                  <a:gd name="T0" fmla="*/ 0 w 177"/>
                  <a:gd name="T1" fmla="*/ 170 h 340"/>
                  <a:gd name="T2" fmla="*/ 0 w 177"/>
                  <a:gd name="T3" fmla="*/ 62 h 340"/>
                  <a:gd name="T4" fmla="*/ 59 w 177"/>
                  <a:gd name="T5" fmla="*/ 0 h 340"/>
                  <a:gd name="T6" fmla="*/ 59 w 177"/>
                  <a:gd name="T7" fmla="*/ 108 h 340"/>
                  <a:gd name="T8" fmla="*/ 0 w 177"/>
                  <a:gd name="T9" fmla="*/ 170 h 340"/>
                  <a:gd name="T10" fmla="*/ 0 60000 65536"/>
                  <a:gd name="T11" fmla="*/ 0 60000 65536"/>
                  <a:gd name="T12" fmla="*/ 0 60000 65536"/>
                  <a:gd name="T13" fmla="*/ 0 60000 65536"/>
                  <a:gd name="T14" fmla="*/ 0 60000 65536"/>
                  <a:gd name="T15" fmla="*/ 0 w 177"/>
                  <a:gd name="T16" fmla="*/ 0 h 340"/>
                  <a:gd name="T17" fmla="*/ 177 w 177"/>
                  <a:gd name="T18" fmla="*/ 340 h 340"/>
                </a:gdLst>
                <a:ahLst/>
                <a:cxnLst>
                  <a:cxn ang="T10">
                    <a:pos x="T0" y="T1"/>
                  </a:cxn>
                  <a:cxn ang="T11">
                    <a:pos x="T2" y="T3"/>
                  </a:cxn>
                  <a:cxn ang="T12">
                    <a:pos x="T4" y="T5"/>
                  </a:cxn>
                  <a:cxn ang="T13">
                    <a:pos x="T6" y="T7"/>
                  </a:cxn>
                  <a:cxn ang="T14">
                    <a:pos x="T8" y="T9"/>
                  </a:cxn>
                </a:cxnLst>
                <a:rect l="T15" t="T16" r="T17" b="T18"/>
                <a:pathLst>
                  <a:path w="177" h="340">
                    <a:moveTo>
                      <a:pt x="0" y="340"/>
                    </a:moveTo>
                    <a:lnTo>
                      <a:pt x="0" y="124"/>
                    </a:lnTo>
                    <a:lnTo>
                      <a:pt x="177" y="0"/>
                    </a:lnTo>
                    <a:lnTo>
                      <a:pt x="177" y="217"/>
                    </a:lnTo>
                    <a:lnTo>
                      <a:pt x="0" y="340"/>
                    </a:lnTo>
                    <a:close/>
                  </a:path>
                </a:pathLst>
              </a:custGeom>
              <a:solidFill>
                <a:srgbClr val="73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7" name="Freeform 1115"/>
              <p:cNvSpPr>
                <a:spLocks/>
              </p:cNvSpPr>
              <p:nvPr/>
            </p:nvSpPr>
            <p:spPr bwMode="auto">
              <a:xfrm>
                <a:off x="4871" y="2445"/>
                <a:ext cx="59" cy="154"/>
              </a:xfrm>
              <a:custGeom>
                <a:avLst/>
                <a:gdLst>
                  <a:gd name="T0" fmla="*/ 0 w 177"/>
                  <a:gd name="T1" fmla="*/ 62 h 310"/>
                  <a:gd name="T2" fmla="*/ 0 w 177"/>
                  <a:gd name="T3" fmla="*/ 154 h 310"/>
                  <a:gd name="T4" fmla="*/ 59 w 177"/>
                  <a:gd name="T5" fmla="*/ 91 h 310"/>
                  <a:gd name="T6" fmla="*/ 59 w 177"/>
                  <a:gd name="T7" fmla="*/ 0 h 310"/>
                  <a:gd name="T8" fmla="*/ 0 w 177"/>
                  <a:gd name="T9" fmla="*/ 62 h 310"/>
                  <a:gd name="T10" fmla="*/ 0 60000 65536"/>
                  <a:gd name="T11" fmla="*/ 0 60000 65536"/>
                  <a:gd name="T12" fmla="*/ 0 60000 65536"/>
                  <a:gd name="T13" fmla="*/ 0 60000 65536"/>
                  <a:gd name="T14" fmla="*/ 0 60000 65536"/>
                  <a:gd name="T15" fmla="*/ 0 w 177"/>
                  <a:gd name="T16" fmla="*/ 0 h 310"/>
                  <a:gd name="T17" fmla="*/ 177 w 177"/>
                  <a:gd name="T18" fmla="*/ 310 h 310"/>
                </a:gdLst>
                <a:ahLst/>
                <a:cxnLst>
                  <a:cxn ang="T10">
                    <a:pos x="T0" y="T1"/>
                  </a:cxn>
                  <a:cxn ang="T11">
                    <a:pos x="T2" y="T3"/>
                  </a:cxn>
                  <a:cxn ang="T12">
                    <a:pos x="T4" y="T5"/>
                  </a:cxn>
                  <a:cxn ang="T13">
                    <a:pos x="T6" y="T7"/>
                  </a:cxn>
                  <a:cxn ang="T14">
                    <a:pos x="T8" y="T9"/>
                  </a:cxn>
                </a:cxnLst>
                <a:rect l="T15" t="T16" r="T17" b="T18"/>
                <a:pathLst>
                  <a:path w="177" h="310">
                    <a:moveTo>
                      <a:pt x="0" y="124"/>
                    </a:moveTo>
                    <a:lnTo>
                      <a:pt x="0" y="310"/>
                    </a:lnTo>
                    <a:lnTo>
                      <a:pt x="177" y="184"/>
                    </a:lnTo>
                    <a:lnTo>
                      <a:pt x="177" y="0"/>
                    </a:lnTo>
                    <a:lnTo>
                      <a:pt x="0" y="124"/>
                    </a:lnTo>
                    <a:close/>
                  </a:path>
                </a:pathLst>
              </a:custGeom>
              <a:solidFill>
                <a:srgbClr val="6E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8" name="Freeform 1116"/>
              <p:cNvSpPr>
                <a:spLocks/>
              </p:cNvSpPr>
              <p:nvPr/>
            </p:nvSpPr>
            <p:spPr bwMode="auto">
              <a:xfrm>
                <a:off x="4871" y="2498"/>
                <a:ext cx="59" cy="101"/>
              </a:xfrm>
              <a:custGeom>
                <a:avLst/>
                <a:gdLst>
                  <a:gd name="T0" fmla="*/ 0 w 177"/>
                  <a:gd name="T1" fmla="*/ 61 h 202"/>
                  <a:gd name="T2" fmla="*/ 0 w 177"/>
                  <a:gd name="T3" fmla="*/ 101 h 202"/>
                  <a:gd name="T4" fmla="*/ 59 w 177"/>
                  <a:gd name="T5" fmla="*/ 38 h 202"/>
                  <a:gd name="T6" fmla="*/ 59 w 177"/>
                  <a:gd name="T7" fmla="*/ 0 h 202"/>
                  <a:gd name="T8" fmla="*/ 0 w 177"/>
                  <a:gd name="T9" fmla="*/ 61 h 202"/>
                  <a:gd name="T10" fmla="*/ 0 60000 65536"/>
                  <a:gd name="T11" fmla="*/ 0 60000 65536"/>
                  <a:gd name="T12" fmla="*/ 0 60000 65536"/>
                  <a:gd name="T13" fmla="*/ 0 60000 65536"/>
                  <a:gd name="T14" fmla="*/ 0 60000 65536"/>
                  <a:gd name="T15" fmla="*/ 0 w 177"/>
                  <a:gd name="T16" fmla="*/ 0 h 202"/>
                  <a:gd name="T17" fmla="*/ 177 w 177"/>
                  <a:gd name="T18" fmla="*/ 202 h 202"/>
                </a:gdLst>
                <a:ahLst/>
                <a:cxnLst>
                  <a:cxn ang="T10">
                    <a:pos x="T0" y="T1"/>
                  </a:cxn>
                  <a:cxn ang="T11">
                    <a:pos x="T2" y="T3"/>
                  </a:cxn>
                  <a:cxn ang="T12">
                    <a:pos x="T4" y="T5"/>
                  </a:cxn>
                  <a:cxn ang="T13">
                    <a:pos x="T6" y="T7"/>
                  </a:cxn>
                  <a:cxn ang="T14">
                    <a:pos x="T8" y="T9"/>
                  </a:cxn>
                </a:cxnLst>
                <a:rect l="T15" t="T16" r="T17" b="T18"/>
                <a:pathLst>
                  <a:path w="177" h="202">
                    <a:moveTo>
                      <a:pt x="0" y="123"/>
                    </a:moveTo>
                    <a:lnTo>
                      <a:pt x="0" y="202"/>
                    </a:lnTo>
                    <a:lnTo>
                      <a:pt x="177" y="76"/>
                    </a:lnTo>
                    <a:lnTo>
                      <a:pt x="177" y="0"/>
                    </a:lnTo>
                    <a:lnTo>
                      <a:pt x="0" y="123"/>
                    </a:lnTo>
                    <a:close/>
                  </a:path>
                </a:pathLst>
              </a:custGeom>
              <a:solidFill>
                <a:srgbClr val="6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69" name="Rectangle 1117"/>
              <p:cNvSpPr>
                <a:spLocks noChangeArrowheads="1"/>
              </p:cNvSpPr>
              <p:nvPr/>
            </p:nvSpPr>
            <p:spPr bwMode="auto">
              <a:xfrm>
                <a:off x="4855" y="1680"/>
                <a:ext cx="9" cy="88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70" name="Freeform 1118"/>
              <p:cNvSpPr>
                <a:spLocks/>
              </p:cNvSpPr>
              <p:nvPr/>
            </p:nvSpPr>
            <p:spPr bwMode="auto">
              <a:xfrm>
                <a:off x="4411" y="2516"/>
                <a:ext cx="442" cy="54"/>
              </a:xfrm>
              <a:custGeom>
                <a:avLst/>
                <a:gdLst>
                  <a:gd name="T0" fmla="*/ 0 w 1324"/>
                  <a:gd name="T1" fmla="*/ 54 h 108"/>
                  <a:gd name="T2" fmla="*/ 72 w 1324"/>
                  <a:gd name="T3" fmla="*/ 1 h 108"/>
                  <a:gd name="T4" fmla="*/ 442 w 1324"/>
                  <a:gd name="T5" fmla="*/ 0 h 108"/>
                  <a:gd name="T6" fmla="*/ 442 w 1324"/>
                  <a:gd name="T7" fmla="*/ 54 h 108"/>
                  <a:gd name="T8" fmla="*/ 0 w 1324"/>
                  <a:gd name="T9" fmla="*/ 54 h 108"/>
                  <a:gd name="T10" fmla="*/ 0 60000 65536"/>
                  <a:gd name="T11" fmla="*/ 0 60000 65536"/>
                  <a:gd name="T12" fmla="*/ 0 60000 65536"/>
                  <a:gd name="T13" fmla="*/ 0 60000 65536"/>
                  <a:gd name="T14" fmla="*/ 0 60000 65536"/>
                  <a:gd name="T15" fmla="*/ 0 w 1324"/>
                  <a:gd name="T16" fmla="*/ 0 h 108"/>
                  <a:gd name="T17" fmla="*/ 1324 w 1324"/>
                  <a:gd name="T18" fmla="*/ 108 h 108"/>
                </a:gdLst>
                <a:ahLst/>
                <a:cxnLst>
                  <a:cxn ang="T10">
                    <a:pos x="T0" y="T1"/>
                  </a:cxn>
                  <a:cxn ang="T11">
                    <a:pos x="T2" y="T3"/>
                  </a:cxn>
                  <a:cxn ang="T12">
                    <a:pos x="T4" y="T5"/>
                  </a:cxn>
                  <a:cxn ang="T13">
                    <a:pos x="T6" y="T7"/>
                  </a:cxn>
                  <a:cxn ang="T14">
                    <a:pos x="T8" y="T9"/>
                  </a:cxn>
                </a:cxnLst>
                <a:rect l="T15" t="T16" r="T17" b="T18"/>
                <a:pathLst>
                  <a:path w="1324" h="108">
                    <a:moveTo>
                      <a:pt x="0" y="108"/>
                    </a:moveTo>
                    <a:lnTo>
                      <a:pt x="216" y="1"/>
                    </a:lnTo>
                    <a:lnTo>
                      <a:pt x="1323" y="0"/>
                    </a:lnTo>
                    <a:lnTo>
                      <a:pt x="1324" y="108"/>
                    </a:lnTo>
                    <a:lnTo>
                      <a:pt x="0" y="10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71" name="Freeform 1119"/>
              <p:cNvSpPr>
                <a:spLocks/>
              </p:cNvSpPr>
              <p:nvPr/>
            </p:nvSpPr>
            <p:spPr bwMode="auto">
              <a:xfrm>
                <a:off x="4413" y="1798"/>
                <a:ext cx="439" cy="22"/>
              </a:xfrm>
              <a:custGeom>
                <a:avLst/>
                <a:gdLst>
                  <a:gd name="T0" fmla="*/ 0 w 1317"/>
                  <a:gd name="T1" fmla="*/ 22 h 44"/>
                  <a:gd name="T2" fmla="*/ 72 w 1317"/>
                  <a:gd name="T3" fmla="*/ 0 h 44"/>
                  <a:gd name="T4" fmla="*/ 438 w 1317"/>
                  <a:gd name="T5" fmla="*/ 0 h 44"/>
                  <a:gd name="T6" fmla="*/ 439 w 1317"/>
                  <a:gd name="T7" fmla="*/ 22 h 44"/>
                  <a:gd name="T8" fmla="*/ 0 w 1317"/>
                  <a:gd name="T9" fmla="*/ 22 h 44"/>
                  <a:gd name="T10" fmla="*/ 0 60000 65536"/>
                  <a:gd name="T11" fmla="*/ 0 60000 65536"/>
                  <a:gd name="T12" fmla="*/ 0 60000 65536"/>
                  <a:gd name="T13" fmla="*/ 0 60000 65536"/>
                  <a:gd name="T14" fmla="*/ 0 60000 65536"/>
                  <a:gd name="T15" fmla="*/ 0 w 1317"/>
                  <a:gd name="T16" fmla="*/ 0 h 44"/>
                  <a:gd name="T17" fmla="*/ 1317 w 1317"/>
                  <a:gd name="T18" fmla="*/ 44 h 44"/>
                </a:gdLst>
                <a:ahLst/>
                <a:cxnLst>
                  <a:cxn ang="T10">
                    <a:pos x="T0" y="T1"/>
                  </a:cxn>
                  <a:cxn ang="T11">
                    <a:pos x="T2" y="T3"/>
                  </a:cxn>
                  <a:cxn ang="T12">
                    <a:pos x="T4" y="T5"/>
                  </a:cxn>
                  <a:cxn ang="T13">
                    <a:pos x="T6" y="T7"/>
                  </a:cxn>
                  <a:cxn ang="T14">
                    <a:pos x="T8" y="T9"/>
                  </a:cxn>
                </a:cxnLst>
                <a:rect l="T15" t="T16" r="T17" b="T18"/>
                <a:pathLst>
                  <a:path w="1317" h="44">
                    <a:moveTo>
                      <a:pt x="0" y="44"/>
                    </a:moveTo>
                    <a:lnTo>
                      <a:pt x="216" y="0"/>
                    </a:lnTo>
                    <a:lnTo>
                      <a:pt x="1315" y="0"/>
                    </a:lnTo>
                    <a:lnTo>
                      <a:pt x="1317" y="44"/>
                    </a:lnTo>
                    <a:lnTo>
                      <a:pt x="0" y="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72" name="Rectangle 1120"/>
              <p:cNvSpPr>
                <a:spLocks noChangeArrowheads="1"/>
              </p:cNvSpPr>
              <p:nvPr/>
            </p:nvSpPr>
            <p:spPr bwMode="auto">
              <a:xfrm>
                <a:off x="4415" y="1819"/>
                <a:ext cx="434"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73" name="Freeform 1121"/>
              <p:cNvSpPr>
                <a:spLocks/>
              </p:cNvSpPr>
              <p:nvPr/>
            </p:nvSpPr>
            <p:spPr bwMode="auto">
              <a:xfrm>
                <a:off x="4412" y="2051"/>
                <a:ext cx="439" cy="22"/>
              </a:xfrm>
              <a:custGeom>
                <a:avLst/>
                <a:gdLst>
                  <a:gd name="T0" fmla="*/ 0 w 1317"/>
                  <a:gd name="T1" fmla="*/ 22 h 45"/>
                  <a:gd name="T2" fmla="*/ 72 w 1317"/>
                  <a:gd name="T3" fmla="*/ 0 h 45"/>
                  <a:gd name="T4" fmla="*/ 439 w 1317"/>
                  <a:gd name="T5" fmla="*/ 0 h 45"/>
                  <a:gd name="T6" fmla="*/ 439 w 1317"/>
                  <a:gd name="T7" fmla="*/ 22 h 45"/>
                  <a:gd name="T8" fmla="*/ 0 w 1317"/>
                  <a:gd name="T9" fmla="*/ 22 h 45"/>
                  <a:gd name="T10" fmla="*/ 0 60000 65536"/>
                  <a:gd name="T11" fmla="*/ 0 60000 65536"/>
                  <a:gd name="T12" fmla="*/ 0 60000 65536"/>
                  <a:gd name="T13" fmla="*/ 0 60000 65536"/>
                  <a:gd name="T14" fmla="*/ 0 60000 65536"/>
                  <a:gd name="T15" fmla="*/ 0 w 1317"/>
                  <a:gd name="T16" fmla="*/ 0 h 45"/>
                  <a:gd name="T17" fmla="*/ 1317 w 1317"/>
                  <a:gd name="T18" fmla="*/ 45 h 45"/>
                </a:gdLst>
                <a:ahLst/>
                <a:cxnLst>
                  <a:cxn ang="T10">
                    <a:pos x="T0" y="T1"/>
                  </a:cxn>
                  <a:cxn ang="T11">
                    <a:pos x="T2" y="T3"/>
                  </a:cxn>
                  <a:cxn ang="T12">
                    <a:pos x="T4" y="T5"/>
                  </a:cxn>
                  <a:cxn ang="T13">
                    <a:pos x="T6" y="T7"/>
                  </a:cxn>
                  <a:cxn ang="T14">
                    <a:pos x="T8" y="T9"/>
                  </a:cxn>
                </a:cxnLst>
                <a:rect l="T15" t="T16" r="T17" b="T18"/>
                <a:pathLst>
                  <a:path w="1317" h="45">
                    <a:moveTo>
                      <a:pt x="0" y="45"/>
                    </a:moveTo>
                    <a:lnTo>
                      <a:pt x="216" y="0"/>
                    </a:lnTo>
                    <a:lnTo>
                      <a:pt x="1316" y="0"/>
                    </a:lnTo>
                    <a:lnTo>
                      <a:pt x="1317" y="45"/>
                    </a:lnTo>
                    <a:lnTo>
                      <a:pt x="0" y="4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74" name="Rectangle 1122"/>
              <p:cNvSpPr>
                <a:spLocks noChangeArrowheads="1"/>
              </p:cNvSpPr>
              <p:nvPr/>
            </p:nvSpPr>
            <p:spPr bwMode="auto">
              <a:xfrm>
                <a:off x="4414" y="2072"/>
                <a:ext cx="433"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75" name="Freeform 1123"/>
              <p:cNvSpPr>
                <a:spLocks/>
              </p:cNvSpPr>
              <p:nvPr/>
            </p:nvSpPr>
            <p:spPr bwMode="auto">
              <a:xfrm>
                <a:off x="4414" y="1925"/>
                <a:ext cx="439" cy="22"/>
              </a:xfrm>
              <a:custGeom>
                <a:avLst/>
                <a:gdLst>
                  <a:gd name="T0" fmla="*/ 0 w 1317"/>
                  <a:gd name="T1" fmla="*/ 22 h 44"/>
                  <a:gd name="T2" fmla="*/ 72 w 1317"/>
                  <a:gd name="T3" fmla="*/ 0 h 44"/>
                  <a:gd name="T4" fmla="*/ 438 w 1317"/>
                  <a:gd name="T5" fmla="*/ 0 h 44"/>
                  <a:gd name="T6" fmla="*/ 439 w 1317"/>
                  <a:gd name="T7" fmla="*/ 22 h 44"/>
                  <a:gd name="T8" fmla="*/ 0 w 1317"/>
                  <a:gd name="T9" fmla="*/ 22 h 44"/>
                  <a:gd name="T10" fmla="*/ 0 60000 65536"/>
                  <a:gd name="T11" fmla="*/ 0 60000 65536"/>
                  <a:gd name="T12" fmla="*/ 0 60000 65536"/>
                  <a:gd name="T13" fmla="*/ 0 60000 65536"/>
                  <a:gd name="T14" fmla="*/ 0 60000 65536"/>
                  <a:gd name="T15" fmla="*/ 0 w 1317"/>
                  <a:gd name="T16" fmla="*/ 0 h 44"/>
                  <a:gd name="T17" fmla="*/ 1317 w 1317"/>
                  <a:gd name="T18" fmla="*/ 44 h 44"/>
                </a:gdLst>
                <a:ahLst/>
                <a:cxnLst>
                  <a:cxn ang="T10">
                    <a:pos x="T0" y="T1"/>
                  </a:cxn>
                  <a:cxn ang="T11">
                    <a:pos x="T2" y="T3"/>
                  </a:cxn>
                  <a:cxn ang="T12">
                    <a:pos x="T4" y="T5"/>
                  </a:cxn>
                  <a:cxn ang="T13">
                    <a:pos x="T6" y="T7"/>
                  </a:cxn>
                  <a:cxn ang="T14">
                    <a:pos x="T8" y="T9"/>
                  </a:cxn>
                </a:cxnLst>
                <a:rect l="T15" t="T16" r="T17" b="T18"/>
                <a:pathLst>
                  <a:path w="1317" h="44">
                    <a:moveTo>
                      <a:pt x="0" y="44"/>
                    </a:moveTo>
                    <a:lnTo>
                      <a:pt x="216" y="0"/>
                    </a:lnTo>
                    <a:lnTo>
                      <a:pt x="1315" y="0"/>
                    </a:lnTo>
                    <a:lnTo>
                      <a:pt x="1317" y="44"/>
                    </a:lnTo>
                    <a:lnTo>
                      <a:pt x="0" y="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76" name="Rectangle 1124"/>
              <p:cNvSpPr>
                <a:spLocks noChangeArrowheads="1"/>
              </p:cNvSpPr>
              <p:nvPr/>
            </p:nvSpPr>
            <p:spPr bwMode="auto">
              <a:xfrm>
                <a:off x="4416" y="1946"/>
                <a:ext cx="434"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77" name="Freeform 1125"/>
              <p:cNvSpPr>
                <a:spLocks/>
              </p:cNvSpPr>
              <p:nvPr/>
            </p:nvSpPr>
            <p:spPr bwMode="auto">
              <a:xfrm>
                <a:off x="4414" y="2179"/>
                <a:ext cx="439" cy="22"/>
              </a:xfrm>
              <a:custGeom>
                <a:avLst/>
                <a:gdLst>
                  <a:gd name="T0" fmla="*/ 0 w 1317"/>
                  <a:gd name="T1" fmla="*/ 22 h 44"/>
                  <a:gd name="T2" fmla="*/ 72 w 1317"/>
                  <a:gd name="T3" fmla="*/ 0 h 44"/>
                  <a:gd name="T4" fmla="*/ 438 w 1317"/>
                  <a:gd name="T5" fmla="*/ 0 h 44"/>
                  <a:gd name="T6" fmla="*/ 439 w 1317"/>
                  <a:gd name="T7" fmla="*/ 22 h 44"/>
                  <a:gd name="T8" fmla="*/ 0 w 1317"/>
                  <a:gd name="T9" fmla="*/ 22 h 44"/>
                  <a:gd name="T10" fmla="*/ 0 60000 65536"/>
                  <a:gd name="T11" fmla="*/ 0 60000 65536"/>
                  <a:gd name="T12" fmla="*/ 0 60000 65536"/>
                  <a:gd name="T13" fmla="*/ 0 60000 65536"/>
                  <a:gd name="T14" fmla="*/ 0 60000 65536"/>
                  <a:gd name="T15" fmla="*/ 0 w 1317"/>
                  <a:gd name="T16" fmla="*/ 0 h 44"/>
                  <a:gd name="T17" fmla="*/ 1317 w 1317"/>
                  <a:gd name="T18" fmla="*/ 44 h 44"/>
                </a:gdLst>
                <a:ahLst/>
                <a:cxnLst>
                  <a:cxn ang="T10">
                    <a:pos x="T0" y="T1"/>
                  </a:cxn>
                  <a:cxn ang="T11">
                    <a:pos x="T2" y="T3"/>
                  </a:cxn>
                  <a:cxn ang="T12">
                    <a:pos x="T4" y="T5"/>
                  </a:cxn>
                  <a:cxn ang="T13">
                    <a:pos x="T6" y="T7"/>
                  </a:cxn>
                  <a:cxn ang="T14">
                    <a:pos x="T8" y="T9"/>
                  </a:cxn>
                </a:cxnLst>
                <a:rect l="T15" t="T16" r="T17" b="T18"/>
                <a:pathLst>
                  <a:path w="1317" h="44">
                    <a:moveTo>
                      <a:pt x="0" y="44"/>
                    </a:moveTo>
                    <a:lnTo>
                      <a:pt x="216" y="0"/>
                    </a:lnTo>
                    <a:lnTo>
                      <a:pt x="1315" y="0"/>
                    </a:lnTo>
                    <a:lnTo>
                      <a:pt x="1317" y="44"/>
                    </a:lnTo>
                    <a:lnTo>
                      <a:pt x="0" y="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78" name="Rectangle 1126"/>
              <p:cNvSpPr>
                <a:spLocks noChangeArrowheads="1"/>
              </p:cNvSpPr>
              <p:nvPr/>
            </p:nvSpPr>
            <p:spPr bwMode="auto">
              <a:xfrm>
                <a:off x="4416" y="2200"/>
                <a:ext cx="434"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79" name="Freeform 1127"/>
              <p:cNvSpPr>
                <a:spLocks/>
              </p:cNvSpPr>
              <p:nvPr/>
            </p:nvSpPr>
            <p:spPr bwMode="auto">
              <a:xfrm>
                <a:off x="4412" y="2290"/>
                <a:ext cx="439" cy="22"/>
              </a:xfrm>
              <a:custGeom>
                <a:avLst/>
                <a:gdLst>
                  <a:gd name="T0" fmla="*/ 0 w 1317"/>
                  <a:gd name="T1" fmla="*/ 22 h 44"/>
                  <a:gd name="T2" fmla="*/ 72 w 1317"/>
                  <a:gd name="T3" fmla="*/ 0 h 44"/>
                  <a:gd name="T4" fmla="*/ 439 w 1317"/>
                  <a:gd name="T5" fmla="*/ 0 h 44"/>
                  <a:gd name="T6" fmla="*/ 439 w 1317"/>
                  <a:gd name="T7" fmla="*/ 22 h 44"/>
                  <a:gd name="T8" fmla="*/ 0 w 1317"/>
                  <a:gd name="T9" fmla="*/ 22 h 44"/>
                  <a:gd name="T10" fmla="*/ 0 60000 65536"/>
                  <a:gd name="T11" fmla="*/ 0 60000 65536"/>
                  <a:gd name="T12" fmla="*/ 0 60000 65536"/>
                  <a:gd name="T13" fmla="*/ 0 60000 65536"/>
                  <a:gd name="T14" fmla="*/ 0 60000 65536"/>
                  <a:gd name="T15" fmla="*/ 0 w 1317"/>
                  <a:gd name="T16" fmla="*/ 0 h 44"/>
                  <a:gd name="T17" fmla="*/ 1317 w 1317"/>
                  <a:gd name="T18" fmla="*/ 44 h 44"/>
                </a:gdLst>
                <a:ahLst/>
                <a:cxnLst>
                  <a:cxn ang="T10">
                    <a:pos x="T0" y="T1"/>
                  </a:cxn>
                  <a:cxn ang="T11">
                    <a:pos x="T2" y="T3"/>
                  </a:cxn>
                  <a:cxn ang="T12">
                    <a:pos x="T4" y="T5"/>
                  </a:cxn>
                  <a:cxn ang="T13">
                    <a:pos x="T6" y="T7"/>
                  </a:cxn>
                  <a:cxn ang="T14">
                    <a:pos x="T8" y="T9"/>
                  </a:cxn>
                </a:cxnLst>
                <a:rect l="T15" t="T16" r="T17" b="T18"/>
                <a:pathLst>
                  <a:path w="1317" h="44">
                    <a:moveTo>
                      <a:pt x="0" y="44"/>
                    </a:moveTo>
                    <a:lnTo>
                      <a:pt x="216" y="0"/>
                    </a:lnTo>
                    <a:lnTo>
                      <a:pt x="1316" y="0"/>
                    </a:lnTo>
                    <a:lnTo>
                      <a:pt x="1317" y="44"/>
                    </a:lnTo>
                    <a:lnTo>
                      <a:pt x="0" y="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80" name="Rectangle 1128"/>
              <p:cNvSpPr>
                <a:spLocks noChangeArrowheads="1"/>
              </p:cNvSpPr>
              <p:nvPr/>
            </p:nvSpPr>
            <p:spPr bwMode="auto">
              <a:xfrm>
                <a:off x="4414" y="2311"/>
                <a:ext cx="433"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1" name="Freeform 1129"/>
              <p:cNvSpPr>
                <a:spLocks/>
              </p:cNvSpPr>
              <p:nvPr/>
            </p:nvSpPr>
            <p:spPr bwMode="auto">
              <a:xfrm>
                <a:off x="4412" y="2422"/>
                <a:ext cx="439" cy="22"/>
              </a:xfrm>
              <a:custGeom>
                <a:avLst/>
                <a:gdLst>
                  <a:gd name="T0" fmla="*/ 0 w 1317"/>
                  <a:gd name="T1" fmla="*/ 22 h 44"/>
                  <a:gd name="T2" fmla="*/ 72 w 1317"/>
                  <a:gd name="T3" fmla="*/ 0 h 44"/>
                  <a:gd name="T4" fmla="*/ 439 w 1317"/>
                  <a:gd name="T5" fmla="*/ 0 h 44"/>
                  <a:gd name="T6" fmla="*/ 439 w 1317"/>
                  <a:gd name="T7" fmla="*/ 22 h 44"/>
                  <a:gd name="T8" fmla="*/ 0 w 1317"/>
                  <a:gd name="T9" fmla="*/ 22 h 44"/>
                  <a:gd name="T10" fmla="*/ 0 60000 65536"/>
                  <a:gd name="T11" fmla="*/ 0 60000 65536"/>
                  <a:gd name="T12" fmla="*/ 0 60000 65536"/>
                  <a:gd name="T13" fmla="*/ 0 60000 65536"/>
                  <a:gd name="T14" fmla="*/ 0 60000 65536"/>
                  <a:gd name="T15" fmla="*/ 0 w 1317"/>
                  <a:gd name="T16" fmla="*/ 0 h 44"/>
                  <a:gd name="T17" fmla="*/ 1317 w 1317"/>
                  <a:gd name="T18" fmla="*/ 44 h 44"/>
                </a:gdLst>
                <a:ahLst/>
                <a:cxnLst>
                  <a:cxn ang="T10">
                    <a:pos x="T0" y="T1"/>
                  </a:cxn>
                  <a:cxn ang="T11">
                    <a:pos x="T2" y="T3"/>
                  </a:cxn>
                  <a:cxn ang="T12">
                    <a:pos x="T4" y="T5"/>
                  </a:cxn>
                  <a:cxn ang="T13">
                    <a:pos x="T6" y="T7"/>
                  </a:cxn>
                  <a:cxn ang="T14">
                    <a:pos x="T8" y="T9"/>
                  </a:cxn>
                </a:cxnLst>
                <a:rect l="T15" t="T16" r="T17" b="T18"/>
                <a:pathLst>
                  <a:path w="1317" h="44">
                    <a:moveTo>
                      <a:pt x="0" y="44"/>
                    </a:moveTo>
                    <a:lnTo>
                      <a:pt x="216" y="0"/>
                    </a:lnTo>
                    <a:lnTo>
                      <a:pt x="1316" y="0"/>
                    </a:lnTo>
                    <a:lnTo>
                      <a:pt x="1317" y="44"/>
                    </a:lnTo>
                    <a:lnTo>
                      <a:pt x="0" y="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82" name="Rectangle 1130"/>
              <p:cNvSpPr>
                <a:spLocks noChangeArrowheads="1"/>
              </p:cNvSpPr>
              <p:nvPr/>
            </p:nvSpPr>
            <p:spPr bwMode="auto">
              <a:xfrm>
                <a:off x="4414" y="2443"/>
                <a:ext cx="433" cy="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3" name="Rectangle 1131"/>
              <p:cNvSpPr>
                <a:spLocks noChangeArrowheads="1"/>
              </p:cNvSpPr>
              <p:nvPr/>
            </p:nvSpPr>
            <p:spPr bwMode="auto">
              <a:xfrm>
                <a:off x="4415" y="1668"/>
                <a:ext cx="441" cy="3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4" name="Rectangle 1132"/>
              <p:cNvSpPr>
                <a:spLocks noChangeArrowheads="1"/>
              </p:cNvSpPr>
              <p:nvPr/>
            </p:nvSpPr>
            <p:spPr bwMode="auto">
              <a:xfrm>
                <a:off x="4416" y="2205"/>
                <a:ext cx="428" cy="9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5" name="Freeform 1133"/>
              <p:cNvSpPr>
                <a:spLocks/>
              </p:cNvSpPr>
              <p:nvPr/>
            </p:nvSpPr>
            <p:spPr bwMode="auto">
              <a:xfrm>
                <a:off x="4450" y="1702"/>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86" name="Rectangle 1134"/>
              <p:cNvSpPr>
                <a:spLocks noChangeArrowheads="1"/>
              </p:cNvSpPr>
              <p:nvPr/>
            </p:nvSpPr>
            <p:spPr bwMode="auto">
              <a:xfrm>
                <a:off x="4446" y="170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7" name="Freeform 1135"/>
              <p:cNvSpPr>
                <a:spLocks/>
              </p:cNvSpPr>
              <p:nvPr/>
            </p:nvSpPr>
            <p:spPr bwMode="auto">
              <a:xfrm>
                <a:off x="4466" y="1702"/>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88" name="Rectangle 1136"/>
              <p:cNvSpPr>
                <a:spLocks noChangeArrowheads="1"/>
              </p:cNvSpPr>
              <p:nvPr/>
            </p:nvSpPr>
            <p:spPr bwMode="auto">
              <a:xfrm>
                <a:off x="4463" y="170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89" name="Freeform 1137"/>
              <p:cNvSpPr>
                <a:spLocks/>
              </p:cNvSpPr>
              <p:nvPr/>
            </p:nvSpPr>
            <p:spPr bwMode="auto">
              <a:xfrm>
                <a:off x="4481" y="1702"/>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90" name="Rectangle 1138"/>
              <p:cNvSpPr>
                <a:spLocks noChangeArrowheads="1"/>
              </p:cNvSpPr>
              <p:nvPr/>
            </p:nvSpPr>
            <p:spPr bwMode="auto">
              <a:xfrm>
                <a:off x="4477" y="170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91" name="Freeform 1139"/>
              <p:cNvSpPr>
                <a:spLocks/>
              </p:cNvSpPr>
              <p:nvPr/>
            </p:nvSpPr>
            <p:spPr bwMode="auto">
              <a:xfrm>
                <a:off x="4498" y="1702"/>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92" name="Rectangle 1140"/>
              <p:cNvSpPr>
                <a:spLocks noChangeArrowheads="1"/>
              </p:cNvSpPr>
              <p:nvPr/>
            </p:nvSpPr>
            <p:spPr bwMode="auto">
              <a:xfrm>
                <a:off x="4494" y="170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93" name="Freeform 1141"/>
              <p:cNvSpPr>
                <a:spLocks/>
              </p:cNvSpPr>
              <p:nvPr/>
            </p:nvSpPr>
            <p:spPr bwMode="auto">
              <a:xfrm>
                <a:off x="4524" y="1703"/>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94" name="Rectangle 1142"/>
              <p:cNvSpPr>
                <a:spLocks noChangeArrowheads="1"/>
              </p:cNvSpPr>
              <p:nvPr/>
            </p:nvSpPr>
            <p:spPr bwMode="auto">
              <a:xfrm>
                <a:off x="4520" y="1701"/>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95" name="Freeform 1143"/>
              <p:cNvSpPr>
                <a:spLocks/>
              </p:cNvSpPr>
              <p:nvPr/>
            </p:nvSpPr>
            <p:spPr bwMode="auto">
              <a:xfrm>
                <a:off x="4541" y="1703"/>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96" name="Rectangle 1144"/>
              <p:cNvSpPr>
                <a:spLocks noChangeArrowheads="1"/>
              </p:cNvSpPr>
              <p:nvPr/>
            </p:nvSpPr>
            <p:spPr bwMode="auto">
              <a:xfrm>
                <a:off x="4537" y="1701"/>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97" name="Freeform 1145"/>
              <p:cNvSpPr>
                <a:spLocks/>
              </p:cNvSpPr>
              <p:nvPr/>
            </p:nvSpPr>
            <p:spPr bwMode="auto">
              <a:xfrm>
                <a:off x="4555" y="1703"/>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2"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398" name="Rectangle 1146"/>
              <p:cNvSpPr>
                <a:spLocks noChangeArrowheads="1"/>
              </p:cNvSpPr>
              <p:nvPr/>
            </p:nvSpPr>
            <p:spPr bwMode="auto">
              <a:xfrm>
                <a:off x="4551" y="1701"/>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399" name="Freeform 1147"/>
              <p:cNvSpPr>
                <a:spLocks/>
              </p:cNvSpPr>
              <p:nvPr/>
            </p:nvSpPr>
            <p:spPr bwMode="auto">
              <a:xfrm>
                <a:off x="4572" y="1703"/>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00" name="Rectangle 1148"/>
              <p:cNvSpPr>
                <a:spLocks noChangeArrowheads="1"/>
              </p:cNvSpPr>
              <p:nvPr/>
            </p:nvSpPr>
            <p:spPr bwMode="auto">
              <a:xfrm>
                <a:off x="4568" y="1701"/>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01" name="Freeform 1149"/>
              <p:cNvSpPr>
                <a:spLocks/>
              </p:cNvSpPr>
              <p:nvPr/>
            </p:nvSpPr>
            <p:spPr bwMode="auto">
              <a:xfrm>
                <a:off x="4603" y="1703"/>
                <a:ext cx="46" cy="112"/>
              </a:xfrm>
              <a:custGeom>
                <a:avLst/>
                <a:gdLst>
                  <a:gd name="T0" fmla="*/ 0 w 137"/>
                  <a:gd name="T1" fmla="*/ 0 h 226"/>
                  <a:gd name="T2" fmla="*/ 1 w 137"/>
                  <a:gd name="T3" fmla="*/ 112 h 226"/>
                  <a:gd name="T4" fmla="*/ 46 w 137"/>
                  <a:gd name="T5" fmla="*/ 97 h 226"/>
                  <a:gd name="T6" fmla="*/ 46 w 137"/>
                  <a:gd name="T7" fmla="*/ 0 h 226"/>
                  <a:gd name="T8" fmla="*/ 0 w 137"/>
                  <a:gd name="T9" fmla="*/ 0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02" name="Freeform 1150"/>
              <p:cNvSpPr>
                <a:spLocks/>
              </p:cNvSpPr>
              <p:nvPr/>
            </p:nvSpPr>
            <p:spPr bwMode="auto">
              <a:xfrm>
                <a:off x="4632" y="1703"/>
                <a:ext cx="45" cy="112"/>
              </a:xfrm>
              <a:custGeom>
                <a:avLst/>
                <a:gdLst>
                  <a:gd name="T0" fmla="*/ 0 w 137"/>
                  <a:gd name="T1" fmla="*/ 0 h 226"/>
                  <a:gd name="T2" fmla="*/ 1 w 137"/>
                  <a:gd name="T3" fmla="*/ 112 h 226"/>
                  <a:gd name="T4" fmla="*/ 45 w 137"/>
                  <a:gd name="T5" fmla="*/ 97 h 226"/>
                  <a:gd name="T6" fmla="*/ 45 w 137"/>
                  <a:gd name="T7" fmla="*/ 0 h 226"/>
                  <a:gd name="T8" fmla="*/ 0 w 137"/>
                  <a:gd name="T9" fmla="*/ 0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03" name="Rectangle 1151"/>
              <p:cNvSpPr>
                <a:spLocks noChangeArrowheads="1"/>
              </p:cNvSpPr>
              <p:nvPr/>
            </p:nvSpPr>
            <p:spPr bwMode="auto">
              <a:xfrm>
                <a:off x="4628" y="1701"/>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04" name="Rectangle 1152"/>
              <p:cNvSpPr>
                <a:spLocks noChangeArrowheads="1"/>
              </p:cNvSpPr>
              <p:nvPr/>
            </p:nvSpPr>
            <p:spPr bwMode="auto">
              <a:xfrm>
                <a:off x="4734" y="1701"/>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05" name="Freeform 1153"/>
              <p:cNvSpPr>
                <a:spLocks/>
              </p:cNvSpPr>
              <p:nvPr/>
            </p:nvSpPr>
            <p:spPr bwMode="auto">
              <a:xfrm>
                <a:off x="4685" y="1703"/>
                <a:ext cx="46" cy="112"/>
              </a:xfrm>
              <a:custGeom>
                <a:avLst/>
                <a:gdLst>
                  <a:gd name="T0" fmla="*/ 0 w 137"/>
                  <a:gd name="T1" fmla="*/ 0 h 226"/>
                  <a:gd name="T2" fmla="*/ 1 w 137"/>
                  <a:gd name="T3" fmla="*/ 112 h 226"/>
                  <a:gd name="T4" fmla="*/ 46 w 137"/>
                  <a:gd name="T5" fmla="*/ 97 h 226"/>
                  <a:gd name="T6" fmla="*/ 46 w 137"/>
                  <a:gd name="T7" fmla="*/ 0 h 226"/>
                  <a:gd name="T8" fmla="*/ 0 w 137"/>
                  <a:gd name="T9" fmla="*/ 0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06" name="Rectangle 1154"/>
              <p:cNvSpPr>
                <a:spLocks noChangeArrowheads="1"/>
              </p:cNvSpPr>
              <p:nvPr/>
            </p:nvSpPr>
            <p:spPr bwMode="auto">
              <a:xfrm>
                <a:off x="4681" y="1701"/>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07" name="Rectangle 1155"/>
              <p:cNvSpPr>
                <a:spLocks noChangeArrowheads="1"/>
              </p:cNvSpPr>
              <p:nvPr/>
            </p:nvSpPr>
            <p:spPr bwMode="auto">
              <a:xfrm>
                <a:off x="4753" y="1701"/>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08" name="Freeform 1156"/>
              <p:cNvSpPr>
                <a:spLocks/>
              </p:cNvSpPr>
              <p:nvPr/>
            </p:nvSpPr>
            <p:spPr bwMode="auto">
              <a:xfrm>
                <a:off x="4430" y="2320"/>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09" name="Freeform 1157"/>
              <p:cNvSpPr>
                <a:spLocks/>
              </p:cNvSpPr>
              <p:nvPr/>
            </p:nvSpPr>
            <p:spPr bwMode="auto">
              <a:xfrm>
                <a:off x="4447" y="2320"/>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10" name="Rectangle 1158"/>
              <p:cNvSpPr>
                <a:spLocks noChangeArrowheads="1"/>
              </p:cNvSpPr>
              <p:nvPr/>
            </p:nvSpPr>
            <p:spPr bwMode="auto">
              <a:xfrm>
                <a:off x="4443" y="2319"/>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11" name="Freeform 1159"/>
              <p:cNvSpPr>
                <a:spLocks/>
              </p:cNvSpPr>
              <p:nvPr/>
            </p:nvSpPr>
            <p:spPr bwMode="auto">
              <a:xfrm>
                <a:off x="4461" y="2320"/>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12" name="Rectangle 1160"/>
              <p:cNvSpPr>
                <a:spLocks noChangeArrowheads="1"/>
              </p:cNvSpPr>
              <p:nvPr/>
            </p:nvSpPr>
            <p:spPr bwMode="auto">
              <a:xfrm>
                <a:off x="4457" y="2319"/>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13" name="Freeform 1161"/>
              <p:cNvSpPr>
                <a:spLocks/>
              </p:cNvSpPr>
              <p:nvPr/>
            </p:nvSpPr>
            <p:spPr bwMode="auto">
              <a:xfrm>
                <a:off x="4478" y="2320"/>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14" name="Rectangle 1162"/>
              <p:cNvSpPr>
                <a:spLocks noChangeArrowheads="1"/>
              </p:cNvSpPr>
              <p:nvPr/>
            </p:nvSpPr>
            <p:spPr bwMode="auto">
              <a:xfrm>
                <a:off x="4474" y="2319"/>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15" name="Freeform 1163"/>
              <p:cNvSpPr>
                <a:spLocks/>
              </p:cNvSpPr>
              <p:nvPr/>
            </p:nvSpPr>
            <p:spPr bwMode="auto">
              <a:xfrm>
                <a:off x="4504" y="232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16" name="Rectangle 1164"/>
              <p:cNvSpPr>
                <a:spLocks noChangeArrowheads="1"/>
              </p:cNvSpPr>
              <p:nvPr/>
            </p:nvSpPr>
            <p:spPr bwMode="auto">
              <a:xfrm>
                <a:off x="4500" y="2320"/>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17" name="Freeform 1165"/>
              <p:cNvSpPr>
                <a:spLocks/>
              </p:cNvSpPr>
              <p:nvPr/>
            </p:nvSpPr>
            <p:spPr bwMode="auto">
              <a:xfrm>
                <a:off x="4521" y="2321"/>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2"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18" name="Rectangle 1166"/>
              <p:cNvSpPr>
                <a:spLocks noChangeArrowheads="1"/>
              </p:cNvSpPr>
              <p:nvPr/>
            </p:nvSpPr>
            <p:spPr bwMode="auto">
              <a:xfrm>
                <a:off x="4517" y="2320"/>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19" name="Freeform 1167"/>
              <p:cNvSpPr>
                <a:spLocks/>
              </p:cNvSpPr>
              <p:nvPr/>
            </p:nvSpPr>
            <p:spPr bwMode="auto">
              <a:xfrm>
                <a:off x="4535" y="232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20" name="Rectangle 1168"/>
              <p:cNvSpPr>
                <a:spLocks noChangeArrowheads="1"/>
              </p:cNvSpPr>
              <p:nvPr/>
            </p:nvSpPr>
            <p:spPr bwMode="auto">
              <a:xfrm>
                <a:off x="4532" y="2320"/>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21" name="Freeform 1169"/>
              <p:cNvSpPr>
                <a:spLocks/>
              </p:cNvSpPr>
              <p:nvPr/>
            </p:nvSpPr>
            <p:spPr bwMode="auto">
              <a:xfrm>
                <a:off x="4552" y="2321"/>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22" name="Rectangle 1170"/>
              <p:cNvSpPr>
                <a:spLocks noChangeArrowheads="1"/>
              </p:cNvSpPr>
              <p:nvPr/>
            </p:nvSpPr>
            <p:spPr bwMode="auto">
              <a:xfrm>
                <a:off x="4548" y="2320"/>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23" name="Freeform 1171"/>
              <p:cNvSpPr>
                <a:spLocks/>
              </p:cNvSpPr>
              <p:nvPr/>
            </p:nvSpPr>
            <p:spPr bwMode="auto">
              <a:xfrm>
                <a:off x="4583" y="2321"/>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24" name="Rectangle 1172"/>
              <p:cNvSpPr>
                <a:spLocks noChangeArrowheads="1"/>
              </p:cNvSpPr>
              <p:nvPr/>
            </p:nvSpPr>
            <p:spPr bwMode="auto">
              <a:xfrm>
                <a:off x="4579" y="2319"/>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25" name="Freeform 1173"/>
              <p:cNvSpPr>
                <a:spLocks/>
              </p:cNvSpPr>
              <p:nvPr/>
            </p:nvSpPr>
            <p:spPr bwMode="auto">
              <a:xfrm>
                <a:off x="4612" y="2321"/>
                <a:ext cx="46" cy="113"/>
              </a:xfrm>
              <a:custGeom>
                <a:avLst/>
                <a:gdLst>
                  <a:gd name="T0" fmla="*/ 0 w 137"/>
                  <a:gd name="T1" fmla="*/ 1 h 226"/>
                  <a:gd name="T2" fmla="*/ 1 w 137"/>
                  <a:gd name="T3" fmla="*/ 113 h 226"/>
                  <a:gd name="T4" fmla="*/ 45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2" y="226"/>
                    </a:lnTo>
                    <a:lnTo>
                      <a:pt x="135"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26" name="Rectangle 1174"/>
              <p:cNvSpPr>
                <a:spLocks noChangeArrowheads="1"/>
              </p:cNvSpPr>
              <p:nvPr/>
            </p:nvSpPr>
            <p:spPr bwMode="auto">
              <a:xfrm>
                <a:off x="4608" y="2319"/>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27" name="Freeform 1175"/>
              <p:cNvSpPr>
                <a:spLocks/>
              </p:cNvSpPr>
              <p:nvPr/>
            </p:nvSpPr>
            <p:spPr bwMode="auto">
              <a:xfrm>
                <a:off x="4718" y="2321"/>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28" name="Rectangle 1176"/>
              <p:cNvSpPr>
                <a:spLocks noChangeArrowheads="1"/>
              </p:cNvSpPr>
              <p:nvPr/>
            </p:nvSpPr>
            <p:spPr bwMode="auto">
              <a:xfrm>
                <a:off x="4714" y="2319"/>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29" name="Freeform 1177"/>
              <p:cNvSpPr>
                <a:spLocks/>
              </p:cNvSpPr>
              <p:nvPr/>
            </p:nvSpPr>
            <p:spPr bwMode="auto">
              <a:xfrm>
                <a:off x="4666" y="2321"/>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0" name="Rectangle 1178"/>
              <p:cNvSpPr>
                <a:spLocks noChangeArrowheads="1"/>
              </p:cNvSpPr>
              <p:nvPr/>
            </p:nvSpPr>
            <p:spPr bwMode="auto">
              <a:xfrm>
                <a:off x="4662" y="2319"/>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31" name="Freeform 1179"/>
              <p:cNvSpPr>
                <a:spLocks/>
              </p:cNvSpPr>
              <p:nvPr/>
            </p:nvSpPr>
            <p:spPr bwMode="auto">
              <a:xfrm>
                <a:off x="4737" y="232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2" name="Rectangle 1180"/>
              <p:cNvSpPr>
                <a:spLocks noChangeArrowheads="1"/>
              </p:cNvSpPr>
              <p:nvPr/>
            </p:nvSpPr>
            <p:spPr bwMode="auto">
              <a:xfrm>
                <a:off x="4734" y="2319"/>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33" name="Freeform 1181"/>
              <p:cNvSpPr>
                <a:spLocks/>
              </p:cNvSpPr>
              <p:nvPr/>
            </p:nvSpPr>
            <p:spPr bwMode="auto">
              <a:xfrm>
                <a:off x="4777" y="232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4" name="Rectangle 1182"/>
              <p:cNvSpPr>
                <a:spLocks noChangeArrowheads="1"/>
              </p:cNvSpPr>
              <p:nvPr/>
            </p:nvSpPr>
            <p:spPr bwMode="auto">
              <a:xfrm>
                <a:off x="4773" y="2319"/>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35" name="Freeform 1183"/>
              <p:cNvSpPr>
                <a:spLocks/>
              </p:cNvSpPr>
              <p:nvPr/>
            </p:nvSpPr>
            <p:spPr bwMode="auto">
              <a:xfrm>
                <a:off x="4428" y="1828"/>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6" name="Freeform 1184"/>
              <p:cNvSpPr>
                <a:spLocks/>
              </p:cNvSpPr>
              <p:nvPr/>
            </p:nvSpPr>
            <p:spPr bwMode="auto">
              <a:xfrm>
                <a:off x="4444" y="1828"/>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7" name="Rectangle 1185"/>
              <p:cNvSpPr>
                <a:spLocks noChangeArrowheads="1"/>
              </p:cNvSpPr>
              <p:nvPr/>
            </p:nvSpPr>
            <p:spPr bwMode="auto">
              <a:xfrm>
                <a:off x="4440" y="1827"/>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38" name="Freeform 1186"/>
              <p:cNvSpPr>
                <a:spLocks/>
              </p:cNvSpPr>
              <p:nvPr/>
            </p:nvSpPr>
            <p:spPr bwMode="auto">
              <a:xfrm>
                <a:off x="4459" y="1828"/>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39" name="Rectangle 1187"/>
              <p:cNvSpPr>
                <a:spLocks noChangeArrowheads="1"/>
              </p:cNvSpPr>
              <p:nvPr/>
            </p:nvSpPr>
            <p:spPr bwMode="auto">
              <a:xfrm>
                <a:off x="4455" y="1827"/>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40" name="Freeform 1188"/>
              <p:cNvSpPr>
                <a:spLocks/>
              </p:cNvSpPr>
              <p:nvPr/>
            </p:nvSpPr>
            <p:spPr bwMode="auto">
              <a:xfrm>
                <a:off x="4475" y="1828"/>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41" name="Rectangle 1189"/>
              <p:cNvSpPr>
                <a:spLocks noChangeArrowheads="1"/>
              </p:cNvSpPr>
              <p:nvPr/>
            </p:nvSpPr>
            <p:spPr bwMode="auto">
              <a:xfrm>
                <a:off x="4471" y="1827"/>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42" name="Freeform 1190"/>
              <p:cNvSpPr>
                <a:spLocks/>
              </p:cNvSpPr>
              <p:nvPr/>
            </p:nvSpPr>
            <p:spPr bwMode="auto">
              <a:xfrm>
                <a:off x="4502" y="1829"/>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43" name="Rectangle 1191"/>
              <p:cNvSpPr>
                <a:spLocks noChangeArrowheads="1"/>
              </p:cNvSpPr>
              <p:nvPr/>
            </p:nvSpPr>
            <p:spPr bwMode="auto">
              <a:xfrm>
                <a:off x="4498" y="1828"/>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44" name="Freeform 1192"/>
              <p:cNvSpPr>
                <a:spLocks/>
              </p:cNvSpPr>
              <p:nvPr/>
            </p:nvSpPr>
            <p:spPr bwMode="auto">
              <a:xfrm>
                <a:off x="4531" y="1829"/>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45" name="Rectangle 1193"/>
              <p:cNvSpPr>
                <a:spLocks noChangeArrowheads="1"/>
              </p:cNvSpPr>
              <p:nvPr/>
            </p:nvSpPr>
            <p:spPr bwMode="auto">
              <a:xfrm>
                <a:off x="4527" y="1828"/>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46" name="Freeform 1194"/>
              <p:cNvSpPr>
                <a:spLocks/>
              </p:cNvSpPr>
              <p:nvPr/>
            </p:nvSpPr>
            <p:spPr bwMode="auto">
              <a:xfrm>
                <a:off x="4545" y="1829"/>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47" name="Rectangle 1195"/>
              <p:cNvSpPr>
                <a:spLocks noChangeArrowheads="1"/>
              </p:cNvSpPr>
              <p:nvPr/>
            </p:nvSpPr>
            <p:spPr bwMode="auto">
              <a:xfrm>
                <a:off x="4541" y="1828"/>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48" name="Freeform 1196"/>
              <p:cNvSpPr>
                <a:spLocks/>
              </p:cNvSpPr>
              <p:nvPr/>
            </p:nvSpPr>
            <p:spPr bwMode="auto">
              <a:xfrm>
                <a:off x="4562" y="1829"/>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49" name="Rectangle 1197"/>
              <p:cNvSpPr>
                <a:spLocks noChangeArrowheads="1"/>
              </p:cNvSpPr>
              <p:nvPr/>
            </p:nvSpPr>
            <p:spPr bwMode="auto">
              <a:xfrm>
                <a:off x="4558" y="1828"/>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50" name="Freeform 1198"/>
              <p:cNvSpPr>
                <a:spLocks/>
              </p:cNvSpPr>
              <p:nvPr/>
            </p:nvSpPr>
            <p:spPr bwMode="auto">
              <a:xfrm>
                <a:off x="4593" y="1829"/>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51" name="Rectangle 1199"/>
              <p:cNvSpPr>
                <a:spLocks noChangeArrowheads="1"/>
              </p:cNvSpPr>
              <p:nvPr/>
            </p:nvSpPr>
            <p:spPr bwMode="auto">
              <a:xfrm>
                <a:off x="4589" y="1827"/>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52" name="Freeform 1200"/>
              <p:cNvSpPr>
                <a:spLocks/>
              </p:cNvSpPr>
              <p:nvPr/>
            </p:nvSpPr>
            <p:spPr bwMode="auto">
              <a:xfrm>
                <a:off x="4633" y="1829"/>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53" name="Rectangle 1201"/>
              <p:cNvSpPr>
                <a:spLocks noChangeArrowheads="1"/>
              </p:cNvSpPr>
              <p:nvPr/>
            </p:nvSpPr>
            <p:spPr bwMode="auto">
              <a:xfrm>
                <a:off x="4629" y="1827"/>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54" name="Freeform 1202"/>
              <p:cNvSpPr>
                <a:spLocks/>
              </p:cNvSpPr>
              <p:nvPr/>
            </p:nvSpPr>
            <p:spPr bwMode="auto">
              <a:xfrm>
                <a:off x="4651" y="1829"/>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55" name="Rectangle 1203"/>
              <p:cNvSpPr>
                <a:spLocks noChangeArrowheads="1"/>
              </p:cNvSpPr>
              <p:nvPr/>
            </p:nvSpPr>
            <p:spPr bwMode="auto">
              <a:xfrm>
                <a:off x="4647" y="1827"/>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56" name="Freeform 1204"/>
              <p:cNvSpPr>
                <a:spLocks/>
              </p:cNvSpPr>
              <p:nvPr/>
            </p:nvSpPr>
            <p:spPr bwMode="auto">
              <a:xfrm>
                <a:off x="4680" y="1829"/>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57" name="Rectangle 1205"/>
              <p:cNvSpPr>
                <a:spLocks noChangeArrowheads="1"/>
              </p:cNvSpPr>
              <p:nvPr/>
            </p:nvSpPr>
            <p:spPr bwMode="auto">
              <a:xfrm>
                <a:off x="4676" y="1827"/>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58" name="Freeform 1206"/>
              <p:cNvSpPr>
                <a:spLocks/>
              </p:cNvSpPr>
              <p:nvPr/>
            </p:nvSpPr>
            <p:spPr bwMode="auto">
              <a:xfrm>
                <a:off x="4711" y="1829"/>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59" name="Rectangle 1207"/>
              <p:cNvSpPr>
                <a:spLocks noChangeArrowheads="1"/>
              </p:cNvSpPr>
              <p:nvPr/>
            </p:nvSpPr>
            <p:spPr bwMode="auto">
              <a:xfrm>
                <a:off x="4707" y="1827"/>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0" name="Rectangle 1208"/>
              <p:cNvSpPr>
                <a:spLocks noChangeArrowheads="1"/>
              </p:cNvSpPr>
              <p:nvPr/>
            </p:nvSpPr>
            <p:spPr bwMode="auto">
              <a:xfrm>
                <a:off x="4759" y="1827"/>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1" name="Freeform 1209"/>
              <p:cNvSpPr>
                <a:spLocks/>
              </p:cNvSpPr>
              <p:nvPr/>
            </p:nvSpPr>
            <p:spPr bwMode="auto">
              <a:xfrm>
                <a:off x="4467" y="1956"/>
                <a:ext cx="46" cy="113"/>
              </a:xfrm>
              <a:custGeom>
                <a:avLst/>
                <a:gdLst>
                  <a:gd name="T0" fmla="*/ 0 w 138"/>
                  <a:gd name="T1" fmla="*/ 1 h 225"/>
                  <a:gd name="T2" fmla="*/ 1 w 138"/>
                  <a:gd name="T3" fmla="*/ 113 h 225"/>
                  <a:gd name="T4" fmla="*/ 45 w 138"/>
                  <a:gd name="T5" fmla="*/ 97 h 225"/>
                  <a:gd name="T6" fmla="*/ 46 w 138"/>
                  <a:gd name="T7" fmla="*/ 0 h 225"/>
                  <a:gd name="T8" fmla="*/ 0 w 138"/>
                  <a:gd name="T9" fmla="*/ 1 h 225"/>
                  <a:gd name="T10" fmla="*/ 0 60000 65536"/>
                  <a:gd name="T11" fmla="*/ 0 60000 65536"/>
                  <a:gd name="T12" fmla="*/ 0 60000 65536"/>
                  <a:gd name="T13" fmla="*/ 0 60000 65536"/>
                  <a:gd name="T14" fmla="*/ 0 60000 65536"/>
                  <a:gd name="T15" fmla="*/ 0 w 138"/>
                  <a:gd name="T16" fmla="*/ 0 h 225"/>
                  <a:gd name="T17" fmla="*/ 138 w 138"/>
                  <a:gd name="T18" fmla="*/ 225 h 225"/>
                </a:gdLst>
                <a:ahLst/>
                <a:cxnLst>
                  <a:cxn ang="T10">
                    <a:pos x="T0" y="T1"/>
                  </a:cxn>
                  <a:cxn ang="T11">
                    <a:pos x="T2" y="T3"/>
                  </a:cxn>
                  <a:cxn ang="T12">
                    <a:pos x="T4" y="T5"/>
                  </a:cxn>
                  <a:cxn ang="T13">
                    <a:pos x="T6" y="T7"/>
                  </a:cxn>
                  <a:cxn ang="T14">
                    <a:pos x="T8" y="T9"/>
                  </a:cxn>
                </a:cxnLst>
                <a:rect l="T15" t="T16" r="T17" b="T18"/>
                <a:pathLst>
                  <a:path w="138" h="225">
                    <a:moveTo>
                      <a:pt x="0" y="1"/>
                    </a:moveTo>
                    <a:lnTo>
                      <a:pt x="3" y="225"/>
                    </a:lnTo>
                    <a:lnTo>
                      <a:pt x="136" y="194"/>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62" name="Rectangle 1210"/>
              <p:cNvSpPr>
                <a:spLocks noChangeArrowheads="1"/>
              </p:cNvSpPr>
              <p:nvPr/>
            </p:nvSpPr>
            <p:spPr bwMode="auto">
              <a:xfrm>
                <a:off x="4464" y="19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3" name="Freeform 1211"/>
              <p:cNvSpPr>
                <a:spLocks/>
              </p:cNvSpPr>
              <p:nvPr/>
            </p:nvSpPr>
            <p:spPr bwMode="auto">
              <a:xfrm>
                <a:off x="4499" y="1956"/>
                <a:ext cx="45" cy="113"/>
              </a:xfrm>
              <a:custGeom>
                <a:avLst/>
                <a:gdLst>
                  <a:gd name="T0" fmla="*/ 0 w 137"/>
                  <a:gd name="T1" fmla="*/ 1 h 225"/>
                  <a:gd name="T2" fmla="*/ 1 w 137"/>
                  <a:gd name="T3" fmla="*/ 113 h 225"/>
                  <a:gd name="T4" fmla="*/ 45 w 137"/>
                  <a:gd name="T5" fmla="*/ 97 h 225"/>
                  <a:gd name="T6" fmla="*/ 45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2" y="225"/>
                    </a:lnTo>
                    <a:lnTo>
                      <a:pt x="136" y="194"/>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64" name="Rectangle 1212"/>
              <p:cNvSpPr>
                <a:spLocks noChangeArrowheads="1"/>
              </p:cNvSpPr>
              <p:nvPr/>
            </p:nvSpPr>
            <p:spPr bwMode="auto">
              <a:xfrm>
                <a:off x="4495" y="19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5" name="Freeform 1213"/>
              <p:cNvSpPr>
                <a:spLocks/>
              </p:cNvSpPr>
              <p:nvPr/>
            </p:nvSpPr>
            <p:spPr bwMode="auto">
              <a:xfrm>
                <a:off x="4539" y="1956"/>
                <a:ext cx="46" cy="113"/>
              </a:xfrm>
              <a:custGeom>
                <a:avLst/>
                <a:gdLst>
                  <a:gd name="T0" fmla="*/ 0 w 137"/>
                  <a:gd name="T1" fmla="*/ 1 h 225"/>
                  <a:gd name="T2" fmla="*/ 1 w 137"/>
                  <a:gd name="T3" fmla="*/ 113 h 225"/>
                  <a:gd name="T4" fmla="*/ 46 w 137"/>
                  <a:gd name="T5" fmla="*/ 97 h 225"/>
                  <a:gd name="T6" fmla="*/ 46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4"/>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66" name="Rectangle 1214"/>
              <p:cNvSpPr>
                <a:spLocks noChangeArrowheads="1"/>
              </p:cNvSpPr>
              <p:nvPr/>
            </p:nvSpPr>
            <p:spPr bwMode="auto">
              <a:xfrm>
                <a:off x="4535" y="19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7" name="Freeform 1215"/>
              <p:cNvSpPr>
                <a:spLocks/>
              </p:cNvSpPr>
              <p:nvPr/>
            </p:nvSpPr>
            <p:spPr bwMode="auto">
              <a:xfrm>
                <a:off x="4554" y="1957"/>
                <a:ext cx="46" cy="113"/>
              </a:xfrm>
              <a:custGeom>
                <a:avLst/>
                <a:gdLst>
                  <a:gd name="T0" fmla="*/ 0 w 138"/>
                  <a:gd name="T1" fmla="*/ 1 h 225"/>
                  <a:gd name="T2" fmla="*/ 1 w 138"/>
                  <a:gd name="T3" fmla="*/ 113 h 225"/>
                  <a:gd name="T4" fmla="*/ 45 w 138"/>
                  <a:gd name="T5" fmla="*/ 98 h 225"/>
                  <a:gd name="T6" fmla="*/ 46 w 138"/>
                  <a:gd name="T7" fmla="*/ 0 h 225"/>
                  <a:gd name="T8" fmla="*/ 0 w 138"/>
                  <a:gd name="T9" fmla="*/ 1 h 225"/>
                  <a:gd name="T10" fmla="*/ 0 60000 65536"/>
                  <a:gd name="T11" fmla="*/ 0 60000 65536"/>
                  <a:gd name="T12" fmla="*/ 0 60000 65536"/>
                  <a:gd name="T13" fmla="*/ 0 60000 65536"/>
                  <a:gd name="T14" fmla="*/ 0 60000 65536"/>
                  <a:gd name="T15" fmla="*/ 0 w 138"/>
                  <a:gd name="T16" fmla="*/ 0 h 225"/>
                  <a:gd name="T17" fmla="*/ 138 w 138"/>
                  <a:gd name="T18" fmla="*/ 225 h 225"/>
                </a:gdLst>
                <a:ahLst/>
                <a:cxnLst>
                  <a:cxn ang="T10">
                    <a:pos x="T0" y="T1"/>
                  </a:cxn>
                  <a:cxn ang="T11">
                    <a:pos x="T2" y="T3"/>
                  </a:cxn>
                  <a:cxn ang="T12">
                    <a:pos x="T4" y="T5"/>
                  </a:cxn>
                  <a:cxn ang="T13">
                    <a:pos x="T6" y="T7"/>
                  </a:cxn>
                  <a:cxn ang="T14">
                    <a:pos x="T8" y="T9"/>
                  </a:cxn>
                </a:cxnLst>
                <a:rect l="T15" t="T16" r="T17" b="T18"/>
                <a:pathLst>
                  <a:path w="138" h="225">
                    <a:moveTo>
                      <a:pt x="0" y="1"/>
                    </a:moveTo>
                    <a:lnTo>
                      <a:pt x="3" y="225"/>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68" name="Rectangle 1216"/>
              <p:cNvSpPr>
                <a:spLocks noChangeArrowheads="1"/>
              </p:cNvSpPr>
              <p:nvPr/>
            </p:nvSpPr>
            <p:spPr bwMode="auto">
              <a:xfrm>
                <a:off x="4550" y="1955"/>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69" name="Freeform 1217"/>
              <p:cNvSpPr>
                <a:spLocks/>
              </p:cNvSpPr>
              <p:nvPr/>
            </p:nvSpPr>
            <p:spPr bwMode="auto">
              <a:xfrm>
                <a:off x="4570" y="1957"/>
                <a:ext cx="46" cy="113"/>
              </a:xfrm>
              <a:custGeom>
                <a:avLst/>
                <a:gdLst>
                  <a:gd name="T0" fmla="*/ 0 w 138"/>
                  <a:gd name="T1" fmla="*/ 1 h 225"/>
                  <a:gd name="T2" fmla="*/ 1 w 138"/>
                  <a:gd name="T3" fmla="*/ 113 h 225"/>
                  <a:gd name="T4" fmla="*/ 45 w 138"/>
                  <a:gd name="T5" fmla="*/ 98 h 225"/>
                  <a:gd name="T6" fmla="*/ 46 w 138"/>
                  <a:gd name="T7" fmla="*/ 0 h 225"/>
                  <a:gd name="T8" fmla="*/ 0 w 138"/>
                  <a:gd name="T9" fmla="*/ 1 h 225"/>
                  <a:gd name="T10" fmla="*/ 0 60000 65536"/>
                  <a:gd name="T11" fmla="*/ 0 60000 65536"/>
                  <a:gd name="T12" fmla="*/ 0 60000 65536"/>
                  <a:gd name="T13" fmla="*/ 0 60000 65536"/>
                  <a:gd name="T14" fmla="*/ 0 60000 65536"/>
                  <a:gd name="T15" fmla="*/ 0 w 138"/>
                  <a:gd name="T16" fmla="*/ 0 h 225"/>
                  <a:gd name="T17" fmla="*/ 138 w 138"/>
                  <a:gd name="T18" fmla="*/ 225 h 225"/>
                </a:gdLst>
                <a:ahLst/>
                <a:cxnLst>
                  <a:cxn ang="T10">
                    <a:pos x="T0" y="T1"/>
                  </a:cxn>
                  <a:cxn ang="T11">
                    <a:pos x="T2" y="T3"/>
                  </a:cxn>
                  <a:cxn ang="T12">
                    <a:pos x="T4" y="T5"/>
                  </a:cxn>
                  <a:cxn ang="T13">
                    <a:pos x="T6" y="T7"/>
                  </a:cxn>
                  <a:cxn ang="T14">
                    <a:pos x="T8" y="T9"/>
                  </a:cxn>
                </a:cxnLst>
                <a:rect l="T15" t="T16" r="T17" b="T18"/>
                <a:pathLst>
                  <a:path w="138" h="225">
                    <a:moveTo>
                      <a:pt x="0" y="1"/>
                    </a:moveTo>
                    <a:lnTo>
                      <a:pt x="3" y="225"/>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70" name="Rectangle 1218"/>
              <p:cNvSpPr>
                <a:spLocks noChangeArrowheads="1"/>
              </p:cNvSpPr>
              <p:nvPr/>
            </p:nvSpPr>
            <p:spPr bwMode="auto">
              <a:xfrm>
                <a:off x="4567" y="1955"/>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71" name="Freeform 1219"/>
              <p:cNvSpPr>
                <a:spLocks/>
              </p:cNvSpPr>
              <p:nvPr/>
            </p:nvSpPr>
            <p:spPr bwMode="auto">
              <a:xfrm>
                <a:off x="4597" y="1957"/>
                <a:ext cx="45" cy="113"/>
              </a:xfrm>
              <a:custGeom>
                <a:avLst/>
                <a:gdLst>
                  <a:gd name="T0" fmla="*/ 0 w 137"/>
                  <a:gd name="T1" fmla="*/ 1 h 225"/>
                  <a:gd name="T2" fmla="*/ 1 w 137"/>
                  <a:gd name="T3" fmla="*/ 113 h 225"/>
                  <a:gd name="T4" fmla="*/ 45 w 137"/>
                  <a:gd name="T5" fmla="*/ 98 h 225"/>
                  <a:gd name="T6" fmla="*/ 45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72" name="Rectangle 1220"/>
              <p:cNvSpPr>
                <a:spLocks noChangeArrowheads="1"/>
              </p:cNvSpPr>
              <p:nvPr/>
            </p:nvSpPr>
            <p:spPr bwMode="auto">
              <a:xfrm>
                <a:off x="4593" y="1955"/>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73" name="Freeform 1221"/>
              <p:cNvSpPr>
                <a:spLocks/>
              </p:cNvSpPr>
              <p:nvPr/>
            </p:nvSpPr>
            <p:spPr bwMode="auto">
              <a:xfrm>
                <a:off x="4613" y="1957"/>
                <a:ext cx="46" cy="113"/>
              </a:xfrm>
              <a:custGeom>
                <a:avLst/>
                <a:gdLst>
                  <a:gd name="T0" fmla="*/ 0 w 137"/>
                  <a:gd name="T1" fmla="*/ 1 h 225"/>
                  <a:gd name="T2" fmla="*/ 1 w 137"/>
                  <a:gd name="T3" fmla="*/ 113 h 225"/>
                  <a:gd name="T4" fmla="*/ 46 w 137"/>
                  <a:gd name="T5" fmla="*/ 98 h 225"/>
                  <a:gd name="T6" fmla="*/ 46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74" name="Rectangle 1222"/>
              <p:cNvSpPr>
                <a:spLocks noChangeArrowheads="1"/>
              </p:cNvSpPr>
              <p:nvPr/>
            </p:nvSpPr>
            <p:spPr bwMode="auto">
              <a:xfrm>
                <a:off x="4609" y="1955"/>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75" name="Freeform 1223"/>
              <p:cNvSpPr>
                <a:spLocks/>
              </p:cNvSpPr>
              <p:nvPr/>
            </p:nvSpPr>
            <p:spPr bwMode="auto">
              <a:xfrm>
                <a:off x="4633" y="1956"/>
                <a:ext cx="45" cy="113"/>
              </a:xfrm>
              <a:custGeom>
                <a:avLst/>
                <a:gdLst>
                  <a:gd name="T0" fmla="*/ 0 w 137"/>
                  <a:gd name="T1" fmla="*/ 1 h 225"/>
                  <a:gd name="T2" fmla="*/ 1 w 137"/>
                  <a:gd name="T3" fmla="*/ 113 h 225"/>
                  <a:gd name="T4" fmla="*/ 45 w 137"/>
                  <a:gd name="T5" fmla="*/ 98 h 225"/>
                  <a:gd name="T6" fmla="*/ 45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76" name="Rectangle 1224"/>
              <p:cNvSpPr>
                <a:spLocks noChangeArrowheads="1"/>
              </p:cNvSpPr>
              <p:nvPr/>
            </p:nvSpPr>
            <p:spPr bwMode="auto">
              <a:xfrm>
                <a:off x="4629"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77" name="Freeform 1225"/>
              <p:cNvSpPr>
                <a:spLocks/>
              </p:cNvSpPr>
              <p:nvPr/>
            </p:nvSpPr>
            <p:spPr bwMode="auto">
              <a:xfrm>
                <a:off x="4673" y="1956"/>
                <a:ext cx="46" cy="113"/>
              </a:xfrm>
              <a:custGeom>
                <a:avLst/>
                <a:gdLst>
                  <a:gd name="T0" fmla="*/ 0 w 137"/>
                  <a:gd name="T1" fmla="*/ 1 h 225"/>
                  <a:gd name="T2" fmla="*/ 1 w 137"/>
                  <a:gd name="T3" fmla="*/ 113 h 225"/>
                  <a:gd name="T4" fmla="*/ 46 w 137"/>
                  <a:gd name="T5" fmla="*/ 98 h 225"/>
                  <a:gd name="T6" fmla="*/ 46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78" name="Rectangle 1226"/>
              <p:cNvSpPr>
                <a:spLocks noChangeArrowheads="1"/>
              </p:cNvSpPr>
              <p:nvPr/>
            </p:nvSpPr>
            <p:spPr bwMode="auto">
              <a:xfrm>
                <a:off x="4669"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79" name="Freeform 1227"/>
              <p:cNvSpPr>
                <a:spLocks/>
              </p:cNvSpPr>
              <p:nvPr/>
            </p:nvSpPr>
            <p:spPr bwMode="auto">
              <a:xfrm>
                <a:off x="4703" y="1956"/>
                <a:ext cx="46" cy="113"/>
              </a:xfrm>
              <a:custGeom>
                <a:avLst/>
                <a:gdLst>
                  <a:gd name="T0" fmla="*/ 0 w 137"/>
                  <a:gd name="T1" fmla="*/ 1 h 225"/>
                  <a:gd name="T2" fmla="*/ 1 w 137"/>
                  <a:gd name="T3" fmla="*/ 113 h 225"/>
                  <a:gd name="T4" fmla="*/ 46 w 137"/>
                  <a:gd name="T5" fmla="*/ 98 h 225"/>
                  <a:gd name="T6" fmla="*/ 46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0" name="Rectangle 1228"/>
              <p:cNvSpPr>
                <a:spLocks noChangeArrowheads="1"/>
              </p:cNvSpPr>
              <p:nvPr/>
            </p:nvSpPr>
            <p:spPr bwMode="auto">
              <a:xfrm>
                <a:off x="4699"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81" name="Freeform 1229"/>
              <p:cNvSpPr>
                <a:spLocks/>
              </p:cNvSpPr>
              <p:nvPr/>
            </p:nvSpPr>
            <p:spPr bwMode="auto">
              <a:xfrm>
                <a:off x="4756" y="1956"/>
                <a:ext cx="46" cy="113"/>
              </a:xfrm>
              <a:custGeom>
                <a:avLst/>
                <a:gdLst>
                  <a:gd name="T0" fmla="*/ 0 w 138"/>
                  <a:gd name="T1" fmla="*/ 1 h 225"/>
                  <a:gd name="T2" fmla="*/ 1 w 138"/>
                  <a:gd name="T3" fmla="*/ 113 h 225"/>
                  <a:gd name="T4" fmla="*/ 45 w 138"/>
                  <a:gd name="T5" fmla="*/ 98 h 225"/>
                  <a:gd name="T6" fmla="*/ 46 w 138"/>
                  <a:gd name="T7" fmla="*/ 0 h 225"/>
                  <a:gd name="T8" fmla="*/ 0 w 138"/>
                  <a:gd name="T9" fmla="*/ 1 h 225"/>
                  <a:gd name="T10" fmla="*/ 0 60000 65536"/>
                  <a:gd name="T11" fmla="*/ 0 60000 65536"/>
                  <a:gd name="T12" fmla="*/ 0 60000 65536"/>
                  <a:gd name="T13" fmla="*/ 0 60000 65536"/>
                  <a:gd name="T14" fmla="*/ 0 60000 65536"/>
                  <a:gd name="T15" fmla="*/ 0 w 138"/>
                  <a:gd name="T16" fmla="*/ 0 h 225"/>
                  <a:gd name="T17" fmla="*/ 138 w 138"/>
                  <a:gd name="T18" fmla="*/ 225 h 225"/>
                </a:gdLst>
                <a:ahLst/>
                <a:cxnLst>
                  <a:cxn ang="T10">
                    <a:pos x="T0" y="T1"/>
                  </a:cxn>
                  <a:cxn ang="T11">
                    <a:pos x="T2" y="T3"/>
                  </a:cxn>
                  <a:cxn ang="T12">
                    <a:pos x="T4" y="T5"/>
                  </a:cxn>
                  <a:cxn ang="T13">
                    <a:pos x="T6" y="T7"/>
                  </a:cxn>
                  <a:cxn ang="T14">
                    <a:pos x="T8" y="T9"/>
                  </a:cxn>
                </a:cxnLst>
                <a:rect l="T15" t="T16" r="T17" b="T18"/>
                <a:pathLst>
                  <a:path w="138" h="225">
                    <a:moveTo>
                      <a:pt x="0" y="1"/>
                    </a:moveTo>
                    <a:lnTo>
                      <a:pt x="3" y="225"/>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2" name="Rectangle 1230"/>
              <p:cNvSpPr>
                <a:spLocks noChangeArrowheads="1"/>
              </p:cNvSpPr>
              <p:nvPr/>
            </p:nvSpPr>
            <p:spPr bwMode="auto">
              <a:xfrm>
                <a:off x="4752"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83" name="Freeform 1231"/>
              <p:cNvSpPr>
                <a:spLocks/>
              </p:cNvSpPr>
              <p:nvPr/>
            </p:nvSpPr>
            <p:spPr bwMode="auto">
              <a:xfrm>
                <a:off x="4775" y="1956"/>
                <a:ext cx="46" cy="113"/>
              </a:xfrm>
              <a:custGeom>
                <a:avLst/>
                <a:gdLst>
                  <a:gd name="T0" fmla="*/ 0 w 137"/>
                  <a:gd name="T1" fmla="*/ 1 h 225"/>
                  <a:gd name="T2" fmla="*/ 1 w 137"/>
                  <a:gd name="T3" fmla="*/ 113 h 225"/>
                  <a:gd name="T4" fmla="*/ 46 w 137"/>
                  <a:gd name="T5" fmla="*/ 98 h 225"/>
                  <a:gd name="T6" fmla="*/ 46 w 137"/>
                  <a:gd name="T7" fmla="*/ 0 h 225"/>
                  <a:gd name="T8" fmla="*/ 0 w 137"/>
                  <a:gd name="T9" fmla="*/ 1 h 225"/>
                  <a:gd name="T10" fmla="*/ 0 60000 65536"/>
                  <a:gd name="T11" fmla="*/ 0 60000 65536"/>
                  <a:gd name="T12" fmla="*/ 0 60000 65536"/>
                  <a:gd name="T13" fmla="*/ 0 60000 65536"/>
                  <a:gd name="T14" fmla="*/ 0 60000 65536"/>
                  <a:gd name="T15" fmla="*/ 0 w 137"/>
                  <a:gd name="T16" fmla="*/ 0 h 225"/>
                  <a:gd name="T17" fmla="*/ 137 w 137"/>
                  <a:gd name="T18" fmla="*/ 225 h 225"/>
                </a:gdLst>
                <a:ahLst/>
                <a:cxnLst>
                  <a:cxn ang="T10">
                    <a:pos x="T0" y="T1"/>
                  </a:cxn>
                  <a:cxn ang="T11">
                    <a:pos x="T2" y="T3"/>
                  </a:cxn>
                  <a:cxn ang="T12">
                    <a:pos x="T4" y="T5"/>
                  </a:cxn>
                  <a:cxn ang="T13">
                    <a:pos x="T6" y="T7"/>
                  </a:cxn>
                  <a:cxn ang="T14">
                    <a:pos x="T8" y="T9"/>
                  </a:cxn>
                </a:cxnLst>
                <a:rect l="T15" t="T16" r="T17" b="T18"/>
                <a:pathLst>
                  <a:path w="137" h="225">
                    <a:moveTo>
                      <a:pt x="0" y="1"/>
                    </a:moveTo>
                    <a:lnTo>
                      <a:pt x="3" y="225"/>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4" name="Rectangle 1232"/>
              <p:cNvSpPr>
                <a:spLocks noChangeArrowheads="1"/>
              </p:cNvSpPr>
              <p:nvPr/>
            </p:nvSpPr>
            <p:spPr bwMode="auto">
              <a:xfrm>
                <a:off x="4771"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85" name="Freeform 1233"/>
              <p:cNvSpPr>
                <a:spLocks/>
              </p:cNvSpPr>
              <p:nvPr/>
            </p:nvSpPr>
            <p:spPr bwMode="auto">
              <a:xfrm>
                <a:off x="4803" y="1956"/>
                <a:ext cx="46" cy="113"/>
              </a:xfrm>
              <a:custGeom>
                <a:avLst/>
                <a:gdLst>
                  <a:gd name="T0" fmla="*/ 0 w 138"/>
                  <a:gd name="T1" fmla="*/ 1 h 225"/>
                  <a:gd name="T2" fmla="*/ 1 w 138"/>
                  <a:gd name="T3" fmla="*/ 113 h 225"/>
                  <a:gd name="T4" fmla="*/ 45 w 138"/>
                  <a:gd name="T5" fmla="*/ 98 h 225"/>
                  <a:gd name="T6" fmla="*/ 46 w 138"/>
                  <a:gd name="T7" fmla="*/ 0 h 225"/>
                  <a:gd name="T8" fmla="*/ 0 w 138"/>
                  <a:gd name="T9" fmla="*/ 1 h 225"/>
                  <a:gd name="T10" fmla="*/ 0 60000 65536"/>
                  <a:gd name="T11" fmla="*/ 0 60000 65536"/>
                  <a:gd name="T12" fmla="*/ 0 60000 65536"/>
                  <a:gd name="T13" fmla="*/ 0 60000 65536"/>
                  <a:gd name="T14" fmla="*/ 0 60000 65536"/>
                  <a:gd name="T15" fmla="*/ 0 w 138"/>
                  <a:gd name="T16" fmla="*/ 0 h 225"/>
                  <a:gd name="T17" fmla="*/ 138 w 138"/>
                  <a:gd name="T18" fmla="*/ 225 h 225"/>
                </a:gdLst>
                <a:ahLst/>
                <a:cxnLst>
                  <a:cxn ang="T10">
                    <a:pos x="T0" y="T1"/>
                  </a:cxn>
                  <a:cxn ang="T11">
                    <a:pos x="T2" y="T3"/>
                  </a:cxn>
                  <a:cxn ang="T12">
                    <a:pos x="T4" y="T5"/>
                  </a:cxn>
                  <a:cxn ang="T13">
                    <a:pos x="T6" y="T7"/>
                  </a:cxn>
                  <a:cxn ang="T14">
                    <a:pos x="T8" y="T9"/>
                  </a:cxn>
                </a:cxnLst>
                <a:rect l="T15" t="T16" r="T17" b="T18"/>
                <a:pathLst>
                  <a:path w="138" h="225">
                    <a:moveTo>
                      <a:pt x="0" y="1"/>
                    </a:moveTo>
                    <a:lnTo>
                      <a:pt x="3" y="225"/>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6" name="Rectangle 1234"/>
              <p:cNvSpPr>
                <a:spLocks noChangeArrowheads="1"/>
              </p:cNvSpPr>
              <p:nvPr/>
            </p:nvSpPr>
            <p:spPr bwMode="auto">
              <a:xfrm>
                <a:off x="4799" y="1955"/>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87" name="Freeform 1235"/>
              <p:cNvSpPr>
                <a:spLocks/>
              </p:cNvSpPr>
              <p:nvPr/>
            </p:nvSpPr>
            <p:spPr bwMode="auto">
              <a:xfrm>
                <a:off x="4424" y="208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8" name="Freeform 1236"/>
              <p:cNvSpPr>
                <a:spLocks/>
              </p:cNvSpPr>
              <p:nvPr/>
            </p:nvSpPr>
            <p:spPr bwMode="auto">
              <a:xfrm>
                <a:off x="4467" y="2081"/>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89" name="Rectangle 1237"/>
              <p:cNvSpPr>
                <a:spLocks noChangeArrowheads="1"/>
              </p:cNvSpPr>
              <p:nvPr/>
            </p:nvSpPr>
            <p:spPr bwMode="auto">
              <a:xfrm>
                <a:off x="4463" y="2079"/>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90" name="Freeform 1238"/>
              <p:cNvSpPr>
                <a:spLocks/>
              </p:cNvSpPr>
              <p:nvPr/>
            </p:nvSpPr>
            <p:spPr bwMode="auto">
              <a:xfrm>
                <a:off x="4551" y="2082"/>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91" name="Rectangle 1239"/>
              <p:cNvSpPr>
                <a:spLocks noChangeArrowheads="1"/>
              </p:cNvSpPr>
              <p:nvPr/>
            </p:nvSpPr>
            <p:spPr bwMode="auto">
              <a:xfrm>
                <a:off x="4547" y="208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92" name="Freeform 1240"/>
              <p:cNvSpPr>
                <a:spLocks/>
              </p:cNvSpPr>
              <p:nvPr/>
            </p:nvSpPr>
            <p:spPr bwMode="auto">
              <a:xfrm>
                <a:off x="4577" y="2082"/>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93" name="Freeform 1241"/>
              <p:cNvSpPr>
                <a:spLocks/>
              </p:cNvSpPr>
              <p:nvPr/>
            </p:nvSpPr>
            <p:spPr bwMode="auto">
              <a:xfrm>
                <a:off x="4594" y="2082"/>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94" name="Rectangle 1242"/>
              <p:cNvSpPr>
                <a:spLocks noChangeArrowheads="1"/>
              </p:cNvSpPr>
              <p:nvPr/>
            </p:nvSpPr>
            <p:spPr bwMode="auto">
              <a:xfrm>
                <a:off x="4590" y="2080"/>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95" name="Freeform 1243"/>
              <p:cNvSpPr>
                <a:spLocks/>
              </p:cNvSpPr>
              <p:nvPr/>
            </p:nvSpPr>
            <p:spPr bwMode="auto">
              <a:xfrm>
                <a:off x="4613" y="208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96" name="Rectangle 1244"/>
              <p:cNvSpPr>
                <a:spLocks noChangeArrowheads="1"/>
              </p:cNvSpPr>
              <p:nvPr/>
            </p:nvSpPr>
            <p:spPr bwMode="auto">
              <a:xfrm>
                <a:off x="4609" y="2080"/>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97" name="Freeform 1245"/>
              <p:cNvSpPr>
                <a:spLocks/>
              </p:cNvSpPr>
              <p:nvPr/>
            </p:nvSpPr>
            <p:spPr bwMode="auto">
              <a:xfrm>
                <a:off x="4641" y="208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498" name="Rectangle 1246"/>
              <p:cNvSpPr>
                <a:spLocks noChangeArrowheads="1"/>
              </p:cNvSpPr>
              <p:nvPr/>
            </p:nvSpPr>
            <p:spPr bwMode="auto">
              <a:xfrm>
                <a:off x="4637" y="2080"/>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499" name="Freeform 1247"/>
              <p:cNvSpPr>
                <a:spLocks/>
              </p:cNvSpPr>
              <p:nvPr/>
            </p:nvSpPr>
            <p:spPr bwMode="auto">
              <a:xfrm>
                <a:off x="4712" y="2081"/>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00" name="Rectangle 1248"/>
              <p:cNvSpPr>
                <a:spLocks noChangeArrowheads="1"/>
              </p:cNvSpPr>
              <p:nvPr/>
            </p:nvSpPr>
            <p:spPr bwMode="auto">
              <a:xfrm>
                <a:off x="4708" y="2080"/>
                <a:ext cx="9"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01" name="Freeform 1249"/>
              <p:cNvSpPr>
                <a:spLocks/>
              </p:cNvSpPr>
              <p:nvPr/>
            </p:nvSpPr>
            <p:spPr bwMode="auto">
              <a:xfrm>
                <a:off x="4732" y="2081"/>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02" name="Rectangle 1250"/>
              <p:cNvSpPr>
                <a:spLocks noChangeArrowheads="1"/>
              </p:cNvSpPr>
              <p:nvPr/>
            </p:nvSpPr>
            <p:spPr bwMode="auto">
              <a:xfrm>
                <a:off x="4728" y="2080"/>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03" name="Freeform 1251"/>
              <p:cNvSpPr>
                <a:spLocks/>
              </p:cNvSpPr>
              <p:nvPr/>
            </p:nvSpPr>
            <p:spPr bwMode="auto">
              <a:xfrm>
                <a:off x="4760" y="2081"/>
                <a:ext cx="45" cy="113"/>
              </a:xfrm>
              <a:custGeom>
                <a:avLst/>
                <a:gdLst>
                  <a:gd name="T0" fmla="*/ 0 w 137"/>
                  <a:gd name="T1" fmla="*/ 1 h 226"/>
                  <a:gd name="T2" fmla="*/ 1 w 137"/>
                  <a:gd name="T3" fmla="*/ 113 h 226"/>
                  <a:gd name="T4" fmla="*/ 45 w 137"/>
                  <a:gd name="T5" fmla="*/ 98 h 226"/>
                  <a:gd name="T6" fmla="*/ 45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04" name="Rectangle 1252"/>
              <p:cNvSpPr>
                <a:spLocks noChangeArrowheads="1"/>
              </p:cNvSpPr>
              <p:nvPr/>
            </p:nvSpPr>
            <p:spPr bwMode="auto">
              <a:xfrm>
                <a:off x="4756" y="2080"/>
                <a:ext cx="8" cy="11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05" name="Freeform 1253"/>
              <p:cNvSpPr>
                <a:spLocks/>
              </p:cNvSpPr>
              <p:nvPr/>
            </p:nvSpPr>
            <p:spPr bwMode="auto">
              <a:xfrm>
                <a:off x="4459" y="2456"/>
                <a:ext cx="45" cy="112"/>
              </a:xfrm>
              <a:custGeom>
                <a:avLst/>
                <a:gdLst>
                  <a:gd name="T0" fmla="*/ 0 w 137"/>
                  <a:gd name="T1" fmla="*/ 0 h 226"/>
                  <a:gd name="T2" fmla="*/ 1 w 137"/>
                  <a:gd name="T3" fmla="*/ 112 h 226"/>
                  <a:gd name="T4" fmla="*/ 45 w 137"/>
                  <a:gd name="T5" fmla="*/ 97 h 226"/>
                  <a:gd name="T6" fmla="*/ 45 w 137"/>
                  <a:gd name="T7" fmla="*/ 0 h 226"/>
                  <a:gd name="T8" fmla="*/ 0 w 137"/>
                  <a:gd name="T9" fmla="*/ 0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06" name="Rectangle 1254"/>
              <p:cNvSpPr>
                <a:spLocks noChangeArrowheads="1"/>
              </p:cNvSpPr>
              <p:nvPr/>
            </p:nvSpPr>
            <p:spPr bwMode="auto">
              <a:xfrm>
                <a:off x="4455" y="24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07" name="Freeform 1255"/>
              <p:cNvSpPr>
                <a:spLocks/>
              </p:cNvSpPr>
              <p:nvPr/>
            </p:nvSpPr>
            <p:spPr bwMode="auto">
              <a:xfrm>
                <a:off x="4501" y="2456"/>
                <a:ext cx="46" cy="112"/>
              </a:xfrm>
              <a:custGeom>
                <a:avLst/>
                <a:gdLst>
                  <a:gd name="T0" fmla="*/ 0 w 138"/>
                  <a:gd name="T1" fmla="*/ 0 h 226"/>
                  <a:gd name="T2" fmla="*/ 1 w 138"/>
                  <a:gd name="T3" fmla="*/ 112 h 226"/>
                  <a:gd name="T4" fmla="*/ 45 w 138"/>
                  <a:gd name="T5" fmla="*/ 97 h 226"/>
                  <a:gd name="T6" fmla="*/ 46 w 138"/>
                  <a:gd name="T7" fmla="*/ 0 h 226"/>
                  <a:gd name="T8" fmla="*/ 0 w 138"/>
                  <a:gd name="T9" fmla="*/ 0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08" name="Rectangle 1256"/>
              <p:cNvSpPr>
                <a:spLocks noChangeArrowheads="1"/>
              </p:cNvSpPr>
              <p:nvPr/>
            </p:nvSpPr>
            <p:spPr bwMode="auto">
              <a:xfrm>
                <a:off x="4498" y="24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09" name="Freeform 1257"/>
              <p:cNvSpPr>
                <a:spLocks/>
              </p:cNvSpPr>
              <p:nvPr/>
            </p:nvSpPr>
            <p:spPr bwMode="auto">
              <a:xfrm>
                <a:off x="4585" y="2457"/>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10" name="Rectangle 1258"/>
              <p:cNvSpPr>
                <a:spLocks noChangeArrowheads="1"/>
              </p:cNvSpPr>
              <p:nvPr/>
            </p:nvSpPr>
            <p:spPr bwMode="auto">
              <a:xfrm>
                <a:off x="4581" y="2455"/>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11" name="Freeform 1259"/>
              <p:cNvSpPr>
                <a:spLocks/>
              </p:cNvSpPr>
              <p:nvPr/>
            </p:nvSpPr>
            <p:spPr bwMode="auto">
              <a:xfrm>
                <a:off x="4611" y="2457"/>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12" name="Rectangle 1260"/>
              <p:cNvSpPr>
                <a:spLocks noChangeArrowheads="1"/>
              </p:cNvSpPr>
              <p:nvPr/>
            </p:nvSpPr>
            <p:spPr bwMode="auto">
              <a:xfrm>
                <a:off x="4607" y="2455"/>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13" name="Freeform 1261"/>
              <p:cNvSpPr>
                <a:spLocks/>
              </p:cNvSpPr>
              <p:nvPr/>
            </p:nvSpPr>
            <p:spPr bwMode="auto">
              <a:xfrm>
                <a:off x="4628" y="2457"/>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14" name="Rectangle 1262"/>
              <p:cNvSpPr>
                <a:spLocks noChangeArrowheads="1"/>
              </p:cNvSpPr>
              <p:nvPr/>
            </p:nvSpPr>
            <p:spPr bwMode="auto">
              <a:xfrm>
                <a:off x="4624" y="2455"/>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15" name="Freeform 1263"/>
              <p:cNvSpPr>
                <a:spLocks/>
              </p:cNvSpPr>
              <p:nvPr/>
            </p:nvSpPr>
            <p:spPr bwMode="auto">
              <a:xfrm>
                <a:off x="4647" y="2456"/>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16" name="Rectangle 1264"/>
              <p:cNvSpPr>
                <a:spLocks noChangeArrowheads="1"/>
              </p:cNvSpPr>
              <p:nvPr/>
            </p:nvSpPr>
            <p:spPr bwMode="auto">
              <a:xfrm>
                <a:off x="4643" y="2454"/>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17" name="Freeform 1265"/>
              <p:cNvSpPr>
                <a:spLocks/>
              </p:cNvSpPr>
              <p:nvPr/>
            </p:nvSpPr>
            <p:spPr bwMode="auto">
              <a:xfrm>
                <a:off x="4676" y="2456"/>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3"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18" name="Rectangle 1266"/>
              <p:cNvSpPr>
                <a:spLocks noChangeArrowheads="1"/>
              </p:cNvSpPr>
              <p:nvPr/>
            </p:nvSpPr>
            <p:spPr bwMode="auto">
              <a:xfrm>
                <a:off x="4672" y="24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19" name="Freeform 1267"/>
              <p:cNvSpPr>
                <a:spLocks/>
              </p:cNvSpPr>
              <p:nvPr/>
            </p:nvSpPr>
            <p:spPr bwMode="auto">
              <a:xfrm>
                <a:off x="4747" y="2456"/>
                <a:ext cx="46" cy="113"/>
              </a:xfrm>
              <a:custGeom>
                <a:avLst/>
                <a:gdLst>
                  <a:gd name="T0" fmla="*/ 0 w 137"/>
                  <a:gd name="T1" fmla="*/ 1 h 226"/>
                  <a:gd name="T2" fmla="*/ 1 w 137"/>
                  <a:gd name="T3" fmla="*/ 113 h 226"/>
                  <a:gd name="T4" fmla="*/ 46 w 137"/>
                  <a:gd name="T5" fmla="*/ 98 h 226"/>
                  <a:gd name="T6" fmla="*/ 46 w 137"/>
                  <a:gd name="T7" fmla="*/ 0 h 226"/>
                  <a:gd name="T8" fmla="*/ 0 w 137"/>
                  <a:gd name="T9" fmla="*/ 1 h 226"/>
                  <a:gd name="T10" fmla="*/ 0 60000 65536"/>
                  <a:gd name="T11" fmla="*/ 0 60000 65536"/>
                  <a:gd name="T12" fmla="*/ 0 60000 65536"/>
                  <a:gd name="T13" fmla="*/ 0 60000 65536"/>
                  <a:gd name="T14" fmla="*/ 0 60000 65536"/>
                  <a:gd name="T15" fmla="*/ 0 w 137"/>
                  <a:gd name="T16" fmla="*/ 0 h 226"/>
                  <a:gd name="T17" fmla="*/ 137 w 137"/>
                  <a:gd name="T18" fmla="*/ 226 h 226"/>
                </a:gdLst>
                <a:ahLst/>
                <a:cxnLst>
                  <a:cxn ang="T10">
                    <a:pos x="T0" y="T1"/>
                  </a:cxn>
                  <a:cxn ang="T11">
                    <a:pos x="T2" y="T3"/>
                  </a:cxn>
                  <a:cxn ang="T12">
                    <a:pos x="T4" y="T5"/>
                  </a:cxn>
                  <a:cxn ang="T13">
                    <a:pos x="T6" y="T7"/>
                  </a:cxn>
                  <a:cxn ang="T14">
                    <a:pos x="T8" y="T9"/>
                  </a:cxn>
                </a:cxnLst>
                <a:rect l="T15" t="T16" r="T17" b="T18"/>
                <a:pathLst>
                  <a:path w="137" h="226">
                    <a:moveTo>
                      <a:pt x="0" y="1"/>
                    </a:moveTo>
                    <a:lnTo>
                      <a:pt x="2" y="226"/>
                    </a:lnTo>
                    <a:lnTo>
                      <a:pt x="136" y="195"/>
                    </a:lnTo>
                    <a:lnTo>
                      <a:pt x="137"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0" name="Rectangle 1268"/>
              <p:cNvSpPr>
                <a:spLocks noChangeArrowheads="1"/>
              </p:cNvSpPr>
              <p:nvPr/>
            </p:nvSpPr>
            <p:spPr bwMode="auto">
              <a:xfrm>
                <a:off x="4743" y="24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21" name="Freeform 1269"/>
              <p:cNvSpPr>
                <a:spLocks/>
              </p:cNvSpPr>
              <p:nvPr/>
            </p:nvSpPr>
            <p:spPr bwMode="auto">
              <a:xfrm>
                <a:off x="4766" y="2456"/>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2" name="Rectangle 1270"/>
              <p:cNvSpPr>
                <a:spLocks noChangeArrowheads="1"/>
              </p:cNvSpPr>
              <p:nvPr/>
            </p:nvSpPr>
            <p:spPr bwMode="auto">
              <a:xfrm>
                <a:off x="4762" y="2454"/>
                <a:ext cx="8"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3523" name="Freeform 1271"/>
              <p:cNvSpPr>
                <a:spLocks/>
              </p:cNvSpPr>
              <p:nvPr/>
            </p:nvSpPr>
            <p:spPr bwMode="auto">
              <a:xfrm>
                <a:off x="4794" y="2456"/>
                <a:ext cx="46" cy="113"/>
              </a:xfrm>
              <a:custGeom>
                <a:avLst/>
                <a:gdLst>
                  <a:gd name="T0" fmla="*/ 0 w 138"/>
                  <a:gd name="T1" fmla="*/ 1 h 226"/>
                  <a:gd name="T2" fmla="*/ 1 w 138"/>
                  <a:gd name="T3" fmla="*/ 113 h 226"/>
                  <a:gd name="T4" fmla="*/ 45 w 138"/>
                  <a:gd name="T5" fmla="*/ 98 h 226"/>
                  <a:gd name="T6" fmla="*/ 46 w 138"/>
                  <a:gd name="T7" fmla="*/ 0 h 226"/>
                  <a:gd name="T8" fmla="*/ 0 w 138"/>
                  <a:gd name="T9" fmla="*/ 1 h 226"/>
                  <a:gd name="T10" fmla="*/ 0 60000 65536"/>
                  <a:gd name="T11" fmla="*/ 0 60000 65536"/>
                  <a:gd name="T12" fmla="*/ 0 60000 65536"/>
                  <a:gd name="T13" fmla="*/ 0 60000 65536"/>
                  <a:gd name="T14" fmla="*/ 0 60000 65536"/>
                  <a:gd name="T15" fmla="*/ 0 w 138"/>
                  <a:gd name="T16" fmla="*/ 0 h 226"/>
                  <a:gd name="T17" fmla="*/ 138 w 138"/>
                  <a:gd name="T18" fmla="*/ 226 h 226"/>
                </a:gdLst>
                <a:ahLst/>
                <a:cxnLst>
                  <a:cxn ang="T10">
                    <a:pos x="T0" y="T1"/>
                  </a:cxn>
                  <a:cxn ang="T11">
                    <a:pos x="T2" y="T3"/>
                  </a:cxn>
                  <a:cxn ang="T12">
                    <a:pos x="T4" y="T5"/>
                  </a:cxn>
                  <a:cxn ang="T13">
                    <a:pos x="T6" y="T7"/>
                  </a:cxn>
                  <a:cxn ang="T14">
                    <a:pos x="T8" y="T9"/>
                  </a:cxn>
                </a:cxnLst>
                <a:rect l="T15" t="T16" r="T17" b="T18"/>
                <a:pathLst>
                  <a:path w="138" h="226">
                    <a:moveTo>
                      <a:pt x="0" y="1"/>
                    </a:moveTo>
                    <a:lnTo>
                      <a:pt x="3" y="226"/>
                    </a:lnTo>
                    <a:lnTo>
                      <a:pt x="136" y="195"/>
                    </a:lnTo>
                    <a:lnTo>
                      <a:pt x="138"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3524" name="Rectangle 1272"/>
              <p:cNvSpPr>
                <a:spLocks noChangeArrowheads="1"/>
              </p:cNvSpPr>
              <p:nvPr/>
            </p:nvSpPr>
            <p:spPr bwMode="auto">
              <a:xfrm>
                <a:off x="4790" y="2454"/>
                <a:ext cx="9" cy="1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grpSp>
        <p:pic>
          <p:nvPicPr>
            <p:cNvPr id="183331" name="Picture 12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 y="2765"/>
              <a:ext cx="224" cy="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32" name="Picture 12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 y="2799"/>
              <a:ext cx="224" cy="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33" name="Picture 12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2" y="3657"/>
              <a:ext cx="17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9188" y="722313"/>
            <a:ext cx="86042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1763" y="722313"/>
            <a:ext cx="73342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2763" y="3225800"/>
            <a:ext cx="9128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2488" y="2776538"/>
            <a:ext cx="91281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50" name="Group 6"/>
          <p:cNvGrpSpPr>
            <a:grpSpLocks/>
          </p:cNvGrpSpPr>
          <p:nvPr/>
        </p:nvGrpSpPr>
        <p:grpSpPr bwMode="auto">
          <a:xfrm>
            <a:off x="6651625" y="5326063"/>
            <a:ext cx="984250" cy="841375"/>
            <a:chOff x="4190" y="3355"/>
            <a:chExt cx="620" cy="530"/>
          </a:xfrm>
        </p:grpSpPr>
        <p:sp>
          <p:nvSpPr>
            <p:cNvPr id="185923" name="Freeform 7"/>
            <p:cNvSpPr>
              <a:spLocks/>
            </p:cNvSpPr>
            <p:nvPr/>
          </p:nvSpPr>
          <p:spPr bwMode="auto">
            <a:xfrm>
              <a:off x="4235" y="3400"/>
              <a:ext cx="575" cy="485"/>
            </a:xfrm>
            <a:custGeom>
              <a:avLst/>
              <a:gdLst>
                <a:gd name="T0" fmla="*/ 144 w 575"/>
                <a:gd name="T1" fmla="*/ 0 h 485"/>
                <a:gd name="T2" fmla="*/ 0 w 575"/>
                <a:gd name="T3" fmla="*/ 242 h 485"/>
                <a:gd name="T4" fmla="*/ 144 w 575"/>
                <a:gd name="T5" fmla="*/ 485 h 485"/>
                <a:gd name="T6" fmla="*/ 431 w 575"/>
                <a:gd name="T7" fmla="*/ 485 h 485"/>
                <a:gd name="T8" fmla="*/ 575 w 575"/>
                <a:gd name="T9" fmla="*/ 242 h 485"/>
                <a:gd name="T10" fmla="*/ 431 w 575"/>
                <a:gd name="T11" fmla="*/ 0 h 485"/>
                <a:gd name="T12" fmla="*/ 144 w 575"/>
                <a:gd name="T13" fmla="*/ 0 h 485"/>
                <a:gd name="T14" fmla="*/ 0 60000 65536"/>
                <a:gd name="T15" fmla="*/ 0 60000 65536"/>
                <a:gd name="T16" fmla="*/ 0 60000 65536"/>
                <a:gd name="T17" fmla="*/ 0 60000 65536"/>
                <a:gd name="T18" fmla="*/ 0 60000 65536"/>
                <a:gd name="T19" fmla="*/ 0 60000 65536"/>
                <a:gd name="T20" fmla="*/ 0 60000 65536"/>
                <a:gd name="T21" fmla="*/ 0 w 575"/>
                <a:gd name="T22" fmla="*/ 0 h 485"/>
                <a:gd name="T23" fmla="*/ 575 w 575"/>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5">
                  <a:moveTo>
                    <a:pt x="144" y="0"/>
                  </a:moveTo>
                  <a:lnTo>
                    <a:pt x="0" y="242"/>
                  </a:lnTo>
                  <a:lnTo>
                    <a:pt x="144" y="485"/>
                  </a:lnTo>
                  <a:lnTo>
                    <a:pt x="431" y="485"/>
                  </a:lnTo>
                  <a:lnTo>
                    <a:pt x="575" y="242"/>
                  </a:lnTo>
                  <a:lnTo>
                    <a:pt x="431" y="0"/>
                  </a:lnTo>
                  <a:lnTo>
                    <a:pt x="1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24" name="Freeform 8"/>
            <p:cNvSpPr>
              <a:spLocks/>
            </p:cNvSpPr>
            <p:nvPr/>
          </p:nvSpPr>
          <p:spPr bwMode="auto">
            <a:xfrm>
              <a:off x="4190" y="3355"/>
              <a:ext cx="575" cy="485"/>
            </a:xfrm>
            <a:custGeom>
              <a:avLst/>
              <a:gdLst>
                <a:gd name="T0" fmla="*/ 144 w 575"/>
                <a:gd name="T1" fmla="*/ 0 h 485"/>
                <a:gd name="T2" fmla="*/ 0 w 575"/>
                <a:gd name="T3" fmla="*/ 242 h 485"/>
                <a:gd name="T4" fmla="*/ 144 w 575"/>
                <a:gd name="T5" fmla="*/ 485 h 485"/>
                <a:gd name="T6" fmla="*/ 432 w 575"/>
                <a:gd name="T7" fmla="*/ 485 h 485"/>
                <a:gd name="T8" fmla="*/ 575 w 575"/>
                <a:gd name="T9" fmla="*/ 242 h 485"/>
                <a:gd name="T10" fmla="*/ 432 w 575"/>
                <a:gd name="T11" fmla="*/ 0 h 485"/>
                <a:gd name="T12" fmla="*/ 144 w 575"/>
                <a:gd name="T13" fmla="*/ 0 h 485"/>
                <a:gd name="T14" fmla="*/ 0 60000 65536"/>
                <a:gd name="T15" fmla="*/ 0 60000 65536"/>
                <a:gd name="T16" fmla="*/ 0 60000 65536"/>
                <a:gd name="T17" fmla="*/ 0 60000 65536"/>
                <a:gd name="T18" fmla="*/ 0 60000 65536"/>
                <a:gd name="T19" fmla="*/ 0 60000 65536"/>
                <a:gd name="T20" fmla="*/ 0 60000 65536"/>
                <a:gd name="T21" fmla="*/ 0 w 575"/>
                <a:gd name="T22" fmla="*/ 0 h 485"/>
                <a:gd name="T23" fmla="*/ 575 w 575"/>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5">
                  <a:moveTo>
                    <a:pt x="144" y="0"/>
                  </a:moveTo>
                  <a:lnTo>
                    <a:pt x="0" y="242"/>
                  </a:lnTo>
                  <a:lnTo>
                    <a:pt x="144" y="485"/>
                  </a:lnTo>
                  <a:lnTo>
                    <a:pt x="432" y="485"/>
                  </a:lnTo>
                  <a:lnTo>
                    <a:pt x="575" y="242"/>
                  </a:lnTo>
                  <a:lnTo>
                    <a:pt x="432" y="0"/>
                  </a:lnTo>
                  <a:lnTo>
                    <a:pt x="144" y="0"/>
                  </a:lnTo>
                  <a:close/>
                </a:path>
              </a:pathLst>
            </a:custGeom>
            <a:solidFill>
              <a:srgbClr val="FFFF66"/>
            </a:solidFill>
            <a:ln w="11113">
              <a:solidFill>
                <a:srgbClr val="000000"/>
              </a:solidFill>
              <a:round/>
              <a:headEnd/>
              <a:tailEnd/>
            </a:ln>
          </p:spPr>
          <p:txBody>
            <a:bodyPr/>
            <a:lstStyle/>
            <a:p>
              <a:endParaRPr lang="id-ID"/>
            </a:p>
          </p:txBody>
        </p:sp>
      </p:grpSp>
      <p:grpSp>
        <p:nvGrpSpPr>
          <p:cNvPr id="185351" name="Group 9"/>
          <p:cNvGrpSpPr>
            <a:grpSpLocks/>
          </p:cNvGrpSpPr>
          <p:nvPr/>
        </p:nvGrpSpPr>
        <p:grpSpPr bwMode="auto">
          <a:xfrm>
            <a:off x="3238500" y="5184775"/>
            <a:ext cx="984250" cy="839788"/>
            <a:chOff x="2040" y="3266"/>
            <a:chExt cx="620" cy="529"/>
          </a:xfrm>
        </p:grpSpPr>
        <p:sp>
          <p:nvSpPr>
            <p:cNvPr id="185921" name="Freeform 10"/>
            <p:cNvSpPr>
              <a:spLocks/>
            </p:cNvSpPr>
            <p:nvPr/>
          </p:nvSpPr>
          <p:spPr bwMode="auto">
            <a:xfrm>
              <a:off x="2085" y="3310"/>
              <a:ext cx="575" cy="485"/>
            </a:xfrm>
            <a:custGeom>
              <a:avLst/>
              <a:gdLst>
                <a:gd name="T0" fmla="*/ 144 w 575"/>
                <a:gd name="T1" fmla="*/ 0 h 485"/>
                <a:gd name="T2" fmla="*/ 0 w 575"/>
                <a:gd name="T3" fmla="*/ 243 h 485"/>
                <a:gd name="T4" fmla="*/ 144 w 575"/>
                <a:gd name="T5" fmla="*/ 485 h 485"/>
                <a:gd name="T6" fmla="*/ 431 w 575"/>
                <a:gd name="T7" fmla="*/ 485 h 485"/>
                <a:gd name="T8" fmla="*/ 575 w 575"/>
                <a:gd name="T9" fmla="*/ 243 h 485"/>
                <a:gd name="T10" fmla="*/ 431 w 575"/>
                <a:gd name="T11" fmla="*/ 0 h 485"/>
                <a:gd name="T12" fmla="*/ 144 w 575"/>
                <a:gd name="T13" fmla="*/ 0 h 485"/>
                <a:gd name="T14" fmla="*/ 0 60000 65536"/>
                <a:gd name="T15" fmla="*/ 0 60000 65536"/>
                <a:gd name="T16" fmla="*/ 0 60000 65536"/>
                <a:gd name="T17" fmla="*/ 0 60000 65536"/>
                <a:gd name="T18" fmla="*/ 0 60000 65536"/>
                <a:gd name="T19" fmla="*/ 0 60000 65536"/>
                <a:gd name="T20" fmla="*/ 0 60000 65536"/>
                <a:gd name="T21" fmla="*/ 0 w 575"/>
                <a:gd name="T22" fmla="*/ 0 h 485"/>
                <a:gd name="T23" fmla="*/ 575 w 575"/>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5">
                  <a:moveTo>
                    <a:pt x="144" y="0"/>
                  </a:moveTo>
                  <a:lnTo>
                    <a:pt x="0" y="243"/>
                  </a:lnTo>
                  <a:lnTo>
                    <a:pt x="144" y="485"/>
                  </a:lnTo>
                  <a:lnTo>
                    <a:pt x="431" y="485"/>
                  </a:lnTo>
                  <a:lnTo>
                    <a:pt x="575" y="243"/>
                  </a:lnTo>
                  <a:lnTo>
                    <a:pt x="431" y="0"/>
                  </a:lnTo>
                  <a:lnTo>
                    <a:pt x="1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22" name="Freeform 11"/>
            <p:cNvSpPr>
              <a:spLocks/>
            </p:cNvSpPr>
            <p:nvPr/>
          </p:nvSpPr>
          <p:spPr bwMode="auto">
            <a:xfrm>
              <a:off x="2040" y="3266"/>
              <a:ext cx="575" cy="484"/>
            </a:xfrm>
            <a:custGeom>
              <a:avLst/>
              <a:gdLst>
                <a:gd name="T0" fmla="*/ 144 w 575"/>
                <a:gd name="T1" fmla="*/ 0 h 484"/>
                <a:gd name="T2" fmla="*/ 0 w 575"/>
                <a:gd name="T3" fmla="*/ 242 h 484"/>
                <a:gd name="T4" fmla="*/ 144 w 575"/>
                <a:gd name="T5" fmla="*/ 484 h 484"/>
                <a:gd name="T6" fmla="*/ 431 w 575"/>
                <a:gd name="T7" fmla="*/ 484 h 484"/>
                <a:gd name="T8" fmla="*/ 575 w 575"/>
                <a:gd name="T9" fmla="*/ 242 h 484"/>
                <a:gd name="T10" fmla="*/ 431 w 575"/>
                <a:gd name="T11" fmla="*/ 0 h 484"/>
                <a:gd name="T12" fmla="*/ 144 w 575"/>
                <a:gd name="T13" fmla="*/ 0 h 484"/>
                <a:gd name="T14" fmla="*/ 0 60000 65536"/>
                <a:gd name="T15" fmla="*/ 0 60000 65536"/>
                <a:gd name="T16" fmla="*/ 0 60000 65536"/>
                <a:gd name="T17" fmla="*/ 0 60000 65536"/>
                <a:gd name="T18" fmla="*/ 0 60000 65536"/>
                <a:gd name="T19" fmla="*/ 0 60000 65536"/>
                <a:gd name="T20" fmla="*/ 0 60000 65536"/>
                <a:gd name="T21" fmla="*/ 0 w 575"/>
                <a:gd name="T22" fmla="*/ 0 h 484"/>
                <a:gd name="T23" fmla="*/ 575 w 575"/>
                <a:gd name="T24" fmla="*/ 484 h 4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4">
                  <a:moveTo>
                    <a:pt x="144" y="0"/>
                  </a:moveTo>
                  <a:lnTo>
                    <a:pt x="0" y="242"/>
                  </a:lnTo>
                  <a:lnTo>
                    <a:pt x="144" y="484"/>
                  </a:lnTo>
                  <a:lnTo>
                    <a:pt x="431" y="484"/>
                  </a:lnTo>
                  <a:lnTo>
                    <a:pt x="575" y="242"/>
                  </a:lnTo>
                  <a:lnTo>
                    <a:pt x="431" y="0"/>
                  </a:lnTo>
                  <a:lnTo>
                    <a:pt x="144" y="0"/>
                  </a:lnTo>
                  <a:close/>
                </a:path>
              </a:pathLst>
            </a:custGeom>
            <a:solidFill>
              <a:srgbClr val="FFFF66"/>
            </a:solidFill>
            <a:ln w="11113">
              <a:solidFill>
                <a:srgbClr val="000000"/>
              </a:solidFill>
              <a:round/>
              <a:headEnd/>
              <a:tailEnd/>
            </a:ln>
          </p:spPr>
          <p:txBody>
            <a:bodyPr/>
            <a:lstStyle/>
            <a:p>
              <a:endParaRPr lang="id-ID"/>
            </a:p>
          </p:txBody>
        </p:sp>
      </p:grpSp>
      <p:sp>
        <p:nvSpPr>
          <p:cNvPr id="185352" name="Line 12"/>
          <p:cNvSpPr>
            <a:spLocks noChangeShapeType="1"/>
          </p:cNvSpPr>
          <p:nvPr/>
        </p:nvSpPr>
        <p:spPr bwMode="auto">
          <a:xfrm flipV="1">
            <a:off x="4164013" y="5622925"/>
            <a:ext cx="153987" cy="3190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85353" name="Group 13"/>
          <p:cNvGrpSpPr>
            <a:grpSpLocks/>
          </p:cNvGrpSpPr>
          <p:nvPr/>
        </p:nvGrpSpPr>
        <p:grpSpPr bwMode="auto">
          <a:xfrm>
            <a:off x="1462088" y="5254625"/>
            <a:ext cx="982662" cy="841375"/>
            <a:chOff x="921" y="3310"/>
            <a:chExt cx="619" cy="530"/>
          </a:xfrm>
        </p:grpSpPr>
        <p:sp>
          <p:nvSpPr>
            <p:cNvPr id="185919" name="Freeform 14"/>
            <p:cNvSpPr>
              <a:spLocks/>
            </p:cNvSpPr>
            <p:nvPr/>
          </p:nvSpPr>
          <p:spPr bwMode="auto">
            <a:xfrm>
              <a:off x="965" y="3355"/>
              <a:ext cx="575" cy="485"/>
            </a:xfrm>
            <a:custGeom>
              <a:avLst/>
              <a:gdLst>
                <a:gd name="T0" fmla="*/ 144 w 575"/>
                <a:gd name="T1" fmla="*/ 0 h 485"/>
                <a:gd name="T2" fmla="*/ 0 w 575"/>
                <a:gd name="T3" fmla="*/ 242 h 485"/>
                <a:gd name="T4" fmla="*/ 144 w 575"/>
                <a:gd name="T5" fmla="*/ 485 h 485"/>
                <a:gd name="T6" fmla="*/ 431 w 575"/>
                <a:gd name="T7" fmla="*/ 485 h 485"/>
                <a:gd name="T8" fmla="*/ 575 w 575"/>
                <a:gd name="T9" fmla="*/ 242 h 485"/>
                <a:gd name="T10" fmla="*/ 431 w 575"/>
                <a:gd name="T11" fmla="*/ 0 h 485"/>
                <a:gd name="T12" fmla="*/ 144 w 575"/>
                <a:gd name="T13" fmla="*/ 0 h 485"/>
                <a:gd name="T14" fmla="*/ 0 60000 65536"/>
                <a:gd name="T15" fmla="*/ 0 60000 65536"/>
                <a:gd name="T16" fmla="*/ 0 60000 65536"/>
                <a:gd name="T17" fmla="*/ 0 60000 65536"/>
                <a:gd name="T18" fmla="*/ 0 60000 65536"/>
                <a:gd name="T19" fmla="*/ 0 60000 65536"/>
                <a:gd name="T20" fmla="*/ 0 60000 65536"/>
                <a:gd name="T21" fmla="*/ 0 w 575"/>
                <a:gd name="T22" fmla="*/ 0 h 485"/>
                <a:gd name="T23" fmla="*/ 575 w 575"/>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5">
                  <a:moveTo>
                    <a:pt x="144" y="0"/>
                  </a:moveTo>
                  <a:lnTo>
                    <a:pt x="0" y="242"/>
                  </a:lnTo>
                  <a:lnTo>
                    <a:pt x="144" y="485"/>
                  </a:lnTo>
                  <a:lnTo>
                    <a:pt x="431" y="485"/>
                  </a:lnTo>
                  <a:lnTo>
                    <a:pt x="575" y="242"/>
                  </a:lnTo>
                  <a:lnTo>
                    <a:pt x="431" y="0"/>
                  </a:lnTo>
                  <a:lnTo>
                    <a:pt x="1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20" name="Freeform 15"/>
            <p:cNvSpPr>
              <a:spLocks/>
            </p:cNvSpPr>
            <p:nvPr/>
          </p:nvSpPr>
          <p:spPr bwMode="auto">
            <a:xfrm>
              <a:off x="921" y="3310"/>
              <a:ext cx="574" cy="485"/>
            </a:xfrm>
            <a:custGeom>
              <a:avLst/>
              <a:gdLst>
                <a:gd name="T0" fmla="*/ 143 w 574"/>
                <a:gd name="T1" fmla="*/ 0 h 485"/>
                <a:gd name="T2" fmla="*/ 0 w 574"/>
                <a:gd name="T3" fmla="*/ 243 h 485"/>
                <a:gd name="T4" fmla="*/ 143 w 574"/>
                <a:gd name="T5" fmla="*/ 485 h 485"/>
                <a:gd name="T6" fmla="*/ 431 w 574"/>
                <a:gd name="T7" fmla="*/ 485 h 485"/>
                <a:gd name="T8" fmla="*/ 574 w 574"/>
                <a:gd name="T9" fmla="*/ 243 h 485"/>
                <a:gd name="T10" fmla="*/ 431 w 574"/>
                <a:gd name="T11" fmla="*/ 0 h 485"/>
                <a:gd name="T12" fmla="*/ 143 w 574"/>
                <a:gd name="T13" fmla="*/ 0 h 485"/>
                <a:gd name="T14" fmla="*/ 0 60000 65536"/>
                <a:gd name="T15" fmla="*/ 0 60000 65536"/>
                <a:gd name="T16" fmla="*/ 0 60000 65536"/>
                <a:gd name="T17" fmla="*/ 0 60000 65536"/>
                <a:gd name="T18" fmla="*/ 0 60000 65536"/>
                <a:gd name="T19" fmla="*/ 0 60000 65536"/>
                <a:gd name="T20" fmla="*/ 0 60000 65536"/>
                <a:gd name="T21" fmla="*/ 0 w 574"/>
                <a:gd name="T22" fmla="*/ 0 h 485"/>
                <a:gd name="T23" fmla="*/ 574 w 574"/>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4" h="485">
                  <a:moveTo>
                    <a:pt x="143" y="0"/>
                  </a:moveTo>
                  <a:lnTo>
                    <a:pt x="0" y="243"/>
                  </a:lnTo>
                  <a:lnTo>
                    <a:pt x="143" y="485"/>
                  </a:lnTo>
                  <a:lnTo>
                    <a:pt x="431" y="485"/>
                  </a:lnTo>
                  <a:lnTo>
                    <a:pt x="574" y="243"/>
                  </a:lnTo>
                  <a:lnTo>
                    <a:pt x="431" y="0"/>
                  </a:lnTo>
                  <a:lnTo>
                    <a:pt x="143" y="0"/>
                  </a:lnTo>
                  <a:close/>
                </a:path>
              </a:pathLst>
            </a:custGeom>
            <a:solidFill>
              <a:srgbClr val="FFFF66"/>
            </a:solidFill>
            <a:ln w="11113">
              <a:solidFill>
                <a:srgbClr val="000000"/>
              </a:solidFill>
              <a:round/>
              <a:headEnd/>
              <a:tailEnd/>
            </a:ln>
          </p:spPr>
          <p:txBody>
            <a:bodyPr/>
            <a:lstStyle/>
            <a:p>
              <a:endParaRPr lang="id-ID"/>
            </a:p>
          </p:txBody>
        </p:sp>
      </p:grpSp>
      <p:grpSp>
        <p:nvGrpSpPr>
          <p:cNvPr id="185354" name="Group 16"/>
          <p:cNvGrpSpPr>
            <a:grpSpLocks/>
          </p:cNvGrpSpPr>
          <p:nvPr/>
        </p:nvGrpSpPr>
        <p:grpSpPr bwMode="auto">
          <a:xfrm>
            <a:off x="4660900" y="5468938"/>
            <a:ext cx="984250" cy="839787"/>
            <a:chOff x="2936" y="3445"/>
            <a:chExt cx="620" cy="529"/>
          </a:xfrm>
        </p:grpSpPr>
        <p:sp>
          <p:nvSpPr>
            <p:cNvPr id="185917" name="Freeform 17"/>
            <p:cNvSpPr>
              <a:spLocks/>
            </p:cNvSpPr>
            <p:nvPr/>
          </p:nvSpPr>
          <p:spPr bwMode="auto">
            <a:xfrm>
              <a:off x="2981" y="3489"/>
              <a:ext cx="575" cy="485"/>
            </a:xfrm>
            <a:custGeom>
              <a:avLst/>
              <a:gdLst>
                <a:gd name="T0" fmla="*/ 144 w 575"/>
                <a:gd name="T1" fmla="*/ 0 h 485"/>
                <a:gd name="T2" fmla="*/ 0 w 575"/>
                <a:gd name="T3" fmla="*/ 243 h 485"/>
                <a:gd name="T4" fmla="*/ 144 w 575"/>
                <a:gd name="T5" fmla="*/ 485 h 485"/>
                <a:gd name="T6" fmla="*/ 431 w 575"/>
                <a:gd name="T7" fmla="*/ 485 h 485"/>
                <a:gd name="T8" fmla="*/ 575 w 575"/>
                <a:gd name="T9" fmla="*/ 243 h 485"/>
                <a:gd name="T10" fmla="*/ 431 w 575"/>
                <a:gd name="T11" fmla="*/ 0 h 485"/>
                <a:gd name="T12" fmla="*/ 144 w 575"/>
                <a:gd name="T13" fmla="*/ 0 h 485"/>
                <a:gd name="T14" fmla="*/ 0 60000 65536"/>
                <a:gd name="T15" fmla="*/ 0 60000 65536"/>
                <a:gd name="T16" fmla="*/ 0 60000 65536"/>
                <a:gd name="T17" fmla="*/ 0 60000 65536"/>
                <a:gd name="T18" fmla="*/ 0 60000 65536"/>
                <a:gd name="T19" fmla="*/ 0 60000 65536"/>
                <a:gd name="T20" fmla="*/ 0 60000 65536"/>
                <a:gd name="T21" fmla="*/ 0 w 575"/>
                <a:gd name="T22" fmla="*/ 0 h 485"/>
                <a:gd name="T23" fmla="*/ 575 w 575"/>
                <a:gd name="T24" fmla="*/ 485 h 4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5">
                  <a:moveTo>
                    <a:pt x="144" y="0"/>
                  </a:moveTo>
                  <a:lnTo>
                    <a:pt x="0" y="243"/>
                  </a:lnTo>
                  <a:lnTo>
                    <a:pt x="144" y="485"/>
                  </a:lnTo>
                  <a:lnTo>
                    <a:pt x="431" y="485"/>
                  </a:lnTo>
                  <a:lnTo>
                    <a:pt x="575" y="243"/>
                  </a:lnTo>
                  <a:lnTo>
                    <a:pt x="431" y="0"/>
                  </a:lnTo>
                  <a:lnTo>
                    <a:pt x="14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8" name="Freeform 18"/>
            <p:cNvSpPr>
              <a:spLocks/>
            </p:cNvSpPr>
            <p:nvPr/>
          </p:nvSpPr>
          <p:spPr bwMode="auto">
            <a:xfrm>
              <a:off x="2936" y="3445"/>
              <a:ext cx="575" cy="484"/>
            </a:xfrm>
            <a:custGeom>
              <a:avLst/>
              <a:gdLst>
                <a:gd name="T0" fmla="*/ 144 w 575"/>
                <a:gd name="T1" fmla="*/ 0 h 484"/>
                <a:gd name="T2" fmla="*/ 0 w 575"/>
                <a:gd name="T3" fmla="*/ 242 h 484"/>
                <a:gd name="T4" fmla="*/ 144 w 575"/>
                <a:gd name="T5" fmla="*/ 484 h 484"/>
                <a:gd name="T6" fmla="*/ 431 w 575"/>
                <a:gd name="T7" fmla="*/ 484 h 484"/>
                <a:gd name="T8" fmla="*/ 575 w 575"/>
                <a:gd name="T9" fmla="*/ 242 h 484"/>
                <a:gd name="T10" fmla="*/ 431 w 575"/>
                <a:gd name="T11" fmla="*/ 0 h 484"/>
                <a:gd name="T12" fmla="*/ 144 w 575"/>
                <a:gd name="T13" fmla="*/ 0 h 484"/>
                <a:gd name="T14" fmla="*/ 0 60000 65536"/>
                <a:gd name="T15" fmla="*/ 0 60000 65536"/>
                <a:gd name="T16" fmla="*/ 0 60000 65536"/>
                <a:gd name="T17" fmla="*/ 0 60000 65536"/>
                <a:gd name="T18" fmla="*/ 0 60000 65536"/>
                <a:gd name="T19" fmla="*/ 0 60000 65536"/>
                <a:gd name="T20" fmla="*/ 0 60000 65536"/>
                <a:gd name="T21" fmla="*/ 0 w 575"/>
                <a:gd name="T22" fmla="*/ 0 h 484"/>
                <a:gd name="T23" fmla="*/ 575 w 575"/>
                <a:gd name="T24" fmla="*/ 484 h 4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484">
                  <a:moveTo>
                    <a:pt x="144" y="0"/>
                  </a:moveTo>
                  <a:lnTo>
                    <a:pt x="0" y="242"/>
                  </a:lnTo>
                  <a:lnTo>
                    <a:pt x="144" y="484"/>
                  </a:lnTo>
                  <a:lnTo>
                    <a:pt x="431" y="484"/>
                  </a:lnTo>
                  <a:lnTo>
                    <a:pt x="575" y="242"/>
                  </a:lnTo>
                  <a:lnTo>
                    <a:pt x="431" y="0"/>
                  </a:lnTo>
                  <a:lnTo>
                    <a:pt x="144" y="0"/>
                  </a:lnTo>
                  <a:close/>
                </a:path>
              </a:pathLst>
            </a:custGeom>
            <a:solidFill>
              <a:srgbClr val="FFFF66"/>
            </a:solidFill>
            <a:ln w="11113">
              <a:solidFill>
                <a:srgbClr val="000000"/>
              </a:solidFill>
              <a:round/>
              <a:headEnd/>
              <a:tailEnd/>
            </a:ln>
          </p:spPr>
          <p:txBody>
            <a:bodyPr/>
            <a:lstStyle/>
            <a:p>
              <a:endParaRPr lang="id-ID"/>
            </a:p>
          </p:txBody>
        </p:sp>
      </p:grpSp>
      <p:sp>
        <p:nvSpPr>
          <p:cNvPr id="185355" name="Freeform 19"/>
          <p:cNvSpPr>
            <a:spLocks/>
          </p:cNvSpPr>
          <p:nvPr/>
        </p:nvSpPr>
        <p:spPr bwMode="auto">
          <a:xfrm>
            <a:off x="5297488" y="4264025"/>
            <a:ext cx="495300" cy="1568450"/>
          </a:xfrm>
          <a:custGeom>
            <a:avLst/>
            <a:gdLst>
              <a:gd name="T0" fmla="*/ 0 w 312"/>
              <a:gd name="T1" fmla="*/ 1562100 h 988"/>
              <a:gd name="T2" fmla="*/ 22225 w 312"/>
              <a:gd name="T3" fmla="*/ 1568450 h 988"/>
              <a:gd name="T4" fmla="*/ 495300 w 312"/>
              <a:gd name="T5" fmla="*/ 6350 h 988"/>
              <a:gd name="T6" fmla="*/ 474663 w 312"/>
              <a:gd name="T7" fmla="*/ 0 h 988"/>
              <a:gd name="T8" fmla="*/ 0 w 312"/>
              <a:gd name="T9" fmla="*/ 1562100 h 988"/>
              <a:gd name="T10" fmla="*/ 0 60000 65536"/>
              <a:gd name="T11" fmla="*/ 0 60000 65536"/>
              <a:gd name="T12" fmla="*/ 0 60000 65536"/>
              <a:gd name="T13" fmla="*/ 0 60000 65536"/>
              <a:gd name="T14" fmla="*/ 0 60000 65536"/>
              <a:gd name="T15" fmla="*/ 0 w 312"/>
              <a:gd name="T16" fmla="*/ 0 h 988"/>
              <a:gd name="T17" fmla="*/ 312 w 312"/>
              <a:gd name="T18" fmla="*/ 988 h 988"/>
            </a:gdLst>
            <a:ahLst/>
            <a:cxnLst>
              <a:cxn ang="T10">
                <a:pos x="T0" y="T1"/>
              </a:cxn>
              <a:cxn ang="T11">
                <a:pos x="T2" y="T3"/>
              </a:cxn>
              <a:cxn ang="T12">
                <a:pos x="T4" y="T5"/>
              </a:cxn>
              <a:cxn ang="T13">
                <a:pos x="T6" y="T7"/>
              </a:cxn>
              <a:cxn ang="T14">
                <a:pos x="T8" y="T9"/>
              </a:cxn>
            </a:cxnLst>
            <a:rect l="T15" t="T16" r="T17" b="T18"/>
            <a:pathLst>
              <a:path w="312" h="988">
                <a:moveTo>
                  <a:pt x="0" y="984"/>
                </a:moveTo>
                <a:lnTo>
                  <a:pt x="14" y="988"/>
                </a:lnTo>
                <a:lnTo>
                  <a:pt x="312" y="4"/>
                </a:lnTo>
                <a:lnTo>
                  <a:pt x="299" y="0"/>
                </a:lnTo>
                <a:lnTo>
                  <a:pt x="0" y="984"/>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56" name="Freeform 20"/>
          <p:cNvSpPr>
            <a:spLocks/>
          </p:cNvSpPr>
          <p:nvPr/>
        </p:nvSpPr>
        <p:spPr bwMode="auto">
          <a:xfrm>
            <a:off x="2106613" y="4187825"/>
            <a:ext cx="400050" cy="1431925"/>
          </a:xfrm>
          <a:custGeom>
            <a:avLst/>
            <a:gdLst>
              <a:gd name="T0" fmla="*/ 0 w 252"/>
              <a:gd name="T1" fmla="*/ 1425575 h 902"/>
              <a:gd name="T2" fmla="*/ 20638 w 252"/>
              <a:gd name="T3" fmla="*/ 1431925 h 902"/>
              <a:gd name="T4" fmla="*/ 400050 w 252"/>
              <a:gd name="T5" fmla="*/ 4763 h 902"/>
              <a:gd name="T6" fmla="*/ 379413 w 252"/>
              <a:gd name="T7" fmla="*/ 0 h 902"/>
              <a:gd name="T8" fmla="*/ 0 w 252"/>
              <a:gd name="T9" fmla="*/ 1425575 h 902"/>
              <a:gd name="T10" fmla="*/ 0 60000 65536"/>
              <a:gd name="T11" fmla="*/ 0 60000 65536"/>
              <a:gd name="T12" fmla="*/ 0 60000 65536"/>
              <a:gd name="T13" fmla="*/ 0 60000 65536"/>
              <a:gd name="T14" fmla="*/ 0 60000 65536"/>
              <a:gd name="T15" fmla="*/ 0 w 252"/>
              <a:gd name="T16" fmla="*/ 0 h 902"/>
              <a:gd name="T17" fmla="*/ 252 w 252"/>
              <a:gd name="T18" fmla="*/ 902 h 902"/>
            </a:gdLst>
            <a:ahLst/>
            <a:cxnLst>
              <a:cxn ang="T10">
                <a:pos x="T0" y="T1"/>
              </a:cxn>
              <a:cxn ang="T11">
                <a:pos x="T2" y="T3"/>
              </a:cxn>
              <a:cxn ang="T12">
                <a:pos x="T4" y="T5"/>
              </a:cxn>
              <a:cxn ang="T13">
                <a:pos x="T6" y="T7"/>
              </a:cxn>
              <a:cxn ang="T14">
                <a:pos x="T8" y="T9"/>
              </a:cxn>
            </a:cxnLst>
            <a:rect l="T15" t="T16" r="T17" b="T18"/>
            <a:pathLst>
              <a:path w="252" h="902">
                <a:moveTo>
                  <a:pt x="0" y="898"/>
                </a:moveTo>
                <a:lnTo>
                  <a:pt x="13" y="902"/>
                </a:lnTo>
                <a:lnTo>
                  <a:pt x="252" y="3"/>
                </a:lnTo>
                <a:lnTo>
                  <a:pt x="239" y="0"/>
                </a:lnTo>
                <a:lnTo>
                  <a:pt x="0" y="8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57" name="Freeform 21"/>
          <p:cNvSpPr>
            <a:spLocks/>
          </p:cNvSpPr>
          <p:nvPr/>
        </p:nvSpPr>
        <p:spPr bwMode="auto">
          <a:xfrm>
            <a:off x="2587625" y="4216400"/>
            <a:ext cx="1158875" cy="1189038"/>
          </a:xfrm>
          <a:custGeom>
            <a:avLst/>
            <a:gdLst>
              <a:gd name="T0" fmla="*/ 17463 w 730"/>
              <a:gd name="T1" fmla="*/ 0 h 749"/>
              <a:gd name="T2" fmla="*/ 0 w 730"/>
              <a:gd name="T3" fmla="*/ 17463 h 749"/>
              <a:gd name="T4" fmla="*/ 1139825 w 730"/>
              <a:gd name="T5" fmla="*/ 1189038 h 749"/>
              <a:gd name="T6" fmla="*/ 1158875 w 730"/>
              <a:gd name="T7" fmla="*/ 1171575 h 749"/>
              <a:gd name="T8" fmla="*/ 17463 w 730"/>
              <a:gd name="T9" fmla="*/ 0 h 749"/>
              <a:gd name="T10" fmla="*/ 0 60000 65536"/>
              <a:gd name="T11" fmla="*/ 0 60000 65536"/>
              <a:gd name="T12" fmla="*/ 0 60000 65536"/>
              <a:gd name="T13" fmla="*/ 0 60000 65536"/>
              <a:gd name="T14" fmla="*/ 0 60000 65536"/>
              <a:gd name="T15" fmla="*/ 0 w 730"/>
              <a:gd name="T16" fmla="*/ 0 h 749"/>
              <a:gd name="T17" fmla="*/ 730 w 730"/>
              <a:gd name="T18" fmla="*/ 749 h 749"/>
            </a:gdLst>
            <a:ahLst/>
            <a:cxnLst>
              <a:cxn ang="T10">
                <a:pos x="T0" y="T1"/>
              </a:cxn>
              <a:cxn ang="T11">
                <a:pos x="T2" y="T3"/>
              </a:cxn>
              <a:cxn ang="T12">
                <a:pos x="T4" y="T5"/>
              </a:cxn>
              <a:cxn ang="T13">
                <a:pos x="T6" y="T7"/>
              </a:cxn>
              <a:cxn ang="T14">
                <a:pos x="T8" y="T9"/>
              </a:cxn>
            </a:cxnLst>
            <a:rect l="T15" t="T16" r="T17" b="T18"/>
            <a:pathLst>
              <a:path w="730" h="749">
                <a:moveTo>
                  <a:pt x="11" y="0"/>
                </a:moveTo>
                <a:lnTo>
                  <a:pt x="0" y="11"/>
                </a:lnTo>
                <a:lnTo>
                  <a:pt x="718" y="749"/>
                </a:lnTo>
                <a:lnTo>
                  <a:pt x="730" y="738"/>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58" name="Rectangle 22"/>
          <p:cNvSpPr>
            <a:spLocks noChangeArrowheads="1"/>
          </p:cNvSpPr>
          <p:nvPr/>
        </p:nvSpPr>
        <p:spPr bwMode="auto">
          <a:xfrm>
            <a:off x="3149600" y="3530600"/>
            <a:ext cx="3206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BTS</a:t>
            </a:r>
            <a:endParaRPr lang="de-DE" sz="1400"/>
          </a:p>
        </p:txBody>
      </p:sp>
      <p:sp>
        <p:nvSpPr>
          <p:cNvPr id="185359" name="Line 23"/>
          <p:cNvSpPr>
            <a:spLocks noChangeShapeType="1"/>
          </p:cNvSpPr>
          <p:nvPr/>
        </p:nvSpPr>
        <p:spPr bwMode="auto">
          <a:xfrm flipV="1">
            <a:off x="7470775" y="5622925"/>
            <a:ext cx="153988" cy="3190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5360" name="Freeform 24"/>
          <p:cNvSpPr>
            <a:spLocks/>
          </p:cNvSpPr>
          <p:nvPr/>
        </p:nvSpPr>
        <p:spPr bwMode="auto">
          <a:xfrm>
            <a:off x="6018213" y="4273550"/>
            <a:ext cx="1117600" cy="1230313"/>
          </a:xfrm>
          <a:custGeom>
            <a:avLst/>
            <a:gdLst>
              <a:gd name="T0" fmla="*/ 17463 w 704"/>
              <a:gd name="T1" fmla="*/ 0 h 775"/>
              <a:gd name="T2" fmla="*/ 0 w 704"/>
              <a:gd name="T3" fmla="*/ 14288 h 775"/>
              <a:gd name="T4" fmla="*/ 1098550 w 704"/>
              <a:gd name="T5" fmla="*/ 1230313 h 775"/>
              <a:gd name="T6" fmla="*/ 1117600 w 704"/>
              <a:gd name="T7" fmla="*/ 1216025 h 775"/>
              <a:gd name="T8" fmla="*/ 17463 w 704"/>
              <a:gd name="T9" fmla="*/ 0 h 775"/>
              <a:gd name="T10" fmla="*/ 0 60000 65536"/>
              <a:gd name="T11" fmla="*/ 0 60000 65536"/>
              <a:gd name="T12" fmla="*/ 0 60000 65536"/>
              <a:gd name="T13" fmla="*/ 0 60000 65536"/>
              <a:gd name="T14" fmla="*/ 0 60000 65536"/>
              <a:gd name="T15" fmla="*/ 0 w 704"/>
              <a:gd name="T16" fmla="*/ 0 h 775"/>
              <a:gd name="T17" fmla="*/ 704 w 704"/>
              <a:gd name="T18" fmla="*/ 775 h 775"/>
            </a:gdLst>
            <a:ahLst/>
            <a:cxnLst>
              <a:cxn ang="T10">
                <a:pos x="T0" y="T1"/>
              </a:cxn>
              <a:cxn ang="T11">
                <a:pos x="T2" y="T3"/>
              </a:cxn>
              <a:cxn ang="T12">
                <a:pos x="T4" y="T5"/>
              </a:cxn>
              <a:cxn ang="T13">
                <a:pos x="T6" y="T7"/>
              </a:cxn>
              <a:cxn ang="T14">
                <a:pos x="T8" y="T9"/>
              </a:cxn>
            </a:cxnLst>
            <a:rect l="T15" t="T16" r="T17" b="T18"/>
            <a:pathLst>
              <a:path w="704" h="775">
                <a:moveTo>
                  <a:pt x="11" y="0"/>
                </a:moveTo>
                <a:lnTo>
                  <a:pt x="0" y="9"/>
                </a:lnTo>
                <a:lnTo>
                  <a:pt x="692" y="775"/>
                </a:lnTo>
                <a:lnTo>
                  <a:pt x="704" y="766"/>
                </a:lnTo>
                <a:lnTo>
                  <a:pt x="1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61" name="Rectangle 25"/>
          <p:cNvSpPr>
            <a:spLocks noChangeArrowheads="1"/>
          </p:cNvSpPr>
          <p:nvPr/>
        </p:nvSpPr>
        <p:spPr bwMode="auto">
          <a:xfrm>
            <a:off x="6561138" y="3684588"/>
            <a:ext cx="3206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BTS</a:t>
            </a:r>
            <a:endParaRPr lang="de-DE" sz="1400"/>
          </a:p>
        </p:txBody>
      </p:sp>
      <p:sp>
        <p:nvSpPr>
          <p:cNvPr id="185362" name="Rectangle 26"/>
          <p:cNvSpPr>
            <a:spLocks noChangeArrowheads="1"/>
          </p:cNvSpPr>
          <p:nvPr/>
        </p:nvSpPr>
        <p:spPr bwMode="auto">
          <a:xfrm>
            <a:off x="3159125" y="2119313"/>
            <a:ext cx="3381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BSC</a:t>
            </a:r>
            <a:endParaRPr lang="de-DE" sz="1400"/>
          </a:p>
        </p:txBody>
      </p:sp>
      <p:sp>
        <p:nvSpPr>
          <p:cNvPr id="185363" name="Rectangle 27"/>
          <p:cNvSpPr>
            <a:spLocks noChangeArrowheads="1"/>
          </p:cNvSpPr>
          <p:nvPr/>
        </p:nvSpPr>
        <p:spPr bwMode="auto">
          <a:xfrm>
            <a:off x="6059488" y="2109788"/>
            <a:ext cx="4492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TRAU</a:t>
            </a:r>
            <a:endParaRPr lang="de-DE" sz="1400"/>
          </a:p>
        </p:txBody>
      </p:sp>
      <p:sp>
        <p:nvSpPr>
          <p:cNvPr id="185364" name="Freeform 28"/>
          <p:cNvSpPr>
            <a:spLocks/>
          </p:cNvSpPr>
          <p:nvPr/>
        </p:nvSpPr>
        <p:spPr bwMode="auto">
          <a:xfrm>
            <a:off x="3001963" y="2452688"/>
            <a:ext cx="1060450" cy="735012"/>
          </a:xfrm>
          <a:custGeom>
            <a:avLst/>
            <a:gdLst>
              <a:gd name="T0" fmla="*/ 1060450 w 668"/>
              <a:gd name="T1" fmla="*/ 17462 h 463"/>
              <a:gd name="T2" fmla="*/ 1049338 w 668"/>
              <a:gd name="T3" fmla="*/ 0 h 463"/>
              <a:gd name="T4" fmla="*/ 0 w 668"/>
              <a:gd name="T5" fmla="*/ 715962 h 463"/>
              <a:gd name="T6" fmla="*/ 12700 w 668"/>
              <a:gd name="T7" fmla="*/ 735012 h 463"/>
              <a:gd name="T8" fmla="*/ 1060450 w 668"/>
              <a:gd name="T9" fmla="*/ 17462 h 463"/>
              <a:gd name="T10" fmla="*/ 0 60000 65536"/>
              <a:gd name="T11" fmla="*/ 0 60000 65536"/>
              <a:gd name="T12" fmla="*/ 0 60000 65536"/>
              <a:gd name="T13" fmla="*/ 0 60000 65536"/>
              <a:gd name="T14" fmla="*/ 0 60000 65536"/>
              <a:gd name="T15" fmla="*/ 0 w 668"/>
              <a:gd name="T16" fmla="*/ 0 h 463"/>
              <a:gd name="T17" fmla="*/ 668 w 668"/>
              <a:gd name="T18" fmla="*/ 463 h 463"/>
            </a:gdLst>
            <a:ahLst/>
            <a:cxnLst>
              <a:cxn ang="T10">
                <a:pos x="T0" y="T1"/>
              </a:cxn>
              <a:cxn ang="T11">
                <a:pos x="T2" y="T3"/>
              </a:cxn>
              <a:cxn ang="T12">
                <a:pos x="T4" y="T5"/>
              </a:cxn>
              <a:cxn ang="T13">
                <a:pos x="T6" y="T7"/>
              </a:cxn>
              <a:cxn ang="T14">
                <a:pos x="T8" y="T9"/>
              </a:cxn>
            </a:cxnLst>
            <a:rect l="T15" t="T16" r="T17" b="T18"/>
            <a:pathLst>
              <a:path w="668" h="463">
                <a:moveTo>
                  <a:pt x="668" y="11"/>
                </a:moveTo>
                <a:lnTo>
                  <a:pt x="661" y="0"/>
                </a:lnTo>
                <a:lnTo>
                  <a:pt x="0" y="451"/>
                </a:lnTo>
                <a:lnTo>
                  <a:pt x="8" y="463"/>
                </a:lnTo>
                <a:lnTo>
                  <a:pt x="668" y="1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65" name="Freeform 29"/>
          <p:cNvSpPr>
            <a:spLocks/>
          </p:cNvSpPr>
          <p:nvPr/>
        </p:nvSpPr>
        <p:spPr bwMode="auto">
          <a:xfrm>
            <a:off x="3994150" y="2506663"/>
            <a:ext cx="1746250" cy="1058862"/>
          </a:xfrm>
          <a:custGeom>
            <a:avLst/>
            <a:gdLst>
              <a:gd name="T0" fmla="*/ 1733550 w 1100"/>
              <a:gd name="T1" fmla="*/ 1058862 h 667"/>
              <a:gd name="T2" fmla="*/ 1746250 w 1100"/>
              <a:gd name="T3" fmla="*/ 1041400 h 667"/>
              <a:gd name="T4" fmla="*/ 12700 w 1100"/>
              <a:gd name="T5" fmla="*/ 0 h 667"/>
              <a:gd name="T6" fmla="*/ 0 w 1100"/>
              <a:gd name="T7" fmla="*/ 17462 h 667"/>
              <a:gd name="T8" fmla="*/ 1733550 w 1100"/>
              <a:gd name="T9" fmla="*/ 1058862 h 667"/>
              <a:gd name="T10" fmla="*/ 0 60000 65536"/>
              <a:gd name="T11" fmla="*/ 0 60000 65536"/>
              <a:gd name="T12" fmla="*/ 0 60000 65536"/>
              <a:gd name="T13" fmla="*/ 0 60000 65536"/>
              <a:gd name="T14" fmla="*/ 0 60000 65536"/>
              <a:gd name="T15" fmla="*/ 0 w 1100"/>
              <a:gd name="T16" fmla="*/ 0 h 667"/>
              <a:gd name="T17" fmla="*/ 1100 w 1100"/>
              <a:gd name="T18" fmla="*/ 667 h 667"/>
            </a:gdLst>
            <a:ahLst/>
            <a:cxnLst>
              <a:cxn ang="T10">
                <a:pos x="T0" y="T1"/>
              </a:cxn>
              <a:cxn ang="T11">
                <a:pos x="T2" y="T3"/>
              </a:cxn>
              <a:cxn ang="T12">
                <a:pos x="T4" y="T5"/>
              </a:cxn>
              <a:cxn ang="T13">
                <a:pos x="T6" y="T7"/>
              </a:cxn>
              <a:cxn ang="T14">
                <a:pos x="T8" y="T9"/>
              </a:cxn>
            </a:cxnLst>
            <a:rect l="T15" t="T16" r="T17" b="T18"/>
            <a:pathLst>
              <a:path w="1100" h="667">
                <a:moveTo>
                  <a:pt x="1092" y="667"/>
                </a:moveTo>
                <a:lnTo>
                  <a:pt x="1100" y="656"/>
                </a:lnTo>
                <a:lnTo>
                  <a:pt x="8" y="0"/>
                </a:lnTo>
                <a:lnTo>
                  <a:pt x="0" y="11"/>
                </a:lnTo>
                <a:lnTo>
                  <a:pt x="1092" y="66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66" name="Freeform 30"/>
          <p:cNvSpPr>
            <a:spLocks/>
          </p:cNvSpPr>
          <p:nvPr/>
        </p:nvSpPr>
        <p:spPr bwMode="auto">
          <a:xfrm>
            <a:off x="4359275" y="1760538"/>
            <a:ext cx="1042988" cy="26987"/>
          </a:xfrm>
          <a:custGeom>
            <a:avLst/>
            <a:gdLst>
              <a:gd name="T0" fmla="*/ 0 w 657"/>
              <a:gd name="T1" fmla="*/ 0 h 17"/>
              <a:gd name="T2" fmla="*/ 0 w 657"/>
              <a:gd name="T3" fmla="*/ 23812 h 17"/>
              <a:gd name="T4" fmla="*/ 1042988 w 657"/>
              <a:gd name="T5" fmla="*/ 26987 h 17"/>
              <a:gd name="T6" fmla="*/ 1042988 w 657"/>
              <a:gd name="T7" fmla="*/ 3175 h 17"/>
              <a:gd name="T8" fmla="*/ 0 w 657"/>
              <a:gd name="T9" fmla="*/ 0 h 17"/>
              <a:gd name="T10" fmla="*/ 0 60000 65536"/>
              <a:gd name="T11" fmla="*/ 0 60000 65536"/>
              <a:gd name="T12" fmla="*/ 0 60000 65536"/>
              <a:gd name="T13" fmla="*/ 0 60000 65536"/>
              <a:gd name="T14" fmla="*/ 0 60000 65536"/>
              <a:gd name="T15" fmla="*/ 0 w 657"/>
              <a:gd name="T16" fmla="*/ 0 h 17"/>
              <a:gd name="T17" fmla="*/ 657 w 657"/>
              <a:gd name="T18" fmla="*/ 17 h 17"/>
            </a:gdLst>
            <a:ahLst/>
            <a:cxnLst>
              <a:cxn ang="T10">
                <a:pos x="T0" y="T1"/>
              </a:cxn>
              <a:cxn ang="T11">
                <a:pos x="T2" y="T3"/>
              </a:cxn>
              <a:cxn ang="T12">
                <a:pos x="T4" y="T5"/>
              </a:cxn>
              <a:cxn ang="T13">
                <a:pos x="T6" y="T7"/>
              </a:cxn>
              <a:cxn ang="T14">
                <a:pos x="T8" y="T9"/>
              </a:cxn>
            </a:cxnLst>
            <a:rect l="T15" t="T16" r="T17" b="T18"/>
            <a:pathLst>
              <a:path w="657" h="17">
                <a:moveTo>
                  <a:pt x="0" y="0"/>
                </a:moveTo>
                <a:lnTo>
                  <a:pt x="0" y="15"/>
                </a:lnTo>
                <a:lnTo>
                  <a:pt x="657" y="17"/>
                </a:lnTo>
                <a:lnTo>
                  <a:pt x="657" y="2"/>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67" name="Rectangle 31"/>
          <p:cNvSpPr>
            <a:spLocks noChangeArrowheads="1"/>
          </p:cNvSpPr>
          <p:nvPr/>
        </p:nvSpPr>
        <p:spPr bwMode="auto">
          <a:xfrm>
            <a:off x="4003675" y="407988"/>
            <a:ext cx="23813" cy="4508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5368" name="Rectangle 32"/>
          <p:cNvSpPr>
            <a:spLocks noChangeArrowheads="1"/>
          </p:cNvSpPr>
          <p:nvPr/>
        </p:nvSpPr>
        <p:spPr bwMode="auto">
          <a:xfrm>
            <a:off x="5497513" y="407988"/>
            <a:ext cx="22225" cy="37941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5369" name="Rectangle 33"/>
          <p:cNvSpPr>
            <a:spLocks noChangeArrowheads="1"/>
          </p:cNvSpPr>
          <p:nvPr/>
        </p:nvSpPr>
        <p:spPr bwMode="auto">
          <a:xfrm>
            <a:off x="5248275" y="233363"/>
            <a:ext cx="56038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 OMS</a:t>
            </a:r>
            <a:endParaRPr lang="de-DE" sz="1400"/>
          </a:p>
        </p:txBody>
      </p:sp>
      <p:sp>
        <p:nvSpPr>
          <p:cNvPr id="185370" name="Rectangle 34"/>
          <p:cNvSpPr>
            <a:spLocks noChangeArrowheads="1"/>
          </p:cNvSpPr>
          <p:nvPr/>
        </p:nvSpPr>
        <p:spPr bwMode="auto">
          <a:xfrm>
            <a:off x="3849688" y="233363"/>
            <a:ext cx="5603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 OMS</a:t>
            </a:r>
            <a:endParaRPr lang="de-DE" sz="1400"/>
          </a:p>
        </p:txBody>
      </p:sp>
      <p:sp>
        <p:nvSpPr>
          <p:cNvPr id="185371" name="Rectangle 35"/>
          <p:cNvSpPr>
            <a:spLocks noChangeArrowheads="1"/>
          </p:cNvSpPr>
          <p:nvPr/>
        </p:nvSpPr>
        <p:spPr bwMode="auto">
          <a:xfrm>
            <a:off x="6989763" y="1677988"/>
            <a:ext cx="5127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 SSS</a:t>
            </a:r>
            <a:endParaRPr lang="de-DE" sz="1400"/>
          </a:p>
        </p:txBody>
      </p:sp>
      <p:sp>
        <p:nvSpPr>
          <p:cNvPr id="185372" name="Freeform 36"/>
          <p:cNvSpPr>
            <a:spLocks/>
          </p:cNvSpPr>
          <p:nvPr/>
        </p:nvSpPr>
        <p:spPr bwMode="auto">
          <a:xfrm>
            <a:off x="3613150" y="692150"/>
            <a:ext cx="885825" cy="2143125"/>
          </a:xfrm>
          <a:custGeom>
            <a:avLst/>
            <a:gdLst>
              <a:gd name="T0" fmla="*/ 111125 w 558"/>
              <a:gd name="T1" fmla="*/ 0 h 1350"/>
              <a:gd name="T2" fmla="*/ 0 w 558"/>
              <a:gd name="T3" fmla="*/ 112713 h 1350"/>
              <a:gd name="T4" fmla="*/ 0 w 558"/>
              <a:gd name="T5" fmla="*/ 2143125 h 1350"/>
              <a:gd name="T6" fmla="*/ 773112 w 558"/>
              <a:gd name="T7" fmla="*/ 2143125 h 1350"/>
              <a:gd name="T8" fmla="*/ 885825 w 558"/>
              <a:gd name="T9" fmla="*/ 2030413 h 1350"/>
              <a:gd name="T10" fmla="*/ 885825 w 558"/>
              <a:gd name="T11" fmla="*/ 0 h 1350"/>
              <a:gd name="T12" fmla="*/ 111125 w 558"/>
              <a:gd name="T13" fmla="*/ 0 h 1350"/>
              <a:gd name="T14" fmla="*/ 0 60000 65536"/>
              <a:gd name="T15" fmla="*/ 0 60000 65536"/>
              <a:gd name="T16" fmla="*/ 0 60000 65536"/>
              <a:gd name="T17" fmla="*/ 0 60000 65536"/>
              <a:gd name="T18" fmla="*/ 0 60000 65536"/>
              <a:gd name="T19" fmla="*/ 0 60000 65536"/>
              <a:gd name="T20" fmla="*/ 0 60000 65536"/>
              <a:gd name="T21" fmla="*/ 0 w 558"/>
              <a:gd name="T22" fmla="*/ 0 h 1350"/>
              <a:gd name="T23" fmla="*/ 558 w 558"/>
              <a:gd name="T24" fmla="*/ 1350 h 13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8" h="1350">
                <a:moveTo>
                  <a:pt x="70" y="0"/>
                </a:moveTo>
                <a:lnTo>
                  <a:pt x="0" y="71"/>
                </a:lnTo>
                <a:lnTo>
                  <a:pt x="0" y="1350"/>
                </a:lnTo>
                <a:lnTo>
                  <a:pt x="487" y="1350"/>
                </a:lnTo>
                <a:lnTo>
                  <a:pt x="558" y="1279"/>
                </a:lnTo>
                <a:lnTo>
                  <a:pt x="558" y="0"/>
                </a:lnTo>
                <a:lnTo>
                  <a:pt x="70" y="0"/>
                </a:lnTo>
                <a:close/>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373" name="Line 37"/>
          <p:cNvSpPr>
            <a:spLocks noChangeShapeType="1"/>
          </p:cNvSpPr>
          <p:nvPr/>
        </p:nvSpPr>
        <p:spPr bwMode="auto">
          <a:xfrm>
            <a:off x="4386263" y="804863"/>
            <a:ext cx="1587" cy="2030412"/>
          </a:xfrm>
          <a:prstGeom prst="line">
            <a:avLst/>
          </a:prstGeom>
          <a:noFill/>
          <a:ln w="11113">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85374"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100" y="793750"/>
            <a:ext cx="804863"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75" name="Line 39"/>
          <p:cNvSpPr>
            <a:spLocks noChangeShapeType="1"/>
          </p:cNvSpPr>
          <p:nvPr/>
        </p:nvSpPr>
        <p:spPr bwMode="auto">
          <a:xfrm>
            <a:off x="5857875" y="835025"/>
            <a:ext cx="1588" cy="2044700"/>
          </a:xfrm>
          <a:prstGeom prst="line">
            <a:avLst/>
          </a:prstGeom>
          <a:noFill/>
          <a:ln w="11113">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85376"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835025"/>
            <a:ext cx="65087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77" name="Line 41"/>
          <p:cNvSpPr>
            <a:spLocks noChangeShapeType="1"/>
          </p:cNvSpPr>
          <p:nvPr/>
        </p:nvSpPr>
        <p:spPr bwMode="auto">
          <a:xfrm>
            <a:off x="2901950" y="2876550"/>
            <a:ext cx="1588" cy="1462088"/>
          </a:xfrm>
          <a:prstGeom prst="line">
            <a:avLst/>
          </a:prstGeom>
          <a:noFill/>
          <a:ln w="11113">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85378"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963" y="2846388"/>
            <a:ext cx="77946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79" name="Freeform 43"/>
          <p:cNvSpPr>
            <a:spLocks/>
          </p:cNvSpPr>
          <p:nvPr/>
        </p:nvSpPr>
        <p:spPr bwMode="auto">
          <a:xfrm>
            <a:off x="5586413" y="3213100"/>
            <a:ext cx="914400" cy="115888"/>
          </a:xfrm>
          <a:custGeom>
            <a:avLst/>
            <a:gdLst>
              <a:gd name="T0" fmla="*/ 0 w 576"/>
              <a:gd name="T1" fmla="*/ 115888 h 73"/>
              <a:gd name="T2" fmla="*/ 798512 w 576"/>
              <a:gd name="T3" fmla="*/ 115888 h 73"/>
              <a:gd name="T4" fmla="*/ 914400 w 576"/>
              <a:gd name="T5" fmla="*/ 0 h 73"/>
              <a:gd name="T6" fmla="*/ 0 60000 65536"/>
              <a:gd name="T7" fmla="*/ 0 60000 65536"/>
              <a:gd name="T8" fmla="*/ 0 60000 65536"/>
              <a:gd name="T9" fmla="*/ 0 w 576"/>
              <a:gd name="T10" fmla="*/ 0 h 73"/>
              <a:gd name="T11" fmla="*/ 576 w 576"/>
              <a:gd name="T12" fmla="*/ 73 h 73"/>
            </a:gdLst>
            <a:ahLst/>
            <a:cxnLst>
              <a:cxn ang="T6">
                <a:pos x="T0" y="T1"/>
              </a:cxn>
              <a:cxn ang="T7">
                <a:pos x="T2" y="T3"/>
              </a:cxn>
              <a:cxn ang="T8">
                <a:pos x="T4" y="T5"/>
              </a:cxn>
            </a:cxnLst>
            <a:rect l="T9" t="T10" r="T11" b="T12"/>
            <a:pathLst>
              <a:path w="576" h="73">
                <a:moveTo>
                  <a:pt x="0" y="73"/>
                </a:moveTo>
                <a:lnTo>
                  <a:pt x="503" y="73"/>
                </a:lnTo>
                <a:lnTo>
                  <a:pt x="576" y="0"/>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380" name="Line 44"/>
          <p:cNvSpPr>
            <a:spLocks noChangeShapeType="1"/>
          </p:cNvSpPr>
          <p:nvPr/>
        </p:nvSpPr>
        <p:spPr bwMode="auto">
          <a:xfrm>
            <a:off x="6384925" y="3328988"/>
            <a:ext cx="1588" cy="1465262"/>
          </a:xfrm>
          <a:prstGeom prst="line">
            <a:avLst/>
          </a:prstGeom>
          <a:noFill/>
          <a:ln w="11113">
            <a:solidFill>
              <a:srgbClr val="FFFFFF"/>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85381"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525" y="3302000"/>
            <a:ext cx="779463"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2"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7513" y="4286250"/>
            <a:ext cx="4222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3" name="Picture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4286250"/>
            <a:ext cx="4222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84" name="Group 48"/>
          <p:cNvGrpSpPr>
            <a:grpSpLocks/>
          </p:cNvGrpSpPr>
          <p:nvPr/>
        </p:nvGrpSpPr>
        <p:grpSpPr bwMode="auto">
          <a:xfrm>
            <a:off x="3038475" y="5676900"/>
            <a:ext cx="1339850" cy="619125"/>
            <a:chOff x="1914" y="3576"/>
            <a:chExt cx="844" cy="390"/>
          </a:xfrm>
        </p:grpSpPr>
        <p:grpSp>
          <p:nvGrpSpPr>
            <p:cNvPr id="185654" name="Group 49"/>
            <p:cNvGrpSpPr>
              <a:grpSpLocks/>
            </p:cNvGrpSpPr>
            <p:nvPr/>
          </p:nvGrpSpPr>
          <p:grpSpPr bwMode="auto">
            <a:xfrm>
              <a:off x="1914" y="3576"/>
              <a:ext cx="844" cy="390"/>
              <a:chOff x="1914" y="3576"/>
              <a:chExt cx="844" cy="390"/>
            </a:xfrm>
          </p:grpSpPr>
          <p:sp>
            <p:nvSpPr>
              <p:cNvPr id="185717" name="Freeform 50"/>
              <p:cNvSpPr>
                <a:spLocks/>
              </p:cNvSpPr>
              <p:nvPr/>
            </p:nvSpPr>
            <p:spPr bwMode="auto">
              <a:xfrm>
                <a:off x="2637" y="3731"/>
                <a:ext cx="82" cy="109"/>
              </a:xfrm>
              <a:custGeom>
                <a:avLst/>
                <a:gdLst>
                  <a:gd name="T0" fmla="*/ 31 w 82"/>
                  <a:gd name="T1" fmla="*/ 0 h 109"/>
                  <a:gd name="T2" fmla="*/ 38 w 82"/>
                  <a:gd name="T3" fmla="*/ 0 h 109"/>
                  <a:gd name="T4" fmla="*/ 45 w 82"/>
                  <a:gd name="T5" fmla="*/ 0 h 109"/>
                  <a:gd name="T6" fmla="*/ 51 w 82"/>
                  <a:gd name="T7" fmla="*/ 1 h 109"/>
                  <a:gd name="T8" fmla="*/ 55 w 82"/>
                  <a:gd name="T9" fmla="*/ 2 h 109"/>
                  <a:gd name="T10" fmla="*/ 61 w 82"/>
                  <a:gd name="T11" fmla="*/ 4 h 109"/>
                  <a:gd name="T12" fmla="*/ 66 w 82"/>
                  <a:gd name="T13" fmla="*/ 7 h 109"/>
                  <a:gd name="T14" fmla="*/ 72 w 82"/>
                  <a:gd name="T15" fmla="*/ 11 h 109"/>
                  <a:gd name="T16" fmla="*/ 77 w 82"/>
                  <a:gd name="T17" fmla="*/ 17 h 109"/>
                  <a:gd name="T18" fmla="*/ 79 w 82"/>
                  <a:gd name="T19" fmla="*/ 23 h 109"/>
                  <a:gd name="T20" fmla="*/ 81 w 82"/>
                  <a:gd name="T21" fmla="*/ 29 h 109"/>
                  <a:gd name="T22" fmla="*/ 81 w 82"/>
                  <a:gd name="T23" fmla="*/ 34 h 109"/>
                  <a:gd name="T24" fmla="*/ 82 w 82"/>
                  <a:gd name="T25" fmla="*/ 39 h 109"/>
                  <a:gd name="T26" fmla="*/ 82 w 82"/>
                  <a:gd name="T27" fmla="*/ 45 h 109"/>
                  <a:gd name="T28" fmla="*/ 82 w 82"/>
                  <a:gd name="T29" fmla="*/ 49 h 109"/>
                  <a:gd name="T30" fmla="*/ 82 w 82"/>
                  <a:gd name="T31" fmla="*/ 54 h 109"/>
                  <a:gd name="T32" fmla="*/ 82 w 82"/>
                  <a:gd name="T33" fmla="*/ 59 h 109"/>
                  <a:gd name="T34" fmla="*/ 80 w 82"/>
                  <a:gd name="T35" fmla="*/ 71 h 109"/>
                  <a:gd name="T36" fmla="*/ 78 w 82"/>
                  <a:gd name="T37" fmla="*/ 79 h 109"/>
                  <a:gd name="T38" fmla="*/ 75 w 82"/>
                  <a:gd name="T39" fmla="*/ 88 h 109"/>
                  <a:gd name="T40" fmla="*/ 71 w 82"/>
                  <a:gd name="T41" fmla="*/ 95 h 109"/>
                  <a:gd name="T42" fmla="*/ 65 w 82"/>
                  <a:gd name="T43" fmla="*/ 101 h 109"/>
                  <a:gd name="T44" fmla="*/ 60 w 82"/>
                  <a:gd name="T45" fmla="*/ 105 h 109"/>
                  <a:gd name="T46" fmla="*/ 52 w 82"/>
                  <a:gd name="T47" fmla="*/ 107 h 109"/>
                  <a:gd name="T48" fmla="*/ 45 w 82"/>
                  <a:gd name="T49" fmla="*/ 109 h 109"/>
                  <a:gd name="T50" fmla="*/ 38 w 82"/>
                  <a:gd name="T51" fmla="*/ 109 h 109"/>
                  <a:gd name="T52" fmla="*/ 31 w 82"/>
                  <a:gd name="T53" fmla="*/ 108 h 109"/>
                  <a:gd name="T54" fmla="*/ 24 w 82"/>
                  <a:gd name="T55" fmla="*/ 107 h 109"/>
                  <a:gd name="T56" fmla="*/ 17 w 82"/>
                  <a:gd name="T57" fmla="*/ 104 h 109"/>
                  <a:gd name="T58" fmla="*/ 11 w 82"/>
                  <a:gd name="T59" fmla="*/ 99 h 109"/>
                  <a:gd name="T60" fmla="*/ 6 w 82"/>
                  <a:gd name="T61" fmla="*/ 93 h 109"/>
                  <a:gd name="T62" fmla="*/ 4 w 82"/>
                  <a:gd name="T63" fmla="*/ 89 h 109"/>
                  <a:gd name="T64" fmla="*/ 1 w 82"/>
                  <a:gd name="T65" fmla="*/ 84 h 109"/>
                  <a:gd name="T66" fmla="*/ 0 w 82"/>
                  <a:gd name="T67" fmla="*/ 80 h 109"/>
                  <a:gd name="T68" fmla="*/ 0 w 82"/>
                  <a:gd name="T69" fmla="*/ 75 h 109"/>
                  <a:gd name="T70" fmla="*/ 2 w 82"/>
                  <a:gd name="T71" fmla="*/ 65 h 109"/>
                  <a:gd name="T72" fmla="*/ 5 w 82"/>
                  <a:gd name="T73" fmla="*/ 55 h 109"/>
                  <a:gd name="T74" fmla="*/ 8 w 82"/>
                  <a:gd name="T75" fmla="*/ 46 h 109"/>
                  <a:gd name="T76" fmla="*/ 11 w 82"/>
                  <a:gd name="T77" fmla="*/ 36 h 109"/>
                  <a:gd name="T78" fmla="*/ 15 w 82"/>
                  <a:gd name="T79" fmla="*/ 26 h 109"/>
                  <a:gd name="T80" fmla="*/ 20 w 82"/>
                  <a:gd name="T81" fmla="*/ 18 h 109"/>
                  <a:gd name="T82" fmla="*/ 25 w 82"/>
                  <a:gd name="T83" fmla="*/ 9 h 109"/>
                  <a:gd name="T84" fmla="*/ 31 w 82"/>
                  <a:gd name="T85" fmla="*/ 0 h 1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09"/>
                  <a:gd name="T131" fmla="*/ 82 w 82"/>
                  <a:gd name="T132" fmla="*/ 109 h 1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09">
                    <a:moveTo>
                      <a:pt x="31" y="0"/>
                    </a:moveTo>
                    <a:lnTo>
                      <a:pt x="38" y="0"/>
                    </a:lnTo>
                    <a:lnTo>
                      <a:pt x="45" y="0"/>
                    </a:lnTo>
                    <a:lnTo>
                      <a:pt x="51" y="1"/>
                    </a:lnTo>
                    <a:lnTo>
                      <a:pt x="55" y="2"/>
                    </a:lnTo>
                    <a:lnTo>
                      <a:pt x="61" y="4"/>
                    </a:lnTo>
                    <a:lnTo>
                      <a:pt x="66" y="7"/>
                    </a:lnTo>
                    <a:lnTo>
                      <a:pt x="72" y="11"/>
                    </a:lnTo>
                    <a:lnTo>
                      <a:pt x="77" y="17"/>
                    </a:lnTo>
                    <a:lnTo>
                      <a:pt x="79" y="23"/>
                    </a:lnTo>
                    <a:lnTo>
                      <a:pt x="81" y="29"/>
                    </a:lnTo>
                    <a:lnTo>
                      <a:pt x="81" y="34"/>
                    </a:lnTo>
                    <a:lnTo>
                      <a:pt x="82" y="39"/>
                    </a:lnTo>
                    <a:lnTo>
                      <a:pt x="82" y="45"/>
                    </a:lnTo>
                    <a:lnTo>
                      <a:pt x="82" y="49"/>
                    </a:lnTo>
                    <a:lnTo>
                      <a:pt x="82" y="54"/>
                    </a:lnTo>
                    <a:lnTo>
                      <a:pt x="82" y="59"/>
                    </a:lnTo>
                    <a:lnTo>
                      <a:pt x="80" y="71"/>
                    </a:lnTo>
                    <a:lnTo>
                      <a:pt x="78" y="79"/>
                    </a:lnTo>
                    <a:lnTo>
                      <a:pt x="75" y="88"/>
                    </a:lnTo>
                    <a:lnTo>
                      <a:pt x="71" y="95"/>
                    </a:lnTo>
                    <a:lnTo>
                      <a:pt x="65" y="101"/>
                    </a:lnTo>
                    <a:lnTo>
                      <a:pt x="60" y="105"/>
                    </a:lnTo>
                    <a:lnTo>
                      <a:pt x="52" y="107"/>
                    </a:lnTo>
                    <a:lnTo>
                      <a:pt x="45" y="109"/>
                    </a:lnTo>
                    <a:lnTo>
                      <a:pt x="38" y="109"/>
                    </a:lnTo>
                    <a:lnTo>
                      <a:pt x="31" y="108"/>
                    </a:lnTo>
                    <a:lnTo>
                      <a:pt x="24" y="107"/>
                    </a:lnTo>
                    <a:lnTo>
                      <a:pt x="17" y="104"/>
                    </a:lnTo>
                    <a:lnTo>
                      <a:pt x="11" y="99"/>
                    </a:lnTo>
                    <a:lnTo>
                      <a:pt x="6" y="93"/>
                    </a:lnTo>
                    <a:lnTo>
                      <a:pt x="4" y="89"/>
                    </a:lnTo>
                    <a:lnTo>
                      <a:pt x="1" y="84"/>
                    </a:lnTo>
                    <a:lnTo>
                      <a:pt x="0" y="80"/>
                    </a:lnTo>
                    <a:lnTo>
                      <a:pt x="0" y="75"/>
                    </a:lnTo>
                    <a:lnTo>
                      <a:pt x="2" y="65"/>
                    </a:lnTo>
                    <a:lnTo>
                      <a:pt x="5" y="55"/>
                    </a:lnTo>
                    <a:lnTo>
                      <a:pt x="8" y="46"/>
                    </a:lnTo>
                    <a:lnTo>
                      <a:pt x="11" y="36"/>
                    </a:lnTo>
                    <a:lnTo>
                      <a:pt x="15" y="26"/>
                    </a:lnTo>
                    <a:lnTo>
                      <a:pt x="20" y="18"/>
                    </a:lnTo>
                    <a:lnTo>
                      <a:pt x="25" y="9"/>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8" name="Freeform 51"/>
              <p:cNvSpPr>
                <a:spLocks/>
              </p:cNvSpPr>
              <p:nvPr/>
            </p:nvSpPr>
            <p:spPr bwMode="auto">
              <a:xfrm>
                <a:off x="2637" y="3731"/>
                <a:ext cx="82" cy="109"/>
              </a:xfrm>
              <a:custGeom>
                <a:avLst/>
                <a:gdLst>
                  <a:gd name="T0" fmla="*/ 31 w 82"/>
                  <a:gd name="T1" fmla="*/ 0 h 109"/>
                  <a:gd name="T2" fmla="*/ 38 w 82"/>
                  <a:gd name="T3" fmla="*/ 0 h 109"/>
                  <a:gd name="T4" fmla="*/ 45 w 82"/>
                  <a:gd name="T5" fmla="*/ 0 h 109"/>
                  <a:gd name="T6" fmla="*/ 51 w 82"/>
                  <a:gd name="T7" fmla="*/ 1 h 109"/>
                  <a:gd name="T8" fmla="*/ 55 w 82"/>
                  <a:gd name="T9" fmla="*/ 2 h 109"/>
                  <a:gd name="T10" fmla="*/ 61 w 82"/>
                  <a:gd name="T11" fmla="*/ 4 h 109"/>
                  <a:gd name="T12" fmla="*/ 66 w 82"/>
                  <a:gd name="T13" fmla="*/ 7 h 109"/>
                  <a:gd name="T14" fmla="*/ 72 w 82"/>
                  <a:gd name="T15" fmla="*/ 11 h 109"/>
                  <a:gd name="T16" fmla="*/ 77 w 82"/>
                  <a:gd name="T17" fmla="*/ 17 h 109"/>
                  <a:gd name="T18" fmla="*/ 79 w 82"/>
                  <a:gd name="T19" fmla="*/ 23 h 109"/>
                  <a:gd name="T20" fmla="*/ 81 w 82"/>
                  <a:gd name="T21" fmla="*/ 29 h 109"/>
                  <a:gd name="T22" fmla="*/ 81 w 82"/>
                  <a:gd name="T23" fmla="*/ 34 h 109"/>
                  <a:gd name="T24" fmla="*/ 82 w 82"/>
                  <a:gd name="T25" fmla="*/ 39 h 109"/>
                  <a:gd name="T26" fmla="*/ 82 w 82"/>
                  <a:gd name="T27" fmla="*/ 45 h 109"/>
                  <a:gd name="T28" fmla="*/ 82 w 82"/>
                  <a:gd name="T29" fmla="*/ 49 h 109"/>
                  <a:gd name="T30" fmla="*/ 82 w 82"/>
                  <a:gd name="T31" fmla="*/ 54 h 109"/>
                  <a:gd name="T32" fmla="*/ 82 w 82"/>
                  <a:gd name="T33" fmla="*/ 59 h 109"/>
                  <a:gd name="T34" fmla="*/ 80 w 82"/>
                  <a:gd name="T35" fmla="*/ 71 h 109"/>
                  <a:gd name="T36" fmla="*/ 78 w 82"/>
                  <a:gd name="T37" fmla="*/ 79 h 109"/>
                  <a:gd name="T38" fmla="*/ 75 w 82"/>
                  <a:gd name="T39" fmla="*/ 88 h 109"/>
                  <a:gd name="T40" fmla="*/ 71 w 82"/>
                  <a:gd name="T41" fmla="*/ 95 h 109"/>
                  <a:gd name="T42" fmla="*/ 65 w 82"/>
                  <a:gd name="T43" fmla="*/ 101 h 109"/>
                  <a:gd name="T44" fmla="*/ 60 w 82"/>
                  <a:gd name="T45" fmla="*/ 105 h 109"/>
                  <a:gd name="T46" fmla="*/ 52 w 82"/>
                  <a:gd name="T47" fmla="*/ 107 h 109"/>
                  <a:gd name="T48" fmla="*/ 45 w 82"/>
                  <a:gd name="T49" fmla="*/ 109 h 109"/>
                  <a:gd name="T50" fmla="*/ 38 w 82"/>
                  <a:gd name="T51" fmla="*/ 109 h 109"/>
                  <a:gd name="T52" fmla="*/ 31 w 82"/>
                  <a:gd name="T53" fmla="*/ 108 h 109"/>
                  <a:gd name="T54" fmla="*/ 24 w 82"/>
                  <a:gd name="T55" fmla="*/ 107 h 109"/>
                  <a:gd name="T56" fmla="*/ 17 w 82"/>
                  <a:gd name="T57" fmla="*/ 104 h 109"/>
                  <a:gd name="T58" fmla="*/ 11 w 82"/>
                  <a:gd name="T59" fmla="*/ 99 h 109"/>
                  <a:gd name="T60" fmla="*/ 6 w 82"/>
                  <a:gd name="T61" fmla="*/ 93 h 109"/>
                  <a:gd name="T62" fmla="*/ 4 w 82"/>
                  <a:gd name="T63" fmla="*/ 89 h 109"/>
                  <a:gd name="T64" fmla="*/ 1 w 82"/>
                  <a:gd name="T65" fmla="*/ 84 h 109"/>
                  <a:gd name="T66" fmla="*/ 0 w 82"/>
                  <a:gd name="T67" fmla="*/ 80 h 109"/>
                  <a:gd name="T68" fmla="*/ 0 w 82"/>
                  <a:gd name="T69" fmla="*/ 75 h 109"/>
                  <a:gd name="T70" fmla="*/ 2 w 82"/>
                  <a:gd name="T71" fmla="*/ 65 h 109"/>
                  <a:gd name="T72" fmla="*/ 5 w 82"/>
                  <a:gd name="T73" fmla="*/ 55 h 109"/>
                  <a:gd name="T74" fmla="*/ 8 w 82"/>
                  <a:gd name="T75" fmla="*/ 46 h 109"/>
                  <a:gd name="T76" fmla="*/ 11 w 82"/>
                  <a:gd name="T77" fmla="*/ 36 h 109"/>
                  <a:gd name="T78" fmla="*/ 15 w 82"/>
                  <a:gd name="T79" fmla="*/ 26 h 109"/>
                  <a:gd name="T80" fmla="*/ 20 w 82"/>
                  <a:gd name="T81" fmla="*/ 18 h 109"/>
                  <a:gd name="T82" fmla="*/ 25 w 82"/>
                  <a:gd name="T83" fmla="*/ 9 h 109"/>
                  <a:gd name="T84" fmla="*/ 31 w 82"/>
                  <a:gd name="T85" fmla="*/ 0 h 1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09"/>
                  <a:gd name="T131" fmla="*/ 82 w 82"/>
                  <a:gd name="T132" fmla="*/ 109 h 1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09">
                    <a:moveTo>
                      <a:pt x="31" y="0"/>
                    </a:moveTo>
                    <a:lnTo>
                      <a:pt x="38" y="0"/>
                    </a:lnTo>
                    <a:lnTo>
                      <a:pt x="45" y="0"/>
                    </a:lnTo>
                    <a:lnTo>
                      <a:pt x="51" y="1"/>
                    </a:lnTo>
                    <a:lnTo>
                      <a:pt x="55" y="2"/>
                    </a:lnTo>
                    <a:lnTo>
                      <a:pt x="61" y="4"/>
                    </a:lnTo>
                    <a:lnTo>
                      <a:pt x="66" y="7"/>
                    </a:lnTo>
                    <a:lnTo>
                      <a:pt x="72" y="11"/>
                    </a:lnTo>
                    <a:lnTo>
                      <a:pt x="77" y="17"/>
                    </a:lnTo>
                    <a:lnTo>
                      <a:pt x="79" y="23"/>
                    </a:lnTo>
                    <a:lnTo>
                      <a:pt x="81" y="29"/>
                    </a:lnTo>
                    <a:lnTo>
                      <a:pt x="81" y="34"/>
                    </a:lnTo>
                    <a:lnTo>
                      <a:pt x="82" y="39"/>
                    </a:lnTo>
                    <a:lnTo>
                      <a:pt x="82" y="45"/>
                    </a:lnTo>
                    <a:lnTo>
                      <a:pt x="82" y="49"/>
                    </a:lnTo>
                    <a:lnTo>
                      <a:pt x="82" y="54"/>
                    </a:lnTo>
                    <a:lnTo>
                      <a:pt x="82" y="59"/>
                    </a:lnTo>
                    <a:lnTo>
                      <a:pt x="80" y="71"/>
                    </a:lnTo>
                    <a:lnTo>
                      <a:pt x="78" y="79"/>
                    </a:lnTo>
                    <a:lnTo>
                      <a:pt x="75" y="88"/>
                    </a:lnTo>
                    <a:lnTo>
                      <a:pt x="71" y="95"/>
                    </a:lnTo>
                    <a:lnTo>
                      <a:pt x="65" y="101"/>
                    </a:lnTo>
                    <a:lnTo>
                      <a:pt x="60" y="105"/>
                    </a:lnTo>
                    <a:lnTo>
                      <a:pt x="52" y="107"/>
                    </a:lnTo>
                    <a:lnTo>
                      <a:pt x="45" y="109"/>
                    </a:lnTo>
                    <a:lnTo>
                      <a:pt x="38" y="109"/>
                    </a:lnTo>
                    <a:lnTo>
                      <a:pt x="31" y="108"/>
                    </a:lnTo>
                    <a:lnTo>
                      <a:pt x="24" y="107"/>
                    </a:lnTo>
                    <a:lnTo>
                      <a:pt x="17" y="104"/>
                    </a:lnTo>
                    <a:lnTo>
                      <a:pt x="11" y="99"/>
                    </a:lnTo>
                    <a:lnTo>
                      <a:pt x="6" y="93"/>
                    </a:lnTo>
                    <a:lnTo>
                      <a:pt x="4" y="89"/>
                    </a:lnTo>
                    <a:lnTo>
                      <a:pt x="1" y="84"/>
                    </a:lnTo>
                    <a:lnTo>
                      <a:pt x="0" y="80"/>
                    </a:lnTo>
                    <a:lnTo>
                      <a:pt x="0" y="75"/>
                    </a:lnTo>
                    <a:lnTo>
                      <a:pt x="2" y="65"/>
                    </a:lnTo>
                    <a:lnTo>
                      <a:pt x="5" y="55"/>
                    </a:lnTo>
                    <a:lnTo>
                      <a:pt x="8" y="46"/>
                    </a:lnTo>
                    <a:lnTo>
                      <a:pt x="11" y="36"/>
                    </a:lnTo>
                    <a:lnTo>
                      <a:pt x="15" y="26"/>
                    </a:lnTo>
                    <a:lnTo>
                      <a:pt x="20" y="18"/>
                    </a:lnTo>
                    <a:lnTo>
                      <a:pt x="25" y="9"/>
                    </a:lnTo>
                    <a:lnTo>
                      <a:pt x="31"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19" name="Freeform 52"/>
              <p:cNvSpPr>
                <a:spLocks/>
              </p:cNvSpPr>
              <p:nvPr/>
            </p:nvSpPr>
            <p:spPr bwMode="auto">
              <a:xfrm>
                <a:off x="2667" y="3749"/>
                <a:ext cx="50" cy="75"/>
              </a:xfrm>
              <a:custGeom>
                <a:avLst/>
                <a:gdLst>
                  <a:gd name="T0" fmla="*/ 25 w 50"/>
                  <a:gd name="T1" fmla="*/ 0 h 75"/>
                  <a:gd name="T2" fmla="*/ 30 w 50"/>
                  <a:gd name="T3" fmla="*/ 0 h 75"/>
                  <a:gd name="T4" fmla="*/ 35 w 50"/>
                  <a:gd name="T5" fmla="*/ 2 h 75"/>
                  <a:gd name="T6" fmla="*/ 40 w 50"/>
                  <a:gd name="T7" fmla="*/ 6 h 75"/>
                  <a:gd name="T8" fmla="*/ 43 w 50"/>
                  <a:gd name="T9" fmla="*/ 11 h 75"/>
                  <a:gd name="T10" fmla="*/ 46 w 50"/>
                  <a:gd name="T11" fmla="*/ 16 h 75"/>
                  <a:gd name="T12" fmla="*/ 48 w 50"/>
                  <a:gd name="T13" fmla="*/ 22 h 75"/>
                  <a:gd name="T14" fmla="*/ 50 w 50"/>
                  <a:gd name="T15" fmla="*/ 30 h 75"/>
                  <a:gd name="T16" fmla="*/ 50 w 50"/>
                  <a:gd name="T17" fmla="*/ 37 h 75"/>
                  <a:gd name="T18" fmla="*/ 49 w 50"/>
                  <a:gd name="T19" fmla="*/ 45 h 75"/>
                  <a:gd name="T20" fmla="*/ 48 w 50"/>
                  <a:gd name="T21" fmla="*/ 51 h 75"/>
                  <a:gd name="T22" fmla="*/ 46 w 50"/>
                  <a:gd name="T23" fmla="*/ 58 h 75"/>
                  <a:gd name="T24" fmla="*/ 43 w 50"/>
                  <a:gd name="T25" fmla="*/ 64 h 75"/>
                  <a:gd name="T26" fmla="*/ 38 w 50"/>
                  <a:gd name="T27" fmla="*/ 69 h 75"/>
                  <a:gd name="T28" fmla="*/ 34 w 50"/>
                  <a:gd name="T29" fmla="*/ 72 h 75"/>
                  <a:gd name="T30" fmla="*/ 30 w 50"/>
                  <a:gd name="T31" fmla="*/ 74 h 75"/>
                  <a:gd name="T32" fmla="*/ 24 w 50"/>
                  <a:gd name="T33" fmla="*/ 75 h 75"/>
                  <a:gd name="T34" fmla="*/ 19 w 50"/>
                  <a:gd name="T35" fmla="*/ 74 h 75"/>
                  <a:gd name="T36" fmla="*/ 15 w 50"/>
                  <a:gd name="T37" fmla="*/ 72 h 75"/>
                  <a:gd name="T38" fmla="*/ 10 w 50"/>
                  <a:gd name="T39" fmla="*/ 69 h 75"/>
                  <a:gd name="T40" fmla="*/ 7 w 50"/>
                  <a:gd name="T41" fmla="*/ 63 h 75"/>
                  <a:gd name="T42" fmla="*/ 4 w 50"/>
                  <a:gd name="T43" fmla="*/ 58 h 75"/>
                  <a:gd name="T44" fmla="*/ 2 w 50"/>
                  <a:gd name="T45" fmla="*/ 51 h 75"/>
                  <a:gd name="T46" fmla="*/ 0 w 50"/>
                  <a:gd name="T47" fmla="*/ 45 h 75"/>
                  <a:gd name="T48" fmla="*/ 0 w 50"/>
                  <a:gd name="T49" fmla="*/ 36 h 75"/>
                  <a:gd name="T50" fmla="*/ 0 w 50"/>
                  <a:gd name="T51" fmla="*/ 29 h 75"/>
                  <a:gd name="T52" fmla="*/ 2 w 50"/>
                  <a:gd name="T53" fmla="*/ 22 h 75"/>
                  <a:gd name="T54" fmla="*/ 4 w 50"/>
                  <a:gd name="T55" fmla="*/ 16 h 75"/>
                  <a:gd name="T56" fmla="*/ 7 w 50"/>
                  <a:gd name="T57" fmla="*/ 11 h 75"/>
                  <a:gd name="T58" fmla="*/ 10 w 50"/>
                  <a:gd name="T59" fmla="*/ 6 h 75"/>
                  <a:gd name="T60" fmla="*/ 15 w 50"/>
                  <a:gd name="T61" fmla="*/ 2 h 75"/>
                  <a:gd name="T62" fmla="*/ 20 w 50"/>
                  <a:gd name="T63" fmla="*/ 0 h 75"/>
                  <a:gd name="T64" fmla="*/ 25 w 50"/>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75"/>
                  <a:gd name="T101" fmla="*/ 50 w 50"/>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75">
                    <a:moveTo>
                      <a:pt x="25" y="0"/>
                    </a:moveTo>
                    <a:lnTo>
                      <a:pt x="30" y="0"/>
                    </a:lnTo>
                    <a:lnTo>
                      <a:pt x="35" y="2"/>
                    </a:lnTo>
                    <a:lnTo>
                      <a:pt x="40" y="6"/>
                    </a:lnTo>
                    <a:lnTo>
                      <a:pt x="43" y="11"/>
                    </a:lnTo>
                    <a:lnTo>
                      <a:pt x="46" y="16"/>
                    </a:lnTo>
                    <a:lnTo>
                      <a:pt x="48" y="22"/>
                    </a:lnTo>
                    <a:lnTo>
                      <a:pt x="50" y="30"/>
                    </a:lnTo>
                    <a:lnTo>
                      <a:pt x="50" y="37"/>
                    </a:lnTo>
                    <a:lnTo>
                      <a:pt x="49" y="45"/>
                    </a:lnTo>
                    <a:lnTo>
                      <a:pt x="48" y="51"/>
                    </a:lnTo>
                    <a:lnTo>
                      <a:pt x="46" y="58"/>
                    </a:lnTo>
                    <a:lnTo>
                      <a:pt x="43" y="64"/>
                    </a:lnTo>
                    <a:lnTo>
                      <a:pt x="38" y="69"/>
                    </a:lnTo>
                    <a:lnTo>
                      <a:pt x="34" y="72"/>
                    </a:lnTo>
                    <a:lnTo>
                      <a:pt x="30" y="74"/>
                    </a:lnTo>
                    <a:lnTo>
                      <a:pt x="24" y="75"/>
                    </a:lnTo>
                    <a:lnTo>
                      <a:pt x="19" y="74"/>
                    </a:lnTo>
                    <a:lnTo>
                      <a:pt x="15" y="72"/>
                    </a:lnTo>
                    <a:lnTo>
                      <a:pt x="10" y="69"/>
                    </a:lnTo>
                    <a:lnTo>
                      <a:pt x="7" y="63"/>
                    </a:lnTo>
                    <a:lnTo>
                      <a:pt x="4" y="58"/>
                    </a:lnTo>
                    <a:lnTo>
                      <a:pt x="2" y="51"/>
                    </a:lnTo>
                    <a:lnTo>
                      <a:pt x="0" y="45"/>
                    </a:lnTo>
                    <a:lnTo>
                      <a:pt x="0" y="36"/>
                    </a:lnTo>
                    <a:lnTo>
                      <a:pt x="0" y="29"/>
                    </a:lnTo>
                    <a:lnTo>
                      <a:pt x="2" y="22"/>
                    </a:lnTo>
                    <a:lnTo>
                      <a:pt x="4" y="16"/>
                    </a:lnTo>
                    <a:lnTo>
                      <a:pt x="7" y="11"/>
                    </a:lnTo>
                    <a:lnTo>
                      <a:pt x="10" y="6"/>
                    </a:lnTo>
                    <a:lnTo>
                      <a:pt x="15" y="2"/>
                    </a:lnTo>
                    <a:lnTo>
                      <a:pt x="20" y="0"/>
                    </a:lnTo>
                    <a:lnTo>
                      <a:pt x="25"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0" name="Freeform 53"/>
              <p:cNvSpPr>
                <a:spLocks/>
              </p:cNvSpPr>
              <p:nvPr/>
            </p:nvSpPr>
            <p:spPr bwMode="auto">
              <a:xfrm>
                <a:off x="2677" y="3765"/>
                <a:ext cx="33" cy="44"/>
              </a:xfrm>
              <a:custGeom>
                <a:avLst/>
                <a:gdLst>
                  <a:gd name="T0" fmla="*/ 17 w 33"/>
                  <a:gd name="T1" fmla="*/ 0 h 44"/>
                  <a:gd name="T2" fmla="*/ 20 w 33"/>
                  <a:gd name="T3" fmla="*/ 0 h 44"/>
                  <a:gd name="T4" fmla="*/ 23 w 33"/>
                  <a:gd name="T5" fmla="*/ 2 h 44"/>
                  <a:gd name="T6" fmla="*/ 26 w 33"/>
                  <a:gd name="T7" fmla="*/ 3 h 44"/>
                  <a:gd name="T8" fmla="*/ 28 w 33"/>
                  <a:gd name="T9" fmla="*/ 6 h 44"/>
                  <a:gd name="T10" fmla="*/ 31 w 33"/>
                  <a:gd name="T11" fmla="*/ 10 h 44"/>
                  <a:gd name="T12" fmla="*/ 32 w 33"/>
                  <a:gd name="T13" fmla="*/ 13 h 44"/>
                  <a:gd name="T14" fmla="*/ 33 w 33"/>
                  <a:gd name="T15" fmla="*/ 17 h 44"/>
                  <a:gd name="T16" fmla="*/ 33 w 33"/>
                  <a:gd name="T17" fmla="*/ 21 h 44"/>
                  <a:gd name="T18" fmla="*/ 33 w 33"/>
                  <a:gd name="T19" fmla="*/ 27 h 44"/>
                  <a:gd name="T20" fmla="*/ 32 w 33"/>
                  <a:gd name="T21" fmla="*/ 30 h 44"/>
                  <a:gd name="T22" fmla="*/ 30 w 33"/>
                  <a:gd name="T23" fmla="*/ 34 h 44"/>
                  <a:gd name="T24" fmla="*/ 28 w 33"/>
                  <a:gd name="T25" fmla="*/ 38 h 44"/>
                  <a:gd name="T26" fmla="*/ 25 w 33"/>
                  <a:gd name="T27" fmla="*/ 40 h 44"/>
                  <a:gd name="T28" fmla="*/ 23 w 33"/>
                  <a:gd name="T29" fmla="*/ 42 h 44"/>
                  <a:gd name="T30" fmla="*/ 20 w 33"/>
                  <a:gd name="T31" fmla="*/ 43 h 44"/>
                  <a:gd name="T32" fmla="*/ 17 w 33"/>
                  <a:gd name="T33" fmla="*/ 44 h 44"/>
                  <a:gd name="T34" fmla="*/ 13 w 33"/>
                  <a:gd name="T35" fmla="*/ 43 h 44"/>
                  <a:gd name="T36" fmla="*/ 10 w 33"/>
                  <a:gd name="T37" fmla="*/ 42 h 44"/>
                  <a:gd name="T38" fmla="*/ 8 w 33"/>
                  <a:gd name="T39" fmla="*/ 40 h 44"/>
                  <a:gd name="T40" fmla="*/ 5 w 33"/>
                  <a:gd name="T41" fmla="*/ 38 h 44"/>
                  <a:gd name="T42" fmla="*/ 4 w 33"/>
                  <a:gd name="T43" fmla="*/ 34 h 44"/>
                  <a:gd name="T44" fmla="*/ 1 w 33"/>
                  <a:gd name="T45" fmla="*/ 30 h 44"/>
                  <a:gd name="T46" fmla="*/ 0 w 33"/>
                  <a:gd name="T47" fmla="*/ 26 h 44"/>
                  <a:gd name="T48" fmla="*/ 0 w 33"/>
                  <a:gd name="T49" fmla="*/ 21 h 44"/>
                  <a:gd name="T50" fmla="*/ 1 w 33"/>
                  <a:gd name="T51" fmla="*/ 17 h 44"/>
                  <a:gd name="T52" fmla="*/ 1 w 33"/>
                  <a:gd name="T53" fmla="*/ 13 h 44"/>
                  <a:gd name="T54" fmla="*/ 4 w 33"/>
                  <a:gd name="T55" fmla="*/ 10 h 44"/>
                  <a:gd name="T56" fmla="*/ 6 w 33"/>
                  <a:gd name="T57" fmla="*/ 6 h 44"/>
                  <a:gd name="T58" fmla="*/ 8 w 33"/>
                  <a:gd name="T59" fmla="*/ 3 h 44"/>
                  <a:gd name="T60" fmla="*/ 10 w 33"/>
                  <a:gd name="T61" fmla="*/ 1 h 44"/>
                  <a:gd name="T62" fmla="*/ 13 w 33"/>
                  <a:gd name="T63" fmla="*/ 0 h 44"/>
                  <a:gd name="T64" fmla="*/ 17 w 33"/>
                  <a:gd name="T65" fmla="*/ 0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44"/>
                  <a:gd name="T101" fmla="*/ 33 w 33"/>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44">
                    <a:moveTo>
                      <a:pt x="17" y="0"/>
                    </a:moveTo>
                    <a:lnTo>
                      <a:pt x="20" y="0"/>
                    </a:lnTo>
                    <a:lnTo>
                      <a:pt x="23" y="2"/>
                    </a:lnTo>
                    <a:lnTo>
                      <a:pt x="26" y="3"/>
                    </a:lnTo>
                    <a:lnTo>
                      <a:pt x="28" y="6"/>
                    </a:lnTo>
                    <a:lnTo>
                      <a:pt x="31" y="10"/>
                    </a:lnTo>
                    <a:lnTo>
                      <a:pt x="32" y="13"/>
                    </a:lnTo>
                    <a:lnTo>
                      <a:pt x="33" y="17"/>
                    </a:lnTo>
                    <a:lnTo>
                      <a:pt x="33" y="21"/>
                    </a:lnTo>
                    <a:lnTo>
                      <a:pt x="33" y="27"/>
                    </a:lnTo>
                    <a:lnTo>
                      <a:pt x="32" y="30"/>
                    </a:lnTo>
                    <a:lnTo>
                      <a:pt x="30" y="34"/>
                    </a:lnTo>
                    <a:lnTo>
                      <a:pt x="28" y="38"/>
                    </a:lnTo>
                    <a:lnTo>
                      <a:pt x="25" y="40"/>
                    </a:lnTo>
                    <a:lnTo>
                      <a:pt x="23" y="42"/>
                    </a:lnTo>
                    <a:lnTo>
                      <a:pt x="20" y="43"/>
                    </a:lnTo>
                    <a:lnTo>
                      <a:pt x="17" y="44"/>
                    </a:lnTo>
                    <a:lnTo>
                      <a:pt x="13" y="43"/>
                    </a:lnTo>
                    <a:lnTo>
                      <a:pt x="10" y="42"/>
                    </a:lnTo>
                    <a:lnTo>
                      <a:pt x="8" y="40"/>
                    </a:lnTo>
                    <a:lnTo>
                      <a:pt x="5" y="38"/>
                    </a:lnTo>
                    <a:lnTo>
                      <a:pt x="4" y="34"/>
                    </a:lnTo>
                    <a:lnTo>
                      <a:pt x="1" y="30"/>
                    </a:lnTo>
                    <a:lnTo>
                      <a:pt x="0" y="26"/>
                    </a:lnTo>
                    <a:lnTo>
                      <a:pt x="0" y="21"/>
                    </a:lnTo>
                    <a:lnTo>
                      <a:pt x="1" y="17"/>
                    </a:lnTo>
                    <a:lnTo>
                      <a:pt x="1" y="13"/>
                    </a:lnTo>
                    <a:lnTo>
                      <a:pt x="4" y="10"/>
                    </a:lnTo>
                    <a:lnTo>
                      <a:pt x="6" y="6"/>
                    </a:lnTo>
                    <a:lnTo>
                      <a:pt x="8" y="3"/>
                    </a:lnTo>
                    <a:lnTo>
                      <a:pt x="10" y="1"/>
                    </a:lnTo>
                    <a:lnTo>
                      <a:pt x="13" y="0"/>
                    </a:lnTo>
                    <a:lnTo>
                      <a:pt x="17"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1" name="Freeform 54"/>
              <p:cNvSpPr>
                <a:spLocks/>
              </p:cNvSpPr>
              <p:nvPr/>
            </p:nvSpPr>
            <p:spPr bwMode="auto">
              <a:xfrm>
                <a:off x="2688" y="3778"/>
                <a:ext cx="14" cy="18"/>
              </a:xfrm>
              <a:custGeom>
                <a:avLst/>
                <a:gdLst>
                  <a:gd name="T0" fmla="*/ 7 w 14"/>
                  <a:gd name="T1" fmla="*/ 0 h 18"/>
                  <a:gd name="T2" fmla="*/ 8 w 14"/>
                  <a:gd name="T3" fmla="*/ 0 h 18"/>
                  <a:gd name="T4" fmla="*/ 10 w 14"/>
                  <a:gd name="T5" fmla="*/ 0 h 18"/>
                  <a:gd name="T6" fmla="*/ 11 w 14"/>
                  <a:gd name="T7" fmla="*/ 1 h 18"/>
                  <a:gd name="T8" fmla="*/ 12 w 14"/>
                  <a:gd name="T9" fmla="*/ 2 h 18"/>
                  <a:gd name="T10" fmla="*/ 13 w 14"/>
                  <a:gd name="T11" fmla="*/ 4 h 18"/>
                  <a:gd name="T12" fmla="*/ 13 w 14"/>
                  <a:gd name="T13" fmla="*/ 5 h 18"/>
                  <a:gd name="T14" fmla="*/ 13 w 14"/>
                  <a:gd name="T15" fmla="*/ 7 h 18"/>
                  <a:gd name="T16" fmla="*/ 14 w 14"/>
                  <a:gd name="T17" fmla="*/ 10 h 18"/>
                  <a:gd name="T18" fmla="*/ 13 w 14"/>
                  <a:gd name="T19" fmla="*/ 11 h 18"/>
                  <a:gd name="T20" fmla="*/ 13 w 14"/>
                  <a:gd name="T21" fmla="*/ 13 h 18"/>
                  <a:gd name="T22" fmla="*/ 12 w 14"/>
                  <a:gd name="T23" fmla="*/ 15 h 18"/>
                  <a:gd name="T24" fmla="*/ 12 w 14"/>
                  <a:gd name="T25" fmla="*/ 16 h 18"/>
                  <a:gd name="T26" fmla="*/ 11 w 14"/>
                  <a:gd name="T27" fmla="*/ 17 h 18"/>
                  <a:gd name="T28" fmla="*/ 10 w 14"/>
                  <a:gd name="T29" fmla="*/ 18 h 18"/>
                  <a:gd name="T30" fmla="*/ 8 w 14"/>
                  <a:gd name="T31" fmla="*/ 18 h 18"/>
                  <a:gd name="T32" fmla="*/ 7 w 14"/>
                  <a:gd name="T33" fmla="*/ 18 h 18"/>
                  <a:gd name="T34" fmla="*/ 6 w 14"/>
                  <a:gd name="T35" fmla="*/ 18 h 18"/>
                  <a:gd name="T36" fmla="*/ 3 w 14"/>
                  <a:gd name="T37" fmla="*/ 18 h 18"/>
                  <a:gd name="T38" fmla="*/ 2 w 14"/>
                  <a:gd name="T39" fmla="*/ 17 h 18"/>
                  <a:gd name="T40" fmla="*/ 1 w 14"/>
                  <a:gd name="T41" fmla="*/ 16 h 18"/>
                  <a:gd name="T42" fmla="*/ 1 w 14"/>
                  <a:gd name="T43" fmla="*/ 14 h 18"/>
                  <a:gd name="T44" fmla="*/ 0 w 14"/>
                  <a:gd name="T45" fmla="*/ 13 h 18"/>
                  <a:gd name="T46" fmla="*/ 0 w 14"/>
                  <a:gd name="T47" fmla="*/ 11 h 18"/>
                  <a:gd name="T48" fmla="*/ 0 w 14"/>
                  <a:gd name="T49" fmla="*/ 8 h 18"/>
                  <a:gd name="T50" fmla="*/ 0 w 14"/>
                  <a:gd name="T51" fmla="*/ 7 h 18"/>
                  <a:gd name="T52" fmla="*/ 0 w 14"/>
                  <a:gd name="T53" fmla="*/ 5 h 18"/>
                  <a:gd name="T54" fmla="*/ 1 w 14"/>
                  <a:gd name="T55" fmla="*/ 4 h 18"/>
                  <a:gd name="T56" fmla="*/ 2 w 14"/>
                  <a:gd name="T57" fmla="*/ 2 h 18"/>
                  <a:gd name="T58" fmla="*/ 2 w 14"/>
                  <a:gd name="T59" fmla="*/ 1 h 18"/>
                  <a:gd name="T60" fmla="*/ 4 w 14"/>
                  <a:gd name="T61" fmla="*/ 0 h 18"/>
                  <a:gd name="T62" fmla="*/ 6 w 14"/>
                  <a:gd name="T63" fmla="*/ 0 h 18"/>
                  <a:gd name="T64" fmla="*/ 7 w 14"/>
                  <a:gd name="T65" fmla="*/ 0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8"/>
                  <a:gd name="T101" fmla="*/ 14 w 14"/>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8">
                    <a:moveTo>
                      <a:pt x="7" y="0"/>
                    </a:moveTo>
                    <a:lnTo>
                      <a:pt x="8" y="0"/>
                    </a:lnTo>
                    <a:lnTo>
                      <a:pt x="10" y="0"/>
                    </a:lnTo>
                    <a:lnTo>
                      <a:pt x="11" y="1"/>
                    </a:lnTo>
                    <a:lnTo>
                      <a:pt x="12" y="2"/>
                    </a:lnTo>
                    <a:lnTo>
                      <a:pt x="13" y="4"/>
                    </a:lnTo>
                    <a:lnTo>
                      <a:pt x="13" y="5"/>
                    </a:lnTo>
                    <a:lnTo>
                      <a:pt x="13" y="7"/>
                    </a:lnTo>
                    <a:lnTo>
                      <a:pt x="14" y="10"/>
                    </a:lnTo>
                    <a:lnTo>
                      <a:pt x="13" y="11"/>
                    </a:lnTo>
                    <a:lnTo>
                      <a:pt x="13" y="13"/>
                    </a:lnTo>
                    <a:lnTo>
                      <a:pt x="12" y="15"/>
                    </a:lnTo>
                    <a:lnTo>
                      <a:pt x="12" y="16"/>
                    </a:lnTo>
                    <a:lnTo>
                      <a:pt x="11" y="17"/>
                    </a:lnTo>
                    <a:lnTo>
                      <a:pt x="10" y="18"/>
                    </a:lnTo>
                    <a:lnTo>
                      <a:pt x="8" y="18"/>
                    </a:lnTo>
                    <a:lnTo>
                      <a:pt x="7" y="18"/>
                    </a:lnTo>
                    <a:lnTo>
                      <a:pt x="6" y="18"/>
                    </a:lnTo>
                    <a:lnTo>
                      <a:pt x="3" y="18"/>
                    </a:lnTo>
                    <a:lnTo>
                      <a:pt x="2" y="17"/>
                    </a:lnTo>
                    <a:lnTo>
                      <a:pt x="1" y="16"/>
                    </a:lnTo>
                    <a:lnTo>
                      <a:pt x="1" y="14"/>
                    </a:lnTo>
                    <a:lnTo>
                      <a:pt x="0" y="13"/>
                    </a:lnTo>
                    <a:lnTo>
                      <a:pt x="0" y="11"/>
                    </a:lnTo>
                    <a:lnTo>
                      <a:pt x="0" y="8"/>
                    </a:lnTo>
                    <a:lnTo>
                      <a:pt x="0" y="7"/>
                    </a:lnTo>
                    <a:lnTo>
                      <a:pt x="0" y="5"/>
                    </a:lnTo>
                    <a:lnTo>
                      <a:pt x="1" y="4"/>
                    </a:lnTo>
                    <a:lnTo>
                      <a:pt x="2" y="2"/>
                    </a:lnTo>
                    <a:lnTo>
                      <a:pt x="2" y="1"/>
                    </a:lnTo>
                    <a:lnTo>
                      <a:pt x="4" y="0"/>
                    </a:lnTo>
                    <a:lnTo>
                      <a:pt x="6" y="0"/>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2" name="Freeform 55"/>
              <p:cNvSpPr>
                <a:spLocks/>
              </p:cNvSpPr>
              <p:nvPr/>
            </p:nvSpPr>
            <p:spPr bwMode="auto">
              <a:xfrm>
                <a:off x="2270" y="3802"/>
                <a:ext cx="140" cy="164"/>
              </a:xfrm>
              <a:custGeom>
                <a:avLst/>
                <a:gdLst>
                  <a:gd name="T0" fmla="*/ 52 w 140"/>
                  <a:gd name="T1" fmla="*/ 1 h 164"/>
                  <a:gd name="T2" fmla="*/ 65 w 140"/>
                  <a:gd name="T3" fmla="*/ 0 h 164"/>
                  <a:gd name="T4" fmla="*/ 75 w 140"/>
                  <a:gd name="T5" fmla="*/ 0 h 164"/>
                  <a:gd name="T6" fmla="*/ 85 w 140"/>
                  <a:gd name="T7" fmla="*/ 1 h 164"/>
                  <a:gd name="T8" fmla="*/ 94 w 140"/>
                  <a:gd name="T9" fmla="*/ 3 h 164"/>
                  <a:gd name="T10" fmla="*/ 103 w 140"/>
                  <a:gd name="T11" fmla="*/ 6 h 164"/>
                  <a:gd name="T12" fmla="*/ 111 w 140"/>
                  <a:gd name="T13" fmla="*/ 11 h 164"/>
                  <a:gd name="T14" fmla="*/ 120 w 140"/>
                  <a:gd name="T15" fmla="*/ 17 h 164"/>
                  <a:gd name="T16" fmla="*/ 131 w 140"/>
                  <a:gd name="T17" fmla="*/ 25 h 164"/>
                  <a:gd name="T18" fmla="*/ 134 w 140"/>
                  <a:gd name="T19" fmla="*/ 34 h 164"/>
                  <a:gd name="T20" fmla="*/ 137 w 140"/>
                  <a:gd name="T21" fmla="*/ 42 h 164"/>
                  <a:gd name="T22" fmla="*/ 138 w 140"/>
                  <a:gd name="T23" fmla="*/ 51 h 164"/>
                  <a:gd name="T24" fmla="*/ 139 w 140"/>
                  <a:gd name="T25" fmla="*/ 59 h 164"/>
                  <a:gd name="T26" fmla="*/ 140 w 140"/>
                  <a:gd name="T27" fmla="*/ 66 h 164"/>
                  <a:gd name="T28" fmla="*/ 140 w 140"/>
                  <a:gd name="T29" fmla="*/ 74 h 164"/>
                  <a:gd name="T30" fmla="*/ 139 w 140"/>
                  <a:gd name="T31" fmla="*/ 81 h 164"/>
                  <a:gd name="T32" fmla="*/ 139 w 140"/>
                  <a:gd name="T33" fmla="*/ 89 h 164"/>
                  <a:gd name="T34" fmla="*/ 136 w 140"/>
                  <a:gd name="T35" fmla="*/ 105 h 164"/>
                  <a:gd name="T36" fmla="*/ 133 w 140"/>
                  <a:gd name="T37" fmla="*/ 119 h 164"/>
                  <a:gd name="T38" fmla="*/ 130 w 140"/>
                  <a:gd name="T39" fmla="*/ 126 h 164"/>
                  <a:gd name="T40" fmla="*/ 126 w 140"/>
                  <a:gd name="T41" fmla="*/ 132 h 164"/>
                  <a:gd name="T42" fmla="*/ 123 w 140"/>
                  <a:gd name="T43" fmla="*/ 137 h 164"/>
                  <a:gd name="T44" fmla="*/ 120 w 140"/>
                  <a:gd name="T45" fmla="*/ 142 h 164"/>
                  <a:gd name="T46" fmla="*/ 115 w 140"/>
                  <a:gd name="T47" fmla="*/ 147 h 164"/>
                  <a:gd name="T48" fmla="*/ 111 w 140"/>
                  <a:gd name="T49" fmla="*/ 151 h 164"/>
                  <a:gd name="T50" fmla="*/ 106 w 140"/>
                  <a:gd name="T51" fmla="*/ 154 h 164"/>
                  <a:gd name="T52" fmla="*/ 100 w 140"/>
                  <a:gd name="T53" fmla="*/ 157 h 164"/>
                  <a:gd name="T54" fmla="*/ 95 w 140"/>
                  <a:gd name="T55" fmla="*/ 159 h 164"/>
                  <a:gd name="T56" fmla="*/ 88 w 140"/>
                  <a:gd name="T57" fmla="*/ 161 h 164"/>
                  <a:gd name="T58" fmla="*/ 82 w 140"/>
                  <a:gd name="T59" fmla="*/ 163 h 164"/>
                  <a:gd name="T60" fmla="*/ 74 w 140"/>
                  <a:gd name="T61" fmla="*/ 163 h 164"/>
                  <a:gd name="T62" fmla="*/ 64 w 140"/>
                  <a:gd name="T63" fmla="*/ 164 h 164"/>
                  <a:gd name="T64" fmla="*/ 52 w 140"/>
                  <a:gd name="T65" fmla="*/ 163 h 164"/>
                  <a:gd name="T66" fmla="*/ 40 w 140"/>
                  <a:gd name="T67" fmla="*/ 159 h 164"/>
                  <a:gd name="T68" fmla="*/ 29 w 140"/>
                  <a:gd name="T69" fmla="*/ 155 h 164"/>
                  <a:gd name="T70" fmla="*/ 24 w 140"/>
                  <a:gd name="T71" fmla="*/ 152 h 164"/>
                  <a:gd name="T72" fmla="*/ 18 w 140"/>
                  <a:gd name="T73" fmla="*/ 149 h 164"/>
                  <a:gd name="T74" fmla="*/ 14 w 140"/>
                  <a:gd name="T75" fmla="*/ 144 h 164"/>
                  <a:gd name="T76" fmla="*/ 10 w 140"/>
                  <a:gd name="T77" fmla="*/ 139 h 164"/>
                  <a:gd name="T78" fmla="*/ 6 w 140"/>
                  <a:gd name="T79" fmla="*/ 134 h 164"/>
                  <a:gd name="T80" fmla="*/ 3 w 140"/>
                  <a:gd name="T81" fmla="*/ 127 h 164"/>
                  <a:gd name="T82" fmla="*/ 1 w 140"/>
                  <a:gd name="T83" fmla="*/ 120 h 164"/>
                  <a:gd name="T84" fmla="*/ 0 w 140"/>
                  <a:gd name="T85" fmla="*/ 111 h 164"/>
                  <a:gd name="T86" fmla="*/ 3 w 140"/>
                  <a:gd name="T87" fmla="*/ 97 h 164"/>
                  <a:gd name="T88" fmla="*/ 7 w 140"/>
                  <a:gd name="T89" fmla="*/ 82 h 164"/>
                  <a:gd name="T90" fmla="*/ 13 w 140"/>
                  <a:gd name="T91" fmla="*/ 68 h 164"/>
                  <a:gd name="T92" fmla="*/ 19 w 140"/>
                  <a:gd name="T93" fmla="*/ 54 h 164"/>
                  <a:gd name="T94" fmla="*/ 26 w 140"/>
                  <a:gd name="T95" fmla="*/ 40 h 164"/>
                  <a:gd name="T96" fmla="*/ 33 w 140"/>
                  <a:gd name="T97" fmla="*/ 26 h 164"/>
                  <a:gd name="T98" fmla="*/ 42 w 140"/>
                  <a:gd name="T99" fmla="*/ 13 h 164"/>
                  <a:gd name="T100" fmla="*/ 52 w 140"/>
                  <a:gd name="T101" fmla="*/ 1 h 1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0"/>
                  <a:gd name="T154" fmla="*/ 0 h 164"/>
                  <a:gd name="T155" fmla="*/ 140 w 140"/>
                  <a:gd name="T156" fmla="*/ 164 h 1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0" h="164">
                    <a:moveTo>
                      <a:pt x="52" y="1"/>
                    </a:moveTo>
                    <a:lnTo>
                      <a:pt x="65" y="0"/>
                    </a:lnTo>
                    <a:lnTo>
                      <a:pt x="75" y="0"/>
                    </a:lnTo>
                    <a:lnTo>
                      <a:pt x="85" y="1"/>
                    </a:lnTo>
                    <a:lnTo>
                      <a:pt x="94" y="3"/>
                    </a:lnTo>
                    <a:lnTo>
                      <a:pt x="103" y="6"/>
                    </a:lnTo>
                    <a:lnTo>
                      <a:pt x="111" y="11"/>
                    </a:lnTo>
                    <a:lnTo>
                      <a:pt x="120" y="17"/>
                    </a:lnTo>
                    <a:lnTo>
                      <a:pt x="131" y="25"/>
                    </a:lnTo>
                    <a:lnTo>
                      <a:pt x="134" y="34"/>
                    </a:lnTo>
                    <a:lnTo>
                      <a:pt x="137" y="42"/>
                    </a:lnTo>
                    <a:lnTo>
                      <a:pt x="138" y="51"/>
                    </a:lnTo>
                    <a:lnTo>
                      <a:pt x="139" y="59"/>
                    </a:lnTo>
                    <a:lnTo>
                      <a:pt x="140" y="66"/>
                    </a:lnTo>
                    <a:lnTo>
                      <a:pt x="140" y="74"/>
                    </a:lnTo>
                    <a:lnTo>
                      <a:pt x="139" y="81"/>
                    </a:lnTo>
                    <a:lnTo>
                      <a:pt x="139" y="89"/>
                    </a:lnTo>
                    <a:lnTo>
                      <a:pt x="136" y="105"/>
                    </a:lnTo>
                    <a:lnTo>
                      <a:pt x="133" y="119"/>
                    </a:lnTo>
                    <a:lnTo>
                      <a:pt x="130" y="126"/>
                    </a:lnTo>
                    <a:lnTo>
                      <a:pt x="126" y="132"/>
                    </a:lnTo>
                    <a:lnTo>
                      <a:pt x="123" y="137"/>
                    </a:lnTo>
                    <a:lnTo>
                      <a:pt x="120" y="142"/>
                    </a:lnTo>
                    <a:lnTo>
                      <a:pt x="115" y="147"/>
                    </a:lnTo>
                    <a:lnTo>
                      <a:pt x="111" y="151"/>
                    </a:lnTo>
                    <a:lnTo>
                      <a:pt x="106" y="154"/>
                    </a:lnTo>
                    <a:lnTo>
                      <a:pt x="100" y="157"/>
                    </a:lnTo>
                    <a:lnTo>
                      <a:pt x="95" y="159"/>
                    </a:lnTo>
                    <a:lnTo>
                      <a:pt x="88" y="161"/>
                    </a:lnTo>
                    <a:lnTo>
                      <a:pt x="82" y="163"/>
                    </a:lnTo>
                    <a:lnTo>
                      <a:pt x="74" y="163"/>
                    </a:lnTo>
                    <a:lnTo>
                      <a:pt x="64" y="164"/>
                    </a:lnTo>
                    <a:lnTo>
                      <a:pt x="52" y="163"/>
                    </a:lnTo>
                    <a:lnTo>
                      <a:pt x="40" y="159"/>
                    </a:lnTo>
                    <a:lnTo>
                      <a:pt x="29" y="155"/>
                    </a:lnTo>
                    <a:lnTo>
                      <a:pt x="24" y="152"/>
                    </a:lnTo>
                    <a:lnTo>
                      <a:pt x="18" y="149"/>
                    </a:lnTo>
                    <a:lnTo>
                      <a:pt x="14" y="144"/>
                    </a:lnTo>
                    <a:lnTo>
                      <a:pt x="10" y="139"/>
                    </a:lnTo>
                    <a:lnTo>
                      <a:pt x="6" y="134"/>
                    </a:lnTo>
                    <a:lnTo>
                      <a:pt x="3" y="127"/>
                    </a:lnTo>
                    <a:lnTo>
                      <a:pt x="1" y="120"/>
                    </a:lnTo>
                    <a:lnTo>
                      <a:pt x="0" y="111"/>
                    </a:lnTo>
                    <a:lnTo>
                      <a:pt x="3" y="97"/>
                    </a:lnTo>
                    <a:lnTo>
                      <a:pt x="7" y="82"/>
                    </a:lnTo>
                    <a:lnTo>
                      <a:pt x="13" y="68"/>
                    </a:lnTo>
                    <a:lnTo>
                      <a:pt x="19" y="54"/>
                    </a:lnTo>
                    <a:lnTo>
                      <a:pt x="26" y="40"/>
                    </a:lnTo>
                    <a:lnTo>
                      <a:pt x="33" y="26"/>
                    </a:lnTo>
                    <a:lnTo>
                      <a:pt x="42" y="13"/>
                    </a:lnTo>
                    <a:lnTo>
                      <a:pt x="5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3" name="Freeform 56"/>
              <p:cNvSpPr>
                <a:spLocks/>
              </p:cNvSpPr>
              <p:nvPr/>
            </p:nvSpPr>
            <p:spPr bwMode="auto">
              <a:xfrm>
                <a:off x="2270" y="3802"/>
                <a:ext cx="140" cy="164"/>
              </a:xfrm>
              <a:custGeom>
                <a:avLst/>
                <a:gdLst>
                  <a:gd name="T0" fmla="*/ 52 w 140"/>
                  <a:gd name="T1" fmla="*/ 1 h 164"/>
                  <a:gd name="T2" fmla="*/ 65 w 140"/>
                  <a:gd name="T3" fmla="*/ 0 h 164"/>
                  <a:gd name="T4" fmla="*/ 75 w 140"/>
                  <a:gd name="T5" fmla="*/ 0 h 164"/>
                  <a:gd name="T6" fmla="*/ 85 w 140"/>
                  <a:gd name="T7" fmla="*/ 1 h 164"/>
                  <a:gd name="T8" fmla="*/ 94 w 140"/>
                  <a:gd name="T9" fmla="*/ 3 h 164"/>
                  <a:gd name="T10" fmla="*/ 103 w 140"/>
                  <a:gd name="T11" fmla="*/ 6 h 164"/>
                  <a:gd name="T12" fmla="*/ 111 w 140"/>
                  <a:gd name="T13" fmla="*/ 11 h 164"/>
                  <a:gd name="T14" fmla="*/ 120 w 140"/>
                  <a:gd name="T15" fmla="*/ 17 h 164"/>
                  <a:gd name="T16" fmla="*/ 131 w 140"/>
                  <a:gd name="T17" fmla="*/ 25 h 164"/>
                  <a:gd name="T18" fmla="*/ 134 w 140"/>
                  <a:gd name="T19" fmla="*/ 34 h 164"/>
                  <a:gd name="T20" fmla="*/ 137 w 140"/>
                  <a:gd name="T21" fmla="*/ 42 h 164"/>
                  <a:gd name="T22" fmla="*/ 138 w 140"/>
                  <a:gd name="T23" fmla="*/ 51 h 164"/>
                  <a:gd name="T24" fmla="*/ 139 w 140"/>
                  <a:gd name="T25" fmla="*/ 59 h 164"/>
                  <a:gd name="T26" fmla="*/ 140 w 140"/>
                  <a:gd name="T27" fmla="*/ 66 h 164"/>
                  <a:gd name="T28" fmla="*/ 140 w 140"/>
                  <a:gd name="T29" fmla="*/ 74 h 164"/>
                  <a:gd name="T30" fmla="*/ 139 w 140"/>
                  <a:gd name="T31" fmla="*/ 81 h 164"/>
                  <a:gd name="T32" fmla="*/ 139 w 140"/>
                  <a:gd name="T33" fmla="*/ 89 h 164"/>
                  <a:gd name="T34" fmla="*/ 136 w 140"/>
                  <a:gd name="T35" fmla="*/ 105 h 164"/>
                  <a:gd name="T36" fmla="*/ 133 w 140"/>
                  <a:gd name="T37" fmla="*/ 119 h 164"/>
                  <a:gd name="T38" fmla="*/ 130 w 140"/>
                  <a:gd name="T39" fmla="*/ 126 h 164"/>
                  <a:gd name="T40" fmla="*/ 126 w 140"/>
                  <a:gd name="T41" fmla="*/ 132 h 164"/>
                  <a:gd name="T42" fmla="*/ 123 w 140"/>
                  <a:gd name="T43" fmla="*/ 137 h 164"/>
                  <a:gd name="T44" fmla="*/ 120 w 140"/>
                  <a:gd name="T45" fmla="*/ 142 h 164"/>
                  <a:gd name="T46" fmla="*/ 115 w 140"/>
                  <a:gd name="T47" fmla="*/ 147 h 164"/>
                  <a:gd name="T48" fmla="*/ 111 w 140"/>
                  <a:gd name="T49" fmla="*/ 151 h 164"/>
                  <a:gd name="T50" fmla="*/ 106 w 140"/>
                  <a:gd name="T51" fmla="*/ 154 h 164"/>
                  <a:gd name="T52" fmla="*/ 100 w 140"/>
                  <a:gd name="T53" fmla="*/ 157 h 164"/>
                  <a:gd name="T54" fmla="*/ 95 w 140"/>
                  <a:gd name="T55" fmla="*/ 159 h 164"/>
                  <a:gd name="T56" fmla="*/ 88 w 140"/>
                  <a:gd name="T57" fmla="*/ 161 h 164"/>
                  <a:gd name="T58" fmla="*/ 82 w 140"/>
                  <a:gd name="T59" fmla="*/ 163 h 164"/>
                  <a:gd name="T60" fmla="*/ 74 w 140"/>
                  <a:gd name="T61" fmla="*/ 163 h 164"/>
                  <a:gd name="T62" fmla="*/ 64 w 140"/>
                  <a:gd name="T63" fmla="*/ 164 h 164"/>
                  <a:gd name="T64" fmla="*/ 52 w 140"/>
                  <a:gd name="T65" fmla="*/ 163 h 164"/>
                  <a:gd name="T66" fmla="*/ 40 w 140"/>
                  <a:gd name="T67" fmla="*/ 159 h 164"/>
                  <a:gd name="T68" fmla="*/ 29 w 140"/>
                  <a:gd name="T69" fmla="*/ 155 h 164"/>
                  <a:gd name="T70" fmla="*/ 24 w 140"/>
                  <a:gd name="T71" fmla="*/ 152 h 164"/>
                  <a:gd name="T72" fmla="*/ 18 w 140"/>
                  <a:gd name="T73" fmla="*/ 149 h 164"/>
                  <a:gd name="T74" fmla="*/ 14 w 140"/>
                  <a:gd name="T75" fmla="*/ 144 h 164"/>
                  <a:gd name="T76" fmla="*/ 10 w 140"/>
                  <a:gd name="T77" fmla="*/ 139 h 164"/>
                  <a:gd name="T78" fmla="*/ 6 w 140"/>
                  <a:gd name="T79" fmla="*/ 134 h 164"/>
                  <a:gd name="T80" fmla="*/ 3 w 140"/>
                  <a:gd name="T81" fmla="*/ 127 h 164"/>
                  <a:gd name="T82" fmla="*/ 1 w 140"/>
                  <a:gd name="T83" fmla="*/ 120 h 164"/>
                  <a:gd name="T84" fmla="*/ 0 w 140"/>
                  <a:gd name="T85" fmla="*/ 111 h 164"/>
                  <a:gd name="T86" fmla="*/ 3 w 140"/>
                  <a:gd name="T87" fmla="*/ 97 h 164"/>
                  <a:gd name="T88" fmla="*/ 7 w 140"/>
                  <a:gd name="T89" fmla="*/ 82 h 164"/>
                  <a:gd name="T90" fmla="*/ 13 w 140"/>
                  <a:gd name="T91" fmla="*/ 68 h 164"/>
                  <a:gd name="T92" fmla="*/ 19 w 140"/>
                  <a:gd name="T93" fmla="*/ 54 h 164"/>
                  <a:gd name="T94" fmla="*/ 26 w 140"/>
                  <a:gd name="T95" fmla="*/ 40 h 164"/>
                  <a:gd name="T96" fmla="*/ 33 w 140"/>
                  <a:gd name="T97" fmla="*/ 26 h 164"/>
                  <a:gd name="T98" fmla="*/ 42 w 140"/>
                  <a:gd name="T99" fmla="*/ 13 h 164"/>
                  <a:gd name="T100" fmla="*/ 52 w 140"/>
                  <a:gd name="T101" fmla="*/ 1 h 1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0"/>
                  <a:gd name="T154" fmla="*/ 0 h 164"/>
                  <a:gd name="T155" fmla="*/ 140 w 140"/>
                  <a:gd name="T156" fmla="*/ 164 h 1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0" h="164">
                    <a:moveTo>
                      <a:pt x="52" y="1"/>
                    </a:moveTo>
                    <a:lnTo>
                      <a:pt x="65" y="0"/>
                    </a:lnTo>
                    <a:lnTo>
                      <a:pt x="75" y="0"/>
                    </a:lnTo>
                    <a:lnTo>
                      <a:pt x="85" y="1"/>
                    </a:lnTo>
                    <a:lnTo>
                      <a:pt x="94" y="3"/>
                    </a:lnTo>
                    <a:lnTo>
                      <a:pt x="103" y="6"/>
                    </a:lnTo>
                    <a:lnTo>
                      <a:pt x="111" y="11"/>
                    </a:lnTo>
                    <a:lnTo>
                      <a:pt x="120" y="17"/>
                    </a:lnTo>
                    <a:lnTo>
                      <a:pt x="131" y="25"/>
                    </a:lnTo>
                    <a:lnTo>
                      <a:pt x="134" y="34"/>
                    </a:lnTo>
                    <a:lnTo>
                      <a:pt x="137" y="42"/>
                    </a:lnTo>
                    <a:lnTo>
                      <a:pt x="138" y="51"/>
                    </a:lnTo>
                    <a:lnTo>
                      <a:pt x="139" y="59"/>
                    </a:lnTo>
                    <a:lnTo>
                      <a:pt x="140" y="66"/>
                    </a:lnTo>
                    <a:lnTo>
                      <a:pt x="140" y="74"/>
                    </a:lnTo>
                    <a:lnTo>
                      <a:pt x="139" y="81"/>
                    </a:lnTo>
                    <a:lnTo>
                      <a:pt x="139" y="89"/>
                    </a:lnTo>
                    <a:lnTo>
                      <a:pt x="136" y="105"/>
                    </a:lnTo>
                    <a:lnTo>
                      <a:pt x="133" y="119"/>
                    </a:lnTo>
                    <a:lnTo>
                      <a:pt x="130" y="126"/>
                    </a:lnTo>
                    <a:lnTo>
                      <a:pt x="126" y="132"/>
                    </a:lnTo>
                    <a:lnTo>
                      <a:pt x="123" y="137"/>
                    </a:lnTo>
                    <a:lnTo>
                      <a:pt x="120" y="142"/>
                    </a:lnTo>
                    <a:lnTo>
                      <a:pt x="115" y="147"/>
                    </a:lnTo>
                    <a:lnTo>
                      <a:pt x="111" y="151"/>
                    </a:lnTo>
                    <a:lnTo>
                      <a:pt x="106" y="154"/>
                    </a:lnTo>
                    <a:lnTo>
                      <a:pt x="100" y="157"/>
                    </a:lnTo>
                    <a:lnTo>
                      <a:pt x="95" y="159"/>
                    </a:lnTo>
                    <a:lnTo>
                      <a:pt x="88" y="161"/>
                    </a:lnTo>
                    <a:lnTo>
                      <a:pt x="82" y="163"/>
                    </a:lnTo>
                    <a:lnTo>
                      <a:pt x="74" y="163"/>
                    </a:lnTo>
                    <a:lnTo>
                      <a:pt x="64" y="164"/>
                    </a:lnTo>
                    <a:lnTo>
                      <a:pt x="52" y="163"/>
                    </a:lnTo>
                    <a:lnTo>
                      <a:pt x="40" y="159"/>
                    </a:lnTo>
                    <a:lnTo>
                      <a:pt x="29" y="155"/>
                    </a:lnTo>
                    <a:lnTo>
                      <a:pt x="24" y="152"/>
                    </a:lnTo>
                    <a:lnTo>
                      <a:pt x="18" y="149"/>
                    </a:lnTo>
                    <a:lnTo>
                      <a:pt x="14" y="144"/>
                    </a:lnTo>
                    <a:lnTo>
                      <a:pt x="10" y="139"/>
                    </a:lnTo>
                    <a:lnTo>
                      <a:pt x="6" y="134"/>
                    </a:lnTo>
                    <a:lnTo>
                      <a:pt x="3" y="127"/>
                    </a:lnTo>
                    <a:lnTo>
                      <a:pt x="1" y="120"/>
                    </a:lnTo>
                    <a:lnTo>
                      <a:pt x="0" y="111"/>
                    </a:lnTo>
                    <a:lnTo>
                      <a:pt x="3" y="97"/>
                    </a:lnTo>
                    <a:lnTo>
                      <a:pt x="7" y="82"/>
                    </a:lnTo>
                    <a:lnTo>
                      <a:pt x="13" y="68"/>
                    </a:lnTo>
                    <a:lnTo>
                      <a:pt x="19" y="54"/>
                    </a:lnTo>
                    <a:lnTo>
                      <a:pt x="26" y="40"/>
                    </a:lnTo>
                    <a:lnTo>
                      <a:pt x="33" y="26"/>
                    </a:lnTo>
                    <a:lnTo>
                      <a:pt x="42" y="13"/>
                    </a:lnTo>
                    <a:lnTo>
                      <a:pt x="52"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24" name="Freeform 57"/>
              <p:cNvSpPr>
                <a:spLocks/>
              </p:cNvSpPr>
              <p:nvPr/>
            </p:nvSpPr>
            <p:spPr bwMode="auto">
              <a:xfrm>
                <a:off x="2320" y="3828"/>
                <a:ext cx="86" cy="113"/>
              </a:xfrm>
              <a:custGeom>
                <a:avLst/>
                <a:gdLst>
                  <a:gd name="T0" fmla="*/ 43 w 86"/>
                  <a:gd name="T1" fmla="*/ 0 h 113"/>
                  <a:gd name="T2" fmla="*/ 47 w 86"/>
                  <a:gd name="T3" fmla="*/ 0 h 113"/>
                  <a:gd name="T4" fmla="*/ 51 w 86"/>
                  <a:gd name="T5" fmla="*/ 1 h 113"/>
                  <a:gd name="T6" fmla="*/ 56 w 86"/>
                  <a:gd name="T7" fmla="*/ 2 h 113"/>
                  <a:gd name="T8" fmla="*/ 60 w 86"/>
                  <a:gd name="T9" fmla="*/ 5 h 113"/>
                  <a:gd name="T10" fmla="*/ 67 w 86"/>
                  <a:gd name="T11" fmla="*/ 10 h 113"/>
                  <a:gd name="T12" fmla="*/ 73 w 86"/>
                  <a:gd name="T13" fmla="*/ 16 h 113"/>
                  <a:gd name="T14" fmla="*/ 78 w 86"/>
                  <a:gd name="T15" fmla="*/ 25 h 113"/>
                  <a:gd name="T16" fmla="*/ 83 w 86"/>
                  <a:gd name="T17" fmla="*/ 35 h 113"/>
                  <a:gd name="T18" fmla="*/ 85 w 86"/>
                  <a:gd name="T19" fmla="*/ 45 h 113"/>
                  <a:gd name="T20" fmla="*/ 86 w 86"/>
                  <a:gd name="T21" fmla="*/ 57 h 113"/>
                  <a:gd name="T22" fmla="*/ 85 w 86"/>
                  <a:gd name="T23" fmla="*/ 68 h 113"/>
                  <a:gd name="T24" fmla="*/ 82 w 86"/>
                  <a:gd name="T25" fmla="*/ 79 h 113"/>
                  <a:gd name="T26" fmla="*/ 78 w 86"/>
                  <a:gd name="T27" fmla="*/ 88 h 113"/>
                  <a:gd name="T28" fmla="*/ 73 w 86"/>
                  <a:gd name="T29" fmla="*/ 97 h 113"/>
                  <a:gd name="T30" fmla="*/ 67 w 86"/>
                  <a:gd name="T31" fmla="*/ 103 h 113"/>
                  <a:gd name="T32" fmla="*/ 59 w 86"/>
                  <a:gd name="T33" fmla="*/ 109 h 113"/>
                  <a:gd name="T34" fmla="*/ 55 w 86"/>
                  <a:gd name="T35" fmla="*/ 110 h 113"/>
                  <a:gd name="T36" fmla="*/ 51 w 86"/>
                  <a:gd name="T37" fmla="*/ 112 h 113"/>
                  <a:gd name="T38" fmla="*/ 47 w 86"/>
                  <a:gd name="T39" fmla="*/ 112 h 113"/>
                  <a:gd name="T40" fmla="*/ 43 w 86"/>
                  <a:gd name="T41" fmla="*/ 113 h 113"/>
                  <a:gd name="T42" fmla="*/ 37 w 86"/>
                  <a:gd name="T43" fmla="*/ 112 h 113"/>
                  <a:gd name="T44" fmla="*/ 34 w 86"/>
                  <a:gd name="T45" fmla="*/ 112 h 113"/>
                  <a:gd name="T46" fmla="*/ 30 w 86"/>
                  <a:gd name="T47" fmla="*/ 110 h 113"/>
                  <a:gd name="T48" fmla="*/ 25 w 86"/>
                  <a:gd name="T49" fmla="*/ 108 h 113"/>
                  <a:gd name="T50" fmla="*/ 18 w 86"/>
                  <a:gd name="T51" fmla="*/ 103 h 113"/>
                  <a:gd name="T52" fmla="*/ 11 w 86"/>
                  <a:gd name="T53" fmla="*/ 96 h 113"/>
                  <a:gd name="T54" fmla="*/ 7 w 86"/>
                  <a:gd name="T55" fmla="*/ 87 h 113"/>
                  <a:gd name="T56" fmla="*/ 3 w 86"/>
                  <a:gd name="T57" fmla="*/ 78 h 113"/>
                  <a:gd name="T58" fmla="*/ 1 w 86"/>
                  <a:gd name="T59" fmla="*/ 68 h 113"/>
                  <a:gd name="T60" fmla="*/ 0 w 86"/>
                  <a:gd name="T61" fmla="*/ 56 h 113"/>
                  <a:gd name="T62" fmla="*/ 1 w 86"/>
                  <a:gd name="T63" fmla="*/ 44 h 113"/>
                  <a:gd name="T64" fmla="*/ 3 w 86"/>
                  <a:gd name="T65" fmla="*/ 35 h 113"/>
                  <a:gd name="T66" fmla="*/ 7 w 86"/>
                  <a:gd name="T67" fmla="*/ 25 h 113"/>
                  <a:gd name="T68" fmla="*/ 13 w 86"/>
                  <a:gd name="T69" fmla="*/ 16 h 113"/>
                  <a:gd name="T70" fmla="*/ 19 w 86"/>
                  <a:gd name="T71" fmla="*/ 10 h 113"/>
                  <a:gd name="T72" fmla="*/ 27 w 86"/>
                  <a:gd name="T73" fmla="*/ 5 h 113"/>
                  <a:gd name="T74" fmla="*/ 30 w 86"/>
                  <a:gd name="T75" fmla="*/ 2 h 113"/>
                  <a:gd name="T76" fmla="*/ 34 w 86"/>
                  <a:gd name="T77" fmla="*/ 1 h 113"/>
                  <a:gd name="T78" fmla="*/ 38 w 86"/>
                  <a:gd name="T79" fmla="*/ 0 h 113"/>
                  <a:gd name="T80" fmla="*/ 43 w 86"/>
                  <a:gd name="T81" fmla="*/ 0 h 1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6"/>
                  <a:gd name="T124" fmla="*/ 0 h 113"/>
                  <a:gd name="T125" fmla="*/ 86 w 86"/>
                  <a:gd name="T126" fmla="*/ 113 h 1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6" h="113">
                    <a:moveTo>
                      <a:pt x="43" y="0"/>
                    </a:moveTo>
                    <a:lnTo>
                      <a:pt x="47" y="0"/>
                    </a:lnTo>
                    <a:lnTo>
                      <a:pt x="51" y="1"/>
                    </a:lnTo>
                    <a:lnTo>
                      <a:pt x="56" y="2"/>
                    </a:lnTo>
                    <a:lnTo>
                      <a:pt x="60" y="5"/>
                    </a:lnTo>
                    <a:lnTo>
                      <a:pt x="67" y="10"/>
                    </a:lnTo>
                    <a:lnTo>
                      <a:pt x="73" y="16"/>
                    </a:lnTo>
                    <a:lnTo>
                      <a:pt x="78" y="25"/>
                    </a:lnTo>
                    <a:lnTo>
                      <a:pt x="83" y="35"/>
                    </a:lnTo>
                    <a:lnTo>
                      <a:pt x="85" y="45"/>
                    </a:lnTo>
                    <a:lnTo>
                      <a:pt x="86" y="57"/>
                    </a:lnTo>
                    <a:lnTo>
                      <a:pt x="85" y="68"/>
                    </a:lnTo>
                    <a:lnTo>
                      <a:pt x="82" y="79"/>
                    </a:lnTo>
                    <a:lnTo>
                      <a:pt x="78" y="88"/>
                    </a:lnTo>
                    <a:lnTo>
                      <a:pt x="73" y="97"/>
                    </a:lnTo>
                    <a:lnTo>
                      <a:pt x="67" y="103"/>
                    </a:lnTo>
                    <a:lnTo>
                      <a:pt x="59" y="109"/>
                    </a:lnTo>
                    <a:lnTo>
                      <a:pt x="55" y="110"/>
                    </a:lnTo>
                    <a:lnTo>
                      <a:pt x="51" y="112"/>
                    </a:lnTo>
                    <a:lnTo>
                      <a:pt x="47" y="112"/>
                    </a:lnTo>
                    <a:lnTo>
                      <a:pt x="43" y="113"/>
                    </a:lnTo>
                    <a:lnTo>
                      <a:pt x="37" y="112"/>
                    </a:lnTo>
                    <a:lnTo>
                      <a:pt x="34" y="112"/>
                    </a:lnTo>
                    <a:lnTo>
                      <a:pt x="30" y="110"/>
                    </a:lnTo>
                    <a:lnTo>
                      <a:pt x="25" y="108"/>
                    </a:lnTo>
                    <a:lnTo>
                      <a:pt x="18" y="103"/>
                    </a:lnTo>
                    <a:lnTo>
                      <a:pt x="11" y="96"/>
                    </a:lnTo>
                    <a:lnTo>
                      <a:pt x="7" y="87"/>
                    </a:lnTo>
                    <a:lnTo>
                      <a:pt x="3" y="78"/>
                    </a:lnTo>
                    <a:lnTo>
                      <a:pt x="1" y="68"/>
                    </a:lnTo>
                    <a:lnTo>
                      <a:pt x="0" y="56"/>
                    </a:lnTo>
                    <a:lnTo>
                      <a:pt x="1" y="44"/>
                    </a:lnTo>
                    <a:lnTo>
                      <a:pt x="3" y="35"/>
                    </a:lnTo>
                    <a:lnTo>
                      <a:pt x="7" y="25"/>
                    </a:lnTo>
                    <a:lnTo>
                      <a:pt x="13" y="16"/>
                    </a:lnTo>
                    <a:lnTo>
                      <a:pt x="19" y="10"/>
                    </a:lnTo>
                    <a:lnTo>
                      <a:pt x="27" y="5"/>
                    </a:lnTo>
                    <a:lnTo>
                      <a:pt x="30" y="2"/>
                    </a:lnTo>
                    <a:lnTo>
                      <a:pt x="34" y="1"/>
                    </a:lnTo>
                    <a:lnTo>
                      <a:pt x="38" y="0"/>
                    </a:lnTo>
                    <a:lnTo>
                      <a:pt x="4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5" name="Freeform 58"/>
              <p:cNvSpPr>
                <a:spLocks/>
              </p:cNvSpPr>
              <p:nvPr/>
            </p:nvSpPr>
            <p:spPr bwMode="auto">
              <a:xfrm>
                <a:off x="2338" y="3853"/>
                <a:ext cx="55" cy="66"/>
              </a:xfrm>
              <a:custGeom>
                <a:avLst/>
                <a:gdLst>
                  <a:gd name="T0" fmla="*/ 28 w 55"/>
                  <a:gd name="T1" fmla="*/ 0 h 66"/>
                  <a:gd name="T2" fmla="*/ 33 w 55"/>
                  <a:gd name="T3" fmla="*/ 0 h 66"/>
                  <a:gd name="T4" fmla="*/ 39 w 55"/>
                  <a:gd name="T5" fmla="*/ 2 h 66"/>
                  <a:gd name="T6" fmla="*/ 43 w 55"/>
                  <a:gd name="T7" fmla="*/ 5 h 66"/>
                  <a:gd name="T8" fmla="*/ 47 w 55"/>
                  <a:gd name="T9" fmla="*/ 10 h 66"/>
                  <a:gd name="T10" fmla="*/ 51 w 55"/>
                  <a:gd name="T11" fmla="*/ 14 h 66"/>
                  <a:gd name="T12" fmla="*/ 53 w 55"/>
                  <a:gd name="T13" fmla="*/ 19 h 66"/>
                  <a:gd name="T14" fmla="*/ 55 w 55"/>
                  <a:gd name="T15" fmla="*/ 26 h 66"/>
                  <a:gd name="T16" fmla="*/ 55 w 55"/>
                  <a:gd name="T17" fmla="*/ 32 h 66"/>
                  <a:gd name="T18" fmla="*/ 54 w 55"/>
                  <a:gd name="T19" fmla="*/ 40 h 66"/>
                  <a:gd name="T20" fmla="*/ 53 w 55"/>
                  <a:gd name="T21" fmla="*/ 45 h 66"/>
                  <a:gd name="T22" fmla="*/ 51 w 55"/>
                  <a:gd name="T23" fmla="*/ 52 h 66"/>
                  <a:gd name="T24" fmla="*/ 46 w 55"/>
                  <a:gd name="T25" fmla="*/ 56 h 66"/>
                  <a:gd name="T26" fmla="*/ 43 w 55"/>
                  <a:gd name="T27" fmla="*/ 60 h 66"/>
                  <a:gd name="T28" fmla="*/ 38 w 55"/>
                  <a:gd name="T29" fmla="*/ 63 h 66"/>
                  <a:gd name="T30" fmla="*/ 33 w 55"/>
                  <a:gd name="T31" fmla="*/ 64 h 66"/>
                  <a:gd name="T32" fmla="*/ 28 w 55"/>
                  <a:gd name="T33" fmla="*/ 66 h 66"/>
                  <a:gd name="T34" fmla="*/ 22 w 55"/>
                  <a:gd name="T35" fmla="*/ 64 h 66"/>
                  <a:gd name="T36" fmla="*/ 17 w 55"/>
                  <a:gd name="T37" fmla="*/ 62 h 66"/>
                  <a:gd name="T38" fmla="*/ 12 w 55"/>
                  <a:gd name="T39" fmla="*/ 60 h 66"/>
                  <a:gd name="T40" fmla="*/ 9 w 55"/>
                  <a:gd name="T41" fmla="*/ 56 h 66"/>
                  <a:gd name="T42" fmla="*/ 5 w 55"/>
                  <a:gd name="T43" fmla="*/ 50 h 66"/>
                  <a:gd name="T44" fmla="*/ 2 w 55"/>
                  <a:gd name="T45" fmla="*/ 45 h 66"/>
                  <a:gd name="T46" fmla="*/ 1 w 55"/>
                  <a:gd name="T47" fmla="*/ 39 h 66"/>
                  <a:gd name="T48" fmla="*/ 0 w 55"/>
                  <a:gd name="T49" fmla="*/ 32 h 66"/>
                  <a:gd name="T50" fmla="*/ 1 w 55"/>
                  <a:gd name="T51" fmla="*/ 26 h 66"/>
                  <a:gd name="T52" fmla="*/ 3 w 55"/>
                  <a:gd name="T53" fmla="*/ 19 h 66"/>
                  <a:gd name="T54" fmla="*/ 5 w 55"/>
                  <a:gd name="T55" fmla="*/ 14 h 66"/>
                  <a:gd name="T56" fmla="*/ 9 w 55"/>
                  <a:gd name="T57" fmla="*/ 9 h 66"/>
                  <a:gd name="T58" fmla="*/ 13 w 55"/>
                  <a:gd name="T59" fmla="*/ 5 h 66"/>
                  <a:gd name="T60" fmla="*/ 17 w 55"/>
                  <a:gd name="T61" fmla="*/ 2 h 66"/>
                  <a:gd name="T62" fmla="*/ 23 w 55"/>
                  <a:gd name="T63" fmla="*/ 0 h 66"/>
                  <a:gd name="T64" fmla="*/ 28 w 55"/>
                  <a:gd name="T65" fmla="*/ 0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66"/>
                  <a:gd name="T101" fmla="*/ 55 w 55"/>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66">
                    <a:moveTo>
                      <a:pt x="28" y="0"/>
                    </a:moveTo>
                    <a:lnTo>
                      <a:pt x="33" y="0"/>
                    </a:lnTo>
                    <a:lnTo>
                      <a:pt x="39" y="2"/>
                    </a:lnTo>
                    <a:lnTo>
                      <a:pt x="43" y="5"/>
                    </a:lnTo>
                    <a:lnTo>
                      <a:pt x="47" y="10"/>
                    </a:lnTo>
                    <a:lnTo>
                      <a:pt x="51" y="14"/>
                    </a:lnTo>
                    <a:lnTo>
                      <a:pt x="53" y="19"/>
                    </a:lnTo>
                    <a:lnTo>
                      <a:pt x="55" y="26"/>
                    </a:lnTo>
                    <a:lnTo>
                      <a:pt x="55" y="32"/>
                    </a:lnTo>
                    <a:lnTo>
                      <a:pt x="54" y="40"/>
                    </a:lnTo>
                    <a:lnTo>
                      <a:pt x="53" y="45"/>
                    </a:lnTo>
                    <a:lnTo>
                      <a:pt x="51" y="52"/>
                    </a:lnTo>
                    <a:lnTo>
                      <a:pt x="46" y="56"/>
                    </a:lnTo>
                    <a:lnTo>
                      <a:pt x="43" y="60"/>
                    </a:lnTo>
                    <a:lnTo>
                      <a:pt x="38" y="63"/>
                    </a:lnTo>
                    <a:lnTo>
                      <a:pt x="33" y="64"/>
                    </a:lnTo>
                    <a:lnTo>
                      <a:pt x="28" y="66"/>
                    </a:lnTo>
                    <a:lnTo>
                      <a:pt x="22" y="64"/>
                    </a:lnTo>
                    <a:lnTo>
                      <a:pt x="17" y="62"/>
                    </a:lnTo>
                    <a:lnTo>
                      <a:pt x="12" y="60"/>
                    </a:lnTo>
                    <a:lnTo>
                      <a:pt x="9" y="56"/>
                    </a:lnTo>
                    <a:lnTo>
                      <a:pt x="5" y="50"/>
                    </a:lnTo>
                    <a:lnTo>
                      <a:pt x="2" y="45"/>
                    </a:lnTo>
                    <a:lnTo>
                      <a:pt x="1" y="39"/>
                    </a:lnTo>
                    <a:lnTo>
                      <a:pt x="0" y="32"/>
                    </a:lnTo>
                    <a:lnTo>
                      <a:pt x="1" y="26"/>
                    </a:lnTo>
                    <a:lnTo>
                      <a:pt x="3" y="19"/>
                    </a:lnTo>
                    <a:lnTo>
                      <a:pt x="5" y="14"/>
                    </a:lnTo>
                    <a:lnTo>
                      <a:pt x="9" y="9"/>
                    </a:lnTo>
                    <a:lnTo>
                      <a:pt x="13" y="5"/>
                    </a:lnTo>
                    <a:lnTo>
                      <a:pt x="17" y="2"/>
                    </a:lnTo>
                    <a:lnTo>
                      <a:pt x="23" y="0"/>
                    </a:lnTo>
                    <a:lnTo>
                      <a:pt x="2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6" name="Freeform 59"/>
              <p:cNvSpPr>
                <a:spLocks/>
              </p:cNvSpPr>
              <p:nvPr/>
            </p:nvSpPr>
            <p:spPr bwMode="auto">
              <a:xfrm>
                <a:off x="2355" y="3871"/>
                <a:ext cx="24" cy="29"/>
              </a:xfrm>
              <a:custGeom>
                <a:avLst/>
                <a:gdLst>
                  <a:gd name="T0" fmla="*/ 12 w 24"/>
                  <a:gd name="T1" fmla="*/ 0 h 29"/>
                  <a:gd name="T2" fmla="*/ 15 w 24"/>
                  <a:gd name="T3" fmla="*/ 1 h 29"/>
                  <a:gd name="T4" fmla="*/ 18 w 24"/>
                  <a:gd name="T5" fmla="*/ 1 h 29"/>
                  <a:gd name="T6" fmla="*/ 20 w 24"/>
                  <a:gd name="T7" fmla="*/ 4 h 29"/>
                  <a:gd name="T8" fmla="*/ 21 w 24"/>
                  <a:gd name="T9" fmla="*/ 5 h 29"/>
                  <a:gd name="T10" fmla="*/ 23 w 24"/>
                  <a:gd name="T11" fmla="*/ 7 h 29"/>
                  <a:gd name="T12" fmla="*/ 24 w 24"/>
                  <a:gd name="T13" fmla="*/ 9 h 29"/>
                  <a:gd name="T14" fmla="*/ 24 w 24"/>
                  <a:gd name="T15" fmla="*/ 12 h 29"/>
                  <a:gd name="T16" fmla="*/ 24 w 24"/>
                  <a:gd name="T17" fmla="*/ 15 h 29"/>
                  <a:gd name="T18" fmla="*/ 24 w 24"/>
                  <a:gd name="T19" fmla="*/ 17 h 29"/>
                  <a:gd name="T20" fmla="*/ 23 w 24"/>
                  <a:gd name="T21" fmla="*/ 21 h 29"/>
                  <a:gd name="T22" fmla="*/ 22 w 24"/>
                  <a:gd name="T23" fmla="*/ 23 h 29"/>
                  <a:gd name="T24" fmla="*/ 21 w 24"/>
                  <a:gd name="T25" fmla="*/ 25 h 29"/>
                  <a:gd name="T26" fmla="*/ 19 w 24"/>
                  <a:gd name="T27" fmla="*/ 27 h 29"/>
                  <a:gd name="T28" fmla="*/ 18 w 24"/>
                  <a:gd name="T29" fmla="*/ 28 h 29"/>
                  <a:gd name="T30" fmla="*/ 14 w 24"/>
                  <a:gd name="T31" fmla="*/ 29 h 29"/>
                  <a:gd name="T32" fmla="*/ 12 w 24"/>
                  <a:gd name="T33" fmla="*/ 29 h 29"/>
                  <a:gd name="T34" fmla="*/ 10 w 24"/>
                  <a:gd name="T35" fmla="*/ 29 h 29"/>
                  <a:gd name="T36" fmla="*/ 8 w 24"/>
                  <a:gd name="T37" fmla="*/ 28 h 29"/>
                  <a:gd name="T38" fmla="*/ 6 w 24"/>
                  <a:gd name="T39" fmla="*/ 27 h 29"/>
                  <a:gd name="T40" fmla="*/ 3 w 24"/>
                  <a:gd name="T41" fmla="*/ 25 h 29"/>
                  <a:gd name="T42" fmla="*/ 2 w 24"/>
                  <a:gd name="T43" fmla="*/ 23 h 29"/>
                  <a:gd name="T44" fmla="*/ 1 w 24"/>
                  <a:gd name="T45" fmla="*/ 21 h 29"/>
                  <a:gd name="T46" fmla="*/ 1 w 24"/>
                  <a:gd name="T47" fmla="*/ 17 h 29"/>
                  <a:gd name="T48" fmla="*/ 0 w 24"/>
                  <a:gd name="T49" fmla="*/ 15 h 29"/>
                  <a:gd name="T50" fmla="*/ 1 w 24"/>
                  <a:gd name="T51" fmla="*/ 12 h 29"/>
                  <a:gd name="T52" fmla="*/ 1 w 24"/>
                  <a:gd name="T53" fmla="*/ 9 h 29"/>
                  <a:gd name="T54" fmla="*/ 2 w 24"/>
                  <a:gd name="T55" fmla="*/ 7 h 29"/>
                  <a:gd name="T56" fmla="*/ 5 w 24"/>
                  <a:gd name="T57" fmla="*/ 5 h 29"/>
                  <a:gd name="T58" fmla="*/ 6 w 24"/>
                  <a:gd name="T59" fmla="*/ 2 h 29"/>
                  <a:gd name="T60" fmla="*/ 8 w 24"/>
                  <a:gd name="T61" fmla="*/ 1 h 29"/>
                  <a:gd name="T62" fmla="*/ 10 w 24"/>
                  <a:gd name="T63" fmla="*/ 0 h 29"/>
                  <a:gd name="T64" fmla="*/ 12 w 24"/>
                  <a:gd name="T65" fmla="*/ 0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9"/>
                  <a:gd name="T101" fmla="*/ 24 w 24"/>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9">
                    <a:moveTo>
                      <a:pt x="12" y="0"/>
                    </a:moveTo>
                    <a:lnTo>
                      <a:pt x="15" y="1"/>
                    </a:lnTo>
                    <a:lnTo>
                      <a:pt x="18" y="1"/>
                    </a:lnTo>
                    <a:lnTo>
                      <a:pt x="20" y="4"/>
                    </a:lnTo>
                    <a:lnTo>
                      <a:pt x="21" y="5"/>
                    </a:lnTo>
                    <a:lnTo>
                      <a:pt x="23" y="7"/>
                    </a:lnTo>
                    <a:lnTo>
                      <a:pt x="24" y="9"/>
                    </a:lnTo>
                    <a:lnTo>
                      <a:pt x="24" y="12"/>
                    </a:lnTo>
                    <a:lnTo>
                      <a:pt x="24" y="15"/>
                    </a:lnTo>
                    <a:lnTo>
                      <a:pt x="24" y="17"/>
                    </a:lnTo>
                    <a:lnTo>
                      <a:pt x="23" y="21"/>
                    </a:lnTo>
                    <a:lnTo>
                      <a:pt x="22" y="23"/>
                    </a:lnTo>
                    <a:lnTo>
                      <a:pt x="21" y="25"/>
                    </a:lnTo>
                    <a:lnTo>
                      <a:pt x="19" y="27"/>
                    </a:lnTo>
                    <a:lnTo>
                      <a:pt x="18" y="28"/>
                    </a:lnTo>
                    <a:lnTo>
                      <a:pt x="14" y="29"/>
                    </a:lnTo>
                    <a:lnTo>
                      <a:pt x="12" y="29"/>
                    </a:lnTo>
                    <a:lnTo>
                      <a:pt x="10" y="29"/>
                    </a:lnTo>
                    <a:lnTo>
                      <a:pt x="8" y="28"/>
                    </a:lnTo>
                    <a:lnTo>
                      <a:pt x="6" y="27"/>
                    </a:lnTo>
                    <a:lnTo>
                      <a:pt x="3" y="25"/>
                    </a:lnTo>
                    <a:lnTo>
                      <a:pt x="2" y="23"/>
                    </a:lnTo>
                    <a:lnTo>
                      <a:pt x="1" y="21"/>
                    </a:lnTo>
                    <a:lnTo>
                      <a:pt x="1" y="17"/>
                    </a:lnTo>
                    <a:lnTo>
                      <a:pt x="0" y="15"/>
                    </a:lnTo>
                    <a:lnTo>
                      <a:pt x="1" y="12"/>
                    </a:lnTo>
                    <a:lnTo>
                      <a:pt x="1" y="9"/>
                    </a:lnTo>
                    <a:lnTo>
                      <a:pt x="2" y="7"/>
                    </a:lnTo>
                    <a:lnTo>
                      <a:pt x="5" y="5"/>
                    </a:lnTo>
                    <a:lnTo>
                      <a:pt x="6" y="2"/>
                    </a:lnTo>
                    <a:lnTo>
                      <a:pt x="8" y="1"/>
                    </a:lnTo>
                    <a:lnTo>
                      <a:pt x="10" y="0"/>
                    </a:lnTo>
                    <a:lnTo>
                      <a:pt x="1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7" name="Freeform 60"/>
              <p:cNvSpPr>
                <a:spLocks/>
              </p:cNvSpPr>
              <p:nvPr/>
            </p:nvSpPr>
            <p:spPr bwMode="auto">
              <a:xfrm>
                <a:off x="1920" y="3580"/>
                <a:ext cx="832" cy="361"/>
              </a:xfrm>
              <a:custGeom>
                <a:avLst/>
                <a:gdLst>
                  <a:gd name="T0" fmla="*/ 14 w 832"/>
                  <a:gd name="T1" fmla="*/ 291 h 361"/>
                  <a:gd name="T2" fmla="*/ 4 w 832"/>
                  <a:gd name="T3" fmla="*/ 276 h 361"/>
                  <a:gd name="T4" fmla="*/ 0 w 832"/>
                  <a:gd name="T5" fmla="*/ 259 h 361"/>
                  <a:gd name="T6" fmla="*/ 2 w 832"/>
                  <a:gd name="T7" fmla="*/ 242 h 361"/>
                  <a:gd name="T8" fmla="*/ 11 w 832"/>
                  <a:gd name="T9" fmla="*/ 229 h 361"/>
                  <a:gd name="T10" fmla="*/ 24 w 832"/>
                  <a:gd name="T11" fmla="*/ 194 h 361"/>
                  <a:gd name="T12" fmla="*/ 93 w 832"/>
                  <a:gd name="T13" fmla="*/ 150 h 361"/>
                  <a:gd name="T14" fmla="*/ 176 w 832"/>
                  <a:gd name="T15" fmla="*/ 122 h 361"/>
                  <a:gd name="T16" fmla="*/ 257 w 832"/>
                  <a:gd name="T17" fmla="*/ 99 h 361"/>
                  <a:gd name="T18" fmla="*/ 490 w 832"/>
                  <a:gd name="T19" fmla="*/ 0 h 361"/>
                  <a:gd name="T20" fmla="*/ 578 w 832"/>
                  <a:gd name="T21" fmla="*/ 0 h 361"/>
                  <a:gd name="T22" fmla="*/ 649 w 832"/>
                  <a:gd name="T23" fmla="*/ 4 h 361"/>
                  <a:gd name="T24" fmla="*/ 723 w 832"/>
                  <a:gd name="T25" fmla="*/ 31 h 361"/>
                  <a:gd name="T26" fmla="*/ 818 w 832"/>
                  <a:gd name="T27" fmla="*/ 106 h 361"/>
                  <a:gd name="T28" fmla="*/ 820 w 832"/>
                  <a:gd name="T29" fmla="*/ 154 h 361"/>
                  <a:gd name="T30" fmla="*/ 828 w 832"/>
                  <a:gd name="T31" fmla="*/ 158 h 361"/>
                  <a:gd name="T32" fmla="*/ 831 w 832"/>
                  <a:gd name="T33" fmla="*/ 175 h 361"/>
                  <a:gd name="T34" fmla="*/ 819 w 832"/>
                  <a:gd name="T35" fmla="*/ 199 h 361"/>
                  <a:gd name="T36" fmla="*/ 798 w 832"/>
                  <a:gd name="T37" fmla="*/ 201 h 361"/>
                  <a:gd name="T38" fmla="*/ 801 w 832"/>
                  <a:gd name="T39" fmla="*/ 193 h 361"/>
                  <a:gd name="T40" fmla="*/ 799 w 832"/>
                  <a:gd name="T41" fmla="*/ 184 h 361"/>
                  <a:gd name="T42" fmla="*/ 778 w 832"/>
                  <a:gd name="T43" fmla="*/ 160 h 361"/>
                  <a:gd name="T44" fmla="*/ 767 w 832"/>
                  <a:gd name="T45" fmla="*/ 156 h 361"/>
                  <a:gd name="T46" fmla="*/ 756 w 832"/>
                  <a:gd name="T47" fmla="*/ 157 h 361"/>
                  <a:gd name="T48" fmla="*/ 741 w 832"/>
                  <a:gd name="T49" fmla="*/ 169 h 361"/>
                  <a:gd name="T50" fmla="*/ 726 w 832"/>
                  <a:gd name="T51" fmla="*/ 194 h 361"/>
                  <a:gd name="T52" fmla="*/ 713 w 832"/>
                  <a:gd name="T53" fmla="*/ 240 h 361"/>
                  <a:gd name="T54" fmla="*/ 497 w 832"/>
                  <a:gd name="T55" fmla="*/ 287 h 361"/>
                  <a:gd name="T56" fmla="*/ 499 w 832"/>
                  <a:gd name="T57" fmla="*/ 259 h 361"/>
                  <a:gd name="T58" fmla="*/ 494 w 832"/>
                  <a:gd name="T59" fmla="*/ 239 h 361"/>
                  <a:gd name="T60" fmla="*/ 482 w 832"/>
                  <a:gd name="T61" fmla="*/ 225 h 361"/>
                  <a:gd name="T62" fmla="*/ 465 w 832"/>
                  <a:gd name="T63" fmla="*/ 217 h 361"/>
                  <a:gd name="T64" fmla="*/ 446 w 832"/>
                  <a:gd name="T65" fmla="*/ 218 h 361"/>
                  <a:gd name="T66" fmla="*/ 424 w 832"/>
                  <a:gd name="T67" fmla="*/ 226 h 361"/>
                  <a:gd name="T68" fmla="*/ 403 w 832"/>
                  <a:gd name="T69" fmla="*/ 242 h 361"/>
                  <a:gd name="T70" fmla="*/ 383 w 832"/>
                  <a:gd name="T71" fmla="*/ 264 h 361"/>
                  <a:gd name="T72" fmla="*/ 366 w 832"/>
                  <a:gd name="T73" fmla="*/ 296 h 361"/>
                  <a:gd name="T74" fmla="*/ 353 w 832"/>
                  <a:gd name="T75" fmla="*/ 333 h 361"/>
                  <a:gd name="T76" fmla="*/ 271 w 832"/>
                  <a:gd name="T77" fmla="*/ 359 h 361"/>
                  <a:gd name="T78" fmla="*/ 233 w 832"/>
                  <a:gd name="T79" fmla="*/ 361 h 361"/>
                  <a:gd name="T80" fmla="*/ 153 w 832"/>
                  <a:gd name="T81" fmla="*/ 348 h 361"/>
                  <a:gd name="T82" fmla="*/ 79 w 832"/>
                  <a:gd name="T83" fmla="*/ 326 h 361"/>
                  <a:gd name="T84" fmla="*/ 55 w 832"/>
                  <a:gd name="T85" fmla="*/ 317 h 361"/>
                  <a:gd name="T86" fmla="*/ 33 w 832"/>
                  <a:gd name="T87" fmla="*/ 306 h 3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32"/>
                  <a:gd name="T133" fmla="*/ 0 h 361"/>
                  <a:gd name="T134" fmla="*/ 832 w 832"/>
                  <a:gd name="T135" fmla="*/ 361 h 3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32" h="361">
                    <a:moveTo>
                      <a:pt x="22" y="297"/>
                    </a:moveTo>
                    <a:lnTo>
                      <a:pt x="18" y="295"/>
                    </a:lnTo>
                    <a:lnTo>
                      <a:pt x="14" y="291"/>
                    </a:lnTo>
                    <a:lnTo>
                      <a:pt x="10" y="287"/>
                    </a:lnTo>
                    <a:lnTo>
                      <a:pt x="7" y="282"/>
                    </a:lnTo>
                    <a:lnTo>
                      <a:pt x="4" y="276"/>
                    </a:lnTo>
                    <a:lnTo>
                      <a:pt x="2" y="271"/>
                    </a:lnTo>
                    <a:lnTo>
                      <a:pt x="1" y="264"/>
                    </a:lnTo>
                    <a:lnTo>
                      <a:pt x="0" y="259"/>
                    </a:lnTo>
                    <a:lnTo>
                      <a:pt x="0" y="253"/>
                    </a:lnTo>
                    <a:lnTo>
                      <a:pt x="1" y="247"/>
                    </a:lnTo>
                    <a:lnTo>
                      <a:pt x="2" y="242"/>
                    </a:lnTo>
                    <a:lnTo>
                      <a:pt x="4" y="237"/>
                    </a:lnTo>
                    <a:lnTo>
                      <a:pt x="7" y="232"/>
                    </a:lnTo>
                    <a:lnTo>
                      <a:pt x="11" y="229"/>
                    </a:lnTo>
                    <a:lnTo>
                      <a:pt x="16" y="227"/>
                    </a:lnTo>
                    <a:lnTo>
                      <a:pt x="22" y="226"/>
                    </a:lnTo>
                    <a:lnTo>
                      <a:pt x="24" y="194"/>
                    </a:lnTo>
                    <a:lnTo>
                      <a:pt x="37" y="172"/>
                    </a:lnTo>
                    <a:lnTo>
                      <a:pt x="64" y="160"/>
                    </a:lnTo>
                    <a:lnTo>
                      <a:pt x="93" y="150"/>
                    </a:lnTo>
                    <a:lnTo>
                      <a:pt x="120" y="139"/>
                    </a:lnTo>
                    <a:lnTo>
                      <a:pt x="148" y="130"/>
                    </a:lnTo>
                    <a:lnTo>
                      <a:pt x="176" y="122"/>
                    </a:lnTo>
                    <a:lnTo>
                      <a:pt x="203" y="114"/>
                    </a:lnTo>
                    <a:lnTo>
                      <a:pt x="230" y="107"/>
                    </a:lnTo>
                    <a:lnTo>
                      <a:pt x="257" y="99"/>
                    </a:lnTo>
                    <a:lnTo>
                      <a:pt x="367" y="13"/>
                    </a:lnTo>
                    <a:lnTo>
                      <a:pt x="458" y="1"/>
                    </a:lnTo>
                    <a:lnTo>
                      <a:pt x="490" y="0"/>
                    </a:lnTo>
                    <a:lnTo>
                      <a:pt x="521" y="0"/>
                    </a:lnTo>
                    <a:lnTo>
                      <a:pt x="550" y="0"/>
                    </a:lnTo>
                    <a:lnTo>
                      <a:pt x="578" y="0"/>
                    </a:lnTo>
                    <a:lnTo>
                      <a:pt x="604" y="1"/>
                    </a:lnTo>
                    <a:lnTo>
                      <a:pt x="629" y="3"/>
                    </a:lnTo>
                    <a:lnTo>
                      <a:pt x="649" y="4"/>
                    </a:lnTo>
                    <a:lnTo>
                      <a:pt x="668" y="5"/>
                    </a:lnTo>
                    <a:lnTo>
                      <a:pt x="698" y="16"/>
                    </a:lnTo>
                    <a:lnTo>
                      <a:pt x="723" y="31"/>
                    </a:lnTo>
                    <a:lnTo>
                      <a:pt x="775" y="85"/>
                    </a:lnTo>
                    <a:lnTo>
                      <a:pt x="810" y="85"/>
                    </a:lnTo>
                    <a:lnTo>
                      <a:pt x="818" y="106"/>
                    </a:lnTo>
                    <a:lnTo>
                      <a:pt x="819" y="129"/>
                    </a:lnTo>
                    <a:lnTo>
                      <a:pt x="817" y="154"/>
                    </a:lnTo>
                    <a:lnTo>
                      <a:pt x="820" y="154"/>
                    </a:lnTo>
                    <a:lnTo>
                      <a:pt x="822" y="155"/>
                    </a:lnTo>
                    <a:lnTo>
                      <a:pt x="825" y="156"/>
                    </a:lnTo>
                    <a:lnTo>
                      <a:pt x="828" y="158"/>
                    </a:lnTo>
                    <a:lnTo>
                      <a:pt x="830" y="162"/>
                    </a:lnTo>
                    <a:lnTo>
                      <a:pt x="832" y="169"/>
                    </a:lnTo>
                    <a:lnTo>
                      <a:pt x="831" y="175"/>
                    </a:lnTo>
                    <a:lnTo>
                      <a:pt x="829" y="183"/>
                    </a:lnTo>
                    <a:lnTo>
                      <a:pt x="825" y="190"/>
                    </a:lnTo>
                    <a:lnTo>
                      <a:pt x="819" y="199"/>
                    </a:lnTo>
                    <a:lnTo>
                      <a:pt x="796" y="206"/>
                    </a:lnTo>
                    <a:lnTo>
                      <a:pt x="798" y="203"/>
                    </a:lnTo>
                    <a:lnTo>
                      <a:pt x="798" y="201"/>
                    </a:lnTo>
                    <a:lnTo>
                      <a:pt x="799" y="198"/>
                    </a:lnTo>
                    <a:lnTo>
                      <a:pt x="799" y="196"/>
                    </a:lnTo>
                    <a:lnTo>
                      <a:pt x="801" y="193"/>
                    </a:lnTo>
                    <a:lnTo>
                      <a:pt x="799" y="189"/>
                    </a:lnTo>
                    <a:lnTo>
                      <a:pt x="799" y="186"/>
                    </a:lnTo>
                    <a:lnTo>
                      <a:pt x="799" y="184"/>
                    </a:lnTo>
                    <a:lnTo>
                      <a:pt x="791" y="172"/>
                    </a:lnTo>
                    <a:lnTo>
                      <a:pt x="782" y="164"/>
                    </a:lnTo>
                    <a:lnTo>
                      <a:pt x="778" y="160"/>
                    </a:lnTo>
                    <a:lnTo>
                      <a:pt x="775" y="158"/>
                    </a:lnTo>
                    <a:lnTo>
                      <a:pt x="770" y="157"/>
                    </a:lnTo>
                    <a:lnTo>
                      <a:pt x="767" y="156"/>
                    </a:lnTo>
                    <a:lnTo>
                      <a:pt x="763" y="156"/>
                    </a:lnTo>
                    <a:lnTo>
                      <a:pt x="759" y="156"/>
                    </a:lnTo>
                    <a:lnTo>
                      <a:pt x="756" y="157"/>
                    </a:lnTo>
                    <a:lnTo>
                      <a:pt x="753" y="159"/>
                    </a:lnTo>
                    <a:lnTo>
                      <a:pt x="747" y="164"/>
                    </a:lnTo>
                    <a:lnTo>
                      <a:pt x="741" y="169"/>
                    </a:lnTo>
                    <a:lnTo>
                      <a:pt x="736" y="176"/>
                    </a:lnTo>
                    <a:lnTo>
                      <a:pt x="730" y="185"/>
                    </a:lnTo>
                    <a:lnTo>
                      <a:pt x="726" y="194"/>
                    </a:lnTo>
                    <a:lnTo>
                      <a:pt x="723" y="203"/>
                    </a:lnTo>
                    <a:lnTo>
                      <a:pt x="716" y="223"/>
                    </a:lnTo>
                    <a:lnTo>
                      <a:pt x="713" y="240"/>
                    </a:lnTo>
                    <a:lnTo>
                      <a:pt x="490" y="310"/>
                    </a:lnTo>
                    <a:lnTo>
                      <a:pt x="495" y="299"/>
                    </a:lnTo>
                    <a:lnTo>
                      <a:pt x="497" y="287"/>
                    </a:lnTo>
                    <a:lnTo>
                      <a:pt x="499" y="277"/>
                    </a:lnTo>
                    <a:lnTo>
                      <a:pt x="500" y="268"/>
                    </a:lnTo>
                    <a:lnTo>
                      <a:pt x="499" y="259"/>
                    </a:lnTo>
                    <a:lnTo>
                      <a:pt x="498" y="252"/>
                    </a:lnTo>
                    <a:lnTo>
                      <a:pt x="497" y="244"/>
                    </a:lnTo>
                    <a:lnTo>
                      <a:pt x="494" y="239"/>
                    </a:lnTo>
                    <a:lnTo>
                      <a:pt x="490" y="233"/>
                    </a:lnTo>
                    <a:lnTo>
                      <a:pt x="487" y="228"/>
                    </a:lnTo>
                    <a:lnTo>
                      <a:pt x="482" y="225"/>
                    </a:lnTo>
                    <a:lnTo>
                      <a:pt x="477" y="222"/>
                    </a:lnTo>
                    <a:lnTo>
                      <a:pt x="472" y="219"/>
                    </a:lnTo>
                    <a:lnTo>
                      <a:pt x="465" y="217"/>
                    </a:lnTo>
                    <a:lnTo>
                      <a:pt x="459" y="217"/>
                    </a:lnTo>
                    <a:lnTo>
                      <a:pt x="453" y="217"/>
                    </a:lnTo>
                    <a:lnTo>
                      <a:pt x="446" y="218"/>
                    </a:lnTo>
                    <a:lnTo>
                      <a:pt x="440" y="219"/>
                    </a:lnTo>
                    <a:lnTo>
                      <a:pt x="432" y="223"/>
                    </a:lnTo>
                    <a:lnTo>
                      <a:pt x="424" y="226"/>
                    </a:lnTo>
                    <a:lnTo>
                      <a:pt x="418" y="230"/>
                    </a:lnTo>
                    <a:lnTo>
                      <a:pt x="410" y="235"/>
                    </a:lnTo>
                    <a:lnTo>
                      <a:pt x="403" y="242"/>
                    </a:lnTo>
                    <a:lnTo>
                      <a:pt x="396" y="248"/>
                    </a:lnTo>
                    <a:lnTo>
                      <a:pt x="390" y="256"/>
                    </a:lnTo>
                    <a:lnTo>
                      <a:pt x="383" y="264"/>
                    </a:lnTo>
                    <a:lnTo>
                      <a:pt x="377" y="274"/>
                    </a:lnTo>
                    <a:lnTo>
                      <a:pt x="371" y="284"/>
                    </a:lnTo>
                    <a:lnTo>
                      <a:pt x="366" y="296"/>
                    </a:lnTo>
                    <a:lnTo>
                      <a:pt x="362" y="307"/>
                    </a:lnTo>
                    <a:lnTo>
                      <a:pt x="357" y="320"/>
                    </a:lnTo>
                    <a:lnTo>
                      <a:pt x="353" y="333"/>
                    </a:lnTo>
                    <a:lnTo>
                      <a:pt x="347" y="347"/>
                    </a:lnTo>
                    <a:lnTo>
                      <a:pt x="282" y="357"/>
                    </a:lnTo>
                    <a:lnTo>
                      <a:pt x="271" y="359"/>
                    </a:lnTo>
                    <a:lnTo>
                      <a:pt x="259" y="360"/>
                    </a:lnTo>
                    <a:lnTo>
                      <a:pt x="246" y="361"/>
                    </a:lnTo>
                    <a:lnTo>
                      <a:pt x="233" y="361"/>
                    </a:lnTo>
                    <a:lnTo>
                      <a:pt x="207" y="358"/>
                    </a:lnTo>
                    <a:lnTo>
                      <a:pt x="180" y="354"/>
                    </a:lnTo>
                    <a:lnTo>
                      <a:pt x="153" y="348"/>
                    </a:lnTo>
                    <a:lnTo>
                      <a:pt x="126" y="341"/>
                    </a:lnTo>
                    <a:lnTo>
                      <a:pt x="101" y="333"/>
                    </a:lnTo>
                    <a:lnTo>
                      <a:pt x="79" y="326"/>
                    </a:lnTo>
                    <a:lnTo>
                      <a:pt x="71" y="322"/>
                    </a:lnTo>
                    <a:lnTo>
                      <a:pt x="62" y="320"/>
                    </a:lnTo>
                    <a:lnTo>
                      <a:pt x="55" y="317"/>
                    </a:lnTo>
                    <a:lnTo>
                      <a:pt x="47" y="314"/>
                    </a:lnTo>
                    <a:lnTo>
                      <a:pt x="40" y="311"/>
                    </a:lnTo>
                    <a:lnTo>
                      <a:pt x="33" y="306"/>
                    </a:lnTo>
                    <a:lnTo>
                      <a:pt x="28" y="302"/>
                    </a:lnTo>
                    <a:lnTo>
                      <a:pt x="22" y="297"/>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8" name="Freeform 61"/>
              <p:cNvSpPr>
                <a:spLocks/>
              </p:cNvSpPr>
              <p:nvPr/>
            </p:nvSpPr>
            <p:spPr bwMode="auto">
              <a:xfrm>
                <a:off x="1914" y="3802"/>
                <a:ext cx="34" cy="79"/>
              </a:xfrm>
              <a:custGeom>
                <a:avLst/>
                <a:gdLst>
                  <a:gd name="T0" fmla="*/ 23 w 34"/>
                  <a:gd name="T1" fmla="*/ 7 h 79"/>
                  <a:gd name="T2" fmla="*/ 33 w 34"/>
                  <a:gd name="T3" fmla="*/ 0 h 79"/>
                  <a:gd name="T4" fmla="*/ 26 w 34"/>
                  <a:gd name="T5" fmla="*/ 1 h 79"/>
                  <a:gd name="T6" fmla="*/ 19 w 34"/>
                  <a:gd name="T7" fmla="*/ 5 h 79"/>
                  <a:gd name="T8" fmla="*/ 10 w 34"/>
                  <a:gd name="T9" fmla="*/ 12 h 79"/>
                  <a:gd name="T10" fmla="*/ 6 w 34"/>
                  <a:gd name="T11" fmla="*/ 18 h 79"/>
                  <a:gd name="T12" fmla="*/ 2 w 34"/>
                  <a:gd name="T13" fmla="*/ 23 h 79"/>
                  <a:gd name="T14" fmla="*/ 1 w 34"/>
                  <a:gd name="T15" fmla="*/ 28 h 79"/>
                  <a:gd name="T16" fmla="*/ 0 w 34"/>
                  <a:gd name="T17" fmla="*/ 34 h 79"/>
                  <a:gd name="T18" fmla="*/ 0 w 34"/>
                  <a:gd name="T19" fmla="*/ 40 h 79"/>
                  <a:gd name="T20" fmla="*/ 1 w 34"/>
                  <a:gd name="T21" fmla="*/ 47 h 79"/>
                  <a:gd name="T22" fmla="*/ 3 w 34"/>
                  <a:gd name="T23" fmla="*/ 52 h 79"/>
                  <a:gd name="T24" fmla="*/ 6 w 34"/>
                  <a:gd name="T25" fmla="*/ 59 h 79"/>
                  <a:gd name="T26" fmla="*/ 8 w 34"/>
                  <a:gd name="T27" fmla="*/ 64 h 79"/>
                  <a:gd name="T28" fmla="*/ 11 w 34"/>
                  <a:gd name="T29" fmla="*/ 68 h 79"/>
                  <a:gd name="T30" fmla="*/ 15 w 34"/>
                  <a:gd name="T31" fmla="*/ 73 h 79"/>
                  <a:gd name="T32" fmla="*/ 19 w 34"/>
                  <a:gd name="T33" fmla="*/ 76 h 79"/>
                  <a:gd name="T34" fmla="*/ 24 w 34"/>
                  <a:gd name="T35" fmla="*/ 79 h 79"/>
                  <a:gd name="T36" fmla="*/ 34 w 34"/>
                  <a:gd name="T37" fmla="*/ 70 h 79"/>
                  <a:gd name="T38" fmla="*/ 29 w 34"/>
                  <a:gd name="T39" fmla="*/ 68 h 79"/>
                  <a:gd name="T40" fmla="*/ 25 w 34"/>
                  <a:gd name="T41" fmla="*/ 65 h 79"/>
                  <a:gd name="T42" fmla="*/ 21 w 34"/>
                  <a:gd name="T43" fmla="*/ 61 h 79"/>
                  <a:gd name="T44" fmla="*/ 17 w 34"/>
                  <a:gd name="T45" fmla="*/ 56 h 79"/>
                  <a:gd name="T46" fmla="*/ 15 w 34"/>
                  <a:gd name="T47" fmla="*/ 51 h 79"/>
                  <a:gd name="T48" fmla="*/ 13 w 34"/>
                  <a:gd name="T49" fmla="*/ 45 h 79"/>
                  <a:gd name="T50" fmla="*/ 12 w 34"/>
                  <a:gd name="T51" fmla="*/ 39 h 79"/>
                  <a:gd name="T52" fmla="*/ 11 w 34"/>
                  <a:gd name="T53" fmla="*/ 33 h 79"/>
                  <a:gd name="T54" fmla="*/ 11 w 34"/>
                  <a:gd name="T55" fmla="*/ 27 h 79"/>
                  <a:gd name="T56" fmla="*/ 11 w 34"/>
                  <a:gd name="T57" fmla="*/ 21 h 79"/>
                  <a:gd name="T58" fmla="*/ 13 w 34"/>
                  <a:gd name="T59" fmla="*/ 17 h 79"/>
                  <a:gd name="T60" fmla="*/ 14 w 34"/>
                  <a:gd name="T61" fmla="*/ 11 h 79"/>
                  <a:gd name="T62" fmla="*/ 16 w 34"/>
                  <a:gd name="T63" fmla="*/ 9 h 79"/>
                  <a:gd name="T64" fmla="*/ 15 w 34"/>
                  <a:gd name="T65" fmla="*/ 10 h 79"/>
                  <a:gd name="T66" fmla="*/ 19 w 34"/>
                  <a:gd name="T67" fmla="*/ 9 h 79"/>
                  <a:gd name="T68" fmla="*/ 24 w 34"/>
                  <a:gd name="T69" fmla="*/ 8 h 79"/>
                  <a:gd name="T70" fmla="*/ 34 w 34"/>
                  <a:gd name="T71" fmla="*/ 1 h 79"/>
                  <a:gd name="T72" fmla="*/ 24 w 34"/>
                  <a:gd name="T73" fmla="*/ 8 h 79"/>
                  <a:gd name="T74" fmla="*/ 25 w 34"/>
                  <a:gd name="T75" fmla="*/ 7 h 79"/>
                  <a:gd name="T76" fmla="*/ 27 w 34"/>
                  <a:gd name="T77" fmla="*/ 6 h 79"/>
                  <a:gd name="T78" fmla="*/ 29 w 34"/>
                  <a:gd name="T79" fmla="*/ 5 h 79"/>
                  <a:gd name="T80" fmla="*/ 30 w 34"/>
                  <a:gd name="T81" fmla="*/ 4 h 79"/>
                  <a:gd name="T82" fmla="*/ 33 w 34"/>
                  <a:gd name="T83" fmla="*/ 3 h 79"/>
                  <a:gd name="T84" fmla="*/ 34 w 34"/>
                  <a:gd name="T85" fmla="*/ 1 h 79"/>
                  <a:gd name="T86" fmla="*/ 33 w 34"/>
                  <a:gd name="T87" fmla="*/ 0 h 79"/>
                  <a:gd name="T88" fmla="*/ 23 w 34"/>
                  <a:gd name="T89" fmla="*/ 7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79"/>
                  <a:gd name="T137" fmla="*/ 34 w 34"/>
                  <a:gd name="T138" fmla="*/ 79 h 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79">
                    <a:moveTo>
                      <a:pt x="23" y="7"/>
                    </a:moveTo>
                    <a:lnTo>
                      <a:pt x="33" y="0"/>
                    </a:lnTo>
                    <a:lnTo>
                      <a:pt x="26" y="1"/>
                    </a:lnTo>
                    <a:lnTo>
                      <a:pt x="19" y="5"/>
                    </a:lnTo>
                    <a:lnTo>
                      <a:pt x="10" y="12"/>
                    </a:lnTo>
                    <a:lnTo>
                      <a:pt x="6" y="18"/>
                    </a:lnTo>
                    <a:lnTo>
                      <a:pt x="2" y="23"/>
                    </a:lnTo>
                    <a:lnTo>
                      <a:pt x="1" y="28"/>
                    </a:lnTo>
                    <a:lnTo>
                      <a:pt x="0" y="34"/>
                    </a:lnTo>
                    <a:lnTo>
                      <a:pt x="0" y="40"/>
                    </a:lnTo>
                    <a:lnTo>
                      <a:pt x="1" y="47"/>
                    </a:lnTo>
                    <a:lnTo>
                      <a:pt x="3" y="52"/>
                    </a:lnTo>
                    <a:lnTo>
                      <a:pt x="6" y="59"/>
                    </a:lnTo>
                    <a:lnTo>
                      <a:pt x="8" y="64"/>
                    </a:lnTo>
                    <a:lnTo>
                      <a:pt x="11" y="68"/>
                    </a:lnTo>
                    <a:lnTo>
                      <a:pt x="15" y="73"/>
                    </a:lnTo>
                    <a:lnTo>
                      <a:pt x="19" y="76"/>
                    </a:lnTo>
                    <a:lnTo>
                      <a:pt x="24" y="79"/>
                    </a:lnTo>
                    <a:lnTo>
                      <a:pt x="34" y="70"/>
                    </a:lnTo>
                    <a:lnTo>
                      <a:pt x="29" y="68"/>
                    </a:lnTo>
                    <a:lnTo>
                      <a:pt x="25" y="65"/>
                    </a:lnTo>
                    <a:lnTo>
                      <a:pt x="21" y="61"/>
                    </a:lnTo>
                    <a:lnTo>
                      <a:pt x="17" y="56"/>
                    </a:lnTo>
                    <a:lnTo>
                      <a:pt x="15" y="51"/>
                    </a:lnTo>
                    <a:lnTo>
                      <a:pt x="13" y="45"/>
                    </a:lnTo>
                    <a:lnTo>
                      <a:pt x="12" y="39"/>
                    </a:lnTo>
                    <a:lnTo>
                      <a:pt x="11" y="33"/>
                    </a:lnTo>
                    <a:lnTo>
                      <a:pt x="11" y="27"/>
                    </a:lnTo>
                    <a:lnTo>
                      <a:pt x="11" y="21"/>
                    </a:lnTo>
                    <a:lnTo>
                      <a:pt x="13" y="17"/>
                    </a:lnTo>
                    <a:lnTo>
                      <a:pt x="14" y="11"/>
                    </a:lnTo>
                    <a:lnTo>
                      <a:pt x="16" y="9"/>
                    </a:lnTo>
                    <a:lnTo>
                      <a:pt x="15" y="10"/>
                    </a:lnTo>
                    <a:lnTo>
                      <a:pt x="19" y="9"/>
                    </a:lnTo>
                    <a:lnTo>
                      <a:pt x="24" y="8"/>
                    </a:lnTo>
                    <a:lnTo>
                      <a:pt x="34" y="1"/>
                    </a:lnTo>
                    <a:lnTo>
                      <a:pt x="24" y="8"/>
                    </a:lnTo>
                    <a:lnTo>
                      <a:pt x="25" y="7"/>
                    </a:lnTo>
                    <a:lnTo>
                      <a:pt x="27" y="6"/>
                    </a:lnTo>
                    <a:lnTo>
                      <a:pt x="29" y="5"/>
                    </a:lnTo>
                    <a:lnTo>
                      <a:pt x="30" y="4"/>
                    </a:lnTo>
                    <a:lnTo>
                      <a:pt x="33" y="3"/>
                    </a:lnTo>
                    <a:lnTo>
                      <a:pt x="34" y="1"/>
                    </a:lnTo>
                    <a:lnTo>
                      <a:pt x="33" y="0"/>
                    </a:lnTo>
                    <a:lnTo>
                      <a:pt x="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29" name="Freeform 62"/>
              <p:cNvSpPr>
                <a:spLocks/>
              </p:cNvSpPr>
              <p:nvPr/>
            </p:nvSpPr>
            <p:spPr bwMode="auto">
              <a:xfrm>
                <a:off x="1937" y="3769"/>
                <a:ext cx="13" cy="40"/>
              </a:xfrm>
              <a:custGeom>
                <a:avLst/>
                <a:gdLst>
                  <a:gd name="T0" fmla="*/ 3 w 13"/>
                  <a:gd name="T1" fmla="*/ 8 h 40"/>
                  <a:gd name="T2" fmla="*/ 0 w 13"/>
                  <a:gd name="T3" fmla="*/ 40 h 40"/>
                  <a:gd name="T4" fmla="*/ 11 w 13"/>
                  <a:gd name="T5" fmla="*/ 34 h 40"/>
                  <a:gd name="T6" fmla="*/ 13 w 13"/>
                  <a:gd name="T7" fmla="*/ 1 h 40"/>
                  <a:gd name="T8" fmla="*/ 13 w 13"/>
                  <a:gd name="T9" fmla="*/ 0 h 40"/>
                  <a:gd name="T10" fmla="*/ 12 w 13"/>
                  <a:gd name="T11" fmla="*/ 0 h 40"/>
                  <a:gd name="T12" fmla="*/ 10 w 13"/>
                  <a:gd name="T13" fmla="*/ 1 h 40"/>
                  <a:gd name="T14" fmla="*/ 7 w 13"/>
                  <a:gd name="T15" fmla="*/ 2 h 40"/>
                  <a:gd name="T16" fmla="*/ 6 w 13"/>
                  <a:gd name="T17" fmla="*/ 5 h 40"/>
                  <a:gd name="T18" fmla="*/ 4 w 13"/>
                  <a:gd name="T19" fmla="*/ 6 h 40"/>
                  <a:gd name="T20" fmla="*/ 3 w 13"/>
                  <a:gd name="T21" fmla="*/ 7 h 40"/>
                  <a:gd name="T22" fmla="*/ 3 w 13"/>
                  <a:gd name="T23" fmla="*/ 8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40"/>
                  <a:gd name="T38" fmla="*/ 13 w 13"/>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40">
                    <a:moveTo>
                      <a:pt x="3" y="8"/>
                    </a:moveTo>
                    <a:lnTo>
                      <a:pt x="0" y="40"/>
                    </a:lnTo>
                    <a:lnTo>
                      <a:pt x="11" y="34"/>
                    </a:lnTo>
                    <a:lnTo>
                      <a:pt x="13" y="1"/>
                    </a:lnTo>
                    <a:lnTo>
                      <a:pt x="13" y="0"/>
                    </a:lnTo>
                    <a:lnTo>
                      <a:pt x="12" y="0"/>
                    </a:lnTo>
                    <a:lnTo>
                      <a:pt x="10" y="1"/>
                    </a:lnTo>
                    <a:lnTo>
                      <a:pt x="7" y="2"/>
                    </a:lnTo>
                    <a:lnTo>
                      <a:pt x="6" y="5"/>
                    </a:lnTo>
                    <a:lnTo>
                      <a:pt x="4" y="6"/>
                    </a:lnTo>
                    <a:lnTo>
                      <a:pt x="3" y="7"/>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0" name="Freeform 63"/>
              <p:cNvSpPr>
                <a:spLocks/>
              </p:cNvSpPr>
              <p:nvPr/>
            </p:nvSpPr>
            <p:spPr bwMode="auto">
              <a:xfrm>
                <a:off x="1940" y="3749"/>
                <a:ext cx="23" cy="28"/>
              </a:xfrm>
              <a:custGeom>
                <a:avLst/>
                <a:gdLst>
                  <a:gd name="T0" fmla="*/ 21 w 23"/>
                  <a:gd name="T1" fmla="*/ 0 h 28"/>
                  <a:gd name="T2" fmla="*/ 12 w 23"/>
                  <a:gd name="T3" fmla="*/ 6 h 28"/>
                  <a:gd name="T4" fmla="*/ 0 w 23"/>
                  <a:gd name="T5" fmla="*/ 28 h 28"/>
                  <a:gd name="T6" fmla="*/ 10 w 23"/>
                  <a:gd name="T7" fmla="*/ 21 h 28"/>
                  <a:gd name="T8" fmla="*/ 22 w 23"/>
                  <a:gd name="T9" fmla="*/ 1 h 28"/>
                  <a:gd name="T10" fmla="*/ 14 w 23"/>
                  <a:gd name="T11" fmla="*/ 7 h 28"/>
                  <a:gd name="T12" fmla="*/ 22 w 23"/>
                  <a:gd name="T13" fmla="*/ 1 h 28"/>
                  <a:gd name="T14" fmla="*/ 23 w 23"/>
                  <a:gd name="T15" fmla="*/ 0 h 28"/>
                  <a:gd name="T16" fmla="*/ 22 w 23"/>
                  <a:gd name="T17" fmla="*/ 0 h 28"/>
                  <a:gd name="T18" fmla="*/ 21 w 23"/>
                  <a:gd name="T19" fmla="*/ 0 h 28"/>
                  <a:gd name="T20" fmla="*/ 19 w 23"/>
                  <a:gd name="T21" fmla="*/ 1 h 28"/>
                  <a:gd name="T22" fmla="*/ 17 w 23"/>
                  <a:gd name="T23" fmla="*/ 2 h 28"/>
                  <a:gd name="T24" fmla="*/ 15 w 23"/>
                  <a:gd name="T25" fmla="*/ 3 h 28"/>
                  <a:gd name="T26" fmla="*/ 13 w 23"/>
                  <a:gd name="T27" fmla="*/ 5 h 28"/>
                  <a:gd name="T28" fmla="*/ 12 w 23"/>
                  <a:gd name="T29" fmla="*/ 6 h 28"/>
                  <a:gd name="T30" fmla="*/ 21 w 23"/>
                  <a:gd name="T31" fmla="*/ 0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8"/>
                  <a:gd name="T50" fmla="*/ 23 w 23"/>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8">
                    <a:moveTo>
                      <a:pt x="21" y="0"/>
                    </a:moveTo>
                    <a:lnTo>
                      <a:pt x="12" y="6"/>
                    </a:lnTo>
                    <a:lnTo>
                      <a:pt x="0" y="28"/>
                    </a:lnTo>
                    <a:lnTo>
                      <a:pt x="10" y="21"/>
                    </a:lnTo>
                    <a:lnTo>
                      <a:pt x="22" y="1"/>
                    </a:lnTo>
                    <a:lnTo>
                      <a:pt x="14" y="7"/>
                    </a:lnTo>
                    <a:lnTo>
                      <a:pt x="22" y="1"/>
                    </a:lnTo>
                    <a:lnTo>
                      <a:pt x="23" y="0"/>
                    </a:lnTo>
                    <a:lnTo>
                      <a:pt x="22" y="0"/>
                    </a:lnTo>
                    <a:lnTo>
                      <a:pt x="21" y="0"/>
                    </a:lnTo>
                    <a:lnTo>
                      <a:pt x="19" y="1"/>
                    </a:lnTo>
                    <a:lnTo>
                      <a:pt x="17" y="2"/>
                    </a:lnTo>
                    <a:lnTo>
                      <a:pt x="15" y="3"/>
                    </a:lnTo>
                    <a:lnTo>
                      <a:pt x="13" y="5"/>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1" name="Freeform 64"/>
              <p:cNvSpPr>
                <a:spLocks/>
              </p:cNvSpPr>
              <p:nvPr/>
            </p:nvSpPr>
            <p:spPr bwMode="auto">
              <a:xfrm>
                <a:off x="1954" y="3676"/>
                <a:ext cx="228" cy="80"/>
              </a:xfrm>
              <a:custGeom>
                <a:avLst/>
                <a:gdLst>
                  <a:gd name="T0" fmla="*/ 222 w 228"/>
                  <a:gd name="T1" fmla="*/ 3 h 80"/>
                  <a:gd name="T2" fmla="*/ 227 w 228"/>
                  <a:gd name="T3" fmla="*/ 0 h 80"/>
                  <a:gd name="T4" fmla="*/ 200 w 228"/>
                  <a:gd name="T5" fmla="*/ 6 h 80"/>
                  <a:gd name="T6" fmla="*/ 173 w 228"/>
                  <a:gd name="T7" fmla="*/ 14 h 80"/>
                  <a:gd name="T8" fmla="*/ 145 w 228"/>
                  <a:gd name="T9" fmla="*/ 21 h 80"/>
                  <a:gd name="T10" fmla="*/ 118 w 228"/>
                  <a:gd name="T11" fmla="*/ 30 h 80"/>
                  <a:gd name="T12" fmla="*/ 90 w 228"/>
                  <a:gd name="T13" fmla="*/ 40 h 80"/>
                  <a:gd name="T14" fmla="*/ 62 w 228"/>
                  <a:gd name="T15" fmla="*/ 49 h 80"/>
                  <a:gd name="T16" fmla="*/ 34 w 228"/>
                  <a:gd name="T17" fmla="*/ 61 h 80"/>
                  <a:gd name="T18" fmla="*/ 7 w 228"/>
                  <a:gd name="T19" fmla="*/ 73 h 80"/>
                  <a:gd name="T20" fmla="*/ 0 w 228"/>
                  <a:gd name="T21" fmla="*/ 80 h 80"/>
                  <a:gd name="T22" fmla="*/ 27 w 228"/>
                  <a:gd name="T23" fmla="*/ 68 h 80"/>
                  <a:gd name="T24" fmla="*/ 54 w 228"/>
                  <a:gd name="T25" fmla="*/ 57 h 80"/>
                  <a:gd name="T26" fmla="*/ 82 w 228"/>
                  <a:gd name="T27" fmla="*/ 47 h 80"/>
                  <a:gd name="T28" fmla="*/ 109 w 228"/>
                  <a:gd name="T29" fmla="*/ 39 h 80"/>
                  <a:gd name="T30" fmla="*/ 137 w 228"/>
                  <a:gd name="T31" fmla="*/ 30 h 80"/>
                  <a:gd name="T32" fmla="*/ 164 w 228"/>
                  <a:gd name="T33" fmla="*/ 22 h 80"/>
                  <a:gd name="T34" fmla="*/ 193 w 228"/>
                  <a:gd name="T35" fmla="*/ 15 h 80"/>
                  <a:gd name="T36" fmla="*/ 219 w 228"/>
                  <a:gd name="T37" fmla="*/ 7 h 80"/>
                  <a:gd name="T38" fmla="*/ 224 w 228"/>
                  <a:gd name="T39" fmla="*/ 4 h 80"/>
                  <a:gd name="T40" fmla="*/ 219 w 228"/>
                  <a:gd name="T41" fmla="*/ 7 h 80"/>
                  <a:gd name="T42" fmla="*/ 221 w 228"/>
                  <a:gd name="T43" fmla="*/ 6 h 80"/>
                  <a:gd name="T44" fmla="*/ 223 w 228"/>
                  <a:gd name="T45" fmla="*/ 5 h 80"/>
                  <a:gd name="T46" fmla="*/ 224 w 228"/>
                  <a:gd name="T47" fmla="*/ 4 h 80"/>
                  <a:gd name="T48" fmla="*/ 226 w 228"/>
                  <a:gd name="T49" fmla="*/ 3 h 80"/>
                  <a:gd name="T50" fmla="*/ 227 w 228"/>
                  <a:gd name="T51" fmla="*/ 1 h 80"/>
                  <a:gd name="T52" fmla="*/ 228 w 228"/>
                  <a:gd name="T53" fmla="*/ 0 h 80"/>
                  <a:gd name="T54" fmla="*/ 227 w 228"/>
                  <a:gd name="T55" fmla="*/ 0 h 80"/>
                  <a:gd name="T56" fmla="*/ 222 w 228"/>
                  <a:gd name="T57" fmla="*/ 3 h 8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8"/>
                  <a:gd name="T88" fmla="*/ 0 h 80"/>
                  <a:gd name="T89" fmla="*/ 228 w 228"/>
                  <a:gd name="T90" fmla="*/ 80 h 8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8" h="80">
                    <a:moveTo>
                      <a:pt x="222" y="3"/>
                    </a:moveTo>
                    <a:lnTo>
                      <a:pt x="227" y="0"/>
                    </a:lnTo>
                    <a:lnTo>
                      <a:pt x="200" y="6"/>
                    </a:lnTo>
                    <a:lnTo>
                      <a:pt x="173" y="14"/>
                    </a:lnTo>
                    <a:lnTo>
                      <a:pt x="145" y="21"/>
                    </a:lnTo>
                    <a:lnTo>
                      <a:pt x="118" y="30"/>
                    </a:lnTo>
                    <a:lnTo>
                      <a:pt x="90" y="40"/>
                    </a:lnTo>
                    <a:lnTo>
                      <a:pt x="62" y="49"/>
                    </a:lnTo>
                    <a:lnTo>
                      <a:pt x="34" y="61"/>
                    </a:lnTo>
                    <a:lnTo>
                      <a:pt x="7" y="73"/>
                    </a:lnTo>
                    <a:lnTo>
                      <a:pt x="0" y="80"/>
                    </a:lnTo>
                    <a:lnTo>
                      <a:pt x="27" y="68"/>
                    </a:lnTo>
                    <a:lnTo>
                      <a:pt x="54" y="57"/>
                    </a:lnTo>
                    <a:lnTo>
                      <a:pt x="82" y="47"/>
                    </a:lnTo>
                    <a:lnTo>
                      <a:pt x="109" y="39"/>
                    </a:lnTo>
                    <a:lnTo>
                      <a:pt x="137" y="30"/>
                    </a:lnTo>
                    <a:lnTo>
                      <a:pt x="164" y="22"/>
                    </a:lnTo>
                    <a:lnTo>
                      <a:pt x="193" y="15"/>
                    </a:lnTo>
                    <a:lnTo>
                      <a:pt x="219" y="7"/>
                    </a:lnTo>
                    <a:lnTo>
                      <a:pt x="224" y="4"/>
                    </a:lnTo>
                    <a:lnTo>
                      <a:pt x="219" y="7"/>
                    </a:lnTo>
                    <a:lnTo>
                      <a:pt x="221" y="6"/>
                    </a:lnTo>
                    <a:lnTo>
                      <a:pt x="223" y="5"/>
                    </a:lnTo>
                    <a:lnTo>
                      <a:pt x="224" y="4"/>
                    </a:lnTo>
                    <a:lnTo>
                      <a:pt x="226" y="3"/>
                    </a:lnTo>
                    <a:lnTo>
                      <a:pt x="227" y="1"/>
                    </a:lnTo>
                    <a:lnTo>
                      <a:pt x="228" y="0"/>
                    </a:lnTo>
                    <a:lnTo>
                      <a:pt x="227" y="0"/>
                    </a:lnTo>
                    <a:lnTo>
                      <a:pt x="22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2" name="Freeform 65"/>
              <p:cNvSpPr>
                <a:spLocks/>
              </p:cNvSpPr>
              <p:nvPr/>
            </p:nvSpPr>
            <p:spPr bwMode="auto">
              <a:xfrm>
                <a:off x="2176" y="3589"/>
                <a:ext cx="117" cy="91"/>
              </a:xfrm>
              <a:custGeom>
                <a:avLst/>
                <a:gdLst>
                  <a:gd name="T0" fmla="*/ 115 w 117"/>
                  <a:gd name="T1" fmla="*/ 0 h 91"/>
                  <a:gd name="T2" fmla="*/ 110 w 117"/>
                  <a:gd name="T3" fmla="*/ 3 h 91"/>
                  <a:gd name="T4" fmla="*/ 0 w 117"/>
                  <a:gd name="T5" fmla="*/ 90 h 91"/>
                  <a:gd name="T6" fmla="*/ 2 w 117"/>
                  <a:gd name="T7" fmla="*/ 91 h 91"/>
                  <a:gd name="T8" fmla="*/ 112 w 117"/>
                  <a:gd name="T9" fmla="*/ 4 h 91"/>
                  <a:gd name="T10" fmla="*/ 107 w 117"/>
                  <a:gd name="T11" fmla="*/ 7 h 91"/>
                  <a:gd name="T12" fmla="*/ 112 w 117"/>
                  <a:gd name="T13" fmla="*/ 4 h 91"/>
                  <a:gd name="T14" fmla="*/ 114 w 117"/>
                  <a:gd name="T15" fmla="*/ 3 h 91"/>
                  <a:gd name="T16" fmla="*/ 115 w 117"/>
                  <a:gd name="T17" fmla="*/ 1 h 91"/>
                  <a:gd name="T18" fmla="*/ 117 w 117"/>
                  <a:gd name="T19" fmla="*/ 0 h 91"/>
                  <a:gd name="T20" fmla="*/ 115 w 117"/>
                  <a:gd name="T21" fmla="*/ 0 h 91"/>
                  <a:gd name="T22" fmla="*/ 114 w 117"/>
                  <a:gd name="T23" fmla="*/ 0 h 91"/>
                  <a:gd name="T24" fmla="*/ 112 w 117"/>
                  <a:gd name="T25" fmla="*/ 1 h 91"/>
                  <a:gd name="T26" fmla="*/ 110 w 117"/>
                  <a:gd name="T27" fmla="*/ 3 h 91"/>
                  <a:gd name="T28" fmla="*/ 115 w 117"/>
                  <a:gd name="T29" fmla="*/ 0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91"/>
                  <a:gd name="T47" fmla="*/ 117 w 117"/>
                  <a:gd name="T48" fmla="*/ 91 h 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91">
                    <a:moveTo>
                      <a:pt x="115" y="0"/>
                    </a:moveTo>
                    <a:lnTo>
                      <a:pt x="110" y="3"/>
                    </a:lnTo>
                    <a:lnTo>
                      <a:pt x="0" y="90"/>
                    </a:lnTo>
                    <a:lnTo>
                      <a:pt x="2" y="91"/>
                    </a:lnTo>
                    <a:lnTo>
                      <a:pt x="112" y="4"/>
                    </a:lnTo>
                    <a:lnTo>
                      <a:pt x="107" y="7"/>
                    </a:lnTo>
                    <a:lnTo>
                      <a:pt x="112" y="4"/>
                    </a:lnTo>
                    <a:lnTo>
                      <a:pt x="114" y="3"/>
                    </a:lnTo>
                    <a:lnTo>
                      <a:pt x="115" y="1"/>
                    </a:lnTo>
                    <a:lnTo>
                      <a:pt x="117" y="0"/>
                    </a:lnTo>
                    <a:lnTo>
                      <a:pt x="115" y="0"/>
                    </a:lnTo>
                    <a:lnTo>
                      <a:pt x="114" y="0"/>
                    </a:lnTo>
                    <a:lnTo>
                      <a:pt x="112" y="1"/>
                    </a:lnTo>
                    <a:lnTo>
                      <a:pt x="110" y="3"/>
                    </a:lnTo>
                    <a:lnTo>
                      <a:pt x="1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3" name="Freeform 66"/>
              <p:cNvSpPr>
                <a:spLocks/>
              </p:cNvSpPr>
              <p:nvPr/>
            </p:nvSpPr>
            <p:spPr bwMode="auto">
              <a:xfrm>
                <a:off x="2283" y="3577"/>
                <a:ext cx="100" cy="19"/>
              </a:xfrm>
              <a:custGeom>
                <a:avLst/>
                <a:gdLst>
                  <a:gd name="T0" fmla="*/ 100 w 100"/>
                  <a:gd name="T1" fmla="*/ 0 h 19"/>
                  <a:gd name="T2" fmla="*/ 99 w 100"/>
                  <a:gd name="T3" fmla="*/ 0 h 19"/>
                  <a:gd name="T4" fmla="*/ 8 w 100"/>
                  <a:gd name="T5" fmla="*/ 12 h 19"/>
                  <a:gd name="T6" fmla="*/ 0 w 100"/>
                  <a:gd name="T7" fmla="*/ 19 h 19"/>
                  <a:gd name="T8" fmla="*/ 91 w 100"/>
                  <a:gd name="T9" fmla="*/ 9 h 19"/>
                  <a:gd name="T10" fmla="*/ 93 w 100"/>
                  <a:gd name="T11" fmla="*/ 8 h 19"/>
                  <a:gd name="T12" fmla="*/ 94 w 100"/>
                  <a:gd name="T13" fmla="*/ 8 h 19"/>
                  <a:gd name="T14" fmla="*/ 96 w 100"/>
                  <a:gd name="T15" fmla="*/ 6 h 19"/>
                  <a:gd name="T16" fmla="*/ 98 w 100"/>
                  <a:gd name="T17" fmla="*/ 4 h 19"/>
                  <a:gd name="T18" fmla="*/ 99 w 100"/>
                  <a:gd name="T19" fmla="*/ 3 h 19"/>
                  <a:gd name="T20" fmla="*/ 100 w 100"/>
                  <a:gd name="T21" fmla="*/ 1 h 19"/>
                  <a:gd name="T22" fmla="*/ 99 w 100"/>
                  <a:gd name="T23" fmla="*/ 0 h 19"/>
                  <a:gd name="T24" fmla="*/ 100 w 100"/>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
                  <a:gd name="T40" fmla="*/ 0 h 19"/>
                  <a:gd name="T41" fmla="*/ 100 w 100"/>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 h="19">
                    <a:moveTo>
                      <a:pt x="100" y="0"/>
                    </a:moveTo>
                    <a:lnTo>
                      <a:pt x="99" y="0"/>
                    </a:lnTo>
                    <a:lnTo>
                      <a:pt x="8" y="12"/>
                    </a:lnTo>
                    <a:lnTo>
                      <a:pt x="0" y="19"/>
                    </a:lnTo>
                    <a:lnTo>
                      <a:pt x="91" y="9"/>
                    </a:lnTo>
                    <a:lnTo>
                      <a:pt x="93" y="8"/>
                    </a:lnTo>
                    <a:lnTo>
                      <a:pt x="94" y="8"/>
                    </a:lnTo>
                    <a:lnTo>
                      <a:pt x="96" y="6"/>
                    </a:lnTo>
                    <a:lnTo>
                      <a:pt x="98" y="4"/>
                    </a:lnTo>
                    <a:lnTo>
                      <a:pt x="99" y="3"/>
                    </a:lnTo>
                    <a:lnTo>
                      <a:pt x="100" y="1"/>
                    </a:lnTo>
                    <a:lnTo>
                      <a:pt x="99"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4" name="Freeform 67"/>
              <p:cNvSpPr>
                <a:spLocks/>
              </p:cNvSpPr>
              <p:nvPr/>
            </p:nvSpPr>
            <p:spPr bwMode="auto">
              <a:xfrm>
                <a:off x="2374" y="3576"/>
                <a:ext cx="219" cy="12"/>
              </a:xfrm>
              <a:custGeom>
                <a:avLst/>
                <a:gdLst>
                  <a:gd name="T0" fmla="*/ 219 w 219"/>
                  <a:gd name="T1" fmla="*/ 4 h 12"/>
                  <a:gd name="T2" fmla="*/ 201 w 219"/>
                  <a:gd name="T3" fmla="*/ 3 h 12"/>
                  <a:gd name="T4" fmla="*/ 179 w 219"/>
                  <a:gd name="T5" fmla="*/ 2 h 12"/>
                  <a:gd name="T6" fmla="*/ 155 w 219"/>
                  <a:gd name="T7" fmla="*/ 1 h 12"/>
                  <a:gd name="T8" fmla="*/ 129 w 219"/>
                  <a:gd name="T9" fmla="*/ 0 h 12"/>
                  <a:gd name="T10" fmla="*/ 101 w 219"/>
                  <a:gd name="T11" fmla="*/ 0 h 12"/>
                  <a:gd name="T12" fmla="*/ 71 w 219"/>
                  <a:gd name="T13" fmla="*/ 0 h 12"/>
                  <a:gd name="T14" fmla="*/ 41 w 219"/>
                  <a:gd name="T15" fmla="*/ 1 h 12"/>
                  <a:gd name="T16" fmla="*/ 9 w 219"/>
                  <a:gd name="T17" fmla="*/ 1 h 12"/>
                  <a:gd name="T18" fmla="*/ 0 w 219"/>
                  <a:gd name="T19" fmla="*/ 10 h 12"/>
                  <a:gd name="T20" fmla="*/ 31 w 219"/>
                  <a:gd name="T21" fmla="*/ 9 h 12"/>
                  <a:gd name="T22" fmla="*/ 62 w 219"/>
                  <a:gd name="T23" fmla="*/ 9 h 12"/>
                  <a:gd name="T24" fmla="*/ 91 w 219"/>
                  <a:gd name="T25" fmla="*/ 9 h 12"/>
                  <a:gd name="T26" fmla="*/ 120 w 219"/>
                  <a:gd name="T27" fmla="*/ 9 h 12"/>
                  <a:gd name="T28" fmla="*/ 146 w 219"/>
                  <a:gd name="T29" fmla="*/ 10 h 12"/>
                  <a:gd name="T30" fmla="*/ 169 w 219"/>
                  <a:gd name="T31" fmla="*/ 10 h 12"/>
                  <a:gd name="T32" fmla="*/ 191 w 219"/>
                  <a:gd name="T33" fmla="*/ 11 h 12"/>
                  <a:gd name="T34" fmla="*/ 209 w 219"/>
                  <a:gd name="T35" fmla="*/ 12 h 12"/>
                  <a:gd name="T36" fmla="*/ 210 w 219"/>
                  <a:gd name="T37" fmla="*/ 12 h 12"/>
                  <a:gd name="T38" fmla="*/ 213 w 219"/>
                  <a:gd name="T39" fmla="*/ 11 h 12"/>
                  <a:gd name="T40" fmla="*/ 215 w 219"/>
                  <a:gd name="T41" fmla="*/ 10 h 12"/>
                  <a:gd name="T42" fmla="*/ 216 w 219"/>
                  <a:gd name="T43" fmla="*/ 9 h 12"/>
                  <a:gd name="T44" fmla="*/ 218 w 219"/>
                  <a:gd name="T45" fmla="*/ 7 h 12"/>
                  <a:gd name="T46" fmla="*/ 219 w 219"/>
                  <a:gd name="T47" fmla="*/ 5 h 12"/>
                  <a:gd name="T48" fmla="*/ 219 w 219"/>
                  <a:gd name="T49" fmla="*/ 4 h 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9"/>
                  <a:gd name="T76" fmla="*/ 0 h 12"/>
                  <a:gd name="T77" fmla="*/ 219 w 219"/>
                  <a:gd name="T78" fmla="*/ 12 h 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9" h="12">
                    <a:moveTo>
                      <a:pt x="219" y="4"/>
                    </a:moveTo>
                    <a:lnTo>
                      <a:pt x="201" y="3"/>
                    </a:lnTo>
                    <a:lnTo>
                      <a:pt x="179" y="2"/>
                    </a:lnTo>
                    <a:lnTo>
                      <a:pt x="155" y="1"/>
                    </a:lnTo>
                    <a:lnTo>
                      <a:pt x="129" y="0"/>
                    </a:lnTo>
                    <a:lnTo>
                      <a:pt x="101" y="0"/>
                    </a:lnTo>
                    <a:lnTo>
                      <a:pt x="71" y="0"/>
                    </a:lnTo>
                    <a:lnTo>
                      <a:pt x="41" y="1"/>
                    </a:lnTo>
                    <a:lnTo>
                      <a:pt x="9" y="1"/>
                    </a:lnTo>
                    <a:lnTo>
                      <a:pt x="0" y="10"/>
                    </a:lnTo>
                    <a:lnTo>
                      <a:pt x="31" y="9"/>
                    </a:lnTo>
                    <a:lnTo>
                      <a:pt x="62" y="9"/>
                    </a:lnTo>
                    <a:lnTo>
                      <a:pt x="91" y="9"/>
                    </a:lnTo>
                    <a:lnTo>
                      <a:pt x="120" y="9"/>
                    </a:lnTo>
                    <a:lnTo>
                      <a:pt x="146" y="10"/>
                    </a:lnTo>
                    <a:lnTo>
                      <a:pt x="169" y="10"/>
                    </a:lnTo>
                    <a:lnTo>
                      <a:pt x="191" y="11"/>
                    </a:lnTo>
                    <a:lnTo>
                      <a:pt x="209" y="12"/>
                    </a:lnTo>
                    <a:lnTo>
                      <a:pt x="210" y="12"/>
                    </a:lnTo>
                    <a:lnTo>
                      <a:pt x="213" y="11"/>
                    </a:lnTo>
                    <a:lnTo>
                      <a:pt x="215" y="10"/>
                    </a:lnTo>
                    <a:lnTo>
                      <a:pt x="216" y="9"/>
                    </a:lnTo>
                    <a:lnTo>
                      <a:pt x="218" y="7"/>
                    </a:lnTo>
                    <a:lnTo>
                      <a:pt x="219" y="5"/>
                    </a:lnTo>
                    <a:lnTo>
                      <a:pt x="21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5" name="Freeform 68"/>
              <p:cNvSpPr>
                <a:spLocks/>
              </p:cNvSpPr>
              <p:nvPr/>
            </p:nvSpPr>
            <p:spPr bwMode="auto">
              <a:xfrm>
                <a:off x="2583" y="3580"/>
                <a:ext cx="40" cy="21"/>
              </a:xfrm>
              <a:custGeom>
                <a:avLst/>
                <a:gdLst>
                  <a:gd name="T0" fmla="*/ 40 w 40"/>
                  <a:gd name="T1" fmla="*/ 12 h 21"/>
                  <a:gd name="T2" fmla="*/ 10 w 40"/>
                  <a:gd name="T3" fmla="*/ 0 h 21"/>
                  <a:gd name="T4" fmla="*/ 0 w 40"/>
                  <a:gd name="T5" fmla="*/ 8 h 21"/>
                  <a:gd name="T6" fmla="*/ 31 w 40"/>
                  <a:gd name="T7" fmla="*/ 21 h 21"/>
                  <a:gd name="T8" fmla="*/ 32 w 40"/>
                  <a:gd name="T9" fmla="*/ 21 h 21"/>
                  <a:gd name="T10" fmla="*/ 33 w 40"/>
                  <a:gd name="T11" fmla="*/ 20 h 21"/>
                  <a:gd name="T12" fmla="*/ 35 w 40"/>
                  <a:gd name="T13" fmla="*/ 19 h 21"/>
                  <a:gd name="T14" fmla="*/ 36 w 40"/>
                  <a:gd name="T15" fmla="*/ 18 h 21"/>
                  <a:gd name="T16" fmla="*/ 38 w 40"/>
                  <a:gd name="T17" fmla="*/ 15 h 21"/>
                  <a:gd name="T18" fmla="*/ 39 w 40"/>
                  <a:gd name="T19" fmla="*/ 14 h 21"/>
                  <a:gd name="T20" fmla="*/ 40 w 40"/>
                  <a:gd name="T21" fmla="*/ 13 h 21"/>
                  <a:gd name="T22" fmla="*/ 40 w 40"/>
                  <a:gd name="T23" fmla="*/ 12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40" y="12"/>
                    </a:moveTo>
                    <a:lnTo>
                      <a:pt x="10" y="0"/>
                    </a:lnTo>
                    <a:lnTo>
                      <a:pt x="0" y="8"/>
                    </a:lnTo>
                    <a:lnTo>
                      <a:pt x="31" y="21"/>
                    </a:lnTo>
                    <a:lnTo>
                      <a:pt x="32" y="21"/>
                    </a:lnTo>
                    <a:lnTo>
                      <a:pt x="33" y="20"/>
                    </a:lnTo>
                    <a:lnTo>
                      <a:pt x="35" y="19"/>
                    </a:lnTo>
                    <a:lnTo>
                      <a:pt x="36" y="18"/>
                    </a:lnTo>
                    <a:lnTo>
                      <a:pt x="38" y="15"/>
                    </a:lnTo>
                    <a:lnTo>
                      <a:pt x="39" y="14"/>
                    </a:lnTo>
                    <a:lnTo>
                      <a:pt x="40" y="13"/>
                    </a:lnTo>
                    <a:lnTo>
                      <a:pt x="4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6" name="Freeform 69"/>
              <p:cNvSpPr>
                <a:spLocks/>
              </p:cNvSpPr>
              <p:nvPr/>
            </p:nvSpPr>
            <p:spPr bwMode="auto">
              <a:xfrm>
                <a:off x="2614" y="3592"/>
                <a:ext cx="34" cy="24"/>
              </a:xfrm>
              <a:custGeom>
                <a:avLst/>
                <a:gdLst>
                  <a:gd name="T0" fmla="*/ 34 w 34"/>
                  <a:gd name="T1" fmla="*/ 15 h 24"/>
                  <a:gd name="T2" fmla="*/ 9 w 34"/>
                  <a:gd name="T3" fmla="*/ 0 h 24"/>
                  <a:gd name="T4" fmla="*/ 0 w 34"/>
                  <a:gd name="T5" fmla="*/ 9 h 24"/>
                  <a:gd name="T6" fmla="*/ 24 w 34"/>
                  <a:gd name="T7" fmla="*/ 24 h 24"/>
                  <a:gd name="T8" fmla="*/ 25 w 34"/>
                  <a:gd name="T9" fmla="*/ 24 h 24"/>
                  <a:gd name="T10" fmla="*/ 27 w 34"/>
                  <a:gd name="T11" fmla="*/ 23 h 24"/>
                  <a:gd name="T12" fmla="*/ 29 w 34"/>
                  <a:gd name="T13" fmla="*/ 22 h 24"/>
                  <a:gd name="T14" fmla="*/ 30 w 34"/>
                  <a:gd name="T15" fmla="*/ 21 h 24"/>
                  <a:gd name="T16" fmla="*/ 32 w 34"/>
                  <a:gd name="T17" fmla="*/ 18 h 24"/>
                  <a:gd name="T18" fmla="*/ 33 w 34"/>
                  <a:gd name="T19" fmla="*/ 17 h 24"/>
                  <a:gd name="T20" fmla="*/ 34 w 34"/>
                  <a:gd name="T21" fmla="*/ 16 h 24"/>
                  <a:gd name="T22" fmla="*/ 34 w 34"/>
                  <a:gd name="T23" fmla="*/ 15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24"/>
                  <a:gd name="T38" fmla="*/ 34 w 34"/>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24">
                    <a:moveTo>
                      <a:pt x="34" y="15"/>
                    </a:moveTo>
                    <a:lnTo>
                      <a:pt x="9" y="0"/>
                    </a:lnTo>
                    <a:lnTo>
                      <a:pt x="0" y="9"/>
                    </a:lnTo>
                    <a:lnTo>
                      <a:pt x="24" y="24"/>
                    </a:lnTo>
                    <a:lnTo>
                      <a:pt x="25" y="24"/>
                    </a:lnTo>
                    <a:lnTo>
                      <a:pt x="27" y="23"/>
                    </a:lnTo>
                    <a:lnTo>
                      <a:pt x="29" y="22"/>
                    </a:lnTo>
                    <a:lnTo>
                      <a:pt x="30" y="21"/>
                    </a:lnTo>
                    <a:lnTo>
                      <a:pt x="32" y="18"/>
                    </a:lnTo>
                    <a:lnTo>
                      <a:pt x="33" y="17"/>
                    </a:lnTo>
                    <a:lnTo>
                      <a:pt x="34" y="16"/>
                    </a:lnTo>
                    <a:lnTo>
                      <a:pt x="3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7" name="Freeform 70"/>
              <p:cNvSpPr>
                <a:spLocks/>
              </p:cNvSpPr>
              <p:nvPr/>
            </p:nvSpPr>
            <p:spPr bwMode="auto">
              <a:xfrm>
                <a:off x="2638" y="3607"/>
                <a:ext cx="61" cy="61"/>
              </a:xfrm>
              <a:custGeom>
                <a:avLst/>
                <a:gdLst>
                  <a:gd name="T0" fmla="*/ 61 w 61"/>
                  <a:gd name="T1" fmla="*/ 54 h 61"/>
                  <a:gd name="T2" fmla="*/ 10 w 61"/>
                  <a:gd name="T3" fmla="*/ 0 h 61"/>
                  <a:gd name="T4" fmla="*/ 0 w 61"/>
                  <a:gd name="T5" fmla="*/ 9 h 61"/>
                  <a:gd name="T6" fmla="*/ 51 w 61"/>
                  <a:gd name="T7" fmla="*/ 61 h 61"/>
                  <a:gd name="T8" fmla="*/ 52 w 61"/>
                  <a:gd name="T9" fmla="*/ 61 h 61"/>
                  <a:gd name="T10" fmla="*/ 53 w 61"/>
                  <a:gd name="T11" fmla="*/ 61 h 61"/>
                  <a:gd name="T12" fmla="*/ 56 w 61"/>
                  <a:gd name="T13" fmla="*/ 60 h 61"/>
                  <a:gd name="T14" fmla="*/ 58 w 61"/>
                  <a:gd name="T15" fmla="*/ 58 h 61"/>
                  <a:gd name="T16" fmla="*/ 59 w 61"/>
                  <a:gd name="T17" fmla="*/ 57 h 61"/>
                  <a:gd name="T18" fmla="*/ 60 w 61"/>
                  <a:gd name="T19" fmla="*/ 56 h 61"/>
                  <a:gd name="T20" fmla="*/ 61 w 61"/>
                  <a:gd name="T21" fmla="*/ 55 h 61"/>
                  <a:gd name="T22" fmla="*/ 61 w 61"/>
                  <a:gd name="T23" fmla="*/ 54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61"/>
                  <a:gd name="T38" fmla="*/ 61 w 61"/>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61">
                    <a:moveTo>
                      <a:pt x="61" y="54"/>
                    </a:moveTo>
                    <a:lnTo>
                      <a:pt x="10" y="0"/>
                    </a:lnTo>
                    <a:lnTo>
                      <a:pt x="0" y="9"/>
                    </a:lnTo>
                    <a:lnTo>
                      <a:pt x="51" y="61"/>
                    </a:lnTo>
                    <a:lnTo>
                      <a:pt x="52" y="61"/>
                    </a:lnTo>
                    <a:lnTo>
                      <a:pt x="53" y="61"/>
                    </a:lnTo>
                    <a:lnTo>
                      <a:pt x="56" y="60"/>
                    </a:lnTo>
                    <a:lnTo>
                      <a:pt x="58" y="58"/>
                    </a:lnTo>
                    <a:lnTo>
                      <a:pt x="59" y="57"/>
                    </a:lnTo>
                    <a:lnTo>
                      <a:pt x="60" y="56"/>
                    </a:lnTo>
                    <a:lnTo>
                      <a:pt x="61" y="55"/>
                    </a:lnTo>
                    <a:lnTo>
                      <a:pt x="61"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8" name="Freeform 71"/>
              <p:cNvSpPr>
                <a:spLocks/>
              </p:cNvSpPr>
              <p:nvPr/>
            </p:nvSpPr>
            <p:spPr bwMode="auto">
              <a:xfrm>
                <a:off x="2689" y="3661"/>
                <a:ext cx="47" cy="7"/>
              </a:xfrm>
              <a:custGeom>
                <a:avLst/>
                <a:gdLst>
                  <a:gd name="T0" fmla="*/ 47 w 47"/>
                  <a:gd name="T1" fmla="*/ 0 h 7"/>
                  <a:gd name="T2" fmla="*/ 46 w 47"/>
                  <a:gd name="T3" fmla="*/ 0 h 7"/>
                  <a:gd name="T4" fmla="*/ 10 w 47"/>
                  <a:gd name="T5" fmla="*/ 0 h 7"/>
                  <a:gd name="T6" fmla="*/ 0 w 47"/>
                  <a:gd name="T7" fmla="*/ 7 h 7"/>
                  <a:gd name="T8" fmla="*/ 37 w 47"/>
                  <a:gd name="T9" fmla="*/ 7 h 7"/>
                  <a:gd name="T10" fmla="*/ 36 w 47"/>
                  <a:gd name="T11" fmla="*/ 7 h 7"/>
                  <a:gd name="T12" fmla="*/ 37 w 47"/>
                  <a:gd name="T13" fmla="*/ 7 h 7"/>
                  <a:gd name="T14" fmla="*/ 38 w 47"/>
                  <a:gd name="T15" fmla="*/ 7 h 7"/>
                  <a:gd name="T16" fmla="*/ 40 w 47"/>
                  <a:gd name="T17" fmla="*/ 6 h 7"/>
                  <a:gd name="T18" fmla="*/ 41 w 47"/>
                  <a:gd name="T19" fmla="*/ 5 h 7"/>
                  <a:gd name="T20" fmla="*/ 43 w 47"/>
                  <a:gd name="T21" fmla="*/ 4 h 7"/>
                  <a:gd name="T22" fmla="*/ 46 w 47"/>
                  <a:gd name="T23" fmla="*/ 2 h 7"/>
                  <a:gd name="T24" fmla="*/ 47 w 47"/>
                  <a:gd name="T25" fmla="*/ 1 h 7"/>
                  <a:gd name="T26" fmla="*/ 47 w 47"/>
                  <a:gd name="T27" fmla="*/ 0 h 7"/>
                  <a:gd name="T28" fmla="*/ 46 w 47"/>
                  <a:gd name="T29" fmla="*/ 0 h 7"/>
                  <a:gd name="T30" fmla="*/ 47 w 47"/>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
                  <a:gd name="T49" fmla="*/ 0 h 7"/>
                  <a:gd name="T50" fmla="*/ 47 w 47"/>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 h="7">
                    <a:moveTo>
                      <a:pt x="47" y="0"/>
                    </a:moveTo>
                    <a:lnTo>
                      <a:pt x="46" y="0"/>
                    </a:lnTo>
                    <a:lnTo>
                      <a:pt x="10" y="0"/>
                    </a:lnTo>
                    <a:lnTo>
                      <a:pt x="0" y="7"/>
                    </a:lnTo>
                    <a:lnTo>
                      <a:pt x="37" y="7"/>
                    </a:lnTo>
                    <a:lnTo>
                      <a:pt x="36" y="7"/>
                    </a:lnTo>
                    <a:lnTo>
                      <a:pt x="37" y="7"/>
                    </a:lnTo>
                    <a:lnTo>
                      <a:pt x="38" y="7"/>
                    </a:lnTo>
                    <a:lnTo>
                      <a:pt x="40" y="6"/>
                    </a:lnTo>
                    <a:lnTo>
                      <a:pt x="41" y="5"/>
                    </a:lnTo>
                    <a:lnTo>
                      <a:pt x="43" y="4"/>
                    </a:lnTo>
                    <a:lnTo>
                      <a:pt x="46" y="2"/>
                    </a:lnTo>
                    <a:lnTo>
                      <a:pt x="47" y="1"/>
                    </a:lnTo>
                    <a:lnTo>
                      <a:pt x="47" y="0"/>
                    </a:lnTo>
                    <a:lnTo>
                      <a:pt x="4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39" name="Freeform 72"/>
              <p:cNvSpPr>
                <a:spLocks/>
              </p:cNvSpPr>
              <p:nvPr/>
            </p:nvSpPr>
            <p:spPr bwMode="auto">
              <a:xfrm>
                <a:off x="2725" y="3661"/>
                <a:ext cx="18" cy="29"/>
              </a:xfrm>
              <a:custGeom>
                <a:avLst/>
                <a:gdLst>
                  <a:gd name="T0" fmla="*/ 18 w 18"/>
                  <a:gd name="T1" fmla="*/ 21 h 29"/>
                  <a:gd name="T2" fmla="*/ 11 w 18"/>
                  <a:gd name="T3" fmla="*/ 0 h 29"/>
                  <a:gd name="T4" fmla="*/ 0 w 18"/>
                  <a:gd name="T5" fmla="*/ 7 h 29"/>
                  <a:gd name="T6" fmla="*/ 7 w 18"/>
                  <a:gd name="T7" fmla="*/ 29 h 29"/>
                  <a:gd name="T8" fmla="*/ 9 w 18"/>
                  <a:gd name="T9" fmla="*/ 29 h 29"/>
                  <a:gd name="T10" fmla="*/ 10 w 18"/>
                  <a:gd name="T11" fmla="*/ 28 h 29"/>
                  <a:gd name="T12" fmla="*/ 12 w 18"/>
                  <a:gd name="T13" fmla="*/ 28 h 29"/>
                  <a:gd name="T14" fmla="*/ 14 w 18"/>
                  <a:gd name="T15" fmla="*/ 26 h 29"/>
                  <a:gd name="T16" fmla="*/ 15 w 18"/>
                  <a:gd name="T17" fmla="*/ 25 h 29"/>
                  <a:gd name="T18" fmla="*/ 17 w 18"/>
                  <a:gd name="T19" fmla="*/ 23 h 29"/>
                  <a:gd name="T20" fmla="*/ 18 w 18"/>
                  <a:gd name="T21" fmla="*/ 21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29"/>
                  <a:gd name="T35" fmla="*/ 18 w 18"/>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29">
                    <a:moveTo>
                      <a:pt x="18" y="21"/>
                    </a:moveTo>
                    <a:lnTo>
                      <a:pt x="11" y="0"/>
                    </a:lnTo>
                    <a:lnTo>
                      <a:pt x="0" y="7"/>
                    </a:lnTo>
                    <a:lnTo>
                      <a:pt x="7" y="29"/>
                    </a:lnTo>
                    <a:lnTo>
                      <a:pt x="9" y="29"/>
                    </a:lnTo>
                    <a:lnTo>
                      <a:pt x="10" y="28"/>
                    </a:lnTo>
                    <a:lnTo>
                      <a:pt x="12" y="28"/>
                    </a:lnTo>
                    <a:lnTo>
                      <a:pt x="14" y="26"/>
                    </a:lnTo>
                    <a:lnTo>
                      <a:pt x="15" y="25"/>
                    </a:lnTo>
                    <a:lnTo>
                      <a:pt x="17" y="23"/>
                    </a:lnTo>
                    <a:lnTo>
                      <a:pt x="18"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0" name="Freeform 73"/>
              <p:cNvSpPr>
                <a:spLocks/>
              </p:cNvSpPr>
              <p:nvPr/>
            </p:nvSpPr>
            <p:spPr bwMode="auto">
              <a:xfrm>
                <a:off x="2732" y="3682"/>
                <a:ext cx="12" cy="31"/>
              </a:xfrm>
              <a:custGeom>
                <a:avLst/>
                <a:gdLst>
                  <a:gd name="T0" fmla="*/ 12 w 12"/>
                  <a:gd name="T1" fmla="*/ 24 h 31"/>
                  <a:gd name="T2" fmla="*/ 11 w 12"/>
                  <a:gd name="T3" fmla="*/ 0 h 31"/>
                  <a:gd name="T4" fmla="*/ 0 w 12"/>
                  <a:gd name="T5" fmla="*/ 8 h 31"/>
                  <a:gd name="T6" fmla="*/ 3 w 12"/>
                  <a:gd name="T7" fmla="*/ 30 h 31"/>
                  <a:gd name="T8" fmla="*/ 3 w 12"/>
                  <a:gd name="T9" fmla="*/ 31 h 31"/>
                  <a:gd name="T10" fmla="*/ 4 w 12"/>
                  <a:gd name="T11" fmla="*/ 31 h 31"/>
                  <a:gd name="T12" fmla="*/ 6 w 12"/>
                  <a:gd name="T13" fmla="*/ 30 h 31"/>
                  <a:gd name="T14" fmla="*/ 7 w 12"/>
                  <a:gd name="T15" fmla="*/ 29 h 31"/>
                  <a:gd name="T16" fmla="*/ 9 w 12"/>
                  <a:gd name="T17" fmla="*/ 27 h 31"/>
                  <a:gd name="T18" fmla="*/ 11 w 12"/>
                  <a:gd name="T19" fmla="*/ 26 h 31"/>
                  <a:gd name="T20" fmla="*/ 12 w 12"/>
                  <a:gd name="T21" fmla="*/ 25 h 31"/>
                  <a:gd name="T22" fmla="*/ 12 w 12"/>
                  <a:gd name="T23" fmla="*/ 24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1"/>
                  <a:gd name="T38" fmla="*/ 12 w 12"/>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1">
                    <a:moveTo>
                      <a:pt x="12" y="24"/>
                    </a:moveTo>
                    <a:lnTo>
                      <a:pt x="11" y="0"/>
                    </a:lnTo>
                    <a:lnTo>
                      <a:pt x="0" y="8"/>
                    </a:lnTo>
                    <a:lnTo>
                      <a:pt x="3" y="30"/>
                    </a:lnTo>
                    <a:lnTo>
                      <a:pt x="3" y="31"/>
                    </a:lnTo>
                    <a:lnTo>
                      <a:pt x="4" y="31"/>
                    </a:lnTo>
                    <a:lnTo>
                      <a:pt x="6" y="30"/>
                    </a:lnTo>
                    <a:lnTo>
                      <a:pt x="7" y="29"/>
                    </a:lnTo>
                    <a:lnTo>
                      <a:pt x="9" y="27"/>
                    </a:lnTo>
                    <a:lnTo>
                      <a:pt x="11" y="26"/>
                    </a:lnTo>
                    <a:lnTo>
                      <a:pt x="12" y="25"/>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1" name="Freeform 74"/>
              <p:cNvSpPr>
                <a:spLocks/>
              </p:cNvSpPr>
              <p:nvPr/>
            </p:nvSpPr>
            <p:spPr bwMode="auto">
              <a:xfrm>
                <a:off x="2731" y="3706"/>
                <a:ext cx="13" cy="32"/>
              </a:xfrm>
              <a:custGeom>
                <a:avLst/>
                <a:gdLst>
                  <a:gd name="T0" fmla="*/ 10 w 13"/>
                  <a:gd name="T1" fmla="*/ 24 h 32"/>
                  <a:gd name="T2" fmla="*/ 11 w 13"/>
                  <a:gd name="T3" fmla="*/ 25 h 32"/>
                  <a:gd name="T4" fmla="*/ 13 w 13"/>
                  <a:gd name="T5" fmla="*/ 0 h 32"/>
                  <a:gd name="T6" fmla="*/ 4 w 13"/>
                  <a:gd name="T7" fmla="*/ 6 h 32"/>
                  <a:gd name="T8" fmla="*/ 0 w 13"/>
                  <a:gd name="T9" fmla="*/ 31 h 32"/>
                  <a:gd name="T10" fmla="*/ 1 w 13"/>
                  <a:gd name="T11" fmla="*/ 32 h 32"/>
                  <a:gd name="T12" fmla="*/ 0 w 13"/>
                  <a:gd name="T13" fmla="*/ 31 h 32"/>
                  <a:gd name="T14" fmla="*/ 1 w 13"/>
                  <a:gd name="T15" fmla="*/ 32 h 32"/>
                  <a:gd name="T16" fmla="*/ 3 w 13"/>
                  <a:gd name="T17" fmla="*/ 32 h 32"/>
                  <a:gd name="T18" fmla="*/ 4 w 13"/>
                  <a:gd name="T19" fmla="*/ 31 h 32"/>
                  <a:gd name="T20" fmla="*/ 6 w 13"/>
                  <a:gd name="T21" fmla="*/ 30 h 32"/>
                  <a:gd name="T22" fmla="*/ 8 w 13"/>
                  <a:gd name="T23" fmla="*/ 28 h 32"/>
                  <a:gd name="T24" fmla="*/ 9 w 13"/>
                  <a:gd name="T25" fmla="*/ 27 h 32"/>
                  <a:gd name="T26" fmla="*/ 10 w 13"/>
                  <a:gd name="T27" fmla="*/ 26 h 32"/>
                  <a:gd name="T28" fmla="*/ 11 w 13"/>
                  <a:gd name="T29" fmla="*/ 25 h 32"/>
                  <a:gd name="T30" fmla="*/ 10 w 13"/>
                  <a:gd name="T31" fmla="*/ 24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32"/>
                  <a:gd name="T50" fmla="*/ 13 w 13"/>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32">
                    <a:moveTo>
                      <a:pt x="10" y="24"/>
                    </a:moveTo>
                    <a:lnTo>
                      <a:pt x="11" y="25"/>
                    </a:lnTo>
                    <a:lnTo>
                      <a:pt x="13" y="0"/>
                    </a:lnTo>
                    <a:lnTo>
                      <a:pt x="4" y="6"/>
                    </a:lnTo>
                    <a:lnTo>
                      <a:pt x="0" y="31"/>
                    </a:lnTo>
                    <a:lnTo>
                      <a:pt x="1" y="32"/>
                    </a:lnTo>
                    <a:lnTo>
                      <a:pt x="0" y="31"/>
                    </a:lnTo>
                    <a:lnTo>
                      <a:pt x="1" y="32"/>
                    </a:lnTo>
                    <a:lnTo>
                      <a:pt x="3" y="32"/>
                    </a:lnTo>
                    <a:lnTo>
                      <a:pt x="4" y="31"/>
                    </a:lnTo>
                    <a:lnTo>
                      <a:pt x="6" y="30"/>
                    </a:lnTo>
                    <a:lnTo>
                      <a:pt x="8" y="28"/>
                    </a:lnTo>
                    <a:lnTo>
                      <a:pt x="9" y="27"/>
                    </a:lnTo>
                    <a:lnTo>
                      <a:pt x="10" y="26"/>
                    </a:lnTo>
                    <a:lnTo>
                      <a:pt x="11" y="25"/>
                    </a:lnTo>
                    <a:lnTo>
                      <a:pt x="1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2" name="Freeform 75"/>
              <p:cNvSpPr>
                <a:spLocks/>
              </p:cNvSpPr>
              <p:nvPr/>
            </p:nvSpPr>
            <p:spPr bwMode="auto">
              <a:xfrm>
                <a:off x="2732" y="3730"/>
                <a:ext cx="24" cy="52"/>
              </a:xfrm>
              <a:custGeom>
                <a:avLst/>
                <a:gdLst>
                  <a:gd name="T0" fmla="*/ 4 w 24"/>
                  <a:gd name="T1" fmla="*/ 52 h 52"/>
                  <a:gd name="T2" fmla="*/ 11 w 24"/>
                  <a:gd name="T3" fmla="*/ 47 h 52"/>
                  <a:gd name="T4" fmla="*/ 18 w 24"/>
                  <a:gd name="T5" fmla="*/ 38 h 52"/>
                  <a:gd name="T6" fmla="*/ 22 w 24"/>
                  <a:gd name="T7" fmla="*/ 30 h 52"/>
                  <a:gd name="T8" fmla="*/ 24 w 24"/>
                  <a:gd name="T9" fmla="*/ 22 h 52"/>
                  <a:gd name="T10" fmla="*/ 24 w 24"/>
                  <a:gd name="T11" fmla="*/ 15 h 52"/>
                  <a:gd name="T12" fmla="*/ 23 w 24"/>
                  <a:gd name="T13" fmla="*/ 9 h 52"/>
                  <a:gd name="T14" fmla="*/ 20 w 24"/>
                  <a:gd name="T15" fmla="*/ 4 h 52"/>
                  <a:gd name="T16" fmla="*/ 18 w 24"/>
                  <a:gd name="T17" fmla="*/ 3 h 52"/>
                  <a:gd name="T18" fmla="*/ 16 w 24"/>
                  <a:gd name="T19" fmla="*/ 1 h 52"/>
                  <a:gd name="T20" fmla="*/ 12 w 24"/>
                  <a:gd name="T21" fmla="*/ 1 h 52"/>
                  <a:gd name="T22" fmla="*/ 9 w 24"/>
                  <a:gd name="T23" fmla="*/ 0 h 52"/>
                  <a:gd name="T24" fmla="*/ 0 w 24"/>
                  <a:gd name="T25" fmla="*/ 8 h 52"/>
                  <a:gd name="T26" fmla="*/ 3 w 24"/>
                  <a:gd name="T27" fmla="*/ 8 h 52"/>
                  <a:gd name="T28" fmla="*/ 6 w 24"/>
                  <a:gd name="T29" fmla="*/ 9 h 52"/>
                  <a:gd name="T30" fmla="*/ 8 w 24"/>
                  <a:gd name="T31" fmla="*/ 10 h 52"/>
                  <a:gd name="T32" fmla="*/ 10 w 24"/>
                  <a:gd name="T33" fmla="*/ 11 h 52"/>
                  <a:gd name="T34" fmla="*/ 13 w 24"/>
                  <a:gd name="T35" fmla="*/ 17 h 52"/>
                  <a:gd name="T36" fmla="*/ 15 w 24"/>
                  <a:gd name="T37" fmla="*/ 22 h 52"/>
                  <a:gd name="T38" fmla="*/ 15 w 24"/>
                  <a:gd name="T39" fmla="*/ 29 h 52"/>
                  <a:gd name="T40" fmla="*/ 12 w 24"/>
                  <a:gd name="T41" fmla="*/ 36 h 52"/>
                  <a:gd name="T42" fmla="*/ 8 w 24"/>
                  <a:gd name="T43" fmla="*/ 44 h 52"/>
                  <a:gd name="T44" fmla="*/ 4 w 24"/>
                  <a:gd name="T45" fmla="*/ 50 h 52"/>
                  <a:gd name="T46" fmla="*/ 11 w 24"/>
                  <a:gd name="T47" fmla="*/ 45 h 52"/>
                  <a:gd name="T48" fmla="*/ 3 w 24"/>
                  <a:gd name="T49" fmla="*/ 50 h 52"/>
                  <a:gd name="T50" fmla="*/ 3 w 24"/>
                  <a:gd name="T51" fmla="*/ 52 h 52"/>
                  <a:gd name="T52" fmla="*/ 4 w 24"/>
                  <a:gd name="T53" fmla="*/ 52 h 52"/>
                  <a:gd name="T54" fmla="*/ 6 w 24"/>
                  <a:gd name="T55" fmla="*/ 51 h 52"/>
                  <a:gd name="T56" fmla="*/ 8 w 24"/>
                  <a:gd name="T57" fmla="*/ 50 h 52"/>
                  <a:gd name="T58" fmla="*/ 9 w 24"/>
                  <a:gd name="T59" fmla="*/ 48 h 52"/>
                  <a:gd name="T60" fmla="*/ 11 w 24"/>
                  <a:gd name="T61" fmla="*/ 47 h 52"/>
                  <a:gd name="T62" fmla="*/ 4 w 24"/>
                  <a:gd name="T63" fmla="*/ 52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52"/>
                  <a:gd name="T98" fmla="*/ 24 w 24"/>
                  <a:gd name="T99" fmla="*/ 52 h 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52">
                    <a:moveTo>
                      <a:pt x="4" y="52"/>
                    </a:moveTo>
                    <a:lnTo>
                      <a:pt x="11" y="47"/>
                    </a:lnTo>
                    <a:lnTo>
                      <a:pt x="18" y="38"/>
                    </a:lnTo>
                    <a:lnTo>
                      <a:pt x="22" y="30"/>
                    </a:lnTo>
                    <a:lnTo>
                      <a:pt x="24" y="22"/>
                    </a:lnTo>
                    <a:lnTo>
                      <a:pt x="24" y="15"/>
                    </a:lnTo>
                    <a:lnTo>
                      <a:pt x="23" y="9"/>
                    </a:lnTo>
                    <a:lnTo>
                      <a:pt x="20" y="4"/>
                    </a:lnTo>
                    <a:lnTo>
                      <a:pt x="18" y="3"/>
                    </a:lnTo>
                    <a:lnTo>
                      <a:pt x="16" y="1"/>
                    </a:lnTo>
                    <a:lnTo>
                      <a:pt x="12" y="1"/>
                    </a:lnTo>
                    <a:lnTo>
                      <a:pt x="9" y="0"/>
                    </a:lnTo>
                    <a:lnTo>
                      <a:pt x="0" y="8"/>
                    </a:lnTo>
                    <a:lnTo>
                      <a:pt x="3" y="8"/>
                    </a:lnTo>
                    <a:lnTo>
                      <a:pt x="6" y="9"/>
                    </a:lnTo>
                    <a:lnTo>
                      <a:pt x="8" y="10"/>
                    </a:lnTo>
                    <a:lnTo>
                      <a:pt x="10" y="11"/>
                    </a:lnTo>
                    <a:lnTo>
                      <a:pt x="13" y="17"/>
                    </a:lnTo>
                    <a:lnTo>
                      <a:pt x="15" y="22"/>
                    </a:lnTo>
                    <a:lnTo>
                      <a:pt x="15" y="29"/>
                    </a:lnTo>
                    <a:lnTo>
                      <a:pt x="12" y="36"/>
                    </a:lnTo>
                    <a:lnTo>
                      <a:pt x="8" y="44"/>
                    </a:lnTo>
                    <a:lnTo>
                      <a:pt x="4" y="50"/>
                    </a:lnTo>
                    <a:lnTo>
                      <a:pt x="11" y="45"/>
                    </a:lnTo>
                    <a:lnTo>
                      <a:pt x="3" y="50"/>
                    </a:lnTo>
                    <a:lnTo>
                      <a:pt x="3" y="52"/>
                    </a:lnTo>
                    <a:lnTo>
                      <a:pt x="4" y="52"/>
                    </a:lnTo>
                    <a:lnTo>
                      <a:pt x="6" y="51"/>
                    </a:lnTo>
                    <a:lnTo>
                      <a:pt x="8" y="50"/>
                    </a:lnTo>
                    <a:lnTo>
                      <a:pt x="9" y="48"/>
                    </a:lnTo>
                    <a:lnTo>
                      <a:pt x="11" y="47"/>
                    </a:lnTo>
                    <a:lnTo>
                      <a:pt x="4"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3" name="Freeform 76"/>
              <p:cNvSpPr>
                <a:spLocks/>
              </p:cNvSpPr>
              <p:nvPr/>
            </p:nvSpPr>
            <p:spPr bwMode="auto">
              <a:xfrm>
                <a:off x="2712" y="3775"/>
                <a:ext cx="31" cy="15"/>
              </a:xfrm>
              <a:custGeom>
                <a:avLst/>
                <a:gdLst>
                  <a:gd name="T0" fmla="*/ 0 w 31"/>
                  <a:gd name="T1" fmla="*/ 14 h 15"/>
                  <a:gd name="T2" fmla="*/ 1 w 31"/>
                  <a:gd name="T3" fmla="*/ 15 h 15"/>
                  <a:gd name="T4" fmla="*/ 24 w 31"/>
                  <a:gd name="T5" fmla="*/ 7 h 15"/>
                  <a:gd name="T6" fmla="*/ 31 w 31"/>
                  <a:gd name="T7" fmla="*/ 0 h 15"/>
                  <a:gd name="T8" fmla="*/ 9 w 31"/>
                  <a:gd name="T9" fmla="*/ 7 h 15"/>
                  <a:gd name="T10" fmla="*/ 10 w 31"/>
                  <a:gd name="T11" fmla="*/ 8 h 15"/>
                  <a:gd name="T12" fmla="*/ 9 w 31"/>
                  <a:gd name="T13" fmla="*/ 7 h 15"/>
                  <a:gd name="T14" fmla="*/ 6 w 31"/>
                  <a:gd name="T15" fmla="*/ 8 h 15"/>
                  <a:gd name="T16" fmla="*/ 5 w 31"/>
                  <a:gd name="T17" fmla="*/ 9 h 15"/>
                  <a:gd name="T18" fmla="*/ 3 w 31"/>
                  <a:gd name="T19" fmla="*/ 10 h 15"/>
                  <a:gd name="T20" fmla="*/ 1 w 31"/>
                  <a:gd name="T21" fmla="*/ 13 h 15"/>
                  <a:gd name="T22" fmla="*/ 0 w 31"/>
                  <a:gd name="T23" fmla="*/ 14 h 15"/>
                  <a:gd name="T24" fmla="*/ 0 w 31"/>
                  <a:gd name="T25" fmla="*/ 15 h 15"/>
                  <a:gd name="T26" fmla="*/ 1 w 31"/>
                  <a:gd name="T27" fmla="*/ 15 h 15"/>
                  <a:gd name="T28" fmla="*/ 0 w 31"/>
                  <a:gd name="T29" fmla="*/ 1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
                  <a:gd name="T47" fmla="*/ 31 w 31"/>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
                    <a:moveTo>
                      <a:pt x="0" y="14"/>
                    </a:moveTo>
                    <a:lnTo>
                      <a:pt x="1" y="15"/>
                    </a:lnTo>
                    <a:lnTo>
                      <a:pt x="24" y="7"/>
                    </a:lnTo>
                    <a:lnTo>
                      <a:pt x="31" y="0"/>
                    </a:lnTo>
                    <a:lnTo>
                      <a:pt x="9" y="7"/>
                    </a:lnTo>
                    <a:lnTo>
                      <a:pt x="10" y="8"/>
                    </a:lnTo>
                    <a:lnTo>
                      <a:pt x="9" y="7"/>
                    </a:lnTo>
                    <a:lnTo>
                      <a:pt x="6" y="8"/>
                    </a:lnTo>
                    <a:lnTo>
                      <a:pt x="5" y="9"/>
                    </a:lnTo>
                    <a:lnTo>
                      <a:pt x="3" y="10"/>
                    </a:lnTo>
                    <a:lnTo>
                      <a:pt x="1" y="13"/>
                    </a:lnTo>
                    <a:lnTo>
                      <a:pt x="0" y="14"/>
                    </a:lnTo>
                    <a:lnTo>
                      <a:pt x="0" y="15"/>
                    </a:lnTo>
                    <a:lnTo>
                      <a:pt x="1" y="15"/>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4" name="Freeform 77"/>
              <p:cNvSpPr>
                <a:spLocks/>
              </p:cNvSpPr>
              <p:nvPr/>
            </p:nvSpPr>
            <p:spPr bwMode="auto">
              <a:xfrm>
                <a:off x="2712" y="3760"/>
                <a:ext cx="13" cy="29"/>
              </a:xfrm>
              <a:custGeom>
                <a:avLst/>
                <a:gdLst>
                  <a:gd name="T0" fmla="*/ 2 w 13"/>
                  <a:gd name="T1" fmla="*/ 7 h 29"/>
                  <a:gd name="T2" fmla="*/ 3 w 13"/>
                  <a:gd name="T3" fmla="*/ 10 h 29"/>
                  <a:gd name="T4" fmla="*/ 3 w 13"/>
                  <a:gd name="T5" fmla="*/ 14 h 29"/>
                  <a:gd name="T6" fmla="*/ 3 w 13"/>
                  <a:gd name="T7" fmla="*/ 16 h 29"/>
                  <a:gd name="T8" fmla="*/ 3 w 13"/>
                  <a:gd name="T9" fmla="*/ 19 h 29"/>
                  <a:gd name="T10" fmla="*/ 2 w 13"/>
                  <a:gd name="T11" fmla="*/ 22 h 29"/>
                  <a:gd name="T12" fmla="*/ 2 w 13"/>
                  <a:gd name="T13" fmla="*/ 24 h 29"/>
                  <a:gd name="T14" fmla="*/ 1 w 13"/>
                  <a:gd name="T15" fmla="*/ 26 h 29"/>
                  <a:gd name="T16" fmla="*/ 0 w 13"/>
                  <a:gd name="T17" fmla="*/ 29 h 29"/>
                  <a:gd name="T18" fmla="*/ 10 w 13"/>
                  <a:gd name="T19" fmla="*/ 23 h 29"/>
                  <a:gd name="T20" fmla="*/ 11 w 13"/>
                  <a:gd name="T21" fmla="*/ 20 h 29"/>
                  <a:gd name="T22" fmla="*/ 12 w 13"/>
                  <a:gd name="T23" fmla="*/ 18 h 29"/>
                  <a:gd name="T24" fmla="*/ 13 w 13"/>
                  <a:gd name="T25" fmla="*/ 15 h 29"/>
                  <a:gd name="T26" fmla="*/ 13 w 13"/>
                  <a:gd name="T27" fmla="*/ 11 h 29"/>
                  <a:gd name="T28" fmla="*/ 13 w 13"/>
                  <a:gd name="T29" fmla="*/ 9 h 29"/>
                  <a:gd name="T30" fmla="*/ 13 w 13"/>
                  <a:gd name="T31" fmla="*/ 6 h 29"/>
                  <a:gd name="T32" fmla="*/ 13 w 13"/>
                  <a:gd name="T33" fmla="*/ 3 h 29"/>
                  <a:gd name="T34" fmla="*/ 12 w 13"/>
                  <a:gd name="T35" fmla="*/ 0 h 29"/>
                  <a:gd name="T36" fmla="*/ 11 w 13"/>
                  <a:gd name="T37" fmla="*/ 0 h 29"/>
                  <a:gd name="T38" fmla="*/ 9 w 13"/>
                  <a:gd name="T39" fmla="*/ 1 h 29"/>
                  <a:gd name="T40" fmla="*/ 6 w 13"/>
                  <a:gd name="T41" fmla="*/ 2 h 29"/>
                  <a:gd name="T42" fmla="*/ 5 w 13"/>
                  <a:gd name="T43" fmla="*/ 4 h 29"/>
                  <a:gd name="T44" fmla="*/ 3 w 13"/>
                  <a:gd name="T45" fmla="*/ 5 h 29"/>
                  <a:gd name="T46" fmla="*/ 2 w 13"/>
                  <a:gd name="T47" fmla="*/ 6 h 29"/>
                  <a:gd name="T48" fmla="*/ 2 w 13"/>
                  <a:gd name="T49" fmla="*/ 7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9"/>
                  <a:gd name="T77" fmla="*/ 13 w 1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9">
                    <a:moveTo>
                      <a:pt x="2" y="7"/>
                    </a:moveTo>
                    <a:lnTo>
                      <a:pt x="3" y="10"/>
                    </a:lnTo>
                    <a:lnTo>
                      <a:pt x="3" y="14"/>
                    </a:lnTo>
                    <a:lnTo>
                      <a:pt x="3" y="16"/>
                    </a:lnTo>
                    <a:lnTo>
                      <a:pt x="3" y="19"/>
                    </a:lnTo>
                    <a:lnTo>
                      <a:pt x="2" y="22"/>
                    </a:lnTo>
                    <a:lnTo>
                      <a:pt x="2" y="24"/>
                    </a:lnTo>
                    <a:lnTo>
                      <a:pt x="1" y="26"/>
                    </a:lnTo>
                    <a:lnTo>
                      <a:pt x="0" y="29"/>
                    </a:lnTo>
                    <a:lnTo>
                      <a:pt x="10" y="23"/>
                    </a:lnTo>
                    <a:lnTo>
                      <a:pt x="11" y="20"/>
                    </a:lnTo>
                    <a:lnTo>
                      <a:pt x="12" y="18"/>
                    </a:lnTo>
                    <a:lnTo>
                      <a:pt x="13" y="15"/>
                    </a:lnTo>
                    <a:lnTo>
                      <a:pt x="13" y="11"/>
                    </a:lnTo>
                    <a:lnTo>
                      <a:pt x="13" y="9"/>
                    </a:lnTo>
                    <a:lnTo>
                      <a:pt x="13" y="6"/>
                    </a:lnTo>
                    <a:lnTo>
                      <a:pt x="13" y="3"/>
                    </a:lnTo>
                    <a:lnTo>
                      <a:pt x="12" y="0"/>
                    </a:lnTo>
                    <a:lnTo>
                      <a:pt x="11" y="0"/>
                    </a:lnTo>
                    <a:lnTo>
                      <a:pt x="9" y="1"/>
                    </a:lnTo>
                    <a:lnTo>
                      <a:pt x="6" y="2"/>
                    </a:lnTo>
                    <a:lnTo>
                      <a:pt x="5" y="4"/>
                    </a:lnTo>
                    <a:lnTo>
                      <a:pt x="3" y="5"/>
                    </a:lnTo>
                    <a:lnTo>
                      <a:pt x="2" y="6"/>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5" name="Freeform 78"/>
              <p:cNvSpPr>
                <a:spLocks/>
              </p:cNvSpPr>
              <p:nvPr/>
            </p:nvSpPr>
            <p:spPr bwMode="auto">
              <a:xfrm>
                <a:off x="2628" y="3732"/>
                <a:ext cx="96" cy="92"/>
              </a:xfrm>
              <a:custGeom>
                <a:avLst/>
                <a:gdLst>
                  <a:gd name="T0" fmla="*/ 1 w 96"/>
                  <a:gd name="T1" fmla="*/ 91 h 92"/>
                  <a:gd name="T2" fmla="*/ 10 w 96"/>
                  <a:gd name="T3" fmla="*/ 83 h 92"/>
                  <a:gd name="T4" fmla="*/ 14 w 96"/>
                  <a:gd name="T5" fmla="*/ 66 h 92"/>
                  <a:gd name="T6" fmla="*/ 20 w 96"/>
                  <a:gd name="T7" fmla="*/ 48 h 92"/>
                  <a:gd name="T8" fmla="*/ 23 w 96"/>
                  <a:gd name="T9" fmla="*/ 38 h 92"/>
                  <a:gd name="T10" fmla="*/ 28 w 96"/>
                  <a:gd name="T11" fmla="*/ 30 h 92"/>
                  <a:gd name="T12" fmla="*/ 32 w 96"/>
                  <a:gd name="T13" fmla="*/ 21 h 92"/>
                  <a:gd name="T14" fmla="*/ 37 w 96"/>
                  <a:gd name="T15" fmla="*/ 15 h 92"/>
                  <a:gd name="T16" fmla="*/ 41 w 96"/>
                  <a:gd name="T17" fmla="*/ 12 h 92"/>
                  <a:gd name="T18" fmla="*/ 43 w 96"/>
                  <a:gd name="T19" fmla="*/ 9 h 92"/>
                  <a:gd name="T20" fmla="*/ 44 w 96"/>
                  <a:gd name="T21" fmla="*/ 9 h 92"/>
                  <a:gd name="T22" fmla="*/ 47 w 96"/>
                  <a:gd name="T23" fmla="*/ 8 h 92"/>
                  <a:gd name="T24" fmla="*/ 50 w 96"/>
                  <a:gd name="T25" fmla="*/ 8 h 92"/>
                  <a:gd name="T26" fmla="*/ 54 w 96"/>
                  <a:gd name="T27" fmla="*/ 8 h 92"/>
                  <a:gd name="T28" fmla="*/ 58 w 96"/>
                  <a:gd name="T29" fmla="*/ 9 h 92"/>
                  <a:gd name="T30" fmla="*/ 61 w 96"/>
                  <a:gd name="T31" fmla="*/ 10 h 92"/>
                  <a:gd name="T32" fmla="*/ 66 w 96"/>
                  <a:gd name="T33" fmla="*/ 13 h 92"/>
                  <a:gd name="T34" fmla="*/ 69 w 96"/>
                  <a:gd name="T35" fmla="*/ 16 h 92"/>
                  <a:gd name="T36" fmla="*/ 77 w 96"/>
                  <a:gd name="T37" fmla="*/ 24 h 92"/>
                  <a:gd name="T38" fmla="*/ 86 w 96"/>
                  <a:gd name="T39" fmla="*/ 35 h 92"/>
                  <a:gd name="T40" fmla="*/ 96 w 96"/>
                  <a:gd name="T41" fmla="*/ 28 h 92"/>
                  <a:gd name="T42" fmla="*/ 87 w 96"/>
                  <a:gd name="T43" fmla="*/ 16 h 92"/>
                  <a:gd name="T44" fmla="*/ 80 w 96"/>
                  <a:gd name="T45" fmla="*/ 8 h 92"/>
                  <a:gd name="T46" fmla="*/ 75 w 96"/>
                  <a:gd name="T47" fmla="*/ 5 h 92"/>
                  <a:gd name="T48" fmla="*/ 71 w 96"/>
                  <a:gd name="T49" fmla="*/ 3 h 92"/>
                  <a:gd name="T50" fmla="*/ 68 w 96"/>
                  <a:gd name="T51" fmla="*/ 1 h 92"/>
                  <a:gd name="T52" fmla="*/ 63 w 96"/>
                  <a:gd name="T53" fmla="*/ 0 h 92"/>
                  <a:gd name="T54" fmla="*/ 60 w 96"/>
                  <a:gd name="T55" fmla="*/ 0 h 92"/>
                  <a:gd name="T56" fmla="*/ 56 w 96"/>
                  <a:gd name="T57" fmla="*/ 1 h 92"/>
                  <a:gd name="T58" fmla="*/ 51 w 96"/>
                  <a:gd name="T59" fmla="*/ 2 h 92"/>
                  <a:gd name="T60" fmla="*/ 46 w 96"/>
                  <a:gd name="T61" fmla="*/ 4 h 92"/>
                  <a:gd name="T62" fmla="*/ 36 w 96"/>
                  <a:gd name="T63" fmla="*/ 12 h 92"/>
                  <a:gd name="T64" fmla="*/ 29 w 96"/>
                  <a:gd name="T65" fmla="*/ 19 h 92"/>
                  <a:gd name="T66" fmla="*/ 22 w 96"/>
                  <a:gd name="T67" fmla="*/ 28 h 92"/>
                  <a:gd name="T68" fmla="*/ 18 w 96"/>
                  <a:gd name="T69" fmla="*/ 36 h 92"/>
                  <a:gd name="T70" fmla="*/ 14 w 96"/>
                  <a:gd name="T71" fmla="*/ 45 h 92"/>
                  <a:gd name="T72" fmla="*/ 9 w 96"/>
                  <a:gd name="T73" fmla="*/ 54 h 92"/>
                  <a:gd name="T74" fmla="*/ 4 w 96"/>
                  <a:gd name="T75" fmla="*/ 74 h 92"/>
                  <a:gd name="T76" fmla="*/ 0 w 96"/>
                  <a:gd name="T77" fmla="*/ 91 h 92"/>
                  <a:gd name="T78" fmla="*/ 9 w 96"/>
                  <a:gd name="T79" fmla="*/ 83 h 92"/>
                  <a:gd name="T80" fmla="*/ 0 w 96"/>
                  <a:gd name="T81" fmla="*/ 91 h 92"/>
                  <a:gd name="T82" fmla="*/ 1 w 96"/>
                  <a:gd name="T83" fmla="*/ 92 h 92"/>
                  <a:gd name="T84" fmla="*/ 2 w 96"/>
                  <a:gd name="T85" fmla="*/ 91 h 92"/>
                  <a:gd name="T86" fmla="*/ 3 w 96"/>
                  <a:gd name="T87" fmla="*/ 91 h 92"/>
                  <a:gd name="T88" fmla="*/ 5 w 96"/>
                  <a:gd name="T89" fmla="*/ 89 h 92"/>
                  <a:gd name="T90" fmla="*/ 7 w 96"/>
                  <a:gd name="T91" fmla="*/ 88 h 92"/>
                  <a:gd name="T92" fmla="*/ 8 w 96"/>
                  <a:gd name="T93" fmla="*/ 87 h 92"/>
                  <a:gd name="T94" fmla="*/ 9 w 96"/>
                  <a:gd name="T95" fmla="*/ 85 h 92"/>
                  <a:gd name="T96" fmla="*/ 10 w 96"/>
                  <a:gd name="T97" fmla="*/ 83 h 92"/>
                  <a:gd name="T98" fmla="*/ 1 w 96"/>
                  <a:gd name="T99" fmla="*/ 91 h 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6"/>
                  <a:gd name="T151" fmla="*/ 0 h 92"/>
                  <a:gd name="T152" fmla="*/ 96 w 96"/>
                  <a:gd name="T153" fmla="*/ 92 h 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6" h="92">
                    <a:moveTo>
                      <a:pt x="1" y="91"/>
                    </a:moveTo>
                    <a:lnTo>
                      <a:pt x="10" y="83"/>
                    </a:lnTo>
                    <a:lnTo>
                      <a:pt x="14" y="66"/>
                    </a:lnTo>
                    <a:lnTo>
                      <a:pt x="20" y="48"/>
                    </a:lnTo>
                    <a:lnTo>
                      <a:pt x="23" y="38"/>
                    </a:lnTo>
                    <a:lnTo>
                      <a:pt x="28" y="30"/>
                    </a:lnTo>
                    <a:lnTo>
                      <a:pt x="32" y="21"/>
                    </a:lnTo>
                    <a:lnTo>
                      <a:pt x="37" y="15"/>
                    </a:lnTo>
                    <a:lnTo>
                      <a:pt x="41" y="12"/>
                    </a:lnTo>
                    <a:lnTo>
                      <a:pt x="43" y="9"/>
                    </a:lnTo>
                    <a:lnTo>
                      <a:pt x="44" y="9"/>
                    </a:lnTo>
                    <a:lnTo>
                      <a:pt x="47" y="8"/>
                    </a:lnTo>
                    <a:lnTo>
                      <a:pt x="50" y="8"/>
                    </a:lnTo>
                    <a:lnTo>
                      <a:pt x="54" y="8"/>
                    </a:lnTo>
                    <a:lnTo>
                      <a:pt x="58" y="9"/>
                    </a:lnTo>
                    <a:lnTo>
                      <a:pt x="61" y="10"/>
                    </a:lnTo>
                    <a:lnTo>
                      <a:pt x="66" y="13"/>
                    </a:lnTo>
                    <a:lnTo>
                      <a:pt x="69" y="16"/>
                    </a:lnTo>
                    <a:lnTo>
                      <a:pt x="77" y="24"/>
                    </a:lnTo>
                    <a:lnTo>
                      <a:pt x="86" y="35"/>
                    </a:lnTo>
                    <a:lnTo>
                      <a:pt x="96" y="28"/>
                    </a:lnTo>
                    <a:lnTo>
                      <a:pt x="87" y="16"/>
                    </a:lnTo>
                    <a:lnTo>
                      <a:pt x="80" y="8"/>
                    </a:lnTo>
                    <a:lnTo>
                      <a:pt x="75" y="5"/>
                    </a:lnTo>
                    <a:lnTo>
                      <a:pt x="71" y="3"/>
                    </a:lnTo>
                    <a:lnTo>
                      <a:pt x="68" y="1"/>
                    </a:lnTo>
                    <a:lnTo>
                      <a:pt x="63" y="0"/>
                    </a:lnTo>
                    <a:lnTo>
                      <a:pt x="60" y="0"/>
                    </a:lnTo>
                    <a:lnTo>
                      <a:pt x="56" y="1"/>
                    </a:lnTo>
                    <a:lnTo>
                      <a:pt x="51" y="2"/>
                    </a:lnTo>
                    <a:lnTo>
                      <a:pt x="46" y="4"/>
                    </a:lnTo>
                    <a:lnTo>
                      <a:pt x="36" y="12"/>
                    </a:lnTo>
                    <a:lnTo>
                      <a:pt x="29" y="19"/>
                    </a:lnTo>
                    <a:lnTo>
                      <a:pt x="22" y="28"/>
                    </a:lnTo>
                    <a:lnTo>
                      <a:pt x="18" y="36"/>
                    </a:lnTo>
                    <a:lnTo>
                      <a:pt x="14" y="45"/>
                    </a:lnTo>
                    <a:lnTo>
                      <a:pt x="9" y="54"/>
                    </a:lnTo>
                    <a:lnTo>
                      <a:pt x="4" y="74"/>
                    </a:lnTo>
                    <a:lnTo>
                      <a:pt x="0" y="91"/>
                    </a:lnTo>
                    <a:lnTo>
                      <a:pt x="9" y="83"/>
                    </a:lnTo>
                    <a:lnTo>
                      <a:pt x="0" y="91"/>
                    </a:lnTo>
                    <a:lnTo>
                      <a:pt x="1" y="92"/>
                    </a:lnTo>
                    <a:lnTo>
                      <a:pt x="2" y="91"/>
                    </a:lnTo>
                    <a:lnTo>
                      <a:pt x="3" y="91"/>
                    </a:lnTo>
                    <a:lnTo>
                      <a:pt x="5" y="89"/>
                    </a:lnTo>
                    <a:lnTo>
                      <a:pt x="7" y="88"/>
                    </a:lnTo>
                    <a:lnTo>
                      <a:pt x="8" y="87"/>
                    </a:lnTo>
                    <a:lnTo>
                      <a:pt x="9" y="85"/>
                    </a:lnTo>
                    <a:lnTo>
                      <a:pt x="10" y="83"/>
                    </a:lnTo>
                    <a:lnTo>
                      <a:pt x="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6" name="Freeform 79"/>
              <p:cNvSpPr>
                <a:spLocks/>
              </p:cNvSpPr>
              <p:nvPr/>
            </p:nvSpPr>
            <p:spPr bwMode="auto">
              <a:xfrm>
                <a:off x="2406" y="3815"/>
                <a:ext cx="231" cy="79"/>
              </a:xfrm>
              <a:custGeom>
                <a:avLst/>
                <a:gdLst>
                  <a:gd name="T0" fmla="*/ 0 w 231"/>
                  <a:gd name="T1" fmla="*/ 79 h 79"/>
                  <a:gd name="T2" fmla="*/ 1 w 231"/>
                  <a:gd name="T3" fmla="*/ 79 h 79"/>
                  <a:gd name="T4" fmla="*/ 223 w 231"/>
                  <a:gd name="T5" fmla="*/ 8 h 79"/>
                  <a:gd name="T6" fmla="*/ 231 w 231"/>
                  <a:gd name="T7" fmla="*/ 0 h 79"/>
                  <a:gd name="T8" fmla="*/ 9 w 231"/>
                  <a:gd name="T9" fmla="*/ 71 h 79"/>
                  <a:gd name="T10" fmla="*/ 10 w 231"/>
                  <a:gd name="T11" fmla="*/ 71 h 79"/>
                  <a:gd name="T12" fmla="*/ 9 w 231"/>
                  <a:gd name="T13" fmla="*/ 71 h 79"/>
                  <a:gd name="T14" fmla="*/ 7 w 231"/>
                  <a:gd name="T15" fmla="*/ 72 h 79"/>
                  <a:gd name="T16" fmla="*/ 5 w 231"/>
                  <a:gd name="T17" fmla="*/ 73 h 79"/>
                  <a:gd name="T18" fmla="*/ 3 w 231"/>
                  <a:gd name="T19" fmla="*/ 75 h 79"/>
                  <a:gd name="T20" fmla="*/ 1 w 231"/>
                  <a:gd name="T21" fmla="*/ 76 h 79"/>
                  <a:gd name="T22" fmla="*/ 0 w 231"/>
                  <a:gd name="T23" fmla="*/ 78 h 79"/>
                  <a:gd name="T24" fmla="*/ 0 w 231"/>
                  <a:gd name="T25" fmla="*/ 79 h 79"/>
                  <a:gd name="T26" fmla="*/ 1 w 231"/>
                  <a:gd name="T27" fmla="*/ 79 h 79"/>
                  <a:gd name="T28" fmla="*/ 0 w 231"/>
                  <a:gd name="T29" fmla="*/ 79 h 7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
                  <a:gd name="T46" fmla="*/ 0 h 79"/>
                  <a:gd name="T47" fmla="*/ 231 w 231"/>
                  <a:gd name="T48" fmla="*/ 79 h 7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 h="79">
                    <a:moveTo>
                      <a:pt x="0" y="79"/>
                    </a:moveTo>
                    <a:lnTo>
                      <a:pt x="1" y="79"/>
                    </a:lnTo>
                    <a:lnTo>
                      <a:pt x="223" y="8"/>
                    </a:lnTo>
                    <a:lnTo>
                      <a:pt x="231" y="0"/>
                    </a:lnTo>
                    <a:lnTo>
                      <a:pt x="9" y="71"/>
                    </a:lnTo>
                    <a:lnTo>
                      <a:pt x="10" y="71"/>
                    </a:lnTo>
                    <a:lnTo>
                      <a:pt x="9" y="71"/>
                    </a:lnTo>
                    <a:lnTo>
                      <a:pt x="7" y="72"/>
                    </a:lnTo>
                    <a:lnTo>
                      <a:pt x="5" y="73"/>
                    </a:lnTo>
                    <a:lnTo>
                      <a:pt x="3" y="75"/>
                    </a:lnTo>
                    <a:lnTo>
                      <a:pt x="1" y="76"/>
                    </a:lnTo>
                    <a:lnTo>
                      <a:pt x="0" y="78"/>
                    </a:lnTo>
                    <a:lnTo>
                      <a:pt x="0" y="79"/>
                    </a:lnTo>
                    <a:lnTo>
                      <a:pt x="1" y="79"/>
                    </a:lnTo>
                    <a:lnTo>
                      <a:pt x="0"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7" name="Freeform 80"/>
              <p:cNvSpPr>
                <a:spLocks/>
              </p:cNvSpPr>
              <p:nvPr/>
            </p:nvSpPr>
            <p:spPr bwMode="auto">
              <a:xfrm>
                <a:off x="2269" y="3793"/>
                <a:ext cx="155" cy="124"/>
              </a:xfrm>
              <a:custGeom>
                <a:avLst/>
                <a:gdLst>
                  <a:gd name="T0" fmla="*/ 13 w 155"/>
                  <a:gd name="T1" fmla="*/ 103 h 124"/>
                  <a:gd name="T2" fmla="*/ 22 w 155"/>
                  <a:gd name="T3" fmla="*/ 79 h 124"/>
                  <a:gd name="T4" fmla="*/ 33 w 155"/>
                  <a:gd name="T5" fmla="*/ 58 h 124"/>
                  <a:gd name="T6" fmla="*/ 45 w 155"/>
                  <a:gd name="T7" fmla="*/ 41 h 124"/>
                  <a:gd name="T8" fmla="*/ 57 w 155"/>
                  <a:gd name="T9" fmla="*/ 28 h 124"/>
                  <a:gd name="T10" fmla="*/ 68 w 155"/>
                  <a:gd name="T11" fmla="*/ 19 h 124"/>
                  <a:gd name="T12" fmla="*/ 80 w 155"/>
                  <a:gd name="T13" fmla="*/ 13 h 124"/>
                  <a:gd name="T14" fmla="*/ 93 w 155"/>
                  <a:gd name="T15" fmla="*/ 10 h 124"/>
                  <a:gd name="T16" fmla="*/ 106 w 155"/>
                  <a:gd name="T17" fmla="*/ 7 h 124"/>
                  <a:gd name="T18" fmla="*/ 118 w 155"/>
                  <a:gd name="T19" fmla="*/ 10 h 124"/>
                  <a:gd name="T20" fmla="*/ 128 w 155"/>
                  <a:gd name="T21" fmla="*/ 15 h 124"/>
                  <a:gd name="T22" fmla="*/ 137 w 155"/>
                  <a:gd name="T23" fmla="*/ 24 h 124"/>
                  <a:gd name="T24" fmla="*/ 142 w 155"/>
                  <a:gd name="T25" fmla="*/ 35 h 124"/>
                  <a:gd name="T26" fmla="*/ 146 w 155"/>
                  <a:gd name="T27" fmla="*/ 50 h 124"/>
                  <a:gd name="T28" fmla="*/ 145 w 155"/>
                  <a:gd name="T29" fmla="*/ 68 h 124"/>
                  <a:gd name="T30" fmla="*/ 140 w 155"/>
                  <a:gd name="T31" fmla="*/ 89 h 124"/>
                  <a:gd name="T32" fmla="*/ 147 w 155"/>
                  <a:gd name="T33" fmla="*/ 93 h 124"/>
                  <a:gd name="T34" fmla="*/ 153 w 155"/>
                  <a:gd name="T35" fmla="*/ 71 h 124"/>
                  <a:gd name="T36" fmla="*/ 155 w 155"/>
                  <a:gd name="T37" fmla="*/ 51 h 124"/>
                  <a:gd name="T38" fmla="*/ 154 w 155"/>
                  <a:gd name="T39" fmla="*/ 35 h 124"/>
                  <a:gd name="T40" fmla="*/ 150 w 155"/>
                  <a:gd name="T41" fmla="*/ 21 h 124"/>
                  <a:gd name="T42" fmla="*/ 142 w 155"/>
                  <a:gd name="T43" fmla="*/ 12 h 124"/>
                  <a:gd name="T44" fmla="*/ 133 w 155"/>
                  <a:gd name="T45" fmla="*/ 4 h 124"/>
                  <a:gd name="T46" fmla="*/ 122 w 155"/>
                  <a:gd name="T47" fmla="*/ 1 h 124"/>
                  <a:gd name="T48" fmla="*/ 108 w 155"/>
                  <a:gd name="T49" fmla="*/ 0 h 124"/>
                  <a:gd name="T50" fmla="*/ 94 w 155"/>
                  <a:gd name="T51" fmla="*/ 3 h 124"/>
                  <a:gd name="T52" fmla="*/ 79 w 155"/>
                  <a:gd name="T53" fmla="*/ 10 h 124"/>
                  <a:gd name="T54" fmla="*/ 60 w 155"/>
                  <a:gd name="T55" fmla="*/ 21 h 124"/>
                  <a:gd name="T56" fmla="*/ 44 w 155"/>
                  <a:gd name="T57" fmla="*/ 36 h 124"/>
                  <a:gd name="T58" fmla="*/ 30 w 155"/>
                  <a:gd name="T59" fmla="*/ 54 h 124"/>
                  <a:gd name="T60" fmla="*/ 17 w 155"/>
                  <a:gd name="T61" fmla="*/ 74 h 124"/>
                  <a:gd name="T62" fmla="*/ 7 w 155"/>
                  <a:gd name="T63" fmla="*/ 98 h 124"/>
                  <a:gd name="T64" fmla="*/ 0 w 155"/>
                  <a:gd name="T65" fmla="*/ 124 h 124"/>
                  <a:gd name="T66" fmla="*/ 0 w 155"/>
                  <a:gd name="T67" fmla="*/ 124 h 124"/>
                  <a:gd name="T68" fmla="*/ 2 w 155"/>
                  <a:gd name="T69" fmla="*/ 123 h 124"/>
                  <a:gd name="T70" fmla="*/ 6 w 155"/>
                  <a:gd name="T71" fmla="*/ 121 h 124"/>
                  <a:gd name="T72" fmla="*/ 8 w 155"/>
                  <a:gd name="T73" fmla="*/ 118 h 1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5"/>
                  <a:gd name="T112" fmla="*/ 0 h 124"/>
                  <a:gd name="T113" fmla="*/ 155 w 155"/>
                  <a:gd name="T114" fmla="*/ 124 h 1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5" h="124">
                    <a:moveTo>
                      <a:pt x="9" y="117"/>
                    </a:moveTo>
                    <a:lnTo>
                      <a:pt x="13" y="103"/>
                    </a:lnTo>
                    <a:lnTo>
                      <a:pt x="17" y="91"/>
                    </a:lnTo>
                    <a:lnTo>
                      <a:pt x="22" y="79"/>
                    </a:lnTo>
                    <a:lnTo>
                      <a:pt x="28" y="68"/>
                    </a:lnTo>
                    <a:lnTo>
                      <a:pt x="33" y="58"/>
                    </a:lnTo>
                    <a:lnTo>
                      <a:pt x="39" y="49"/>
                    </a:lnTo>
                    <a:lnTo>
                      <a:pt x="45" y="41"/>
                    </a:lnTo>
                    <a:lnTo>
                      <a:pt x="52" y="33"/>
                    </a:lnTo>
                    <a:lnTo>
                      <a:pt x="57" y="28"/>
                    </a:lnTo>
                    <a:lnTo>
                      <a:pt x="62" y="24"/>
                    </a:lnTo>
                    <a:lnTo>
                      <a:pt x="68" y="19"/>
                    </a:lnTo>
                    <a:lnTo>
                      <a:pt x="73" y="16"/>
                    </a:lnTo>
                    <a:lnTo>
                      <a:pt x="80" y="13"/>
                    </a:lnTo>
                    <a:lnTo>
                      <a:pt x="86" y="11"/>
                    </a:lnTo>
                    <a:lnTo>
                      <a:pt x="93" y="10"/>
                    </a:lnTo>
                    <a:lnTo>
                      <a:pt x="99" y="9"/>
                    </a:lnTo>
                    <a:lnTo>
                      <a:pt x="106" y="7"/>
                    </a:lnTo>
                    <a:lnTo>
                      <a:pt x="112" y="9"/>
                    </a:lnTo>
                    <a:lnTo>
                      <a:pt x="118" y="10"/>
                    </a:lnTo>
                    <a:lnTo>
                      <a:pt x="123" y="12"/>
                    </a:lnTo>
                    <a:lnTo>
                      <a:pt x="128" y="15"/>
                    </a:lnTo>
                    <a:lnTo>
                      <a:pt x="133" y="19"/>
                    </a:lnTo>
                    <a:lnTo>
                      <a:pt x="137" y="24"/>
                    </a:lnTo>
                    <a:lnTo>
                      <a:pt x="140" y="29"/>
                    </a:lnTo>
                    <a:lnTo>
                      <a:pt x="142" y="35"/>
                    </a:lnTo>
                    <a:lnTo>
                      <a:pt x="145" y="43"/>
                    </a:lnTo>
                    <a:lnTo>
                      <a:pt x="146" y="50"/>
                    </a:lnTo>
                    <a:lnTo>
                      <a:pt x="146" y="59"/>
                    </a:lnTo>
                    <a:lnTo>
                      <a:pt x="145" y="68"/>
                    </a:lnTo>
                    <a:lnTo>
                      <a:pt x="144" y="78"/>
                    </a:lnTo>
                    <a:lnTo>
                      <a:pt x="140" y="89"/>
                    </a:lnTo>
                    <a:lnTo>
                      <a:pt x="137" y="101"/>
                    </a:lnTo>
                    <a:lnTo>
                      <a:pt x="147" y="93"/>
                    </a:lnTo>
                    <a:lnTo>
                      <a:pt x="151" y="82"/>
                    </a:lnTo>
                    <a:lnTo>
                      <a:pt x="153" y="71"/>
                    </a:lnTo>
                    <a:lnTo>
                      <a:pt x="155" y="61"/>
                    </a:lnTo>
                    <a:lnTo>
                      <a:pt x="155" y="51"/>
                    </a:lnTo>
                    <a:lnTo>
                      <a:pt x="155" y="43"/>
                    </a:lnTo>
                    <a:lnTo>
                      <a:pt x="154" y="35"/>
                    </a:lnTo>
                    <a:lnTo>
                      <a:pt x="152" y="28"/>
                    </a:lnTo>
                    <a:lnTo>
                      <a:pt x="150" y="21"/>
                    </a:lnTo>
                    <a:lnTo>
                      <a:pt x="147" y="16"/>
                    </a:lnTo>
                    <a:lnTo>
                      <a:pt x="142" y="12"/>
                    </a:lnTo>
                    <a:lnTo>
                      <a:pt x="138" y="7"/>
                    </a:lnTo>
                    <a:lnTo>
                      <a:pt x="133" y="4"/>
                    </a:lnTo>
                    <a:lnTo>
                      <a:pt x="127" y="2"/>
                    </a:lnTo>
                    <a:lnTo>
                      <a:pt x="122" y="1"/>
                    </a:lnTo>
                    <a:lnTo>
                      <a:pt x="115" y="0"/>
                    </a:lnTo>
                    <a:lnTo>
                      <a:pt x="108" y="0"/>
                    </a:lnTo>
                    <a:lnTo>
                      <a:pt x="101" y="1"/>
                    </a:lnTo>
                    <a:lnTo>
                      <a:pt x="94" y="3"/>
                    </a:lnTo>
                    <a:lnTo>
                      <a:pt x="86" y="6"/>
                    </a:lnTo>
                    <a:lnTo>
                      <a:pt x="79" y="10"/>
                    </a:lnTo>
                    <a:lnTo>
                      <a:pt x="69" y="15"/>
                    </a:lnTo>
                    <a:lnTo>
                      <a:pt x="60" y="21"/>
                    </a:lnTo>
                    <a:lnTo>
                      <a:pt x="52" y="29"/>
                    </a:lnTo>
                    <a:lnTo>
                      <a:pt x="44" y="36"/>
                    </a:lnTo>
                    <a:lnTo>
                      <a:pt x="36" y="45"/>
                    </a:lnTo>
                    <a:lnTo>
                      <a:pt x="30" y="54"/>
                    </a:lnTo>
                    <a:lnTo>
                      <a:pt x="24" y="63"/>
                    </a:lnTo>
                    <a:lnTo>
                      <a:pt x="17" y="74"/>
                    </a:lnTo>
                    <a:lnTo>
                      <a:pt x="12" y="86"/>
                    </a:lnTo>
                    <a:lnTo>
                      <a:pt x="7" y="98"/>
                    </a:lnTo>
                    <a:lnTo>
                      <a:pt x="3" y="110"/>
                    </a:lnTo>
                    <a:lnTo>
                      <a:pt x="0" y="124"/>
                    </a:lnTo>
                    <a:lnTo>
                      <a:pt x="0" y="123"/>
                    </a:lnTo>
                    <a:lnTo>
                      <a:pt x="0" y="124"/>
                    </a:lnTo>
                    <a:lnTo>
                      <a:pt x="1" y="124"/>
                    </a:lnTo>
                    <a:lnTo>
                      <a:pt x="2" y="123"/>
                    </a:lnTo>
                    <a:lnTo>
                      <a:pt x="4" y="122"/>
                    </a:lnTo>
                    <a:lnTo>
                      <a:pt x="6" y="121"/>
                    </a:lnTo>
                    <a:lnTo>
                      <a:pt x="7" y="120"/>
                    </a:lnTo>
                    <a:lnTo>
                      <a:pt x="8" y="118"/>
                    </a:lnTo>
                    <a:lnTo>
                      <a:pt x="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8" name="Freeform 81"/>
              <p:cNvSpPr>
                <a:spLocks/>
              </p:cNvSpPr>
              <p:nvPr/>
            </p:nvSpPr>
            <p:spPr bwMode="auto">
              <a:xfrm>
                <a:off x="2262" y="3910"/>
                <a:ext cx="16" cy="21"/>
              </a:xfrm>
              <a:custGeom>
                <a:avLst/>
                <a:gdLst>
                  <a:gd name="T0" fmla="*/ 0 w 16"/>
                  <a:gd name="T1" fmla="*/ 21 h 21"/>
                  <a:gd name="T2" fmla="*/ 10 w 16"/>
                  <a:gd name="T3" fmla="*/ 14 h 21"/>
                  <a:gd name="T4" fmla="*/ 16 w 16"/>
                  <a:gd name="T5" fmla="*/ 0 h 21"/>
                  <a:gd name="T6" fmla="*/ 7 w 16"/>
                  <a:gd name="T7" fmla="*/ 6 h 21"/>
                  <a:gd name="T8" fmla="*/ 0 w 16"/>
                  <a:gd name="T9" fmla="*/ 20 h 21"/>
                  <a:gd name="T10" fmla="*/ 10 w 16"/>
                  <a:gd name="T11" fmla="*/ 13 h 21"/>
                  <a:gd name="T12" fmla="*/ 0 w 16"/>
                  <a:gd name="T13" fmla="*/ 20 h 21"/>
                  <a:gd name="T14" fmla="*/ 0 w 16"/>
                  <a:gd name="T15" fmla="*/ 21 h 21"/>
                  <a:gd name="T16" fmla="*/ 1 w 16"/>
                  <a:gd name="T17" fmla="*/ 21 h 21"/>
                  <a:gd name="T18" fmla="*/ 2 w 16"/>
                  <a:gd name="T19" fmla="*/ 20 h 21"/>
                  <a:gd name="T20" fmla="*/ 4 w 16"/>
                  <a:gd name="T21" fmla="*/ 19 h 21"/>
                  <a:gd name="T22" fmla="*/ 6 w 16"/>
                  <a:gd name="T23" fmla="*/ 18 h 21"/>
                  <a:gd name="T24" fmla="*/ 8 w 16"/>
                  <a:gd name="T25" fmla="*/ 17 h 21"/>
                  <a:gd name="T26" fmla="*/ 9 w 16"/>
                  <a:gd name="T27" fmla="*/ 15 h 21"/>
                  <a:gd name="T28" fmla="*/ 10 w 16"/>
                  <a:gd name="T29" fmla="*/ 14 h 21"/>
                  <a:gd name="T30" fmla="*/ 0 w 16"/>
                  <a:gd name="T31" fmla="*/ 21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21"/>
                  <a:gd name="T50" fmla="*/ 16 w 16"/>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21">
                    <a:moveTo>
                      <a:pt x="0" y="21"/>
                    </a:moveTo>
                    <a:lnTo>
                      <a:pt x="10" y="14"/>
                    </a:lnTo>
                    <a:lnTo>
                      <a:pt x="16" y="0"/>
                    </a:lnTo>
                    <a:lnTo>
                      <a:pt x="7" y="6"/>
                    </a:lnTo>
                    <a:lnTo>
                      <a:pt x="0" y="20"/>
                    </a:lnTo>
                    <a:lnTo>
                      <a:pt x="10" y="13"/>
                    </a:lnTo>
                    <a:lnTo>
                      <a:pt x="0" y="20"/>
                    </a:lnTo>
                    <a:lnTo>
                      <a:pt x="0" y="21"/>
                    </a:lnTo>
                    <a:lnTo>
                      <a:pt x="1" y="21"/>
                    </a:lnTo>
                    <a:lnTo>
                      <a:pt x="2" y="20"/>
                    </a:lnTo>
                    <a:lnTo>
                      <a:pt x="4" y="19"/>
                    </a:lnTo>
                    <a:lnTo>
                      <a:pt x="6" y="18"/>
                    </a:lnTo>
                    <a:lnTo>
                      <a:pt x="8" y="17"/>
                    </a:lnTo>
                    <a:lnTo>
                      <a:pt x="9" y="15"/>
                    </a:lnTo>
                    <a:lnTo>
                      <a:pt x="10" y="14"/>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49" name="Freeform 82"/>
              <p:cNvSpPr>
                <a:spLocks/>
              </p:cNvSpPr>
              <p:nvPr/>
            </p:nvSpPr>
            <p:spPr bwMode="auto">
              <a:xfrm>
                <a:off x="2197" y="3923"/>
                <a:ext cx="75" cy="18"/>
              </a:xfrm>
              <a:custGeom>
                <a:avLst/>
                <a:gdLst>
                  <a:gd name="T0" fmla="*/ 0 w 75"/>
                  <a:gd name="T1" fmla="*/ 18 h 18"/>
                  <a:gd name="T2" fmla="*/ 65 w 75"/>
                  <a:gd name="T3" fmla="*/ 8 h 18"/>
                  <a:gd name="T4" fmla="*/ 75 w 75"/>
                  <a:gd name="T5" fmla="*/ 0 h 18"/>
                  <a:gd name="T6" fmla="*/ 9 w 75"/>
                  <a:gd name="T7" fmla="*/ 11 h 18"/>
                  <a:gd name="T8" fmla="*/ 8 w 75"/>
                  <a:gd name="T9" fmla="*/ 11 h 18"/>
                  <a:gd name="T10" fmla="*/ 6 w 75"/>
                  <a:gd name="T11" fmla="*/ 12 h 18"/>
                  <a:gd name="T12" fmla="*/ 5 w 75"/>
                  <a:gd name="T13" fmla="*/ 13 h 18"/>
                  <a:gd name="T14" fmla="*/ 3 w 75"/>
                  <a:gd name="T15" fmla="*/ 15 h 18"/>
                  <a:gd name="T16" fmla="*/ 1 w 75"/>
                  <a:gd name="T17" fmla="*/ 16 h 18"/>
                  <a:gd name="T18" fmla="*/ 0 w 75"/>
                  <a:gd name="T19" fmla="*/ 17 h 18"/>
                  <a:gd name="T20" fmla="*/ 0 w 75"/>
                  <a:gd name="T21" fmla="*/ 1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8"/>
                  <a:gd name="T35" fmla="*/ 75 w 75"/>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8">
                    <a:moveTo>
                      <a:pt x="0" y="18"/>
                    </a:moveTo>
                    <a:lnTo>
                      <a:pt x="65" y="8"/>
                    </a:lnTo>
                    <a:lnTo>
                      <a:pt x="75" y="0"/>
                    </a:lnTo>
                    <a:lnTo>
                      <a:pt x="9" y="11"/>
                    </a:lnTo>
                    <a:lnTo>
                      <a:pt x="8" y="11"/>
                    </a:lnTo>
                    <a:lnTo>
                      <a:pt x="6" y="12"/>
                    </a:lnTo>
                    <a:lnTo>
                      <a:pt x="5" y="13"/>
                    </a:lnTo>
                    <a:lnTo>
                      <a:pt x="3" y="15"/>
                    </a:lnTo>
                    <a:lnTo>
                      <a:pt x="1" y="16"/>
                    </a:lnTo>
                    <a:lnTo>
                      <a:pt x="0" y="17"/>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0" name="Freeform 83"/>
              <p:cNvSpPr>
                <a:spLocks/>
              </p:cNvSpPr>
              <p:nvPr/>
            </p:nvSpPr>
            <p:spPr bwMode="auto">
              <a:xfrm>
                <a:off x="1993" y="3902"/>
                <a:ext cx="213" cy="43"/>
              </a:xfrm>
              <a:custGeom>
                <a:avLst/>
                <a:gdLst>
                  <a:gd name="T0" fmla="*/ 1 w 213"/>
                  <a:gd name="T1" fmla="*/ 8 h 43"/>
                  <a:gd name="T2" fmla="*/ 24 w 213"/>
                  <a:gd name="T3" fmla="*/ 15 h 43"/>
                  <a:gd name="T4" fmla="*/ 49 w 213"/>
                  <a:gd name="T5" fmla="*/ 23 h 43"/>
                  <a:gd name="T6" fmla="*/ 75 w 213"/>
                  <a:gd name="T7" fmla="*/ 29 h 43"/>
                  <a:gd name="T8" fmla="*/ 102 w 213"/>
                  <a:gd name="T9" fmla="*/ 36 h 43"/>
                  <a:gd name="T10" fmla="*/ 129 w 213"/>
                  <a:gd name="T11" fmla="*/ 40 h 43"/>
                  <a:gd name="T12" fmla="*/ 156 w 213"/>
                  <a:gd name="T13" fmla="*/ 42 h 43"/>
                  <a:gd name="T14" fmla="*/ 169 w 213"/>
                  <a:gd name="T15" fmla="*/ 43 h 43"/>
                  <a:gd name="T16" fmla="*/ 181 w 213"/>
                  <a:gd name="T17" fmla="*/ 42 h 43"/>
                  <a:gd name="T18" fmla="*/ 194 w 213"/>
                  <a:gd name="T19" fmla="*/ 41 h 43"/>
                  <a:gd name="T20" fmla="*/ 204 w 213"/>
                  <a:gd name="T21" fmla="*/ 39 h 43"/>
                  <a:gd name="T22" fmla="*/ 213 w 213"/>
                  <a:gd name="T23" fmla="*/ 32 h 43"/>
                  <a:gd name="T24" fmla="*/ 202 w 213"/>
                  <a:gd name="T25" fmla="*/ 34 h 43"/>
                  <a:gd name="T26" fmla="*/ 190 w 213"/>
                  <a:gd name="T27" fmla="*/ 35 h 43"/>
                  <a:gd name="T28" fmla="*/ 177 w 213"/>
                  <a:gd name="T29" fmla="*/ 35 h 43"/>
                  <a:gd name="T30" fmla="*/ 165 w 213"/>
                  <a:gd name="T31" fmla="*/ 35 h 43"/>
                  <a:gd name="T32" fmla="*/ 138 w 213"/>
                  <a:gd name="T33" fmla="*/ 33 h 43"/>
                  <a:gd name="T34" fmla="*/ 111 w 213"/>
                  <a:gd name="T35" fmla="*/ 28 h 43"/>
                  <a:gd name="T36" fmla="*/ 84 w 213"/>
                  <a:gd name="T37" fmla="*/ 22 h 43"/>
                  <a:gd name="T38" fmla="*/ 58 w 213"/>
                  <a:gd name="T39" fmla="*/ 15 h 43"/>
                  <a:gd name="T40" fmla="*/ 34 w 213"/>
                  <a:gd name="T41" fmla="*/ 8 h 43"/>
                  <a:gd name="T42" fmla="*/ 11 w 213"/>
                  <a:gd name="T43" fmla="*/ 0 h 43"/>
                  <a:gd name="T44" fmla="*/ 10 w 213"/>
                  <a:gd name="T45" fmla="*/ 0 h 43"/>
                  <a:gd name="T46" fmla="*/ 8 w 213"/>
                  <a:gd name="T47" fmla="*/ 1 h 43"/>
                  <a:gd name="T48" fmla="*/ 6 w 213"/>
                  <a:gd name="T49" fmla="*/ 3 h 43"/>
                  <a:gd name="T50" fmla="*/ 4 w 213"/>
                  <a:gd name="T51" fmla="*/ 4 h 43"/>
                  <a:gd name="T52" fmla="*/ 2 w 213"/>
                  <a:gd name="T53" fmla="*/ 5 h 43"/>
                  <a:gd name="T54" fmla="*/ 1 w 213"/>
                  <a:gd name="T55" fmla="*/ 7 h 43"/>
                  <a:gd name="T56" fmla="*/ 0 w 213"/>
                  <a:gd name="T57" fmla="*/ 8 h 43"/>
                  <a:gd name="T58" fmla="*/ 1 w 213"/>
                  <a:gd name="T59" fmla="*/ 8 h 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3"/>
                  <a:gd name="T91" fmla="*/ 0 h 43"/>
                  <a:gd name="T92" fmla="*/ 213 w 213"/>
                  <a:gd name="T93" fmla="*/ 43 h 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3" h="43">
                    <a:moveTo>
                      <a:pt x="1" y="8"/>
                    </a:moveTo>
                    <a:lnTo>
                      <a:pt x="24" y="15"/>
                    </a:lnTo>
                    <a:lnTo>
                      <a:pt x="49" y="23"/>
                    </a:lnTo>
                    <a:lnTo>
                      <a:pt x="75" y="29"/>
                    </a:lnTo>
                    <a:lnTo>
                      <a:pt x="102" y="36"/>
                    </a:lnTo>
                    <a:lnTo>
                      <a:pt x="129" y="40"/>
                    </a:lnTo>
                    <a:lnTo>
                      <a:pt x="156" y="42"/>
                    </a:lnTo>
                    <a:lnTo>
                      <a:pt x="169" y="43"/>
                    </a:lnTo>
                    <a:lnTo>
                      <a:pt x="181" y="42"/>
                    </a:lnTo>
                    <a:lnTo>
                      <a:pt x="194" y="41"/>
                    </a:lnTo>
                    <a:lnTo>
                      <a:pt x="204" y="39"/>
                    </a:lnTo>
                    <a:lnTo>
                      <a:pt x="213" y="32"/>
                    </a:lnTo>
                    <a:lnTo>
                      <a:pt x="202" y="34"/>
                    </a:lnTo>
                    <a:lnTo>
                      <a:pt x="190" y="35"/>
                    </a:lnTo>
                    <a:lnTo>
                      <a:pt x="177" y="35"/>
                    </a:lnTo>
                    <a:lnTo>
                      <a:pt x="165" y="35"/>
                    </a:lnTo>
                    <a:lnTo>
                      <a:pt x="138" y="33"/>
                    </a:lnTo>
                    <a:lnTo>
                      <a:pt x="111" y="28"/>
                    </a:lnTo>
                    <a:lnTo>
                      <a:pt x="84" y="22"/>
                    </a:lnTo>
                    <a:lnTo>
                      <a:pt x="58" y="15"/>
                    </a:lnTo>
                    <a:lnTo>
                      <a:pt x="34" y="8"/>
                    </a:lnTo>
                    <a:lnTo>
                      <a:pt x="11" y="0"/>
                    </a:lnTo>
                    <a:lnTo>
                      <a:pt x="10" y="0"/>
                    </a:lnTo>
                    <a:lnTo>
                      <a:pt x="8" y="1"/>
                    </a:lnTo>
                    <a:lnTo>
                      <a:pt x="6" y="3"/>
                    </a:lnTo>
                    <a:lnTo>
                      <a:pt x="4" y="4"/>
                    </a:lnTo>
                    <a:lnTo>
                      <a:pt x="2" y="5"/>
                    </a:lnTo>
                    <a:lnTo>
                      <a:pt x="1" y="7"/>
                    </a:lnTo>
                    <a:lnTo>
                      <a:pt x="0" y="8"/>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1" name="Freeform 84"/>
              <p:cNvSpPr>
                <a:spLocks/>
              </p:cNvSpPr>
              <p:nvPr/>
            </p:nvSpPr>
            <p:spPr bwMode="auto">
              <a:xfrm>
                <a:off x="1937" y="3872"/>
                <a:ext cx="67" cy="38"/>
              </a:xfrm>
              <a:custGeom>
                <a:avLst/>
                <a:gdLst>
                  <a:gd name="T0" fmla="*/ 1 w 67"/>
                  <a:gd name="T1" fmla="*/ 9 h 38"/>
                  <a:gd name="T2" fmla="*/ 0 w 67"/>
                  <a:gd name="T3" fmla="*/ 8 h 38"/>
                  <a:gd name="T4" fmla="*/ 5 w 67"/>
                  <a:gd name="T5" fmla="*/ 13 h 38"/>
                  <a:gd name="T6" fmla="*/ 12 w 67"/>
                  <a:gd name="T7" fmla="*/ 19 h 38"/>
                  <a:gd name="T8" fmla="*/ 18 w 67"/>
                  <a:gd name="T9" fmla="*/ 22 h 38"/>
                  <a:gd name="T10" fmla="*/ 25 w 67"/>
                  <a:gd name="T11" fmla="*/ 26 h 38"/>
                  <a:gd name="T12" fmla="*/ 32 w 67"/>
                  <a:gd name="T13" fmla="*/ 28 h 38"/>
                  <a:gd name="T14" fmla="*/ 41 w 67"/>
                  <a:gd name="T15" fmla="*/ 31 h 38"/>
                  <a:gd name="T16" fmla="*/ 49 w 67"/>
                  <a:gd name="T17" fmla="*/ 35 h 38"/>
                  <a:gd name="T18" fmla="*/ 57 w 67"/>
                  <a:gd name="T19" fmla="*/ 38 h 38"/>
                  <a:gd name="T20" fmla="*/ 67 w 67"/>
                  <a:gd name="T21" fmla="*/ 30 h 38"/>
                  <a:gd name="T22" fmla="*/ 58 w 67"/>
                  <a:gd name="T23" fmla="*/ 27 h 38"/>
                  <a:gd name="T24" fmla="*/ 51 w 67"/>
                  <a:gd name="T25" fmla="*/ 24 h 38"/>
                  <a:gd name="T26" fmla="*/ 42 w 67"/>
                  <a:gd name="T27" fmla="*/ 21 h 38"/>
                  <a:gd name="T28" fmla="*/ 36 w 67"/>
                  <a:gd name="T29" fmla="*/ 18 h 38"/>
                  <a:gd name="T30" fmla="*/ 28 w 67"/>
                  <a:gd name="T31" fmla="*/ 14 h 38"/>
                  <a:gd name="T32" fmla="*/ 22 w 67"/>
                  <a:gd name="T33" fmla="*/ 10 h 38"/>
                  <a:gd name="T34" fmla="*/ 16 w 67"/>
                  <a:gd name="T35" fmla="*/ 6 h 38"/>
                  <a:gd name="T36" fmla="*/ 11 w 67"/>
                  <a:gd name="T37" fmla="*/ 0 h 38"/>
                  <a:gd name="T38" fmla="*/ 10 w 67"/>
                  <a:gd name="T39" fmla="*/ 0 h 38"/>
                  <a:gd name="T40" fmla="*/ 9 w 67"/>
                  <a:gd name="T41" fmla="*/ 1 h 38"/>
                  <a:gd name="T42" fmla="*/ 6 w 67"/>
                  <a:gd name="T43" fmla="*/ 3 h 38"/>
                  <a:gd name="T44" fmla="*/ 4 w 67"/>
                  <a:gd name="T45" fmla="*/ 4 h 38"/>
                  <a:gd name="T46" fmla="*/ 3 w 67"/>
                  <a:gd name="T47" fmla="*/ 5 h 38"/>
                  <a:gd name="T48" fmla="*/ 1 w 67"/>
                  <a:gd name="T49" fmla="*/ 7 h 38"/>
                  <a:gd name="T50" fmla="*/ 0 w 67"/>
                  <a:gd name="T51" fmla="*/ 8 h 38"/>
                  <a:gd name="T52" fmla="*/ 1 w 67"/>
                  <a:gd name="T53" fmla="*/ 9 h 3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38"/>
                  <a:gd name="T83" fmla="*/ 67 w 67"/>
                  <a:gd name="T84" fmla="*/ 38 h 3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38">
                    <a:moveTo>
                      <a:pt x="1" y="9"/>
                    </a:moveTo>
                    <a:lnTo>
                      <a:pt x="0" y="8"/>
                    </a:lnTo>
                    <a:lnTo>
                      <a:pt x="5" y="13"/>
                    </a:lnTo>
                    <a:lnTo>
                      <a:pt x="12" y="19"/>
                    </a:lnTo>
                    <a:lnTo>
                      <a:pt x="18" y="22"/>
                    </a:lnTo>
                    <a:lnTo>
                      <a:pt x="25" y="26"/>
                    </a:lnTo>
                    <a:lnTo>
                      <a:pt x="32" y="28"/>
                    </a:lnTo>
                    <a:lnTo>
                      <a:pt x="41" y="31"/>
                    </a:lnTo>
                    <a:lnTo>
                      <a:pt x="49" y="35"/>
                    </a:lnTo>
                    <a:lnTo>
                      <a:pt x="57" y="38"/>
                    </a:lnTo>
                    <a:lnTo>
                      <a:pt x="67" y="30"/>
                    </a:lnTo>
                    <a:lnTo>
                      <a:pt x="58" y="27"/>
                    </a:lnTo>
                    <a:lnTo>
                      <a:pt x="51" y="24"/>
                    </a:lnTo>
                    <a:lnTo>
                      <a:pt x="42" y="21"/>
                    </a:lnTo>
                    <a:lnTo>
                      <a:pt x="36" y="18"/>
                    </a:lnTo>
                    <a:lnTo>
                      <a:pt x="28" y="14"/>
                    </a:lnTo>
                    <a:lnTo>
                      <a:pt x="22" y="10"/>
                    </a:lnTo>
                    <a:lnTo>
                      <a:pt x="16" y="6"/>
                    </a:lnTo>
                    <a:lnTo>
                      <a:pt x="11" y="0"/>
                    </a:lnTo>
                    <a:lnTo>
                      <a:pt x="10" y="0"/>
                    </a:lnTo>
                    <a:lnTo>
                      <a:pt x="9" y="1"/>
                    </a:lnTo>
                    <a:lnTo>
                      <a:pt x="6" y="3"/>
                    </a:lnTo>
                    <a:lnTo>
                      <a:pt x="4" y="4"/>
                    </a:lnTo>
                    <a:lnTo>
                      <a:pt x="3" y="5"/>
                    </a:lnTo>
                    <a:lnTo>
                      <a:pt x="1" y="7"/>
                    </a:lnTo>
                    <a:lnTo>
                      <a:pt x="0" y="8"/>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2" name="Freeform 85"/>
              <p:cNvSpPr>
                <a:spLocks/>
              </p:cNvSpPr>
              <p:nvPr/>
            </p:nvSpPr>
            <p:spPr bwMode="auto">
              <a:xfrm>
                <a:off x="2431" y="3704"/>
                <a:ext cx="21" cy="167"/>
              </a:xfrm>
              <a:custGeom>
                <a:avLst/>
                <a:gdLst>
                  <a:gd name="T0" fmla="*/ 17 w 21"/>
                  <a:gd name="T1" fmla="*/ 163 h 167"/>
                  <a:gd name="T2" fmla="*/ 19 w 21"/>
                  <a:gd name="T3" fmla="*/ 163 h 167"/>
                  <a:gd name="T4" fmla="*/ 20 w 21"/>
                  <a:gd name="T5" fmla="*/ 140 h 167"/>
                  <a:gd name="T6" fmla="*/ 21 w 21"/>
                  <a:gd name="T7" fmla="*/ 117 h 167"/>
                  <a:gd name="T8" fmla="*/ 21 w 21"/>
                  <a:gd name="T9" fmla="*/ 95 h 167"/>
                  <a:gd name="T10" fmla="*/ 21 w 21"/>
                  <a:gd name="T11" fmla="*/ 74 h 167"/>
                  <a:gd name="T12" fmla="*/ 20 w 21"/>
                  <a:gd name="T13" fmla="*/ 53 h 167"/>
                  <a:gd name="T14" fmla="*/ 18 w 21"/>
                  <a:gd name="T15" fmla="*/ 34 h 167"/>
                  <a:gd name="T16" fmla="*/ 16 w 21"/>
                  <a:gd name="T17" fmla="*/ 26 h 167"/>
                  <a:gd name="T18" fmla="*/ 14 w 21"/>
                  <a:gd name="T19" fmla="*/ 16 h 167"/>
                  <a:gd name="T20" fmla="*/ 11 w 21"/>
                  <a:gd name="T21" fmla="*/ 7 h 167"/>
                  <a:gd name="T22" fmla="*/ 6 w 21"/>
                  <a:gd name="T23" fmla="*/ 0 h 167"/>
                  <a:gd name="T24" fmla="*/ 0 w 21"/>
                  <a:gd name="T25" fmla="*/ 4 h 167"/>
                  <a:gd name="T26" fmla="*/ 4 w 21"/>
                  <a:gd name="T27" fmla="*/ 12 h 167"/>
                  <a:gd name="T28" fmla="*/ 7 w 21"/>
                  <a:gd name="T29" fmla="*/ 20 h 167"/>
                  <a:gd name="T30" fmla="*/ 10 w 21"/>
                  <a:gd name="T31" fmla="*/ 29 h 167"/>
                  <a:gd name="T32" fmla="*/ 12 w 21"/>
                  <a:gd name="T33" fmla="*/ 38 h 167"/>
                  <a:gd name="T34" fmla="*/ 14 w 21"/>
                  <a:gd name="T35" fmla="*/ 58 h 167"/>
                  <a:gd name="T36" fmla="*/ 15 w 21"/>
                  <a:gd name="T37" fmla="*/ 78 h 167"/>
                  <a:gd name="T38" fmla="*/ 15 w 21"/>
                  <a:gd name="T39" fmla="*/ 99 h 167"/>
                  <a:gd name="T40" fmla="*/ 15 w 21"/>
                  <a:gd name="T41" fmla="*/ 121 h 167"/>
                  <a:gd name="T42" fmla="*/ 14 w 21"/>
                  <a:gd name="T43" fmla="*/ 144 h 167"/>
                  <a:gd name="T44" fmla="*/ 13 w 21"/>
                  <a:gd name="T45" fmla="*/ 167 h 167"/>
                  <a:gd name="T46" fmla="*/ 14 w 21"/>
                  <a:gd name="T47" fmla="*/ 167 h 167"/>
                  <a:gd name="T48" fmla="*/ 13 w 21"/>
                  <a:gd name="T49" fmla="*/ 167 h 167"/>
                  <a:gd name="T50" fmla="*/ 14 w 21"/>
                  <a:gd name="T51" fmla="*/ 167 h 167"/>
                  <a:gd name="T52" fmla="*/ 15 w 21"/>
                  <a:gd name="T53" fmla="*/ 167 h 167"/>
                  <a:gd name="T54" fmla="*/ 16 w 21"/>
                  <a:gd name="T55" fmla="*/ 166 h 167"/>
                  <a:gd name="T56" fmla="*/ 17 w 21"/>
                  <a:gd name="T57" fmla="*/ 166 h 167"/>
                  <a:gd name="T58" fmla="*/ 18 w 21"/>
                  <a:gd name="T59" fmla="*/ 165 h 167"/>
                  <a:gd name="T60" fmla="*/ 19 w 21"/>
                  <a:gd name="T61" fmla="*/ 164 h 167"/>
                  <a:gd name="T62" fmla="*/ 19 w 21"/>
                  <a:gd name="T63" fmla="*/ 163 h 167"/>
                  <a:gd name="T64" fmla="*/ 17 w 21"/>
                  <a:gd name="T65" fmla="*/ 16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167"/>
                  <a:gd name="T101" fmla="*/ 21 w 21"/>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167">
                    <a:moveTo>
                      <a:pt x="17" y="163"/>
                    </a:moveTo>
                    <a:lnTo>
                      <a:pt x="19" y="163"/>
                    </a:lnTo>
                    <a:lnTo>
                      <a:pt x="20" y="140"/>
                    </a:lnTo>
                    <a:lnTo>
                      <a:pt x="21" y="117"/>
                    </a:lnTo>
                    <a:lnTo>
                      <a:pt x="21" y="95"/>
                    </a:lnTo>
                    <a:lnTo>
                      <a:pt x="21" y="74"/>
                    </a:lnTo>
                    <a:lnTo>
                      <a:pt x="20" y="53"/>
                    </a:lnTo>
                    <a:lnTo>
                      <a:pt x="18" y="34"/>
                    </a:lnTo>
                    <a:lnTo>
                      <a:pt x="16" y="26"/>
                    </a:lnTo>
                    <a:lnTo>
                      <a:pt x="14" y="16"/>
                    </a:lnTo>
                    <a:lnTo>
                      <a:pt x="11" y="7"/>
                    </a:lnTo>
                    <a:lnTo>
                      <a:pt x="6" y="0"/>
                    </a:lnTo>
                    <a:lnTo>
                      <a:pt x="0" y="4"/>
                    </a:lnTo>
                    <a:lnTo>
                      <a:pt x="4" y="12"/>
                    </a:lnTo>
                    <a:lnTo>
                      <a:pt x="7" y="20"/>
                    </a:lnTo>
                    <a:lnTo>
                      <a:pt x="10" y="29"/>
                    </a:lnTo>
                    <a:lnTo>
                      <a:pt x="12" y="38"/>
                    </a:lnTo>
                    <a:lnTo>
                      <a:pt x="14" y="58"/>
                    </a:lnTo>
                    <a:lnTo>
                      <a:pt x="15" y="78"/>
                    </a:lnTo>
                    <a:lnTo>
                      <a:pt x="15" y="99"/>
                    </a:lnTo>
                    <a:lnTo>
                      <a:pt x="15" y="121"/>
                    </a:lnTo>
                    <a:lnTo>
                      <a:pt x="14" y="144"/>
                    </a:lnTo>
                    <a:lnTo>
                      <a:pt x="13" y="167"/>
                    </a:lnTo>
                    <a:lnTo>
                      <a:pt x="14" y="167"/>
                    </a:lnTo>
                    <a:lnTo>
                      <a:pt x="13" y="167"/>
                    </a:lnTo>
                    <a:lnTo>
                      <a:pt x="14" y="167"/>
                    </a:lnTo>
                    <a:lnTo>
                      <a:pt x="15" y="167"/>
                    </a:lnTo>
                    <a:lnTo>
                      <a:pt x="16" y="166"/>
                    </a:lnTo>
                    <a:lnTo>
                      <a:pt x="17" y="166"/>
                    </a:lnTo>
                    <a:lnTo>
                      <a:pt x="18" y="165"/>
                    </a:lnTo>
                    <a:lnTo>
                      <a:pt x="19" y="164"/>
                    </a:lnTo>
                    <a:lnTo>
                      <a:pt x="19" y="163"/>
                    </a:lnTo>
                    <a:lnTo>
                      <a:pt x="17"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3" name="Freeform 86"/>
              <p:cNvSpPr>
                <a:spLocks/>
              </p:cNvSpPr>
              <p:nvPr/>
            </p:nvSpPr>
            <p:spPr bwMode="auto">
              <a:xfrm>
                <a:off x="2445" y="3815"/>
                <a:ext cx="178" cy="56"/>
              </a:xfrm>
              <a:custGeom>
                <a:avLst/>
                <a:gdLst>
                  <a:gd name="T0" fmla="*/ 173 w 178"/>
                  <a:gd name="T1" fmla="*/ 4 h 56"/>
                  <a:gd name="T2" fmla="*/ 177 w 178"/>
                  <a:gd name="T3" fmla="*/ 0 h 56"/>
                  <a:gd name="T4" fmla="*/ 3 w 178"/>
                  <a:gd name="T5" fmla="*/ 52 h 56"/>
                  <a:gd name="T6" fmla="*/ 0 w 178"/>
                  <a:gd name="T7" fmla="*/ 56 h 56"/>
                  <a:gd name="T8" fmla="*/ 174 w 178"/>
                  <a:gd name="T9" fmla="*/ 6 h 56"/>
                  <a:gd name="T10" fmla="*/ 178 w 178"/>
                  <a:gd name="T11" fmla="*/ 3 h 56"/>
                  <a:gd name="T12" fmla="*/ 174 w 178"/>
                  <a:gd name="T13" fmla="*/ 6 h 56"/>
                  <a:gd name="T14" fmla="*/ 175 w 178"/>
                  <a:gd name="T15" fmla="*/ 5 h 56"/>
                  <a:gd name="T16" fmla="*/ 176 w 178"/>
                  <a:gd name="T17" fmla="*/ 5 h 56"/>
                  <a:gd name="T18" fmla="*/ 177 w 178"/>
                  <a:gd name="T19" fmla="*/ 4 h 56"/>
                  <a:gd name="T20" fmla="*/ 178 w 178"/>
                  <a:gd name="T21" fmla="*/ 3 h 56"/>
                  <a:gd name="T22" fmla="*/ 178 w 178"/>
                  <a:gd name="T23" fmla="*/ 2 h 56"/>
                  <a:gd name="T24" fmla="*/ 178 w 178"/>
                  <a:gd name="T25" fmla="*/ 0 h 56"/>
                  <a:gd name="T26" fmla="*/ 177 w 178"/>
                  <a:gd name="T27" fmla="*/ 0 h 56"/>
                  <a:gd name="T28" fmla="*/ 173 w 178"/>
                  <a:gd name="T29" fmla="*/ 4 h 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8"/>
                  <a:gd name="T46" fmla="*/ 0 h 56"/>
                  <a:gd name="T47" fmla="*/ 178 w 178"/>
                  <a:gd name="T48" fmla="*/ 56 h 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8" h="56">
                    <a:moveTo>
                      <a:pt x="173" y="4"/>
                    </a:moveTo>
                    <a:lnTo>
                      <a:pt x="177" y="0"/>
                    </a:lnTo>
                    <a:lnTo>
                      <a:pt x="3" y="52"/>
                    </a:lnTo>
                    <a:lnTo>
                      <a:pt x="0" y="56"/>
                    </a:lnTo>
                    <a:lnTo>
                      <a:pt x="174" y="6"/>
                    </a:lnTo>
                    <a:lnTo>
                      <a:pt x="178" y="3"/>
                    </a:lnTo>
                    <a:lnTo>
                      <a:pt x="174" y="6"/>
                    </a:lnTo>
                    <a:lnTo>
                      <a:pt x="175" y="5"/>
                    </a:lnTo>
                    <a:lnTo>
                      <a:pt x="176" y="5"/>
                    </a:lnTo>
                    <a:lnTo>
                      <a:pt x="177" y="4"/>
                    </a:lnTo>
                    <a:lnTo>
                      <a:pt x="178" y="3"/>
                    </a:lnTo>
                    <a:lnTo>
                      <a:pt x="178" y="2"/>
                    </a:lnTo>
                    <a:lnTo>
                      <a:pt x="178" y="0"/>
                    </a:lnTo>
                    <a:lnTo>
                      <a:pt x="177" y="0"/>
                    </a:lnTo>
                    <a:lnTo>
                      <a:pt x="17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4" name="Freeform 87"/>
              <p:cNvSpPr>
                <a:spLocks/>
              </p:cNvSpPr>
              <p:nvPr/>
            </p:nvSpPr>
            <p:spPr bwMode="auto">
              <a:xfrm>
                <a:off x="2618" y="3808"/>
                <a:ext cx="12" cy="11"/>
              </a:xfrm>
              <a:custGeom>
                <a:avLst/>
                <a:gdLst>
                  <a:gd name="T0" fmla="*/ 5 w 12"/>
                  <a:gd name="T1" fmla="*/ 4 h 11"/>
                  <a:gd name="T2" fmla="*/ 6 w 12"/>
                  <a:gd name="T3" fmla="*/ 3 h 11"/>
                  <a:gd name="T4" fmla="*/ 0 w 12"/>
                  <a:gd name="T5" fmla="*/ 11 h 11"/>
                  <a:gd name="T6" fmla="*/ 5 w 12"/>
                  <a:gd name="T7" fmla="*/ 10 h 11"/>
                  <a:gd name="T8" fmla="*/ 12 w 12"/>
                  <a:gd name="T9" fmla="*/ 2 h 11"/>
                  <a:gd name="T10" fmla="*/ 12 w 12"/>
                  <a:gd name="T11" fmla="*/ 1 h 11"/>
                  <a:gd name="T12" fmla="*/ 12 w 12"/>
                  <a:gd name="T13" fmla="*/ 2 h 11"/>
                  <a:gd name="T14" fmla="*/ 12 w 12"/>
                  <a:gd name="T15" fmla="*/ 1 h 11"/>
                  <a:gd name="T16" fmla="*/ 12 w 12"/>
                  <a:gd name="T17" fmla="*/ 0 h 11"/>
                  <a:gd name="T18" fmla="*/ 11 w 12"/>
                  <a:gd name="T19" fmla="*/ 0 h 11"/>
                  <a:gd name="T20" fmla="*/ 10 w 12"/>
                  <a:gd name="T21" fmla="*/ 1 h 11"/>
                  <a:gd name="T22" fmla="*/ 9 w 12"/>
                  <a:gd name="T23" fmla="*/ 1 h 11"/>
                  <a:gd name="T24" fmla="*/ 7 w 12"/>
                  <a:gd name="T25" fmla="*/ 2 h 11"/>
                  <a:gd name="T26" fmla="*/ 6 w 12"/>
                  <a:gd name="T27" fmla="*/ 3 h 11"/>
                  <a:gd name="T28" fmla="*/ 5 w 12"/>
                  <a:gd name="T29" fmla="*/ 4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1"/>
                  <a:gd name="T47" fmla="*/ 12 w 12"/>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1">
                    <a:moveTo>
                      <a:pt x="5" y="4"/>
                    </a:moveTo>
                    <a:lnTo>
                      <a:pt x="6" y="3"/>
                    </a:lnTo>
                    <a:lnTo>
                      <a:pt x="0" y="11"/>
                    </a:lnTo>
                    <a:lnTo>
                      <a:pt x="5" y="10"/>
                    </a:lnTo>
                    <a:lnTo>
                      <a:pt x="12" y="2"/>
                    </a:lnTo>
                    <a:lnTo>
                      <a:pt x="12" y="1"/>
                    </a:lnTo>
                    <a:lnTo>
                      <a:pt x="12" y="2"/>
                    </a:lnTo>
                    <a:lnTo>
                      <a:pt x="12" y="1"/>
                    </a:lnTo>
                    <a:lnTo>
                      <a:pt x="12" y="0"/>
                    </a:lnTo>
                    <a:lnTo>
                      <a:pt x="11" y="0"/>
                    </a:lnTo>
                    <a:lnTo>
                      <a:pt x="10" y="1"/>
                    </a:lnTo>
                    <a:lnTo>
                      <a:pt x="9" y="1"/>
                    </a:lnTo>
                    <a:lnTo>
                      <a:pt x="7" y="2"/>
                    </a:lnTo>
                    <a:lnTo>
                      <a:pt x="6" y="3"/>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5" name="Freeform 88"/>
              <p:cNvSpPr>
                <a:spLocks/>
              </p:cNvSpPr>
              <p:nvPr/>
            </p:nvSpPr>
            <p:spPr bwMode="auto">
              <a:xfrm>
                <a:off x="2616" y="3681"/>
                <a:ext cx="18" cy="131"/>
              </a:xfrm>
              <a:custGeom>
                <a:avLst/>
                <a:gdLst>
                  <a:gd name="T0" fmla="*/ 2 w 18"/>
                  <a:gd name="T1" fmla="*/ 5 h 131"/>
                  <a:gd name="T2" fmla="*/ 0 w 18"/>
                  <a:gd name="T3" fmla="*/ 5 h 131"/>
                  <a:gd name="T4" fmla="*/ 5 w 18"/>
                  <a:gd name="T5" fmla="*/ 22 h 131"/>
                  <a:gd name="T6" fmla="*/ 8 w 18"/>
                  <a:gd name="T7" fmla="*/ 38 h 131"/>
                  <a:gd name="T8" fmla="*/ 11 w 18"/>
                  <a:gd name="T9" fmla="*/ 53 h 131"/>
                  <a:gd name="T10" fmla="*/ 12 w 18"/>
                  <a:gd name="T11" fmla="*/ 67 h 131"/>
                  <a:gd name="T12" fmla="*/ 12 w 18"/>
                  <a:gd name="T13" fmla="*/ 81 h 131"/>
                  <a:gd name="T14" fmla="*/ 11 w 18"/>
                  <a:gd name="T15" fmla="*/ 97 h 131"/>
                  <a:gd name="T16" fmla="*/ 9 w 18"/>
                  <a:gd name="T17" fmla="*/ 113 h 131"/>
                  <a:gd name="T18" fmla="*/ 7 w 18"/>
                  <a:gd name="T19" fmla="*/ 131 h 131"/>
                  <a:gd name="T20" fmla="*/ 14 w 18"/>
                  <a:gd name="T21" fmla="*/ 128 h 131"/>
                  <a:gd name="T22" fmla="*/ 16 w 18"/>
                  <a:gd name="T23" fmla="*/ 110 h 131"/>
                  <a:gd name="T24" fmla="*/ 17 w 18"/>
                  <a:gd name="T25" fmla="*/ 93 h 131"/>
                  <a:gd name="T26" fmla="*/ 18 w 18"/>
                  <a:gd name="T27" fmla="*/ 78 h 131"/>
                  <a:gd name="T28" fmla="*/ 18 w 18"/>
                  <a:gd name="T29" fmla="*/ 63 h 131"/>
                  <a:gd name="T30" fmla="*/ 17 w 18"/>
                  <a:gd name="T31" fmla="*/ 49 h 131"/>
                  <a:gd name="T32" fmla="*/ 15 w 18"/>
                  <a:gd name="T33" fmla="*/ 34 h 131"/>
                  <a:gd name="T34" fmla="*/ 12 w 18"/>
                  <a:gd name="T35" fmla="*/ 17 h 131"/>
                  <a:gd name="T36" fmla="*/ 6 w 18"/>
                  <a:gd name="T37" fmla="*/ 0 h 131"/>
                  <a:gd name="T38" fmla="*/ 5 w 18"/>
                  <a:gd name="T39" fmla="*/ 0 h 131"/>
                  <a:gd name="T40" fmla="*/ 6 w 18"/>
                  <a:gd name="T41" fmla="*/ 0 h 131"/>
                  <a:gd name="T42" fmla="*/ 5 w 18"/>
                  <a:gd name="T43" fmla="*/ 0 h 131"/>
                  <a:gd name="T44" fmla="*/ 4 w 18"/>
                  <a:gd name="T45" fmla="*/ 0 h 131"/>
                  <a:gd name="T46" fmla="*/ 3 w 18"/>
                  <a:gd name="T47" fmla="*/ 1 h 131"/>
                  <a:gd name="T48" fmla="*/ 2 w 18"/>
                  <a:gd name="T49" fmla="*/ 1 h 131"/>
                  <a:gd name="T50" fmla="*/ 1 w 18"/>
                  <a:gd name="T51" fmla="*/ 2 h 131"/>
                  <a:gd name="T52" fmla="*/ 0 w 18"/>
                  <a:gd name="T53" fmla="*/ 3 h 131"/>
                  <a:gd name="T54" fmla="*/ 0 w 18"/>
                  <a:gd name="T55" fmla="*/ 5 h 131"/>
                  <a:gd name="T56" fmla="*/ 2 w 18"/>
                  <a:gd name="T57" fmla="*/ 5 h 1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31"/>
                  <a:gd name="T89" fmla="*/ 18 w 18"/>
                  <a:gd name="T90" fmla="*/ 131 h 1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31">
                    <a:moveTo>
                      <a:pt x="2" y="5"/>
                    </a:moveTo>
                    <a:lnTo>
                      <a:pt x="0" y="5"/>
                    </a:lnTo>
                    <a:lnTo>
                      <a:pt x="5" y="22"/>
                    </a:lnTo>
                    <a:lnTo>
                      <a:pt x="8" y="38"/>
                    </a:lnTo>
                    <a:lnTo>
                      <a:pt x="11" y="53"/>
                    </a:lnTo>
                    <a:lnTo>
                      <a:pt x="12" y="67"/>
                    </a:lnTo>
                    <a:lnTo>
                      <a:pt x="12" y="81"/>
                    </a:lnTo>
                    <a:lnTo>
                      <a:pt x="11" y="97"/>
                    </a:lnTo>
                    <a:lnTo>
                      <a:pt x="9" y="113"/>
                    </a:lnTo>
                    <a:lnTo>
                      <a:pt x="7" y="131"/>
                    </a:lnTo>
                    <a:lnTo>
                      <a:pt x="14" y="128"/>
                    </a:lnTo>
                    <a:lnTo>
                      <a:pt x="16" y="110"/>
                    </a:lnTo>
                    <a:lnTo>
                      <a:pt x="17" y="93"/>
                    </a:lnTo>
                    <a:lnTo>
                      <a:pt x="18" y="78"/>
                    </a:lnTo>
                    <a:lnTo>
                      <a:pt x="18" y="63"/>
                    </a:lnTo>
                    <a:lnTo>
                      <a:pt x="17" y="49"/>
                    </a:lnTo>
                    <a:lnTo>
                      <a:pt x="15" y="34"/>
                    </a:lnTo>
                    <a:lnTo>
                      <a:pt x="12" y="17"/>
                    </a:lnTo>
                    <a:lnTo>
                      <a:pt x="6" y="0"/>
                    </a:lnTo>
                    <a:lnTo>
                      <a:pt x="5" y="0"/>
                    </a:lnTo>
                    <a:lnTo>
                      <a:pt x="6" y="0"/>
                    </a:lnTo>
                    <a:lnTo>
                      <a:pt x="5" y="0"/>
                    </a:lnTo>
                    <a:lnTo>
                      <a:pt x="4" y="0"/>
                    </a:lnTo>
                    <a:lnTo>
                      <a:pt x="3" y="1"/>
                    </a:lnTo>
                    <a:lnTo>
                      <a:pt x="2" y="1"/>
                    </a:lnTo>
                    <a:lnTo>
                      <a:pt x="1" y="2"/>
                    </a:lnTo>
                    <a:lnTo>
                      <a:pt x="0" y="3"/>
                    </a:lnTo>
                    <a:lnTo>
                      <a:pt x="0" y="5"/>
                    </a:ln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6" name="Freeform 89"/>
              <p:cNvSpPr>
                <a:spLocks/>
              </p:cNvSpPr>
              <p:nvPr/>
            </p:nvSpPr>
            <p:spPr bwMode="auto">
              <a:xfrm>
                <a:off x="2530" y="3681"/>
                <a:ext cx="91" cy="23"/>
              </a:xfrm>
              <a:custGeom>
                <a:avLst/>
                <a:gdLst>
                  <a:gd name="T0" fmla="*/ 1 w 91"/>
                  <a:gd name="T1" fmla="*/ 23 h 23"/>
                  <a:gd name="T2" fmla="*/ 88 w 91"/>
                  <a:gd name="T3" fmla="*/ 5 h 23"/>
                  <a:gd name="T4" fmla="*/ 91 w 91"/>
                  <a:gd name="T5" fmla="*/ 0 h 23"/>
                  <a:gd name="T6" fmla="*/ 5 w 91"/>
                  <a:gd name="T7" fmla="*/ 19 h 23"/>
                  <a:gd name="T8" fmla="*/ 6 w 91"/>
                  <a:gd name="T9" fmla="*/ 19 h 23"/>
                  <a:gd name="T10" fmla="*/ 5 w 91"/>
                  <a:gd name="T11" fmla="*/ 19 h 23"/>
                  <a:gd name="T12" fmla="*/ 4 w 91"/>
                  <a:gd name="T13" fmla="*/ 19 h 23"/>
                  <a:gd name="T14" fmla="*/ 2 w 91"/>
                  <a:gd name="T15" fmla="*/ 20 h 23"/>
                  <a:gd name="T16" fmla="*/ 1 w 91"/>
                  <a:gd name="T17" fmla="*/ 21 h 23"/>
                  <a:gd name="T18" fmla="*/ 0 w 91"/>
                  <a:gd name="T19" fmla="*/ 22 h 23"/>
                  <a:gd name="T20" fmla="*/ 0 w 91"/>
                  <a:gd name="T21" fmla="*/ 23 h 23"/>
                  <a:gd name="T22" fmla="*/ 1 w 91"/>
                  <a:gd name="T23" fmla="*/ 23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
                  <a:gd name="T37" fmla="*/ 0 h 23"/>
                  <a:gd name="T38" fmla="*/ 91 w 9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 h="23">
                    <a:moveTo>
                      <a:pt x="1" y="23"/>
                    </a:moveTo>
                    <a:lnTo>
                      <a:pt x="88" y="5"/>
                    </a:lnTo>
                    <a:lnTo>
                      <a:pt x="91" y="0"/>
                    </a:lnTo>
                    <a:lnTo>
                      <a:pt x="5" y="19"/>
                    </a:lnTo>
                    <a:lnTo>
                      <a:pt x="6" y="19"/>
                    </a:lnTo>
                    <a:lnTo>
                      <a:pt x="5" y="19"/>
                    </a:lnTo>
                    <a:lnTo>
                      <a:pt x="4" y="19"/>
                    </a:lnTo>
                    <a:lnTo>
                      <a:pt x="2" y="20"/>
                    </a:lnTo>
                    <a:lnTo>
                      <a:pt x="1" y="21"/>
                    </a:lnTo>
                    <a:lnTo>
                      <a:pt x="0" y="22"/>
                    </a:lnTo>
                    <a:lnTo>
                      <a:pt x="0" y="23"/>
                    </a:lnTo>
                    <a:lnTo>
                      <a:pt x="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7" name="Freeform 90"/>
              <p:cNvSpPr>
                <a:spLocks/>
              </p:cNvSpPr>
              <p:nvPr/>
            </p:nvSpPr>
            <p:spPr bwMode="auto">
              <a:xfrm>
                <a:off x="2465" y="3700"/>
                <a:ext cx="71" cy="11"/>
              </a:xfrm>
              <a:custGeom>
                <a:avLst/>
                <a:gdLst>
                  <a:gd name="T0" fmla="*/ 0 w 71"/>
                  <a:gd name="T1" fmla="*/ 11 h 11"/>
                  <a:gd name="T2" fmla="*/ 2 w 71"/>
                  <a:gd name="T3" fmla="*/ 11 h 11"/>
                  <a:gd name="T4" fmla="*/ 66 w 71"/>
                  <a:gd name="T5" fmla="*/ 4 h 11"/>
                  <a:gd name="T6" fmla="*/ 71 w 71"/>
                  <a:gd name="T7" fmla="*/ 0 h 11"/>
                  <a:gd name="T8" fmla="*/ 6 w 71"/>
                  <a:gd name="T9" fmla="*/ 7 h 11"/>
                  <a:gd name="T10" fmla="*/ 6 w 71"/>
                  <a:gd name="T11" fmla="*/ 8 h 11"/>
                  <a:gd name="T12" fmla="*/ 6 w 71"/>
                  <a:gd name="T13" fmla="*/ 7 h 11"/>
                  <a:gd name="T14" fmla="*/ 4 w 71"/>
                  <a:gd name="T15" fmla="*/ 7 h 11"/>
                  <a:gd name="T16" fmla="*/ 3 w 71"/>
                  <a:gd name="T17" fmla="*/ 8 h 11"/>
                  <a:gd name="T18" fmla="*/ 2 w 71"/>
                  <a:gd name="T19" fmla="*/ 8 h 11"/>
                  <a:gd name="T20" fmla="*/ 0 w 71"/>
                  <a:gd name="T21" fmla="*/ 9 h 11"/>
                  <a:gd name="T22" fmla="*/ 0 w 71"/>
                  <a:gd name="T23" fmla="*/ 10 h 11"/>
                  <a:gd name="T24" fmla="*/ 0 w 71"/>
                  <a:gd name="T25" fmla="*/ 11 h 11"/>
                  <a:gd name="T26" fmla="*/ 2 w 71"/>
                  <a:gd name="T27" fmla="*/ 11 h 11"/>
                  <a:gd name="T28" fmla="*/ 0 w 71"/>
                  <a:gd name="T29" fmla="*/ 11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1"/>
                  <a:gd name="T47" fmla="*/ 71 w 71"/>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1">
                    <a:moveTo>
                      <a:pt x="0" y="11"/>
                    </a:moveTo>
                    <a:lnTo>
                      <a:pt x="2" y="11"/>
                    </a:lnTo>
                    <a:lnTo>
                      <a:pt x="66" y="4"/>
                    </a:lnTo>
                    <a:lnTo>
                      <a:pt x="71" y="0"/>
                    </a:lnTo>
                    <a:lnTo>
                      <a:pt x="6" y="7"/>
                    </a:lnTo>
                    <a:lnTo>
                      <a:pt x="6" y="8"/>
                    </a:lnTo>
                    <a:lnTo>
                      <a:pt x="6" y="7"/>
                    </a:lnTo>
                    <a:lnTo>
                      <a:pt x="4" y="7"/>
                    </a:lnTo>
                    <a:lnTo>
                      <a:pt x="3" y="8"/>
                    </a:lnTo>
                    <a:lnTo>
                      <a:pt x="2" y="8"/>
                    </a:lnTo>
                    <a:lnTo>
                      <a:pt x="0" y="9"/>
                    </a:lnTo>
                    <a:lnTo>
                      <a:pt x="0" y="10"/>
                    </a:lnTo>
                    <a:lnTo>
                      <a:pt x="0" y="11"/>
                    </a:lnTo>
                    <a:lnTo>
                      <a:pt x="2"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8" name="Freeform 91"/>
              <p:cNvSpPr>
                <a:spLocks/>
              </p:cNvSpPr>
              <p:nvPr/>
            </p:nvSpPr>
            <p:spPr bwMode="auto">
              <a:xfrm>
                <a:off x="2465" y="3605"/>
                <a:ext cx="33" cy="106"/>
              </a:xfrm>
              <a:custGeom>
                <a:avLst/>
                <a:gdLst>
                  <a:gd name="T0" fmla="*/ 26 w 33"/>
                  <a:gd name="T1" fmla="*/ 4 h 106"/>
                  <a:gd name="T2" fmla="*/ 0 w 33"/>
                  <a:gd name="T3" fmla="*/ 106 h 106"/>
                  <a:gd name="T4" fmla="*/ 6 w 33"/>
                  <a:gd name="T5" fmla="*/ 103 h 106"/>
                  <a:gd name="T6" fmla="*/ 33 w 33"/>
                  <a:gd name="T7" fmla="*/ 1 h 106"/>
                  <a:gd name="T8" fmla="*/ 33 w 33"/>
                  <a:gd name="T9" fmla="*/ 0 h 106"/>
                  <a:gd name="T10" fmla="*/ 32 w 33"/>
                  <a:gd name="T11" fmla="*/ 0 h 106"/>
                  <a:gd name="T12" fmla="*/ 31 w 33"/>
                  <a:gd name="T13" fmla="*/ 0 h 106"/>
                  <a:gd name="T14" fmla="*/ 30 w 33"/>
                  <a:gd name="T15" fmla="*/ 1 h 106"/>
                  <a:gd name="T16" fmla="*/ 29 w 33"/>
                  <a:gd name="T17" fmla="*/ 1 h 106"/>
                  <a:gd name="T18" fmla="*/ 27 w 33"/>
                  <a:gd name="T19" fmla="*/ 2 h 106"/>
                  <a:gd name="T20" fmla="*/ 26 w 33"/>
                  <a:gd name="T21" fmla="*/ 3 h 106"/>
                  <a:gd name="T22" fmla="*/ 26 w 33"/>
                  <a:gd name="T23" fmla="*/ 4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06"/>
                  <a:gd name="T38" fmla="*/ 33 w 33"/>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06">
                    <a:moveTo>
                      <a:pt x="26" y="4"/>
                    </a:moveTo>
                    <a:lnTo>
                      <a:pt x="0" y="106"/>
                    </a:lnTo>
                    <a:lnTo>
                      <a:pt x="6" y="103"/>
                    </a:lnTo>
                    <a:lnTo>
                      <a:pt x="33" y="1"/>
                    </a:lnTo>
                    <a:lnTo>
                      <a:pt x="33" y="0"/>
                    </a:lnTo>
                    <a:lnTo>
                      <a:pt x="32" y="0"/>
                    </a:lnTo>
                    <a:lnTo>
                      <a:pt x="31" y="0"/>
                    </a:lnTo>
                    <a:lnTo>
                      <a:pt x="30" y="1"/>
                    </a:lnTo>
                    <a:lnTo>
                      <a:pt x="29" y="1"/>
                    </a:lnTo>
                    <a:lnTo>
                      <a:pt x="27" y="2"/>
                    </a:lnTo>
                    <a:lnTo>
                      <a:pt x="26" y="3"/>
                    </a:lnTo>
                    <a:lnTo>
                      <a:pt x="2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59" name="Freeform 92"/>
              <p:cNvSpPr>
                <a:spLocks/>
              </p:cNvSpPr>
              <p:nvPr/>
            </p:nvSpPr>
            <p:spPr bwMode="auto">
              <a:xfrm>
                <a:off x="2491" y="3598"/>
                <a:ext cx="7" cy="11"/>
              </a:xfrm>
              <a:custGeom>
                <a:avLst/>
                <a:gdLst>
                  <a:gd name="T0" fmla="*/ 1 w 7"/>
                  <a:gd name="T1" fmla="*/ 5 h 11"/>
                  <a:gd name="T2" fmla="*/ 0 w 7"/>
                  <a:gd name="T3" fmla="*/ 4 h 11"/>
                  <a:gd name="T4" fmla="*/ 0 w 7"/>
                  <a:gd name="T5" fmla="*/ 11 h 11"/>
                  <a:gd name="T6" fmla="*/ 7 w 7"/>
                  <a:gd name="T7" fmla="*/ 8 h 11"/>
                  <a:gd name="T8" fmla="*/ 7 w 7"/>
                  <a:gd name="T9" fmla="*/ 1 h 11"/>
                  <a:gd name="T10" fmla="*/ 6 w 7"/>
                  <a:gd name="T11" fmla="*/ 0 h 11"/>
                  <a:gd name="T12" fmla="*/ 7 w 7"/>
                  <a:gd name="T13" fmla="*/ 1 h 11"/>
                  <a:gd name="T14" fmla="*/ 6 w 7"/>
                  <a:gd name="T15" fmla="*/ 0 h 11"/>
                  <a:gd name="T16" fmla="*/ 5 w 7"/>
                  <a:gd name="T17" fmla="*/ 0 h 11"/>
                  <a:gd name="T18" fmla="*/ 4 w 7"/>
                  <a:gd name="T19" fmla="*/ 1 h 11"/>
                  <a:gd name="T20" fmla="*/ 3 w 7"/>
                  <a:gd name="T21" fmla="*/ 2 h 11"/>
                  <a:gd name="T22" fmla="*/ 1 w 7"/>
                  <a:gd name="T23" fmla="*/ 3 h 11"/>
                  <a:gd name="T24" fmla="*/ 0 w 7"/>
                  <a:gd name="T25" fmla="*/ 3 h 11"/>
                  <a:gd name="T26" fmla="*/ 0 w 7"/>
                  <a:gd name="T27" fmla="*/ 4 h 11"/>
                  <a:gd name="T28" fmla="*/ 1 w 7"/>
                  <a:gd name="T29" fmla="*/ 5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11"/>
                  <a:gd name="T47" fmla="*/ 7 w 7"/>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11">
                    <a:moveTo>
                      <a:pt x="1" y="5"/>
                    </a:moveTo>
                    <a:lnTo>
                      <a:pt x="0" y="4"/>
                    </a:lnTo>
                    <a:lnTo>
                      <a:pt x="0" y="11"/>
                    </a:lnTo>
                    <a:lnTo>
                      <a:pt x="7" y="8"/>
                    </a:lnTo>
                    <a:lnTo>
                      <a:pt x="7" y="1"/>
                    </a:lnTo>
                    <a:lnTo>
                      <a:pt x="6" y="0"/>
                    </a:lnTo>
                    <a:lnTo>
                      <a:pt x="7" y="1"/>
                    </a:lnTo>
                    <a:lnTo>
                      <a:pt x="6" y="0"/>
                    </a:lnTo>
                    <a:lnTo>
                      <a:pt x="5" y="0"/>
                    </a:lnTo>
                    <a:lnTo>
                      <a:pt x="4" y="1"/>
                    </a:lnTo>
                    <a:lnTo>
                      <a:pt x="3" y="2"/>
                    </a:lnTo>
                    <a:lnTo>
                      <a:pt x="1" y="3"/>
                    </a:lnTo>
                    <a:lnTo>
                      <a:pt x="0" y="3"/>
                    </a:lnTo>
                    <a:lnTo>
                      <a:pt x="0" y="4"/>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0" name="Freeform 93"/>
              <p:cNvSpPr>
                <a:spLocks/>
              </p:cNvSpPr>
              <p:nvPr/>
            </p:nvSpPr>
            <p:spPr bwMode="auto">
              <a:xfrm>
                <a:off x="2477" y="3598"/>
                <a:ext cx="20" cy="5"/>
              </a:xfrm>
              <a:custGeom>
                <a:avLst/>
                <a:gdLst>
                  <a:gd name="T0" fmla="*/ 7 w 20"/>
                  <a:gd name="T1" fmla="*/ 1 h 5"/>
                  <a:gd name="T2" fmla="*/ 1 w 20"/>
                  <a:gd name="T3" fmla="*/ 5 h 5"/>
                  <a:gd name="T4" fmla="*/ 15 w 20"/>
                  <a:gd name="T5" fmla="*/ 5 h 5"/>
                  <a:gd name="T6" fmla="*/ 20 w 20"/>
                  <a:gd name="T7" fmla="*/ 0 h 5"/>
                  <a:gd name="T8" fmla="*/ 6 w 20"/>
                  <a:gd name="T9" fmla="*/ 0 h 5"/>
                  <a:gd name="T10" fmla="*/ 0 w 20"/>
                  <a:gd name="T11" fmla="*/ 4 h 5"/>
                  <a:gd name="T12" fmla="*/ 6 w 20"/>
                  <a:gd name="T13" fmla="*/ 0 h 5"/>
                  <a:gd name="T14" fmla="*/ 5 w 20"/>
                  <a:gd name="T15" fmla="*/ 0 h 5"/>
                  <a:gd name="T16" fmla="*/ 4 w 20"/>
                  <a:gd name="T17" fmla="*/ 1 h 5"/>
                  <a:gd name="T18" fmla="*/ 3 w 20"/>
                  <a:gd name="T19" fmla="*/ 2 h 5"/>
                  <a:gd name="T20" fmla="*/ 1 w 20"/>
                  <a:gd name="T21" fmla="*/ 3 h 5"/>
                  <a:gd name="T22" fmla="*/ 0 w 20"/>
                  <a:gd name="T23" fmla="*/ 3 h 5"/>
                  <a:gd name="T24" fmla="*/ 0 w 20"/>
                  <a:gd name="T25" fmla="*/ 4 h 5"/>
                  <a:gd name="T26" fmla="*/ 0 w 20"/>
                  <a:gd name="T27" fmla="*/ 5 h 5"/>
                  <a:gd name="T28" fmla="*/ 1 w 20"/>
                  <a:gd name="T29" fmla="*/ 5 h 5"/>
                  <a:gd name="T30" fmla="*/ 7 w 20"/>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
                  <a:gd name="T49" fmla="*/ 0 h 5"/>
                  <a:gd name="T50" fmla="*/ 20 w 20"/>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 h="5">
                    <a:moveTo>
                      <a:pt x="7" y="1"/>
                    </a:moveTo>
                    <a:lnTo>
                      <a:pt x="1" y="5"/>
                    </a:lnTo>
                    <a:lnTo>
                      <a:pt x="15" y="5"/>
                    </a:lnTo>
                    <a:lnTo>
                      <a:pt x="20" y="0"/>
                    </a:lnTo>
                    <a:lnTo>
                      <a:pt x="6" y="0"/>
                    </a:lnTo>
                    <a:lnTo>
                      <a:pt x="0" y="4"/>
                    </a:lnTo>
                    <a:lnTo>
                      <a:pt x="6" y="0"/>
                    </a:lnTo>
                    <a:lnTo>
                      <a:pt x="5" y="0"/>
                    </a:lnTo>
                    <a:lnTo>
                      <a:pt x="4" y="1"/>
                    </a:lnTo>
                    <a:lnTo>
                      <a:pt x="3" y="2"/>
                    </a:lnTo>
                    <a:lnTo>
                      <a:pt x="1" y="3"/>
                    </a:lnTo>
                    <a:lnTo>
                      <a:pt x="0" y="3"/>
                    </a:lnTo>
                    <a:lnTo>
                      <a:pt x="0" y="4"/>
                    </a:lnTo>
                    <a:lnTo>
                      <a:pt x="0" y="5"/>
                    </a:lnTo>
                    <a:lnTo>
                      <a:pt x="1" y="5"/>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1" name="Freeform 94"/>
              <p:cNvSpPr>
                <a:spLocks/>
              </p:cNvSpPr>
              <p:nvPr/>
            </p:nvSpPr>
            <p:spPr bwMode="auto">
              <a:xfrm>
                <a:off x="2431" y="3599"/>
                <a:ext cx="53" cy="109"/>
              </a:xfrm>
              <a:custGeom>
                <a:avLst/>
                <a:gdLst>
                  <a:gd name="T0" fmla="*/ 6 w 53"/>
                  <a:gd name="T1" fmla="*/ 105 h 109"/>
                  <a:gd name="T2" fmla="*/ 53 w 53"/>
                  <a:gd name="T3" fmla="*/ 0 h 109"/>
                  <a:gd name="T4" fmla="*/ 46 w 53"/>
                  <a:gd name="T5" fmla="*/ 3 h 109"/>
                  <a:gd name="T6" fmla="*/ 0 w 53"/>
                  <a:gd name="T7" fmla="*/ 108 h 109"/>
                  <a:gd name="T8" fmla="*/ 0 w 53"/>
                  <a:gd name="T9" fmla="*/ 109 h 109"/>
                  <a:gd name="T10" fmla="*/ 0 w 53"/>
                  <a:gd name="T11" fmla="*/ 108 h 109"/>
                  <a:gd name="T12" fmla="*/ 0 w 53"/>
                  <a:gd name="T13" fmla="*/ 109 h 109"/>
                  <a:gd name="T14" fmla="*/ 1 w 53"/>
                  <a:gd name="T15" fmla="*/ 109 h 109"/>
                  <a:gd name="T16" fmla="*/ 2 w 53"/>
                  <a:gd name="T17" fmla="*/ 109 h 109"/>
                  <a:gd name="T18" fmla="*/ 4 w 53"/>
                  <a:gd name="T19" fmla="*/ 108 h 109"/>
                  <a:gd name="T20" fmla="*/ 5 w 53"/>
                  <a:gd name="T21" fmla="*/ 107 h 109"/>
                  <a:gd name="T22" fmla="*/ 6 w 53"/>
                  <a:gd name="T23" fmla="*/ 106 h 109"/>
                  <a:gd name="T24" fmla="*/ 6 w 53"/>
                  <a:gd name="T25" fmla="*/ 105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109"/>
                  <a:gd name="T41" fmla="*/ 53 w 53"/>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109">
                    <a:moveTo>
                      <a:pt x="6" y="105"/>
                    </a:moveTo>
                    <a:lnTo>
                      <a:pt x="53" y="0"/>
                    </a:lnTo>
                    <a:lnTo>
                      <a:pt x="46" y="3"/>
                    </a:lnTo>
                    <a:lnTo>
                      <a:pt x="0" y="108"/>
                    </a:lnTo>
                    <a:lnTo>
                      <a:pt x="0" y="109"/>
                    </a:lnTo>
                    <a:lnTo>
                      <a:pt x="0" y="108"/>
                    </a:lnTo>
                    <a:lnTo>
                      <a:pt x="0" y="109"/>
                    </a:lnTo>
                    <a:lnTo>
                      <a:pt x="1" y="109"/>
                    </a:lnTo>
                    <a:lnTo>
                      <a:pt x="2" y="109"/>
                    </a:lnTo>
                    <a:lnTo>
                      <a:pt x="4" y="108"/>
                    </a:lnTo>
                    <a:lnTo>
                      <a:pt x="5" y="107"/>
                    </a:lnTo>
                    <a:lnTo>
                      <a:pt x="6" y="106"/>
                    </a:lnTo>
                    <a:lnTo>
                      <a:pt x="6"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2" name="Freeform 95"/>
              <p:cNvSpPr>
                <a:spLocks/>
              </p:cNvSpPr>
              <p:nvPr/>
            </p:nvSpPr>
            <p:spPr bwMode="auto">
              <a:xfrm>
                <a:off x="2455" y="3600"/>
                <a:ext cx="159" cy="108"/>
              </a:xfrm>
              <a:custGeom>
                <a:avLst/>
                <a:gdLst>
                  <a:gd name="T0" fmla="*/ 0 w 159"/>
                  <a:gd name="T1" fmla="*/ 107 h 108"/>
                  <a:gd name="T2" fmla="*/ 4 w 159"/>
                  <a:gd name="T3" fmla="*/ 93 h 108"/>
                  <a:gd name="T4" fmla="*/ 8 w 159"/>
                  <a:gd name="T5" fmla="*/ 80 h 108"/>
                  <a:gd name="T6" fmla="*/ 13 w 159"/>
                  <a:gd name="T7" fmla="*/ 67 h 108"/>
                  <a:gd name="T8" fmla="*/ 17 w 159"/>
                  <a:gd name="T9" fmla="*/ 54 h 108"/>
                  <a:gd name="T10" fmla="*/ 21 w 159"/>
                  <a:gd name="T11" fmla="*/ 42 h 108"/>
                  <a:gd name="T12" fmla="*/ 27 w 159"/>
                  <a:gd name="T13" fmla="*/ 29 h 108"/>
                  <a:gd name="T14" fmla="*/ 31 w 159"/>
                  <a:gd name="T15" fmla="*/ 16 h 108"/>
                  <a:gd name="T16" fmla="*/ 36 w 159"/>
                  <a:gd name="T17" fmla="*/ 3 h 108"/>
                  <a:gd name="T18" fmla="*/ 47 w 159"/>
                  <a:gd name="T19" fmla="*/ 2 h 108"/>
                  <a:gd name="T20" fmla="*/ 58 w 159"/>
                  <a:gd name="T21" fmla="*/ 1 h 108"/>
                  <a:gd name="T22" fmla="*/ 68 w 159"/>
                  <a:gd name="T23" fmla="*/ 1 h 108"/>
                  <a:gd name="T24" fmla="*/ 77 w 159"/>
                  <a:gd name="T25" fmla="*/ 1 h 108"/>
                  <a:gd name="T26" fmla="*/ 87 w 159"/>
                  <a:gd name="T27" fmla="*/ 0 h 108"/>
                  <a:gd name="T28" fmla="*/ 97 w 159"/>
                  <a:gd name="T29" fmla="*/ 1 h 108"/>
                  <a:gd name="T30" fmla="*/ 108 w 159"/>
                  <a:gd name="T31" fmla="*/ 1 h 108"/>
                  <a:gd name="T32" fmla="*/ 119 w 159"/>
                  <a:gd name="T33" fmla="*/ 2 h 108"/>
                  <a:gd name="T34" fmla="*/ 123 w 159"/>
                  <a:gd name="T35" fmla="*/ 7 h 108"/>
                  <a:gd name="T36" fmla="*/ 129 w 159"/>
                  <a:gd name="T37" fmla="*/ 15 h 108"/>
                  <a:gd name="T38" fmla="*/ 135 w 159"/>
                  <a:gd name="T39" fmla="*/ 24 h 108"/>
                  <a:gd name="T40" fmla="*/ 140 w 159"/>
                  <a:gd name="T41" fmla="*/ 35 h 108"/>
                  <a:gd name="T42" fmla="*/ 146 w 159"/>
                  <a:gd name="T43" fmla="*/ 47 h 108"/>
                  <a:gd name="T44" fmla="*/ 151 w 159"/>
                  <a:gd name="T45" fmla="*/ 59 h 108"/>
                  <a:gd name="T46" fmla="*/ 155 w 159"/>
                  <a:gd name="T47" fmla="*/ 72 h 108"/>
                  <a:gd name="T48" fmla="*/ 159 w 159"/>
                  <a:gd name="T49" fmla="*/ 84 h 108"/>
                  <a:gd name="T50" fmla="*/ 140 w 159"/>
                  <a:gd name="T51" fmla="*/ 89 h 108"/>
                  <a:gd name="T52" fmla="*/ 120 w 159"/>
                  <a:gd name="T53" fmla="*/ 93 h 108"/>
                  <a:gd name="T54" fmla="*/ 97 w 159"/>
                  <a:gd name="T55" fmla="*/ 97 h 108"/>
                  <a:gd name="T56" fmla="*/ 73 w 159"/>
                  <a:gd name="T57" fmla="*/ 102 h 108"/>
                  <a:gd name="T58" fmla="*/ 49 w 159"/>
                  <a:gd name="T59" fmla="*/ 105 h 108"/>
                  <a:gd name="T60" fmla="*/ 29 w 159"/>
                  <a:gd name="T61" fmla="*/ 107 h 108"/>
                  <a:gd name="T62" fmla="*/ 12 w 159"/>
                  <a:gd name="T63" fmla="*/ 108 h 108"/>
                  <a:gd name="T64" fmla="*/ 0 w 159"/>
                  <a:gd name="T65" fmla="*/ 107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8"/>
                  <a:gd name="T101" fmla="*/ 159 w 159"/>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8">
                    <a:moveTo>
                      <a:pt x="0" y="107"/>
                    </a:moveTo>
                    <a:lnTo>
                      <a:pt x="4" y="93"/>
                    </a:lnTo>
                    <a:lnTo>
                      <a:pt x="8" y="80"/>
                    </a:lnTo>
                    <a:lnTo>
                      <a:pt x="13" y="67"/>
                    </a:lnTo>
                    <a:lnTo>
                      <a:pt x="17" y="54"/>
                    </a:lnTo>
                    <a:lnTo>
                      <a:pt x="21" y="42"/>
                    </a:lnTo>
                    <a:lnTo>
                      <a:pt x="27" y="29"/>
                    </a:lnTo>
                    <a:lnTo>
                      <a:pt x="31" y="16"/>
                    </a:lnTo>
                    <a:lnTo>
                      <a:pt x="36" y="3"/>
                    </a:lnTo>
                    <a:lnTo>
                      <a:pt x="47" y="2"/>
                    </a:lnTo>
                    <a:lnTo>
                      <a:pt x="58" y="1"/>
                    </a:lnTo>
                    <a:lnTo>
                      <a:pt x="68" y="1"/>
                    </a:lnTo>
                    <a:lnTo>
                      <a:pt x="77" y="1"/>
                    </a:lnTo>
                    <a:lnTo>
                      <a:pt x="87" y="0"/>
                    </a:lnTo>
                    <a:lnTo>
                      <a:pt x="97" y="1"/>
                    </a:lnTo>
                    <a:lnTo>
                      <a:pt x="108" y="1"/>
                    </a:lnTo>
                    <a:lnTo>
                      <a:pt x="119" y="2"/>
                    </a:lnTo>
                    <a:lnTo>
                      <a:pt x="123" y="7"/>
                    </a:lnTo>
                    <a:lnTo>
                      <a:pt x="129" y="15"/>
                    </a:lnTo>
                    <a:lnTo>
                      <a:pt x="135" y="24"/>
                    </a:lnTo>
                    <a:lnTo>
                      <a:pt x="140" y="35"/>
                    </a:lnTo>
                    <a:lnTo>
                      <a:pt x="146" y="47"/>
                    </a:lnTo>
                    <a:lnTo>
                      <a:pt x="151" y="59"/>
                    </a:lnTo>
                    <a:lnTo>
                      <a:pt x="155" y="72"/>
                    </a:lnTo>
                    <a:lnTo>
                      <a:pt x="159" y="84"/>
                    </a:lnTo>
                    <a:lnTo>
                      <a:pt x="140" y="89"/>
                    </a:lnTo>
                    <a:lnTo>
                      <a:pt x="120" y="93"/>
                    </a:lnTo>
                    <a:lnTo>
                      <a:pt x="97" y="97"/>
                    </a:lnTo>
                    <a:lnTo>
                      <a:pt x="73" y="102"/>
                    </a:lnTo>
                    <a:lnTo>
                      <a:pt x="49" y="105"/>
                    </a:lnTo>
                    <a:lnTo>
                      <a:pt x="29" y="107"/>
                    </a:lnTo>
                    <a:lnTo>
                      <a:pt x="12" y="108"/>
                    </a:lnTo>
                    <a:lnTo>
                      <a:pt x="0" y="10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3" name="Freeform 96"/>
              <p:cNvSpPr>
                <a:spLocks/>
              </p:cNvSpPr>
              <p:nvPr/>
            </p:nvSpPr>
            <p:spPr bwMode="auto">
              <a:xfrm>
                <a:off x="2455" y="3600"/>
                <a:ext cx="159" cy="108"/>
              </a:xfrm>
              <a:custGeom>
                <a:avLst/>
                <a:gdLst>
                  <a:gd name="T0" fmla="*/ 0 w 159"/>
                  <a:gd name="T1" fmla="*/ 107 h 108"/>
                  <a:gd name="T2" fmla="*/ 4 w 159"/>
                  <a:gd name="T3" fmla="*/ 93 h 108"/>
                  <a:gd name="T4" fmla="*/ 8 w 159"/>
                  <a:gd name="T5" fmla="*/ 80 h 108"/>
                  <a:gd name="T6" fmla="*/ 13 w 159"/>
                  <a:gd name="T7" fmla="*/ 67 h 108"/>
                  <a:gd name="T8" fmla="*/ 17 w 159"/>
                  <a:gd name="T9" fmla="*/ 54 h 108"/>
                  <a:gd name="T10" fmla="*/ 21 w 159"/>
                  <a:gd name="T11" fmla="*/ 42 h 108"/>
                  <a:gd name="T12" fmla="*/ 27 w 159"/>
                  <a:gd name="T13" fmla="*/ 29 h 108"/>
                  <a:gd name="T14" fmla="*/ 31 w 159"/>
                  <a:gd name="T15" fmla="*/ 16 h 108"/>
                  <a:gd name="T16" fmla="*/ 36 w 159"/>
                  <a:gd name="T17" fmla="*/ 3 h 108"/>
                  <a:gd name="T18" fmla="*/ 47 w 159"/>
                  <a:gd name="T19" fmla="*/ 2 h 108"/>
                  <a:gd name="T20" fmla="*/ 58 w 159"/>
                  <a:gd name="T21" fmla="*/ 1 h 108"/>
                  <a:gd name="T22" fmla="*/ 68 w 159"/>
                  <a:gd name="T23" fmla="*/ 1 h 108"/>
                  <a:gd name="T24" fmla="*/ 77 w 159"/>
                  <a:gd name="T25" fmla="*/ 1 h 108"/>
                  <a:gd name="T26" fmla="*/ 87 w 159"/>
                  <a:gd name="T27" fmla="*/ 0 h 108"/>
                  <a:gd name="T28" fmla="*/ 97 w 159"/>
                  <a:gd name="T29" fmla="*/ 1 h 108"/>
                  <a:gd name="T30" fmla="*/ 108 w 159"/>
                  <a:gd name="T31" fmla="*/ 1 h 108"/>
                  <a:gd name="T32" fmla="*/ 119 w 159"/>
                  <a:gd name="T33" fmla="*/ 2 h 108"/>
                  <a:gd name="T34" fmla="*/ 123 w 159"/>
                  <a:gd name="T35" fmla="*/ 7 h 108"/>
                  <a:gd name="T36" fmla="*/ 129 w 159"/>
                  <a:gd name="T37" fmla="*/ 15 h 108"/>
                  <a:gd name="T38" fmla="*/ 135 w 159"/>
                  <a:gd name="T39" fmla="*/ 24 h 108"/>
                  <a:gd name="T40" fmla="*/ 140 w 159"/>
                  <a:gd name="T41" fmla="*/ 35 h 108"/>
                  <a:gd name="T42" fmla="*/ 146 w 159"/>
                  <a:gd name="T43" fmla="*/ 47 h 108"/>
                  <a:gd name="T44" fmla="*/ 151 w 159"/>
                  <a:gd name="T45" fmla="*/ 59 h 108"/>
                  <a:gd name="T46" fmla="*/ 155 w 159"/>
                  <a:gd name="T47" fmla="*/ 72 h 108"/>
                  <a:gd name="T48" fmla="*/ 159 w 159"/>
                  <a:gd name="T49" fmla="*/ 84 h 108"/>
                  <a:gd name="T50" fmla="*/ 140 w 159"/>
                  <a:gd name="T51" fmla="*/ 89 h 108"/>
                  <a:gd name="T52" fmla="*/ 120 w 159"/>
                  <a:gd name="T53" fmla="*/ 93 h 108"/>
                  <a:gd name="T54" fmla="*/ 97 w 159"/>
                  <a:gd name="T55" fmla="*/ 97 h 108"/>
                  <a:gd name="T56" fmla="*/ 73 w 159"/>
                  <a:gd name="T57" fmla="*/ 102 h 108"/>
                  <a:gd name="T58" fmla="*/ 49 w 159"/>
                  <a:gd name="T59" fmla="*/ 105 h 108"/>
                  <a:gd name="T60" fmla="*/ 29 w 159"/>
                  <a:gd name="T61" fmla="*/ 107 h 108"/>
                  <a:gd name="T62" fmla="*/ 12 w 159"/>
                  <a:gd name="T63" fmla="*/ 108 h 108"/>
                  <a:gd name="T64" fmla="*/ 0 w 159"/>
                  <a:gd name="T65" fmla="*/ 107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8"/>
                  <a:gd name="T101" fmla="*/ 159 w 159"/>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8">
                    <a:moveTo>
                      <a:pt x="0" y="107"/>
                    </a:moveTo>
                    <a:lnTo>
                      <a:pt x="4" y="93"/>
                    </a:lnTo>
                    <a:lnTo>
                      <a:pt x="8" y="80"/>
                    </a:lnTo>
                    <a:lnTo>
                      <a:pt x="13" y="67"/>
                    </a:lnTo>
                    <a:lnTo>
                      <a:pt x="17" y="54"/>
                    </a:lnTo>
                    <a:lnTo>
                      <a:pt x="21" y="42"/>
                    </a:lnTo>
                    <a:lnTo>
                      <a:pt x="27" y="29"/>
                    </a:lnTo>
                    <a:lnTo>
                      <a:pt x="31" y="16"/>
                    </a:lnTo>
                    <a:lnTo>
                      <a:pt x="36" y="3"/>
                    </a:lnTo>
                    <a:lnTo>
                      <a:pt x="47" y="2"/>
                    </a:lnTo>
                    <a:lnTo>
                      <a:pt x="58" y="1"/>
                    </a:lnTo>
                    <a:lnTo>
                      <a:pt x="68" y="1"/>
                    </a:lnTo>
                    <a:lnTo>
                      <a:pt x="77" y="1"/>
                    </a:lnTo>
                    <a:lnTo>
                      <a:pt x="87" y="0"/>
                    </a:lnTo>
                    <a:lnTo>
                      <a:pt x="97" y="1"/>
                    </a:lnTo>
                    <a:lnTo>
                      <a:pt x="108" y="1"/>
                    </a:lnTo>
                    <a:lnTo>
                      <a:pt x="119" y="2"/>
                    </a:lnTo>
                    <a:lnTo>
                      <a:pt x="123" y="7"/>
                    </a:lnTo>
                    <a:lnTo>
                      <a:pt x="129" y="15"/>
                    </a:lnTo>
                    <a:lnTo>
                      <a:pt x="135" y="24"/>
                    </a:lnTo>
                    <a:lnTo>
                      <a:pt x="140" y="35"/>
                    </a:lnTo>
                    <a:lnTo>
                      <a:pt x="146" y="47"/>
                    </a:lnTo>
                    <a:lnTo>
                      <a:pt x="151" y="59"/>
                    </a:lnTo>
                    <a:lnTo>
                      <a:pt x="155" y="72"/>
                    </a:lnTo>
                    <a:lnTo>
                      <a:pt x="159" y="84"/>
                    </a:lnTo>
                    <a:lnTo>
                      <a:pt x="140" y="89"/>
                    </a:lnTo>
                    <a:lnTo>
                      <a:pt x="120" y="93"/>
                    </a:lnTo>
                    <a:lnTo>
                      <a:pt x="97" y="97"/>
                    </a:lnTo>
                    <a:lnTo>
                      <a:pt x="73" y="102"/>
                    </a:lnTo>
                    <a:lnTo>
                      <a:pt x="49" y="105"/>
                    </a:lnTo>
                    <a:lnTo>
                      <a:pt x="29" y="107"/>
                    </a:lnTo>
                    <a:lnTo>
                      <a:pt x="12" y="108"/>
                    </a:lnTo>
                    <a:lnTo>
                      <a:pt x="0" y="10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64" name="Freeform 97"/>
              <p:cNvSpPr>
                <a:spLocks/>
              </p:cNvSpPr>
              <p:nvPr/>
            </p:nvSpPr>
            <p:spPr bwMode="auto">
              <a:xfrm>
                <a:off x="2581" y="3602"/>
                <a:ext cx="82" cy="81"/>
              </a:xfrm>
              <a:custGeom>
                <a:avLst/>
                <a:gdLst>
                  <a:gd name="T0" fmla="*/ 0 w 82"/>
                  <a:gd name="T1" fmla="*/ 0 h 81"/>
                  <a:gd name="T2" fmla="*/ 17 w 82"/>
                  <a:gd name="T3" fmla="*/ 0 h 81"/>
                  <a:gd name="T4" fmla="*/ 27 w 82"/>
                  <a:gd name="T5" fmla="*/ 8 h 81"/>
                  <a:gd name="T6" fmla="*/ 37 w 82"/>
                  <a:gd name="T7" fmla="*/ 17 h 81"/>
                  <a:gd name="T8" fmla="*/ 44 w 82"/>
                  <a:gd name="T9" fmla="*/ 26 h 81"/>
                  <a:gd name="T10" fmla="*/ 52 w 82"/>
                  <a:gd name="T11" fmla="*/ 34 h 81"/>
                  <a:gd name="T12" fmla="*/ 60 w 82"/>
                  <a:gd name="T13" fmla="*/ 42 h 81"/>
                  <a:gd name="T14" fmla="*/ 67 w 82"/>
                  <a:gd name="T15" fmla="*/ 51 h 81"/>
                  <a:gd name="T16" fmla="*/ 75 w 82"/>
                  <a:gd name="T17" fmla="*/ 61 h 81"/>
                  <a:gd name="T18" fmla="*/ 82 w 82"/>
                  <a:gd name="T19" fmla="*/ 73 h 81"/>
                  <a:gd name="T20" fmla="*/ 77 w 82"/>
                  <a:gd name="T21" fmla="*/ 74 h 81"/>
                  <a:gd name="T22" fmla="*/ 71 w 82"/>
                  <a:gd name="T23" fmla="*/ 75 h 81"/>
                  <a:gd name="T24" fmla="*/ 66 w 82"/>
                  <a:gd name="T25" fmla="*/ 76 h 81"/>
                  <a:gd name="T26" fmla="*/ 61 w 82"/>
                  <a:gd name="T27" fmla="*/ 77 h 81"/>
                  <a:gd name="T28" fmla="*/ 55 w 82"/>
                  <a:gd name="T29" fmla="*/ 78 h 81"/>
                  <a:gd name="T30" fmla="*/ 50 w 82"/>
                  <a:gd name="T31" fmla="*/ 79 h 81"/>
                  <a:gd name="T32" fmla="*/ 44 w 82"/>
                  <a:gd name="T33" fmla="*/ 80 h 81"/>
                  <a:gd name="T34" fmla="*/ 39 w 82"/>
                  <a:gd name="T35" fmla="*/ 81 h 81"/>
                  <a:gd name="T36" fmla="*/ 36 w 82"/>
                  <a:gd name="T37" fmla="*/ 71 h 81"/>
                  <a:gd name="T38" fmla="*/ 31 w 82"/>
                  <a:gd name="T39" fmla="*/ 60 h 81"/>
                  <a:gd name="T40" fmla="*/ 27 w 82"/>
                  <a:gd name="T41" fmla="*/ 49 h 81"/>
                  <a:gd name="T42" fmla="*/ 23 w 82"/>
                  <a:gd name="T43" fmla="*/ 40 h 81"/>
                  <a:gd name="T44" fmla="*/ 17 w 82"/>
                  <a:gd name="T45" fmla="*/ 30 h 81"/>
                  <a:gd name="T46" fmla="*/ 12 w 82"/>
                  <a:gd name="T47" fmla="*/ 19 h 81"/>
                  <a:gd name="T48" fmla="*/ 6 w 82"/>
                  <a:gd name="T49" fmla="*/ 9 h 81"/>
                  <a:gd name="T50" fmla="*/ 0 w 82"/>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2"/>
                  <a:gd name="T79" fmla="*/ 0 h 81"/>
                  <a:gd name="T80" fmla="*/ 82 w 82"/>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2" h="81">
                    <a:moveTo>
                      <a:pt x="0" y="0"/>
                    </a:moveTo>
                    <a:lnTo>
                      <a:pt x="17" y="0"/>
                    </a:lnTo>
                    <a:lnTo>
                      <a:pt x="27" y="8"/>
                    </a:lnTo>
                    <a:lnTo>
                      <a:pt x="37" y="17"/>
                    </a:lnTo>
                    <a:lnTo>
                      <a:pt x="44" y="26"/>
                    </a:lnTo>
                    <a:lnTo>
                      <a:pt x="52" y="34"/>
                    </a:lnTo>
                    <a:lnTo>
                      <a:pt x="60" y="42"/>
                    </a:lnTo>
                    <a:lnTo>
                      <a:pt x="67" y="51"/>
                    </a:lnTo>
                    <a:lnTo>
                      <a:pt x="75" y="61"/>
                    </a:lnTo>
                    <a:lnTo>
                      <a:pt x="82" y="73"/>
                    </a:lnTo>
                    <a:lnTo>
                      <a:pt x="77" y="74"/>
                    </a:lnTo>
                    <a:lnTo>
                      <a:pt x="71" y="75"/>
                    </a:lnTo>
                    <a:lnTo>
                      <a:pt x="66" y="76"/>
                    </a:lnTo>
                    <a:lnTo>
                      <a:pt x="61" y="77"/>
                    </a:lnTo>
                    <a:lnTo>
                      <a:pt x="55" y="78"/>
                    </a:lnTo>
                    <a:lnTo>
                      <a:pt x="50" y="79"/>
                    </a:lnTo>
                    <a:lnTo>
                      <a:pt x="44" y="80"/>
                    </a:lnTo>
                    <a:lnTo>
                      <a:pt x="39" y="81"/>
                    </a:lnTo>
                    <a:lnTo>
                      <a:pt x="36" y="71"/>
                    </a:lnTo>
                    <a:lnTo>
                      <a:pt x="31" y="60"/>
                    </a:lnTo>
                    <a:lnTo>
                      <a:pt x="27" y="49"/>
                    </a:lnTo>
                    <a:lnTo>
                      <a:pt x="23" y="40"/>
                    </a:lnTo>
                    <a:lnTo>
                      <a:pt x="17" y="30"/>
                    </a:lnTo>
                    <a:lnTo>
                      <a:pt x="12" y="19"/>
                    </a:lnTo>
                    <a:lnTo>
                      <a:pt x="6" y="9"/>
                    </a:lnTo>
                    <a:lnTo>
                      <a:pt x="0"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5" name="Freeform 98"/>
              <p:cNvSpPr>
                <a:spLocks/>
              </p:cNvSpPr>
              <p:nvPr/>
            </p:nvSpPr>
            <p:spPr bwMode="auto">
              <a:xfrm>
                <a:off x="2581" y="3602"/>
                <a:ext cx="82" cy="81"/>
              </a:xfrm>
              <a:custGeom>
                <a:avLst/>
                <a:gdLst>
                  <a:gd name="T0" fmla="*/ 0 w 82"/>
                  <a:gd name="T1" fmla="*/ 0 h 81"/>
                  <a:gd name="T2" fmla="*/ 17 w 82"/>
                  <a:gd name="T3" fmla="*/ 0 h 81"/>
                  <a:gd name="T4" fmla="*/ 27 w 82"/>
                  <a:gd name="T5" fmla="*/ 8 h 81"/>
                  <a:gd name="T6" fmla="*/ 37 w 82"/>
                  <a:gd name="T7" fmla="*/ 17 h 81"/>
                  <a:gd name="T8" fmla="*/ 44 w 82"/>
                  <a:gd name="T9" fmla="*/ 26 h 81"/>
                  <a:gd name="T10" fmla="*/ 52 w 82"/>
                  <a:gd name="T11" fmla="*/ 34 h 81"/>
                  <a:gd name="T12" fmla="*/ 60 w 82"/>
                  <a:gd name="T13" fmla="*/ 42 h 81"/>
                  <a:gd name="T14" fmla="*/ 67 w 82"/>
                  <a:gd name="T15" fmla="*/ 51 h 81"/>
                  <a:gd name="T16" fmla="*/ 75 w 82"/>
                  <a:gd name="T17" fmla="*/ 61 h 81"/>
                  <a:gd name="T18" fmla="*/ 82 w 82"/>
                  <a:gd name="T19" fmla="*/ 73 h 81"/>
                  <a:gd name="T20" fmla="*/ 77 w 82"/>
                  <a:gd name="T21" fmla="*/ 74 h 81"/>
                  <a:gd name="T22" fmla="*/ 71 w 82"/>
                  <a:gd name="T23" fmla="*/ 75 h 81"/>
                  <a:gd name="T24" fmla="*/ 66 w 82"/>
                  <a:gd name="T25" fmla="*/ 76 h 81"/>
                  <a:gd name="T26" fmla="*/ 61 w 82"/>
                  <a:gd name="T27" fmla="*/ 77 h 81"/>
                  <a:gd name="T28" fmla="*/ 55 w 82"/>
                  <a:gd name="T29" fmla="*/ 78 h 81"/>
                  <a:gd name="T30" fmla="*/ 50 w 82"/>
                  <a:gd name="T31" fmla="*/ 79 h 81"/>
                  <a:gd name="T32" fmla="*/ 44 w 82"/>
                  <a:gd name="T33" fmla="*/ 80 h 81"/>
                  <a:gd name="T34" fmla="*/ 39 w 82"/>
                  <a:gd name="T35" fmla="*/ 81 h 81"/>
                  <a:gd name="T36" fmla="*/ 36 w 82"/>
                  <a:gd name="T37" fmla="*/ 71 h 81"/>
                  <a:gd name="T38" fmla="*/ 31 w 82"/>
                  <a:gd name="T39" fmla="*/ 60 h 81"/>
                  <a:gd name="T40" fmla="*/ 27 w 82"/>
                  <a:gd name="T41" fmla="*/ 49 h 81"/>
                  <a:gd name="T42" fmla="*/ 23 w 82"/>
                  <a:gd name="T43" fmla="*/ 40 h 81"/>
                  <a:gd name="T44" fmla="*/ 17 w 82"/>
                  <a:gd name="T45" fmla="*/ 30 h 81"/>
                  <a:gd name="T46" fmla="*/ 12 w 82"/>
                  <a:gd name="T47" fmla="*/ 19 h 81"/>
                  <a:gd name="T48" fmla="*/ 6 w 82"/>
                  <a:gd name="T49" fmla="*/ 9 h 81"/>
                  <a:gd name="T50" fmla="*/ 0 w 82"/>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2"/>
                  <a:gd name="T79" fmla="*/ 0 h 81"/>
                  <a:gd name="T80" fmla="*/ 82 w 82"/>
                  <a:gd name="T81" fmla="*/ 81 h 8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2" h="81">
                    <a:moveTo>
                      <a:pt x="0" y="0"/>
                    </a:moveTo>
                    <a:lnTo>
                      <a:pt x="17" y="0"/>
                    </a:lnTo>
                    <a:lnTo>
                      <a:pt x="27" y="8"/>
                    </a:lnTo>
                    <a:lnTo>
                      <a:pt x="37" y="17"/>
                    </a:lnTo>
                    <a:lnTo>
                      <a:pt x="44" y="26"/>
                    </a:lnTo>
                    <a:lnTo>
                      <a:pt x="52" y="34"/>
                    </a:lnTo>
                    <a:lnTo>
                      <a:pt x="60" y="42"/>
                    </a:lnTo>
                    <a:lnTo>
                      <a:pt x="67" y="51"/>
                    </a:lnTo>
                    <a:lnTo>
                      <a:pt x="75" y="61"/>
                    </a:lnTo>
                    <a:lnTo>
                      <a:pt x="82" y="73"/>
                    </a:lnTo>
                    <a:lnTo>
                      <a:pt x="77" y="74"/>
                    </a:lnTo>
                    <a:lnTo>
                      <a:pt x="71" y="75"/>
                    </a:lnTo>
                    <a:lnTo>
                      <a:pt x="66" y="76"/>
                    </a:lnTo>
                    <a:lnTo>
                      <a:pt x="61" y="77"/>
                    </a:lnTo>
                    <a:lnTo>
                      <a:pt x="55" y="78"/>
                    </a:lnTo>
                    <a:lnTo>
                      <a:pt x="50" y="79"/>
                    </a:lnTo>
                    <a:lnTo>
                      <a:pt x="44" y="80"/>
                    </a:lnTo>
                    <a:lnTo>
                      <a:pt x="39" y="81"/>
                    </a:lnTo>
                    <a:lnTo>
                      <a:pt x="36" y="71"/>
                    </a:lnTo>
                    <a:lnTo>
                      <a:pt x="31" y="60"/>
                    </a:lnTo>
                    <a:lnTo>
                      <a:pt x="27" y="49"/>
                    </a:lnTo>
                    <a:lnTo>
                      <a:pt x="23" y="40"/>
                    </a:lnTo>
                    <a:lnTo>
                      <a:pt x="17" y="30"/>
                    </a:lnTo>
                    <a:lnTo>
                      <a:pt x="12" y="19"/>
                    </a:lnTo>
                    <a:lnTo>
                      <a:pt x="6" y="9"/>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66" name="Freeform 99"/>
              <p:cNvSpPr>
                <a:spLocks/>
              </p:cNvSpPr>
              <p:nvPr/>
            </p:nvSpPr>
            <p:spPr bwMode="auto">
              <a:xfrm>
                <a:off x="2181" y="3593"/>
                <a:ext cx="297" cy="114"/>
              </a:xfrm>
              <a:custGeom>
                <a:avLst/>
                <a:gdLst>
                  <a:gd name="T0" fmla="*/ 0 w 297"/>
                  <a:gd name="T1" fmla="*/ 89 h 114"/>
                  <a:gd name="T2" fmla="*/ 16 w 297"/>
                  <a:gd name="T3" fmla="*/ 93 h 114"/>
                  <a:gd name="T4" fmla="*/ 47 w 297"/>
                  <a:gd name="T5" fmla="*/ 98 h 114"/>
                  <a:gd name="T6" fmla="*/ 88 w 297"/>
                  <a:gd name="T7" fmla="*/ 103 h 114"/>
                  <a:gd name="T8" fmla="*/ 133 w 297"/>
                  <a:gd name="T9" fmla="*/ 108 h 114"/>
                  <a:gd name="T10" fmla="*/ 177 w 297"/>
                  <a:gd name="T11" fmla="*/ 112 h 114"/>
                  <a:gd name="T12" fmla="*/ 216 w 297"/>
                  <a:gd name="T13" fmla="*/ 114 h 114"/>
                  <a:gd name="T14" fmla="*/ 233 w 297"/>
                  <a:gd name="T15" fmla="*/ 114 h 114"/>
                  <a:gd name="T16" fmla="*/ 244 w 297"/>
                  <a:gd name="T17" fmla="*/ 113 h 114"/>
                  <a:gd name="T18" fmla="*/ 250 w 297"/>
                  <a:gd name="T19" fmla="*/ 112 h 114"/>
                  <a:gd name="T20" fmla="*/ 253 w 297"/>
                  <a:gd name="T21" fmla="*/ 111 h 114"/>
                  <a:gd name="T22" fmla="*/ 255 w 297"/>
                  <a:gd name="T23" fmla="*/ 110 h 114"/>
                  <a:gd name="T24" fmla="*/ 256 w 297"/>
                  <a:gd name="T25" fmla="*/ 109 h 114"/>
                  <a:gd name="T26" fmla="*/ 297 w 297"/>
                  <a:gd name="T27" fmla="*/ 11 h 114"/>
                  <a:gd name="T28" fmla="*/ 296 w 297"/>
                  <a:gd name="T29" fmla="*/ 9 h 114"/>
                  <a:gd name="T30" fmla="*/ 292 w 297"/>
                  <a:gd name="T31" fmla="*/ 8 h 114"/>
                  <a:gd name="T32" fmla="*/ 283 w 297"/>
                  <a:gd name="T33" fmla="*/ 6 h 114"/>
                  <a:gd name="T34" fmla="*/ 273 w 297"/>
                  <a:gd name="T35" fmla="*/ 5 h 114"/>
                  <a:gd name="T36" fmla="*/ 244 w 297"/>
                  <a:gd name="T37" fmla="*/ 2 h 114"/>
                  <a:gd name="T38" fmla="*/ 211 w 297"/>
                  <a:gd name="T39" fmla="*/ 1 h 114"/>
                  <a:gd name="T40" fmla="*/ 176 w 297"/>
                  <a:gd name="T41" fmla="*/ 0 h 114"/>
                  <a:gd name="T42" fmla="*/ 145 w 297"/>
                  <a:gd name="T43" fmla="*/ 1 h 114"/>
                  <a:gd name="T44" fmla="*/ 131 w 297"/>
                  <a:gd name="T45" fmla="*/ 1 h 114"/>
                  <a:gd name="T46" fmla="*/ 119 w 297"/>
                  <a:gd name="T47" fmla="*/ 2 h 114"/>
                  <a:gd name="T48" fmla="*/ 110 w 297"/>
                  <a:gd name="T49" fmla="*/ 3 h 114"/>
                  <a:gd name="T50" fmla="*/ 104 w 297"/>
                  <a:gd name="T51" fmla="*/ 6 h 114"/>
                  <a:gd name="T52" fmla="*/ 100 w 297"/>
                  <a:gd name="T53" fmla="*/ 9 h 114"/>
                  <a:gd name="T54" fmla="*/ 88 w 297"/>
                  <a:gd name="T55" fmla="*/ 18 h 114"/>
                  <a:gd name="T56" fmla="*/ 70 w 297"/>
                  <a:gd name="T57" fmla="*/ 32 h 114"/>
                  <a:gd name="T58" fmla="*/ 51 w 297"/>
                  <a:gd name="T59" fmla="*/ 47 h 114"/>
                  <a:gd name="T60" fmla="*/ 32 w 297"/>
                  <a:gd name="T61" fmla="*/ 64 h 114"/>
                  <a:gd name="T62" fmla="*/ 15 w 297"/>
                  <a:gd name="T63" fmla="*/ 76 h 114"/>
                  <a:gd name="T64" fmla="*/ 5 w 297"/>
                  <a:gd name="T65" fmla="*/ 86 h 114"/>
                  <a:gd name="T66" fmla="*/ 0 w 297"/>
                  <a:gd name="T67" fmla="*/ 89 h 1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7"/>
                  <a:gd name="T103" fmla="*/ 0 h 114"/>
                  <a:gd name="T104" fmla="*/ 297 w 297"/>
                  <a:gd name="T105" fmla="*/ 114 h 1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7" h="114">
                    <a:moveTo>
                      <a:pt x="0" y="89"/>
                    </a:moveTo>
                    <a:lnTo>
                      <a:pt x="16" y="93"/>
                    </a:lnTo>
                    <a:lnTo>
                      <a:pt x="47" y="98"/>
                    </a:lnTo>
                    <a:lnTo>
                      <a:pt x="88" y="103"/>
                    </a:lnTo>
                    <a:lnTo>
                      <a:pt x="133" y="108"/>
                    </a:lnTo>
                    <a:lnTo>
                      <a:pt x="177" y="112"/>
                    </a:lnTo>
                    <a:lnTo>
                      <a:pt x="216" y="114"/>
                    </a:lnTo>
                    <a:lnTo>
                      <a:pt x="233" y="114"/>
                    </a:lnTo>
                    <a:lnTo>
                      <a:pt x="244" y="113"/>
                    </a:lnTo>
                    <a:lnTo>
                      <a:pt x="250" y="112"/>
                    </a:lnTo>
                    <a:lnTo>
                      <a:pt x="253" y="111"/>
                    </a:lnTo>
                    <a:lnTo>
                      <a:pt x="255" y="110"/>
                    </a:lnTo>
                    <a:lnTo>
                      <a:pt x="256" y="109"/>
                    </a:lnTo>
                    <a:lnTo>
                      <a:pt x="297" y="11"/>
                    </a:lnTo>
                    <a:lnTo>
                      <a:pt x="296" y="9"/>
                    </a:lnTo>
                    <a:lnTo>
                      <a:pt x="292" y="8"/>
                    </a:lnTo>
                    <a:lnTo>
                      <a:pt x="283" y="6"/>
                    </a:lnTo>
                    <a:lnTo>
                      <a:pt x="273" y="5"/>
                    </a:lnTo>
                    <a:lnTo>
                      <a:pt x="244" y="2"/>
                    </a:lnTo>
                    <a:lnTo>
                      <a:pt x="211" y="1"/>
                    </a:lnTo>
                    <a:lnTo>
                      <a:pt x="176" y="0"/>
                    </a:lnTo>
                    <a:lnTo>
                      <a:pt x="145" y="1"/>
                    </a:lnTo>
                    <a:lnTo>
                      <a:pt x="131" y="1"/>
                    </a:lnTo>
                    <a:lnTo>
                      <a:pt x="119" y="2"/>
                    </a:lnTo>
                    <a:lnTo>
                      <a:pt x="110" y="3"/>
                    </a:lnTo>
                    <a:lnTo>
                      <a:pt x="104" y="6"/>
                    </a:lnTo>
                    <a:lnTo>
                      <a:pt x="100" y="9"/>
                    </a:lnTo>
                    <a:lnTo>
                      <a:pt x="88" y="18"/>
                    </a:lnTo>
                    <a:lnTo>
                      <a:pt x="70" y="32"/>
                    </a:lnTo>
                    <a:lnTo>
                      <a:pt x="51" y="47"/>
                    </a:lnTo>
                    <a:lnTo>
                      <a:pt x="32" y="64"/>
                    </a:lnTo>
                    <a:lnTo>
                      <a:pt x="15" y="76"/>
                    </a:lnTo>
                    <a:lnTo>
                      <a:pt x="5" y="86"/>
                    </a:lnTo>
                    <a:lnTo>
                      <a:pt x="0" y="8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7" name="Freeform 100"/>
              <p:cNvSpPr>
                <a:spLocks/>
              </p:cNvSpPr>
              <p:nvPr/>
            </p:nvSpPr>
            <p:spPr bwMode="auto">
              <a:xfrm>
                <a:off x="2181" y="3593"/>
                <a:ext cx="297" cy="114"/>
              </a:xfrm>
              <a:custGeom>
                <a:avLst/>
                <a:gdLst>
                  <a:gd name="T0" fmla="*/ 0 w 297"/>
                  <a:gd name="T1" fmla="*/ 89 h 114"/>
                  <a:gd name="T2" fmla="*/ 16 w 297"/>
                  <a:gd name="T3" fmla="*/ 93 h 114"/>
                  <a:gd name="T4" fmla="*/ 47 w 297"/>
                  <a:gd name="T5" fmla="*/ 98 h 114"/>
                  <a:gd name="T6" fmla="*/ 88 w 297"/>
                  <a:gd name="T7" fmla="*/ 103 h 114"/>
                  <a:gd name="T8" fmla="*/ 133 w 297"/>
                  <a:gd name="T9" fmla="*/ 108 h 114"/>
                  <a:gd name="T10" fmla="*/ 177 w 297"/>
                  <a:gd name="T11" fmla="*/ 112 h 114"/>
                  <a:gd name="T12" fmla="*/ 216 w 297"/>
                  <a:gd name="T13" fmla="*/ 114 h 114"/>
                  <a:gd name="T14" fmla="*/ 233 w 297"/>
                  <a:gd name="T15" fmla="*/ 114 h 114"/>
                  <a:gd name="T16" fmla="*/ 244 w 297"/>
                  <a:gd name="T17" fmla="*/ 113 h 114"/>
                  <a:gd name="T18" fmla="*/ 250 w 297"/>
                  <a:gd name="T19" fmla="*/ 112 h 114"/>
                  <a:gd name="T20" fmla="*/ 253 w 297"/>
                  <a:gd name="T21" fmla="*/ 111 h 114"/>
                  <a:gd name="T22" fmla="*/ 255 w 297"/>
                  <a:gd name="T23" fmla="*/ 110 h 114"/>
                  <a:gd name="T24" fmla="*/ 256 w 297"/>
                  <a:gd name="T25" fmla="*/ 109 h 114"/>
                  <a:gd name="T26" fmla="*/ 297 w 297"/>
                  <a:gd name="T27" fmla="*/ 11 h 114"/>
                  <a:gd name="T28" fmla="*/ 296 w 297"/>
                  <a:gd name="T29" fmla="*/ 9 h 114"/>
                  <a:gd name="T30" fmla="*/ 292 w 297"/>
                  <a:gd name="T31" fmla="*/ 8 h 114"/>
                  <a:gd name="T32" fmla="*/ 283 w 297"/>
                  <a:gd name="T33" fmla="*/ 6 h 114"/>
                  <a:gd name="T34" fmla="*/ 273 w 297"/>
                  <a:gd name="T35" fmla="*/ 5 h 114"/>
                  <a:gd name="T36" fmla="*/ 244 w 297"/>
                  <a:gd name="T37" fmla="*/ 2 h 114"/>
                  <a:gd name="T38" fmla="*/ 211 w 297"/>
                  <a:gd name="T39" fmla="*/ 1 h 114"/>
                  <a:gd name="T40" fmla="*/ 176 w 297"/>
                  <a:gd name="T41" fmla="*/ 0 h 114"/>
                  <a:gd name="T42" fmla="*/ 145 w 297"/>
                  <a:gd name="T43" fmla="*/ 1 h 114"/>
                  <a:gd name="T44" fmla="*/ 131 w 297"/>
                  <a:gd name="T45" fmla="*/ 1 h 114"/>
                  <a:gd name="T46" fmla="*/ 119 w 297"/>
                  <a:gd name="T47" fmla="*/ 2 h 114"/>
                  <a:gd name="T48" fmla="*/ 110 w 297"/>
                  <a:gd name="T49" fmla="*/ 3 h 114"/>
                  <a:gd name="T50" fmla="*/ 104 w 297"/>
                  <a:gd name="T51" fmla="*/ 6 h 114"/>
                  <a:gd name="T52" fmla="*/ 100 w 297"/>
                  <a:gd name="T53" fmla="*/ 9 h 114"/>
                  <a:gd name="T54" fmla="*/ 88 w 297"/>
                  <a:gd name="T55" fmla="*/ 18 h 114"/>
                  <a:gd name="T56" fmla="*/ 70 w 297"/>
                  <a:gd name="T57" fmla="*/ 32 h 114"/>
                  <a:gd name="T58" fmla="*/ 51 w 297"/>
                  <a:gd name="T59" fmla="*/ 47 h 114"/>
                  <a:gd name="T60" fmla="*/ 32 w 297"/>
                  <a:gd name="T61" fmla="*/ 64 h 114"/>
                  <a:gd name="T62" fmla="*/ 15 w 297"/>
                  <a:gd name="T63" fmla="*/ 76 h 114"/>
                  <a:gd name="T64" fmla="*/ 5 w 297"/>
                  <a:gd name="T65" fmla="*/ 86 h 114"/>
                  <a:gd name="T66" fmla="*/ 0 w 297"/>
                  <a:gd name="T67" fmla="*/ 89 h 1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7"/>
                  <a:gd name="T103" fmla="*/ 0 h 114"/>
                  <a:gd name="T104" fmla="*/ 297 w 297"/>
                  <a:gd name="T105" fmla="*/ 114 h 1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7" h="114">
                    <a:moveTo>
                      <a:pt x="0" y="89"/>
                    </a:moveTo>
                    <a:lnTo>
                      <a:pt x="16" y="93"/>
                    </a:lnTo>
                    <a:lnTo>
                      <a:pt x="47" y="98"/>
                    </a:lnTo>
                    <a:lnTo>
                      <a:pt x="88" y="103"/>
                    </a:lnTo>
                    <a:lnTo>
                      <a:pt x="133" y="108"/>
                    </a:lnTo>
                    <a:lnTo>
                      <a:pt x="177" y="112"/>
                    </a:lnTo>
                    <a:lnTo>
                      <a:pt x="216" y="114"/>
                    </a:lnTo>
                    <a:lnTo>
                      <a:pt x="233" y="114"/>
                    </a:lnTo>
                    <a:lnTo>
                      <a:pt x="244" y="113"/>
                    </a:lnTo>
                    <a:lnTo>
                      <a:pt x="250" y="112"/>
                    </a:lnTo>
                    <a:lnTo>
                      <a:pt x="253" y="111"/>
                    </a:lnTo>
                    <a:lnTo>
                      <a:pt x="255" y="110"/>
                    </a:lnTo>
                    <a:lnTo>
                      <a:pt x="256" y="109"/>
                    </a:lnTo>
                    <a:lnTo>
                      <a:pt x="297" y="11"/>
                    </a:lnTo>
                    <a:lnTo>
                      <a:pt x="296" y="9"/>
                    </a:lnTo>
                    <a:lnTo>
                      <a:pt x="292" y="8"/>
                    </a:lnTo>
                    <a:lnTo>
                      <a:pt x="283" y="6"/>
                    </a:lnTo>
                    <a:lnTo>
                      <a:pt x="273" y="5"/>
                    </a:lnTo>
                    <a:lnTo>
                      <a:pt x="244" y="2"/>
                    </a:lnTo>
                    <a:lnTo>
                      <a:pt x="211" y="1"/>
                    </a:lnTo>
                    <a:lnTo>
                      <a:pt x="176" y="0"/>
                    </a:lnTo>
                    <a:lnTo>
                      <a:pt x="145" y="1"/>
                    </a:lnTo>
                    <a:lnTo>
                      <a:pt x="131" y="1"/>
                    </a:lnTo>
                    <a:lnTo>
                      <a:pt x="119" y="2"/>
                    </a:lnTo>
                    <a:lnTo>
                      <a:pt x="110" y="3"/>
                    </a:lnTo>
                    <a:lnTo>
                      <a:pt x="104" y="6"/>
                    </a:lnTo>
                    <a:lnTo>
                      <a:pt x="100" y="9"/>
                    </a:lnTo>
                    <a:lnTo>
                      <a:pt x="88" y="18"/>
                    </a:lnTo>
                    <a:lnTo>
                      <a:pt x="70" y="32"/>
                    </a:lnTo>
                    <a:lnTo>
                      <a:pt x="51" y="47"/>
                    </a:lnTo>
                    <a:lnTo>
                      <a:pt x="32" y="64"/>
                    </a:lnTo>
                    <a:lnTo>
                      <a:pt x="15" y="76"/>
                    </a:lnTo>
                    <a:lnTo>
                      <a:pt x="5" y="86"/>
                    </a:lnTo>
                    <a:lnTo>
                      <a:pt x="0" y="8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68" name="Freeform 101"/>
              <p:cNvSpPr>
                <a:spLocks/>
              </p:cNvSpPr>
              <p:nvPr/>
            </p:nvSpPr>
            <p:spPr bwMode="auto">
              <a:xfrm>
                <a:off x="1960" y="3682"/>
                <a:ext cx="462" cy="117"/>
              </a:xfrm>
              <a:custGeom>
                <a:avLst/>
                <a:gdLst>
                  <a:gd name="T0" fmla="*/ 0 w 462"/>
                  <a:gd name="T1" fmla="*/ 73 h 117"/>
                  <a:gd name="T2" fmla="*/ 10 w 462"/>
                  <a:gd name="T3" fmla="*/ 84 h 117"/>
                  <a:gd name="T4" fmla="*/ 8 w 462"/>
                  <a:gd name="T5" fmla="*/ 89 h 117"/>
                  <a:gd name="T6" fmla="*/ 147 w 462"/>
                  <a:gd name="T7" fmla="*/ 117 h 117"/>
                  <a:gd name="T8" fmla="*/ 154 w 462"/>
                  <a:gd name="T9" fmla="*/ 108 h 117"/>
                  <a:gd name="T10" fmla="*/ 230 w 462"/>
                  <a:gd name="T11" fmla="*/ 111 h 117"/>
                  <a:gd name="T12" fmla="*/ 254 w 462"/>
                  <a:gd name="T13" fmla="*/ 97 h 117"/>
                  <a:gd name="T14" fmla="*/ 277 w 462"/>
                  <a:gd name="T15" fmla="*/ 87 h 117"/>
                  <a:gd name="T16" fmla="*/ 302 w 462"/>
                  <a:gd name="T17" fmla="*/ 78 h 117"/>
                  <a:gd name="T18" fmla="*/ 329 w 462"/>
                  <a:gd name="T19" fmla="*/ 68 h 117"/>
                  <a:gd name="T20" fmla="*/ 357 w 462"/>
                  <a:gd name="T21" fmla="*/ 58 h 117"/>
                  <a:gd name="T22" fmla="*/ 385 w 462"/>
                  <a:gd name="T23" fmla="*/ 50 h 117"/>
                  <a:gd name="T24" fmla="*/ 414 w 462"/>
                  <a:gd name="T25" fmla="*/ 41 h 117"/>
                  <a:gd name="T26" fmla="*/ 440 w 462"/>
                  <a:gd name="T27" fmla="*/ 33 h 117"/>
                  <a:gd name="T28" fmla="*/ 462 w 462"/>
                  <a:gd name="T29" fmla="*/ 25 h 117"/>
                  <a:gd name="T30" fmla="*/ 221 w 462"/>
                  <a:gd name="T31" fmla="*/ 0 h 117"/>
                  <a:gd name="T32" fmla="*/ 194 w 462"/>
                  <a:gd name="T33" fmla="*/ 8 h 117"/>
                  <a:gd name="T34" fmla="*/ 166 w 462"/>
                  <a:gd name="T35" fmla="*/ 15 h 117"/>
                  <a:gd name="T36" fmla="*/ 139 w 462"/>
                  <a:gd name="T37" fmla="*/ 23 h 117"/>
                  <a:gd name="T38" fmla="*/ 111 w 462"/>
                  <a:gd name="T39" fmla="*/ 31 h 117"/>
                  <a:gd name="T40" fmla="*/ 84 w 462"/>
                  <a:gd name="T41" fmla="*/ 40 h 117"/>
                  <a:gd name="T42" fmla="*/ 56 w 462"/>
                  <a:gd name="T43" fmla="*/ 51 h 117"/>
                  <a:gd name="T44" fmla="*/ 28 w 462"/>
                  <a:gd name="T45" fmla="*/ 62 h 117"/>
                  <a:gd name="T46" fmla="*/ 0 w 462"/>
                  <a:gd name="T47" fmla="*/ 73 h 1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2"/>
                  <a:gd name="T73" fmla="*/ 0 h 117"/>
                  <a:gd name="T74" fmla="*/ 462 w 462"/>
                  <a:gd name="T75" fmla="*/ 117 h 1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2" h="117">
                    <a:moveTo>
                      <a:pt x="0" y="73"/>
                    </a:moveTo>
                    <a:lnTo>
                      <a:pt x="10" y="84"/>
                    </a:lnTo>
                    <a:lnTo>
                      <a:pt x="8" y="89"/>
                    </a:lnTo>
                    <a:lnTo>
                      <a:pt x="147" y="117"/>
                    </a:lnTo>
                    <a:lnTo>
                      <a:pt x="154" y="108"/>
                    </a:lnTo>
                    <a:lnTo>
                      <a:pt x="230" y="111"/>
                    </a:lnTo>
                    <a:lnTo>
                      <a:pt x="254" y="97"/>
                    </a:lnTo>
                    <a:lnTo>
                      <a:pt x="277" y="87"/>
                    </a:lnTo>
                    <a:lnTo>
                      <a:pt x="302" y="78"/>
                    </a:lnTo>
                    <a:lnTo>
                      <a:pt x="329" y="68"/>
                    </a:lnTo>
                    <a:lnTo>
                      <a:pt x="357" y="58"/>
                    </a:lnTo>
                    <a:lnTo>
                      <a:pt x="385" y="50"/>
                    </a:lnTo>
                    <a:lnTo>
                      <a:pt x="414" y="41"/>
                    </a:lnTo>
                    <a:lnTo>
                      <a:pt x="440" y="33"/>
                    </a:lnTo>
                    <a:lnTo>
                      <a:pt x="462" y="25"/>
                    </a:lnTo>
                    <a:lnTo>
                      <a:pt x="221" y="0"/>
                    </a:lnTo>
                    <a:lnTo>
                      <a:pt x="194" y="8"/>
                    </a:lnTo>
                    <a:lnTo>
                      <a:pt x="166" y="15"/>
                    </a:lnTo>
                    <a:lnTo>
                      <a:pt x="139" y="23"/>
                    </a:lnTo>
                    <a:lnTo>
                      <a:pt x="111" y="31"/>
                    </a:lnTo>
                    <a:lnTo>
                      <a:pt x="84" y="40"/>
                    </a:lnTo>
                    <a:lnTo>
                      <a:pt x="56" y="51"/>
                    </a:lnTo>
                    <a:lnTo>
                      <a:pt x="28" y="62"/>
                    </a:lnTo>
                    <a:lnTo>
                      <a:pt x="0" y="73"/>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69" name="Freeform 102"/>
              <p:cNvSpPr>
                <a:spLocks/>
              </p:cNvSpPr>
              <p:nvPr/>
            </p:nvSpPr>
            <p:spPr bwMode="auto">
              <a:xfrm>
                <a:off x="1960" y="3682"/>
                <a:ext cx="462" cy="117"/>
              </a:xfrm>
              <a:custGeom>
                <a:avLst/>
                <a:gdLst>
                  <a:gd name="T0" fmla="*/ 0 w 462"/>
                  <a:gd name="T1" fmla="*/ 73 h 117"/>
                  <a:gd name="T2" fmla="*/ 10 w 462"/>
                  <a:gd name="T3" fmla="*/ 84 h 117"/>
                  <a:gd name="T4" fmla="*/ 8 w 462"/>
                  <a:gd name="T5" fmla="*/ 89 h 117"/>
                  <a:gd name="T6" fmla="*/ 147 w 462"/>
                  <a:gd name="T7" fmla="*/ 117 h 117"/>
                  <a:gd name="T8" fmla="*/ 154 w 462"/>
                  <a:gd name="T9" fmla="*/ 108 h 117"/>
                  <a:gd name="T10" fmla="*/ 230 w 462"/>
                  <a:gd name="T11" fmla="*/ 111 h 117"/>
                  <a:gd name="T12" fmla="*/ 254 w 462"/>
                  <a:gd name="T13" fmla="*/ 97 h 117"/>
                  <a:gd name="T14" fmla="*/ 277 w 462"/>
                  <a:gd name="T15" fmla="*/ 87 h 117"/>
                  <a:gd name="T16" fmla="*/ 302 w 462"/>
                  <a:gd name="T17" fmla="*/ 78 h 117"/>
                  <a:gd name="T18" fmla="*/ 329 w 462"/>
                  <a:gd name="T19" fmla="*/ 68 h 117"/>
                  <a:gd name="T20" fmla="*/ 357 w 462"/>
                  <a:gd name="T21" fmla="*/ 58 h 117"/>
                  <a:gd name="T22" fmla="*/ 385 w 462"/>
                  <a:gd name="T23" fmla="*/ 50 h 117"/>
                  <a:gd name="T24" fmla="*/ 414 w 462"/>
                  <a:gd name="T25" fmla="*/ 41 h 117"/>
                  <a:gd name="T26" fmla="*/ 440 w 462"/>
                  <a:gd name="T27" fmla="*/ 33 h 117"/>
                  <a:gd name="T28" fmla="*/ 462 w 462"/>
                  <a:gd name="T29" fmla="*/ 25 h 117"/>
                  <a:gd name="T30" fmla="*/ 221 w 462"/>
                  <a:gd name="T31" fmla="*/ 0 h 117"/>
                  <a:gd name="T32" fmla="*/ 194 w 462"/>
                  <a:gd name="T33" fmla="*/ 8 h 117"/>
                  <a:gd name="T34" fmla="*/ 166 w 462"/>
                  <a:gd name="T35" fmla="*/ 15 h 117"/>
                  <a:gd name="T36" fmla="*/ 139 w 462"/>
                  <a:gd name="T37" fmla="*/ 23 h 117"/>
                  <a:gd name="T38" fmla="*/ 111 w 462"/>
                  <a:gd name="T39" fmla="*/ 31 h 117"/>
                  <a:gd name="T40" fmla="*/ 84 w 462"/>
                  <a:gd name="T41" fmla="*/ 40 h 117"/>
                  <a:gd name="T42" fmla="*/ 56 w 462"/>
                  <a:gd name="T43" fmla="*/ 51 h 117"/>
                  <a:gd name="T44" fmla="*/ 28 w 462"/>
                  <a:gd name="T45" fmla="*/ 62 h 117"/>
                  <a:gd name="T46" fmla="*/ 0 w 462"/>
                  <a:gd name="T47" fmla="*/ 73 h 1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2"/>
                  <a:gd name="T73" fmla="*/ 0 h 117"/>
                  <a:gd name="T74" fmla="*/ 462 w 462"/>
                  <a:gd name="T75" fmla="*/ 117 h 1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2" h="117">
                    <a:moveTo>
                      <a:pt x="0" y="73"/>
                    </a:moveTo>
                    <a:lnTo>
                      <a:pt x="10" y="84"/>
                    </a:lnTo>
                    <a:lnTo>
                      <a:pt x="8" y="89"/>
                    </a:lnTo>
                    <a:lnTo>
                      <a:pt x="147" y="117"/>
                    </a:lnTo>
                    <a:lnTo>
                      <a:pt x="154" y="108"/>
                    </a:lnTo>
                    <a:lnTo>
                      <a:pt x="230" y="111"/>
                    </a:lnTo>
                    <a:lnTo>
                      <a:pt x="254" y="97"/>
                    </a:lnTo>
                    <a:lnTo>
                      <a:pt x="277" y="87"/>
                    </a:lnTo>
                    <a:lnTo>
                      <a:pt x="302" y="78"/>
                    </a:lnTo>
                    <a:lnTo>
                      <a:pt x="329" y="68"/>
                    </a:lnTo>
                    <a:lnTo>
                      <a:pt x="357" y="58"/>
                    </a:lnTo>
                    <a:lnTo>
                      <a:pt x="385" y="50"/>
                    </a:lnTo>
                    <a:lnTo>
                      <a:pt x="414" y="41"/>
                    </a:lnTo>
                    <a:lnTo>
                      <a:pt x="440" y="33"/>
                    </a:lnTo>
                    <a:lnTo>
                      <a:pt x="462" y="25"/>
                    </a:lnTo>
                    <a:lnTo>
                      <a:pt x="221" y="0"/>
                    </a:lnTo>
                    <a:lnTo>
                      <a:pt x="194" y="8"/>
                    </a:lnTo>
                    <a:lnTo>
                      <a:pt x="166" y="15"/>
                    </a:lnTo>
                    <a:lnTo>
                      <a:pt x="139" y="23"/>
                    </a:lnTo>
                    <a:lnTo>
                      <a:pt x="111" y="31"/>
                    </a:lnTo>
                    <a:lnTo>
                      <a:pt x="84" y="40"/>
                    </a:lnTo>
                    <a:lnTo>
                      <a:pt x="56" y="51"/>
                    </a:lnTo>
                    <a:lnTo>
                      <a:pt x="28" y="62"/>
                    </a:lnTo>
                    <a:lnTo>
                      <a:pt x="0" y="7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770" name="Freeform 103"/>
              <p:cNvSpPr>
                <a:spLocks/>
              </p:cNvSpPr>
              <p:nvPr/>
            </p:nvSpPr>
            <p:spPr bwMode="auto">
              <a:xfrm>
                <a:off x="1968" y="3768"/>
                <a:ext cx="142" cy="75"/>
              </a:xfrm>
              <a:custGeom>
                <a:avLst/>
                <a:gdLst>
                  <a:gd name="T0" fmla="*/ 3 w 142"/>
                  <a:gd name="T1" fmla="*/ 0 h 75"/>
                  <a:gd name="T2" fmla="*/ 0 w 142"/>
                  <a:gd name="T3" fmla="*/ 45 h 75"/>
                  <a:gd name="T4" fmla="*/ 121 w 142"/>
                  <a:gd name="T5" fmla="*/ 75 h 75"/>
                  <a:gd name="T6" fmla="*/ 142 w 142"/>
                  <a:gd name="T7" fmla="*/ 29 h 75"/>
                  <a:gd name="T8" fmla="*/ 135 w 142"/>
                  <a:gd name="T9" fmla="*/ 28 h 75"/>
                  <a:gd name="T10" fmla="*/ 120 w 142"/>
                  <a:gd name="T11" fmla="*/ 25 h 75"/>
                  <a:gd name="T12" fmla="*/ 98 w 142"/>
                  <a:gd name="T13" fmla="*/ 21 h 75"/>
                  <a:gd name="T14" fmla="*/ 72 w 142"/>
                  <a:gd name="T15" fmla="*/ 16 h 75"/>
                  <a:gd name="T16" fmla="*/ 46 w 142"/>
                  <a:gd name="T17" fmla="*/ 11 h 75"/>
                  <a:gd name="T18" fmla="*/ 24 w 142"/>
                  <a:gd name="T19" fmla="*/ 7 h 75"/>
                  <a:gd name="T20" fmla="*/ 8 w 142"/>
                  <a:gd name="T21" fmla="*/ 2 h 75"/>
                  <a:gd name="T22" fmla="*/ 3 w 142"/>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75"/>
                  <a:gd name="T38" fmla="*/ 142 w 142"/>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75">
                    <a:moveTo>
                      <a:pt x="3" y="0"/>
                    </a:moveTo>
                    <a:lnTo>
                      <a:pt x="0" y="45"/>
                    </a:lnTo>
                    <a:lnTo>
                      <a:pt x="121" y="75"/>
                    </a:lnTo>
                    <a:lnTo>
                      <a:pt x="142" y="29"/>
                    </a:lnTo>
                    <a:lnTo>
                      <a:pt x="135" y="28"/>
                    </a:lnTo>
                    <a:lnTo>
                      <a:pt x="120" y="25"/>
                    </a:lnTo>
                    <a:lnTo>
                      <a:pt x="98" y="21"/>
                    </a:lnTo>
                    <a:lnTo>
                      <a:pt x="72" y="16"/>
                    </a:lnTo>
                    <a:lnTo>
                      <a:pt x="46" y="11"/>
                    </a:lnTo>
                    <a:lnTo>
                      <a:pt x="24" y="7"/>
                    </a:lnTo>
                    <a:lnTo>
                      <a:pt x="8" y="2"/>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1" name="Freeform 104"/>
              <p:cNvSpPr>
                <a:spLocks/>
              </p:cNvSpPr>
              <p:nvPr/>
            </p:nvSpPr>
            <p:spPr bwMode="auto">
              <a:xfrm>
                <a:off x="1963" y="3766"/>
                <a:ext cx="14" cy="52"/>
              </a:xfrm>
              <a:custGeom>
                <a:avLst/>
                <a:gdLst>
                  <a:gd name="T0" fmla="*/ 11 w 14"/>
                  <a:gd name="T1" fmla="*/ 43 h 52"/>
                  <a:gd name="T2" fmla="*/ 11 w 14"/>
                  <a:gd name="T3" fmla="*/ 44 h 52"/>
                  <a:gd name="T4" fmla="*/ 14 w 14"/>
                  <a:gd name="T5" fmla="*/ 0 h 52"/>
                  <a:gd name="T6" fmla="*/ 3 w 14"/>
                  <a:gd name="T7" fmla="*/ 5 h 52"/>
                  <a:gd name="T8" fmla="*/ 0 w 14"/>
                  <a:gd name="T9" fmla="*/ 51 h 52"/>
                  <a:gd name="T10" fmla="*/ 1 w 14"/>
                  <a:gd name="T11" fmla="*/ 52 h 52"/>
                  <a:gd name="T12" fmla="*/ 0 w 14"/>
                  <a:gd name="T13" fmla="*/ 51 h 52"/>
                  <a:gd name="T14" fmla="*/ 1 w 14"/>
                  <a:gd name="T15" fmla="*/ 52 h 52"/>
                  <a:gd name="T16" fmla="*/ 2 w 14"/>
                  <a:gd name="T17" fmla="*/ 52 h 52"/>
                  <a:gd name="T18" fmla="*/ 3 w 14"/>
                  <a:gd name="T19" fmla="*/ 51 h 52"/>
                  <a:gd name="T20" fmla="*/ 5 w 14"/>
                  <a:gd name="T21" fmla="*/ 51 h 52"/>
                  <a:gd name="T22" fmla="*/ 7 w 14"/>
                  <a:gd name="T23" fmla="*/ 48 h 52"/>
                  <a:gd name="T24" fmla="*/ 10 w 14"/>
                  <a:gd name="T25" fmla="*/ 47 h 52"/>
                  <a:gd name="T26" fmla="*/ 11 w 14"/>
                  <a:gd name="T27" fmla="*/ 46 h 52"/>
                  <a:gd name="T28" fmla="*/ 11 w 14"/>
                  <a:gd name="T29" fmla="*/ 44 h 52"/>
                  <a:gd name="T30" fmla="*/ 11 w 14"/>
                  <a:gd name="T31" fmla="*/ 43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52"/>
                  <a:gd name="T50" fmla="*/ 14 w 14"/>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52">
                    <a:moveTo>
                      <a:pt x="11" y="43"/>
                    </a:moveTo>
                    <a:lnTo>
                      <a:pt x="11" y="44"/>
                    </a:lnTo>
                    <a:lnTo>
                      <a:pt x="14" y="0"/>
                    </a:lnTo>
                    <a:lnTo>
                      <a:pt x="3" y="5"/>
                    </a:lnTo>
                    <a:lnTo>
                      <a:pt x="0" y="51"/>
                    </a:lnTo>
                    <a:lnTo>
                      <a:pt x="1" y="52"/>
                    </a:lnTo>
                    <a:lnTo>
                      <a:pt x="0" y="51"/>
                    </a:lnTo>
                    <a:lnTo>
                      <a:pt x="1" y="52"/>
                    </a:lnTo>
                    <a:lnTo>
                      <a:pt x="2" y="52"/>
                    </a:lnTo>
                    <a:lnTo>
                      <a:pt x="3" y="51"/>
                    </a:lnTo>
                    <a:lnTo>
                      <a:pt x="5" y="51"/>
                    </a:lnTo>
                    <a:lnTo>
                      <a:pt x="7" y="48"/>
                    </a:lnTo>
                    <a:lnTo>
                      <a:pt x="10" y="47"/>
                    </a:lnTo>
                    <a:lnTo>
                      <a:pt x="11" y="46"/>
                    </a:lnTo>
                    <a:lnTo>
                      <a:pt x="11" y="44"/>
                    </a:lnTo>
                    <a:lnTo>
                      <a:pt x="1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2" name="Freeform 105"/>
              <p:cNvSpPr>
                <a:spLocks/>
              </p:cNvSpPr>
              <p:nvPr/>
            </p:nvSpPr>
            <p:spPr bwMode="auto">
              <a:xfrm>
                <a:off x="1964" y="3809"/>
                <a:ext cx="131" cy="38"/>
              </a:xfrm>
              <a:custGeom>
                <a:avLst/>
                <a:gdLst>
                  <a:gd name="T0" fmla="*/ 121 w 131"/>
                  <a:gd name="T1" fmla="*/ 37 h 38"/>
                  <a:gd name="T2" fmla="*/ 131 w 131"/>
                  <a:gd name="T3" fmla="*/ 30 h 38"/>
                  <a:gd name="T4" fmla="*/ 10 w 131"/>
                  <a:gd name="T5" fmla="*/ 0 h 38"/>
                  <a:gd name="T6" fmla="*/ 0 w 131"/>
                  <a:gd name="T7" fmla="*/ 9 h 38"/>
                  <a:gd name="T8" fmla="*/ 121 w 131"/>
                  <a:gd name="T9" fmla="*/ 38 h 38"/>
                  <a:gd name="T10" fmla="*/ 131 w 131"/>
                  <a:gd name="T11" fmla="*/ 32 h 38"/>
                  <a:gd name="T12" fmla="*/ 121 w 131"/>
                  <a:gd name="T13" fmla="*/ 38 h 38"/>
                  <a:gd name="T14" fmla="*/ 123 w 131"/>
                  <a:gd name="T15" fmla="*/ 38 h 38"/>
                  <a:gd name="T16" fmla="*/ 124 w 131"/>
                  <a:gd name="T17" fmla="*/ 38 h 38"/>
                  <a:gd name="T18" fmla="*/ 126 w 131"/>
                  <a:gd name="T19" fmla="*/ 37 h 38"/>
                  <a:gd name="T20" fmla="*/ 129 w 131"/>
                  <a:gd name="T21" fmla="*/ 34 h 38"/>
                  <a:gd name="T22" fmla="*/ 130 w 131"/>
                  <a:gd name="T23" fmla="*/ 33 h 38"/>
                  <a:gd name="T24" fmla="*/ 131 w 131"/>
                  <a:gd name="T25" fmla="*/ 32 h 38"/>
                  <a:gd name="T26" fmla="*/ 131 w 131"/>
                  <a:gd name="T27" fmla="*/ 30 h 38"/>
                  <a:gd name="T28" fmla="*/ 121 w 131"/>
                  <a:gd name="T29" fmla="*/ 3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38"/>
                  <a:gd name="T47" fmla="*/ 131 w 1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38">
                    <a:moveTo>
                      <a:pt x="121" y="37"/>
                    </a:moveTo>
                    <a:lnTo>
                      <a:pt x="131" y="30"/>
                    </a:lnTo>
                    <a:lnTo>
                      <a:pt x="10" y="0"/>
                    </a:lnTo>
                    <a:lnTo>
                      <a:pt x="0" y="9"/>
                    </a:lnTo>
                    <a:lnTo>
                      <a:pt x="121" y="38"/>
                    </a:lnTo>
                    <a:lnTo>
                      <a:pt x="131" y="32"/>
                    </a:lnTo>
                    <a:lnTo>
                      <a:pt x="121" y="38"/>
                    </a:lnTo>
                    <a:lnTo>
                      <a:pt x="123" y="38"/>
                    </a:lnTo>
                    <a:lnTo>
                      <a:pt x="124" y="38"/>
                    </a:lnTo>
                    <a:lnTo>
                      <a:pt x="126" y="37"/>
                    </a:lnTo>
                    <a:lnTo>
                      <a:pt x="129" y="34"/>
                    </a:lnTo>
                    <a:lnTo>
                      <a:pt x="130" y="33"/>
                    </a:lnTo>
                    <a:lnTo>
                      <a:pt x="131" y="32"/>
                    </a:lnTo>
                    <a:lnTo>
                      <a:pt x="131" y="30"/>
                    </a:lnTo>
                    <a:lnTo>
                      <a:pt x="121"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3" name="Freeform 106"/>
              <p:cNvSpPr>
                <a:spLocks/>
              </p:cNvSpPr>
              <p:nvPr/>
            </p:nvSpPr>
            <p:spPr bwMode="auto">
              <a:xfrm>
                <a:off x="2085" y="3793"/>
                <a:ext cx="30" cy="53"/>
              </a:xfrm>
              <a:custGeom>
                <a:avLst/>
                <a:gdLst>
                  <a:gd name="T0" fmla="*/ 21 w 30"/>
                  <a:gd name="T1" fmla="*/ 9 h 53"/>
                  <a:gd name="T2" fmla="*/ 19 w 30"/>
                  <a:gd name="T3" fmla="*/ 6 h 53"/>
                  <a:gd name="T4" fmla="*/ 0 w 30"/>
                  <a:gd name="T5" fmla="*/ 53 h 53"/>
                  <a:gd name="T6" fmla="*/ 10 w 30"/>
                  <a:gd name="T7" fmla="*/ 48 h 53"/>
                  <a:gd name="T8" fmla="*/ 30 w 30"/>
                  <a:gd name="T9" fmla="*/ 2 h 53"/>
                  <a:gd name="T10" fmla="*/ 29 w 30"/>
                  <a:gd name="T11" fmla="*/ 0 h 53"/>
                  <a:gd name="T12" fmla="*/ 30 w 30"/>
                  <a:gd name="T13" fmla="*/ 2 h 53"/>
                  <a:gd name="T14" fmla="*/ 30 w 30"/>
                  <a:gd name="T15" fmla="*/ 1 h 53"/>
                  <a:gd name="T16" fmla="*/ 29 w 30"/>
                  <a:gd name="T17" fmla="*/ 0 h 53"/>
                  <a:gd name="T18" fmla="*/ 28 w 30"/>
                  <a:gd name="T19" fmla="*/ 0 h 53"/>
                  <a:gd name="T20" fmla="*/ 26 w 30"/>
                  <a:gd name="T21" fmla="*/ 1 h 53"/>
                  <a:gd name="T22" fmla="*/ 24 w 30"/>
                  <a:gd name="T23" fmla="*/ 2 h 53"/>
                  <a:gd name="T24" fmla="*/ 23 w 30"/>
                  <a:gd name="T25" fmla="*/ 3 h 53"/>
                  <a:gd name="T26" fmla="*/ 21 w 30"/>
                  <a:gd name="T27" fmla="*/ 4 h 53"/>
                  <a:gd name="T28" fmla="*/ 19 w 30"/>
                  <a:gd name="T29" fmla="*/ 6 h 53"/>
                  <a:gd name="T30" fmla="*/ 21 w 30"/>
                  <a:gd name="T31" fmla="*/ 9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53"/>
                  <a:gd name="T50" fmla="*/ 30 w 30"/>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53">
                    <a:moveTo>
                      <a:pt x="21" y="9"/>
                    </a:moveTo>
                    <a:lnTo>
                      <a:pt x="19" y="6"/>
                    </a:lnTo>
                    <a:lnTo>
                      <a:pt x="0" y="53"/>
                    </a:lnTo>
                    <a:lnTo>
                      <a:pt x="10" y="48"/>
                    </a:lnTo>
                    <a:lnTo>
                      <a:pt x="30" y="2"/>
                    </a:lnTo>
                    <a:lnTo>
                      <a:pt x="29" y="0"/>
                    </a:lnTo>
                    <a:lnTo>
                      <a:pt x="30" y="2"/>
                    </a:lnTo>
                    <a:lnTo>
                      <a:pt x="30" y="1"/>
                    </a:lnTo>
                    <a:lnTo>
                      <a:pt x="29" y="0"/>
                    </a:lnTo>
                    <a:lnTo>
                      <a:pt x="28" y="0"/>
                    </a:lnTo>
                    <a:lnTo>
                      <a:pt x="26" y="1"/>
                    </a:lnTo>
                    <a:lnTo>
                      <a:pt x="24" y="2"/>
                    </a:lnTo>
                    <a:lnTo>
                      <a:pt x="23" y="3"/>
                    </a:lnTo>
                    <a:lnTo>
                      <a:pt x="21" y="4"/>
                    </a:lnTo>
                    <a:lnTo>
                      <a:pt x="19" y="6"/>
                    </a:lnTo>
                    <a:lnTo>
                      <a:pt x="2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4" name="Freeform 107"/>
              <p:cNvSpPr>
                <a:spLocks/>
              </p:cNvSpPr>
              <p:nvPr/>
            </p:nvSpPr>
            <p:spPr bwMode="auto">
              <a:xfrm>
                <a:off x="1966" y="3765"/>
                <a:ext cx="148" cy="37"/>
              </a:xfrm>
              <a:custGeom>
                <a:avLst/>
                <a:gdLst>
                  <a:gd name="T0" fmla="*/ 11 w 148"/>
                  <a:gd name="T1" fmla="*/ 1 h 37"/>
                  <a:gd name="T2" fmla="*/ 2 w 148"/>
                  <a:gd name="T3" fmla="*/ 3 h 37"/>
                  <a:gd name="T4" fmla="*/ 5 w 148"/>
                  <a:gd name="T5" fmla="*/ 10 h 37"/>
                  <a:gd name="T6" fmla="*/ 22 w 148"/>
                  <a:gd name="T7" fmla="*/ 13 h 37"/>
                  <a:gd name="T8" fmla="*/ 43 w 148"/>
                  <a:gd name="T9" fmla="*/ 18 h 37"/>
                  <a:gd name="T10" fmla="*/ 69 w 148"/>
                  <a:gd name="T11" fmla="*/ 23 h 37"/>
                  <a:gd name="T12" fmla="*/ 95 w 148"/>
                  <a:gd name="T13" fmla="*/ 28 h 37"/>
                  <a:gd name="T14" fmla="*/ 117 w 148"/>
                  <a:gd name="T15" fmla="*/ 32 h 37"/>
                  <a:gd name="T16" fmla="*/ 133 w 148"/>
                  <a:gd name="T17" fmla="*/ 35 h 37"/>
                  <a:gd name="T18" fmla="*/ 140 w 148"/>
                  <a:gd name="T19" fmla="*/ 37 h 37"/>
                  <a:gd name="T20" fmla="*/ 148 w 148"/>
                  <a:gd name="T21" fmla="*/ 28 h 37"/>
                  <a:gd name="T22" fmla="*/ 142 w 148"/>
                  <a:gd name="T23" fmla="*/ 27 h 37"/>
                  <a:gd name="T24" fmla="*/ 127 w 148"/>
                  <a:gd name="T25" fmla="*/ 24 h 37"/>
                  <a:gd name="T26" fmla="*/ 104 w 148"/>
                  <a:gd name="T27" fmla="*/ 19 h 37"/>
                  <a:gd name="T28" fmla="*/ 78 w 148"/>
                  <a:gd name="T29" fmla="*/ 15 h 37"/>
                  <a:gd name="T30" fmla="*/ 52 w 148"/>
                  <a:gd name="T31" fmla="*/ 10 h 37"/>
                  <a:gd name="T32" fmla="*/ 30 w 148"/>
                  <a:gd name="T33" fmla="*/ 5 h 37"/>
                  <a:gd name="T34" fmla="*/ 15 w 148"/>
                  <a:gd name="T35" fmla="*/ 1 h 37"/>
                  <a:gd name="T36" fmla="*/ 9 w 148"/>
                  <a:gd name="T37" fmla="*/ 4 h 37"/>
                  <a:gd name="T38" fmla="*/ 0 w 148"/>
                  <a:gd name="T39" fmla="*/ 6 h 37"/>
                  <a:gd name="T40" fmla="*/ 9 w 148"/>
                  <a:gd name="T41" fmla="*/ 4 h 37"/>
                  <a:gd name="T42" fmla="*/ 10 w 148"/>
                  <a:gd name="T43" fmla="*/ 2 h 37"/>
                  <a:gd name="T44" fmla="*/ 11 w 148"/>
                  <a:gd name="T45" fmla="*/ 1 h 37"/>
                  <a:gd name="T46" fmla="*/ 10 w 148"/>
                  <a:gd name="T47" fmla="*/ 0 h 37"/>
                  <a:gd name="T48" fmla="*/ 9 w 148"/>
                  <a:gd name="T49" fmla="*/ 0 h 37"/>
                  <a:gd name="T50" fmla="*/ 8 w 148"/>
                  <a:gd name="T51" fmla="*/ 0 h 37"/>
                  <a:gd name="T52" fmla="*/ 5 w 148"/>
                  <a:gd name="T53" fmla="*/ 0 h 37"/>
                  <a:gd name="T54" fmla="*/ 3 w 148"/>
                  <a:gd name="T55" fmla="*/ 2 h 37"/>
                  <a:gd name="T56" fmla="*/ 2 w 148"/>
                  <a:gd name="T57" fmla="*/ 3 h 37"/>
                  <a:gd name="T58" fmla="*/ 11 w 148"/>
                  <a:gd name="T59" fmla="*/ 1 h 3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37"/>
                  <a:gd name="T92" fmla="*/ 148 w 148"/>
                  <a:gd name="T93" fmla="*/ 37 h 3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37">
                    <a:moveTo>
                      <a:pt x="11" y="1"/>
                    </a:moveTo>
                    <a:lnTo>
                      <a:pt x="2" y="3"/>
                    </a:lnTo>
                    <a:lnTo>
                      <a:pt x="5" y="10"/>
                    </a:lnTo>
                    <a:lnTo>
                      <a:pt x="22" y="13"/>
                    </a:lnTo>
                    <a:lnTo>
                      <a:pt x="43" y="18"/>
                    </a:lnTo>
                    <a:lnTo>
                      <a:pt x="69" y="23"/>
                    </a:lnTo>
                    <a:lnTo>
                      <a:pt x="95" y="28"/>
                    </a:lnTo>
                    <a:lnTo>
                      <a:pt x="117" y="32"/>
                    </a:lnTo>
                    <a:lnTo>
                      <a:pt x="133" y="35"/>
                    </a:lnTo>
                    <a:lnTo>
                      <a:pt x="140" y="37"/>
                    </a:lnTo>
                    <a:lnTo>
                      <a:pt x="148" y="28"/>
                    </a:lnTo>
                    <a:lnTo>
                      <a:pt x="142" y="27"/>
                    </a:lnTo>
                    <a:lnTo>
                      <a:pt x="127" y="24"/>
                    </a:lnTo>
                    <a:lnTo>
                      <a:pt x="104" y="19"/>
                    </a:lnTo>
                    <a:lnTo>
                      <a:pt x="78" y="15"/>
                    </a:lnTo>
                    <a:lnTo>
                      <a:pt x="52" y="10"/>
                    </a:lnTo>
                    <a:lnTo>
                      <a:pt x="30" y="5"/>
                    </a:lnTo>
                    <a:lnTo>
                      <a:pt x="15" y="1"/>
                    </a:lnTo>
                    <a:lnTo>
                      <a:pt x="9" y="4"/>
                    </a:lnTo>
                    <a:lnTo>
                      <a:pt x="0" y="6"/>
                    </a:lnTo>
                    <a:lnTo>
                      <a:pt x="9" y="4"/>
                    </a:lnTo>
                    <a:lnTo>
                      <a:pt x="10" y="2"/>
                    </a:lnTo>
                    <a:lnTo>
                      <a:pt x="11" y="1"/>
                    </a:lnTo>
                    <a:lnTo>
                      <a:pt x="10" y="0"/>
                    </a:lnTo>
                    <a:lnTo>
                      <a:pt x="9" y="0"/>
                    </a:lnTo>
                    <a:lnTo>
                      <a:pt x="8" y="0"/>
                    </a:lnTo>
                    <a:lnTo>
                      <a:pt x="5" y="0"/>
                    </a:lnTo>
                    <a:lnTo>
                      <a:pt x="3" y="2"/>
                    </a:lnTo>
                    <a:lnTo>
                      <a:pt x="2" y="3"/>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5" name="Freeform 108"/>
              <p:cNvSpPr>
                <a:spLocks/>
              </p:cNvSpPr>
              <p:nvPr/>
            </p:nvSpPr>
            <p:spPr bwMode="auto">
              <a:xfrm>
                <a:off x="2094" y="3790"/>
                <a:ext cx="95" cy="62"/>
              </a:xfrm>
              <a:custGeom>
                <a:avLst/>
                <a:gdLst>
                  <a:gd name="T0" fmla="*/ 19 w 95"/>
                  <a:gd name="T1" fmla="*/ 0 h 62"/>
                  <a:gd name="T2" fmla="*/ 15 w 95"/>
                  <a:gd name="T3" fmla="*/ 6 h 62"/>
                  <a:gd name="T4" fmla="*/ 12 w 95"/>
                  <a:gd name="T5" fmla="*/ 13 h 62"/>
                  <a:gd name="T6" fmla="*/ 7 w 95"/>
                  <a:gd name="T7" fmla="*/ 19 h 62"/>
                  <a:gd name="T8" fmla="*/ 5 w 95"/>
                  <a:gd name="T9" fmla="*/ 25 h 62"/>
                  <a:gd name="T10" fmla="*/ 3 w 95"/>
                  <a:gd name="T11" fmla="*/ 32 h 62"/>
                  <a:gd name="T12" fmla="*/ 1 w 95"/>
                  <a:gd name="T13" fmla="*/ 39 h 62"/>
                  <a:gd name="T14" fmla="*/ 1 w 95"/>
                  <a:gd name="T15" fmla="*/ 46 h 62"/>
                  <a:gd name="T16" fmla="*/ 0 w 95"/>
                  <a:gd name="T17" fmla="*/ 52 h 62"/>
                  <a:gd name="T18" fmla="*/ 71 w 95"/>
                  <a:gd name="T19" fmla="*/ 62 h 62"/>
                  <a:gd name="T20" fmla="*/ 77 w 95"/>
                  <a:gd name="T21" fmla="*/ 37 h 62"/>
                  <a:gd name="T22" fmla="*/ 86 w 95"/>
                  <a:gd name="T23" fmla="*/ 19 h 62"/>
                  <a:gd name="T24" fmla="*/ 95 w 95"/>
                  <a:gd name="T25" fmla="*/ 4 h 62"/>
                  <a:gd name="T26" fmla="*/ 92 w 95"/>
                  <a:gd name="T27" fmla="*/ 4 h 62"/>
                  <a:gd name="T28" fmla="*/ 83 w 95"/>
                  <a:gd name="T29" fmla="*/ 4 h 62"/>
                  <a:gd name="T30" fmla="*/ 71 w 95"/>
                  <a:gd name="T31" fmla="*/ 3 h 62"/>
                  <a:gd name="T32" fmla="*/ 57 w 95"/>
                  <a:gd name="T33" fmla="*/ 2 h 62"/>
                  <a:gd name="T34" fmla="*/ 44 w 95"/>
                  <a:gd name="T35" fmla="*/ 1 h 62"/>
                  <a:gd name="T36" fmla="*/ 31 w 95"/>
                  <a:gd name="T37" fmla="*/ 1 h 62"/>
                  <a:gd name="T38" fmla="*/ 22 w 95"/>
                  <a:gd name="T39" fmla="*/ 0 h 62"/>
                  <a:gd name="T40" fmla="*/ 19 w 95"/>
                  <a:gd name="T41" fmla="*/ 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62"/>
                  <a:gd name="T65" fmla="*/ 95 w 95"/>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62">
                    <a:moveTo>
                      <a:pt x="19" y="0"/>
                    </a:moveTo>
                    <a:lnTo>
                      <a:pt x="15" y="6"/>
                    </a:lnTo>
                    <a:lnTo>
                      <a:pt x="12" y="13"/>
                    </a:lnTo>
                    <a:lnTo>
                      <a:pt x="7" y="19"/>
                    </a:lnTo>
                    <a:lnTo>
                      <a:pt x="5" y="25"/>
                    </a:lnTo>
                    <a:lnTo>
                      <a:pt x="3" y="32"/>
                    </a:lnTo>
                    <a:lnTo>
                      <a:pt x="1" y="39"/>
                    </a:lnTo>
                    <a:lnTo>
                      <a:pt x="1" y="46"/>
                    </a:lnTo>
                    <a:lnTo>
                      <a:pt x="0" y="52"/>
                    </a:lnTo>
                    <a:lnTo>
                      <a:pt x="71" y="62"/>
                    </a:lnTo>
                    <a:lnTo>
                      <a:pt x="77" y="37"/>
                    </a:lnTo>
                    <a:lnTo>
                      <a:pt x="86" y="19"/>
                    </a:lnTo>
                    <a:lnTo>
                      <a:pt x="95" y="4"/>
                    </a:lnTo>
                    <a:lnTo>
                      <a:pt x="92" y="4"/>
                    </a:lnTo>
                    <a:lnTo>
                      <a:pt x="83" y="4"/>
                    </a:lnTo>
                    <a:lnTo>
                      <a:pt x="71" y="3"/>
                    </a:lnTo>
                    <a:lnTo>
                      <a:pt x="57" y="2"/>
                    </a:lnTo>
                    <a:lnTo>
                      <a:pt x="44" y="1"/>
                    </a:lnTo>
                    <a:lnTo>
                      <a:pt x="31" y="1"/>
                    </a:lnTo>
                    <a:lnTo>
                      <a:pt x="22" y="0"/>
                    </a:lnTo>
                    <a:lnTo>
                      <a:pt x="19" y="0"/>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6" name="Freeform 109"/>
              <p:cNvSpPr>
                <a:spLocks/>
              </p:cNvSpPr>
              <p:nvPr/>
            </p:nvSpPr>
            <p:spPr bwMode="auto">
              <a:xfrm>
                <a:off x="2089" y="3788"/>
                <a:ext cx="28" cy="59"/>
              </a:xfrm>
              <a:custGeom>
                <a:avLst/>
                <a:gdLst>
                  <a:gd name="T0" fmla="*/ 10 w 28"/>
                  <a:gd name="T1" fmla="*/ 50 h 59"/>
                  <a:gd name="T2" fmla="*/ 10 w 28"/>
                  <a:gd name="T3" fmla="*/ 44 h 59"/>
                  <a:gd name="T4" fmla="*/ 11 w 28"/>
                  <a:gd name="T5" fmla="*/ 37 h 59"/>
                  <a:gd name="T6" fmla="*/ 12 w 28"/>
                  <a:gd name="T7" fmla="*/ 31 h 59"/>
                  <a:gd name="T8" fmla="*/ 14 w 28"/>
                  <a:gd name="T9" fmla="*/ 23 h 59"/>
                  <a:gd name="T10" fmla="*/ 18 w 28"/>
                  <a:gd name="T11" fmla="*/ 17 h 59"/>
                  <a:gd name="T12" fmla="*/ 21 w 28"/>
                  <a:gd name="T13" fmla="*/ 10 h 59"/>
                  <a:gd name="T14" fmla="*/ 24 w 28"/>
                  <a:gd name="T15" fmla="*/ 5 h 59"/>
                  <a:gd name="T16" fmla="*/ 28 w 28"/>
                  <a:gd name="T17" fmla="*/ 0 h 59"/>
                  <a:gd name="T18" fmla="*/ 20 w 28"/>
                  <a:gd name="T19" fmla="*/ 5 h 59"/>
                  <a:gd name="T20" fmla="*/ 15 w 28"/>
                  <a:gd name="T21" fmla="*/ 11 h 59"/>
                  <a:gd name="T22" fmla="*/ 11 w 28"/>
                  <a:gd name="T23" fmla="*/ 18 h 59"/>
                  <a:gd name="T24" fmla="*/ 8 w 28"/>
                  <a:gd name="T25" fmla="*/ 24 h 59"/>
                  <a:gd name="T26" fmla="*/ 6 w 28"/>
                  <a:gd name="T27" fmla="*/ 32 h 59"/>
                  <a:gd name="T28" fmla="*/ 2 w 28"/>
                  <a:gd name="T29" fmla="*/ 38 h 59"/>
                  <a:gd name="T30" fmla="*/ 1 w 28"/>
                  <a:gd name="T31" fmla="*/ 45 h 59"/>
                  <a:gd name="T32" fmla="*/ 0 w 28"/>
                  <a:gd name="T33" fmla="*/ 52 h 59"/>
                  <a:gd name="T34" fmla="*/ 0 w 28"/>
                  <a:gd name="T35" fmla="*/ 59 h 59"/>
                  <a:gd name="T36" fmla="*/ 2 w 28"/>
                  <a:gd name="T37" fmla="*/ 58 h 59"/>
                  <a:gd name="T38" fmla="*/ 4 w 28"/>
                  <a:gd name="T39" fmla="*/ 56 h 59"/>
                  <a:gd name="T40" fmla="*/ 6 w 28"/>
                  <a:gd name="T41" fmla="*/ 55 h 59"/>
                  <a:gd name="T42" fmla="*/ 7 w 28"/>
                  <a:gd name="T43" fmla="*/ 53 h 59"/>
                  <a:gd name="T44" fmla="*/ 9 w 28"/>
                  <a:gd name="T45" fmla="*/ 52 h 59"/>
                  <a:gd name="T46" fmla="*/ 9 w 28"/>
                  <a:gd name="T47" fmla="*/ 51 h 59"/>
                  <a:gd name="T48" fmla="*/ 10 w 28"/>
                  <a:gd name="T49" fmla="*/ 5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59"/>
                  <a:gd name="T77" fmla="*/ 28 w 28"/>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59">
                    <a:moveTo>
                      <a:pt x="10" y="50"/>
                    </a:moveTo>
                    <a:lnTo>
                      <a:pt x="10" y="44"/>
                    </a:lnTo>
                    <a:lnTo>
                      <a:pt x="11" y="37"/>
                    </a:lnTo>
                    <a:lnTo>
                      <a:pt x="12" y="31"/>
                    </a:lnTo>
                    <a:lnTo>
                      <a:pt x="14" y="23"/>
                    </a:lnTo>
                    <a:lnTo>
                      <a:pt x="18" y="17"/>
                    </a:lnTo>
                    <a:lnTo>
                      <a:pt x="21" y="10"/>
                    </a:lnTo>
                    <a:lnTo>
                      <a:pt x="24" y="5"/>
                    </a:lnTo>
                    <a:lnTo>
                      <a:pt x="28" y="0"/>
                    </a:lnTo>
                    <a:lnTo>
                      <a:pt x="20" y="5"/>
                    </a:lnTo>
                    <a:lnTo>
                      <a:pt x="15" y="11"/>
                    </a:lnTo>
                    <a:lnTo>
                      <a:pt x="11" y="18"/>
                    </a:lnTo>
                    <a:lnTo>
                      <a:pt x="8" y="24"/>
                    </a:lnTo>
                    <a:lnTo>
                      <a:pt x="6" y="32"/>
                    </a:lnTo>
                    <a:lnTo>
                      <a:pt x="2" y="38"/>
                    </a:lnTo>
                    <a:lnTo>
                      <a:pt x="1" y="45"/>
                    </a:lnTo>
                    <a:lnTo>
                      <a:pt x="0" y="52"/>
                    </a:lnTo>
                    <a:lnTo>
                      <a:pt x="0" y="59"/>
                    </a:lnTo>
                    <a:lnTo>
                      <a:pt x="2" y="58"/>
                    </a:lnTo>
                    <a:lnTo>
                      <a:pt x="4" y="56"/>
                    </a:lnTo>
                    <a:lnTo>
                      <a:pt x="6" y="55"/>
                    </a:lnTo>
                    <a:lnTo>
                      <a:pt x="7" y="53"/>
                    </a:lnTo>
                    <a:lnTo>
                      <a:pt x="9" y="52"/>
                    </a:lnTo>
                    <a:lnTo>
                      <a:pt x="9" y="51"/>
                    </a:lnTo>
                    <a:lnTo>
                      <a:pt x="1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7" name="Freeform 110"/>
              <p:cNvSpPr>
                <a:spLocks/>
              </p:cNvSpPr>
              <p:nvPr/>
            </p:nvSpPr>
            <p:spPr bwMode="auto">
              <a:xfrm>
                <a:off x="2089" y="3838"/>
                <a:ext cx="81" cy="18"/>
              </a:xfrm>
              <a:custGeom>
                <a:avLst/>
                <a:gdLst>
                  <a:gd name="T0" fmla="*/ 72 w 81"/>
                  <a:gd name="T1" fmla="*/ 18 h 18"/>
                  <a:gd name="T2" fmla="*/ 81 w 81"/>
                  <a:gd name="T3" fmla="*/ 10 h 18"/>
                  <a:gd name="T4" fmla="*/ 10 w 81"/>
                  <a:gd name="T5" fmla="*/ 0 h 18"/>
                  <a:gd name="T6" fmla="*/ 0 w 81"/>
                  <a:gd name="T7" fmla="*/ 9 h 18"/>
                  <a:gd name="T8" fmla="*/ 72 w 81"/>
                  <a:gd name="T9" fmla="*/ 18 h 18"/>
                  <a:gd name="T10" fmla="*/ 81 w 81"/>
                  <a:gd name="T11" fmla="*/ 11 h 18"/>
                  <a:gd name="T12" fmla="*/ 72 w 81"/>
                  <a:gd name="T13" fmla="*/ 18 h 18"/>
                  <a:gd name="T14" fmla="*/ 73 w 81"/>
                  <a:gd name="T15" fmla="*/ 18 h 18"/>
                  <a:gd name="T16" fmla="*/ 74 w 81"/>
                  <a:gd name="T17" fmla="*/ 17 h 18"/>
                  <a:gd name="T18" fmla="*/ 76 w 81"/>
                  <a:gd name="T19" fmla="*/ 16 h 18"/>
                  <a:gd name="T20" fmla="*/ 77 w 81"/>
                  <a:gd name="T21" fmla="*/ 15 h 18"/>
                  <a:gd name="T22" fmla="*/ 79 w 81"/>
                  <a:gd name="T23" fmla="*/ 13 h 18"/>
                  <a:gd name="T24" fmla="*/ 80 w 81"/>
                  <a:gd name="T25" fmla="*/ 12 h 18"/>
                  <a:gd name="T26" fmla="*/ 81 w 81"/>
                  <a:gd name="T27" fmla="*/ 11 h 18"/>
                  <a:gd name="T28" fmla="*/ 81 w 81"/>
                  <a:gd name="T29" fmla="*/ 10 h 18"/>
                  <a:gd name="T30" fmla="*/ 72 w 81"/>
                  <a:gd name="T31" fmla="*/ 18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18"/>
                  <a:gd name="T50" fmla="*/ 81 w 81"/>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18">
                    <a:moveTo>
                      <a:pt x="72" y="18"/>
                    </a:moveTo>
                    <a:lnTo>
                      <a:pt x="81" y="10"/>
                    </a:lnTo>
                    <a:lnTo>
                      <a:pt x="10" y="0"/>
                    </a:lnTo>
                    <a:lnTo>
                      <a:pt x="0" y="9"/>
                    </a:lnTo>
                    <a:lnTo>
                      <a:pt x="72" y="18"/>
                    </a:lnTo>
                    <a:lnTo>
                      <a:pt x="81" y="11"/>
                    </a:lnTo>
                    <a:lnTo>
                      <a:pt x="72" y="18"/>
                    </a:lnTo>
                    <a:lnTo>
                      <a:pt x="73" y="18"/>
                    </a:lnTo>
                    <a:lnTo>
                      <a:pt x="74" y="17"/>
                    </a:lnTo>
                    <a:lnTo>
                      <a:pt x="76" y="16"/>
                    </a:lnTo>
                    <a:lnTo>
                      <a:pt x="77" y="15"/>
                    </a:lnTo>
                    <a:lnTo>
                      <a:pt x="79" y="13"/>
                    </a:lnTo>
                    <a:lnTo>
                      <a:pt x="80" y="12"/>
                    </a:lnTo>
                    <a:lnTo>
                      <a:pt x="81" y="11"/>
                    </a:lnTo>
                    <a:lnTo>
                      <a:pt x="81" y="10"/>
                    </a:lnTo>
                    <a:lnTo>
                      <a:pt x="7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8" name="Freeform 111"/>
              <p:cNvSpPr>
                <a:spLocks/>
              </p:cNvSpPr>
              <p:nvPr/>
            </p:nvSpPr>
            <p:spPr bwMode="auto">
              <a:xfrm>
                <a:off x="2161" y="3823"/>
                <a:ext cx="15" cy="33"/>
              </a:xfrm>
              <a:custGeom>
                <a:avLst/>
                <a:gdLst>
                  <a:gd name="T0" fmla="*/ 6 w 15"/>
                  <a:gd name="T1" fmla="*/ 9 h 33"/>
                  <a:gd name="T2" fmla="*/ 0 w 15"/>
                  <a:gd name="T3" fmla="*/ 33 h 33"/>
                  <a:gd name="T4" fmla="*/ 9 w 15"/>
                  <a:gd name="T5" fmla="*/ 26 h 33"/>
                  <a:gd name="T6" fmla="*/ 15 w 15"/>
                  <a:gd name="T7" fmla="*/ 1 h 33"/>
                  <a:gd name="T8" fmla="*/ 15 w 15"/>
                  <a:gd name="T9" fmla="*/ 0 h 33"/>
                  <a:gd name="T10" fmla="*/ 14 w 15"/>
                  <a:gd name="T11" fmla="*/ 1 h 33"/>
                  <a:gd name="T12" fmla="*/ 13 w 15"/>
                  <a:gd name="T13" fmla="*/ 2 h 33"/>
                  <a:gd name="T14" fmla="*/ 10 w 15"/>
                  <a:gd name="T15" fmla="*/ 3 h 33"/>
                  <a:gd name="T16" fmla="*/ 9 w 15"/>
                  <a:gd name="T17" fmla="*/ 4 h 33"/>
                  <a:gd name="T18" fmla="*/ 7 w 15"/>
                  <a:gd name="T19" fmla="*/ 6 h 33"/>
                  <a:gd name="T20" fmla="*/ 6 w 15"/>
                  <a:gd name="T21" fmla="*/ 7 h 33"/>
                  <a:gd name="T22" fmla="*/ 6 w 15"/>
                  <a:gd name="T23" fmla="*/ 9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33"/>
                  <a:gd name="T38" fmla="*/ 15 w 15"/>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33">
                    <a:moveTo>
                      <a:pt x="6" y="9"/>
                    </a:moveTo>
                    <a:lnTo>
                      <a:pt x="0" y="33"/>
                    </a:lnTo>
                    <a:lnTo>
                      <a:pt x="9" y="26"/>
                    </a:lnTo>
                    <a:lnTo>
                      <a:pt x="15" y="1"/>
                    </a:lnTo>
                    <a:lnTo>
                      <a:pt x="15" y="0"/>
                    </a:lnTo>
                    <a:lnTo>
                      <a:pt x="14" y="1"/>
                    </a:lnTo>
                    <a:lnTo>
                      <a:pt x="13" y="2"/>
                    </a:lnTo>
                    <a:lnTo>
                      <a:pt x="10" y="3"/>
                    </a:lnTo>
                    <a:lnTo>
                      <a:pt x="9" y="4"/>
                    </a:lnTo>
                    <a:lnTo>
                      <a:pt x="7" y="6"/>
                    </a:lnTo>
                    <a:lnTo>
                      <a:pt x="6" y="7"/>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79" name="Freeform 112"/>
              <p:cNvSpPr>
                <a:spLocks/>
              </p:cNvSpPr>
              <p:nvPr/>
            </p:nvSpPr>
            <p:spPr bwMode="auto">
              <a:xfrm>
                <a:off x="2167" y="3805"/>
                <a:ext cx="17" cy="27"/>
              </a:xfrm>
              <a:custGeom>
                <a:avLst/>
                <a:gdLst>
                  <a:gd name="T0" fmla="*/ 9 w 17"/>
                  <a:gd name="T1" fmla="*/ 8 h 27"/>
                  <a:gd name="T2" fmla="*/ 8 w 17"/>
                  <a:gd name="T3" fmla="*/ 8 h 27"/>
                  <a:gd name="T4" fmla="*/ 0 w 17"/>
                  <a:gd name="T5" fmla="*/ 27 h 27"/>
                  <a:gd name="T6" fmla="*/ 9 w 17"/>
                  <a:gd name="T7" fmla="*/ 19 h 27"/>
                  <a:gd name="T8" fmla="*/ 17 w 17"/>
                  <a:gd name="T9" fmla="*/ 1 h 27"/>
                  <a:gd name="T10" fmla="*/ 17 w 17"/>
                  <a:gd name="T11" fmla="*/ 0 h 27"/>
                  <a:gd name="T12" fmla="*/ 16 w 17"/>
                  <a:gd name="T13" fmla="*/ 1 h 27"/>
                  <a:gd name="T14" fmla="*/ 15 w 17"/>
                  <a:gd name="T15" fmla="*/ 1 h 27"/>
                  <a:gd name="T16" fmla="*/ 14 w 17"/>
                  <a:gd name="T17" fmla="*/ 3 h 27"/>
                  <a:gd name="T18" fmla="*/ 12 w 17"/>
                  <a:gd name="T19" fmla="*/ 4 h 27"/>
                  <a:gd name="T20" fmla="*/ 10 w 17"/>
                  <a:gd name="T21" fmla="*/ 5 h 27"/>
                  <a:gd name="T22" fmla="*/ 9 w 17"/>
                  <a:gd name="T23" fmla="*/ 7 h 27"/>
                  <a:gd name="T24" fmla="*/ 8 w 17"/>
                  <a:gd name="T25" fmla="*/ 8 h 27"/>
                  <a:gd name="T26" fmla="*/ 9 w 17"/>
                  <a:gd name="T27" fmla="*/ 8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
                  <a:gd name="T43" fmla="*/ 0 h 27"/>
                  <a:gd name="T44" fmla="*/ 17 w 17"/>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 h="27">
                    <a:moveTo>
                      <a:pt x="9" y="8"/>
                    </a:moveTo>
                    <a:lnTo>
                      <a:pt x="8" y="8"/>
                    </a:lnTo>
                    <a:lnTo>
                      <a:pt x="0" y="27"/>
                    </a:lnTo>
                    <a:lnTo>
                      <a:pt x="9" y="19"/>
                    </a:lnTo>
                    <a:lnTo>
                      <a:pt x="17" y="1"/>
                    </a:lnTo>
                    <a:lnTo>
                      <a:pt x="17" y="0"/>
                    </a:lnTo>
                    <a:lnTo>
                      <a:pt x="16" y="1"/>
                    </a:lnTo>
                    <a:lnTo>
                      <a:pt x="15" y="1"/>
                    </a:lnTo>
                    <a:lnTo>
                      <a:pt x="14" y="3"/>
                    </a:lnTo>
                    <a:lnTo>
                      <a:pt x="12" y="4"/>
                    </a:lnTo>
                    <a:lnTo>
                      <a:pt x="10" y="5"/>
                    </a:lnTo>
                    <a:lnTo>
                      <a:pt x="9" y="7"/>
                    </a:lnTo>
                    <a:lnTo>
                      <a:pt x="8" y="8"/>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0" name="Freeform 113"/>
              <p:cNvSpPr>
                <a:spLocks/>
              </p:cNvSpPr>
              <p:nvPr/>
            </p:nvSpPr>
            <p:spPr bwMode="auto">
              <a:xfrm>
                <a:off x="2176" y="3790"/>
                <a:ext cx="17" cy="23"/>
              </a:xfrm>
              <a:custGeom>
                <a:avLst/>
                <a:gdLst>
                  <a:gd name="T0" fmla="*/ 8 w 17"/>
                  <a:gd name="T1" fmla="*/ 8 h 23"/>
                  <a:gd name="T2" fmla="*/ 0 w 17"/>
                  <a:gd name="T3" fmla="*/ 23 h 23"/>
                  <a:gd name="T4" fmla="*/ 8 w 17"/>
                  <a:gd name="T5" fmla="*/ 16 h 23"/>
                  <a:gd name="T6" fmla="*/ 17 w 17"/>
                  <a:gd name="T7" fmla="*/ 1 h 23"/>
                  <a:gd name="T8" fmla="*/ 17 w 17"/>
                  <a:gd name="T9" fmla="*/ 0 h 23"/>
                  <a:gd name="T10" fmla="*/ 17 w 17"/>
                  <a:gd name="T11" fmla="*/ 1 h 23"/>
                  <a:gd name="T12" fmla="*/ 17 w 17"/>
                  <a:gd name="T13" fmla="*/ 0 h 23"/>
                  <a:gd name="T14" fmla="*/ 16 w 17"/>
                  <a:gd name="T15" fmla="*/ 1 h 23"/>
                  <a:gd name="T16" fmla="*/ 14 w 17"/>
                  <a:gd name="T17" fmla="*/ 2 h 23"/>
                  <a:gd name="T18" fmla="*/ 13 w 17"/>
                  <a:gd name="T19" fmla="*/ 3 h 23"/>
                  <a:gd name="T20" fmla="*/ 11 w 17"/>
                  <a:gd name="T21" fmla="*/ 5 h 23"/>
                  <a:gd name="T22" fmla="*/ 10 w 17"/>
                  <a:gd name="T23" fmla="*/ 6 h 23"/>
                  <a:gd name="T24" fmla="*/ 8 w 17"/>
                  <a:gd name="T25" fmla="*/ 8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3"/>
                  <a:gd name="T41" fmla="*/ 17 w 1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3">
                    <a:moveTo>
                      <a:pt x="8" y="8"/>
                    </a:moveTo>
                    <a:lnTo>
                      <a:pt x="0" y="23"/>
                    </a:lnTo>
                    <a:lnTo>
                      <a:pt x="8" y="16"/>
                    </a:lnTo>
                    <a:lnTo>
                      <a:pt x="17" y="1"/>
                    </a:lnTo>
                    <a:lnTo>
                      <a:pt x="17" y="0"/>
                    </a:lnTo>
                    <a:lnTo>
                      <a:pt x="17" y="1"/>
                    </a:lnTo>
                    <a:lnTo>
                      <a:pt x="17" y="0"/>
                    </a:lnTo>
                    <a:lnTo>
                      <a:pt x="16" y="1"/>
                    </a:lnTo>
                    <a:lnTo>
                      <a:pt x="14" y="2"/>
                    </a:lnTo>
                    <a:lnTo>
                      <a:pt x="13" y="3"/>
                    </a:lnTo>
                    <a:lnTo>
                      <a:pt x="11" y="5"/>
                    </a:lnTo>
                    <a:lnTo>
                      <a:pt x="10" y="6"/>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1" name="Freeform 114"/>
              <p:cNvSpPr>
                <a:spLocks/>
              </p:cNvSpPr>
              <p:nvPr/>
            </p:nvSpPr>
            <p:spPr bwMode="auto">
              <a:xfrm>
                <a:off x="2109" y="3785"/>
                <a:ext cx="84" cy="13"/>
              </a:xfrm>
              <a:custGeom>
                <a:avLst/>
                <a:gdLst>
                  <a:gd name="T0" fmla="*/ 8 w 84"/>
                  <a:gd name="T1" fmla="*/ 3 h 13"/>
                  <a:gd name="T2" fmla="*/ 0 w 84"/>
                  <a:gd name="T3" fmla="*/ 9 h 13"/>
                  <a:gd name="T4" fmla="*/ 3 w 84"/>
                  <a:gd name="T5" fmla="*/ 9 h 13"/>
                  <a:gd name="T6" fmla="*/ 12 w 84"/>
                  <a:gd name="T7" fmla="*/ 10 h 13"/>
                  <a:gd name="T8" fmla="*/ 24 w 84"/>
                  <a:gd name="T9" fmla="*/ 10 h 13"/>
                  <a:gd name="T10" fmla="*/ 38 w 84"/>
                  <a:gd name="T11" fmla="*/ 11 h 13"/>
                  <a:gd name="T12" fmla="*/ 52 w 84"/>
                  <a:gd name="T13" fmla="*/ 12 h 13"/>
                  <a:gd name="T14" fmla="*/ 64 w 84"/>
                  <a:gd name="T15" fmla="*/ 13 h 13"/>
                  <a:gd name="T16" fmla="*/ 72 w 84"/>
                  <a:gd name="T17" fmla="*/ 13 h 13"/>
                  <a:gd name="T18" fmla="*/ 75 w 84"/>
                  <a:gd name="T19" fmla="*/ 13 h 13"/>
                  <a:gd name="T20" fmla="*/ 84 w 84"/>
                  <a:gd name="T21" fmla="*/ 5 h 13"/>
                  <a:gd name="T22" fmla="*/ 81 w 84"/>
                  <a:gd name="T23" fmla="*/ 5 h 13"/>
                  <a:gd name="T24" fmla="*/ 72 w 84"/>
                  <a:gd name="T25" fmla="*/ 5 h 13"/>
                  <a:gd name="T26" fmla="*/ 60 w 84"/>
                  <a:gd name="T27" fmla="*/ 4 h 13"/>
                  <a:gd name="T28" fmla="*/ 47 w 84"/>
                  <a:gd name="T29" fmla="*/ 3 h 13"/>
                  <a:gd name="T30" fmla="*/ 33 w 84"/>
                  <a:gd name="T31" fmla="*/ 1 h 13"/>
                  <a:gd name="T32" fmla="*/ 21 w 84"/>
                  <a:gd name="T33" fmla="*/ 1 h 13"/>
                  <a:gd name="T34" fmla="*/ 13 w 84"/>
                  <a:gd name="T35" fmla="*/ 0 h 13"/>
                  <a:gd name="T36" fmla="*/ 7 w 84"/>
                  <a:gd name="T37" fmla="*/ 0 h 13"/>
                  <a:gd name="T38" fmla="*/ 0 w 84"/>
                  <a:gd name="T39" fmla="*/ 8 h 13"/>
                  <a:gd name="T40" fmla="*/ 7 w 84"/>
                  <a:gd name="T41" fmla="*/ 0 h 13"/>
                  <a:gd name="T42" fmla="*/ 6 w 84"/>
                  <a:gd name="T43" fmla="*/ 1 h 13"/>
                  <a:gd name="T44" fmla="*/ 4 w 84"/>
                  <a:gd name="T45" fmla="*/ 4 h 13"/>
                  <a:gd name="T46" fmla="*/ 3 w 84"/>
                  <a:gd name="T47" fmla="*/ 5 h 13"/>
                  <a:gd name="T48" fmla="*/ 1 w 84"/>
                  <a:gd name="T49" fmla="*/ 7 h 13"/>
                  <a:gd name="T50" fmla="*/ 0 w 84"/>
                  <a:gd name="T51" fmla="*/ 8 h 13"/>
                  <a:gd name="T52" fmla="*/ 0 w 84"/>
                  <a:gd name="T53" fmla="*/ 9 h 13"/>
                  <a:gd name="T54" fmla="*/ 8 w 84"/>
                  <a:gd name="T55" fmla="*/ 3 h 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4"/>
                  <a:gd name="T85" fmla="*/ 0 h 13"/>
                  <a:gd name="T86" fmla="*/ 84 w 84"/>
                  <a:gd name="T87" fmla="*/ 13 h 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4" h="13">
                    <a:moveTo>
                      <a:pt x="8" y="3"/>
                    </a:moveTo>
                    <a:lnTo>
                      <a:pt x="0" y="9"/>
                    </a:lnTo>
                    <a:lnTo>
                      <a:pt x="3" y="9"/>
                    </a:lnTo>
                    <a:lnTo>
                      <a:pt x="12" y="10"/>
                    </a:lnTo>
                    <a:lnTo>
                      <a:pt x="24" y="10"/>
                    </a:lnTo>
                    <a:lnTo>
                      <a:pt x="38" y="11"/>
                    </a:lnTo>
                    <a:lnTo>
                      <a:pt x="52" y="12"/>
                    </a:lnTo>
                    <a:lnTo>
                      <a:pt x="64" y="13"/>
                    </a:lnTo>
                    <a:lnTo>
                      <a:pt x="72" y="13"/>
                    </a:lnTo>
                    <a:lnTo>
                      <a:pt x="75" y="13"/>
                    </a:lnTo>
                    <a:lnTo>
                      <a:pt x="84" y="5"/>
                    </a:lnTo>
                    <a:lnTo>
                      <a:pt x="81" y="5"/>
                    </a:lnTo>
                    <a:lnTo>
                      <a:pt x="72" y="5"/>
                    </a:lnTo>
                    <a:lnTo>
                      <a:pt x="60" y="4"/>
                    </a:lnTo>
                    <a:lnTo>
                      <a:pt x="47" y="3"/>
                    </a:lnTo>
                    <a:lnTo>
                      <a:pt x="33" y="1"/>
                    </a:lnTo>
                    <a:lnTo>
                      <a:pt x="21" y="1"/>
                    </a:lnTo>
                    <a:lnTo>
                      <a:pt x="13" y="0"/>
                    </a:lnTo>
                    <a:lnTo>
                      <a:pt x="7" y="0"/>
                    </a:lnTo>
                    <a:lnTo>
                      <a:pt x="0" y="8"/>
                    </a:lnTo>
                    <a:lnTo>
                      <a:pt x="7" y="0"/>
                    </a:lnTo>
                    <a:lnTo>
                      <a:pt x="6" y="1"/>
                    </a:lnTo>
                    <a:lnTo>
                      <a:pt x="4" y="4"/>
                    </a:lnTo>
                    <a:lnTo>
                      <a:pt x="3" y="5"/>
                    </a:lnTo>
                    <a:lnTo>
                      <a:pt x="1" y="7"/>
                    </a:lnTo>
                    <a:lnTo>
                      <a:pt x="0" y="8"/>
                    </a:lnTo>
                    <a:lnTo>
                      <a:pt x="0" y="9"/>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2" name="Freeform 115"/>
              <p:cNvSpPr>
                <a:spLocks/>
              </p:cNvSpPr>
              <p:nvPr/>
            </p:nvSpPr>
            <p:spPr bwMode="auto">
              <a:xfrm>
                <a:off x="1943" y="3755"/>
                <a:ext cx="27" cy="57"/>
              </a:xfrm>
              <a:custGeom>
                <a:avLst/>
                <a:gdLst>
                  <a:gd name="T0" fmla="*/ 11 w 27"/>
                  <a:gd name="T1" fmla="*/ 2 h 57"/>
                  <a:gd name="T2" fmla="*/ 16 w 27"/>
                  <a:gd name="T3" fmla="*/ 0 h 57"/>
                  <a:gd name="T4" fmla="*/ 27 w 27"/>
                  <a:gd name="T5" fmla="*/ 11 h 57"/>
                  <a:gd name="T6" fmla="*/ 25 w 27"/>
                  <a:gd name="T7" fmla="*/ 16 h 57"/>
                  <a:gd name="T8" fmla="*/ 25 w 27"/>
                  <a:gd name="T9" fmla="*/ 57 h 57"/>
                  <a:gd name="T10" fmla="*/ 0 w 27"/>
                  <a:gd name="T11" fmla="*/ 49 h 57"/>
                  <a:gd name="T12" fmla="*/ 4 w 27"/>
                  <a:gd name="T13" fmla="*/ 20 h 57"/>
                  <a:gd name="T14" fmla="*/ 11 w 27"/>
                  <a:gd name="T15" fmla="*/ 2 h 5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57"/>
                  <a:gd name="T26" fmla="*/ 27 w 27"/>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57">
                    <a:moveTo>
                      <a:pt x="11" y="2"/>
                    </a:moveTo>
                    <a:lnTo>
                      <a:pt x="16" y="0"/>
                    </a:lnTo>
                    <a:lnTo>
                      <a:pt x="27" y="11"/>
                    </a:lnTo>
                    <a:lnTo>
                      <a:pt x="25" y="16"/>
                    </a:lnTo>
                    <a:lnTo>
                      <a:pt x="25" y="57"/>
                    </a:lnTo>
                    <a:lnTo>
                      <a:pt x="0" y="49"/>
                    </a:lnTo>
                    <a:lnTo>
                      <a:pt x="4" y="20"/>
                    </a:lnTo>
                    <a:lnTo>
                      <a:pt x="11" y="2"/>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3" name="Freeform 116"/>
              <p:cNvSpPr>
                <a:spLocks/>
              </p:cNvSpPr>
              <p:nvPr/>
            </p:nvSpPr>
            <p:spPr bwMode="auto">
              <a:xfrm>
                <a:off x="1951" y="3750"/>
                <a:ext cx="12" cy="12"/>
              </a:xfrm>
              <a:custGeom>
                <a:avLst/>
                <a:gdLst>
                  <a:gd name="T0" fmla="*/ 12 w 12"/>
                  <a:gd name="T1" fmla="*/ 0 h 12"/>
                  <a:gd name="T2" fmla="*/ 11 w 12"/>
                  <a:gd name="T3" fmla="*/ 1 h 12"/>
                  <a:gd name="T4" fmla="*/ 5 w 12"/>
                  <a:gd name="T5" fmla="*/ 3 h 12"/>
                  <a:gd name="T6" fmla="*/ 0 w 12"/>
                  <a:gd name="T7" fmla="*/ 12 h 12"/>
                  <a:gd name="T8" fmla="*/ 4 w 12"/>
                  <a:gd name="T9" fmla="*/ 10 h 12"/>
                  <a:gd name="T10" fmla="*/ 3 w 12"/>
                  <a:gd name="T11" fmla="*/ 10 h 12"/>
                  <a:gd name="T12" fmla="*/ 4 w 12"/>
                  <a:gd name="T13" fmla="*/ 10 h 12"/>
                  <a:gd name="T14" fmla="*/ 6 w 12"/>
                  <a:gd name="T15" fmla="*/ 9 h 12"/>
                  <a:gd name="T16" fmla="*/ 9 w 12"/>
                  <a:gd name="T17" fmla="*/ 6 h 12"/>
                  <a:gd name="T18" fmla="*/ 10 w 12"/>
                  <a:gd name="T19" fmla="*/ 5 h 12"/>
                  <a:gd name="T20" fmla="*/ 11 w 12"/>
                  <a:gd name="T21" fmla="*/ 3 h 12"/>
                  <a:gd name="T22" fmla="*/ 12 w 12"/>
                  <a:gd name="T23" fmla="*/ 2 h 12"/>
                  <a:gd name="T24" fmla="*/ 12 w 12"/>
                  <a:gd name="T25" fmla="*/ 1 h 12"/>
                  <a:gd name="T26" fmla="*/ 12 w 12"/>
                  <a:gd name="T27" fmla="*/ 0 h 12"/>
                  <a:gd name="T28" fmla="*/ 11 w 12"/>
                  <a:gd name="T29" fmla="*/ 1 h 12"/>
                  <a:gd name="T30" fmla="*/ 12 w 12"/>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2"/>
                  <a:gd name="T50" fmla="*/ 12 w 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2">
                    <a:moveTo>
                      <a:pt x="12" y="0"/>
                    </a:moveTo>
                    <a:lnTo>
                      <a:pt x="11" y="1"/>
                    </a:lnTo>
                    <a:lnTo>
                      <a:pt x="5" y="3"/>
                    </a:lnTo>
                    <a:lnTo>
                      <a:pt x="0" y="12"/>
                    </a:lnTo>
                    <a:lnTo>
                      <a:pt x="4" y="10"/>
                    </a:lnTo>
                    <a:lnTo>
                      <a:pt x="3" y="10"/>
                    </a:lnTo>
                    <a:lnTo>
                      <a:pt x="4" y="10"/>
                    </a:lnTo>
                    <a:lnTo>
                      <a:pt x="6" y="9"/>
                    </a:lnTo>
                    <a:lnTo>
                      <a:pt x="9" y="6"/>
                    </a:lnTo>
                    <a:lnTo>
                      <a:pt x="10" y="5"/>
                    </a:lnTo>
                    <a:lnTo>
                      <a:pt x="11" y="3"/>
                    </a:lnTo>
                    <a:lnTo>
                      <a:pt x="12" y="2"/>
                    </a:lnTo>
                    <a:lnTo>
                      <a:pt x="12" y="1"/>
                    </a:lnTo>
                    <a:lnTo>
                      <a:pt x="12" y="0"/>
                    </a:lnTo>
                    <a:lnTo>
                      <a:pt x="11"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4" name="Freeform 117"/>
              <p:cNvSpPr>
                <a:spLocks/>
              </p:cNvSpPr>
              <p:nvPr/>
            </p:nvSpPr>
            <p:spPr bwMode="auto">
              <a:xfrm>
                <a:off x="1954" y="3750"/>
                <a:ext cx="21" cy="20"/>
              </a:xfrm>
              <a:custGeom>
                <a:avLst/>
                <a:gdLst>
                  <a:gd name="T0" fmla="*/ 21 w 21"/>
                  <a:gd name="T1" fmla="*/ 13 h 20"/>
                  <a:gd name="T2" fmla="*/ 21 w 21"/>
                  <a:gd name="T3" fmla="*/ 11 h 20"/>
                  <a:gd name="T4" fmla="*/ 9 w 21"/>
                  <a:gd name="T5" fmla="*/ 0 h 20"/>
                  <a:gd name="T6" fmla="*/ 0 w 21"/>
                  <a:gd name="T7" fmla="*/ 10 h 20"/>
                  <a:gd name="T8" fmla="*/ 12 w 21"/>
                  <a:gd name="T9" fmla="*/ 20 h 20"/>
                  <a:gd name="T10" fmla="*/ 12 w 21"/>
                  <a:gd name="T11" fmla="*/ 19 h 20"/>
                  <a:gd name="T12" fmla="*/ 12 w 21"/>
                  <a:gd name="T13" fmla="*/ 20 h 20"/>
                  <a:gd name="T14" fmla="*/ 13 w 21"/>
                  <a:gd name="T15" fmla="*/ 20 h 20"/>
                  <a:gd name="T16" fmla="*/ 14 w 21"/>
                  <a:gd name="T17" fmla="*/ 19 h 20"/>
                  <a:gd name="T18" fmla="*/ 15 w 21"/>
                  <a:gd name="T19" fmla="*/ 18 h 20"/>
                  <a:gd name="T20" fmla="*/ 17 w 21"/>
                  <a:gd name="T21" fmla="*/ 17 h 20"/>
                  <a:gd name="T22" fmla="*/ 19 w 21"/>
                  <a:gd name="T23" fmla="*/ 15 h 20"/>
                  <a:gd name="T24" fmla="*/ 20 w 21"/>
                  <a:gd name="T25" fmla="*/ 14 h 20"/>
                  <a:gd name="T26" fmla="*/ 21 w 21"/>
                  <a:gd name="T27" fmla="*/ 12 h 20"/>
                  <a:gd name="T28" fmla="*/ 21 w 21"/>
                  <a:gd name="T29" fmla="*/ 11 h 20"/>
                  <a:gd name="T30" fmla="*/ 21 w 21"/>
                  <a:gd name="T31" fmla="*/ 13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20"/>
                  <a:gd name="T50" fmla="*/ 21 w 2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20">
                    <a:moveTo>
                      <a:pt x="21" y="13"/>
                    </a:moveTo>
                    <a:lnTo>
                      <a:pt x="21" y="11"/>
                    </a:lnTo>
                    <a:lnTo>
                      <a:pt x="9" y="0"/>
                    </a:lnTo>
                    <a:lnTo>
                      <a:pt x="0" y="10"/>
                    </a:lnTo>
                    <a:lnTo>
                      <a:pt x="12" y="20"/>
                    </a:lnTo>
                    <a:lnTo>
                      <a:pt x="12" y="19"/>
                    </a:lnTo>
                    <a:lnTo>
                      <a:pt x="12" y="20"/>
                    </a:lnTo>
                    <a:lnTo>
                      <a:pt x="13" y="20"/>
                    </a:lnTo>
                    <a:lnTo>
                      <a:pt x="14" y="19"/>
                    </a:lnTo>
                    <a:lnTo>
                      <a:pt x="15" y="18"/>
                    </a:lnTo>
                    <a:lnTo>
                      <a:pt x="17" y="17"/>
                    </a:lnTo>
                    <a:lnTo>
                      <a:pt x="19" y="15"/>
                    </a:lnTo>
                    <a:lnTo>
                      <a:pt x="20" y="14"/>
                    </a:lnTo>
                    <a:lnTo>
                      <a:pt x="21" y="12"/>
                    </a:lnTo>
                    <a:lnTo>
                      <a:pt x="21" y="11"/>
                    </a:ln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5" name="Freeform 118"/>
              <p:cNvSpPr>
                <a:spLocks/>
              </p:cNvSpPr>
              <p:nvPr/>
            </p:nvSpPr>
            <p:spPr bwMode="auto">
              <a:xfrm>
                <a:off x="1963" y="3763"/>
                <a:ext cx="12" cy="14"/>
              </a:xfrm>
              <a:custGeom>
                <a:avLst/>
                <a:gdLst>
                  <a:gd name="T0" fmla="*/ 10 w 12"/>
                  <a:gd name="T1" fmla="*/ 5 h 14"/>
                  <a:gd name="T2" fmla="*/ 12 w 12"/>
                  <a:gd name="T3" fmla="*/ 0 h 14"/>
                  <a:gd name="T4" fmla="*/ 3 w 12"/>
                  <a:gd name="T5" fmla="*/ 6 h 14"/>
                  <a:gd name="T6" fmla="*/ 1 w 12"/>
                  <a:gd name="T7" fmla="*/ 13 h 14"/>
                  <a:gd name="T8" fmla="*/ 0 w 12"/>
                  <a:gd name="T9" fmla="*/ 13 h 14"/>
                  <a:gd name="T10" fmla="*/ 1 w 12"/>
                  <a:gd name="T11" fmla="*/ 13 h 14"/>
                  <a:gd name="T12" fmla="*/ 0 w 12"/>
                  <a:gd name="T13" fmla="*/ 14 h 14"/>
                  <a:gd name="T14" fmla="*/ 1 w 12"/>
                  <a:gd name="T15" fmla="*/ 14 h 14"/>
                  <a:gd name="T16" fmla="*/ 2 w 12"/>
                  <a:gd name="T17" fmla="*/ 13 h 14"/>
                  <a:gd name="T18" fmla="*/ 3 w 12"/>
                  <a:gd name="T19" fmla="*/ 13 h 14"/>
                  <a:gd name="T20" fmla="*/ 5 w 12"/>
                  <a:gd name="T21" fmla="*/ 11 h 14"/>
                  <a:gd name="T22" fmla="*/ 7 w 12"/>
                  <a:gd name="T23" fmla="*/ 10 h 14"/>
                  <a:gd name="T24" fmla="*/ 8 w 12"/>
                  <a:gd name="T25" fmla="*/ 7 h 14"/>
                  <a:gd name="T26" fmla="*/ 10 w 12"/>
                  <a:gd name="T27" fmla="*/ 5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4"/>
                  <a:gd name="T44" fmla="*/ 12 w 1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4">
                    <a:moveTo>
                      <a:pt x="10" y="5"/>
                    </a:moveTo>
                    <a:lnTo>
                      <a:pt x="12" y="0"/>
                    </a:lnTo>
                    <a:lnTo>
                      <a:pt x="3" y="6"/>
                    </a:lnTo>
                    <a:lnTo>
                      <a:pt x="1" y="13"/>
                    </a:lnTo>
                    <a:lnTo>
                      <a:pt x="0" y="13"/>
                    </a:lnTo>
                    <a:lnTo>
                      <a:pt x="1" y="13"/>
                    </a:lnTo>
                    <a:lnTo>
                      <a:pt x="0" y="14"/>
                    </a:lnTo>
                    <a:lnTo>
                      <a:pt x="1" y="14"/>
                    </a:lnTo>
                    <a:lnTo>
                      <a:pt x="2" y="13"/>
                    </a:lnTo>
                    <a:lnTo>
                      <a:pt x="3" y="13"/>
                    </a:lnTo>
                    <a:lnTo>
                      <a:pt x="5" y="11"/>
                    </a:lnTo>
                    <a:lnTo>
                      <a:pt x="7" y="10"/>
                    </a:lnTo>
                    <a:lnTo>
                      <a:pt x="8" y="7"/>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6" name="Freeform 119"/>
              <p:cNvSpPr>
                <a:spLocks/>
              </p:cNvSpPr>
              <p:nvPr/>
            </p:nvSpPr>
            <p:spPr bwMode="auto">
              <a:xfrm>
                <a:off x="1963" y="3768"/>
                <a:ext cx="10" cy="49"/>
              </a:xfrm>
              <a:custGeom>
                <a:avLst/>
                <a:gdLst>
                  <a:gd name="T0" fmla="*/ 1 w 10"/>
                  <a:gd name="T1" fmla="*/ 49 h 49"/>
                  <a:gd name="T2" fmla="*/ 10 w 10"/>
                  <a:gd name="T3" fmla="*/ 40 h 49"/>
                  <a:gd name="T4" fmla="*/ 10 w 10"/>
                  <a:gd name="T5" fmla="*/ 0 h 49"/>
                  <a:gd name="T6" fmla="*/ 0 w 10"/>
                  <a:gd name="T7" fmla="*/ 8 h 49"/>
                  <a:gd name="T8" fmla="*/ 0 w 10"/>
                  <a:gd name="T9" fmla="*/ 49 h 49"/>
                  <a:gd name="T10" fmla="*/ 10 w 10"/>
                  <a:gd name="T11" fmla="*/ 40 h 49"/>
                  <a:gd name="T12" fmla="*/ 0 w 10"/>
                  <a:gd name="T13" fmla="*/ 49 h 49"/>
                  <a:gd name="T14" fmla="*/ 1 w 10"/>
                  <a:gd name="T15" fmla="*/ 49 h 49"/>
                  <a:gd name="T16" fmla="*/ 2 w 10"/>
                  <a:gd name="T17" fmla="*/ 49 h 49"/>
                  <a:gd name="T18" fmla="*/ 3 w 10"/>
                  <a:gd name="T19" fmla="*/ 47 h 49"/>
                  <a:gd name="T20" fmla="*/ 5 w 10"/>
                  <a:gd name="T21" fmla="*/ 46 h 49"/>
                  <a:gd name="T22" fmla="*/ 6 w 10"/>
                  <a:gd name="T23" fmla="*/ 45 h 49"/>
                  <a:gd name="T24" fmla="*/ 8 w 10"/>
                  <a:gd name="T25" fmla="*/ 43 h 49"/>
                  <a:gd name="T26" fmla="*/ 10 w 10"/>
                  <a:gd name="T27" fmla="*/ 41 h 49"/>
                  <a:gd name="T28" fmla="*/ 10 w 10"/>
                  <a:gd name="T29" fmla="*/ 40 h 49"/>
                  <a:gd name="T30" fmla="*/ 1 w 10"/>
                  <a:gd name="T31" fmla="*/ 49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49"/>
                  <a:gd name="T50" fmla="*/ 10 w 10"/>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49">
                    <a:moveTo>
                      <a:pt x="1" y="49"/>
                    </a:moveTo>
                    <a:lnTo>
                      <a:pt x="10" y="40"/>
                    </a:lnTo>
                    <a:lnTo>
                      <a:pt x="10" y="0"/>
                    </a:lnTo>
                    <a:lnTo>
                      <a:pt x="0" y="8"/>
                    </a:lnTo>
                    <a:lnTo>
                      <a:pt x="0" y="49"/>
                    </a:lnTo>
                    <a:lnTo>
                      <a:pt x="10" y="40"/>
                    </a:lnTo>
                    <a:lnTo>
                      <a:pt x="0" y="49"/>
                    </a:lnTo>
                    <a:lnTo>
                      <a:pt x="1" y="49"/>
                    </a:lnTo>
                    <a:lnTo>
                      <a:pt x="2" y="49"/>
                    </a:lnTo>
                    <a:lnTo>
                      <a:pt x="3" y="47"/>
                    </a:lnTo>
                    <a:lnTo>
                      <a:pt x="5" y="46"/>
                    </a:lnTo>
                    <a:lnTo>
                      <a:pt x="6" y="45"/>
                    </a:lnTo>
                    <a:lnTo>
                      <a:pt x="8" y="43"/>
                    </a:lnTo>
                    <a:lnTo>
                      <a:pt x="10" y="41"/>
                    </a:lnTo>
                    <a:lnTo>
                      <a:pt x="10" y="40"/>
                    </a:lnTo>
                    <a:lnTo>
                      <a:pt x="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7" name="Freeform 120"/>
              <p:cNvSpPr>
                <a:spLocks/>
              </p:cNvSpPr>
              <p:nvPr/>
            </p:nvSpPr>
            <p:spPr bwMode="auto">
              <a:xfrm>
                <a:off x="1938" y="3799"/>
                <a:ext cx="35" cy="18"/>
              </a:xfrm>
              <a:custGeom>
                <a:avLst/>
                <a:gdLst>
                  <a:gd name="T0" fmla="*/ 0 w 35"/>
                  <a:gd name="T1" fmla="*/ 9 h 18"/>
                  <a:gd name="T2" fmla="*/ 1 w 35"/>
                  <a:gd name="T3" fmla="*/ 9 h 18"/>
                  <a:gd name="T4" fmla="*/ 26 w 35"/>
                  <a:gd name="T5" fmla="*/ 18 h 18"/>
                  <a:gd name="T6" fmla="*/ 35 w 35"/>
                  <a:gd name="T7" fmla="*/ 9 h 18"/>
                  <a:gd name="T8" fmla="*/ 9 w 35"/>
                  <a:gd name="T9" fmla="*/ 0 h 18"/>
                  <a:gd name="T10" fmla="*/ 10 w 35"/>
                  <a:gd name="T11" fmla="*/ 0 h 18"/>
                  <a:gd name="T12" fmla="*/ 9 w 35"/>
                  <a:gd name="T13" fmla="*/ 0 h 18"/>
                  <a:gd name="T14" fmla="*/ 8 w 35"/>
                  <a:gd name="T15" fmla="*/ 0 h 18"/>
                  <a:gd name="T16" fmla="*/ 6 w 35"/>
                  <a:gd name="T17" fmla="*/ 1 h 18"/>
                  <a:gd name="T18" fmla="*/ 5 w 35"/>
                  <a:gd name="T19" fmla="*/ 3 h 18"/>
                  <a:gd name="T20" fmla="*/ 3 w 35"/>
                  <a:gd name="T21" fmla="*/ 4 h 18"/>
                  <a:gd name="T22" fmla="*/ 2 w 35"/>
                  <a:gd name="T23" fmla="*/ 6 h 18"/>
                  <a:gd name="T24" fmla="*/ 1 w 35"/>
                  <a:gd name="T25" fmla="*/ 8 h 18"/>
                  <a:gd name="T26" fmla="*/ 0 w 35"/>
                  <a:gd name="T27" fmla="*/ 9 h 18"/>
                  <a:gd name="T28" fmla="*/ 1 w 35"/>
                  <a:gd name="T29" fmla="*/ 9 h 18"/>
                  <a:gd name="T30" fmla="*/ 0 w 35"/>
                  <a:gd name="T31" fmla="*/ 9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8"/>
                  <a:gd name="T50" fmla="*/ 35 w 35"/>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8">
                    <a:moveTo>
                      <a:pt x="0" y="9"/>
                    </a:moveTo>
                    <a:lnTo>
                      <a:pt x="1" y="9"/>
                    </a:lnTo>
                    <a:lnTo>
                      <a:pt x="26" y="18"/>
                    </a:lnTo>
                    <a:lnTo>
                      <a:pt x="35" y="9"/>
                    </a:lnTo>
                    <a:lnTo>
                      <a:pt x="9" y="0"/>
                    </a:lnTo>
                    <a:lnTo>
                      <a:pt x="10" y="0"/>
                    </a:lnTo>
                    <a:lnTo>
                      <a:pt x="9" y="0"/>
                    </a:lnTo>
                    <a:lnTo>
                      <a:pt x="8" y="0"/>
                    </a:lnTo>
                    <a:lnTo>
                      <a:pt x="6" y="1"/>
                    </a:lnTo>
                    <a:lnTo>
                      <a:pt x="5" y="3"/>
                    </a:lnTo>
                    <a:lnTo>
                      <a:pt x="3" y="4"/>
                    </a:lnTo>
                    <a:lnTo>
                      <a:pt x="2" y="6"/>
                    </a:lnTo>
                    <a:lnTo>
                      <a:pt x="1" y="8"/>
                    </a:lnTo>
                    <a:lnTo>
                      <a:pt x="0" y="9"/>
                    </a:lnTo>
                    <a:lnTo>
                      <a:pt x="1"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8" name="Freeform 121"/>
              <p:cNvSpPr>
                <a:spLocks/>
              </p:cNvSpPr>
              <p:nvPr/>
            </p:nvSpPr>
            <p:spPr bwMode="auto">
              <a:xfrm>
                <a:off x="1938" y="3770"/>
                <a:ext cx="13" cy="38"/>
              </a:xfrm>
              <a:custGeom>
                <a:avLst/>
                <a:gdLst>
                  <a:gd name="T0" fmla="*/ 4 w 13"/>
                  <a:gd name="T1" fmla="*/ 8 h 38"/>
                  <a:gd name="T2" fmla="*/ 4 w 13"/>
                  <a:gd name="T3" fmla="*/ 9 h 38"/>
                  <a:gd name="T4" fmla="*/ 0 w 13"/>
                  <a:gd name="T5" fmla="*/ 38 h 38"/>
                  <a:gd name="T6" fmla="*/ 10 w 13"/>
                  <a:gd name="T7" fmla="*/ 29 h 38"/>
                  <a:gd name="T8" fmla="*/ 13 w 13"/>
                  <a:gd name="T9" fmla="*/ 1 h 38"/>
                  <a:gd name="T10" fmla="*/ 13 w 13"/>
                  <a:gd name="T11" fmla="*/ 0 h 38"/>
                  <a:gd name="T12" fmla="*/ 12 w 13"/>
                  <a:gd name="T13" fmla="*/ 0 h 38"/>
                  <a:gd name="T14" fmla="*/ 11 w 13"/>
                  <a:gd name="T15" fmla="*/ 1 h 38"/>
                  <a:gd name="T16" fmla="*/ 10 w 13"/>
                  <a:gd name="T17" fmla="*/ 3 h 38"/>
                  <a:gd name="T18" fmla="*/ 8 w 13"/>
                  <a:gd name="T19" fmla="*/ 4 h 38"/>
                  <a:gd name="T20" fmla="*/ 6 w 13"/>
                  <a:gd name="T21" fmla="*/ 6 h 38"/>
                  <a:gd name="T22" fmla="*/ 4 w 13"/>
                  <a:gd name="T23" fmla="*/ 8 h 38"/>
                  <a:gd name="T24" fmla="*/ 4 w 13"/>
                  <a:gd name="T25" fmla="*/ 9 h 38"/>
                  <a:gd name="T26" fmla="*/ 4 w 13"/>
                  <a:gd name="T27" fmla="*/ 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38"/>
                  <a:gd name="T44" fmla="*/ 13 w 13"/>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38">
                    <a:moveTo>
                      <a:pt x="4" y="8"/>
                    </a:moveTo>
                    <a:lnTo>
                      <a:pt x="4" y="9"/>
                    </a:lnTo>
                    <a:lnTo>
                      <a:pt x="0" y="38"/>
                    </a:lnTo>
                    <a:lnTo>
                      <a:pt x="10" y="29"/>
                    </a:lnTo>
                    <a:lnTo>
                      <a:pt x="13" y="1"/>
                    </a:lnTo>
                    <a:lnTo>
                      <a:pt x="13" y="0"/>
                    </a:lnTo>
                    <a:lnTo>
                      <a:pt x="12" y="0"/>
                    </a:lnTo>
                    <a:lnTo>
                      <a:pt x="11" y="1"/>
                    </a:lnTo>
                    <a:lnTo>
                      <a:pt x="10" y="3"/>
                    </a:lnTo>
                    <a:lnTo>
                      <a:pt x="8" y="4"/>
                    </a:lnTo>
                    <a:lnTo>
                      <a:pt x="6" y="6"/>
                    </a:lnTo>
                    <a:lnTo>
                      <a:pt x="4" y="8"/>
                    </a:lnTo>
                    <a:lnTo>
                      <a:pt x="4" y="9"/>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89" name="Freeform 122"/>
              <p:cNvSpPr>
                <a:spLocks/>
              </p:cNvSpPr>
              <p:nvPr/>
            </p:nvSpPr>
            <p:spPr bwMode="auto">
              <a:xfrm>
                <a:off x="1942" y="3752"/>
                <a:ext cx="17" cy="26"/>
              </a:xfrm>
              <a:custGeom>
                <a:avLst/>
                <a:gdLst>
                  <a:gd name="T0" fmla="*/ 14 w 17"/>
                  <a:gd name="T1" fmla="*/ 1 h 26"/>
                  <a:gd name="T2" fmla="*/ 8 w 17"/>
                  <a:gd name="T3" fmla="*/ 9 h 26"/>
                  <a:gd name="T4" fmla="*/ 0 w 17"/>
                  <a:gd name="T5" fmla="*/ 26 h 26"/>
                  <a:gd name="T6" fmla="*/ 9 w 17"/>
                  <a:gd name="T7" fmla="*/ 19 h 26"/>
                  <a:gd name="T8" fmla="*/ 17 w 17"/>
                  <a:gd name="T9" fmla="*/ 2 h 26"/>
                  <a:gd name="T10" fmla="*/ 9 w 17"/>
                  <a:gd name="T11" fmla="*/ 10 h 26"/>
                  <a:gd name="T12" fmla="*/ 17 w 17"/>
                  <a:gd name="T13" fmla="*/ 2 h 26"/>
                  <a:gd name="T14" fmla="*/ 17 w 17"/>
                  <a:gd name="T15" fmla="*/ 1 h 26"/>
                  <a:gd name="T16" fmla="*/ 15 w 17"/>
                  <a:gd name="T17" fmla="*/ 0 h 26"/>
                  <a:gd name="T18" fmla="*/ 14 w 17"/>
                  <a:gd name="T19" fmla="*/ 1 h 26"/>
                  <a:gd name="T20" fmla="*/ 13 w 17"/>
                  <a:gd name="T21" fmla="*/ 2 h 26"/>
                  <a:gd name="T22" fmla="*/ 11 w 17"/>
                  <a:gd name="T23" fmla="*/ 3 h 26"/>
                  <a:gd name="T24" fmla="*/ 10 w 17"/>
                  <a:gd name="T25" fmla="*/ 4 h 26"/>
                  <a:gd name="T26" fmla="*/ 9 w 17"/>
                  <a:gd name="T27" fmla="*/ 7 h 26"/>
                  <a:gd name="T28" fmla="*/ 8 w 17"/>
                  <a:gd name="T29" fmla="*/ 9 h 26"/>
                  <a:gd name="T30" fmla="*/ 14 w 17"/>
                  <a:gd name="T31" fmla="*/ 1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6"/>
                  <a:gd name="T50" fmla="*/ 17 w 17"/>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6">
                    <a:moveTo>
                      <a:pt x="14" y="1"/>
                    </a:moveTo>
                    <a:lnTo>
                      <a:pt x="8" y="9"/>
                    </a:lnTo>
                    <a:lnTo>
                      <a:pt x="0" y="26"/>
                    </a:lnTo>
                    <a:lnTo>
                      <a:pt x="9" y="19"/>
                    </a:lnTo>
                    <a:lnTo>
                      <a:pt x="17" y="2"/>
                    </a:lnTo>
                    <a:lnTo>
                      <a:pt x="9" y="10"/>
                    </a:lnTo>
                    <a:lnTo>
                      <a:pt x="17" y="2"/>
                    </a:lnTo>
                    <a:lnTo>
                      <a:pt x="17" y="1"/>
                    </a:lnTo>
                    <a:lnTo>
                      <a:pt x="15" y="0"/>
                    </a:lnTo>
                    <a:lnTo>
                      <a:pt x="14" y="1"/>
                    </a:lnTo>
                    <a:lnTo>
                      <a:pt x="13" y="2"/>
                    </a:lnTo>
                    <a:lnTo>
                      <a:pt x="11" y="3"/>
                    </a:lnTo>
                    <a:lnTo>
                      <a:pt x="10" y="4"/>
                    </a:lnTo>
                    <a:lnTo>
                      <a:pt x="9" y="7"/>
                    </a:lnTo>
                    <a:lnTo>
                      <a:pt x="8" y="9"/>
                    </a:lnTo>
                    <a:lnTo>
                      <a:pt x="1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0" name="Freeform 123"/>
              <p:cNvSpPr>
                <a:spLocks/>
              </p:cNvSpPr>
              <p:nvPr/>
            </p:nvSpPr>
            <p:spPr bwMode="auto">
              <a:xfrm>
                <a:off x="1922" y="3808"/>
                <a:ext cx="5" cy="6"/>
              </a:xfrm>
              <a:custGeom>
                <a:avLst/>
                <a:gdLst>
                  <a:gd name="T0" fmla="*/ 5 w 5"/>
                  <a:gd name="T1" fmla="*/ 0 h 6"/>
                  <a:gd name="T2" fmla="*/ 0 w 5"/>
                  <a:gd name="T3" fmla="*/ 6 h 6"/>
                  <a:gd name="T4" fmla="*/ 0 w 5"/>
                  <a:gd name="T5" fmla="*/ 5 h 6"/>
                  <a:gd name="T6" fmla="*/ 1 w 5"/>
                  <a:gd name="T7" fmla="*/ 4 h 6"/>
                  <a:gd name="T8" fmla="*/ 1 w 5"/>
                  <a:gd name="T9" fmla="*/ 3 h 6"/>
                  <a:gd name="T10" fmla="*/ 2 w 5"/>
                  <a:gd name="T11" fmla="*/ 3 h 6"/>
                  <a:gd name="T12" fmla="*/ 3 w 5"/>
                  <a:gd name="T13" fmla="*/ 2 h 6"/>
                  <a:gd name="T14" fmla="*/ 4 w 5"/>
                  <a:gd name="T15" fmla="*/ 1 h 6"/>
                  <a:gd name="T16" fmla="*/ 4 w 5"/>
                  <a:gd name="T17" fmla="*/ 0 h 6"/>
                  <a:gd name="T18" fmla="*/ 5 w 5"/>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5" y="0"/>
                    </a:moveTo>
                    <a:lnTo>
                      <a:pt x="0" y="6"/>
                    </a:lnTo>
                    <a:lnTo>
                      <a:pt x="0" y="5"/>
                    </a:lnTo>
                    <a:lnTo>
                      <a:pt x="1" y="4"/>
                    </a:lnTo>
                    <a:lnTo>
                      <a:pt x="1" y="3"/>
                    </a:lnTo>
                    <a:lnTo>
                      <a:pt x="2" y="3"/>
                    </a:lnTo>
                    <a:lnTo>
                      <a:pt x="3" y="2"/>
                    </a:lnTo>
                    <a:lnTo>
                      <a:pt x="4" y="1"/>
                    </a:lnTo>
                    <a:lnTo>
                      <a:pt x="4" y="0"/>
                    </a:lnTo>
                    <a:lnTo>
                      <a:pt x="5" y="0"/>
                    </a:lnTo>
                    <a:close/>
                  </a:path>
                </a:pathLst>
              </a:custGeom>
              <a:solidFill>
                <a:srgbClr val="DE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1" name="Freeform 124"/>
              <p:cNvSpPr>
                <a:spLocks/>
              </p:cNvSpPr>
              <p:nvPr/>
            </p:nvSpPr>
            <p:spPr bwMode="auto">
              <a:xfrm>
                <a:off x="1920" y="3803"/>
                <a:ext cx="22" cy="24"/>
              </a:xfrm>
              <a:custGeom>
                <a:avLst/>
                <a:gdLst>
                  <a:gd name="T0" fmla="*/ 2 w 22"/>
                  <a:gd name="T1" fmla="*/ 11 h 24"/>
                  <a:gd name="T2" fmla="*/ 7 w 22"/>
                  <a:gd name="T3" fmla="*/ 5 h 24"/>
                  <a:gd name="T4" fmla="*/ 8 w 22"/>
                  <a:gd name="T5" fmla="*/ 4 h 24"/>
                  <a:gd name="T6" fmla="*/ 10 w 22"/>
                  <a:gd name="T7" fmla="*/ 3 h 24"/>
                  <a:gd name="T8" fmla="*/ 11 w 22"/>
                  <a:gd name="T9" fmla="*/ 2 h 24"/>
                  <a:gd name="T10" fmla="*/ 14 w 22"/>
                  <a:gd name="T11" fmla="*/ 2 h 24"/>
                  <a:gd name="T12" fmla="*/ 15 w 22"/>
                  <a:gd name="T13" fmla="*/ 1 h 24"/>
                  <a:gd name="T14" fmla="*/ 17 w 22"/>
                  <a:gd name="T15" fmla="*/ 1 h 24"/>
                  <a:gd name="T16" fmla="*/ 19 w 22"/>
                  <a:gd name="T17" fmla="*/ 0 h 24"/>
                  <a:gd name="T18" fmla="*/ 21 w 22"/>
                  <a:gd name="T19" fmla="*/ 0 h 24"/>
                  <a:gd name="T20" fmla="*/ 21 w 22"/>
                  <a:gd name="T21" fmla="*/ 0 h 24"/>
                  <a:gd name="T22" fmla="*/ 21 w 22"/>
                  <a:gd name="T23" fmla="*/ 0 h 24"/>
                  <a:gd name="T24" fmla="*/ 21 w 22"/>
                  <a:gd name="T25" fmla="*/ 0 h 24"/>
                  <a:gd name="T26" fmla="*/ 21 w 22"/>
                  <a:gd name="T27" fmla="*/ 0 h 24"/>
                  <a:gd name="T28" fmla="*/ 21 w 22"/>
                  <a:gd name="T29" fmla="*/ 0 h 24"/>
                  <a:gd name="T30" fmla="*/ 21 w 22"/>
                  <a:gd name="T31" fmla="*/ 0 h 24"/>
                  <a:gd name="T32" fmla="*/ 22 w 22"/>
                  <a:gd name="T33" fmla="*/ 0 h 24"/>
                  <a:gd name="T34" fmla="*/ 22 w 22"/>
                  <a:gd name="T35" fmla="*/ 0 h 24"/>
                  <a:gd name="T36" fmla="*/ 0 w 22"/>
                  <a:gd name="T37" fmla="*/ 24 h 24"/>
                  <a:gd name="T38" fmla="*/ 0 w 22"/>
                  <a:gd name="T39" fmla="*/ 22 h 24"/>
                  <a:gd name="T40" fmla="*/ 0 w 22"/>
                  <a:gd name="T41" fmla="*/ 21 h 24"/>
                  <a:gd name="T42" fmla="*/ 0 w 22"/>
                  <a:gd name="T43" fmla="*/ 19 h 24"/>
                  <a:gd name="T44" fmla="*/ 0 w 22"/>
                  <a:gd name="T45" fmla="*/ 17 h 24"/>
                  <a:gd name="T46" fmla="*/ 0 w 22"/>
                  <a:gd name="T47" fmla="*/ 16 h 24"/>
                  <a:gd name="T48" fmla="*/ 1 w 22"/>
                  <a:gd name="T49" fmla="*/ 14 h 24"/>
                  <a:gd name="T50" fmla="*/ 1 w 22"/>
                  <a:gd name="T51" fmla="*/ 12 h 24"/>
                  <a:gd name="T52" fmla="*/ 2 w 22"/>
                  <a:gd name="T53" fmla="*/ 11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4"/>
                  <a:gd name="T83" fmla="*/ 22 w 22"/>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4">
                    <a:moveTo>
                      <a:pt x="2" y="11"/>
                    </a:moveTo>
                    <a:lnTo>
                      <a:pt x="7" y="5"/>
                    </a:lnTo>
                    <a:lnTo>
                      <a:pt x="8" y="4"/>
                    </a:lnTo>
                    <a:lnTo>
                      <a:pt x="10" y="3"/>
                    </a:lnTo>
                    <a:lnTo>
                      <a:pt x="11" y="2"/>
                    </a:lnTo>
                    <a:lnTo>
                      <a:pt x="14" y="2"/>
                    </a:lnTo>
                    <a:lnTo>
                      <a:pt x="15" y="1"/>
                    </a:lnTo>
                    <a:lnTo>
                      <a:pt x="17" y="1"/>
                    </a:lnTo>
                    <a:lnTo>
                      <a:pt x="19" y="0"/>
                    </a:lnTo>
                    <a:lnTo>
                      <a:pt x="21" y="0"/>
                    </a:lnTo>
                    <a:lnTo>
                      <a:pt x="22" y="0"/>
                    </a:lnTo>
                    <a:lnTo>
                      <a:pt x="0" y="24"/>
                    </a:lnTo>
                    <a:lnTo>
                      <a:pt x="0" y="22"/>
                    </a:lnTo>
                    <a:lnTo>
                      <a:pt x="0" y="21"/>
                    </a:lnTo>
                    <a:lnTo>
                      <a:pt x="0" y="19"/>
                    </a:lnTo>
                    <a:lnTo>
                      <a:pt x="0" y="17"/>
                    </a:lnTo>
                    <a:lnTo>
                      <a:pt x="0" y="16"/>
                    </a:lnTo>
                    <a:lnTo>
                      <a:pt x="1" y="14"/>
                    </a:lnTo>
                    <a:lnTo>
                      <a:pt x="1" y="12"/>
                    </a:lnTo>
                    <a:lnTo>
                      <a:pt x="2" y="11"/>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2" name="Freeform 125"/>
              <p:cNvSpPr>
                <a:spLocks/>
              </p:cNvSpPr>
              <p:nvPr/>
            </p:nvSpPr>
            <p:spPr bwMode="auto">
              <a:xfrm>
                <a:off x="1920" y="3803"/>
                <a:ext cx="29" cy="33"/>
              </a:xfrm>
              <a:custGeom>
                <a:avLst/>
                <a:gdLst>
                  <a:gd name="T0" fmla="*/ 0 w 29"/>
                  <a:gd name="T1" fmla="*/ 24 h 33"/>
                  <a:gd name="T2" fmla="*/ 22 w 29"/>
                  <a:gd name="T3" fmla="*/ 0 h 33"/>
                  <a:gd name="T4" fmla="*/ 22 w 29"/>
                  <a:gd name="T5" fmla="*/ 0 h 33"/>
                  <a:gd name="T6" fmla="*/ 23 w 29"/>
                  <a:gd name="T7" fmla="*/ 1 h 33"/>
                  <a:gd name="T8" fmla="*/ 24 w 29"/>
                  <a:gd name="T9" fmla="*/ 1 h 33"/>
                  <a:gd name="T10" fmla="*/ 26 w 29"/>
                  <a:gd name="T11" fmla="*/ 1 h 33"/>
                  <a:gd name="T12" fmla="*/ 27 w 29"/>
                  <a:gd name="T13" fmla="*/ 2 h 33"/>
                  <a:gd name="T14" fmla="*/ 27 w 29"/>
                  <a:gd name="T15" fmla="*/ 2 h 33"/>
                  <a:gd name="T16" fmla="*/ 28 w 29"/>
                  <a:gd name="T17" fmla="*/ 2 h 33"/>
                  <a:gd name="T18" fmla="*/ 29 w 29"/>
                  <a:gd name="T19" fmla="*/ 3 h 33"/>
                  <a:gd name="T20" fmla="*/ 2 w 29"/>
                  <a:gd name="T21" fmla="*/ 33 h 33"/>
                  <a:gd name="T22" fmla="*/ 1 w 29"/>
                  <a:gd name="T23" fmla="*/ 32 h 33"/>
                  <a:gd name="T24" fmla="*/ 1 w 29"/>
                  <a:gd name="T25" fmla="*/ 31 h 33"/>
                  <a:gd name="T26" fmla="*/ 1 w 29"/>
                  <a:gd name="T27" fmla="*/ 30 h 33"/>
                  <a:gd name="T28" fmla="*/ 1 w 29"/>
                  <a:gd name="T29" fmla="*/ 29 h 33"/>
                  <a:gd name="T30" fmla="*/ 0 w 29"/>
                  <a:gd name="T31" fmla="*/ 27 h 33"/>
                  <a:gd name="T32" fmla="*/ 0 w 29"/>
                  <a:gd name="T33" fmla="*/ 26 h 33"/>
                  <a:gd name="T34" fmla="*/ 0 w 29"/>
                  <a:gd name="T35" fmla="*/ 25 h 33"/>
                  <a:gd name="T36" fmla="*/ 0 w 29"/>
                  <a:gd name="T37" fmla="*/ 24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3"/>
                  <a:gd name="T59" fmla="*/ 29 w 29"/>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3">
                    <a:moveTo>
                      <a:pt x="0" y="24"/>
                    </a:moveTo>
                    <a:lnTo>
                      <a:pt x="22" y="0"/>
                    </a:lnTo>
                    <a:lnTo>
                      <a:pt x="23" y="1"/>
                    </a:lnTo>
                    <a:lnTo>
                      <a:pt x="24" y="1"/>
                    </a:lnTo>
                    <a:lnTo>
                      <a:pt x="26" y="1"/>
                    </a:lnTo>
                    <a:lnTo>
                      <a:pt x="27" y="2"/>
                    </a:lnTo>
                    <a:lnTo>
                      <a:pt x="28" y="2"/>
                    </a:lnTo>
                    <a:lnTo>
                      <a:pt x="29" y="3"/>
                    </a:lnTo>
                    <a:lnTo>
                      <a:pt x="2" y="33"/>
                    </a:lnTo>
                    <a:lnTo>
                      <a:pt x="1" y="32"/>
                    </a:lnTo>
                    <a:lnTo>
                      <a:pt x="1" y="31"/>
                    </a:lnTo>
                    <a:lnTo>
                      <a:pt x="1" y="30"/>
                    </a:lnTo>
                    <a:lnTo>
                      <a:pt x="1" y="29"/>
                    </a:lnTo>
                    <a:lnTo>
                      <a:pt x="0" y="27"/>
                    </a:lnTo>
                    <a:lnTo>
                      <a:pt x="0" y="26"/>
                    </a:lnTo>
                    <a:lnTo>
                      <a:pt x="0" y="25"/>
                    </a:lnTo>
                    <a:lnTo>
                      <a:pt x="0" y="24"/>
                    </a:lnTo>
                    <a:close/>
                  </a:path>
                </a:pathLst>
              </a:custGeom>
              <a:solidFill>
                <a:srgbClr val="DA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3" name="Freeform 126"/>
              <p:cNvSpPr>
                <a:spLocks/>
              </p:cNvSpPr>
              <p:nvPr/>
            </p:nvSpPr>
            <p:spPr bwMode="auto">
              <a:xfrm>
                <a:off x="1922" y="3806"/>
                <a:ext cx="34" cy="36"/>
              </a:xfrm>
              <a:custGeom>
                <a:avLst/>
                <a:gdLst>
                  <a:gd name="T0" fmla="*/ 0 w 34"/>
                  <a:gd name="T1" fmla="*/ 30 h 36"/>
                  <a:gd name="T2" fmla="*/ 27 w 34"/>
                  <a:gd name="T3" fmla="*/ 0 h 36"/>
                  <a:gd name="T4" fmla="*/ 28 w 34"/>
                  <a:gd name="T5" fmla="*/ 0 h 36"/>
                  <a:gd name="T6" fmla="*/ 29 w 34"/>
                  <a:gd name="T7" fmla="*/ 0 h 36"/>
                  <a:gd name="T8" fmla="*/ 30 w 34"/>
                  <a:gd name="T9" fmla="*/ 1 h 36"/>
                  <a:gd name="T10" fmla="*/ 30 w 34"/>
                  <a:gd name="T11" fmla="*/ 1 h 36"/>
                  <a:gd name="T12" fmla="*/ 31 w 34"/>
                  <a:gd name="T13" fmla="*/ 1 h 36"/>
                  <a:gd name="T14" fmla="*/ 32 w 34"/>
                  <a:gd name="T15" fmla="*/ 2 h 36"/>
                  <a:gd name="T16" fmla="*/ 33 w 34"/>
                  <a:gd name="T17" fmla="*/ 2 h 36"/>
                  <a:gd name="T18" fmla="*/ 34 w 34"/>
                  <a:gd name="T19" fmla="*/ 2 h 36"/>
                  <a:gd name="T20" fmla="*/ 3 w 34"/>
                  <a:gd name="T21" fmla="*/ 36 h 36"/>
                  <a:gd name="T22" fmla="*/ 3 w 34"/>
                  <a:gd name="T23" fmla="*/ 35 h 36"/>
                  <a:gd name="T24" fmla="*/ 2 w 34"/>
                  <a:gd name="T25" fmla="*/ 34 h 36"/>
                  <a:gd name="T26" fmla="*/ 2 w 34"/>
                  <a:gd name="T27" fmla="*/ 34 h 36"/>
                  <a:gd name="T28" fmla="*/ 1 w 34"/>
                  <a:gd name="T29" fmla="*/ 33 h 36"/>
                  <a:gd name="T30" fmla="*/ 1 w 34"/>
                  <a:gd name="T31" fmla="*/ 32 h 36"/>
                  <a:gd name="T32" fmla="*/ 1 w 34"/>
                  <a:gd name="T33" fmla="*/ 31 h 36"/>
                  <a:gd name="T34" fmla="*/ 0 w 34"/>
                  <a:gd name="T35" fmla="*/ 30 h 36"/>
                  <a:gd name="T36" fmla="*/ 0 w 34"/>
                  <a:gd name="T37" fmla="*/ 3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36"/>
                  <a:gd name="T59" fmla="*/ 34 w 34"/>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36">
                    <a:moveTo>
                      <a:pt x="0" y="30"/>
                    </a:moveTo>
                    <a:lnTo>
                      <a:pt x="27" y="0"/>
                    </a:lnTo>
                    <a:lnTo>
                      <a:pt x="28" y="0"/>
                    </a:lnTo>
                    <a:lnTo>
                      <a:pt x="29" y="0"/>
                    </a:lnTo>
                    <a:lnTo>
                      <a:pt x="30" y="1"/>
                    </a:lnTo>
                    <a:lnTo>
                      <a:pt x="31" y="1"/>
                    </a:lnTo>
                    <a:lnTo>
                      <a:pt x="32" y="2"/>
                    </a:lnTo>
                    <a:lnTo>
                      <a:pt x="33" y="2"/>
                    </a:lnTo>
                    <a:lnTo>
                      <a:pt x="34" y="2"/>
                    </a:lnTo>
                    <a:lnTo>
                      <a:pt x="3" y="36"/>
                    </a:lnTo>
                    <a:lnTo>
                      <a:pt x="3" y="35"/>
                    </a:lnTo>
                    <a:lnTo>
                      <a:pt x="2" y="34"/>
                    </a:lnTo>
                    <a:lnTo>
                      <a:pt x="1" y="33"/>
                    </a:lnTo>
                    <a:lnTo>
                      <a:pt x="1" y="32"/>
                    </a:lnTo>
                    <a:lnTo>
                      <a:pt x="1" y="31"/>
                    </a:lnTo>
                    <a:lnTo>
                      <a:pt x="0" y="30"/>
                    </a:ln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4" name="Freeform 127"/>
              <p:cNvSpPr>
                <a:spLocks/>
              </p:cNvSpPr>
              <p:nvPr/>
            </p:nvSpPr>
            <p:spPr bwMode="auto">
              <a:xfrm>
                <a:off x="1925" y="3808"/>
                <a:ext cx="38" cy="40"/>
              </a:xfrm>
              <a:custGeom>
                <a:avLst/>
                <a:gdLst>
                  <a:gd name="T0" fmla="*/ 0 w 38"/>
                  <a:gd name="T1" fmla="*/ 34 h 40"/>
                  <a:gd name="T2" fmla="*/ 31 w 38"/>
                  <a:gd name="T3" fmla="*/ 0 h 40"/>
                  <a:gd name="T4" fmla="*/ 31 w 38"/>
                  <a:gd name="T5" fmla="*/ 1 h 40"/>
                  <a:gd name="T6" fmla="*/ 32 w 38"/>
                  <a:gd name="T7" fmla="*/ 1 h 40"/>
                  <a:gd name="T8" fmla="*/ 34 w 38"/>
                  <a:gd name="T9" fmla="*/ 1 h 40"/>
                  <a:gd name="T10" fmla="*/ 35 w 38"/>
                  <a:gd name="T11" fmla="*/ 2 h 40"/>
                  <a:gd name="T12" fmla="*/ 36 w 38"/>
                  <a:gd name="T13" fmla="*/ 2 h 40"/>
                  <a:gd name="T14" fmla="*/ 37 w 38"/>
                  <a:gd name="T15" fmla="*/ 2 h 40"/>
                  <a:gd name="T16" fmla="*/ 37 w 38"/>
                  <a:gd name="T17" fmla="*/ 3 h 40"/>
                  <a:gd name="T18" fmla="*/ 38 w 38"/>
                  <a:gd name="T19" fmla="*/ 3 h 40"/>
                  <a:gd name="T20" fmla="*/ 5 w 38"/>
                  <a:gd name="T21" fmla="*/ 40 h 40"/>
                  <a:gd name="T22" fmla="*/ 4 w 38"/>
                  <a:gd name="T23" fmla="*/ 39 h 40"/>
                  <a:gd name="T24" fmla="*/ 3 w 38"/>
                  <a:gd name="T25" fmla="*/ 39 h 40"/>
                  <a:gd name="T26" fmla="*/ 3 w 38"/>
                  <a:gd name="T27" fmla="*/ 39 h 40"/>
                  <a:gd name="T28" fmla="*/ 2 w 38"/>
                  <a:gd name="T29" fmla="*/ 38 h 40"/>
                  <a:gd name="T30" fmla="*/ 2 w 38"/>
                  <a:gd name="T31" fmla="*/ 38 h 40"/>
                  <a:gd name="T32" fmla="*/ 2 w 38"/>
                  <a:gd name="T33" fmla="*/ 36 h 40"/>
                  <a:gd name="T34" fmla="*/ 1 w 38"/>
                  <a:gd name="T35" fmla="*/ 36 h 40"/>
                  <a:gd name="T36" fmla="*/ 1 w 38"/>
                  <a:gd name="T37" fmla="*/ 36 h 40"/>
                  <a:gd name="T38" fmla="*/ 1 w 38"/>
                  <a:gd name="T39" fmla="*/ 36 h 40"/>
                  <a:gd name="T40" fmla="*/ 1 w 38"/>
                  <a:gd name="T41" fmla="*/ 35 h 40"/>
                  <a:gd name="T42" fmla="*/ 1 w 38"/>
                  <a:gd name="T43" fmla="*/ 35 h 40"/>
                  <a:gd name="T44" fmla="*/ 1 w 38"/>
                  <a:gd name="T45" fmla="*/ 35 h 40"/>
                  <a:gd name="T46" fmla="*/ 0 w 38"/>
                  <a:gd name="T47" fmla="*/ 35 h 40"/>
                  <a:gd name="T48" fmla="*/ 0 w 38"/>
                  <a:gd name="T49" fmla="*/ 35 h 40"/>
                  <a:gd name="T50" fmla="*/ 0 w 38"/>
                  <a:gd name="T51" fmla="*/ 34 h 40"/>
                  <a:gd name="T52" fmla="*/ 0 w 38"/>
                  <a:gd name="T53" fmla="*/ 34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40"/>
                  <a:gd name="T83" fmla="*/ 38 w 3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40">
                    <a:moveTo>
                      <a:pt x="0" y="34"/>
                    </a:moveTo>
                    <a:lnTo>
                      <a:pt x="31" y="0"/>
                    </a:lnTo>
                    <a:lnTo>
                      <a:pt x="31" y="1"/>
                    </a:lnTo>
                    <a:lnTo>
                      <a:pt x="32" y="1"/>
                    </a:lnTo>
                    <a:lnTo>
                      <a:pt x="34" y="1"/>
                    </a:lnTo>
                    <a:lnTo>
                      <a:pt x="35" y="2"/>
                    </a:lnTo>
                    <a:lnTo>
                      <a:pt x="36" y="2"/>
                    </a:lnTo>
                    <a:lnTo>
                      <a:pt x="37" y="2"/>
                    </a:lnTo>
                    <a:lnTo>
                      <a:pt x="37" y="3"/>
                    </a:lnTo>
                    <a:lnTo>
                      <a:pt x="38" y="3"/>
                    </a:lnTo>
                    <a:lnTo>
                      <a:pt x="5" y="40"/>
                    </a:lnTo>
                    <a:lnTo>
                      <a:pt x="4" y="39"/>
                    </a:lnTo>
                    <a:lnTo>
                      <a:pt x="3" y="39"/>
                    </a:lnTo>
                    <a:lnTo>
                      <a:pt x="2" y="38"/>
                    </a:lnTo>
                    <a:lnTo>
                      <a:pt x="2" y="36"/>
                    </a:lnTo>
                    <a:lnTo>
                      <a:pt x="1" y="36"/>
                    </a:lnTo>
                    <a:lnTo>
                      <a:pt x="1" y="35"/>
                    </a:lnTo>
                    <a:lnTo>
                      <a:pt x="0" y="35"/>
                    </a:lnTo>
                    <a:lnTo>
                      <a:pt x="0" y="34"/>
                    </a:lnTo>
                    <a:close/>
                  </a:path>
                </a:pathLst>
              </a:custGeom>
              <a:solidFill>
                <a:srgbClr val="D6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5" name="Freeform 128"/>
              <p:cNvSpPr>
                <a:spLocks/>
              </p:cNvSpPr>
              <p:nvPr/>
            </p:nvSpPr>
            <p:spPr bwMode="auto">
              <a:xfrm>
                <a:off x="1930" y="3811"/>
                <a:ext cx="40" cy="40"/>
              </a:xfrm>
              <a:custGeom>
                <a:avLst/>
                <a:gdLst>
                  <a:gd name="T0" fmla="*/ 0 w 40"/>
                  <a:gd name="T1" fmla="*/ 37 h 40"/>
                  <a:gd name="T2" fmla="*/ 33 w 40"/>
                  <a:gd name="T3" fmla="*/ 0 h 40"/>
                  <a:gd name="T4" fmla="*/ 34 w 40"/>
                  <a:gd name="T5" fmla="*/ 0 h 40"/>
                  <a:gd name="T6" fmla="*/ 35 w 40"/>
                  <a:gd name="T7" fmla="*/ 1 h 40"/>
                  <a:gd name="T8" fmla="*/ 36 w 40"/>
                  <a:gd name="T9" fmla="*/ 1 h 40"/>
                  <a:gd name="T10" fmla="*/ 37 w 40"/>
                  <a:gd name="T11" fmla="*/ 1 h 40"/>
                  <a:gd name="T12" fmla="*/ 37 w 40"/>
                  <a:gd name="T13" fmla="*/ 2 h 40"/>
                  <a:gd name="T14" fmla="*/ 38 w 40"/>
                  <a:gd name="T15" fmla="*/ 2 h 40"/>
                  <a:gd name="T16" fmla="*/ 39 w 40"/>
                  <a:gd name="T17" fmla="*/ 2 h 40"/>
                  <a:gd name="T18" fmla="*/ 40 w 40"/>
                  <a:gd name="T19" fmla="*/ 3 h 40"/>
                  <a:gd name="T20" fmla="*/ 7 w 40"/>
                  <a:gd name="T21" fmla="*/ 40 h 40"/>
                  <a:gd name="T22" fmla="*/ 6 w 40"/>
                  <a:gd name="T23" fmla="*/ 39 h 40"/>
                  <a:gd name="T24" fmla="*/ 5 w 40"/>
                  <a:gd name="T25" fmla="*/ 39 h 40"/>
                  <a:gd name="T26" fmla="*/ 4 w 40"/>
                  <a:gd name="T27" fmla="*/ 39 h 40"/>
                  <a:gd name="T28" fmla="*/ 4 w 40"/>
                  <a:gd name="T29" fmla="*/ 38 h 40"/>
                  <a:gd name="T30" fmla="*/ 3 w 40"/>
                  <a:gd name="T31" fmla="*/ 38 h 40"/>
                  <a:gd name="T32" fmla="*/ 1 w 40"/>
                  <a:gd name="T33" fmla="*/ 37 h 40"/>
                  <a:gd name="T34" fmla="*/ 0 w 40"/>
                  <a:gd name="T35" fmla="*/ 37 h 40"/>
                  <a:gd name="T36" fmla="*/ 0 w 40"/>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40"/>
                  <a:gd name="T59" fmla="*/ 40 w 40"/>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40">
                    <a:moveTo>
                      <a:pt x="0" y="37"/>
                    </a:moveTo>
                    <a:lnTo>
                      <a:pt x="33" y="0"/>
                    </a:lnTo>
                    <a:lnTo>
                      <a:pt x="34" y="0"/>
                    </a:lnTo>
                    <a:lnTo>
                      <a:pt x="35" y="1"/>
                    </a:lnTo>
                    <a:lnTo>
                      <a:pt x="36" y="1"/>
                    </a:lnTo>
                    <a:lnTo>
                      <a:pt x="37" y="1"/>
                    </a:lnTo>
                    <a:lnTo>
                      <a:pt x="37" y="2"/>
                    </a:lnTo>
                    <a:lnTo>
                      <a:pt x="38" y="2"/>
                    </a:lnTo>
                    <a:lnTo>
                      <a:pt x="39" y="2"/>
                    </a:lnTo>
                    <a:lnTo>
                      <a:pt x="40" y="3"/>
                    </a:lnTo>
                    <a:lnTo>
                      <a:pt x="7" y="40"/>
                    </a:lnTo>
                    <a:lnTo>
                      <a:pt x="6" y="39"/>
                    </a:lnTo>
                    <a:lnTo>
                      <a:pt x="5" y="39"/>
                    </a:lnTo>
                    <a:lnTo>
                      <a:pt x="4" y="39"/>
                    </a:lnTo>
                    <a:lnTo>
                      <a:pt x="4" y="38"/>
                    </a:lnTo>
                    <a:lnTo>
                      <a:pt x="3" y="38"/>
                    </a:lnTo>
                    <a:lnTo>
                      <a:pt x="1" y="37"/>
                    </a:lnTo>
                    <a:lnTo>
                      <a:pt x="0" y="37"/>
                    </a:lnTo>
                    <a:close/>
                  </a:path>
                </a:pathLst>
              </a:custGeom>
              <a:solidFill>
                <a:srgbClr val="D4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6" name="Freeform 129"/>
              <p:cNvSpPr>
                <a:spLocks/>
              </p:cNvSpPr>
              <p:nvPr/>
            </p:nvSpPr>
            <p:spPr bwMode="auto">
              <a:xfrm>
                <a:off x="1937" y="3814"/>
                <a:ext cx="41" cy="39"/>
              </a:xfrm>
              <a:custGeom>
                <a:avLst/>
                <a:gdLst>
                  <a:gd name="T0" fmla="*/ 0 w 41"/>
                  <a:gd name="T1" fmla="*/ 37 h 39"/>
                  <a:gd name="T2" fmla="*/ 33 w 41"/>
                  <a:gd name="T3" fmla="*/ 0 h 39"/>
                  <a:gd name="T4" fmla="*/ 34 w 41"/>
                  <a:gd name="T5" fmla="*/ 0 h 39"/>
                  <a:gd name="T6" fmla="*/ 36 w 41"/>
                  <a:gd name="T7" fmla="*/ 0 h 39"/>
                  <a:gd name="T8" fmla="*/ 36 w 41"/>
                  <a:gd name="T9" fmla="*/ 0 h 39"/>
                  <a:gd name="T10" fmla="*/ 37 w 41"/>
                  <a:gd name="T11" fmla="*/ 1 h 39"/>
                  <a:gd name="T12" fmla="*/ 38 w 41"/>
                  <a:gd name="T13" fmla="*/ 1 h 39"/>
                  <a:gd name="T14" fmla="*/ 39 w 41"/>
                  <a:gd name="T15" fmla="*/ 1 h 39"/>
                  <a:gd name="T16" fmla="*/ 40 w 41"/>
                  <a:gd name="T17" fmla="*/ 3 h 39"/>
                  <a:gd name="T18" fmla="*/ 41 w 41"/>
                  <a:gd name="T19" fmla="*/ 3 h 39"/>
                  <a:gd name="T20" fmla="*/ 7 w 41"/>
                  <a:gd name="T21" fmla="*/ 39 h 39"/>
                  <a:gd name="T22" fmla="*/ 6 w 41"/>
                  <a:gd name="T23" fmla="*/ 39 h 39"/>
                  <a:gd name="T24" fmla="*/ 5 w 41"/>
                  <a:gd name="T25" fmla="*/ 39 h 39"/>
                  <a:gd name="T26" fmla="*/ 4 w 41"/>
                  <a:gd name="T27" fmla="*/ 38 h 39"/>
                  <a:gd name="T28" fmla="*/ 3 w 41"/>
                  <a:gd name="T29" fmla="*/ 38 h 39"/>
                  <a:gd name="T30" fmla="*/ 2 w 41"/>
                  <a:gd name="T31" fmla="*/ 38 h 39"/>
                  <a:gd name="T32" fmla="*/ 2 w 41"/>
                  <a:gd name="T33" fmla="*/ 37 h 39"/>
                  <a:gd name="T34" fmla="*/ 1 w 41"/>
                  <a:gd name="T35" fmla="*/ 37 h 39"/>
                  <a:gd name="T36" fmla="*/ 0 w 41"/>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7"/>
                    </a:moveTo>
                    <a:lnTo>
                      <a:pt x="33" y="0"/>
                    </a:lnTo>
                    <a:lnTo>
                      <a:pt x="34" y="0"/>
                    </a:lnTo>
                    <a:lnTo>
                      <a:pt x="36" y="0"/>
                    </a:lnTo>
                    <a:lnTo>
                      <a:pt x="37" y="1"/>
                    </a:lnTo>
                    <a:lnTo>
                      <a:pt x="38" y="1"/>
                    </a:lnTo>
                    <a:lnTo>
                      <a:pt x="39" y="1"/>
                    </a:lnTo>
                    <a:lnTo>
                      <a:pt x="40" y="3"/>
                    </a:lnTo>
                    <a:lnTo>
                      <a:pt x="41" y="3"/>
                    </a:lnTo>
                    <a:lnTo>
                      <a:pt x="7" y="39"/>
                    </a:lnTo>
                    <a:lnTo>
                      <a:pt x="6" y="39"/>
                    </a:lnTo>
                    <a:lnTo>
                      <a:pt x="5" y="39"/>
                    </a:lnTo>
                    <a:lnTo>
                      <a:pt x="4" y="38"/>
                    </a:lnTo>
                    <a:lnTo>
                      <a:pt x="3" y="38"/>
                    </a:lnTo>
                    <a:lnTo>
                      <a:pt x="2" y="38"/>
                    </a:lnTo>
                    <a:lnTo>
                      <a:pt x="2" y="37"/>
                    </a:lnTo>
                    <a:lnTo>
                      <a:pt x="1" y="37"/>
                    </a:lnTo>
                    <a:lnTo>
                      <a:pt x="0" y="37"/>
                    </a:lnTo>
                    <a:close/>
                  </a:path>
                </a:pathLst>
              </a:custGeom>
              <a:solidFill>
                <a:srgbClr val="D2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7" name="Freeform 130"/>
              <p:cNvSpPr>
                <a:spLocks/>
              </p:cNvSpPr>
              <p:nvPr/>
            </p:nvSpPr>
            <p:spPr bwMode="auto">
              <a:xfrm>
                <a:off x="1944" y="3817"/>
                <a:ext cx="40" cy="39"/>
              </a:xfrm>
              <a:custGeom>
                <a:avLst/>
                <a:gdLst>
                  <a:gd name="T0" fmla="*/ 0 w 40"/>
                  <a:gd name="T1" fmla="*/ 36 h 39"/>
                  <a:gd name="T2" fmla="*/ 34 w 40"/>
                  <a:gd name="T3" fmla="*/ 0 h 39"/>
                  <a:gd name="T4" fmla="*/ 34 w 40"/>
                  <a:gd name="T5" fmla="*/ 0 h 39"/>
                  <a:gd name="T6" fmla="*/ 35 w 40"/>
                  <a:gd name="T7" fmla="*/ 1 h 39"/>
                  <a:gd name="T8" fmla="*/ 36 w 40"/>
                  <a:gd name="T9" fmla="*/ 1 h 39"/>
                  <a:gd name="T10" fmla="*/ 37 w 40"/>
                  <a:gd name="T11" fmla="*/ 1 h 39"/>
                  <a:gd name="T12" fmla="*/ 38 w 40"/>
                  <a:gd name="T13" fmla="*/ 2 h 39"/>
                  <a:gd name="T14" fmla="*/ 39 w 40"/>
                  <a:gd name="T15" fmla="*/ 2 h 39"/>
                  <a:gd name="T16" fmla="*/ 40 w 40"/>
                  <a:gd name="T17" fmla="*/ 2 h 39"/>
                  <a:gd name="T18" fmla="*/ 40 w 40"/>
                  <a:gd name="T19" fmla="*/ 2 h 39"/>
                  <a:gd name="T20" fmla="*/ 7 w 40"/>
                  <a:gd name="T21" fmla="*/ 39 h 39"/>
                  <a:gd name="T22" fmla="*/ 7 w 40"/>
                  <a:gd name="T23" fmla="*/ 39 h 39"/>
                  <a:gd name="T24" fmla="*/ 6 w 40"/>
                  <a:gd name="T25" fmla="*/ 38 h 39"/>
                  <a:gd name="T26" fmla="*/ 5 w 40"/>
                  <a:gd name="T27" fmla="*/ 38 h 39"/>
                  <a:gd name="T28" fmla="*/ 4 w 40"/>
                  <a:gd name="T29" fmla="*/ 38 h 39"/>
                  <a:gd name="T30" fmla="*/ 3 w 40"/>
                  <a:gd name="T31" fmla="*/ 37 h 39"/>
                  <a:gd name="T32" fmla="*/ 2 w 40"/>
                  <a:gd name="T33" fmla="*/ 37 h 39"/>
                  <a:gd name="T34" fmla="*/ 0 w 40"/>
                  <a:gd name="T35" fmla="*/ 37 h 39"/>
                  <a:gd name="T36" fmla="*/ 0 w 40"/>
                  <a:gd name="T37" fmla="*/ 36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9"/>
                  <a:gd name="T59" fmla="*/ 40 w 40"/>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9">
                    <a:moveTo>
                      <a:pt x="0" y="36"/>
                    </a:moveTo>
                    <a:lnTo>
                      <a:pt x="34" y="0"/>
                    </a:lnTo>
                    <a:lnTo>
                      <a:pt x="35" y="1"/>
                    </a:lnTo>
                    <a:lnTo>
                      <a:pt x="36" y="1"/>
                    </a:lnTo>
                    <a:lnTo>
                      <a:pt x="37" y="1"/>
                    </a:lnTo>
                    <a:lnTo>
                      <a:pt x="38" y="2"/>
                    </a:lnTo>
                    <a:lnTo>
                      <a:pt x="39" y="2"/>
                    </a:lnTo>
                    <a:lnTo>
                      <a:pt x="40" y="2"/>
                    </a:lnTo>
                    <a:lnTo>
                      <a:pt x="7" y="39"/>
                    </a:lnTo>
                    <a:lnTo>
                      <a:pt x="6" y="38"/>
                    </a:lnTo>
                    <a:lnTo>
                      <a:pt x="5" y="38"/>
                    </a:lnTo>
                    <a:lnTo>
                      <a:pt x="4" y="38"/>
                    </a:lnTo>
                    <a:lnTo>
                      <a:pt x="3" y="37"/>
                    </a:lnTo>
                    <a:lnTo>
                      <a:pt x="2" y="37"/>
                    </a:lnTo>
                    <a:lnTo>
                      <a:pt x="0" y="37"/>
                    </a:lnTo>
                    <a:lnTo>
                      <a:pt x="0" y="36"/>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8" name="Freeform 131"/>
              <p:cNvSpPr>
                <a:spLocks/>
              </p:cNvSpPr>
              <p:nvPr/>
            </p:nvSpPr>
            <p:spPr bwMode="auto">
              <a:xfrm>
                <a:off x="1951" y="3819"/>
                <a:ext cx="41" cy="39"/>
              </a:xfrm>
              <a:custGeom>
                <a:avLst/>
                <a:gdLst>
                  <a:gd name="T0" fmla="*/ 0 w 41"/>
                  <a:gd name="T1" fmla="*/ 37 h 39"/>
                  <a:gd name="T2" fmla="*/ 33 w 41"/>
                  <a:gd name="T3" fmla="*/ 0 h 39"/>
                  <a:gd name="T4" fmla="*/ 35 w 41"/>
                  <a:gd name="T5" fmla="*/ 1 h 39"/>
                  <a:gd name="T6" fmla="*/ 36 w 41"/>
                  <a:gd name="T7" fmla="*/ 1 h 39"/>
                  <a:gd name="T8" fmla="*/ 37 w 41"/>
                  <a:gd name="T9" fmla="*/ 1 h 39"/>
                  <a:gd name="T10" fmla="*/ 38 w 41"/>
                  <a:gd name="T11" fmla="*/ 2 h 39"/>
                  <a:gd name="T12" fmla="*/ 39 w 41"/>
                  <a:gd name="T13" fmla="*/ 2 h 39"/>
                  <a:gd name="T14" fmla="*/ 40 w 41"/>
                  <a:gd name="T15" fmla="*/ 2 h 39"/>
                  <a:gd name="T16" fmla="*/ 40 w 41"/>
                  <a:gd name="T17" fmla="*/ 3 h 39"/>
                  <a:gd name="T18" fmla="*/ 41 w 41"/>
                  <a:gd name="T19" fmla="*/ 3 h 39"/>
                  <a:gd name="T20" fmla="*/ 8 w 41"/>
                  <a:gd name="T21" fmla="*/ 39 h 39"/>
                  <a:gd name="T22" fmla="*/ 6 w 41"/>
                  <a:gd name="T23" fmla="*/ 39 h 39"/>
                  <a:gd name="T24" fmla="*/ 6 w 41"/>
                  <a:gd name="T25" fmla="*/ 39 h 39"/>
                  <a:gd name="T26" fmla="*/ 5 w 41"/>
                  <a:gd name="T27" fmla="*/ 38 h 39"/>
                  <a:gd name="T28" fmla="*/ 4 w 41"/>
                  <a:gd name="T29" fmla="*/ 38 h 39"/>
                  <a:gd name="T30" fmla="*/ 3 w 41"/>
                  <a:gd name="T31" fmla="*/ 38 h 39"/>
                  <a:gd name="T32" fmla="*/ 2 w 41"/>
                  <a:gd name="T33" fmla="*/ 37 h 39"/>
                  <a:gd name="T34" fmla="*/ 1 w 41"/>
                  <a:gd name="T35" fmla="*/ 37 h 39"/>
                  <a:gd name="T36" fmla="*/ 0 w 41"/>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7"/>
                    </a:moveTo>
                    <a:lnTo>
                      <a:pt x="33" y="0"/>
                    </a:lnTo>
                    <a:lnTo>
                      <a:pt x="35" y="1"/>
                    </a:lnTo>
                    <a:lnTo>
                      <a:pt x="36" y="1"/>
                    </a:lnTo>
                    <a:lnTo>
                      <a:pt x="37" y="1"/>
                    </a:lnTo>
                    <a:lnTo>
                      <a:pt x="38" y="2"/>
                    </a:lnTo>
                    <a:lnTo>
                      <a:pt x="39" y="2"/>
                    </a:lnTo>
                    <a:lnTo>
                      <a:pt x="40" y="2"/>
                    </a:lnTo>
                    <a:lnTo>
                      <a:pt x="40" y="3"/>
                    </a:lnTo>
                    <a:lnTo>
                      <a:pt x="41" y="3"/>
                    </a:lnTo>
                    <a:lnTo>
                      <a:pt x="8" y="39"/>
                    </a:lnTo>
                    <a:lnTo>
                      <a:pt x="6" y="39"/>
                    </a:lnTo>
                    <a:lnTo>
                      <a:pt x="5" y="38"/>
                    </a:lnTo>
                    <a:lnTo>
                      <a:pt x="4" y="38"/>
                    </a:lnTo>
                    <a:lnTo>
                      <a:pt x="3" y="38"/>
                    </a:lnTo>
                    <a:lnTo>
                      <a:pt x="2" y="37"/>
                    </a:lnTo>
                    <a:lnTo>
                      <a:pt x="1" y="37"/>
                    </a:lnTo>
                    <a:lnTo>
                      <a:pt x="0" y="37"/>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99" name="Freeform 132"/>
              <p:cNvSpPr>
                <a:spLocks/>
              </p:cNvSpPr>
              <p:nvPr/>
            </p:nvSpPr>
            <p:spPr bwMode="auto">
              <a:xfrm>
                <a:off x="1959" y="3822"/>
                <a:ext cx="41" cy="39"/>
              </a:xfrm>
              <a:custGeom>
                <a:avLst/>
                <a:gdLst>
                  <a:gd name="T0" fmla="*/ 0 w 41"/>
                  <a:gd name="T1" fmla="*/ 36 h 39"/>
                  <a:gd name="T2" fmla="*/ 33 w 41"/>
                  <a:gd name="T3" fmla="*/ 0 h 39"/>
                  <a:gd name="T4" fmla="*/ 34 w 41"/>
                  <a:gd name="T5" fmla="*/ 0 h 39"/>
                  <a:gd name="T6" fmla="*/ 35 w 41"/>
                  <a:gd name="T7" fmla="*/ 0 h 39"/>
                  <a:gd name="T8" fmla="*/ 36 w 41"/>
                  <a:gd name="T9" fmla="*/ 1 h 39"/>
                  <a:gd name="T10" fmla="*/ 37 w 41"/>
                  <a:gd name="T11" fmla="*/ 1 h 39"/>
                  <a:gd name="T12" fmla="*/ 38 w 41"/>
                  <a:gd name="T13" fmla="*/ 1 h 39"/>
                  <a:gd name="T14" fmla="*/ 38 w 41"/>
                  <a:gd name="T15" fmla="*/ 2 h 39"/>
                  <a:gd name="T16" fmla="*/ 40 w 41"/>
                  <a:gd name="T17" fmla="*/ 2 h 39"/>
                  <a:gd name="T18" fmla="*/ 41 w 41"/>
                  <a:gd name="T19" fmla="*/ 2 h 39"/>
                  <a:gd name="T20" fmla="*/ 7 w 41"/>
                  <a:gd name="T21" fmla="*/ 39 h 39"/>
                  <a:gd name="T22" fmla="*/ 6 w 41"/>
                  <a:gd name="T23" fmla="*/ 39 h 39"/>
                  <a:gd name="T24" fmla="*/ 5 w 41"/>
                  <a:gd name="T25" fmla="*/ 39 h 39"/>
                  <a:gd name="T26" fmla="*/ 5 w 41"/>
                  <a:gd name="T27" fmla="*/ 39 h 39"/>
                  <a:gd name="T28" fmla="*/ 4 w 41"/>
                  <a:gd name="T29" fmla="*/ 37 h 39"/>
                  <a:gd name="T30" fmla="*/ 3 w 41"/>
                  <a:gd name="T31" fmla="*/ 37 h 39"/>
                  <a:gd name="T32" fmla="*/ 2 w 41"/>
                  <a:gd name="T33" fmla="*/ 37 h 39"/>
                  <a:gd name="T34" fmla="*/ 1 w 41"/>
                  <a:gd name="T35" fmla="*/ 36 h 39"/>
                  <a:gd name="T36" fmla="*/ 0 w 41"/>
                  <a:gd name="T37" fmla="*/ 36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6"/>
                    </a:moveTo>
                    <a:lnTo>
                      <a:pt x="33" y="0"/>
                    </a:lnTo>
                    <a:lnTo>
                      <a:pt x="34" y="0"/>
                    </a:lnTo>
                    <a:lnTo>
                      <a:pt x="35" y="0"/>
                    </a:lnTo>
                    <a:lnTo>
                      <a:pt x="36" y="1"/>
                    </a:lnTo>
                    <a:lnTo>
                      <a:pt x="37" y="1"/>
                    </a:lnTo>
                    <a:lnTo>
                      <a:pt x="38" y="1"/>
                    </a:lnTo>
                    <a:lnTo>
                      <a:pt x="38" y="2"/>
                    </a:lnTo>
                    <a:lnTo>
                      <a:pt x="40" y="2"/>
                    </a:lnTo>
                    <a:lnTo>
                      <a:pt x="41" y="2"/>
                    </a:lnTo>
                    <a:lnTo>
                      <a:pt x="7" y="39"/>
                    </a:lnTo>
                    <a:lnTo>
                      <a:pt x="6" y="39"/>
                    </a:lnTo>
                    <a:lnTo>
                      <a:pt x="5" y="39"/>
                    </a:lnTo>
                    <a:lnTo>
                      <a:pt x="4" y="37"/>
                    </a:lnTo>
                    <a:lnTo>
                      <a:pt x="3" y="37"/>
                    </a:lnTo>
                    <a:lnTo>
                      <a:pt x="2" y="37"/>
                    </a:lnTo>
                    <a:lnTo>
                      <a:pt x="1" y="36"/>
                    </a:lnTo>
                    <a:lnTo>
                      <a:pt x="0" y="36"/>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0" name="Freeform 133"/>
              <p:cNvSpPr>
                <a:spLocks/>
              </p:cNvSpPr>
              <p:nvPr/>
            </p:nvSpPr>
            <p:spPr bwMode="auto">
              <a:xfrm>
                <a:off x="1966" y="3824"/>
                <a:ext cx="41" cy="40"/>
              </a:xfrm>
              <a:custGeom>
                <a:avLst/>
                <a:gdLst>
                  <a:gd name="T0" fmla="*/ 0 w 41"/>
                  <a:gd name="T1" fmla="*/ 37 h 40"/>
                  <a:gd name="T2" fmla="*/ 34 w 41"/>
                  <a:gd name="T3" fmla="*/ 0 h 40"/>
                  <a:gd name="T4" fmla="*/ 35 w 41"/>
                  <a:gd name="T5" fmla="*/ 0 h 40"/>
                  <a:gd name="T6" fmla="*/ 36 w 41"/>
                  <a:gd name="T7" fmla="*/ 1 h 40"/>
                  <a:gd name="T8" fmla="*/ 37 w 41"/>
                  <a:gd name="T9" fmla="*/ 1 h 40"/>
                  <a:gd name="T10" fmla="*/ 38 w 41"/>
                  <a:gd name="T11" fmla="*/ 1 h 40"/>
                  <a:gd name="T12" fmla="*/ 38 w 41"/>
                  <a:gd name="T13" fmla="*/ 1 h 40"/>
                  <a:gd name="T14" fmla="*/ 39 w 41"/>
                  <a:gd name="T15" fmla="*/ 2 h 40"/>
                  <a:gd name="T16" fmla="*/ 40 w 41"/>
                  <a:gd name="T17" fmla="*/ 2 h 40"/>
                  <a:gd name="T18" fmla="*/ 41 w 41"/>
                  <a:gd name="T19" fmla="*/ 2 h 40"/>
                  <a:gd name="T20" fmla="*/ 8 w 41"/>
                  <a:gd name="T21" fmla="*/ 40 h 40"/>
                  <a:gd name="T22" fmla="*/ 7 w 41"/>
                  <a:gd name="T23" fmla="*/ 39 h 40"/>
                  <a:gd name="T24" fmla="*/ 7 w 41"/>
                  <a:gd name="T25" fmla="*/ 39 h 40"/>
                  <a:gd name="T26" fmla="*/ 5 w 41"/>
                  <a:gd name="T27" fmla="*/ 39 h 40"/>
                  <a:gd name="T28" fmla="*/ 4 w 41"/>
                  <a:gd name="T29" fmla="*/ 38 h 40"/>
                  <a:gd name="T30" fmla="*/ 3 w 41"/>
                  <a:gd name="T31" fmla="*/ 38 h 40"/>
                  <a:gd name="T32" fmla="*/ 2 w 41"/>
                  <a:gd name="T33" fmla="*/ 38 h 40"/>
                  <a:gd name="T34" fmla="*/ 1 w 41"/>
                  <a:gd name="T35" fmla="*/ 38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0"/>
                    </a:lnTo>
                    <a:lnTo>
                      <a:pt x="36" y="1"/>
                    </a:lnTo>
                    <a:lnTo>
                      <a:pt x="37" y="1"/>
                    </a:lnTo>
                    <a:lnTo>
                      <a:pt x="38" y="1"/>
                    </a:lnTo>
                    <a:lnTo>
                      <a:pt x="39" y="2"/>
                    </a:lnTo>
                    <a:lnTo>
                      <a:pt x="40" y="2"/>
                    </a:lnTo>
                    <a:lnTo>
                      <a:pt x="41" y="2"/>
                    </a:lnTo>
                    <a:lnTo>
                      <a:pt x="8" y="40"/>
                    </a:lnTo>
                    <a:lnTo>
                      <a:pt x="7" y="39"/>
                    </a:lnTo>
                    <a:lnTo>
                      <a:pt x="5" y="39"/>
                    </a:lnTo>
                    <a:lnTo>
                      <a:pt x="4" y="38"/>
                    </a:lnTo>
                    <a:lnTo>
                      <a:pt x="3" y="38"/>
                    </a:lnTo>
                    <a:lnTo>
                      <a:pt x="2" y="38"/>
                    </a:lnTo>
                    <a:lnTo>
                      <a:pt x="1" y="38"/>
                    </a:lnTo>
                    <a:lnTo>
                      <a:pt x="0" y="37"/>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1" name="Freeform 134"/>
              <p:cNvSpPr>
                <a:spLocks/>
              </p:cNvSpPr>
              <p:nvPr/>
            </p:nvSpPr>
            <p:spPr bwMode="auto">
              <a:xfrm>
                <a:off x="1974" y="3826"/>
                <a:ext cx="41" cy="40"/>
              </a:xfrm>
              <a:custGeom>
                <a:avLst/>
                <a:gdLst>
                  <a:gd name="T0" fmla="*/ 0 w 41"/>
                  <a:gd name="T1" fmla="*/ 38 h 40"/>
                  <a:gd name="T2" fmla="*/ 33 w 41"/>
                  <a:gd name="T3" fmla="*/ 0 h 40"/>
                  <a:gd name="T4" fmla="*/ 34 w 41"/>
                  <a:gd name="T5" fmla="*/ 1 h 40"/>
                  <a:gd name="T6" fmla="*/ 35 w 41"/>
                  <a:gd name="T7" fmla="*/ 1 h 40"/>
                  <a:gd name="T8" fmla="*/ 36 w 41"/>
                  <a:gd name="T9" fmla="*/ 1 h 40"/>
                  <a:gd name="T10" fmla="*/ 37 w 41"/>
                  <a:gd name="T11" fmla="*/ 1 h 40"/>
                  <a:gd name="T12" fmla="*/ 39 w 41"/>
                  <a:gd name="T13" fmla="*/ 2 h 40"/>
                  <a:gd name="T14" fmla="*/ 39 w 41"/>
                  <a:gd name="T15" fmla="*/ 2 h 40"/>
                  <a:gd name="T16" fmla="*/ 40 w 41"/>
                  <a:gd name="T17" fmla="*/ 2 h 40"/>
                  <a:gd name="T18" fmla="*/ 41 w 41"/>
                  <a:gd name="T19" fmla="*/ 2 h 40"/>
                  <a:gd name="T20" fmla="*/ 7 w 41"/>
                  <a:gd name="T21" fmla="*/ 40 h 40"/>
                  <a:gd name="T22" fmla="*/ 6 w 41"/>
                  <a:gd name="T23" fmla="*/ 39 h 40"/>
                  <a:gd name="T24" fmla="*/ 6 w 41"/>
                  <a:gd name="T25" fmla="*/ 39 h 40"/>
                  <a:gd name="T26" fmla="*/ 5 w 41"/>
                  <a:gd name="T27" fmla="*/ 39 h 40"/>
                  <a:gd name="T28" fmla="*/ 4 w 41"/>
                  <a:gd name="T29" fmla="*/ 39 h 40"/>
                  <a:gd name="T30" fmla="*/ 3 w 41"/>
                  <a:gd name="T31" fmla="*/ 38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3" y="0"/>
                    </a:lnTo>
                    <a:lnTo>
                      <a:pt x="34" y="1"/>
                    </a:lnTo>
                    <a:lnTo>
                      <a:pt x="35" y="1"/>
                    </a:lnTo>
                    <a:lnTo>
                      <a:pt x="36" y="1"/>
                    </a:lnTo>
                    <a:lnTo>
                      <a:pt x="37" y="1"/>
                    </a:lnTo>
                    <a:lnTo>
                      <a:pt x="39" y="2"/>
                    </a:lnTo>
                    <a:lnTo>
                      <a:pt x="40" y="2"/>
                    </a:lnTo>
                    <a:lnTo>
                      <a:pt x="41" y="2"/>
                    </a:lnTo>
                    <a:lnTo>
                      <a:pt x="7" y="40"/>
                    </a:lnTo>
                    <a:lnTo>
                      <a:pt x="6" y="39"/>
                    </a:lnTo>
                    <a:lnTo>
                      <a:pt x="5" y="39"/>
                    </a:lnTo>
                    <a:lnTo>
                      <a:pt x="4" y="39"/>
                    </a:lnTo>
                    <a:lnTo>
                      <a:pt x="3" y="38"/>
                    </a:lnTo>
                    <a:lnTo>
                      <a:pt x="2" y="38"/>
                    </a:lnTo>
                    <a:lnTo>
                      <a:pt x="1" y="38"/>
                    </a:lnTo>
                    <a:lnTo>
                      <a:pt x="0" y="38"/>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2" name="Freeform 135"/>
              <p:cNvSpPr>
                <a:spLocks/>
              </p:cNvSpPr>
              <p:nvPr/>
            </p:nvSpPr>
            <p:spPr bwMode="auto">
              <a:xfrm>
                <a:off x="1981" y="3828"/>
                <a:ext cx="41" cy="40"/>
              </a:xfrm>
              <a:custGeom>
                <a:avLst/>
                <a:gdLst>
                  <a:gd name="T0" fmla="*/ 0 w 41"/>
                  <a:gd name="T1" fmla="*/ 38 h 40"/>
                  <a:gd name="T2" fmla="*/ 34 w 41"/>
                  <a:gd name="T3" fmla="*/ 0 h 40"/>
                  <a:gd name="T4" fmla="*/ 35 w 41"/>
                  <a:gd name="T5" fmla="*/ 1 h 40"/>
                  <a:gd name="T6" fmla="*/ 36 w 41"/>
                  <a:gd name="T7" fmla="*/ 1 h 40"/>
                  <a:gd name="T8" fmla="*/ 37 w 41"/>
                  <a:gd name="T9" fmla="*/ 1 h 40"/>
                  <a:gd name="T10" fmla="*/ 38 w 41"/>
                  <a:gd name="T11" fmla="*/ 1 h 40"/>
                  <a:gd name="T12" fmla="*/ 39 w 41"/>
                  <a:gd name="T13" fmla="*/ 2 h 40"/>
                  <a:gd name="T14" fmla="*/ 40 w 41"/>
                  <a:gd name="T15" fmla="*/ 2 h 40"/>
                  <a:gd name="T16" fmla="*/ 40 w 41"/>
                  <a:gd name="T17" fmla="*/ 2 h 40"/>
                  <a:gd name="T18" fmla="*/ 41 w 41"/>
                  <a:gd name="T19" fmla="*/ 2 h 40"/>
                  <a:gd name="T20" fmla="*/ 8 w 41"/>
                  <a:gd name="T21" fmla="*/ 40 h 40"/>
                  <a:gd name="T22" fmla="*/ 8 w 41"/>
                  <a:gd name="T23" fmla="*/ 39 h 40"/>
                  <a:gd name="T24" fmla="*/ 7 w 41"/>
                  <a:gd name="T25" fmla="*/ 39 h 40"/>
                  <a:gd name="T26" fmla="*/ 6 w 41"/>
                  <a:gd name="T27" fmla="*/ 39 h 40"/>
                  <a:gd name="T28" fmla="*/ 5 w 41"/>
                  <a:gd name="T29" fmla="*/ 39 h 40"/>
                  <a:gd name="T30" fmla="*/ 3 w 41"/>
                  <a:gd name="T31" fmla="*/ 38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4" y="0"/>
                    </a:lnTo>
                    <a:lnTo>
                      <a:pt x="35" y="1"/>
                    </a:lnTo>
                    <a:lnTo>
                      <a:pt x="36" y="1"/>
                    </a:lnTo>
                    <a:lnTo>
                      <a:pt x="37" y="1"/>
                    </a:lnTo>
                    <a:lnTo>
                      <a:pt x="38" y="1"/>
                    </a:lnTo>
                    <a:lnTo>
                      <a:pt x="39" y="2"/>
                    </a:lnTo>
                    <a:lnTo>
                      <a:pt x="40" y="2"/>
                    </a:lnTo>
                    <a:lnTo>
                      <a:pt x="41" y="2"/>
                    </a:lnTo>
                    <a:lnTo>
                      <a:pt x="8" y="40"/>
                    </a:lnTo>
                    <a:lnTo>
                      <a:pt x="8" y="39"/>
                    </a:lnTo>
                    <a:lnTo>
                      <a:pt x="7" y="39"/>
                    </a:lnTo>
                    <a:lnTo>
                      <a:pt x="6" y="39"/>
                    </a:lnTo>
                    <a:lnTo>
                      <a:pt x="5" y="39"/>
                    </a:lnTo>
                    <a:lnTo>
                      <a:pt x="3" y="38"/>
                    </a:lnTo>
                    <a:lnTo>
                      <a:pt x="2" y="38"/>
                    </a:lnTo>
                    <a:lnTo>
                      <a:pt x="1" y="38"/>
                    </a:lnTo>
                    <a:lnTo>
                      <a:pt x="0" y="38"/>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3" name="Freeform 136"/>
              <p:cNvSpPr>
                <a:spLocks/>
              </p:cNvSpPr>
              <p:nvPr/>
            </p:nvSpPr>
            <p:spPr bwMode="auto">
              <a:xfrm>
                <a:off x="1989" y="3830"/>
                <a:ext cx="42" cy="40"/>
              </a:xfrm>
              <a:custGeom>
                <a:avLst/>
                <a:gdLst>
                  <a:gd name="T0" fmla="*/ 0 w 42"/>
                  <a:gd name="T1" fmla="*/ 38 h 40"/>
                  <a:gd name="T2" fmla="*/ 33 w 42"/>
                  <a:gd name="T3" fmla="*/ 0 h 40"/>
                  <a:gd name="T4" fmla="*/ 34 w 42"/>
                  <a:gd name="T5" fmla="*/ 2 h 40"/>
                  <a:gd name="T6" fmla="*/ 35 w 42"/>
                  <a:gd name="T7" fmla="*/ 2 h 40"/>
                  <a:gd name="T8" fmla="*/ 37 w 42"/>
                  <a:gd name="T9" fmla="*/ 2 h 40"/>
                  <a:gd name="T10" fmla="*/ 38 w 42"/>
                  <a:gd name="T11" fmla="*/ 2 h 40"/>
                  <a:gd name="T12" fmla="*/ 39 w 42"/>
                  <a:gd name="T13" fmla="*/ 3 h 40"/>
                  <a:gd name="T14" fmla="*/ 40 w 42"/>
                  <a:gd name="T15" fmla="*/ 3 h 40"/>
                  <a:gd name="T16" fmla="*/ 41 w 42"/>
                  <a:gd name="T17" fmla="*/ 3 h 40"/>
                  <a:gd name="T18" fmla="*/ 42 w 42"/>
                  <a:gd name="T19" fmla="*/ 3 h 40"/>
                  <a:gd name="T20" fmla="*/ 8 w 42"/>
                  <a:gd name="T21" fmla="*/ 40 h 40"/>
                  <a:gd name="T22" fmla="*/ 7 w 42"/>
                  <a:gd name="T23" fmla="*/ 39 h 40"/>
                  <a:gd name="T24" fmla="*/ 6 w 42"/>
                  <a:gd name="T25" fmla="*/ 39 h 40"/>
                  <a:gd name="T26" fmla="*/ 5 w 42"/>
                  <a:gd name="T27" fmla="*/ 39 h 40"/>
                  <a:gd name="T28" fmla="*/ 4 w 42"/>
                  <a:gd name="T29" fmla="*/ 39 h 40"/>
                  <a:gd name="T30" fmla="*/ 3 w 42"/>
                  <a:gd name="T31" fmla="*/ 38 h 40"/>
                  <a:gd name="T32" fmla="*/ 2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3" y="0"/>
                    </a:lnTo>
                    <a:lnTo>
                      <a:pt x="34" y="2"/>
                    </a:lnTo>
                    <a:lnTo>
                      <a:pt x="35" y="2"/>
                    </a:lnTo>
                    <a:lnTo>
                      <a:pt x="37" y="2"/>
                    </a:lnTo>
                    <a:lnTo>
                      <a:pt x="38" y="2"/>
                    </a:lnTo>
                    <a:lnTo>
                      <a:pt x="39" y="3"/>
                    </a:lnTo>
                    <a:lnTo>
                      <a:pt x="40" y="3"/>
                    </a:lnTo>
                    <a:lnTo>
                      <a:pt x="41" y="3"/>
                    </a:lnTo>
                    <a:lnTo>
                      <a:pt x="42" y="3"/>
                    </a:lnTo>
                    <a:lnTo>
                      <a:pt x="8" y="40"/>
                    </a:lnTo>
                    <a:lnTo>
                      <a:pt x="7" y="39"/>
                    </a:lnTo>
                    <a:lnTo>
                      <a:pt x="6" y="39"/>
                    </a:lnTo>
                    <a:lnTo>
                      <a:pt x="5" y="39"/>
                    </a:lnTo>
                    <a:lnTo>
                      <a:pt x="4" y="39"/>
                    </a:lnTo>
                    <a:lnTo>
                      <a:pt x="3" y="38"/>
                    </a:lnTo>
                    <a:lnTo>
                      <a:pt x="2" y="38"/>
                    </a:lnTo>
                    <a:lnTo>
                      <a:pt x="1" y="38"/>
                    </a:lnTo>
                    <a:lnTo>
                      <a:pt x="0" y="38"/>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4" name="Freeform 137"/>
              <p:cNvSpPr>
                <a:spLocks/>
              </p:cNvSpPr>
              <p:nvPr/>
            </p:nvSpPr>
            <p:spPr bwMode="auto">
              <a:xfrm>
                <a:off x="1997" y="3833"/>
                <a:ext cx="42" cy="39"/>
              </a:xfrm>
              <a:custGeom>
                <a:avLst/>
                <a:gdLst>
                  <a:gd name="T0" fmla="*/ 0 w 42"/>
                  <a:gd name="T1" fmla="*/ 37 h 39"/>
                  <a:gd name="T2" fmla="*/ 34 w 42"/>
                  <a:gd name="T3" fmla="*/ 0 h 39"/>
                  <a:gd name="T4" fmla="*/ 35 w 42"/>
                  <a:gd name="T5" fmla="*/ 1 h 39"/>
                  <a:gd name="T6" fmla="*/ 35 w 42"/>
                  <a:gd name="T7" fmla="*/ 1 h 39"/>
                  <a:gd name="T8" fmla="*/ 36 w 42"/>
                  <a:gd name="T9" fmla="*/ 1 h 39"/>
                  <a:gd name="T10" fmla="*/ 37 w 42"/>
                  <a:gd name="T11" fmla="*/ 1 h 39"/>
                  <a:gd name="T12" fmla="*/ 38 w 42"/>
                  <a:gd name="T13" fmla="*/ 1 h 39"/>
                  <a:gd name="T14" fmla="*/ 39 w 42"/>
                  <a:gd name="T15" fmla="*/ 2 h 39"/>
                  <a:gd name="T16" fmla="*/ 40 w 42"/>
                  <a:gd name="T17" fmla="*/ 2 h 39"/>
                  <a:gd name="T18" fmla="*/ 42 w 42"/>
                  <a:gd name="T19" fmla="*/ 2 h 39"/>
                  <a:gd name="T20" fmla="*/ 8 w 42"/>
                  <a:gd name="T21" fmla="*/ 39 h 39"/>
                  <a:gd name="T22" fmla="*/ 7 w 42"/>
                  <a:gd name="T23" fmla="*/ 38 h 39"/>
                  <a:gd name="T24" fmla="*/ 6 w 42"/>
                  <a:gd name="T25" fmla="*/ 38 h 39"/>
                  <a:gd name="T26" fmla="*/ 5 w 42"/>
                  <a:gd name="T27" fmla="*/ 38 h 39"/>
                  <a:gd name="T28" fmla="*/ 4 w 42"/>
                  <a:gd name="T29" fmla="*/ 38 h 39"/>
                  <a:gd name="T30" fmla="*/ 3 w 42"/>
                  <a:gd name="T31" fmla="*/ 37 h 39"/>
                  <a:gd name="T32" fmla="*/ 2 w 42"/>
                  <a:gd name="T33" fmla="*/ 37 h 39"/>
                  <a:gd name="T34" fmla="*/ 2 w 42"/>
                  <a:gd name="T35" fmla="*/ 37 h 39"/>
                  <a:gd name="T36" fmla="*/ 0 w 42"/>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39"/>
                  <a:gd name="T59" fmla="*/ 42 w 42"/>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39">
                    <a:moveTo>
                      <a:pt x="0" y="37"/>
                    </a:moveTo>
                    <a:lnTo>
                      <a:pt x="34" y="0"/>
                    </a:lnTo>
                    <a:lnTo>
                      <a:pt x="35" y="1"/>
                    </a:lnTo>
                    <a:lnTo>
                      <a:pt x="36" y="1"/>
                    </a:lnTo>
                    <a:lnTo>
                      <a:pt x="37" y="1"/>
                    </a:lnTo>
                    <a:lnTo>
                      <a:pt x="38" y="1"/>
                    </a:lnTo>
                    <a:lnTo>
                      <a:pt x="39" y="2"/>
                    </a:lnTo>
                    <a:lnTo>
                      <a:pt x="40" y="2"/>
                    </a:lnTo>
                    <a:lnTo>
                      <a:pt x="42" y="2"/>
                    </a:lnTo>
                    <a:lnTo>
                      <a:pt x="8" y="39"/>
                    </a:lnTo>
                    <a:lnTo>
                      <a:pt x="7" y="38"/>
                    </a:lnTo>
                    <a:lnTo>
                      <a:pt x="6" y="38"/>
                    </a:lnTo>
                    <a:lnTo>
                      <a:pt x="5" y="38"/>
                    </a:lnTo>
                    <a:lnTo>
                      <a:pt x="4" y="38"/>
                    </a:lnTo>
                    <a:lnTo>
                      <a:pt x="3" y="37"/>
                    </a:lnTo>
                    <a:lnTo>
                      <a:pt x="2" y="37"/>
                    </a:lnTo>
                    <a:lnTo>
                      <a:pt x="0" y="37"/>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5" name="Freeform 138"/>
              <p:cNvSpPr>
                <a:spLocks/>
              </p:cNvSpPr>
              <p:nvPr/>
            </p:nvSpPr>
            <p:spPr bwMode="auto">
              <a:xfrm>
                <a:off x="2005" y="3835"/>
                <a:ext cx="41" cy="40"/>
              </a:xfrm>
              <a:custGeom>
                <a:avLst/>
                <a:gdLst>
                  <a:gd name="T0" fmla="*/ 0 w 41"/>
                  <a:gd name="T1" fmla="*/ 37 h 40"/>
                  <a:gd name="T2" fmla="*/ 34 w 41"/>
                  <a:gd name="T3" fmla="*/ 0 h 40"/>
                  <a:gd name="T4" fmla="*/ 35 w 41"/>
                  <a:gd name="T5" fmla="*/ 0 h 40"/>
                  <a:gd name="T6" fmla="*/ 36 w 41"/>
                  <a:gd name="T7" fmla="*/ 0 h 40"/>
                  <a:gd name="T8" fmla="*/ 37 w 41"/>
                  <a:gd name="T9" fmla="*/ 1 h 40"/>
                  <a:gd name="T10" fmla="*/ 38 w 41"/>
                  <a:gd name="T11" fmla="*/ 1 h 40"/>
                  <a:gd name="T12" fmla="*/ 39 w 41"/>
                  <a:gd name="T13" fmla="*/ 1 h 40"/>
                  <a:gd name="T14" fmla="*/ 40 w 41"/>
                  <a:gd name="T15" fmla="*/ 1 h 40"/>
                  <a:gd name="T16" fmla="*/ 41 w 41"/>
                  <a:gd name="T17" fmla="*/ 2 h 40"/>
                  <a:gd name="T18" fmla="*/ 41 w 41"/>
                  <a:gd name="T19" fmla="*/ 2 h 40"/>
                  <a:gd name="T20" fmla="*/ 8 w 41"/>
                  <a:gd name="T21" fmla="*/ 40 h 40"/>
                  <a:gd name="T22" fmla="*/ 6 w 41"/>
                  <a:gd name="T23" fmla="*/ 38 h 40"/>
                  <a:gd name="T24" fmla="*/ 5 w 41"/>
                  <a:gd name="T25" fmla="*/ 38 h 40"/>
                  <a:gd name="T26" fmla="*/ 4 w 41"/>
                  <a:gd name="T27" fmla="*/ 38 h 40"/>
                  <a:gd name="T28" fmla="*/ 4 w 41"/>
                  <a:gd name="T29" fmla="*/ 38 h 40"/>
                  <a:gd name="T30" fmla="*/ 3 w 41"/>
                  <a:gd name="T31" fmla="*/ 37 h 40"/>
                  <a:gd name="T32" fmla="*/ 2 w 41"/>
                  <a:gd name="T33" fmla="*/ 37 h 40"/>
                  <a:gd name="T34" fmla="*/ 1 w 41"/>
                  <a:gd name="T35" fmla="*/ 37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0"/>
                    </a:lnTo>
                    <a:lnTo>
                      <a:pt x="36" y="0"/>
                    </a:lnTo>
                    <a:lnTo>
                      <a:pt x="37" y="1"/>
                    </a:lnTo>
                    <a:lnTo>
                      <a:pt x="38" y="1"/>
                    </a:lnTo>
                    <a:lnTo>
                      <a:pt x="39" y="1"/>
                    </a:lnTo>
                    <a:lnTo>
                      <a:pt x="40" y="1"/>
                    </a:lnTo>
                    <a:lnTo>
                      <a:pt x="41" y="2"/>
                    </a:lnTo>
                    <a:lnTo>
                      <a:pt x="8" y="40"/>
                    </a:lnTo>
                    <a:lnTo>
                      <a:pt x="6" y="38"/>
                    </a:lnTo>
                    <a:lnTo>
                      <a:pt x="5" y="38"/>
                    </a:lnTo>
                    <a:lnTo>
                      <a:pt x="4" y="38"/>
                    </a:lnTo>
                    <a:lnTo>
                      <a:pt x="3" y="37"/>
                    </a:lnTo>
                    <a:lnTo>
                      <a:pt x="2" y="37"/>
                    </a:lnTo>
                    <a:lnTo>
                      <a:pt x="1" y="37"/>
                    </a:lnTo>
                    <a:lnTo>
                      <a:pt x="0" y="37"/>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6" name="Freeform 139"/>
              <p:cNvSpPr>
                <a:spLocks/>
              </p:cNvSpPr>
              <p:nvPr/>
            </p:nvSpPr>
            <p:spPr bwMode="auto">
              <a:xfrm>
                <a:off x="2013" y="3837"/>
                <a:ext cx="42" cy="40"/>
              </a:xfrm>
              <a:custGeom>
                <a:avLst/>
                <a:gdLst>
                  <a:gd name="T0" fmla="*/ 0 w 42"/>
                  <a:gd name="T1" fmla="*/ 38 h 40"/>
                  <a:gd name="T2" fmla="*/ 33 w 42"/>
                  <a:gd name="T3" fmla="*/ 0 h 40"/>
                  <a:gd name="T4" fmla="*/ 34 w 42"/>
                  <a:gd name="T5" fmla="*/ 0 h 40"/>
                  <a:gd name="T6" fmla="*/ 35 w 42"/>
                  <a:gd name="T7" fmla="*/ 0 h 40"/>
                  <a:gd name="T8" fmla="*/ 36 w 42"/>
                  <a:gd name="T9" fmla="*/ 0 h 40"/>
                  <a:gd name="T10" fmla="*/ 37 w 42"/>
                  <a:gd name="T11" fmla="*/ 0 h 40"/>
                  <a:gd name="T12" fmla="*/ 38 w 42"/>
                  <a:gd name="T13" fmla="*/ 1 h 40"/>
                  <a:gd name="T14" fmla="*/ 40 w 42"/>
                  <a:gd name="T15" fmla="*/ 1 h 40"/>
                  <a:gd name="T16" fmla="*/ 41 w 42"/>
                  <a:gd name="T17" fmla="*/ 1 h 40"/>
                  <a:gd name="T18" fmla="*/ 42 w 42"/>
                  <a:gd name="T19" fmla="*/ 1 h 40"/>
                  <a:gd name="T20" fmla="*/ 7 w 42"/>
                  <a:gd name="T21" fmla="*/ 40 h 40"/>
                  <a:gd name="T22" fmla="*/ 6 w 42"/>
                  <a:gd name="T23" fmla="*/ 39 h 40"/>
                  <a:gd name="T24" fmla="*/ 6 w 42"/>
                  <a:gd name="T25" fmla="*/ 39 h 40"/>
                  <a:gd name="T26" fmla="*/ 5 w 42"/>
                  <a:gd name="T27" fmla="*/ 39 h 40"/>
                  <a:gd name="T28" fmla="*/ 4 w 42"/>
                  <a:gd name="T29" fmla="*/ 39 h 40"/>
                  <a:gd name="T30" fmla="*/ 3 w 42"/>
                  <a:gd name="T31" fmla="*/ 38 h 40"/>
                  <a:gd name="T32" fmla="*/ 2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3" y="0"/>
                    </a:lnTo>
                    <a:lnTo>
                      <a:pt x="34" y="0"/>
                    </a:lnTo>
                    <a:lnTo>
                      <a:pt x="35" y="0"/>
                    </a:lnTo>
                    <a:lnTo>
                      <a:pt x="36" y="0"/>
                    </a:lnTo>
                    <a:lnTo>
                      <a:pt x="37" y="0"/>
                    </a:lnTo>
                    <a:lnTo>
                      <a:pt x="38" y="1"/>
                    </a:lnTo>
                    <a:lnTo>
                      <a:pt x="40" y="1"/>
                    </a:lnTo>
                    <a:lnTo>
                      <a:pt x="41" y="1"/>
                    </a:lnTo>
                    <a:lnTo>
                      <a:pt x="42" y="1"/>
                    </a:lnTo>
                    <a:lnTo>
                      <a:pt x="7" y="40"/>
                    </a:lnTo>
                    <a:lnTo>
                      <a:pt x="6" y="39"/>
                    </a:lnTo>
                    <a:lnTo>
                      <a:pt x="5" y="39"/>
                    </a:lnTo>
                    <a:lnTo>
                      <a:pt x="4" y="39"/>
                    </a:lnTo>
                    <a:lnTo>
                      <a:pt x="3" y="38"/>
                    </a:lnTo>
                    <a:lnTo>
                      <a:pt x="2" y="38"/>
                    </a:lnTo>
                    <a:lnTo>
                      <a:pt x="1" y="38"/>
                    </a:lnTo>
                    <a:lnTo>
                      <a:pt x="0" y="38"/>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7" name="Freeform 140"/>
              <p:cNvSpPr>
                <a:spLocks/>
              </p:cNvSpPr>
              <p:nvPr/>
            </p:nvSpPr>
            <p:spPr bwMode="auto">
              <a:xfrm>
                <a:off x="2020" y="3838"/>
                <a:ext cx="43" cy="40"/>
              </a:xfrm>
              <a:custGeom>
                <a:avLst/>
                <a:gdLst>
                  <a:gd name="T0" fmla="*/ 0 w 43"/>
                  <a:gd name="T1" fmla="*/ 39 h 40"/>
                  <a:gd name="T2" fmla="*/ 35 w 43"/>
                  <a:gd name="T3" fmla="*/ 0 h 40"/>
                  <a:gd name="T4" fmla="*/ 36 w 43"/>
                  <a:gd name="T5" fmla="*/ 0 h 40"/>
                  <a:gd name="T6" fmla="*/ 37 w 43"/>
                  <a:gd name="T7" fmla="*/ 1 h 40"/>
                  <a:gd name="T8" fmla="*/ 38 w 43"/>
                  <a:gd name="T9" fmla="*/ 1 h 40"/>
                  <a:gd name="T10" fmla="*/ 39 w 43"/>
                  <a:gd name="T11" fmla="*/ 1 h 40"/>
                  <a:gd name="T12" fmla="*/ 40 w 43"/>
                  <a:gd name="T13" fmla="*/ 1 h 40"/>
                  <a:gd name="T14" fmla="*/ 41 w 43"/>
                  <a:gd name="T15" fmla="*/ 1 h 40"/>
                  <a:gd name="T16" fmla="*/ 42 w 43"/>
                  <a:gd name="T17" fmla="*/ 1 h 40"/>
                  <a:gd name="T18" fmla="*/ 43 w 43"/>
                  <a:gd name="T19" fmla="*/ 2 h 40"/>
                  <a:gd name="T20" fmla="*/ 8 w 43"/>
                  <a:gd name="T21" fmla="*/ 40 h 40"/>
                  <a:gd name="T22" fmla="*/ 8 w 43"/>
                  <a:gd name="T23" fmla="*/ 40 h 40"/>
                  <a:gd name="T24" fmla="*/ 8 w 43"/>
                  <a:gd name="T25" fmla="*/ 40 h 40"/>
                  <a:gd name="T26" fmla="*/ 8 w 43"/>
                  <a:gd name="T27" fmla="*/ 40 h 40"/>
                  <a:gd name="T28" fmla="*/ 7 w 43"/>
                  <a:gd name="T29" fmla="*/ 40 h 40"/>
                  <a:gd name="T30" fmla="*/ 7 w 43"/>
                  <a:gd name="T31" fmla="*/ 40 h 40"/>
                  <a:gd name="T32" fmla="*/ 7 w 43"/>
                  <a:gd name="T33" fmla="*/ 40 h 40"/>
                  <a:gd name="T34" fmla="*/ 7 w 43"/>
                  <a:gd name="T35" fmla="*/ 40 h 40"/>
                  <a:gd name="T36" fmla="*/ 6 w 43"/>
                  <a:gd name="T37" fmla="*/ 40 h 40"/>
                  <a:gd name="T38" fmla="*/ 6 w 43"/>
                  <a:gd name="T39" fmla="*/ 40 h 40"/>
                  <a:gd name="T40" fmla="*/ 6 w 43"/>
                  <a:gd name="T41" fmla="*/ 40 h 40"/>
                  <a:gd name="T42" fmla="*/ 4 w 43"/>
                  <a:gd name="T43" fmla="*/ 40 h 40"/>
                  <a:gd name="T44" fmla="*/ 3 w 43"/>
                  <a:gd name="T45" fmla="*/ 39 h 40"/>
                  <a:gd name="T46" fmla="*/ 3 w 43"/>
                  <a:gd name="T47" fmla="*/ 39 h 40"/>
                  <a:gd name="T48" fmla="*/ 2 w 43"/>
                  <a:gd name="T49" fmla="*/ 39 h 40"/>
                  <a:gd name="T50" fmla="*/ 1 w 43"/>
                  <a:gd name="T51" fmla="*/ 39 h 40"/>
                  <a:gd name="T52" fmla="*/ 0 w 43"/>
                  <a:gd name="T53" fmla="*/ 39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0"/>
                  <a:gd name="T83" fmla="*/ 43 w 43"/>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0">
                    <a:moveTo>
                      <a:pt x="0" y="39"/>
                    </a:moveTo>
                    <a:lnTo>
                      <a:pt x="35" y="0"/>
                    </a:lnTo>
                    <a:lnTo>
                      <a:pt x="36" y="0"/>
                    </a:lnTo>
                    <a:lnTo>
                      <a:pt x="37" y="1"/>
                    </a:lnTo>
                    <a:lnTo>
                      <a:pt x="38" y="1"/>
                    </a:lnTo>
                    <a:lnTo>
                      <a:pt x="39" y="1"/>
                    </a:lnTo>
                    <a:lnTo>
                      <a:pt x="40" y="1"/>
                    </a:lnTo>
                    <a:lnTo>
                      <a:pt x="41" y="1"/>
                    </a:lnTo>
                    <a:lnTo>
                      <a:pt x="42" y="1"/>
                    </a:lnTo>
                    <a:lnTo>
                      <a:pt x="43" y="2"/>
                    </a:lnTo>
                    <a:lnTo>
                      <a:pt x="8" y="40"/>
                    </a:lnTo>
                    <a:lnTo>
                      <a:pt x="7" y="40"/>
                    </a:lnTo>
                    <a:lnTo>
                      <a:pt x="6" y="40"/>
                    </a:lnTo>
                    <a:lnTo>
                      <a:pt x="4" y="40"/>
                    </a:lnTo>
                    <a:lnTo>
                      <a:pt x="3" y="39"/>
                    </a:lnTo>
                    <a:lnTo>
                      <a:pt x="2" y="39"/>
                    </a:lnTo>
                    <a:lnTo>
                      <a:pt x="1" y="39"/>
                    </a:lnTo>
                    <a:lnTo>
                      <a:pt x="0" y="39"/>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8" name="Freeform 141"/>
              <p:cNvSpPr>
                <a:spLocks/>
              </p:cNvSpPr>
              <p:nvPr/>
            </p:nvSpPr>
            <p:spPr bwMode="auto">
              <a:xfrm>
                <a:off x="2028" y="3840"/>
                <a:ext cx="44" cy="40"/>
              </a:xfrm>
              <a:custGeom>
                <a:avLst/>
                <a:gdLst>
                  <a:gd name="T0" fmla="*/ 0 w 44"/>
                  <a:gd name="T1" fmla="*/ 38 h 40"/>
                  <a:gd name="T2" fmla="*/ 35 w 44"/>
                  <a:gd name="T3" fmla="*/ 0 h 40"/>
                  <a:gd name="T4" fmla="*/ 36 w 44"/>
                  <a:gd name="T5" fmla="*/ 0 h 40"/>
                  <a:gd name="T6" fmla="*/ 38 w 44"/>
                  <a:gd name="T7" fmla="*/ 0 h 40"/>
                  <a:gd name="T8" fmla="*/ 39 w 44"/>
                  <a:gd name="T9" fmla="*/ 0 h 40"/>
                  <a:gd name="T10" fmla="*/ 40 w 44"/>
                  <a:gd name="T11" fmla="*/ 0 h 40"/>
                  <a:gd name="T12" fmla="*/ 41 w 44"/>
                  <a:gd name="T13" fmla="*/ 0 h 40"/>
                  <a:gd name="T14" fmla="*/ 42 w 44"/>
                  <a:gd name="T15" fmla="*/ 1 h 40"/>
                  <a:gd name="T16" fmla="*/ 43 w 44"/>
                  <a:gd name="T17" fmla="*/ 1 h 40"/>
                  <a:gd name="T18" fmla="*/ 44 w 44"/>
                  <a:gd name="T19" fmla="*/ 1 h 40"/>
                  <a:gd name="T20" fmla="*/ 8 w 44"/>
                  <a:gd name="T21" fmla="*/ 40 h 40"/>
                  <a:gd name="T22" fmla="*/ 7 w 44"/>
                  <a:gd name="T23" fmla="*/ 40 h 40"/>
                  <a:gd name="T24" fmla="*/ 6 w 44"/>
                  <a:gd name="T25" fmla="*/ 40 h 40"/>
                  <a:gd name="T26" fmla="*/ 5 w 44"/>
                  <a:gd name="T27" fmla="*/ 40 h 40"/>
                  <a:gd name="T28" fmla="*/ 4 w 44"/>
                  <a:gd name="T29" fmla="*/ 39 h 40"/>
                  <a:gd name="T30" fmla="*/ 3 w 44"/>
                  <a:gd name="T31" fmla="*/ 39 h 40"/>
                  <a:gd name="T32" fmla="*/ 2 w 44"/>
                  <a:gd name="T33" fmla="*/ 39 h 40"/>
                  <a:gd name="T34" fmla="*/ 1 w 44"/>
                  <a:gd name="T35" fmla="*/ 39 h 40"/>
                  <a:gd name="T36" fmla="*/ 0 w 44"/>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40"/>
                  <a:gd name="T59" fmla="*/ 44 w 44"/>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40">
                    <a:moveTo>
                      <a:pt x="0" y="38"/>
                    </a:moveTo>
                    <a:lnTo>
                      <a:pt x="35" y="0"/>
                    </a:lnTo>
                    <a:lnTo>
                      <a:pt x="36" y="0"/>
                    </a:lnTo>
                    <a:lnTo>
                      <a:pt x="38" y="0"/>
                    </a:lnTo>
                    <a:lnTo>
                      <a:pt x="39" y="0"/>
                    </a:lnTo>
                    <a:lnTo>
                      <a:pt x="40" y="0"/>
                    </a:lnTo>
                    <a:lnTo>
                      <a:pt x="41" y="0"/>
                    </a:lnTo>
                    <a:lnTo>
                      <a:pt x="42" y="1"/>
                    </a:lnTo>
                    <a:lnTo>
                      <a:pt x="43" y="1"/>
                    </a:lnTo>
                    <a:lnTo>
                      <a:pt x="44" y="1"/>
                    </a:lnTo>
                    <a:lnTo>
                      <a:pt x="8" y="40"/>
                    </a:lnTo>
                    <a:lnTo>
                      <a:pt x="7" y="40"/>
                    </a:lnTo>
                    <a:lnTo>
                      <a:pt x="6" y="40"/>
                    </a:lnTo>
                    <a:lnTo>
                      <a:pt x="5" y="40"/>
                    </a:lnTo>
                    <a:lnTo>
                      <a:pt x="4" y="39"/>
                    </a:lnTo>
                    <a:lnTo>
                      <a:pt x="3" y="39"/>
                    </a:lnTo>
                    <a:lnTo>
                      <a:pt x="2" y="39"/>
                    </a:lnTo>
                    <a:lnTo>
                      <a:pt x="1" y="39"/>
                    </a:lnTo>
                    <a:lnTo>
                      <a:pt x="0" y="38"/>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09" name="Freeform 142"/>
              <p:cNvSpPr>
                <a:spLocks/>
              </p:cNvSpPr>
              <p:nvPr/>
            </p:nvSpPr>
            <p:spPr bwMode="auto">
              <a:xfrm>
                <a:off x="2036" y="3841"/>
                <a:ext cx="45" cy="41"/>
              </a:xfrm>
              <a:custGeom>
                <a:avLst/>
                <a:gdLst>
                  <a:gd name="T0" fmla="*/ 0 w 45"/>
                  <a:gd name="T1" fmla="*/ 39 h 41"/>
                  <a:gd name="T2" fmla="*/ 36 w 45"/>
                  <a:gd name="T3" fmla="*/ 0 h 41"/>
                  <a:gd name="T4" fmla="*/ 37 w 45"/>
                  <a:gd name="T5" fmla="*/ 0 h 41"/>
                  <a:gd name="T6" fmla="*/ 38 w 45"/>
                  <a:gd name="T7" fmla="*/ 0 h 41"/>
                  <a:gd name="T8" fmla="*/ 39 w 45"/>
                  <a:gd name="T9" fmla="*/ 0 h 41"/>
                  <a:gd name="T10" fmla="*/ 40 w 45"/>
                  <a:gd name="T11" fmla="*/ 0 h 41"/>
                  <a:gd name="T12" fmla="*/ 41 w 45"/>
                  <a:gd name="T13" fmla="*/ 1 h 41"/>
                  <a:gd name="T14" fmla="*/ 43 w 45"/>
                  <a:gd name="T15" fmla="*/ 1 h 41"/>
                  <a:gd name="T16" fmla="*/ 44 w 45"/>
                  <a:gd name="T17" fmla="*/ 1 h 41"/>
                  <a:gd name="T18" fmla="*/ 45 w 45"/>
                  <a:gd name="T19" fmla="*/ 1 h 41"/>
                  <a:gd name="T20" fmla="*/ 8 w 45"/>
                  <a:gd name="T21" fmla="*/ 41 h 41"/>
                  <a:gd name="T22" fmla="*/ 7 w 45"/>
                  <a:gd name="T23" fmla="*/ 41 h 41"/>
                  <a:gd name="T24" fmla="*/ 6 w 45"/>
                  <a:gd name="T25" fmla="*/ 41 h 41"/>
                  <a:gd name="T26" fmla="*/ 5 w 45"/>
                  <a:gd name="T27" fmla="*/ 41 h 41"/>
                  <a:gd name="T28" fmla="*/ 4 w 45"/>
                  <a:gd name="T29" fmla="*/ 40 h 41"/>
                  <a:gd name="T30" fmla="*/ 3 w 45"/>
                  <a:gd name="T31" fmla="*/ 40 h 41"/>
                  <a:gd name="T32" fmla="*/ 3 w 45"/>
                  <a:gd name="T33" fmla="*/ 40 h 41"/>
                  <a:gd name="T34" fmla="*/ 1 w 45"/>
                  <a:gd name="T35" fmla="*/ 40 h 41"/>
                  <a:gd name="T36" fmla="*/ 0 w 45"/>
                  <a:gd name="T37" fmla="*/ 39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41"/>
                  <a:gd name="T59" fmla="*/ 45 w 45"/>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41">
                    <a:moveTo>
                      <a:pt x="0" y="39"/>
                    </a:moveTo>
                    <a:lnTo>
                      <a:pt x="36" y="0"/>
                    </a:lnTo>
                    <a:lnTo>
                      <a:pt x="37" y="0"/>
                    </a:lnTo>
                    <a:lnTo>
                      <a:pt x="38" y="0"/>
                    </a:lnTo>
                    <a:lnTo>
                      <a:pt x="39" y="0"/>
                    </a:lnTo>
                    <a:lnTo>
                      <a:pt x="40" y="0"/>
                    </a:lnTo>
                    <a:lnTo>
                      <a:pt x="41" y="1"/>
                    </a:lnTo>
                    <a:lnTo>
                      <a:pt x="43" y="1"/>
                    </a:lnTo>
                    <a:lnTo>
                      <a:pt x="44" y="1"/>
                    </a:lnTo>
                    <a:lnTo>
                      <a:pt x="45" y="1"/>
                    </a:lnTo>
                    <a:lnTo>
                      <a:pt x="8" y="41"/>
                    </a:lnTo>
                    <a:lnTo>
                      <a:pt x="7" y="41"/>
                    </a:lnTo>
                    <a:lnTo>
                      <a:pt x="6" y="41"/>
                    </a:lnTo>
                    <a:lnTo>
                      <a:pt x="5" y="41"/>
                    </a:lnTo>
                    <a:lnTo>
                      <a:pt x="4" y="40"/>
                    </a:lnTo>
                    <a:lnTo>
                      <a:pt x="3" y="40"/>
                    </a:lnTo>
                    <a:lnTo>
                      <a:pt x="1" y="40"/>
                    </a:lnTo>
                    <a:lnTo>
                      <a:pt x="0" y="39"/>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0" name="Freeform 143"/>
              <p:cNvSpPr>
                <a:spLocks/>
              </p:cNvSpPr>
              <p:nvPr/>
            </p:nvSpPr>
            <p:spPr bwMode="auto">
              <a:xfrm>
                <a:off x="2044" y="3842"/>
                <a:ext cx="45" cy="42"/>
              </a:xfrm>
              <a:custGeom>
                <a:avLst/>
                <a:gdLst>
                  <a:gd name="T0" fmla="*/ 0 w 45"/>
                  <a:gd name="T1" fmla="*/ 40 h 42"/>
                  <a:gd name="T2" fmla="*/ 37 w 45"/>
                  <a:gd name="T3" fmla="*/ 0 h 42"/>
                  <a:gd name="T4" fmla="*/ 37 w 45"/>
                  <a:gd name="T5" fmla="*/ 0 h 42"/>
                  <a:gd name="T6" fmla="*/ 38 w 45"/>
                  <a:gd name="T7" fmla="*/ 0 h 42"/>
                  <a:gd name="T8" fmla="*/ 39 w 45"/>
                  <a:gd name="T9" fmla="*/ 0 h 42"/>
                  <a:gd name="T10" fmla="*/ 39 w 45"/>
                  <a:gd name="T11" fmla="*/ 0 h 42"/>
                  <a:gd name="T12" fmla="*/ 40 w 45"/>
                  <a:gd name="T13" fmla="*/ 0 h 42"/>
                  <a:gd name="T14" fmla="*/ 41 w 45"/>
                  <a:gd name="T15" fmla="*/ 0 h 42"/>
                  <a:gd name="T16" fmla="*/ 41 w 45"/>
                  <a:gd name="T17" fmla="*/ 1 h 42"/>
                  <a:gd name="T18" fmla="*/ 42 w 45"/>
                  <a:gd name="T19" fmla="*/ 1 h 42"/>
                  <a:gd name="T20" fmla="*/ 42 w 45"/>
                  <a:gd name="T21" fmla="*/ 1 h 42"/>
                  <a:gd name="T22" fmla="*/ 43 w 45"/>
                  <a:gd name="T23" fmla="*/ 1 h 42"/>
                  <a:gd name="T24" fmla="*/ 43 w 45"/>
                  <a:gd name="T25" fmla="*/ 1 h 42"/>
                  <a:gd name="T26" fmla="*/ 43 w 45"/>
                  <a:gd name="T27" fmla="*/ 1 h 42"/>
                  <a:gd name="T28" fmla="*/ 44 w 45"/>
                  <a:gd name="T29" fmla="*/ 1 h 42"/>
                  <a:gd name="T30" fmla="*/ 44 w 45"/>
                  <a:gd name="T31" fmla="*/ 1 h 42"/>
                  <a:gd name="T32" fmla="*/ 44 w 45"/>
                  <a:gd name="T33" fmla="*/ 1 h 42"/>
                  <a:gd name="T34" fmla="*/ 45 w 45"/>
                  <a:gd name="T35" fmla="*/ 1 h 42"/>
                  <a:gd name="T36" fmla="*/ 7 w 45"/>
                  <a:gd name="T37" fmla="*/ 42 h 42"/>
                  <a:gd name="T38" fmla="*/ 6 w 45"/>
                  <a:gd name="T39" fmla="*/ 42 h 42"/>
                  <a:gd name="T40" fmla="*/ 6 w 45"/>
                  <a:gd name="T41" fmla="*/ 42 h 42"/>
                  <a:gd name="T42" fmla="*/ 5 w 45"/>
                  <a:gd name="T43" fmla="*/ 41 h 42"/>
                  <a:gd name="T44" fmla="*/ 4 w 45"/>
                  <a:gd name="T45" fmla="*/ 41 h 42"/>
                  <a:gd name="T46" fmla="*/ 3 w 45"/>
                  <a:gd name="T47" fmla="*/ 41 h 42"/>
                  <a:gd name="T48" fmla="*/ 2 w 45"/>
                  <a:gd name="T49" fmla="*/ 41 h 42"/>
                  <a:gd name="T50" fmla="*/ 1 w 45"/>
                  <a:gd name="T51" fmla="*/ 41 h 42"/>
                  <a:gd name="T52" fmla="*/ 0 w 45"/>
                  <a:gd name="T53" fmla="*/ 4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
                  <a:gd name="T82" fmla="*/ 0 h 42"/>
                  <a:gd name="T83" fmla="*/ 45 w 45"/>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 h="42">
                    <a:moveTo>
                      <a:pt x="0" y="40"/>
                    </a:moveTo>
                    <a:lnTo>
                      <a:pt x="37" y="0"/>
                    </a:lnTo>
                    <a:lnTo>
                      <a:pt x="38" y="0"/>
                    </a:lnTo>
                    <a:lnTo>
                      <a:pt x="39" y="0"/>
                    </a:lnTo>
                    <a:lnTo>
                      <a:pt x="40" y="0"/>
                    </a:lnTo>
                    <a:lnTo>
                      <a:pt x="41" y="0"/>
                    </a:lnTo>
                    <a:lnTo>
                      <a:pt x="41" y="1"/>
                    </a:lnTo>
                    <a:lnTo>
                      <a:pt x="42" y="1"/>
                    </a:lnTo>
                    <a:lnTo>
                      <a:pt x="43" y="1"/>
                    </a:lnTo>
                    <a:lnTo>
                      <a:pt x="44" y="1"/>
                    </a:lnTo>
                    <a:lnTo>
                      <a:pt x="45" y="1"/>
                    </a:lnTo>
                    <a:lnTo>
                      <a:pt x="7" y="42"/>
                    </a:lnTo>
                    <a:lnTo>
                      <a:pt x="6" y="42"/>
                    </a:lnTo>
                    <a:lnTo>
                      <a:pt x="5" y="41"/>
                    </a:lnTo>
                    <a:lnTo>
                      <a:pt x="4" y="41"/>
                    </a:lnTo>
                    <a:lnTo>
                      <a:pt x="3" y="41"/>
                    </a:lnTo>
                    <a:lnTo>
                      <a:pt x="2" y="41"/>
                    </a:lnTo>
                    <a:lnTo>
                      <a:pt x="1" y="41"/>
                    </a:lnTo>
                    <a:lnTo>
                      <a:pt x="0" y="40"/>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1" name="Freeform 144"/>
              <p:cNvSpPr>
                <a:spLocks/>
              </p:cNvSpPr>
              <p:nvPr/>
            </p:nvSpPr>
            <p:spPr bwMode="auto">
              <a:xfrm>
                <a:off x="2051" y="3843"/>
                <a:ext cx="47" cy="43"/>
              </a:xfrm>
              <a:custGeom>
                <a:avLst/>
                <a:gdLst>
                  <a:gd name="T0" fmla="*/ 0 w 47"/>
                  <a:gd name="T1" fmla="*/ 41 h 43"/>
                  <a:gd name="T2" fmla="*/ 38 w 47"/>
                  <a:gd name="T3" fmla="*/ 0 h 43"/>
                  <a:gd name="T4" fmla="*/ 39 w 47"/>
                  <a:gd name="T5" fmla="*/ 0 h 43"/>
                  <a:gd name="T6" fmla="*/ 40 w 47"/>
                  <a:gd name="T7" fmla="*/ 0 h 43"/>
                  <a:gd name="T8" fmla="*/ 42 w 47"/>
                  <a:gd name="T9" fmla="*/ 0 h 43"/>
                  <a:gd name="T10" fmla="*/ 43 w 47"/>
                  <a:gd name="T11" fmla="*/ 0 h 43"/>
                  <a:gd name="T12" fmla="*/ 44 w 47"/>
                  <a:gd name="T13" fmla="*/ 1 h 43"/>
                  <a:gd name="T14" fmla="*/ 45 w 47"/>
                  <a:gd name="T15" fmla="*/ 1 h 43"/>
                  <a:gd name="T16" fmla="*/ 46 w 47"/>
                  <a:gd name="T17" fmla="*/ 1 h 43"/>
                  <a:gd name="T18" fmla="*/ 47 w 47"/>
                  <a:gd name="T19" fmla="*/ 1 h 43"/>
                  <a:gd name="T20" fmla="*/ 9 w 47"/>
                  <a:gd name="T21" fmla="*/ 43 h 43"/>
                  <a:gd name="T22" fmla="*/ 8 w 47"/>
                  <a:gd name="T23" fmla="*/ 43 h 43"/>
                  <a:gd name="T24" fmla="*/ 7 w 47"/>
                  <a:gd name="T25" fmla="*/ 42 h 43"/>
                  <a:gd name="T26" fmla="*/ 6 w 47"/>
                  <a:gd name="T27" fmla="*/ 42 h 43"/>
                  <a:gd name="T28" fmla="*/ 5 w 47"/>
                  <a:gd name="T29" fmla="*/ 42 h 43"/>
                  <a:gd name="T30" fmla="*/ 4 w 47"/>
                  <a:gd name="T31" fmla="*/ 42 h 43"/>
                  <a:gd name="T32" fmla="*/ 3 w 47"/>
                  <a:gd name="T33" fmla="*/ 42 h 43"/>
                  <a:gd name="T34" fmla="*/ 2 w 47"/>
                  <a:gd name="T35" fmla="*/ 41 h 43"/>
                  <a:gd name="T36" fmla="*/ 0 w 47"/>
                  <a:gd name="T37" fmla="*/ 41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3"/>
                  <a:gd name="T59" fmla="*/ 47 w 4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3">
                    <a:moveTo>
                      <a:pt x="0" y="41"/>
                    </a:moveTo>
                    <a:lnTo>
                      <a:pt x="38" y="0"/>
                    </a:lnTo>
                    <a:lnTo>
                      <a:pt x="39" y="0"/>
                    </a:lnTo>
                    <a:lnTo>
                      <a:pt x="40" y="0"/>
                    </a:lnTo>
                    <a:lnTo>
                      <a:pt x="42" y="0"/>
                    </a:lnTo>
                    <a:lnTo>
                      <a:pt x="43" y="0"/>
                    </a:lnTo>
                    <a:lnTo>
                      <a:pt x="44" y="1"/>
                    </a:lnTo>
                    <a:lnTo>
                      <a:pt x="45" y="1"/>
                    </a:lnTo>
                    <a:lnTo>
                      <a:pt x="46" y="1"/>
                    </a:lnTo>
                    <a:lnTo>
                      <a:pt x="47" y="1"/>
                    </a:lnTo>
                    <a:lnTo>
                      <a:pt x="9" y="43"/>
                    </a:lnTo>
                    <a:lnTo>
                      <a:pt x="8" y="43"/>
                    </a:lnTo>
                    <a:lnTo>
                      <a:pt x="7" y="42"/>
                    </a:lnTo>
                    <a:lnTo>
                      <a:pt x="6" y="42"/>
                    </a:lnTo>
                    <a:lnTo>
                      <a:pt x="5" y="42"/>
                    </a:lnTo>
                    <a:lnTo>
                      <a:pt x="4" y="42"/>
                    </a:lnTo>
                    <a:lnTo>
                      <a:pt x="3" y="42"/>
                    </a:lnTo>
                    <a:lnTo>
                      <a:pt x="2" y="41"/>
                    </a:lnTo>
                    <a:lnTo>
                      <a:pt x="0" y="41"/>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2" name="Freeform 145"/>
              <p:cNvSpPr>
                <a:spLocks/>
              </p:cNvSpPr>
              <p:nvPr/>
            </p:nvSpPr>
            <p:spPr bwMode="auto">
              <a:xfrm>
                <a:off x="2060" y="3844"/>
                <a:ext cx="47" cy="43"/>
              </a:xfrm>
              <a:custGeom>
                <a:avLst/>
                <a:gdLst>
                  <a:gd name="T0" fmla="*/ 0 w 47"/>
                  <a:gd name="T1" fmla="*/ 42 h 43"/>
                  <a:gd name="T2" fmla="*/ 38 w 47"/>
                  <a:gd name="T3" fmla="*/ 0 h 43"/>
                  <a:gd name="T4" fmla="*/ 39 w 47"/>
                  <a:gd name="T5" fmla="*/ 0 h 43"/>
                  <a:gd name="T6" fmla="*/ 40 w 47"/>
                  <a:gd name="T7" fmla="*/ 0 h 43"/>
                  <a:gd name="T8" fmla="*/ 41 w 47"/>
                  <a:gd name="T9" fmla="*/ 0 h 43"/>
                  <a:gd name="T10" fmla="*/ 42 w 47"/>
                  <a:gd name="T11" fmla="*/ 0 h 43"/>
                  <a:gd name="T12" fmla="*/ 43 w 47"/>
                  <a:gd name="T13" fmla="*/ 2 h 43"/>
                  <a:gd name="T14" fmla="*/ 44 w 47"/>
                  <a:gd name="T15" fmla="*/ 2 h 43"/>
                  <a:gd name="T16" fmla="*/ 46 w 47"/>
                  <a:gd name="T17" fmla="*/ 2 h 43"/>
                  <a:gd name="T18" fmla="*/ 47 w 47"/>
                  <a:gd name="T19" fmla="*/ 2 h 43"/>
                  <a:gd name="T20" fmla="*/ 8 w 47"/>
                  <a:gd name="T21" fmla="*/ 43 h 43"/>
                  <a:gd name="T22" fmla="*/ 7 w 47"/>
                  <a:gd name="T23" fmla="*/ 43 h 43"/>
                  <a:gd name="T24" fmla="*/ 6 w 47"/>
                  <a:gd name="T25" fmla="*/ 43 h 43"/>
                  <a:gd name="T26" fmla="*/ 4 w 47"/>
                  <a:gd name="T27" fmla="*/ 43 h 43"/>
                  <a:gd name="T28" fmla="*/ 4 w 47"/>
                  <a:gd name="T29" fmla="*/ 43 h 43"/>
                  <a:gd name="T30" fmla="*/ 3 w 47"/>
                  <a:gd name="T31" fmla="*/ 42 h 43"/>
                  <a:gd name="T32" fmla="*/ 2 w 47"/>
                  <a:gd name="T33" fmla="*/ 42 h 43"/>
                  <a:gd name="T34" fmla="*/ 1 w 47"/>
                  <a:gd name="T35" fmla="*/ 42 h 43"/>
                  <a:gd name="T36" fmla="*/ 0 w 47"/>
                  <a:gd name="T37" fmla="*/ 42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3"/>
                  <a:gd name="T59" fmla="*/ 47 w 4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3">
                    <a:moveTo>
                      <a:pt x="0" y="42"/>
                    </a:moveTo>
                    <a:lnTo>
                      <a:pt x="38" y="0"/>
                    </a:lnTo>
                    <a:lnTo>
                      <a:pt x="39" y="0"/>
                    </a:lnTo>
                    <a:lnTo>
                      <a:pt x="40" y="0"/>
                    </a:lnTo>
                    <a:lnTo>
                      <a:pt x="41" y="0"/>
                    </a:lnTo>
                    <a:lnTo>
                      <a:pt x="42" y="0"/>
                    </a:lnTo>
                    <a:lnTo>
                      <a:pt x="43" y="2"/>
                    </a:lnTo>
                    <a:lnTo>
                      <a:pt x="44" y="2"/>
                    </a:lnTo>
                    <a:lnTo>
                      <a:pt x="46" y="2"/>
                    </a:lnTo>
                    <a:lnTo>
                      <a:pt x="47" y="2"/>
                    </a:lnTo>
                    <a:lnTo>
                      <a:pt x="8" y="43"/>
                    </a:lnTo>
                    <a:lnTo>
                      <a:pt x="7" y="43"/>
                    </a:lnTo>
                    <a:lnTo>
                      <a:pt x="6" y="43"/>
                    </a:lnTo>
                    <a:lnTo>
                      <a:pt x="4" y="43"/>
                    </a:lnTo>
                    <a:lnTo>
                      <a:pt x="3" y="42"/>
                    </a:lnTo>
                    <a:lnTo>
                      <a:pt x="2" y="42"/>
                    </a:lnTo>
                    <a:lnTo>
                      <a:pt x="1" y="42"/>
                    </a:lnTo>
                    <a:lnTo>
                      <a:pt x="0" y="42"/>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3" name="Freeform 146"/>
              <p:cNvSpPr>
                <a:spLocks/>
              </p:cNvSpPr>
              <p:nvPr/>
            </p:nvSpPr>
            <p:spPr bwMode="auto">
              <a:xfrm>
                <a:off x="2068" y="3846"/>
                <a:ext cx="47" cy="44"/>
              </a:xfrm>
              <a:custGeom>
                <a:avLst/>
                <a:gdLst>
                  <a:gd name="T0" fmla="*/ 0 w 47"/>
                  <a:gd name="T1" fmla="*/ 41 h 44"/>
                  <a:gd name="T2" fmla="*/ 39 w 47"/>
                  <a:gd name="T3" fmla="*/ 0 h 44"/>
                  <a:gd name="T4" fmla="*/ 40 w 47"/>
                  <a:gd name="T5" fmla="*/ 0 h 44"/>
                  <a:gd name="T6" fmla="*/ 41 w 47"/>
                  <a:gd name="T7" fmla="*/ 0 h 44"/>
                  <a:gd name="T8" fmla="*/ 42 w 47"/>
                  <a:gd name="T9" fmla="*/ 0 h 44"/>
                  <a:gd name="T10" fmla="*/ 43 w 47"/>
                  <a:gd name="T11" fmla="*/ 0 h 44"/>
                  <a:gd name="T12" fmla="*/ 44 w 47"/>
                  <a:gd name="T13" fmla="*/ 0 h 44"/>
                  <a:gd name="T14" fmla="*/ 45 w 47"/>
                  <a:gd name="T15" fmla="*/ 1 h 44"/>
                  <a:gd name="T16" fmla="*/ 46 w 47"/>
                  <a:gd name="T17" fmla="*/ 1 h 44"/>
                  <a:gd name="T18" fmla="*/ 47 w 47"/>
                  <a:gd name="T19" fmla="*/ 1 h 44"/>
                  <a:gd name="T20" fmla="*/ 8 w 47"/>
                  <a:gd name="T21" fmla="*/ 44 h 44"/>
                  <a:gd name="T22" fmla="*/ 7 w 47"/>
                  <a:gd name="T23" fmla="*/ 44 h 44"/>
                  <a:gd name="T24" fmla="*/ 6 w 47"/>
                  <a:gd name="T25" fmla="*/ 44 h 44"/>
                  <a:gd name="T26" fmla="*/ 5 w 47"/>
                  <a:gd name="T27" fmla="*/ 42 h 44"/>
                  <a:gd name="T28" fmla="*/ 4 w 47"/>
                  <a:gd name="T29" fmla="*/ 42 h 44"/>
                  <a:gd name="T30" fmla="*/ 3 w 47"/>
                  <a:gd name="T31" fmla="*/ 42 h 44"/>
                  <a:gd name="T32" fmla="*/ 2 w 47"/>
                  <a:gd name="T33" fmla="*/ 42 h 44"/>
                  <a:gd name="T34" fmla="*/ 1 w 47"/>
                  <a:gd name="T35" fmla="*/ 42 h 44"/>
                  <a:gd name="T36" fmla="*/ 0 w 47"/>
                  <a:gd name="T37" fmla="*/ 41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4"/>
                  <a:gd name="T59" fmla="*/ 47 w 47"/>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4">
                    <a:moveTo>
                      <a:pt x="0" y="41"/>
                    </a:moveTo>
                    <a:lnTo>
                      <a:pt x="39" y="0"/>
                    </a:lnTo>
                    <a:lnTo>
                      <a:pt x="40" y="0"/>
                    </a:lnTo>
                    <a:lnTo>
                      <a:pt x="41" y="0"/>
                    </a:lnTo>
                    <a:lnTo>
                      <a:pt x="42" y="0"/>
                    </a:lnTo>
                    <a:lnTo>
                      <a:pt x="43" y="0"/>
                    </a:lnTo>
                    <a:lnTo>
                      <a:pt x="44" y="0"/>
                    </a:lnTo>
                    <a:lnTo>
                      <a:pt x="45" y="1"/>
                    </a:lnTo>
                    <a:lnTo>
                      <a:pt x="46" y="1"/>
                    </a:lnTo>
                    <a:lnTo>
                      <a:pt x="47" y="1"/>
                    </a:lnTo>
                    <a:lnTo>
                      <a:pt x="8" y="44"/>
                    </a:lnTo>
                    <a:lnTo>
                      <a:pt x="7" y="44"/>
                    </a:lnTo>
                    <a:lnTo>
                      <a:pt x="6" y="44"/>
                    </a:lnTo>
                    <a:lnTo>
                      <a:pt x="5" y="42"/>
                    </a:lnTo>
                    <a:lnTo>
                      <a:pt x="4" y="42"/>
                    </a:lnTo>
                    <a:lnTo>
                      <a:pt x="3" y="42"/>
                    </a:lnTo>
                    <a:lnTo>
                      <a:pt x="2" y="42"/>
                    </a:lnTo>
                    <a:lnTo>
                      <a:pt x="1" y="42"/>
                    </a:lnTo>
                    <a:lnTo>
                      <a:pt x="0" y="41"/>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4" name="Freeform 147"/>
              <p:cNvSpPr>
                <a:spLocks/>
              </p:cNvSpPr>
              <p:nvPr/>
            </p:nvSpPr>
            <p:spPr bwMode="auto">
              <a:xfrm>
                <a:off x="2076" y="3847"/>
                <a:ext cx="48" cy="44"/>
              </a:xfrm>
              <a:custGeom>
                <a:avLst/>
                <a:gdLst>
                  <a:gd name="T0" fmla="*/ 0 w 48"/>
                  <a:gd name="T1" fmla="*/ 43 h 44"/>
                  <a:gd name="T2" fmla="*/ 39 w 48"/>
                  <a:gd name="T3" fmla="*/ 0 h 44"/>
                  <a:gd name="T4" fmla="*/ 40 w 48"/>
                  <a:gd name="T5" fmla="*/ 0 h 44"/>
                  <a:gd name="T6" fmla="*/ 41 w 48"/>
                  <a:gd name="T7" fmla="*/ 0 h 44"/>
                  <a:gd name="T8" fmla="*/ 42 w 48"/>
                  <a:gd name="T9" fmla="*/ 0 h 44"/>
                  <a:gd name="T10" fmla="*/ 44 w 48"/>
                  <a:gd name="T11" fmla="*/ 0 h 44"/>
                  <a:gd name="T12" fmla="*/ 45 w 48"/>
                  <a:gd name="T13" fmla="*/ 0 h 44"/>
                  <a:gd name="T14" fmla="*/ 46 w 48"/>
                  <a:gd name="T15" fmla="*/ 1 h 44"/>
                  <a:gd name="T16" fmla="*/ 47 w 48"/>
                  <a:gd name="T17" fmla="*/ 1 h 44"/>
                  <a:gd name="T18" fmla="*/ 48 w 48"/>
                  <a:gd name="T19" fmla="*/ 1 h 44"/>
                  <a:gd name="T20" fmla="*/ 9 w 48"/>
                  <a:gd name="T21" fmla="*/ 44 h 44"/>
                  <a:gd name="T22" fmla="*/ 8 w 48"/>
                  <a:gd name="T23" fmla="*/ 44 h 44"/>
                  <a:gd name="T24" fmla="*/ 7 w 48"/>
                  <a:gd name="T25" fmla="*/ 44 h 44"/>
                  <a:gd name="T26" fmla="*/ 6 w 48"/>
                  <a:gd name="T27" fmla="*/ 44 h 44"/>
                  <a:gd name="T28" fmla="*/ 5 w 48"/>
                  <a:gd name="T29" fmla="*/ 44 h 44"/>
                  <a:gd name="T30" fmla="*/ 4 w 48"/>
                  <a:gd name="T31" fmla="*/ 44 h 44"/>
                  <a:gd name="T32" fmla="*/ 3 w 48"/>
                  <a:gd name="T33" fmla="*/ 43 h 44"/>
                  <a:gd name="T34" fmla="*/ 1 w 48"/>
                  <a:gd name="T35" fmla="*/ 43 h 44"/>
                  <a:gd name="T36" fmla="*/ 0 w 48"/>
                  <a:gd name="T37" fmla="*/ 43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4"/>
                  <a:gd name="T59" fmla="*/ 48 w 48"/>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4">
                    <a:moveTo>
                      <a:pt x="0" y="43"/>
                    </a:moveTo>
                    <a:lnTo>
                      <a:pt x="39" y="0"/>
                    </a:lnTo>
                    <a:lnTo>
                      <a:pt x="40" y="0"/>
                    </a:lnTo>
                    <a:lnTo>
                      <a:pt x="41" y="0"/>
                    </a:lnTo>
                    <a:lnTo>
                      <a:pt x="42" y="0"/>
                    </a:lnTo>
                    <a:lnTo>
                      <a:pt x="44" y="0"/>
                    </a:lnTo>
                    <a:lnTo>
                      <a:pt x="45" y="0"/>
                    </a:lnTo>
                    <a:lnTo>
                      <a:pt x="46" y="1"/>
                    </a:lnTo>
                    <a:lnTo>
                      <a:pt x="47" y="1"/>
                    </a:lnTo>
                    <a:lnTo>
                      <a:pt x="48" y="1"/>
                    </a:lnTo>
                    <a:lnTo>
                      <a:pt x="9" y="44"/>
                    </a:lnTo>
                    <a:lnTo>
                      <a:pt x="8" y="44"/>
                    </a:lnTo>
                    <a:lnTo>
                      <a:pt x="7" y="44"/>
                    </a:lnTo>
                    <a:lnTo>
                      <a:pt x="6" y="44"/>
                    </a:lnTo>
                    <a:lnTo>
                      <a:pt x="5" y="44"/>
                    </a:lnTo>
                    <a:lnTo>
                      <a:pt x="4" y="44"/>
                    </a:lnTo>
                    <a:lnTo>
                      <a:pt x="3" y="43"/>
                    </a:lnTo>
                    <a:lnTo>
                      <a:pt x="1" y="43"/>
                    </a:lnTo>
                    <a:lnTo>
                      <a:pt x="0" y="43"/>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5" name="Freeform 148"/>
              <p:cNvSpPr>
                <a:spLocks/>
              </p:cNvSpPr>
              <p:nvPr/>
            </p:nvSpPr>
            <p:spPr bwMode="auto">
              <a:xfrm>
                <a:off x="2085" y="3848"/>
                <a:ext cx="48" cy="45"/>
              </a:xfrm>
              <a:custGeom>
                <a:avLst/>
                <a:gdLst>
                  <a:gd name="T0" fmla="*/ 0 w 48"/>
                  <a:gd name="T1" fmla="*/ 43 h 45"/>
                  <a:gd name="T2" fmla="*/ 39 w 48"/>
                  <a:gd name="T3" fmla="*/ 0 h 45"/>
                  <a:gd name="T4" fmla="*/ 40 w 48"/>
                  <a:gd name="T5" fmla="*/ 0 h 45"/>
                  <a:gd name="T6" fmla="*/ 41 w 48"/>
                  <a:gd name="T7" fmla="*/ 0 h 45"/>
                  <a:gd name="T8" fmla="*/ 42 w 48"/>
                  <a:gd name="T9" fmla="*/ 0 h 45"/>
                  <a:gd name="T10" fmla="*/ 43 w 48"/>
                  <a:gd name="T11" fmla="*/ 0 h 45"/>
                  <a:gd name="T12" fmla="*/ 44 w 48"/>
                  <a:gd name="T13" fmla="*/ 0 h 45"/>
                  <a:gd name="T14" fmla="*/ 45 w 48"/>
                  <a:gd name="T15" fmla="*/ 0 h 45"/>
                  <a:gd name="T16" fmla="*/ 46 w 48"/>
                  <a:gd name="T17" fmla="*/ 1 h 45"/>
                  <a:gd name="T18" fmla="*/ 48 w 48"/>
                  <a:gd name="T19" fmla="*/ 1 h 45"/>
                  <a:gd name="T20" fmla="*/ 8 w 48"/>
                  <a:gd name="T21" fmla="*/ 45 h 45"/>
                  <a:gd name="T22" fmla="*/ 6 w 48"/>
                  <a:gd name="T23" fmla="*/ 45 h 45"/>
                  <a:gd name="T24" fmla="*/ 5 w 48"/>
                  <a:gd name="T25" fmla="*/ 44 h 45"/>
                  <a:gd name="T26" fmla="*/ 4 w 48"/>
                  <a:gd name="T27" fmla="*/ 44 h 45"/>
                  <a:gd name="T28" fmla="*/ 3 w 48"/>
                  <a:gd name="T29" fmla="*/ 44 h 45"/>
                  <a:gd name="T30" fmla="*/ 2 w 48"/>
                  <a:gd name="T31" fmla="*/ 44 h 45"/>
                  <a:gd name="T32" fmla="*/ 1 w 48"/>
                  <a:gd name="T33" fmla="*/ 44 h 45"/>
                  <a:gd name="T34" fmla="*/ 1 w 48"/>
                  <a:gd name="T35" fmla="*/ 44 h 45"/>
                  <a:gd name="T36" fmla="*/ 0 w 48"/>
                  <a:gd name="T37" fmla="*/ 43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5"/>
                  <a:gd name="T59" fmla="*/ 48 w 48"/>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5">
                    <a:moveTo>
                      <a:pt x="0" y="43"/>
                    </a:moveTo>
                    <a:lnTo>
                      <a:pt x="39" y="0"/>
                    </a:lnTo>
                    <a:lnTo>
                      <a:pt x="40" y="0"/>
                    </a:lnTo>
                    <a:lnTo>
                      <a:pt x="41" y="0"/>
                    </a:lnTo>
                    <a:lnTo>
                      <a:pt x="42" y="0"/>
                    </a:lnTo>
                    <a:lnTo>
                      <a:pt x="43" y="0"/>
                    </a:lnTo>
                    <a:lnTo>
                      <a:pt x="44" y="0"/>
                    </a:lnTo>
                    <a:lnTo>
                      <a:pt x="45" y="0"/>
                    </a:lnTo>
                    <a:lnTo>
                      <a:pt x="46" y="1"/>
                    </a:lnTo>
                    <a:lnTo>
                      <a:pt x="48" y="1"/>
                    </a:lnTo>
                    <a:lnTo>
                      <a:pt x="8" y="45"/>
                    </a:lnTo>
                    <a:lnTo>
                      <a:pt x="6" y="45"/>
                    </a:lnTo>
                    <a:lnTo>
                      <a:pt x="5" y="44"/>
                    </a:lnTo>
                    <a:lnTo>
                      <a:pt x="4" y="44"/>
                    </a:lnTo>
                    <a:lnTo>
                      <a:pt x="3" y="44"/>
                    </a:lnTo>
                    <a:lnTo>
                      <a:pt x="2" y="44"/>
                    </a:lnTo>
                    <a:lnTo>
                      <a:pt x="1" y="44"/>
                    </a:lnTo>
                    <a:lnTo>
                      <a:pt x="0" y="43"/>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6" name="Freeform 149"/>
              <p:cNvSpPr>
                <a:spLocks/>
              </p:cNvSpPr>
              <p:nvPr/>
            </p:nvSpPr>
            <p:spPr bwMode="auto">
              <a:xfrm>
                <a:off x="2093" y="3849"/>
                <a:ext cx="49" cy="45"/>
              </a:xfrm>
              <a:custGeom>
                <a:avLst/>
                <a:gdLst>
                  <a:gd name="T0" fmla="*/ 0 w 49"/>
                  <a:gd name="T1" fmla="*/ 44 h 45"/>
                  <a:gd name="T2" fmla="*/ 40 w 49"/>
                  <a:gd name="T3" fmla="*/ 0 h 45"/>
                  <a:gd name="T4" fmla="*/ 41 w 49"/>
                  <a:gd name="T5" fmla="*/ 0 h 45"/>
                  <a:gd name="T6" fmla="*/ 42 w 49"/>
                  <a:gd name="T7" fmla="*/ 0 h 45"/>
                  <a:gd name="T8" fmla="*/ 43 w 49"/>
                  <a:gd name="T9" fmla="*/ 0 h 45"/>
                  <a:gd name="T10" fmla="*/ 44 w 49"/>
                  <a:gd name="T11" fmla="*/ 0 h 45"/>
                  <a:gd name="T12" fmla="*/ 45 w 49"/>
                  <a:gd name="T13" fmla="*/ 0 h 45"/>
                  <a:gd name="T14" fmla="*/ 46 w 49"/>
                  <a:gd name="T15" fmla="*/ 0 h 45"/>
                  <a:gd name="T16" fmla="*/ 47 w 49"/>
                  <a:gd name="T17" fmla="*/ 0 h 45"/>
                  <a:gd name="T18" fmla="*/ 49 w 49"/>
                  <a:gd name="T19" fmla="*/ 1 h 45"/>
                  <a:gd name="T20" fmla="*/ 8 w 49"/>
                  <a:gd name="T21" fmla="*/ 45 h 45"/>
                  <a:gd name="T22" fmla="*/ 7 w 49"/>
                  <a:gd name="T23" fmla="*/ 45 h 45"/>
                  <a:gd name="T24" fmla="*/ 6 w 49"/>
                  <a:gd name="T25" fmla="*/ 45 h 45"/>
                  <a:gd name="T26" fmla="*/ 5 w 49"/>
                  <a:gd name="T27" fmla="*/ 44 h 45"/>
                  <a:gd name="T28" fmla="*/ 4 w 49"/>
                  <a:gd name="T29" fmla="*/ 44 h 45"/>
                  <a:gd name="T30" fmla="*/ 3 w 49"/>
                  <a:gd name="T31" fmla="*/ 44 h 45"/>
                  <a:gd name="T32" fmla="*/ 2 w 49"/>
                  <a:gd name="T33" fmla="*/ 44 h 45"/>
                  <a:gd name="T34" fmla="*/ 1 w 49"/>
                  <a:gd name="T35" fmla="*/ 44 h 45"/>
                  <a:gd name="T36" fmla="*/ 0 w 49"/>
                  <a:gd name="T37" fmla="*/ 44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5"/>
                  <a:gd name="T59" fmla="*/ 49 w 49"/>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5">
                    <a:moveTo>
                      <a:pt x="0" y="44"/>
                    </a:moveTo>
                    <a:lnTo>
                      <a:pt x="40" y="0"/>
                    </a:lnTo>
                    <a:lnTo>
                      <a:pt x="41" y="0"/>
                    </a:lnTo>
                    <a:lnTo>
                      <a:pt x="42" y="0"/>
                    </a:lnTo>
                    <a:lnTo>
                      <a:pt x="43" y="0"/>
                    </a:lnTo>
                    <a:lnTo>
                      <a:pt x="44" y="0"/>
                    </a:lnTo>
                    <a:lnTo>
                      <a:pt x="45" y="0"/>
                    </a:lnTo>
                    <a:lnTo>
                      <a:pt x="46" y="0"/>
                    </a:lnTo>
                    <a:lnTo>
                      <a:pt x="47" y="0"/>
                    </a:lnTo>
                    <a:lnTo>
                      <a:pt x="49" y="1"/>
                    </a:lnTo>
                    <a:lnTo>
                      <a:pt x="8" y="45"/>
                    </a:lnTo>
                    <a:lnTo>
                      <a:pt x="7" y="45"/>
                    </a:lnTo>
                    <a:lnTo>
                      <a:pt x="6" y="45"/>
                    </a:lnTo>
                    <a:lnTo>
                      <a:pt x="5" y="44"/>
                    </a:lnTo>
                    <a:lnTo>
                      <a:pt x="4" y="44"/>
                    </a:lnTo>
                    <a:lnTo>
                      <a:pt x="3" y="44"/>
                    </a:lnTo>
                    <a:lnTo>
                      <a:pt x="2" y="44"/>
                    </a:lnTo>
                    <a:lnTo>
                      <a:pt x="1" y="44"/>
                    </a:lnTo>
                    <a:lnTo>
                      <a:pt x="0" y="44"/>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7" name="Freeform 150"/>
              <p:cNvSpPr>
                <a:spLocks/>
              </p:cNvSpPr>
              <p:nvPr/>
            </p:nvSpPr>
            <p:spPr bwMode="auto">
              <a:xfrm>
                <a:off x="2101" y="3850"/>
                <a:ext cx="50" cy="45"/>
              </a:xfrm>
              <a:custGeom>
                <a:avLst/>
                <a:gdLst>
                  <a:gd name="T0" fmla="*/ 0 w 50"/>
                  <a:gd name="T1" fmla="*/ 44 h 45"/>
                  <a:gd name="T2" fmla="*/ 41 w 50"/>
                  <a:gd name="T3" fmla="*/ 0 h 45"/>
                  <a:gd name="T4" fmla="*/ 42 w 50"/>
                  <a:gd name="T5" fmla="*/ 0 h 45"/>
                  <a:gd name="T6" fmla="*/ 43 w 50"/>
                  <a:gd name="T7" fmla="*/ 0 h 45"/>
                  <a:gd name="T8" fmla="*/ 45 w 50"/>
                  <a:gd name="T9" fmla="*/ 0 h 45"/>
                  <a:gd name="T10" fmla="*/ 46 w 50"/>
                  <a:gd name="T11" fmla="*/ 0 h 45"/>
                  <a:gd name="T12" fmla="*/ 47 w 50"/>
                  <a:gd name="T13" fmla="*/ 0 h 45"/>
                  <a:gd name="T14" fmla="*/ 48 w 50"/>
                  <a:gd name="T15" fmla="*/ 0 h 45"/>
                  <a:gd name="T16" fmla="*/ 49 w 50"/>
                  <a:gd name="T17" fmla="*/ 0 h 45"/>
                  <a:gd name="T18" fmla="*/ 50 w 50"/>
                  <a:gd name="T19" fmla="*/ 0 h 45"/>
                  <a:gd name="T20" fmla="*/ 9 w 50"/>
                  <a:gd name="T21" fmla="*/ 45 h 45"/>
                  <a:gd name="T22" fmla="*/ 8 w 50"/>
                  <a:gd name="T23" fmla="*/ 45 h 45"/>
                  <a:gd name="T24" fmla="*/ 7 w 50"/>
                  <a:gd name="T25" fmla="*/ 45 h 45"/>
                  <a:gd name="T26" fmla="*/ 6 w 50"/>
                  <a:gd name="T27" fmla="*/ 45 h 45"/>
                  <a:gd name="T28" fmla="*/ 5 w 50"/>
                  <a:gd name="T29" fmla="*/ 44 h 45"/>
                  <a:gd name="T30" fmla="*/ 3 w 50"/>
                  <a:gd name="T31" fmla="*/ 44 h 45"/>
                  <a:gd name="T32" fmla="*/ 2 w 50"/>
                  <a:gd name="T33" fmla="*/ 44 h 45"/>
                  <a:gd name="T34" fmla="*/ 1 w 50"/>
                  <a:gd name="T35" fmla="*/ 44 h 45"/>
                  <a:gd name="T36" fmla="*/ 0 w 50"/>
                  <a:gd name="T37" fmla="*/ 44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4"/>
                    </a:moveTo>
                    <a:lnTo>
                      <a:pt x="41" y="0"/>
                    </a:lnTo>
                    <a:lnTo>
                      <a:pt x="42" y="0"/>
                    </a:lnTo>
                    <a:lnTo>
                      <a:pt x="43" y="0"/>
                    </a:lnTo>
                    <a:lnTo>
                      <a:pt x="45" y="0"/>
                    </a:lnTo>
                    <a:lnTo>
                      <a:pt x="46" y="0"/>
                    </a:lnTo>
                    <a:lnTo>
                      <a:pt x="47" y="0"/>
                    </a:lnTo>
                    <a:lnTo>
                      <a:pt x="48" y="0"/>
                    </a:lnTo>
                    <a:lnTo>
                      <a:pt x="49" y="0"/>
                    </a:lnTo>
                    <a:lnTo>
                      <a:pt x="50" y="0"/>
                    </a:lnTo>
                    <a:lnTo>
                      <a:pt x="9" y="45"/>
                    </a:lnTo>
                    <a:lnTo>
                      <a:pt x="8" y="45"/>
                    </a:lnTo>
                    <a:lnTo>
                      <a:pt x="7" y="45"/>
                    </a:lnTo>
                    <a:lnTo>
                      <a:pt x="6" y="45"/>
                    </a:lnTo>
                    <a:lnTo>
                      <a:pt x="5" y="44"/>
                    </a:lnTo>
                    <a:lnTo>
                      <a:pt x="3" y="44"/>
                    </a:lnTo>
                    <a:lnTo>
                      <a:pt x="2" y="44"/>
                    </a:lnTo>
                    <a:lnTo>
                      <a:pt x="1" y="44"/>
                    </a:lnTo>
                    <a:lnTo>
                      <a:pt x="0" y="4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8" name="Freeform 151"/>
              <p:cNvSpPr>
                <a:spLocks/>
              </p:cNvSpPr>
              <p:nvPr/>
            </p:nvSpPr>
            <p:spPr bwMode="auto">
              <a:xfrm>
                <a:off x="2110" y="3850"/>
                <a:ext cx="50" cy="46"/>
              </a:xfrm>
              <a:custGeom>
                <a:avLst/>
                <a:gdLst>
                  <a:gd name="T0" fmla="*/ 0 w 50"/>
                  <a:gd name="T1" fmla="*/ 45 h 46"/>
                  <a:gd name="T2" fmla="*/ 41 w 50"/>
                  <a:gd name="T3" fmla="*/ 0 h 46"/>
                  <a:gd name="T4" fmla="*/ 42 w 50"/>
                  <a:gd name="T5" fmla="*/ 0 h 46"/>
                  <a:gd name="T6" fmla="*/ 43 w 50"/>
                  <a:gd name="T7" fmla="*/ 0 h 46"/>
                  <a:gd name="T8" fmla="*/ 44 w 50"/>
                  <a:gd name="T9" fmla="*/ 1 h 46"/>
                  <a:gd name="T10" fmla="*/ 45 w 50"/>
                  <a:gd name="T11" fmla="*/ 1 h 46"/>
                  <a:gd name="T12" fmla="*/ 46 w 50"/>
                  <a:gd name="T13" fmla="*/ 1 h 46"/>
                  <a:gd name="T14" fmla="*/ 47 w 50"/>
                  <a:gd name="T15" fmla="*/ 1 h 46"/>
                  <a:gd name="T16" fmla="*/ 48 w 50"/>
                  <a:gd name="T17" fmla="*/ 1 h 46"/>
                  <a:gd name="T18" fmla="*/ 50 w 50"/>
                  <a:gd name="T19" fmla="*/ 1 h 46"/>
                  <a:gd name="T20" fmla="*/ 10 w 50"/>
                  <a:gd name="T21" fmla="*/ 46 h 46"/>
                  <a:gd name="T22" fmla="*/ 7 w 50"/>
                  <a:gd name="T23" fmla="*/ 46 h 46"/>
                  <a:gd name="T24" fmla="*/ 6 w 50"/>
                  <a:gd name="T25" fmla="*/ 46 h 46"/>
                  <a:gd name="T26" fmla="*/ 5 w 50"/>
                  <a:gd name="T27" fmla="*/ 45 h 46"/>
                  <a:gd name="T28" fmla="*/ 4 w 50"/>
                  <a:gd name="T29" fmla="*/ 45 h 46"/>
                  <a:gd name="T30" fmla="*/ 3 w 50"/>
                  <a:gd name="T31" fmla="*/ 45 h 46"/>
                  <a:gd name="T32" fmla="*/ 2 w 50"/>
                  <a:gd name="T33" fmla="*/ 45 h 46"/>
                  <a:gd name="T34" fmla="*/ 1 w 50"/>
                  <a:gd name="T35" fmla="*/ 45 h 46"/>
                  <a:gd name="T36" fmla="*/ 0 w 50"/>
                  <a:gd name="T37" fmla="*/ 45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5"/>
                    </a:moveTo>
                    <a:lnTo>
                      <a:pt x="41" y="0"/>
                    </a:lnTo>
                    <a:lnTo>
                      <a:pt x="42" y="0"/>
                    </a:lnTo>
                    <a:lnTo>
                      <a:pt x="43" y="0"/>
                    </a:lnTo>
                    <a:lnTo>
                      <a:pt x="44" y="1"/>
                    </a:lnTo>
                    <a:lnTo>
                      <a:pt x="45" y="1"/>
                    </a:lnTo>
                    <a:lnTo>
                      <a:pt x="46" y="1"/>
                    </a:lnTo>
                    <a:lnTo>
                      <a:pt x="47" y="1"/>
                    </a:lnTo>
                    <a:lnTo>
                      <a:pt x="48" y="1"/>
                    </a:lnTo>
                    <a:lnTo>
                      <a:pt x="50" y="1"/>
                    </a:lnTo>
                    <a:lnTo>
                      <a:pt x="10" y="46"/>
                    </a:lnTo>
                    <a:lnTo>
                      <a:pt x="7" y="46"/>
                    </a:lnTo>
                    <a:lnTo>
                      <a:pt x="6" y="46"/>
                    </a:lnTo>
                    <a:lnTo>
                      <a:pt x="5" y="45"/>
                    </a:lnTo>
                    <a:lnTo>
                      <a:pt x="4" y="45"/>
                    </a:lnTo>
                    <a:lnTo>
                      <a:pt x="3" y="45"/>
                    </a:lnTo>
                    <a:lnTo>
                      <a:pt x="2" y="45"/>
                    </a:lnTo>
                    <a:lnTo>
                      <a:pt x="1" y="45"/>
                    </a:lnTo>
                    <a:lnTo>
                      <a:pt x="0" y="45"/>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19" name="Freeform 152"/>
              <p:cNvSpPr>
                <a:spLocks/>
              </p:cNvSpPr>
              <p:nvPr/>
            </p:nvSpPr>
            <p:spPr bwMode="auto">
              <a:xfrm>
                <a:off x="2120" y="3851"/>
                <a:ext cx="49" cy="45"/>
              </a:xfrm>
              <a:custGeom>
                <a:avLst/>
                <a:gdLst>
                  <a:gd name="T0" fmla="*/ 0 w 49"/>
                  <a:gd name="T1" fmla="*/ 45 h 45"/>
                  <a:gd name="T2" fmla="*/ 40 w 49"/>
                  <a:gd name="T3" fmla="*/ 0 h 45"/>
                  <a:gd name="T4" fmla="*/ 41 w 49"/>
                  <a:gd name="T5" fmla="*/ 0 h 45"/>
                  <a:gd name="T6" fmla="*/ 42 w 49"/>
                  <a:gd name="T7" fmla="*/ 0 h 45"/>
                  <a:gd name="T8" fmla="*/ 43 w 49"/>
                  <a:gd name="T9" fmla="*/ 0 h 45"/>
                  <a:gd name="T10" fmla="*/ 44 w 49"/>
                  <a:gd name="T11" fmla="*/ 0 h 45"/>
                  <a:gd name="T12" fmla="*/ 46 w 49"/>
                  <a:gd name="T13" fmla="*/ 0 h 45"/>
                  <a:gd name="T14" fmla="*/ 47 w 49"/>
                  <a:gd name="T15" fmla="*/ 0 h 45"/>
                  <a:gd name="T16" fmla="*/ 48 w 49"/>
                  <a:gd name="T17" fmla="*/ 0 h 45"/>
                  <a:gd name="T18" fmla="*/ 49 w 49"/>
                  <a:gd name="T19" fmla="*/ 0 h 45"/>
                  <a:gd name="T20" fmla="*/ 8 w 49"/>
                  <a:gd name="T21" fmla="*/ 45 h 45"/>
                  <a:gd name="T22" fmla="*/ 7 w 49"/>
                  <a:gd name="T23" fmla="*/ 45 h 45"/>
                  <a:gd name="T24" fmla="*/ 6 w 49"/>
                  <a:gd name="T25" fmla="*/ 45 h 45"/>
                  <a:gd name="T26" fmla="*/ 5 w 49"/>
                  <a:gd name="T27" fmla="*/ 45 h 45"/>
                  <a:gd name="T28" fmla="*/ 4 w 49"/>
                  <a:gd name="T29" fmla="*/ 45 h 45"/>
                  <a:gd name="T30" fmla="*/ 3 w 49"/>
                  <a:gd name="T31" fmla="*/ 45 h 45"/>
                  <a:gd name="T32" fmla="*/ 2 w 49"/>
                  <a:gd name="T33" fmla="*/ 45 h 45"/>
                  <a:gd name="T34" fmla="*/ 1 w 49"/>
                  <a:gd name="T35" fmla="*/ 45 h 45"/>
                  <a:gd name="T36" fmla="*/ 0 w 49"/>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45"/>
                  <a:gd name="T59" fmla="*/ 49 w 49"/>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45">
                    <a:moveTo>
                      <a:pt x="0" y="45"/>
                    </a:moveTo>
                    <a:lnTo>
                      <a:pt x="40" y="0"/>
                    </a:lnTo>
                    <a:lnTo>
                      <a:pt x="41" y="0"/>
                    </a:lnTo>
                    <a:lnTo>
                      <a:pt x="42" y="0"/>
                    </a:lnTo>
                    <a:lnTo>
                      <a:pt x="43" y="0"/>
                    </a:lnTo>
                    <a:lnTo>
                      <a:pt x="44" y="0"/>
                    </a:lnTo>
                    <a:lnTo>
                      <a:pt x="46" y="0"/>
                    </a:lnTo>
                    <a:lnTo>
                      <a:pt x="47" y="0"/>
                    </a:lnTo>
                    <a:lnTo>
                      <a:pt x="48" y="0"/>
                    </a:lnTo>
                    <a:lnTo>
                      <a:pt x="49" y="0"/>
                    </a:lnTo>
                    <a:lnTo>
                      <a:pt x="8" y="45"/>
                    </a:lnTo>
                    <a:lnTo>
                      <a:pt x="7" y="45"/>
                    </a:lnTo>
                    <a:lnTo>
                      <a:pt x="6" y="45"/>
                    </a:lnTo>
                    <a:lnTo>
                      <a:pt x="5" y="45"/>
                    </a:lnTo>
                    <a:lnTo>
                      <a:pt x="4" y="45"/>
                    </a:lnTo>
                    <a:lnTo>
                      <a:pt x="3" y="45"/>
                    </a:lnTo>
                    <a:lnTo>
                      <a:pt x="2" y="45"/>
                    </a:lnTo>
                    <a:lnTo>
                      <a:pt x="1" y="45"/>
                    </a:lnTo>
                    <a:lnTo>
                      <a:pt x="0" y="45"/>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0" name="Freeform 153"/>
              <p:cNvSpPr>
                <a:spLocks/>
              </p:cNvSpPr>
              <p:nvPr/>
            </p:nvSpPr>
            <p:spPr bwMode="auto">
              <a:xfrm>
                <a:off x="2128" y="3851"/>
                <a:ext cx="50" cy="46"/>
              </a:xfrm>
              <a:custGeom>
                <a:avLst/>
                <a:gdLst>
                  <a:gd name="T0" fmla="*/ 0 w 50"/>
                  <a:gd name="T1" fmla="*/ 45 h 46"/>
                  <a:gd name="T2" fmla="*/ 41 w 50"/>
                  <a:gd name="T3" fmla="*/ 0 h 46"/>
                  <a:gd name="T4" fmla="*/ 42 w 50"/>
                  <a:gd name="T5" fmla="*/ 0 h 46"/>
                  <a:gd name="T6" fmla="*/ 43 w 50"/>
                  <a:gd name="T7" fmla="*/ 1 h 46"/>
                  <a:gd name="T8" fmla="*/ 45 w 50"/>
                  <a:gd name="T9" fmla="*/ 1 h 46"/>
                  <a:gd name="T10" fmla="*/ 46 w 50"/>
                  <a:gd name="T11" fmla="*/ 1 h 46"/>
                  <a:gd name="T12" fmla="*/ 47 w 50"/>
                  <a:gd name="T13" fmla="*/ 1 h 46"/>
                  <a:gd name="T14" fmla="*/ 48 w 50"/>
                  <a:gd name="T15" fmla="*/ 1 h 46"/>
                  <a:gd name="T16" fmla="*/ 49 w 50"/>
                  <a:gd name="T17" fmla="*/ 1 h 46"/>
                  <a:gd name="T18" fmla="*/ 50 w 50"/>
                  <a:gd name="T19" fmla="*/ 1 h 46"/>
                  <a:gd name="T20" fmla="*/ 10 w 50"/>
                  <a:gd name="T21" fmla="*/ 46 h 46"/>
                  <a:gd name="T22" fmla="*/ 8 w 50"/>
                  <a:gd name="T23" fmla="*/ 46 h 46"/>
                  <a:gd name="T24" fmla="*/ 7 w 50"/>
                  <a:gd name="T25" fmla="*/ 46 h 46"/>
                  <a:gd name="T26" fmla="*/ 6 w 50"/>
                  <a:gd name="T27" fmla="*/ 46 h 46"/>
                  <a:gd name="T28" fmla="*/ 5 w 50"/>
                  <a:gd name="T29" fmla="*/ 46 h 46"/>
                  <a:gd name="T30" fmla="*/ 3 w 50"/>
                  <a:gd name="T31" fmla="*/ 46 h 46"/>
                  <a:gd name="T32" fmla="*/ 2 w 50"/>
                  <a:gd name="T33" fmla="*/ 45 h 46"/>
                  <a:gd name="T34" fmla="*/ 1 w 50"/>
                  <a:gd name="T35" fmla="*/ 45 h 46"/>
                  <a:gd name="T36" fmla="*/ 0 w 50"/>
                  <a:gd name="T37" fmla="*/ 45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5"/>
                    </a:moveTo>
                    <a:lnTo>
                      <a:pt x="41" y="0"/>
                    </a:lnTo>
                    <a:lnTo>
                      <a:pt x="42" y="0"/>
                    </a:lnTo>
                    <a:lnTo>
                      <a:pt x="43" y="1"/>
                    </a:lnTo>
                    <a:lnTo>
                      <a:pt x="45" y="1"/>
                    </a:lnTo>
                    <a:lnTo>
                      <a:pt x="46" y="1"/>
                    </a:lnTo>
                    <a:lnTo>
                      <a:pt x="47" y="1"/>
                    </a:lnTo>
                    <a:lnTo>
                      <a:pt x="48" y="1"/>
                    </a:lnTo>
                    <a:lnTo>
                      <a:pt x="49" y="1"/>
                    </a:lnTo>
                    <a:lnTo>
                      <a:pt x="50" y="1"/>
                    </a:lnTo>
                    <a:lnTo>
                      <a:pt x="10" y="46"/>
                    </a:lnTo>
                    <a:lnTo>
                      <a:pt x="8" y="46"/>
                    </a:lnTo>
                    <a:lnTo>
                      <a:pt x="7" y="46"/>
                    </a:lnTo>
                    <a:lnTo>
                      <a:pt x="6" y="46"/>
                    </a:lnTo>
                    <a:lnTo>
                      <a:pt x="5" y="46"/>
                    </a:lnTo>
                    <a:lnTo>
                      <a:pt x="3" y="46"/>
                    </a:lnTo>
                    <a:lnTo>
                      <a:pt x="2" y="45"/>
                    </a:lnTo>
                    <a:lnTo>
                      <a:pt x="1" y="45"/>
                    </a:lnTo>
                    <a:lnTo>
                      <a:pt x="0" y="45"/>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1" name="Freeform 154"/>
              <p:cNvSpPr>
                <a:spLocks/>
              </p:cNvSpPr>
              <p:nvPr/>
            </p:nvSpPr>
            <p:spPr bwMode="auto">
              <a:xfrm>
                <a:off x="2138" y="3852"/>
                <a:ext cx="50" cy="45"/>
              </a:xfrm>
              <a:custGeom>
                <a:avLst/>
                <a:gdLst>
                  <a:gd name="T0" fmla="*/ 0 w 50"/>
                  <a:gd name="T1" fmla="*/ 45 h 45"/>
                  <a:gd name="T2" fmla="*/ 40 w 50"/>
                  <a:gd name="T3" fmla="*/ 0 h 45"/>
                  <a:gd name="T4" fmla="*/ 41 w 50"/>
                  <a:gd name="T5" fmla="*/ 0 h 45"/>
                  <a:gd name="T6" fmla="*/ 43 w 50"/>
                  <a:gd name="T7" fmla="*/ 0 h 45"/>
                  <a:gd name="T8" fmla="*/ 44 w 50"/>
                  <a:gd name="T9" fmla="*/ 0 h 45"/>
                  <a:gd name="T10" fmla="*/ 45 w 50"/>
                  <a:gd name="T11" fmla="*/ 0 h 45"/>
                  <a:gd name="T12" fmla="*/ 46 w 50"/>
                  <a:gd name="T13" fmla="*/ 0 h 45"/>
                  <a:gd name="T14" fmla="*/ 48 w 50"/>
                  <a:gd name="T15" fmla="*/ 0 h 45"/>
                  <a:gd name="T16" fmla="*/ 49 w 50"/>
                  <a:gd name="T17" fmla="*/ 0 h 45"/>
                  <a:gd name="T18" fmla="*/ 50 w 50"/>
                  <a:gd name="T19" fmla="*/ 0 h 45"/>
                  <a:gd name="T20" fmla="*/ 9 w 50"/>
                  <a:gd name="T21" fmla="*/ 45 h 45"/>
                  <a:gd name="T22" fmla="*/ 8 w 50"/>
                  <a:gd name="T23" fmla="*/ 45 h 45"/>
                  <a:gd name="T24" fmla="*/ 6 w 50"/>
                  <a:gd name="T25" fmla="*/ 45 h 45"/>
                  <a:gd name="T26" fmla="*/ 5 w 50"/>
                  <a:gd name="T27" fmla="*/ 45 h 45"/>
                  <a:gd name="T28" fmla="*/ 4 w 50"/>
                  <a:gd name="T29" fmla="*/ 45 h 45"/>
                  <a:gd name="T30" fmla="*/ 3 w 50"/>
                  <a:gd name="T31" fmla="*/ 45 h 45"/>
                  <a:gd name="T32" fmla="*/ 2 w 50"/>
                  <a:gd name="T33" fmla="*/ 45 h 45"/>
                  <a:gd name="T34" fmla="*/ 1 w 50"/>
                  <a:gd name="T35" fmla="*/ 45 h 45"/>
                  <a:gd name="T36" fmla="*/ 0 w 50"/>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5"/>
                    </a:moveTo>
                    <a:lnTo>
                      <a:pt x="40" y="0"/>
                    </a:lnTo>
                    <a:lnTo>
                      <a:pt x="41" y="0"/>
                    </a:lnTo>
                    <a:lnTo>
                      <a:pt x="43" y="0"/>
                    </a:lnTo>
                    <a:lnTo>
                      <a:pt x="44" y="0"/>
                    </a:lnTo>
                    <a:lnTo>
                      <a:pt x="45" y="0"/>
                    </a:lnTo>
                    <a:lnTo>
                      <a:pt x="46" y="0"/>
                    </a:lnTo>
                    <a:lnTo>
                      <a:pt x="48" y="0"/>
                    </a:lnTo>
                    <a:lnTo>
                      <a:pt x="49" y="0"/>
                    </a:lnTo>
                    <a:lnTo>
                      <a:pt x="50" y="0"/>
                    </a:lnTo>
                    <a:lnTo>
                      <a:pt x="9" y="45"/>
                    </a:lnTo>
                    <a:lnTo>
                      <a:pt x="8" y="45"/>
                    </a:lnTo>
                    <a:lnTo>
                      <a:pt x="6" y="45"/>
                    </a:lnTo>
                    <a:lnTo>
                      <a:pt x="5" y="45"/>
                    </a:lnTo>
                    <a:lnTo>
                      <a:pt x="4" y="45"/>
                    </a:lnTo>
                    <a:lnTo>
                      <a:pt x="3" y="45"/>
                    </a:lnTo>
                    <a:lnTo>
                      <a:pt x="2" y="45"/>
                    </a:lnTo>
                    <a:lnTo>
                      <a:pt x="1" y="45"/>
                    </a:lnTo>
                    <a:lnTo>
                      <a:pt x="0" y="45"/>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2" name="Freeform 155"/>
              <p:cNvSpPr>
                <a:spLocks/>
              </p:cNvSpPr>
              <p:nvPr/>
            </p:nvSpPr>
            <p:spPr bwMode="auto">
              <a:xfrm>
                <a:off x="2147" y="3852"/>
                <a:ext cx="50" cy="45"/>
              </a:xfrm>
              <a:custGeom>
                <a:avLst/>
                <a:gdLst>
                  <a:gd name="T0" fmla="*/ 0 w 50"/>
                  <a:gd name="T1" fmla="*/ 45 h 45"/>
                  <a:gd name="T2" fmla="*/ 41 w 50"/>
                  <a:gd name="T3" fmla="*/ 0 h 45"/>
                  <a:gd name="T4" fmla="*/ 42 w 50"/>
                  <a:gd name="T5" fmla="*/ 0 h 45"/>
                  <a:gd name="T6" fmla="*/ 43 w 50"/>
                  <a:gd name="T7" fmla="*/ 0 h 45"/>
                  <a:gd name="T8" fmla="*/ 45 w 50"/>
                  <a:gd name="T9" fmla="*/ 0 h 45"/>
                  <a:gd name="T10" fmla="*/ 46 w 50"/>
                  <a:gd name="T11" fmla="*/ 0 h 45"/>
                  <a:gd name="T12" fmla="*/ 47 w 50"/>
                  <a:gd name="T13" fmla="*/ 0 h 45"/>
                  <a:gd name="T14" fmla="*/ 48 w 50"/>
                  <a:gd name="T15" fmla="*/ 0 h 45"/>
                  <a:gd name="T16" fmla="*/ 49 w 50"/>
                  <a:gd name="T17" fmla="*/ 0 h 45"/>
                  <a:gd name="T18" fmla="*/ 50 w 50"/>
                  <a:gd name="T19" fmla="*/ 0 h 45"/>
                  <a:gd name="T20" fmla="*/ 9 w 50"/>
                  <a:gd name="T21" fmla="*/ 45 h 45"/>
                  <a:gd name="T22" fmla="*/ 8 w 50"/>
                  <a:gd name="T23" fmla="*/ 45 h 45"/>
                  <a:gd name="T24" fmla="*/ 7 w 50"/>
                  <a:gd name="T25" fmla="*/ 45 h 45"/>
                  <a:gd name="T26" fmla="*/ 6 w 50"/>
                  <a:gd name="T27" fmla="*/ 45 h 45"/>
                  <a:gd name="T28" fmla="*/ 5 w 50"/>
                  <a:gd name="T29" fmla="*/ 45 h 45"/>
                  <a:gd name="T30" fmla="*/ 4 w 50"/>
                  <a:gd name="T31" fmla="*/ 45 h 45"/>
                  <a:gd name="T32" fmla="*/ 3 w 50"/>
                  <a:gd name="T33" fmla="*/ 45 h 45"/>
                  <a:gd name="T34" fmla="*/ 1 w 50"/>
                  <a:gd name="T35" fmla="*/ 45 h 45"/>
                  <a:gd name="T36" fmla="*/ 0 w 50"/>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5"/>
                    </a:moveTo>
                    <a:lnTo>
                      <a:pt x="41" y="0"/>
                    </a:lnTo>
                    <a:lnTo>
                      <a:pt x="42" y="0"/>
                    </a:lnTo>
                    <a:lnTo>
                      <a:pt x="43" y="0"/>
                    </a:lnTo>
                    <a:lnTo>
                      <a:pt x="45" y="0"/>
                    </a:lnTo>
                    <a:lnTo>
                      <a:pt x="46" y="0"/>
                    </a:lnTo>
                    <a:lnTo>
                      <a:pt x="47" y="0"/>
                    </a:lnTo>
                    <a:lnTo>
                      <a:pt x="48" y="0"/>
                    </a:lnTo>
                    <a:lnTo>
                      <a:pt x="49" y="0"/>
                    </a:lnTo>
                    <a:lnTo>
                      <a:pt x="50" y="0"/>
                    </a:lnTo>
                    <a:lnTo>
                      <a:pt x="9" y="45"/>
                    </a:lnTo>
                    <a:lnTo>
                      <a:pt x="8" y="45"/>
                    </a:lnTo>
                    <a:lnTo>
                      <a:pt x="7" y="45"/>
                    </a:lnTo>
                    <a:lnTo>
                      <a:pt x="6" y="45"/>
                    </a:lnTo>
                    <a:lnTo>
                      <a:pt x="5" y="45"/>
                    </a:lnTo>
                    <a:lnTo>
                      <a:pt x="4" y="45"/>
                    </a:lnTo>
                    <a:lnTo>
                      <a:pt x="3" y="45"/>
                    </a:lnTo>
                    <a:lnTo>
                      <a:pt x="1" y="45"/>
                    </a:lnTo>
                    <a:lnTo>
                      <a:pt x="0" y="45"/>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3" name="Freeform 156"/>
              <p:cNvSpPr>
                <a:spLocks/>
              </p:cNvSpPr>
              <p:nvPr/>
            </p:nvSpPr>
            <p:spPr bwMode="auto">
              <a:xfrm>
                <a:off x="2156" y="3851"/>
                <a:ext cx="52" cy="46"/>
              </a:xfrm>
              <a:custGeom>
                <a:avLst/>
                <a:gdLst>
                  <a:gd name="T0" fmla="*/ 0 w 52"/>
                  <a:gd name="T1" fmla="*/ 46 h 46"/>
                  <a:gd name="T2" fmla="*/ 41 w 52"/>
                  <a:gd name="T3" fmla="*/ 1 h 46"/>
                  <a:gd name="T4" fmla="*/ 42 w 52"/>
                  <a:gd name="T5" fmla="*/ 1 h 46"/>
                  <a:gd name="T6" fmla="*/ 45 w 52"/>
                  <a:gd name="T7" fmla="*/ 1 h 46"/>
                  <a:gd name="T8" fmla="*/ 46 w 52"/>
                  <a:gd name="T9" fmla="*/ 1 h 46"/>
                  <a:gd name="T10" fmla="*/ 47 w 52"/>
                  <a:gd name="T11" fmla="*/ 1 h 46"/>
                  <a:gd name="T12" fmla="*/ 48 w 52"/>
                  <a:gd name="T13" fmla="*/ 1 h 46"/>
                  <a:gd name="T14" fmla="*/ 49 w 52"/>
                  <a:gd name="T15" fmla="*/ 0 h 46"/>
                  <a:gd name="T16" fmla="*/ 51 w 52"/>
                  <a:gd name="T17" fmla="*/ 0 h 46"/>
                  <a:gd name="T18" fmla="*/ 52 w 52"/>
                  <a:gd name="T19" fmla="*/ 0 h 46"/>
                  <a:gd name="T20" fmla="*/ 11 w 52"/>
                  <a:gd name="T21" fmla="*/ 45 h 46"/>
                  <a:gd name="T22" fmla="*/ 10 w 52"/>
                  <a:gd name="T23" fmla="*/ 46 h 46"/>
                  <a:gd name="T24" fmla="*/ 8 w 52"/>
                  <a:gd name="T25" fmla="*/ 46 h 46"/>
                  <a:gd name="T26" fmla="*/ 7 w 52"/>
                  <a:gd name="T27" fmla="*/ 46 h 46"/>
                  <a:gd name="T28" fmla="*/ 6 w 52"/>
                  <a:gd name="T29" fmla="*/ 46 h 46"/>
                  <a:gd name="T30" fmla="*/ 5 w 52"/>
                  <a:gd name="T31" fmla="*/ 46 h 46"/>
                  <a:gd name="T32" fmla="*/ 4 w 52"/>
                  <a:gd name="T33" fmla="*/ 46 h 46"/>
                  <a:gd name="T34" fmla="*/ 2 w 52"/>
                  <a:gd name="T35" fmla="*/ 46 h 46"/>
                  <a:gd name="T36" fmla="*/ 0 w 52"/>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6"/>
                  <a:gd name="T59" fmla="*/ 52 w 52"/>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6">
                    <a:moveTo>
                      <a:pt x="0" y="46"/>
                    </a:moveTo>
                    <a:lnTo>
                      <a:pt x="41" y="1"/>
                    </a:lnTo>
                    <a:lnTo>
                      <a:pt x="42" y="1"/>
                    </a:lnTo>
                    <a:lnTo>
                      <a:pt x="45" y="1"/>
                    </a:lnTo>
                    <a:lnTo>
                      <a:pt x="46" y="1"/>
                    </a:lnTo>
                    <a:lnTo>
                      <a:pt x="47" y="1"/>
                    </a:lnTo>
                    <a:lnTo>
                      <a:pt x="48" y="1"/>
                    </a:lnTo>
                    <a:lnTo>
                      <a:pt x="49" y="0"/>
                    </a:lnTo>
                    <a:lnTo>
                      <a:pt x="51" y="0"/>
                    </a:lnTo>
                    <a:lnTo>
                      <a:pt x="52" y="0"/>
                    </a:lnTo>
                    <a:lnTo>
                      <a:pt x="11" y="45"/>
                    </a:lnTo>
                    <a:lnTo>
                      <a:pt x="10" y="46"/>
                    </a:lnTo>
                    <a:lnTo>
                      <a:pt x="8" y="46"/>
                    </a:lnTo>
                    <a:lnTo>
                      <a:pt x="7" y="46"/>
                    </a:lnTo>
                    <a:lnTo>
                      <a:pt x="6" y="46"/>
                    </a:lnTo>
                    <a:lnTo>
                      <a:pt x="5" y="46"/>
                    </a:lnTo>
                    <a:lnTo>
                      <a:pt x="4" y="46"/>
                    </a:lnTo>
                    <a:lnTo>
                      <a:pt x="2" y="46"/>
                    </a:lnTo>
                    <a:lnTo>
                      <a:pt x="0" y="46"/>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4" name="Freeform 157"/>
              <p:cNvSpPr>
                <a:spLocks/>
              </p:cNvSpPr>
              <p:nvPr/>
            </p:nvSpPr>
            <p:spPr bwMode="auto">
              <a:xfrm>
                <a:off x="2167" y="3850"/>
                <a:ext cx="52" cy="46"/>
              </a:xfrm>
              <a:custGeom>
                <a:avLst/>
                <a:gdLst>
                  <a:gd name="T0" fmla="*/ 0 w 52"/>
                  <a:gd name="T1" fmla="*/ 46 h 46"/>
                  <a:gd name="T2" fmla="*/ 41 w 52"/>
                  <a:gd name="T3" fmla="*/ 1 h 46"/>
                  <a:gd name="T4" fmla="*/ 42 w 52"/>
                  <a:gd name="T5" fmla="*/ 1 h 46"/>
                  <a:gd name="T6" fmla="*/ 43 w 52"/>
                  <a:gd name="T7" fmla="*/ 1 h 46"/>
                  <a:gd name="T8" fmla="*/ 44 w 52"/>
                  <a:gd name="T9" fmla="*/ 1 h 46"/>
                  <a:gd name="T10" fmla="*/ 47 w 52"/>
                  <a:gd name="T11" fmla="*/ 1 h 46"/>
                  <a:gd name="T12" fmla="*/ 48 w 52"/>
                  <a:gd name="T13" fmla="*/ 1 h 46"/>
                  <a:gd name="T14" fmla="*/ 49 w 52"/>
                  <a:gd name="T15" fmla="*/ 1 h 46"/>
                  <a:gd name="T16" fmla="*/ 50 w 52"/>
                  <a:gd name="T17" fmla="*/ 1 h 46"/>
                  <a:gd name="T18" fmla="*/ 52 w 52"/>
                  <a:gd name="T19" fmla="*/ 0 h 46"/>
                  <a:gd name="T20" fmla="*/ 10 w 52"/>
                  <a:gd name="T21" fmla="*/ 46 h 46"/>
                  <a:gd name="T22" fmla="*/ 9 w 52"/>
                  <a:gd name="T23" fmla="*/ 46 h 46"/>
                  <a:gd name="T24" fmla="*/ 8 w 52"/>
                  <a:gd name="T25" fmla="*/ 46 h 46"/>
                  <a:gd name="T26" fmla="*/ 7 w 52"/>
                  <a:gd name="T27" fmla="*/ 46 h 46"/>
                  <a:gd name="T28" fmla="*/ 4 w 52"/>
                  <a:gd name="T29" fmla="*/ 46 h 46"/>
                  <a:gd name="T30" fmla="*/ 3 w 52"/>
                  <a:gd name="T31" fmla="*/ 46 h 46"/>
                  <a:gd name="T32" fmla="*/ 2 w 52"/>
                  <a:gd name="T33" fmla="*/ 46 h 46"/>
                  <a:gd name="T34" fmla="*/ 1 w 52"/>
                  <a:gd name="T35" fmla="*/ 46 h 46"/>
                  <a:gd name="T36" fmla="*/ 0 w 52"/>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6"/>
                  <a:gd name="T59" fmla="*/ 52 w 52"/>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6">
                    <a:moveTo>
                      <a:pt x="0" y="46"/>
                    </a:moveTo>
                    <a:lnTo>
                      <a:pt x="41" y="1"/>
                    </a:lnTo>
                    <a:lnTo>
                      <a:pt x="42" y="1"/>
                    </a:lnTo>
                    <a:lnTo>
                      <a:pt x="43" y="1"/>
                    </a:lnTo>
                    <a:lnTo>
                      <a:pt x="44" y="1"/>
                    </a:lnTo>
                    <a:lnTo>
                      <a:pt x="47" y="1"/>
                    </a:lnTo>
                    <a:lnTo>
                      <a:pt x="48" y="1"/>
                    </a:lnTo>
                    <a:lnTo>
                      <a:pt x="49" y="1"/>
                    </a:lnTo>
                    <a:lnTo>
                      <a:pt x="50" y="1"/>
                    </a:lnTo>
                    <a:lnTo>
                      <a:pt x="52" y="0"/>
                    </a:lnTo>
                    <a:lnTo>
                      <a:pt x="10" y="46"/>
                    </a:lnTo>
                    <a:lnTo>
                      <a:pt x="9" y="46"/>
                    </a:lnTo>
                    <a:lnTo>
                      <a:pt x="8" y="46"/>
                    </a:lnTo>
                    <a:lnTo>
                      <a:pt x="7" y="46"/>
                    </a:lnTo>
                    <a:lnTo>
                      <a:pt x="4" y="46"/>
                    </a:lnTo>
                    <a:lnTo>
                      <a:pt x="3" y="46"/>
                    </a:lnTo>
                    <a:lnTo>
                      <a:pt x="2" y="46"/>
                    </a:lnTo>
                    <a:lnTo>
                      <a:pt x="1" y="46"/>
                    </a:lnTo>
                    <a:lnTo>
                      <a:pt x="0" y="46"/>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5" name="Freeform 158"/>
              <p:cNvSpPr>
                <a:spLocks/>
              </p:cNvSpPr>
              <p:nvPr/>
            </p:nvSpPr>
            <p:spPr bwMode="auto">
              <a:xfrm>
                <a:off x="2177" y="3849"/>
                <a:ext cx="53" cy="47"/>
              </a:xfrm>
              <a:custGeom>
                <a:avLst/>
                <a:gdLst>
                  <a:gd name="T0" fmla="*/ 0 w 53"/>
                  <a:gd name="T1" fmla="*/ 47 h 47"/>
                  <a:gd name="T2" fmla="*/ 42 w 53"/>
                  <a:gd name="T3" fmla="*/ 1 h 47"/>
                  <a:gd name="T4" fmla="*/ 42 w 53"/>
                  <a:gd name="T5" fmla="*/ 1 h 47"/>
                  <a:gd name="T6" fmla="*/ 43 w 53"/>
                  <a:gd name="T7" fmla="*/ 1 h 47"/>
                  <a:gd name="T8" fmla="*/ 44 w 53"/>
                  <a:gd name="T9" fmla="*/ 1 h 47"/>
                  <a:gd name="T10" fmla="*/ 45 w 53"/>
                  <a:gd name="T11" fmla="*/ 1 h 47"/>
                  <a:gd name="T12" fmla="*/ 46 w 53"/>
                  <a:gd name="T13" fmla="*/ 1 h 47"/>
                  <a:gd name="T14" fmla="*/ 47 w 53"/>
                  <a:gd name="T15" fmla="*/ 1 h 47"/>
                  <a:gd name="T16" fmla="*/ 49 w 53"/>
                  <a:gd name="T17" fmla="*/ 1 h 47"/>
                  <a:gd name="T18" fmla="*/ 49 w 53"/>
                  <a:gd name="T19" fmla="*/ 0 h 47"/>
                  <a:gd name="T20" fmla="*/ 53 w 53"/>
                  <a:gd name="T21" fmla="*/ 0 h 47"/>
                  <a:gd name="T22" fmla="*/ 11 w 53"/>
                  <a:gd name="T23" fmla="*/ 46 h 47"/>
                  <a:gd name="T24" fmla="*/ 10 w 53"/>
                  <a:gd name="T25" fmla="*/ 46 h 47"/>
                  <a:gd name="T26" fmla="*/ 9 w 53"/>
                  <a:gd name="T27" fmla="*/ 46 h 47"/>
                  <a:gd name="T28" fmla="*/ 6 w 53"/>
                  <a:gd name="T29" fmla="*/ 46 h 47"/>
                  <a:gd name="T30" fmla="*/ 5 w 53"/>
                  <a:gd name="T31" fmla="*/ 46 h 47"/>
                  <a:gd name="T32" fmla="*/ 4 w 53"/>
                  <a:gd name="T33" fmla="*/ 46 h 47"/>
                  <a:gd name="T34" fmla="*/ 3 w 53"/>
                  <a:gd name="T35" fmla="*/ 47 h 47"/>
                  <a:gd name="T36" fmla="*/ 2 w 53"/>
                  <a:gd name="T37" fmla="*/ 47 h 47"/>
                  <a:gd name="T38" fmla="*/ 0 w 53"/>
                  <a:gd name="T39" fmla="*/ 47 h 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47"/>
                  <a:gd name="T62" fmla="*/ 53 w 53"/>
                  <a:gd name="T63" fmla="*/ 47 h 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47">
                    <a:moveTo>
                      <a:pt x="0" y="47"/>
                    </a:moveTo>
                    <a:lnTo>
                      <a:pt x="42" y="1"/>
                    </a:lnTo>
                    <a:lnTo>
                      <a:pt x="43" y="1"/>
                    </a:lnTo>
                    <a:lnTo>
                      <a:pt x="44" y="1"/>
                    </a:lnTo>
                    <a:lnTo>
                      <a:pt x="45" y="1"/>
                    </a:lnTo>
                    <a:lnTo>
                      <a:pt x="46" y="1"/>
                    </a:lnTo>
                    <a:lnTo>
                      <a:pt x="47" y="1"/>
                    </a:lnTo>
                    <a:lnTo>
                      <a:pt x="49" y="1"/>
                    </a:lnTo>
                    <a:lnTo>
                      <a:pt x="49" y="0"/>
                    </a:lnTo>
                    <a:lnTo>
                      <a:pt x="53" y="0"/>
                    </a:lnTo>
                    <a:lnTo>
                      <a:pt x="11" y="46"/>
                    </a:lnTo>
                    <a:lnTo>
                      <a:pt x="10" y="46"/>
                    </a:lnTo>
                    <a:lnTo>
                      <a:pt x="9" y="46"/>
                    </a:lnTo>
                    <a:lnTo>
                      <a:pt x="6" y="46"/>
                    </a:lnTo>
                    <a:lnTo>
                      <a:pt x="5" y="46"/>
                    </a:lnTo>
                    <a:lnTo>
                      <a:pt x="4" y="46"/>
                    </a:lnTo>
                    <a:lnTo>
                      <a:pt x="3" y="47"/>
                    </a:lnTo>
                    <a:lnTo>
                      <a:pt x="2" y="47"/>
                    </a:lnTo>
                    <a:lnTo>
                      <a:pt x="0" y="47"/>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6" name="Freeform 159"/>
              <p:cNvSpPr>
                <a:spLocks/>
              </p:cNvSpPr>
              <p:nvPr/>
            </p:nvSpPr>
            <p:spPr bwMode="auto">
              <a:xfrm>
                <a:off x="2188" y="3847"/>
                <a:ext cx="53" cy="48"/>
              </a:xfrm>
              <a:custGeom>
                <a:avLst/>
                <a:gdLst>
                  <a:gd name="T0" fmla="*/ 0 w 53"/>
                  <a:gd name="T1" fmla="*/ 48 h 48"/>
                  <a:gd name="T2" fmla="*/ 42 w 53"/>
                  <a:gd name="T3" fmla="*/ 2 h 48"/>
                  <a:gd name="T4" fmla="*/ 53 w 53"/>
                  <a:gd name="T5" fmla="*/ 0 h 48"/>
                  <a:gd name="T6" fmla="*/ 10 w 53"/>
                  <a:gd name="T7" fmla="*/ 46 h 48"/>
                  <a:gd name="T8" fmla="*/ 9 w 53"/>
                  <a:gd name="T9" fmla="*/ 47 h 48"/>
                  <a:gd name="T10" fmla="*/ 8 w 53"/>
                  <a:gd name="T11" fmla="*/ 47 h 48"/>
                  <a:gd name="T12" fmla="*/ 7 w 53"/>
                  <a:gd name="T13" fmla="*/ 47 h 48"/>
                  <a:gd name="T14" fmla="*/ 5 w 53"/>
                  <a:gd name="T15" fmla="*/ 47 h 48"/>
                  <a:gd name="T16" fmla="*/ 4 w 53"/>
                  <a:gd name="T17" fmla="*/ 47 h 48"/>
                  <a:gd name="T18" fmla="*/ 3 w 53"/>
                  <a:gd name="T19" fmla="*/ 47 h 48"/>
                  <a:gd name="T20" fmla="*/ 1 w 53"/>
                  <a:gd name="T21" fmla="*/ 48 h 48"/>
                  <a:gd name="T22" fmla="*/ 0 w 53"/>
                  <a:gd name="T23" fmla="*/ 48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8"/>
                  <a:gd name="T38" fmla="*/ 53 w 53"/>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8">
                    <a:moveTo>
                      <a:pt x="0" y="48"/>
                    </a:moveTo>
                    <a:lnTo>
                      <a:pt x="42" y="2"/>
                    </a:lnTo>
                    <a:lnTo>
                      <a:pt x="53" y="0"/>
                    </a:lnTo>
                    <a:lnTo>
                      <a:pt x="10" y="46"/>
                    </a:lnTo>
                    <a:lnTo>
                      <a:pt x="9" y="47"/>
                    </a:lnTo>
                    <a:lnTo>
                      <a:pt x="8" y="47"/>
                    </a:lnTo>
                    <a:lnTo>
                      <a:pt x="7" y="47"/>
                    </a:lnTo>
                    <a:lnTo>
                      <a:pt x="5" y="47"/>
                    </a:lnTo>
                    <a:lnTo>
                      <a:pt x="4" y="47"/>
                    </a:lnTo>
                    <a:lnTo>
                      <a:pt x="3" y="47"/>
                    </a:lnTo>
                    <a:lnTo>
                      <a:pt x="1" y="48"/>
                    </a:lnTo>
                    <a:lnTo>
                      <a:pt x="0" y="48"/>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7" name="Freeform 160"/>
              <p:cNvSpPr>
                <a:spLocks/>
              </p:cNvSpPr>
              <p:nvPr/>
            </p:nvSpPr>
            <p:spPr bwMode="auto">
              <a:xfrm>
                <a:off x="2198" y="3846"/>
                <a:ext cx="55" cy="47"/>
              </a:xfrm>
              <a:custGeom>
                <a:avLst/>
                <a:gdLst>
                  <a:gd name="T0" fmla="*/ 0 w 55"/>
                  <a:gd name="T1" fmla="*/ 47 h 47"/>
                  <a:gd name="T2" fmla="*/ 43 w 55"/>
                  <a:gd name="T3" fmla="*/ 1 h 47"/>
                  <a:gd name="T4" fmla="*/ 55 w 55"/>
                  <a:gd name="T5" fmla="*/ 0 h 47"/>
                  <a:gd name="T6" fmla="*/ 12 w 55"/>
                  <a:gd name="T7" fmla="*/ 46 h 47"/>
                  <a:gd name="T8" fmla="*/ 11 w 55"/>
                  <a:gd name="T9" fmla="*/ 46 h 47"/>
                  <a:gd name="T10" fmla="*/ 9 w 55"/>
                  <a:gd name="T11" fmla="*/ 46 h 47"/>
                  <a:gd name="T12" fmla="*/ 8 w 55"/>
                  <a:gd name="T13" fmla="*/ 46 h 47"/>
                  <a:gd name="T14" fmla="*/ 7 w 55"/>
                  <a:gd name="T15" fmla="*/ 47 h 47"/>
                  <a:gd name="T16" fmla="*/ 5 w 55"/>
                  <a:gd name="T17" fmla="*/ 47 h 47"/>
                  <a:gd name="T18" fmla="*/ 4 w 55"/>
                  <a:gd name="T19" fmla="*/ 47 h 47"/>
                  <a:gd name="T20" fmla="*/ 3 w 55"/>
                  <a:gd name="T21" fmla="*/ 47 h 47"/>
                  <a:gd name="T22" fmla="*/ 0 w 55"/>
                  <a:gd name="T23" fmla="*/ 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47"/>
                  <a:gd name="T38" fmla="*/ 55 w 55"/>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47">
                    <a:moveTo>
                      <a:pt x="0" y="47"/>
                    </a:moveTo>
                    <a:lnTo>
                      <a:pt x="43" y="1"/>
                    </a:lnTo>
                    <a:lnTo>
                      <a:pt x="55" y="0"/>
                    </a:lnTo>
                    <a:lnTo>
                      <a:pt x="12" y="46"/>
                    </a:lnTo>
                    <a:lnTo>
                      <a:pt x="11" y="46"/>
                    </a:lnTo>
                    <a:lnTo>
                      <a:pt x="9" y="46"/>
                    </a:lnTo>
                    <a:lnTo>
                      <a:pt x="8" y="46"/>
                    </a:lnTo>
                    <a:lnTo>
                      <a:pt x="7" y="47"/>
                    </a:lnTo>
                    <a:lnTo>
                      <a:pt x="5" y="47"/>
                    </a:lnTo>
                    <a:lnTo>
                      <a:pt x="4" y="47"/>
                    </a:lnTo>
                    <a:lnTo>
                      <a:pt x="3" y="47"/>
                    </a:lnTo>
                    <a:lnTo>
                      <a:pt x="0" y="47"/>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8" name="Freeform 161"/>
              <p:cNvSpPr>
                <a:spLocks/>
              </p:cNvSpPr>
              <p:nvPr/>
            </p:nvSpPr>
            <p:spPr bwMode="auto">
              <a:xfrm>
                <a:off x="2210" y="3843"/>
                <a:ext cx="53" cy="49"/>
              </a:xfrm>
              <a:custGeom>
                <a:avLst/>
                <a:gdLst>
                  <a:gd name="T0" fmla="*/ 0 w 53"/>
                  <a:gd name="T1" fmla="*/ 49 h 49"/>
                  <a:gd name="T2" fmla="*/ 43 w 53"/>
                  <a:gd name="T3" fmla="*/ 3 h 49"/>
                  <a:gd name="T4" fmla="*/ 53 w 53"/>
                  <a:gd name="T5" fmla="*/ 0 h 49"/>
                  <a:gd name="T6" fmla="*/ 12 w 53"/>
                  <a:gd name="T7" fmla="*/ 47 h 49"/>
                  <a:gd name="T8" fmla="*/ 10 w 53"/>
                  <a:gd name="T9" fmla="*/ 47 h 49"/>
                  <a:gd name="T10" fmla="*/ 9 w 53"/>
                  <a:gd name="T11" fmla="*/ 47 h 49"/>
                  <a:gd name="T12" fmla="*/ 8 w 53"/>
                  <a:gd name="T13" fmla="*/ 48 h 49"/>
                  <a:gd name="T14" fmla="*/ 6 w 53"/>
                  <a:gd name="T15" fmla="*/ 48 h 49"/>
                  <a:gd name="T16" fmla="*/ 5 w 53"/>
                  <a:gd name="T17" fmla="*/ 48 h 49"/>
                  <a:gd name="T18" fmla="*/ 3 w 53"/>
                  <a:gd name="T19" fmla="*/ 48 h 49"/>
                  <a:gd name="T20" fmla="*/ 1 w 53"/>
                  <a:gd name="T21" fmla="*/ 49 h 49"/>
                  <a:gd name="T22" fmla="*/ 0 w 53"/>
                  <a:gd name="T23" fmla="*/ 49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9"/>
                  <a:gd name="T38" fmla="*/ 53 w 53"/>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9">
                    <a:moveTo>
                      <a:pt x="0" y="49"/>
                    </a:moveTo>
                    <a:lnTo>
                      <a:pt x="43" y="3"/>
                    </a:lnTo>
                    <a:lnTo>
                      <a:pt x="53" y="0"/>
                    </a:lnTo>
                    <a:lnTo>
                      <a:pt x="12" y="47"/>
                    </a:lnTo>
                    <a:lnTo>
                      <a:pt x="10" y="47"/>
                    </a:lnTo>
                    <a:lnTo>
                      <a:pt x="9" y="47"/>
                    </a:lnTo>
                    <a:lnTo>
                      <a:pt x="8" y="48"/>
                    </a:lnTo>
                    <a:lnTo>
                      <a:pt x="6" y="48"/>
                    </a:lnTo>
                    <a:lnTo>
                      <a:pt x="5" y="48"/>
                    </a:lnTo>
                    <a:lnTo>
                      <a:pt x="3" y="48"/>
                    </a:lnTo>
                    <a:lnTo>
                      <a:pt x="1" y="49"/>
                    </a:lnTo>
                    <a:lnTo>
                      <a:pt x="0" y="49"/>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29" name="Freeform 162"/>
              <p:cNvSpPr>
                <a:spLocks/>
              </p:cNvSpPr>
              <p:nvPr/>
            </p:nvSpPr>
            <p:spPr bwMode="auto">
              <a:xfrm>
                <a:off x="2222" y="3841"/>
                <a:ext cx="53" cy="49"/>
              </a:xfrm>
              <a:custGeom>
                <a:avLst/>
                <a:gdLst>
                  <a:gd name="T0" fmla="*/ 0 w 53"/>
                  <a:gd name="T1" fmla="*/ 49 h 49"/>
                  <a:gd name="T2" fmla="*/ 41 w 53"/>
                  <a:gd name="T3" fmla="*/ 2 h 49"/>
                  <a:gd name="T4" fmla="*/ 53 w 53"/>
                  <a:gd name="T5" fmla="*/ 0 h 49"/>
                  <a:gd name="T6" fmla="*/ 12 w 53"/>
                  <a:gd name="T7" fmla="*/ 45 h 49"/>
                  <a:gd name="T8" fmla="*/ 10 w 53"/>
                  <a:gd name="T9" fmla="*/ 46 h 49"/>
                  <a:gd name="T10" fmla="*/ 9 w 53"/>
                  <a:gd name="T11" fmla="*/ 46 h 49"/>
                  <a:gd name="T12" fmla="*/ 7 w 53"/>
                  <a:gd name="T13" fmla="*/ 46 h 49"/>
                  <a:gd name="T14" fmla="*/ 6 w 53"/>
                  <a:gd name="T15" fmla="*/ 47 h 49"/>
                  <a:gd name="T16" fmla="*/ 5 w 53"/>
                  <a:gd name="T17" fmla="*/ 47 h 49"/>
                  <a:gd name="T18" fmla="*/ 2 w 53"/>
                  <a:gd name="T19" fmla="*/ 47 h 49"/>
                  <a:gd name="T20" fmla="*/ 1 w 53"/>
                  <a:gd name="T21" fmla="*/ 47 h 49"/>
                  <a:gd name="T22" fmla="*/ 0 w 53"/>
                  <a:gd name="T23" fmla="*/ 49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9"/>
                  <a:gd name="T38" fmla="*/ 53 w 53"/>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9">
                    <a:moveTo>
                      <a:pt x="0" y="49"/>
                    </a:moveTo>
                    <a:lnTo>
                      <a:pt x="41" y="2"/>
                    </a:lnTo>
                    <a:lnTo>
                      <a:pt x="53" y="0"/>
                    </a:lnTo>
                    <a:lnTo>
                      <a:pt x="12" y="45"/>
                    </a:lnTo>
                    <a:lnTo>
                      <a:pt x="10" y="46"/>
                    </a:lnTo>
                    <a:lnTo>
                      <a:pt x="9" y="46"/>
                    </a:lnTo>
                    <a:lnTo>
                      <a:pt x="7" y="46"/>
                    </a:lnTo>
                    <a:lnTo>
                      <a:pt x="6" y="47"/>
                    </a:lnTo>
                    <a:lnTo>
                      <a:pt x="5" y="47"/>
                    </a:lnTo>
                    <a:lnTo>
                      <a:pt x="2" y="47"/>
                    </a:lnTo>
                    <a:lnTo>
                      <a:pt x="1" y="47"/>
                    </a:lnTo>
                    <a:lnTo>
                      <a:pt x="0" y="49"/>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0" name="Freeform 163"/>
              <p:cNvSpPr>
                <a:spLocks/>
              </p:cNvSpPr>
              <p:nvPr/>
            </p:nvSpPr>
            <p:spPr bwMode="auto">
              <a:xfrm>
                <a:off x="2234" y="3840"/>
                <a:ext cx="52" cy="46"/>
              </a:xfrm>
              <a:custGeom>
                <a:avLst/>
                <a:gdLst>
                  <a:gd name="T0" fmla="*/ 0 w 52"/>
                  <a:gd name="T1" fmla="*/ 46 h 46"/>
                  <a:gd name="T2" fmla="*/ 41 w 52"/>
                  <a:gd name="T3" fmla="*/ 1 h 46"/>
                  <a:gd name="T4" fmla="*/ 52 w 52"/>
                  <a:gd name="T5" fmla="*/ 0 h 46"/>
                  <a:gd name="T6" fmla="*/ 12 w 52"/>
                  <a:gd name="T7" fmla="*/ 44 h 46"/>
                  <a:gd name="T8" fmla="*/ 11 w 52"/>
                  <a:gd name="T9" fmla="*/ 44 h 46"/>
                  <a:gd name="T10" fmla="*/ 9 w 52"/>
                  <a:gd name="T11" fmla="*/ 44 h 46"/>
                  <a:gd name="T12" fmla="*/ 8 w 52"/>
                  <a:gd name="T13" fmla="*/ 45 h 46"/>
                  <a:gd name="T14" fmla="*/ 6 w 52"/>
                  <a:gd name="T15" fmla="*/ 45 h 46"/>
                  <a:gd name="T16" fmla="*/ 4 w 52"/>
                  <a:gd name="T17" fmla="*/ 45 h 46"/>
                  <a:gd name="T18" fmla="*/ 2 w 52"/>
                  <a:gd name="T19" fmla="*/ 46 h 46"/>
                  <a:gd name="T20" fmla="*/ 1 w 52"/>
                  <a:gd name="T21" fmla="*/ 46 h 46"/>
                  <a:gd name="T22" fmla="*/ 0 w 52"/>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6"/>
                  <a:gd name="T38" fmla="*/ 52 w 5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6">
                    <a:moveTo>
                      <a:pt x="0" y="46"/>
                    </a:moveTo>
                    <a:lnTo>
                      <a:pt x="41" y="1"/>
                    </a:lnTo>
                    <a:lnTo>
                      <a:pt x="52" y="0"/>
                    </a:lnTo>
                    <a:lnTo>
                      <a:pt x="12" y="44"/>
                    </a:lnTo>
                    <a:lnTo>
                      <a:pt x="11" y="44"/>
                    </a:lnTo>
                    <a:lnTo>
                      <a:pt x="9" y="44"/>
                    </a:lnTo>
                    <a:lnTo>
                      <a:pt x="8" y="45"/>
                    </a:lnTo>
                    <a:lnTo>
                      <a:pt x="6" y="45"/>
                    </a:lnTo>
                    <a:lnTo>
                      <a:pt x="4" y="45"/>
                    </a:lnTo>
                    <a:lnTo>
                      <a:pt x="2" y="46"/>
                    </a:lnTo>
                    <a:lnTo>
                      <a:pt x="1" y="46"/>
                    </a:lnTo>
                    <a:lnTo>
                      <a:pt x="0" y="46"/>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1" name="Freeform 164"/>
              <p:cNvSpPr>
                <a:spLocks/>
              </p:cNvSpPr>
              <p:nvPr/>
            </p:nvSpPr>
            <p:spPr bwMode="auto">
              <a:xfrm>
                <a:off x="2246" y="3838"/>
                <a:ext cx="52" cy="46"/>
              </a:xfrm>
              <a:custGeom>
                <a:avLst/>
                <a:gdLst>
                  <a:gd name="T0" fmla="*/ 0 w 52"/>
                  <a:gd name="T1" fmla="*/ 46 h 46"/>
                  <a:gd name="T2" fmla="*/ 40 w 52"/>
                  <a:gd name="T3" fmla="*/ 2 h 46"/>
                  <a:gd name="T4" fmla="*/ 52 w 52"/>
                  <a:gd name="T5" fmla="*/ 0 h 46"/>
                  <a:gd name="T6" fmla="*/ 13 w 52"/>
                  <a:gd name="T7" fmla="*/ 43 h 46"/>
                  <a:gd name="T8" fmla="*/ 11 w 52"/>
                  <a:gd name="T9" fmla="*/ 43 h 46"/>
                  <a:gd name="T10" fmla="*/ 10 w 52"/>
                  <a:gd name="T11" fmla="*/ 44 h 46"/>
                  <a:gd name="T12" fmla="*/ 8 w 52"/>
                  <a:gd name="T13" fmla="*/ 44 h 46"/>
                  <a:gd name="T14" fmla="*/ 7 w 52"/>
                  <a:gd name="T15" fmla="*/ 44 h 46"/>
                  <a:gd name="T16" fmla="*/ 4 w 52"/>
                  <a:gd name="T17" fmla="*/ 45 h 46"/>
                  <a:gd name="T18" fmla="*/ 3 w 52"/>
                  <a:gd name="T19" fmla="*/ 45 h 46"/>
                  <a:gd name="T20" fmla="*/ 1 w 52"/>
                  <a:gd name="T21" fmla="*/ 45 h 46"/>
                  <a:gd name="T22" fmla="*/ 0 w 52"/>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6"/>
                  <a:gd name="T38" fmla="*/ 52 w 5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6">
                    <a:moveTo>
                      <a:pt x="0" y="46"/>
                    </a:moveTo>
                    <a:lnTo>
                      <a:pt x="40" y="2"/>
                    </a:lnTo>
                    <a:lnTo>
                      <a:pt x="52" y="0"/>
                    </a:lnTo>
                    <a:lnTo>
                      <a:pt x="13" y="43"/>
                    </a:lnTo>
                    <a:lnTo>
                      <a:pt x="11" y="43"/>
                    </a:lnTo>
                    <a:lnTo>
                      <a:pt x="10" y="44"/>
                    </a:lnTo>
                    <a:lnTo>
                      <a:pt x="8" y="44"/>
                    </a:lnTo>
                    <a:lnTo>
                      <a:pt x="7" y="44"/>
                    </a:lnTo>
                    <a:lnTo>
                      <a:pt x="4" y="45"/>
                    </a:lnTo>
                    <a:lnTo>
                      <a:pt x="3" y="45"/>
                    </a:lnTo>
                    <a:lnTo>
                      <a:pt x="1" y="45"/>
                    </a:lnTo>
                    <a:lnTo>
                      <a:pt x="0" y="46"/>
                    </a:lnTo>
                    <a:close/>
                  </a:path>
                </a:pathLst>
              </a:custGeom>
              <a:solidFill>
                <a:srgbClr val="87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2" name="Freeform 165"/>
              <p:cNvSpPr>
                <a:spLocks/>
              </p:cNvSpPr>
              <p:nvPr/>
            </p:nvSpPr>
            <p:spPr bwMode="auto">
              <a:xfrm>
                <a:off x="2259" y="3837"/>
                <a:ext cx="45" cy="44"/>
              </a:xfrm>
              <a:custGeom>
                <a:avLst/>
                <a:gdLst>
                  <a:gd name="T0" fmla="*/ 0 w 45"/>
                  <a:gd name="T1" fmla="*/ 44 h 44"/>
                  <a:gd name="T2" fmla="*/ 39 w 45"/>
                  <a:gd name="T3" fmla="*/ 1 h 44"/>
                  <a:gd name="T4" fmla="*/ 45 w 45"/>
                  <a:gd name="T5" fmla="*/ 0 h 44"/>
                  <a:gd name="T6" fmla="*/ 42 w 45"/>
                  <a:gd name="T7" fmla="*/ 7 h 44"/>
                  <a:gd name="T8" fmla="*/ 12 w 45"/>
                  <a:gd name="T9" fmla="*/ 41 h 44"/>
                  <a:gd name="T10" fmla="*/ 11 w 45"/>
                  <a:gd name="T11" fmla="*/ 41 h 44"/>
                  <a:gd name="T12" fmla="*/ 9 w 45"/>
                  <a:gd name="T13" fmla="*/ 42 h 44"/>
                  <a:gd name="T14" fmla="*/ 8 w 45"/>
                  <a:gd name="T15" fmla="*/ 42 h 44"/>
                  <a:gd name="T16" fmla="*/ 5 w 45"/>
                  <a:gd name="T17" fmla="*/ 42 h 44"/>
                  <a:gd name="T18" fmla="*/ 4 w 45"/>
                  <a:gd name="T19" fmla="*/ 43 h 44"/>
                  <a:gd name="T20" fmla="*/ 2 w 45"/>
                  <a:gd name="T21" fmla="*/ 43 h 44"/>
                  <a:gd name="T22" fmla="*/ 1 w 45"/>
                  <a:gd name="T23" fmla="*/ 44 h 44"/>
                  <a:gd name="T24" fmla="*/ 0 w 45"/>
                  <a:gd name="T25" fmla="*/ 44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44"/>
                  <a:gd name="T41" fmla="*/ 45 w 45"/>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44">
                    <a:moveTo>
                      <a:pt x="0" y="44"/>
                    </a:moveTo>
                    <a:lnTo>
                      <a:pt x="39" y="1"/>
                    </a:lnTo>
                    <a:lnTo>
                      <a:pt x="45" y="0"/>
                    </a:lnTo>
                    <a:lnTo>
                      <a:pt x="42" y="7"/>
                    </a:lnTo>
                    <a:lnTo>
                      <a:pt x="12" y="41"/>
                    </a:lnTo>
                    <a:lnTo>
                      <a:pt x="11" y="41"/>
                    </a:lnTo>
                    <a:lnTo>
                      <a:pt x="9" y="42"/>
                    </a:lnTo>
                    <a:lnTo>
                      <a:pt x="8" y="42"/>
                    </a:lnTo>
                    <a:lnTo>
                      <a:pt x="5" y="42"/>
                    </a:lnTo>
                    <a:lnTo>
                      <a:pt x="4" y="43"/>
                    </a:lnTo>
                    <a:lnTo>
                      <a:pt x="2" y="43"/>
                    </a:lnTo>
                    <a:lnTo>
                      <a:pt x="1" y="44"/>
                    </a:lnTo>
                    <a:lnTo>
                      <a:pt x="0" y="44"/>
                    </a:lnTo>
                    <a:close/>
                  </a:path>
                </a:pathLst>
              </a:custGeom>
              <a:solidFill>
                <a:srgbClr val="85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3" name="Freeform 166"/>
              <p:cNvSpPr>
                <a:spLocks/>
              </p:cNvSpPr>
              <p:nvPr/>
            </p:nvSpPr>
            <p:spPr bwMode="auto">
              <a:xfrm>
                <a:off x="2271" y="3844"/>
                <a:ext cx="30" cy="34"/>
              </a:xfrm>
              <a:custGeom>
                <a:avLst/>
                <a:gdLst>
                  <a:gd name="T0" fmla="*/ 0 w 30"/>
                  <a:gd name="T1" fmla="*/ 34 h 34"/>
                  <a:gd name="T2" fmla="*/ 30 w 30"/>
                  <a:gd name="T3" fmla="*/ 0 h 34"/>
                  <a:gd name="T4" fmla="*/ 20 w 30"/>
                  <a:gd name="T5" fmla="*/ 22 h 34"/>
                  <a:gd name="T6" fmla="*/ 13 w 30"/>
                  <a:gd name="T7" fmla="*/ 29 h 34"/>
                  <a:gd name="T8" fmla="*/ 12 w 30"/>
                  <a:gd name="T9" fmla="*/ 31 h 34"/>
                  <a:gd name="T10" fmla="*/ 10 w 30"/>
                  <a:gd name="T11" fmla="*/ 31 h 34"/>
                  <a:gd name="T12" fmla="*/ 9 w 30"/>
                  <a:gd name="T13" fmla="*/ 32 h 34"/>
                  <a:gd name="T14" fmla="*/ 6 w 30"/>
                  <a:gd name="T15" fmla="*/ 32 h 34"/>
                  <a:gd name="T16" fmla="*/ 5 w 30"/>
                  <a:gd name="T17" fmla="*/ 33 h 34"/>
                  <a:gd name="T18" fmla="*/ 3 w 30"/>
                  <a:gd name="T19" fmla="*/ 33 h 34"/>
                  <a:gd name="T20" fmla="*/ 2 w 30"/>
                  <a:gd name="T21" fmla="*/ 33 h 34"/>
                  <a:gd name="T22" fmla="*/ 0 w 30"/>
                  <a:gd name="T23" fmla="*/ 34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4"/>
                  <a:gd name="T38" fmla="*/ 30 w 30"/>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4">
                    <a:moveTo>
                      <a:pt x="0" y="34"/>
                    </a:moveTo>
                    <a:lnTo>
                      <a:pt x="30" y="0"/>
                    </a:lnTo>
                    <a:lnTo>
                      <a:pt x="20" y="22"/>
                    </a:lnTo>
                    <a:lnTo>
                      <a:pt x="13" y="29"/>
                    </a:lnTo>
                    <a:lnTo>
                      <a:pt x="12" y="31"/>
                    </a:lnTo>
                    <a:lnTo>
                      <a:pt x="10" y="31"/>
                    </a:lnTo>
                    <a:lnTo>
                      <a:pt x="9" y="32"/>
                    </a:lnTo>
                    <a:lnTo>
                      <a:pt x="6" y="32"/>
                    </a:lnTo>
                    <a:lnTo>
                      <a:pt x="5" y="33"/>
                    </a:lnTo>
                    <a:lnTo>
                      <a:pt x="3" y="33"/>
                    </a:lnTo>
                    <a:lnTo>
                      <a:pt x="2" y="33"/>
                    </a:lnTo>
                    <a:lnTo>
                      <a:pt x="0" y="34"/>
                    </a:lnTo>
                    <a:close/>
                  </a:path>
                </a:pathLst>
              </a:custGeom>
              <a:solidFill>
                <a:srgbClr val="83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4" name="Freeform 167"/>
              <p:cNvSpPr>
                <a:spLocks/>
              </p:cNvSpPr>
              <p:nvPr/>
            </p:nvSpPr>
            <p:spPr bwMode="auto">
              <a:xfrm>
                <a:off x="2284" y="3866"/>
                <a:ext cx="7" cy="7"/>
              </a:xfrm>
              <a:custGeom>
                <a:avLst/>
                <a:gdLst>
                  <a:gd name="T0" fmla="*/ 0 w 7"/>
                  <a:gd name="T1" fmla="*/ 7 h 7"/>
                  <a:gd name="T2" fmla="*/ 7 w 7"/>
                  <a:gd name="T3" fmla="*/ 0 h 7"/>
                  <a:gd name="T4" fmla="*/ 4 w 7"/>
                  <a:gd name="T5" fmla="*/ 6 h 7"/>
                  <a:gd name="T6" fmla="*/ 4 w 7"/>
                  <a:gd name="T7" fmla="*/ 6 h 7"/>
                  <a:gd name="T8" fmla="*/ 3 w 7"/>
                  <a:gd name="T9" fmla="*/ 7 h 7"/>
                  <a:gd name="T10" fmla="*/ 3 w 7"/>
                  <a:gd name="T11" fmla="*/ 7 h 7"/>
                  <a:gd name="T12" fmla="*/ 2 w 7"/>
                  <a:gd name="T13" fmla="*/ 7 h 7"/>
                  <a:gd name="T14" fmla="*/ 2 w 7"/>
                  <a:gd name="T15" fmla="*/ 7 h 7"/>
                  <a:gd name="T16" fmla="*/ 1 w 7"/>
                  <a:gd name="T17" fmla="*/ 7 h 7"/>
                  <a:gd name="T18" fmla="*/ 1 w 7"/>
                  <a:gd name="T19" fmla="*/ 7 h 7"/>
                  <a:gd name="T20" fmla="*/ 0 w 7"/>
                  <a:gd name="T21" fmla="*/ 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7"/>
                  <a:gd name="T35" fmla="*/ 7 w 7"/>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7">
                    <a:moveTo>
                      <a:pt x="0" y="7"/>
                    </a:moveTo>
                    <a:lnTo>
                      <a:pt x="7" y="0"/>
                    </a:lnTo>
                    <a:lnTo>
                      <a:pt x="4" y="6"/>
                    </a:lnTo>
                    <a:lnTo>
                      <a:pt x="3" y="7"/>
                    </a:lnTo>
                    <a:lnTo>
                      <a:pt x="2" y="7"/>
                    </a:lnTo>
                    <a:lnTo>
                      <a:pt x="1" y="7"/>
                    </a:lnTo>
                    <a:lnTo>
                      <a:pt x="0" y="7"/>
                    </a:lnTo>
                    <a:close/>
                  </a:path>
                </a:pathLst>
              </a:custGeom>
              <a:solidFill>
                <a:srgbClr val="81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5" name="Freeform 168"/>
              <p:cNvSpPr>
                <a:spLocks/>
              </p:cNvSpPr>
              <p:nvPr/>
            </p:nvSpPr>
            <p:spPr bwMode="auto">
              <a:xfrm>
                <a:off x="1937" y="3798"/>
                <a:ext cx="153" cy="50"/>
              </a:xfrm>
              <a:custGeom>
                <a:avLst/>
                <a:gdLst>
                  <a:gd name="T0" fmla="*/ 153 w 153"/>
                  <a:gd name="T1" fmla="*/ 41 h 50"/>
                  <a:gd name="T2" fmla="*/ 135 w 153"/>
                  <a:gd name="T3" fmla="*/ 38 h 50"/>
                  <a:gd name="T4" fmla="*/ 117 w 153"/>
                  <a:gd name="T5" fmla="*/ 35 h 50"/>
                  <a:gd name="T6" fmla="*/ 99 w 153"/>
                  <a:gd name="T7" fmla="*/ 31 h 50"/>
                  <a:gd name="T8" fmla="*/ 81 w 153"/>
                  <a:gd name="T9" fmla="*/ 26 h 50"/>
                  <a:gd name="T10" fmla="*/ 64 w 153"/>
                  <a:gd name="T11" fmla="*/ 21 h 50"/>
                  <a:gd name="T12" fmla="*/ 45 w 153"/>
                  <a:gd name="T13" fmla="*/ 14 h 50"/>
                  <a:gd name="T14" fmla="*/ 27 w 153"/>
                  <a:gd name="T15" fmla="*/ 8 h 50"/>
                  <a:gd name="T16" fmla="*/ 9 w 153"/>
                  <a:gd name="T17" fmla="*/ 0 h 50"/>
                  <a:gd name="T18" fmla="*/ 0 w 153"/>
                  <a:gd name="T19" fmla="*/ 8 h 50"/>
                  <a:gd name="T20" fmla="*/ 18 w 153"/>
                  <a:gd name="T21" fmla="*/ 16 h 50"/>
                  <a:gd name="T22" fmla="*/ 36 w 153"/>
                  <a:gd name="T23" fmla="*/ 23 h 50"/>
                  <a:gd name="T24" fmla="*/ 54 w 153"/>
                  <a:gd name="T25" fmla="*/ 29 h 50"/>
                  <a:gd name="T26" fmla="*/ 71 w 153"/>
                  <a:gd name="T27" fmla="*/ 35 h 50"/>
                  <a:gd name="T28" fmla="*/ 90 w 153"/>
                  <a:gd name="T29" fmla="*/ 39 h 50"/>
                  <a:gd name="T30" fmla="*/ 108 w 153"/>
                  <a:gd name="T31" fmla="*/ 43 h 50"/>
                  <a:gd name="T32" fmla="*/ 126 w 153"/>
                  <a:gd name="T33" fmla="*/ 46 h 50"/>
                  <a:gd name="T34" fmla="*/ 145 w 153"/>
                  <a:gd name="T35" fmla="*/ 50 h 50"/>
                  <a:gd name="T36" fmla="*/ 153 w 153"/>
                  <a:gd name="T37" fmla="*/ 4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3"/>
                  <a:gd name="T58" fmla="*/ 0 h 50"/>
                  <a:gd name="T59" fmla="*/ 153 w 153"/>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3" h="50">
                    <a:moveTo>
                      <a:pt x="153" y="41"/>
                    </a:moveTo>
                    <a:lnTo>
                      <a:pt x="135" y="38"/>
                    </a:lnTo>
                    <a:lnTo>
                      <a:pt x="117" y="35"/>
                    </a:lnTo>
                    <a:lnTo>
                      <a:pt x="99" y="31"/>
                    </a:lnTo>
                    <a:lnTo>
                      <a:pt x="81" y="26"/>
                    </a:lnTo>
                    <a:lnTo>
                      <a:pt x="64" y="21"/>
                    </a:lnTo>
                    <a:lnTo>
                      <a:pt x="45" y="14"/>
                    </a:lnTo>
                    <a:lnTo>
                      <a:pt x="27" y="8"/>
                    </a:lnTo>
                    <a:lnTo>
                      <a:pt x="9" y="0"/>
                    </a:lnTo>
                    <a:lnTo>
                      <a:pt x="0" y="8"/>
                    </a:lnTo>
                    <a:lnTo>
                      <a:pt x="18" y="16"/>
                    </a:lnTo>
                    <a:lnTo>
                      <a:pt x="36" y="23"/>
                    </a:lnTo>
                    <a:lnTo>
                      <a:pt x="54" y="29"/>
                    </a:lnTo>
                    <a:lnTo>
                      <a:pt x="71" y="35"/>
                    </a:lnTo>
                    <a:lnTo>
                      <a:pt x="90" y="39"/>
                    </a:lnTo>
                    <a:lnTo>
                      <a:pt x="108" y="43"/>
                    </a:lnTo>
                    <a:lnTo>
                      <a:pt x="126" y="46"/>
                    </a:lnTo>
                    <a:lnTo>
                      <a:pt x="145" y="50"/>
                    </a:lnTo>
                    <a:lnTo>
                      <a:pt x="153"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6" name="Freeform 169"/>
              <p:cNvSpPr>
                <a:spLocks/>
              </p:cNvSpPr>
              <p:nvPr/>
            </p:nvSpPr>
            <p:spPr bwMode="auto">
              <a:xfrm>
                <a:off x="2082" y="3839"/>
                <a:ext cx="148" cy="17"/>
              </a:xfrm>
              <a:custGeom>
                <a:avLst/>
                <a:gdLst>
                  <a:gd name="T0" fmla="*/ 148 w 148"/>
                  <a:gd name="T1" fmla="*/ 5 h 17"/>
                  <a:gd name="T2" fmla="*/ 132 w 148"/>
                  <a:gd name="T3" fmla="*/ 8 h 17"/>
                  <a:gd name="T4" fmla="*/ 115 w 148"/>
                  <a:gd name="T5" fmla="*/ 9 h 17"/>
                  <a:gd name="T6" fmla="*/ 98 w 148"/>
                  <a:gd name="T7" fmla="*/ 9 h 17"/>
                  <a:gd name="T8" fmla="*/ 80 w 148"/>
                  <a:gd name="T9" fmla="*/ 8 h 17"/>
                  <a:gd name="T10" fmla="*/ 62 w 148"/>
                  <a:gd name="T11" fmla="*/ 5 h 17"/>
                  <a:gd name="T12" fmla="*/ 44 w 148"/>
                  <a:gd name="T13" fmla="*/ 4 h 17"/>
                  <a:gd name="T14" fmla="*/ 27 w 148"/>
                  <a:gd name="T15" fmla="*/ 2 h 17"/>
                  <a:gd name="T16" fmla="*/ 8 w 148"/>
                  <a:gd name="T17" fmla="*/ 0 h 17"/>
                  <a:gd name="T18" fmla="*/ 0 w 148"/>
                  <a:gd name="T19" fmla="*/ 9 h 17"/>
                  <a:gd name="T20" fmla="*/ 17 w 148"/>
                  <a:gd name="T21" fmla="*/ 11 h 17"/>
                  <a:gd name="T22" fmla="*/ 35 w 148"/>
                  <a:gd name="T23" fmla="*/ 13 h 17"/>
                  <a:gd name="T24" fmla="*/ 54 w 148"/>
                  <a:gd name="T25" fmla="*/ 14 h 17"/>
                  <a:gd name="T26" fmla="*/ 71 w 148"/>
                  <a:gd name="T27" fmla="*/ 16 h 17"/>
                  <a:gd name="T28" fmla="*/ 89 w 148"/>
                  <a:gd name="T29" fmla="*/ 17 h 17"/>
                  <a:gd name="T30" fmla="*/ 107 w 148"/>
                  <a:gd name="T31" fmla="*/ 17 h 17"/>
                  <a:gd name="T32" fmla="*/ 123 w 148"/>
                  <a:gd name="T33" fmla="*/ 16 h 17"/>
                  <a:gd name="T34" fmla="*/ 140 w 148"/>
                  <a:gd name="T35" fmla="*/ 14 h 17"/>
                  <a:gd name="T36" fmla="*/ 148 w 148"/>
                  <a:gd name="T37" fmla="*/ 5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17"/>
                  <a:gd name="T59" fmla="*/ 148 w 148"/>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17">
                    <a:moveTo>
                      <a:pt x="148" y="5"/>
                    </a:moveTo>
                    <a:lnTo>
                      <a:pt x="132" y="8"/>
                    </a:lnTo>
                    <a:lnTo>
                      <a:pt x="115" y="9"/>
                    </a:lnTo>
                    <a:lnTo>
                      <a:pt x="98" y="9"/>
                    </a:lnTo>
                    <a:lnTo>
                      <a:pt x="80" y="8"/>
                    </a:lnTo>
                    <a:lnTo>
                      <a:pt x="62" y="5"/>
                    </a:lnTo>
                    <a:lnTo>
                      <a:pt x="44" y="4"/>
                    </a:lnTo>
                    <a:lnTo>
                      <a:pt x="27" y="2"/>
                    </a:lnTo>
                    <a:lnTo>
                      <a:pt x="8" y="0"/>
                    </a:lnTo>
                    <a:lnTo>
                      <a:pt x="0" y="9"/>
                    </a:lnTo>
                    <a:lnTo>
                      <a:pt x="17" y="11"/>
                    </a:lnTo>
                    <a:lnTo>
                      <a:pt x="35" y="13"/>
                    </a:lnTo>
                    <a:lnTo>
                      <a:pt x="54" y="14"/>
                    </a:lnTo>
                    <a:lnTo>
                      <a:pt x="71" y="16"/>
                    </a:lnTo>
                    <a:lnTo>
                      <a:pt x="89" y="17"/>
                    </a:lnTo>
                    <a:lnTo>
                      <a:pt x="107" y="17"/>
                    </a:lnTo>
                    <a:lnTo>
                      <a:pt x="123" y="16"/>
                    </a:lnTo>
                    <a:lnTo>
                      <a:pt x="140" y="14"/>
                    </a:lnTo>
                    <a:lnTo>
                      <a:pt x="14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7" name="Freeform 170"/>
              <p:cNvSpPr>
                <a:spLocks/>
              </p:cNvSpPr>
              <p:nvPr/>
            </p:nvSpPr>
            <p:spPr bwMode="auto">
              <a:xfrm>
                <a:off x="2222" y="3833"/>
                <a:ext cx="88" cy="20"/>
              </a:xfrm>
              <a:custGeom>
                <a:avLst/>
                <a:gdLst>
                  <a:gd name="T0" fmla="*/ 88 w 88"/>
                  <a:gd name="T1" fmla="*/ 1 h 20"/>
                  <a:gd name="T2" fmla="*/ 87 w 88"/>
                  <a:gd name="T3" fmla="*/ 0 h 20"/>
                  <a:gd name="T4" fmla="*/ 8 w 88"/>
                  <a:gd name="T5" fmla="*/ 11 h 20"/>
                  <a:gd name="T6" fmla="*/ 0 w 88"/>
                  <a:gd name="T7" fmla="*/ 20 h 20"/>
                  <a:gd name="T8" fmla="*/ 78 w 88"/>
                  <a:gd name="T9" fmla="*/ 8 h 20"/>
                  <a:gd name="T10" fmla="*/ 78 w 88"/>
                  <a:gd name="T11" fmla="*/ 7 h 20"/>
                  <a:gd name="T12" fmla="*/ 78 w 88"/>
                  <a:gd name="T13" fmla="*/ 8 h 20"/>
                  <a:gd name="T14" fmla="*/ 80 w 88"/>
                  <a:gd name="T15" fmla="*/ 7 h 20"/>
                  <a:gd name="T16" fmla="*/ 82 w 88"/>
                  <a:gd name="T17" fmla="*/ 6 h 20"/>
                  <a:gd name="T18" fmla="*/ 83 w 88"/>
                  <a:gd name="T19" fmla="*/ 5 h 20"/>
                  <a:gd name="T20" fmla="*/ 86 w 88"/>
                  <a:gd name="T21" fmla="*/ 3 h 20"/>
                  <a:gd name="T22" fmla="*/ 87 w 88"/>
                  <a:gd name="T23" fmla="*/ 2 h 20"/>
                  <a:gd name="T24" fmla="*/ 88 w 88"/>
                  <a:gd name="T25" fmla="*/ 1 h 20"/>
                  <a:gd name="T26" fmla="*/ 88 w 88"/>
                  <a:gd name="T27" fmla="*/ 0 h 20"/>
                  <a:gd name="T28" fmla="*/ 87 w 88"/>
                  <a:gd name="T29" fmla="*/ 0 h 20"/>
                  <a:gd name="T30" fmla="*/ 88 w 88"/>
                  <a:gd name="T31" fmla="*/ 1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
                  <a:gd name="T49" fmla="*/ 0 h 20"/>
                  <a:gd name="T50" fmla="*/ 88 w 88"/>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 h="20">
                    <a:moveTo>
                      <a:pt x="88" y="1"/>
                    </a:moveTo>
                    <a:lnTo>
                      <a:pt x="87" y="0"/>
                    </a:lnTo>
                    <a:lnTo>
                      <a:pt x="8" y="11"/>
                    </a:lnTo>
                    <a:lnTo>
                      <a:pt x="0" y="20"/>
                    </a:lnTo>
                    <a:lnTo>
                      <a:pt x="78" y="8"/>
                    </a:lnTo>
                    <a:lnTo>
                      <a:pt x="78" y="7"/>
                    </a:lnTo>
                    <a:lnTo>
                      <a:pt x="78" y="8"/>
                    </a:lnTo>
                    <a:lnTo>
                      <a:pt x="80" y="7"/>
                    </a:lnTo>
                    <a:lnTo>
                      <a:pt x="82" y="6"/>
                    </a:lnTo>
                    <a:lnTo>
                      <a:pt x="83" y="5"/>
                    </a:lnTo>
                    <a:lnTo>
                      <a:pt x="86" y="3"/>
                    </a:lnTo>
                    <a:lnTo>
                      <a:pt x="87" y="2"/>
                    </a:lnTo>
                    <a:lnTo>
                      <a:pt x="88" y="1"/>
                    </a:lnTo>
                    <a:lnTo>
                      <a:pt x="88" y="0"/>
                    </a:lnTo>
                    <a:lnTo>
                      <a:pt x="87" y="0"/>
                    </a:lnTo>
                    <a:lnTo>
                      <a:pt x="8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8" name="Freeform 171"/>
              <p:cNvSpPr>
                <a:spLocks/>
              </p:cNvSpPr>
              <p:nvPr/>
            </p:nvSpPr>
            <p:spPr bwMode="auto">
              <a:xfrm>
                <a:off x="2284" y="3834"/>
                <a:ext cx="26" cy="43"/>
              </a:xfrm>
              <a:custGeom>
                <a:avLst/>
                <a:gdLst>
                  <a:gd name="T0" fmla="*/ 1 w 26"/>
                  <a:gd name="T1" fmla="*/ 43 h 43"/>
                  <a:gd name="T2" fmla="*/ 10 w 26"/>
                  <a:gd name="T3" fmla="*/ 36 h 43"/>
                  <a:gd name="T4" fmla="*/ 26 w 26"/>
                  <a:gd name="T5" fmla="*/ 0 h 43"/>
                  <a:gd name="T6" fmla="*/ 16 w 26"/>
                  <a:gd name="T7" fmla="*/ 6 h 43"/>
                  <a:gd name="T8" fmla="*/ 0 w 26"/>
                  <a:gd name="T9" fmla="*/ 42 h 43"/>
                  <a:gd name="T10" fmla="*/ 9 w 26"/>
                  <a:gd name="T11" fmla="*/ 34 h 43"/>
                  <a:gd name="T12" fmla="*/ 0 w 26"/>
                  <a:gd name="T13" fmla="*/ 42 h 43"/>
                  <a:gd name="T14" fmla="*/ 0 w 26"/>
                  <a:gd name="T15" fmla="*/ 43 h 43"/>
                  <a:gd name="T16" fmla="*/ 1 w 26"/>
                  <a:gd name="T17" fmla="*/ 43 h 43"/>
                  <a:gd name="T18" fmla="*/ 3 w 26"/>
                  <a:gd name="T19" fmla="*/ 42 h 43"/>
                  <a:gd name="T20" fmla="*/ 5 w 26"/>
                  <a:gd name="T21" fmla="*/ 41 h 43"/>
                  <a:gd name="T22" fmla="*/ 6 w 26"/>
                  <a:gd name="T23" fmla="*/ 39 h 43"/>
                  <a:gd name="T24" fmla="*/ 9 w 26"/>
                  <a:gd name="T25" fmla="*/ 37 h 43"/>
                  <a:gd name="T26" fmla="*/ 10 w 26"/>
                  <a:gd name="T27" fmla="*/ 36 h 43"/>
                  <a:gd name="T28" fmla="*/ 1 w 26"/>
                  <a:gd name="T29" fmla="*/ 43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43"/>
                  <a:gd name="T47" fmla="*/ 26 w 26"/>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43">
                    <a:moveTo>
                      <a:pt x="1" y="43"/>
                    </a:moveTo>
                    <a:lnTo>
                      <a:pt x="10" y="36"/>
                    </a:lnTo>
                    <a:lnTo>
                      <a:pt x="26" y="0"/>
                    </a:lnTo>
                    <a:lnTo>
                      <a:pt x="16" y="6"/>
                    </a:lnTo>
                    <a:lnTo>
                      <a:pt x="0" y="42"/>
                    </a:lnTo>
                    <a:lnTo>
                      <a:pt x="9" y="34"/>
                    </a:lnTo>
                    <a:lnTo>
                      <a:pt x="0" y="42"/>
                    </a:lnTo>
                    <a:lnTo>
                      <a:pt x="0" y="43"/>
                    </a:lnTo>
                    <a:lnTo>
                      <a:pt x="1" y="43"/>
                    </a:lnTo>
                    <a:lnTo>
                      <a:pt x="3" y="42"/>
                    </a:lnTo>
                    <a:lnTo>
                      <a:pt x="5" y="41"/>
                    </a:lnTo>
                    <a:lnTo>
                      <a:pt x="6" y="39"/>
                    </a:lnTo>
                    <a:lnTo>
                      <a:pt x="9" y="37"/>
                    </a:lnTo>
                    <a:lnTo>
                      <a:pt x="10" y="36"/>
                    </a:lnTo>
                    <a:lnTo>
                      <a:pt x="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39" name="Freeform 172"/>
              <p:cNvSpPr>
                <a:spLocks/>
              </p:cNvSpPr>
              <p:nvPr/>
            </p:nvSpPr>
            <p:spPr bwMode="auto">
              <a:xfrm>
                <a:off x="2021" y="3868"/>
                <a:ext cx="272" cy="33"/>
              </a:xfrm>
              <a:custGeom>
                <a:avLst/>
                <a:gdLst>
                  <a:gd name="T0" fmla="*/ 0 w 272"/>
                  <a:gd name="T1" fmla="*/ 14 h 33"/>
                  <a:gd name="T2" fmla="*/ 36 w 272"/>
                  <a:gd name="T3" fmla="*/ 23 h 33"/>
                  <a:gd name="T4" fmla="*/ 69 w 272"/>
                  <a:gd name="T5" fmla="*/ 29 h 33"/>
                  <a:gd name="T6" fmla="*/ 85 w 272"/>
                  <a:gd name="T7" fmla="*/ 31 h 33"/>
                  <a:gd name="T8" fmla="*/ 100 w 272"/>
                  <a:gd name="T9" fmla="*/ 32 h 33"/>
                  <a:gd name="T10" fmla="*/ 115 w 272"/>
                  <a:gd name="T11" fmla="*/ 33 h 33"/>
                  <a:gd name="T12" fmla="*/ 130 w 272"/>
                  <a:gd name="T13" fmla="*/ 33 h 33"/>
                  <a:gd name="T14" fmla="*/ 145 w 272"/>
                  <a:gd name="T15" fmla="*/ 32 h 33"/>
                  <a:gd name="T16" fmla="*/ 160 w 272"/>
                  <a:gd name="T17" fmla="*/ 31 h 33"/>
                  <a:gd name="T18" fmla="*/ 175 w 272"/>
                  <a:gd name="T19" fmla="*/ 29 h 33"/>
                  <a:gd name="T20" fmla="*/ 192 w 272"/>
                  <a:gd name="T21" fmla="*/ 27 h 33"/>
                  <a:gd name="T22" fmla="*/ 226 w 272"/>
                  <a:gd name="T23" fmla="*/ 19 h 33"/>
                  <a:gd name="T24" fmla="*/ 264 w 272"/>
                  <a:gd name="T25" fmla="*/ 9 h 33"/>
                  <a:gd name="T26" fmla="*/ 272 w 272"/>
                  <a:gd name="T27" fmla="*/ 0 h 33"/>
                  <a:gd name="T28" fmla="*/ 234 w 272"/>
                  <a:gd name="T29" fmla="*/ 11 h 33"/>
                  <a:gd name="T30" fmla="*/ 199 w 272"/>
                  <a:gd name="T31" fmla="*/ 18 h 33"/>
                  <a:gd name="T32" fmla="*/ 184 w 272"/>
                  <a:gd name="T33" fmla="*/ 20 h 33"/>
                  <a:gd name="T34" fmla="*/ 168 w 272"/>
                  <a:gd name="T35" fmla="*/ 23 h 33"/>
                  <a:gd name="T36" fmla="*/ 154 w 272"/>
                  <a:gd name="T37" fmla="*/ 24 h 33"/>
                  <a:gd name="T38" fmla="*/ 139 w 272"/>
                  <a:gd name="T39" fmla="*/ 25 h 33"/>
                  <a:gd name="T40" fmla="*/ 123 w 272"/>
                  <a:gd name="T41" fmla="*/ 25 h 33"/>
                  <a:gd name="T42" fmla="*/ 108 w 272"/>
                  <a:gd name="T43" fmla="*/ 24 h 33"/>
                  <a:gd name="T44" fmla="*/ 93 w 272"/>
                  <a:gd name="T45" fmla="*/ 23 h 33"/>
                  <a:gd name="T46" fmla="*/ 78 w 272"/>
                  <a:gd name="T47" fmla="*/ 20 h 33"/>
                  <a:gd name="T48" fmla="*/ 46 w 272"/>
                  <a:gd name="T49" fmla="*/ 14 h 33"/>
                  <a:gd name="T50" fmla="*/ 10 w 272"/>
                  <a:gd name="T51" fmla="*/ 5 h 33"/>
                  <a:gd name="T52" fmla="*/ 9 w 272"/>
                  <a:gd name="T53" fmla="*/ 5 h 33"/>
                  <a:gd name="T54" fmla="*/ 7 w 272"/>
                  <a:gd name="T55" fmla="*/ 7 h 33"/>
                  <a:gd name="T56" fmla="*/ 5 w 272"/>
                  <a:gd name="T57" fmla="*/ 8 h 33"/>
                  <a:gd name="T58" fmla="*/ 3 w 272"/>
                  <a:gd name="T59" fmla="*/ 9 h 33"/>
                  <a:gd name="T60" fmla="*/ 1 w 272"/>
                  <a:gd name="T61" fmla="*/ 11 h 33"/>
                  <a:gd name="T62" fmla="*/ 0 w 272"/>
                  <a:gd name="T63" fmla="*/ 12 h 33"/>
                  <a:gd name="T64" fmla="*/ 0 w 272"/>
                  <a:gd name="T65" fmla="*/ 13 h 33"/>
                  <a:gd name="T66" fmla="*/ 0 w 272"/>
                  <a:gd name="T67" fmla="*/ 14 h 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2"/>
                  <a:gd name="T103" fmla="*/ 0 h 33"/>
                  <a:gd name="T104" fmla="*/ 272 w 272"/>
                  <a:gd name="T105" fmla="*/ 33 h 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2" h="33">
                    <a:moveTo>
                      <a:pt x="0" y="14"/>
                    </a:moveTo>
                    <a:lnTo>
                      <a:pt x="36" y="23"/>
                    </a:lnTo>
                    <a:lnTo>
                      <a:pt x="69" y="29"/>
                    </a:lnTo>
                    <a:lnTo>
                      <a:pt x="85" y="31"/>
                    </a:lnTo>
                    <a:lnTo>
                      <a:pt x="100" y="32"/>
                    </a:lnTo>
                    <a:lnTo>
                      <a:pt x="115" y="33"/>
                    </a:lnTo>
                    <a:lnTo>
                      <a:pt x="130" y="33"/>
                    </a:lnTo>
                    <a:lnTo>
                      <a:pt x="145" y="32"/>
                    </a:lnTo>
                    <a:lnTo>
                      <a:pt x="160" y="31"/>
                    </a:lnTo>
                    <a:lnTo>
                      <a:pt x="175" y="29"/>
                    </a:lnTo>
                    <a:lnTo>
                      <a:pt x="192" y="27"/>
                    </a:lnTo>
                    <a:lnTo>
                      <a:pt x="226" y="19"/>
                    </a:lnTo>
                    <a:lnTo>
                      <a:pt x="264" y="9"/>
                    </a:lnTo>
                    <a:lnTo>
                      <a:pt x="272" y="0"/>
                    </a:lnTo>
                    <a:lnTo>
                      <a:pt x="234" y="11"/>
                    </a:lnTo>
                    <a:lnTo>
                      <a:pt x="199" y="18"/>
                    </a:lnTo>
                    <a:lnTo>
                      <a:pt x="184" y="20"/>
                    </a:lnTo>
                    <a:lnTo>
                      <a:pt x="168" y="23"/>
                    </a:lnTo>
                    <a:lnTo>
                      <a:pt x="154" y="24"/>
                    </a:lnTo>
                    <a:lnTo>
                      <a:pt x="139" y="25"/>
                    </a:lnTo>
                    <a:lnTo>
                      <a:pt x="123" y="25"/>
                    </a:lnTo>
                    <a:lnTo>
                      <a:pt x="108" y="24"/>
                    </a:lnTo>
                    <a:lnTo>
                      <a:pt x="93" y="23"/>
                    </a:lnTo>
                    <a:lnTo>
                      <a:pt x="78" y="20"/>
                    </a:lnTo>
                    <a:lnTo>
                      <a:pt x="46" y="14"/>
                    </a:lnTo>
                    <a:lnTo>
                      <a:pt x="10" y="5"/>
                    </a:lnTo>
                    <a:lnTo>
                      <a:pt x="9" y="5"/>
                    </a:lnTo>
                    <a:lnTo>
                      <a:pt x="7" y="7"/>
                    </a:lnTo>
                    <a:lnTo>
                      <a:pt x="5" y="8"/>
                    </a:lnTo>
                    <a:lnTo>
                      <a:pt x="3" y="9"/>
                    </a:lnTo>
                    <a:lnTo>
                      <a:pt x="1" y="11"/>
                    </a:lnTo>
                    <a:lnTo>
                      <a:pt x="0" y="12"/>
                    </a:lnTo>
                    <a:lnTo>
                      <a:pt x="0" y="13"/>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0" name="Freeform 173"/>
              <p:cNvSpPr>
                <a:spLocks/>
              </p:cNvSpPr>
              <p:nvPr/>
            </p:nvSpPr>
            <p:spPr bwMode="auto">
              <a:xfrm>
                <a:off x="1921" y="3840"/>
                <a:ext cx="110" cy="42"/>
              </a:xfrm>
              <a:custGeom>
                <a:avLst/>
                <a:gdLst>
                  <a:gd name="T0" fmla="*/ 0 w 110"/>
                  <a:gd name="T1" fmla="*/ 9 h 42"/>
                  <a:gd name="T2" fmla="*/ 6 w 110"/>
                  <a:gd name="T3" fmla="*/ 12 h 42"/>
                  <a:gd name="T4" fmla="*/ 17 w 110"/>
                  <a:gd name="T5" fmla="*/ 17 h 42"/>
                  <a:gd name="T6" fmla="*/ 32 w 110"/>
                  <a:gd name="T7" fmla="*/ 23 h 42"/>
                  <a:gd name="T8" fmla="*/ 48 w 110"/>
                  <a:gd name="T9" fmla="*/ 27 h 42"/>
                  <a:gd name="T10" fmla="*/ 66 w 110"/>
                  <a:gd name="T11" fmla="*/ 32 h 42"/>
                  <a:gd name="T12" fmla="*/ 81 w 110"/>
                  <a:gd name="T13" fmla="*/ 37 h 42"/>
                  <a:gd name="T14" fmla="*/ 94 w 110"/>
                  <a:gd name="T15" fmla="*/ 40 h 42"/>
                  <a:gd name="T16" fmla="*/ 100 w 110"/>
                  <a:gd name="T17" fmla="*/ 42 h 42"/>
                  <a:gd name="T18" fmla="*/ 110 w 110"/>
                  <a:gd name="T19" fmla="*/ 33 h 42"/>
                  <a:gd name="T20" fmla="*/ 102 w 110"/>
                  <a:gd name="T21" fmla="*/ 31 h 42"/>
                  <a:gd name="T22" fmla="*/ 90 w 110"/>
                  <a:gd name="T23" fmla="*/ 28 h 42"/>
                  <a:gd name="T24" fmla="*/ 74 w 110"/>
                  <a:gd name="T25" fmla="*/ 24 h 42"/>
                  <a:gd name="T26" fmla="*/ 58 w 110"/>
                  <a:gd name="T27" fmla="*/ 19 h 42"/>
                  <a:gd name="T28" fmla="*/ 41 w 110"/>
                  <a:gd name="T29" fmla="*/ 14 h 42"/>
                  <a:gd name="T30" fmla="*/ 27 w 110"/>
                  <a:gd name="T31" fmla="*/ 9 h 42"/>
                  <a:gd name="T32" fmla="*/ 15 w 110"/>
                  <a:gd name="T33" fmla="*/ 4 h 42"/>
                  <a:gd name="T34" fmla="*/ 10 w 110"/>
                  <a:gd name="T35" fmla="*/ 0 h 42"/>
                  <a:gd name="T36" fmla="*/ 0 w 110"/>
                  <a:gd name="T37" fmla="*/ 9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42"/>
                  <a:gd name="T59" fmla="*/ 110 w 110"/>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42">
                    <a:moveTo>
                      <a:pt x="0" y="9"/>
                    </a:moveTo>
                    <a:lnTo>
                      <a:pt x="6" y="12"/>
                    </a:lnTo>
                    <a:lnTo>
                      <a:pt x="17" y="17"/>
                    </a:lnTo>
                    <a:lnTo>
                      <a:pt x="32" y="23"/>
                    </a:lnTo>
                    <a:lnTo>
                      <a:pt x="48" y="27"/>
                    </a:lnTo>
                    <a:lnTo>
                      <a:pt x="66" y="32"/>
                    </a:lnTo>
                    <a:lnTo>
                      <a:pt x="81" y="37"/>
                    </a:lnTo>
                    <a:lnTo>
                      <a:pt x="94" y="40"/>
                    </a:lnTo>
                    <a:lnTo>
                      <a:pt x="100" y="42"/>
                    </a:lnTo>
                    <a:lnTo>
                      <a:pt x="110" y="33"/>
                    </a:lnTo>
                    <a:lnTo>
                      <a:pt x="102" y="31"/>
                    </a:lnTo>
                    <a:lnTo>
                      <a:pt x="90" y="28"/>
                    </a:lnTo>
                    <a:lnTo>
                      <a:pt x="74" y="24"/>
                    </a:lnTo>
                    <a:lnTo>
                      <a:pt x="58" y="19"/>
                    </a:lnTo>
                    <a:lnTo>
                      <a:pt x="41" y="14"/>
                    </a:lnTo>
                    <a:lnTo>
                      <a:pt x="27" y="9"/>
                    </a:lnTo>
                    <a:lnTo>
                      <a:pt x="15" y="4"/>
                    </a:lnTo>
                    <a:lnTo>
                      <a:pt x="10"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1" name="Freeform 174"/>
              <p:cNvSpPr>
                <a:spLocks/>
              </p:cNvSpPr>
              <p:nvPr/>
            </p:nvSpPr>
            <p:spPr bwMode="auto">
              <a:xfrm>
                <a:off x="1914" y="3798"/>
                <a:ext cx="33" cy="51"/>
              </a:xfrm>
              <a:custGeom>
                <a:avLst/>
                <a:gdLst>
                  <a:gd name="T0" fmla="*/ 32 w 33"/>
                  <a:gd name="T1" fmla="*/ 0 h 51"/>
                  <a:gd name="T2" fmla="*/ 23 w 33"/>
                  <a:gd name="T3" fmla="*/ 2 h 51"/>
                  <a:gd name="T4" fmla="*/ 13 w 33"/>
                  <a:gd name="T5" fmla="*/ 8 h 51"/>
                  <a:gd name="T6" fmla="*/ 5 w 33"/>
                  <a:gd name="T7" fmla="*/ 15 h 51"/>
                  <a:gd name="T8" fmla="*/ 1 w 33"/>
                  <a:gd name="T9" fmla="*/ 22 h 51"/>
                  <a:gd name="T10" fmla="*/ 0 w 33"/>
                  <a:gd name="T11" fmla="*/ 28 h 51"/>
                  <a:gd name="T12" fmla="*/ 1 w 33"/>
                  <a:gd name="T13" fmla="*/ 36 h 51"/>
                  <a:gd name="T14" fmla="*/ 3 w 33"/>
                  <a:gd name="T15" fmla="*/ 42 h 51"/>
                  <a:gd name="T16" fmla="*/ 7 w 33"/>
                  <a:gd name="T17" fmla="*/ 51 h 51"/>
                  <a:gd name="T18" fmla="*/ 17 w 33"/>
                  <a:gd name="T19" fmla="*/ 42 h 51"/>
                  <a:gd name="T20" fmla="*/ 13 w 33"/>
                  <a:gd name="T21" fmla="*/ 35 h 51"/>
                  <a:gd name="T22" fmla="*/ 11 w 33"/>
                  <a:gd name="T23" fmla="*/ 27 h 51"/>
                  <a:gd name="T24" fmla="*/ 10 w 33"/>
                  <a:gd name="T25" fmla="*/ 22 h 51"/>
                  <a:gd name="T26" fmla="*/ 11 w 33"/>
                  <a:gd name="T27" fmla="*/ 15 h 51"/>
                  <a:gd name="T28" fmla="*/ 13 w 33"/>
                  <a:gd name="T29" fmla="*/ 12 h 51"/>
                  <a:gd name="T30" fmla="*/ 16 w 33"/>
                  <a:gd name="T31" fmla="*/ 10 h 51"/>
                  <a:gd name="T32" fmla="*/ 23 w 33"/>
                  <a:gd name="T33" fmla="*/ 8 h 51"/>
                  <a:gd name="T34" fmla="*/ 25 w 33"/>
                  <a:gd name="T35" fmla="*/ 8 h 51"/>
                  <a:gd name="T36" fmla="*/ 27 w 33"/>
                  <a:gd name="T37" fmla="*/ 7 h 51"/>
                  <a:gd name="T38" fmla="*/ 28 w 33"/>
                  <a:gd name="T39" fmla="*/ 5 h 51"/>
                  <a:gd name="T40" fmla="*/ 30 w 33"/>
                  <a:gd name="T41" fmla="*/ 4 h 51"/>
                  <a:gd name="T42" fmla="*/ 32 w 33"/>
                  <a:gd name="T43" fmla="*/ 2 h 51"/>
                  <a:gd name="T44" fmla="*/ 33 w 33"/>
                  <a:gd name="T45" fmla="*/ 0 h 51"/>
                  <a:gd name="T46" fmla="*/ 32 w 33"/>
                  <a:gd name="T47" fmla="*/ 0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
                  <a:gd name="T73" fmla="*/ 0 h 51"/>
                  <a:gd name="T74" fmla="*/ 33 w 33"/>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 h="51">
                    <a:moveTo>
                      <a:pt x="32" y="0"/>
                    </a:moveTo>
                    <a:lnTo>
                      <a:pt x="23" y="2"/>
                    </a:lnTo>
                    <a:lnTo>
                      <a:pt x="13" y="8"/>
                    </a:lnTo>
                    <a:lnTo>
                      <a:pt x="5" y="15"/>
                    </a:lnTo>
                    <a:lnTo>
                      <a:pt x="1" y="22"/>
                    </a:lnTo>
                    <a:lnTo>
                      <a:pt x="0" y="28"/>
                    </a:lnTo>
                    <a:lnTo>
                      <a:pt x="1" y="36"/>
                    </a:lnTo>
                    <a:lnTo>
                      <a:pt x="3" y="42"/>
                    </a:lnTo>
                    <a:lnTo>
                      <a:pt x="7" y="51"/>
                    </a:lnTo>
                    <a:lnTo>
                      <a:pt x="17" y="42"/>
                    </a:lnTo>
                    <a:lnTo>
                      <a:pt x="13" y="35"/>
                    </a:lnTo>
                    <a:lnTo>
                      <a:pt x="11" y="27"/>
                    </a:lnTo>
                    <a:lnTo>
                      <a:pt x="10" y="22"/>
                    </a:lnTo>
                    <a:lnTo>
                      <a:pt x="11" y="15"/>
                    </a:lnTo>
                    <a:lnTo>
                      <a:pt x="13" y="12"/>
                    </a:lnTo>
                    <a:lnTo>
                      <a:pt x="16" y="10"/>
                    </a:lnTo>
                    <a:lnTo>
                      <a:pt x="23" y="8"/>
                    </a:lnTo>
                    <a:lnTo>
                      <a:pt x="25" y="8"/>
                    </a:lnTo>
                    <a:lnTo>
                      <a:pt x="27" y="7"/>
                    </a:lnTo>
                    <a:lnTo>
                      <a:pt x="28" y="5"/>
                    </a:lnTo>
                    <a:lnTo>
                      <a:pt x="30" y="4"/>
                    </a:lnTo>
                    <a:lnTo>
                      <a:pt x="32" y="2"/>
                    </a:lnTo>
                    <a:lnTo>
                      <a:pt x="33" y="0"/>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2" name="Freeform 175"/>
              <p:cNvSpPr>
                <a:spLocks/>
              </p:cNvSpPr>
              <p:nvPr/>
            </p:nvSpPr>
            <p:spPr bwMode="auto">
              <a:xfrm>
                <a:off x="2229" y="3604"/>
                <a:ext cx="140" cy="72"/>
              </a:xfrm>
              <a:custGeom>
                <a:avLst/>
                <a:gdLst>
                  <a:gd name="T0" fmla="*/ 0 w 140"/>
                  <a:gd name="T1" fmla="*/ 63 h 72"/>
                  <a:gd name="T2" fmla="*/ 19 w 140"/>
                  <a:gd name="T3" fmla="*/ 72 h 72"/>
                  <a:gd name="T4" fmla="*/ 120 w 140"/>
                  <a:gd name="T5" fmla="*/ 62 h 72"/>
                  <a:gd name="T6" fmla="*/ 140 w 140"/>
                  <a:gd name="T7" fmla="*/ 0 h 72"/>
                  <a:gd name="T8" fmla="*/ 81 w 140"/>
                  <a:gd name="T9" fmla="*/ 0 h 72"/>
                  <a:gd name="T10" fmla="*/ 70 w 140"/>
                  <a:gd name="T11" fmla="*/ 4 h 72"/>
                  <a:gd name="T12" fmla="*/ 58 w 140"/>
                  <a:gd name="T13" fmla="*/ 13 h 72"/>
                  <a:gd name="T14" fmla="*/ 44 w 140"/>
                  <a:gd name="T15" fmla="*/ 23 h 72"/>
                  <a:gd name="T16" fmla="*/ 31 w 140"/>
                  <a:gd name="T17" fmla="*/ 34 h 72"/>
                  <a:gd name="T18" fmla="*/ 18 w 140"/>
                  <a:gd name="T19" fmla="*/ 45 h 72"/>
                  <a:gd name="T20" fmla="*/ 8 w 140"/>
                  <a:gd name="T21" fmla="*/ 54 h 72"/>
                  <a:gd name="T22" fmla="*/ 2 w 140"/>
                  <a:gd name="T23" fmla="*/ 60 h 72"/>
                  <a:gd name="T24" fmla="*/ 0 w 140"/>
                  <a:gd name="T25" fmla="*/ 63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72"/>
                  <a:gd name="T41" fmla="*/ 140 w 140"/>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72">
                    <a:moveTo>
                      <a:pt x="0" y="63"/>
                    </a:moveTo>
                    <a:lnTo>
                      <a:pt x="19" y="72"/>
                    </a:lnTo>
                    <a:lnTo>
                      <a:pt x="120" y="62"/>
                    </a:lnTo>
                    <a:lnTo>
                      <a:pt x="140" y="0"/>
                    </a:lnTo>
                    <a:lnTo>
                      <a:pt x="81" y="0"/>
                    </a:lnTo>
                    <a:lnTo>
                      <a:pt x="70" y="4"/>
                    </a:lnTo>
                    <a:lnTo>
                      <a:pt x="58" y="13"/>
                    </a:lnTo>
                    <a:lnTo>
                      <a:pt x="44" y="23"/>
                    </a:lnTo>
                    <a:lnTo>
                      <a:pt x="31" y="34"/>
                    </a:lnTo>
                    <a:lnTo>
                      <a:pt x="18" y="45"/>
                    </a:lnTo>
                    <a:lnTo>
                      <a:pt x="8" y="54"/>
                    </a:lnTo>
                    <a:lnTo>
                      <a:pt x="2" y="60"/>
                    </a:lnTo>
                    <a:lnTo>
                      <a:pt x="0" y="6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3" name="Freeform 176"/>
              <p:cNvSpPr>
                <a:spLocks/>
              </p:cNvSpPr>
              <p:nvPr/>
            </p:nvSpPr>
            <p:spPr bwMode="auto">
              <a:xfrm>
                <a:off x="2384" y="3606"/>
                <a:ext cx="35" cy="26"/>
              </a:xfrm>
              <a:custGeom>
                <a:avLst/>
                <a:gdLst>
                  <a:gd name="T0" fmla="*/ 0 w 35"/>
                  <a:gd name="T1" fmla="*/ 26 h 26"/>
                  <a:gd name="T2" fmla="*/ 35 w 35"/>
                  <a:gd name="T3" fmla="*/ 26 h 26"/>
                  <a:gd name="T4" fmla="*/ 31 w 35"/>
                  <a:gd name="T5" fmla="*/ 1 h 26"/>
                  <a:gd name="T6" fmla="*/ 27 w 35"/>
                  <a:gd name="T7" fmla="*/ 0 h 26"/>
                  <a:gd name="T8" fmla="*/ 25 w 35"/>
                  <a:gd name="T9" fmla="*/ 0 h 26"/>
                  <a:gd name="T10" fmla="*/ 23 w 35"/>
                  <a:gd name="T11" fmla="*/ 0 h 26"/>
                  <a:gd name="T12" fmla="*/ 21 w 35"/>
                  <a:gd name="T13" fmla="*/ 0 h 26"/>
                  <a:gd name="T14" fmla="*/ 19 w 35"/>
                  <a:gd name="T15" fmla="*/ 0 h 26"/>
                  <a:gd name="T16" fmla="*/ 16 w 35"/>
                  <a:gd name="T17" fmla="*/ 0 h 26"/>
                  <a:gd name="T18" fmla="*/ 13 w 35"/>
                  <a:gd name="T19" fmla="*/ 0 h 26"/>
                  <a:gd name="T20" fmla="*/ 11 w 35"/>
                  <a:gd name="T21" fmla="*/ 0 h 26"/>
                  <a:gd name="T22" fmla="*/ 0 w 35"/>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26"/>
                  <a:gd name="T38" fmla="*/ 35 w 35"/>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26">
                    <a:moveTo>
                      <a:pt x="0" y="26"/>
                    </a:moveTo>
                    <a:lnTo>
                      <a:pt x="35" y="26"/>
                    </a:lnTo>
                    <a:lnTo>
                      <a:pt x="31" y="1"/>
                    </a:lnTo>
                    <a:lnTo>
                      <a:pt x="27" y="0"/>
                    </a:lnTo>
                    <a:lnTo>
                      <a:pt x="25" y="0"/>
                    </a:lnTo>
                    <a:lnTo>
                      <a:pt x="23" y="0"/>
                    </a:lnTo>
                    <a:lnTo>
                      <a:pt x="21" y="0"/>
                    </a:lnTo>
                    <a:lnTo>
                      <a:pt x="19" y="0"/>
                    </a:lnTo>
                    <a:lnTo>
                      <a:pt x="16" y="0"/>
                    </a:lnTo>
                    <a:lnTo>
                      <a:pt x="13" y="0"/>
                    </a:lnTo>
                    <a:lnTo>
                      <a:pt x="11" y="0"/>
                    </a:lnTo>
                    <a:lnTo>
                      <a:pt x="0" y="2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4" name="Freeform 177"/>
              <p:cNvSpPr>
                <a:spLocks/>
              </p:cNvSpPr>
              <p:nvPr/>
            </p:nvSpPr>
            <p:spPr bwMode="auto">
              <a:xfrm>
                <a:off x="2712" y="3746"/>
                <a:ext cx="3" cy="2"/>
              </a:xfrm>
              <a:custGeom>
                <a:avLst/>
                <a:gdLst>
                  <a:gd name="T0" fmla="*/ 3 w 3"/>
                  <a:gd name="T1" fmla="*/ 0 h 2"/>
                  <a:gd name="T2" fmla="*/ 0 w 3"/>
                  <a:gd name="T3" fmla="*/ 2 h 2"/>
                  <a:gd name="T4" fmla="*/ 0 w 3"/>
                  <a:gd name="T5" fmla="*/ 2 h 2"/>
                  <a:gd name="T6" fmla="*/ 0 w 3"/>
                  <a:gd name="T7" fmla="*/ 2 h 2"/>
                  <a:gd name="T8" fmla="*/ 0 w 3"/>
                  <a:gd name="T9" fmla="*/ 2 h 2"/>
                  <a:gd name="T10" fmla="*/ 0 w 3"/>
                  <a:gd name="T11" fmla="*/ 2 h 2"/>
                  <a:gd name="T12" fmla="*/ 0 w 3"/>
                  <a:gd name="T13" fmla="*/ 2 h 2"/>
                  <a:gd name="T14" fmla="*/ 0 w 3"/>
                  <a:gd name="T15" fmla="*/ 2 h 2"/>
                  <a:gd name="T16" fmla="*/ 0 w 3"/>
                  <a:gd name="T17" fmla="*/ 2 h 2"/>
                  <a:gd name="T18" fmla="*/ 0 w 3"/>
                  <a:gd name="T19" fmla="*/ 1 h 2"/>
                  <a:gd name="T20" fmla="*/ 3 w 3"/>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2"/>
                  <a:gd name="T35" fmla="*/ 3 w 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2">
                    <a:moveTo>
                      <a:pt x="3" y="0"/>
                    </a:moveTo>
                    <a:lnTo>
                      <a:pt x="0" y="2"/>
                    </a:lnTo>
                    <a:lnTo>
                      <a:pt x="0" y="1"/>
                    </a:lnTo>
                    <a:lnTo>
                      <a:pt x="3"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5" name="Freeform 178"/>
              <p:cNvSpPr>
                <a:spLocks/>
              </p:cNvSpPr>
              <p:nvPr/>
            </p:nvSpPr>
            <p:spPr bwMode="auto">
              <a:xfrm>
                <a:off x="2712" y="3742"/>
                <a:ext cx="6" cy="7"/>
              </a:xfrm>
              <a:custGeom>
                <a:avLst/>
                <a:gdLst>
                  <a:gd name="T0" fmla="*/ 0 w 6"/>
                  <a:gd name="T1" fmla="*/ 6 h 7"/>
                  <a:gd name="T2" fmla="*/ 3 w 6"/>
                  <a:gd name="T3" fmla="*/ 4 h 7"/>
                  <a:gd name="T4" fmla="*/ 6 w 6"/>
                  <a:gd name="T5" fmla="*/ 0 h 7"/>
                  <a:gd name="T6" fmla="*/ 1 w 6"/>
                  <a:gd name="T7" fmla="*/ 7 h 7"/>
                  <a:gd name="T8" fmla="*/ 1 w 6"/>
                  <a:gd name="T9" fmla="*/ 7 h 7"/>
                  <a:gd name="T10" fmla="*/ 1 w 6"/>
                  <a:gd name="T11" fmla="*/ 7 h 7"/>
                  <a:gd name="T12" fmla="*/ 1 w 6"/>
                  <a:gd name="T13" fmla="*/ 7 h 7"/>
                  <a:gd name="T14" fmla="*/ 1 w 6"/>
                  <a:gd name="T15" fmla="*/ 7 h 7"/>
                  <a:gd name="T16" fmla="*/ 1 w 6"/>
                  <a:gd name="T17" fmla="*/ 7 h 7"/>
                  <a:gd name="T18" fmla="*/ 1 w 6"/>
                  <a:gd name="T19" fmla="*/ 7 h 7"/>
                  <a:gd name="T20" fmla="*/ 0 w 6"/>
                  <a:gd name="T21" fmla="*/ 6 h 7"/>
                  <a:gd name="T22" fmla="*/ 0 w 6"/>
                  <a:gd name="T23" fmla="*/ 6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7"/>
                  <a:gd name="T38" fmla="*/ 6 w 6"/>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7">
                    <a:moveTo>
                      <a:pt x="0" y="6"/>
                    </a:moveTo>
                    <a:lnTo>
                      <a:pt x="3" y="4"/>
                    </a:lnTo>
                    <a:lnTo>
                      <a:pt x="6" y="0"/>
                    </a:lnTo>
                    <a:lnTo>
                      <a:pt x="1" y="7"/>
                    </a:lnTo>
                    <a:lnTo>
                      <a:pt x="0" y="6"/>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6" name="Freeform 179"/>
              <p:cNvSpPr>
                <a:spLocks/>
              </p:cNvSpPr>
              <p:nvPr/>
            </p:nvSpPr>
            <p:spPr bwMode="auto">
              <a:xfrm>
                <a:off x="2713" y="3740"/>
                <a:ext cx="10" cy="11"/>
              </a:xfrm>
              <a:custGeom>
                <a:avLst/>
                <a:gdLst>
                  <a:gd name="T0" fmla="*/ 0 w 10"/>
                  <a:gd name="T1" fmla="*/ 9 h 11"/>
                  <a:gd name="T2" fmla="*/ 5 w 10"/>
                  <a:gd name="T3" fmla="*/ 2 h 11"/>
                  <a:gd name="T4" fmla="*/ 10 w 10"/>
                  <a:gd name="T5" fmla="*/ 0 h 11"/>
                  <a:gd name="T6" fmla="*/ 1 w 10"/>
                  <a:gd name="T7" fmla="*/ 11 h 11"/>
                  <a:gd name="T8" fmla="*/ 1 w 10"/>
                  <a:gd name="T9" fmla="*/ 10 h 11"/>
                  <a:gd name="T10" fmla="*/ 0 w 10"/>
                  <a:gd name="T11" fmla="*/ 10 h 11"/>
                  <a:gd name="T12" fmla="*/ 0 w 10"/>
                  <a:gd name="T13" fmla="*/ 10 h 11"/>
                  <a:gd name="T14" fmla="*/ 0 w 10"/>
                  <a:gd name="T15" fmla="*/ 10 h 11"/>
                  <a:gd name="T16" fmla="*/ 0 w 10"/>
                  <a:gd name="T17" fmla="*/ 10 h 11"/>
                  <a:gd name="T18" fmla="*/ 0 w 10"/>
                  <a:gd name="T19" fmla="*/ 10 h 11"/>
                  <a:gd name="T20" fmla="*/ 0 w 10"/>
                  <a:gd name="T21" fmla="*/ 10 h 11"/>
                  <a:gd name="T22" fmla="*/ 0 w 10"/>
                  <a:gd name="T23" fmla="*/ 9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1"/>
                  <a:gd name="T38" fmla="*/ 10 w 10"/>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1">
                    <a:moveTo>
                      <a:pt x="0" y="9"/>
                    </a:moveTo>
                    <a:lnTo>
                      <a:pt x="5" y="2"/>
                    </a:lnTo>
                    <a:lnTo>
                      <a:pt x="10" y="0"/>
                    </a:lnTo>
                    <a:lnTo>
                      <a:pt x="1" y="11"/>
                    </a:lnTo>
                    <a:lnTo>
                      <a:pt x="1" y="10"/>
                    </a:lnTo>
                    <a:lnTo>
                      <a:pt x="0" y="10"/>
                    </a:lnTo>
                    <a:lnTo>
                      <a:pt x="0" y="9"/>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7" name="Freeform 180"/>
              <p:cNvSpPr>
                <a:spLocks/>
              </p:cNvSpPr>
              <p:nvPr/>
            </p:nvSpPr>
            <p:spPr bwMode="auto">
              <a:xfrm>
                <a:off x="2714" y="3738"/>
                <a:ext cx="12" cy="14"/>
              </a:xfrm>
              <a:custGeom>
                <a:avLst/>
                <a:gdLst>
                  <a:gd name="T0" fmla="*/ 0 w 12"/>
                  <a:gd name="T1" fmla="*/ 13 h 14"/>
                  <a:gd name="T2" fmla="*/ 9 w 12"/>
                  <a:gd name="T3" fmla="*/ 2 h 14"/>
                  <a:gd name="T4" fmla="*/ 12 w 12"/>
                  <a:gd name="T5" fmla="*/ 0 h 14"/>
                  <a:gd name="T6" fmla="*/ 0 w 12"/>
                  <a:gd name="T7" fmla="*/ 14 h 14"/>
                  <a:gd name="T8" fmla="*/ 0 w 12"/>
                  <a:gd name="T9" fmla="*/ 13 h 14"/>
                  <a:gd name="T10" fmla="*/ 0 w 12"/>
                  <a:gd name="T11" fmla="*/ 13 h 14"/>
                  <a:gd name="T12" fmla="*/ 0 w 12"/>
                  <a:gd name="T13" fmla="*/ 13 h 14"/>
                  <a:gd name="T14" fmla="*/ 0 w 12"/>
                  <a:gd name="T15" fmla="*/ 13 h 14"/>
                  <a:gd name="T16" fmla="*/ 0 w 12"/>
                  <a:gd name="T17" fmla="*/ 13 h 14"/>
                  <a:gd name="T18" fmla="*/ 0 w 12"/>
                  <a:gd name="T19" fmla="*/ 13 h 14"/>
                  <a:gd name="T20" fmla="*/ 0 w 12"/>
                  <a:gd name="T21" fmla="*/ 13 h 14"/>
                  <a:gd name="T22" fmla="*/ 0 w 12"/>
                  <a:gd name="T23" fmla="*/ 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4"/>
                  <a:gd name="T38" fmla="*/ 12 w 1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4">
                    <a:moveTo>
                      <a:pt x="0" y="13"/>
                    </a:moveTo>
                    <a:lnTo>
                      <a:pt x="9" y="2"/>
                    </a:lnTo>
                    <a:lnTo>
                      <a:pt x="12" y="0"/>
                    </a:lnTo>
                    <a:lnTo>
                      <a:pt x="0" y="14"/>
                    </a:lnTo>
                    <a:lnTo>
                      <a:pt x="0" y="13"/>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8" name="Freeform 181"/>
              <p:cNvSpPr>
                <a:spLocks/>
              </p:cNvSpPr>
              <p:nvPr/>
            </p:nvSpPr>
            <p:spPr bwMode="auto">
              <a:xfrm>
                <a:off x="2714" y="3736"/>
                <a:ext cx="16" cy="17"/>
              </a:xfrm>
              <a:custGeom>
                <a:avLst/>
                <a:gdLst>
                  <a:gd name="T0" fmla="*/ 0 w 16"/>
                  <a:gd name="T1" fmla="*/ 16 h 17"/>
                  <a:gd name="T2" fmla="*/ 12 w 16"/>
                  <a:gd name="T3" fmla="*/ 2 h 17"/>
                  <a:gd name="T4" fmla="*/ 16 w 16"/>
                  <a:gd name="T5" fmla="*/ 0 h 17"/>
                  <a:gd name="T6" fmla="*/ 1 w 16"/>
                  <a:gd name="T7" fmla="*/ 17 h 17"/>
                  <a:gd name="T8" fmla="*/ 1 w 16"/>
                  <a:gd name="T9" fmla="*/ 17 h 17"/>
                  <a:gd name="T10" fmla="*/ 1 w 16"/>
                  <a:gd name="T11" fmla="*/ 16 h 17"/>
                  <a:gd name="T12" fmla="*/ 1 w 16"/>
                  <a:gd name="T13" fmla="*/ 16 h 17"/>
                  <a:gd name="T14" fmla="*/ 1 w 16"/>
                  <a:gd name="T15" fmla="*/ 16 h 17"/>
                  <a:gd name="T16" fmla="*/ 1 w 16"/>
                  <a:gd name="T17" fmla="*/ 16 h 17"/>
                  <a:gd name="T18" fmla="*/ 0 w 16"/>
                  <a:gd name="T19" fmla="*/ 16 h 17"/>
                  <a:gd name="T20" fmla="*/ 0 w 16"/>
                  <a:gd name="T21" fmla="*/ 16 h 17"/>
                  <a:gd name="T22" fmla="*/ 0 w 16"/>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7"/>
                  <a:gd name="T38" fmla="*/ 16 w 16"/>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7">
                    <a:moveTo>
                      <a:pt x="0" y="16"/>
                    </a:moveTo>
                    <a:lnTo>
                      <a:pt x="12" y="2"/>
                    </a:lnTo>
                    <a:lnTo>
                      <a:pt x="16" y="0"/>
                    </a:lnTo>
                    <a:lnTo>
                      <a:pt x="1" y="17"/>
                    </a:lnTo>
                    <a:lnTo>
                      <a:pt x="1" y="16"/>
                    </a:lnTo>
                    <a:lnTo>
                      <a:pt x="0" y="16"/>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49" name="Freeform 182"/>
              <p:cNvSpPr>
                <a:spLocks/>
              </p:cNvSpPr>
              <p:nvPr/>
            </p:nvSpPr>
            <p:spPr bwMode="auto">
              <a:xfrm>
                <a:off x="2715" y="3734"/>
                <a:ext cx="19" cy="20"/>
              </a:xfrm>
              <a:custGeom>
                <a:avLst/>
                <a:gdLst>
                  <a:gd name="T0" fmla="*/ 0 w 19"/>
                  <a:gd name="T1" fmla="*/ 19 h 20"/>
                  <a:gd name="T2" fmla="*/ 15 w 19"/>
                  <a:gd name="T3" fmla="*/ 2 h 20"/>
                  <a:gd name="T4" fmla="*/ 19 w 19"/>
                  <a:gd name="T5" fmla="*/ 0 h 20"/>
                  <a:gd name="T6" fmla="*/ 1 w 19"/>
                  <a:gd name="T7" fmla="*/ 20 h 20"/>
                  <a:gd name="T8" fmla="*/ 1 w 19"/>
                  <a:gd name="T9" fmla="*/ 20 h 20"/>
                  <a:gd name="T10" fmla="*/ 0 w 19"/>
                  <a:gd name="T11" fmla="*/ 19 h 20"/>
                  <a:gd name="T12" fmla="*/ 0 w 19"/>
                  <a:gd name="T13" fmla="*/ 19 h 20"/>
                  <a:gd name="T14" fmla="*/ 0 w 19"/>
                  <a:gd name="T15" fmla="*/ 19 h 20"/>
                  <a:gd name="T16" fmla="*/ 0 w 19"/>
                  <a:gd name="T17" fmla="*/ 19 h 20"/>
                  <a:gd name="T18" fmla="*/ 0 w 19"/>
                  <a:gd name="T19" fmla="*/ 19 h 20"/>
                  <a:gd name="T20" fmla="*/ 0 w 19"/>
                  <a:gd name="T21" fmla="*/ 19 h 20"/>
                  <a:gd name="T22" fmla="*/ 0 w 19"/>
                  <a:gd name="T23" fmla="*/ 19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0"/>
                  <a:gd name="T38" fmla="*/ 19 w 19"/>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0">
                    <a:moveTo>
                      <a:pt x="0" y="19"/>
                    </a:moveTo>
                    <a:lnTo>
                      <a:pt x="15" y="2"/>
                    </a:lnTo>
                    <a:lnTo>
                      <a:pt x="19" y="0"/>
                    </a:lnTo>
                    <a:lnTo>
                      <a:pt x="1" y="20"/>
                    </a:lnTo>
                    <a:lnTo>
                      <a:pt x="0" y="19"/>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0" name="Freeform 183"/>
              <p:cNvSpPr>
                <a:spLocks/>
              </p:cNvSpPr>
              <p:nvPr/>
            </p:nvSpPr>
            <p:spPr bwMode="auto">
              <a:xfrm>
                <a:off x="2716" y="3732"/>
                <a:ext cx="22" cy="23"/>
              </a:xfrm>
              <a:custGeom>
                <a:avLst/>
                <a:gdLst>
                  <a:gd name="T0" fmla="*/ 0 w 22"/>
                  <a:gd name="T1" fmla="*/ 22 h 23"/>
                  <a:gd name="T2" fmla="*/ 18 w 22"/>
                  <a:gd name="T3" fmla="*/ 2 h 23"/>
                  <a:gd name="T4" fmla="*/ 22 w 22"/>
                  <a:gd name="T5" fmla="*/ 0 h 23"/>
                  <a:gd name="T6" fmla="*/ 0 w 22"/>
                  <a:gd name="T7" fmla="*/ 23 h 23"/>
                  <a:gd name="T8" fmla="*/ 0 w 22"/>
                  <a:gd name="T9" fmla="*/ 23 h 23"/>
                  <a:gd name="T10" fmla="*/ 0 w 22"/>
                  <a:gd name="T11" fmla="*/ 22 h 23"/>
                  <a:gd name="T12" fmla="*/ 0 w 22"/>
                  <a:gd name="T13" fmla="*/ 22 h 23"/>
                  <a:gd name="T14" fmla="*/ 0 w 22"/>
                  <a:gd name="T15" fmla="*/ 22 h 23"/>
                  <a:gd name="T16" fmla="*/ 0 w 22"/>
                  <a:gd name="T17" fmla="*/ 22 h 23"/>
                  <a:gd name="T18" fmla="*/ 0 w 22"/>
                  <a:gd name="T19" fmla="*/ 22 h 23"/>
                  <a:gd name="T20" fmla="*/ 0 w 22"/>
                  <a:gd name="T21" fmla="*/ 22 h 23"/>
                  <a:gd name="T22" fmla="*/ 0 w 22"/>
                  <a:gd name="T23" fmla="*/ 22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3"/>
                  <a:gd name="T38" fmla="*/ 22 w 2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3">
                    <a:moveTo>
                      <a:pt x="0" y="22"/>
                    </a:moveTo>
                    <a:lnTo>
                      <a:pt x="18" y="2"/>
                    </a:lnTo>
                    <a:lnTo>
                      <a:pt x="22" y="0"/>
                    </a:lnTo>
                    <a:lnTo>
                      <a:pt x="0" y="23"/>
                    </a:lnTo>
                    <a:lnTo>
                      <a:pt x="0" y="22"/>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1" name="Freeform 184"/>
              <p:cNvSpPr>
                <a:spLocks/>
              </p:cNvSpPr>
              <p:nvPr/>
            </p:nvSpPr>
            <p:spPr bwMode="auto">
              <a:xfrm>
                <a:off x="2716" y="3732"/>
                <a:ext cx="23" cy="24"/>
              </a:xfrm>
              <a:custGeom>
                <a:avLst/>
                <a:gdLst>
                  <a:gd name="T0" fmla="*/ 0 w 23"/>
                  <a:gd name="T1" fmla="*/ 23 h 24"/>
                  <a:gd name="T2" fmla="*/ 22 w 23"/>
                  <a:gd name="T3" fmla="*/ 0 h 24"/>
                  <a:gd name="T4" fmla="*/ 22 w 23"/>
                  <a:gd name="T5" fmla="*/ 0 h 24"/>
                  <a:gd name="T6" fmla="*/ 22 w 23"/>
                  <a:gd name="T7" fmla="*/ 0 h 24"/>
                  <a:gd name="T8" fmla="*/ 22 w 23"/>
                  <a:gd name="T9" fmla="*/ 0 h 24"/>
                  <a:gd name="T10" fmla="*/ 23 w 23"/>
                  <a:gd name="T11" fmla="*/ 0 h 24"/>
                  <a:gd name="T12" fmla="*/ 23 w 23"/>
                  <a:gd name="T13" fmla="*/ 0 h 24"/>
                  <a:gd name="T14" fmla="*/ 23 w 23"/>
                  <a:gd name="T15" fmla="*/ 0 h 24"/>
                  <a:gd name="T16" fmla="*/ 23 w 23"/>
                  <a:gd name="T17" fmla="*/ 0 h 24"/>
                  <a:gd name="T18" fmla="*/ 23 w 23"/>
                  <a:gd name="T19" fmla="*/ 0 h 24"/>
                  <a:gd name="T20" fmla="*/ 23 w 23"/>
                  <a:gd name="T21" fmla="*/ 0 h 24"/>
                  <a:gd name="T22" fmla="*/ 1 w 23"/>
                  <a:gd name="T23" fmla="*/ 24 h 24"/>
                  <a:gd name="T24" fmla="*/ 1 w 23"/>
                  <a:gd name="T25" fmla="*/ 24 h 24"/>
                  <a:gd name="T26" fmla="*/ 1 w 23"/>
                  <a:gd name="T27" fmla="*/ 23 h 24"/>
                  <a:gd name="T28" fmla="*/ 1 w 23"/>
                  <a:gd name="T29" fmla="*/ 23 h 24"/>
                  <a:gd name="T30" fmla="*/ 1 w 23"/>
                  <a:gd name="T31" fmla="*/ 23 h 24"/>
                  <a:gd name="T32" fmla="*/ 1 w 23"/>
                  <a:gd name="T33" fmla="*/ 23 h 24"/>
                  <a:gd name="T34" fmla="*/ 1 w 23"/>
                  <a:gd name="T35" fmla="*/ 23 h 24"/>
                  <a:gd name="T36" fmla="*/ 0 w 23"/>
                  <a:gd name="T37" fmla="*/ 23 h 24"/>
                  <a:gd name="T38" fmla="*/ 0 w 23"/>
                  <a:gd name="T39" fmla="*/ 23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24"/>
                  <a:gd name="T62" fmla="*/ 23 w 23"/>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24">
                    <a:moveTo>
                      <a:pt x="0" y="23"/>
                    </a:moveTo>
                    <a:lnTo>
                      <a:pt x="22" y="0"/>
                    </a:lnTo>
                    <a:lnTo>
                      <a:pt x="23" y="0"/>
                    </a:lnTo>
                    <a:lnTo>
                      <a:pt x="1" y="24"/>
                    </a:lnTo>
                    <a:lnTo>
                      <a:pt x="1" y="23"/>
                    </a:lnTo>
                    <a:lnTo>
                      <a:pt x="0" y="23"/>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2" name="Freeform 185"/>
              <p:cNvSpPr>
                <a:spLocks/>
              </p:cNvSpPr>
              <p:nvPr/>
            </p:nvSpPr>
            <p:spPr bwMode="auto">
              <a:xfrm>
                <a:off x="2717" y="3732"/>
                <a:ext cx="23" cy="25"/>
              </a:xfrm>
              <a:custGeom>
                <a:avLst/>
                <a:gdLst>
                  <a:gd name="T0" fmla="*/ 0 w 23"/>
                  <a:gd name="T1" fmla="*/ 24 h 25"/>
                  <a:gd name="T2" fmla="*/ 22 w 23"/>
                  <a:gd name="T3" fmla="*/ 0 h 25"/>
                  <a:gd name="T4" fmla="*/ 22 w 23"/>
                  <a:gd name="T5" fmla="*/ 0 h 25"/>
                  <a:gd name="T6" fmla="*/ 23 w 23"/>
                  <a:gd name="T7" fmla="*/ 0 h 25"/>
                  <a:gd name="T8" fmla="*/ 23 w 23"/>
                  <a:gd name="T9" fmla="*/ 0 h 25"/>
                  <a:gd name="T10" fmla="*/ 23 w 23"/>
                  <a:gd name="T11" fmla="*/ 1 h 25"/>
                  <a:gd name="T12" fmla="*/ 23 w 23"/>
                  <a:gd name="T13" fmla="*/ 1 h 25"/>
                  <a:gd name="T14" fmla="*/ 23 w 23"/>
                  <a:gd name="T15" fmla="*/ 1 h 25"/>
                  <a:gd name="T16" fmla="*/ 23 w 23"/>
                  <a:gd name="T17" fmla="*/ 1 h 25"/>
                  <a:gd name="T18" fmla="*/ 23 w 23"/>
                  <a:gd name="T19" fmla="*/ 1 h 25"/>
                  <a:gd name="T20" fmla="*/ 1 w 23"/>
                  <a:gd name="T21" fmla="*/ 25 h 25"/>
                  <a:gd name="T22" fmla="*/ 1 w 23"/>
                  <a:gd name="T23" fmla="*/ 25 h 25"/>
                  <a:gd name="T24" fmla="*/ 1 w 23"/>
                  <a:gd name="T25" fmla="*/ 24 h 25"/>
                  <a:gd name="T26" fmla="*/ 1 w 23"/>
                  <a:gd name="T27" fmla="*/ 24 h 25"/>
                  <a:gd name="T28" fmla="*/ 0 w 23"/>
                  <a:gd name="T29" fmla="*/ 24 h 25"/>
                  <a:gd name="T30" fmla="*/ 0 w 23"/>
                  <a:gd name="T31" fmla="*/ 24 h 25"/>
                  <a:gd name="T32" fmla="*/ 0 w 23"/>
                  <a:gd name="T33" fmla="*/ 24 h 25"/>
                  <a:gd name="T34" fmla="*/ 0 w 23"/>
                  <a:gd name="T35" fmla="*/ 24 h 25"/>
                  <a:gd name="T36" fmla="*/ 0 w 23"/>
                  <a:gd name="T37" fmla="*/ 2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5"/>
                  <a:gd name="T59" fmla="*/ 23 w 23"/>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5">
                    <a:moveTo>
                      <a:pt x="0" y="24"/>
                    </a:moveTo>
                    <a:lnTo>
                      <a:pt x="22" y="0"/>
                    </a:lnTo>
                    <a:lnTo>
                      <a:pt x="23" y="0"/>
                    </a:lnTo>
                    <a:lnTo>
                      <a:pt x="23" y="1"/>
                    </a:lnTo>
                    <a:lnTo>
                      <a:pt x="1" y="25"/>
                    </a:lnTo>
                    <a:lnTo>
                      <a:pt x="1" y="24"/>
                    </a:lnTo>
                    <a:lnTo>
                      <a:pt x="0" y="24"/>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3" name="Freeform 186"/>
              <p:cNvSpPr>
                <a:spLocks/>
              </p:cNvSpPr>
              <p:nvPr/>
            </p:nvSpPr>
            <p:spPr bwMode="auto">
              <a:xfrm>
                <a:off x="2718" y="3733"/>
                <a:ext cx="23" cy="26"/>
              </a:xfrm>
              <a:custGeom>
                <a:avLst/>
                <a:gdLst>
                  <a:gd name="T0" fmla="*/ 0 w 23"/>
                  <a:gd name="T1" fmla="*/ 24 h 26"/>
                  <a:gd name="T2" fmla="*/ 22 w 23"/>
                  <a:gd name="T3" fmla="*/ 0 h 26"/>
                  <a:gd name="T4" fmla="*/ 22 w 23"/>
                  <a:gd name="T5" fmla="*/ 0 h 26"/>
                  <a:gd name="T6" fmla="*/ 23 w 23"/>
                  <a:gd name="T7" fmla="*/ 0 h 26"/>
                  <a:gd name="T8" fmla="*/ 23 w 23"/>
                  <a:gd name="T9" fmla="*/ 0 h 26"/>
                  <a:gd name="T10" fmla="*/ 23 w 23"/>
                  <a:gd name="T11" fmla="*/ 0 h 26"/>
                  <a:gd name="T12" fmla="*/ 23 w 23"/>
                  <a:gd name="T13" fmla="*/ 0 h 26"/>
                  <a:gd name="T14" fmla="*/ 23 w 23"/>
                  <a:gd name="T15" fmla="*/ 0 h 26"/>
                  <a:gd name="T16" fmla="*/ 23 w 23"/>
                  <a:gd name="T17" fmla="*/ 0 h 26"/>
                  <a:gd name="T18" fmla="*/ 23 w 23"/>
                  <a:gd name="T19" fmla="*/ 0 h 26"/>
                  <a:gd name="T20" fmla="*/ 1 w 23"/>
                  <a:gd name="T21" fmla="*/ 26 h 26"/>
                  <a:gd name="T22" fmla="*/ 0 w 23"/>
                  <a:gd name="T23" fmla="*/ 26 h 26"/>
                  <a:gd name="T24" fmla="*/ 0 w 23"/>
                  <a:gd name="T25" fmla="*/ 24 h 26"/>
                  <a:gd name="T26" fmla="*/ 0 w 23"/>
                  <a:gd name="T27" fmla="*/ 24 h 26"/>
                  <a:gd name="T28" fmla="*/ 0 w 23"/>
                  <a:gd name="T29" fmla="*/ 24 h 26"/>
                  <a:gd name="T30" fmla="*/ 0 w 23"/>
                  <a:gd name="T31" fmla="*/ 24 h 26"/>
                  <a:gd name="T32" fmla="*/ 0 w 23"/>
                  <a:gd name="T33" fmla="*/ 24 h 26"/>
                  <a:gd name="T34" fmla="*/ 0 w 23"/>
                  <a:gd name="T35" fmla="*/ 24 h 26"/>
                  <a:gd name="T36" fmla="*/ 0 w 23"/>
                  <a:gd name="T37" fmla="*/ 24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26"/>
                  <a:gd name="T59" fmla="*/ 23 w 23"/>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26">
                    <a:moveTo>
                      <a:pt x="0" y="24"/>
                    </a:moveTo>
                    <a:lnTo>
                      <a:pt x="22" y="0"/>
                    </a:lnTo>
                    <a:lnTo>
                      <a:pt x="23" y="0"/>
                    </a:lnTo>
                    <a:lnTo>
                      <a:pt x="1" y="26"/>
                    </a:lnTo>
                    <a:lnTo>
                      <a:pt x="0" y="26"/>
                    </a:lnTo>
                    <a:lnTo>
                      <a:pt x="0" y="24"/>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4" name="Freeform 187"/>
              <p:cNvSpPr>
                <a:spLocks/>
              </p:cNvSpPr>
              <p:nvPr/>
            </p:nvSpPr>
            <p:spPr bwMode="auto">
              <a:xfrm>
                <a:off x="2719" y="3733"/>
                <a:ext cx="24" cy="27"/>
              </a:xfrm>
              <a:custGeom>
                <a:avLst/>
                <a:gdLst>
                  <a:gd name="T0" fmla="*/ 0 w 24"/>
                  <a:gd name="T1" fmla="*/ 26 h 27"/>
                  <a:gd name="T2" fmla="*/ 22 w 24"/>
                  <a:gd name="T3" fmla="*/ 0 h 27"/>
                  <a:gd name="T4" fmla="*/ 23 w 24"/>
                  <a:gd name="T5" fmla="*/ 0 h 27"/>
                  <a:gd name="T6" fmla="*/ 23 w 24"/>
                  <a:gd name="T7" fmla="*/ 1 h 27"/>
                  <a:gd name="T8" fmla="*/ 23 w 24"/>
                  <a:gd name="T9" fmla="*/ 1 h 27"/>
                  <a:gd name="T10" fmla="*/ 23 w 24"/>
                  <a:gd name="T11" fmla="*/ 1 h 27"/>
                  <a:gd name="T12" fmla="*/ 23 w 24"/>
                  <a:gd name="T13" fmla="*/ 1 h 27"/>
                  <a:gd name="T14" fmla="*/ 23 w 24"/>
                  <a:gd name="T15" fmla="*/ 1 h 27"/>
                  <a:gd name="T16" fmla="*/ 23 w 24"/>
                  <a:gd name="T17" fmla="*/ 1 h 27"/>
                  <a:gd name="T18" fmla="*/ 24 w 24"/>
                  <a:gd name="T19" fmla="*/ 1 h 27"/>
                  <a:gd name="T20" fmla="*/ 0 w 24"/>
                  <a:gd name="T21" fmla="*/ 27 h 27"/>
                  <a:gd name="T22" fmla="*/ 0 w 24"/>
                  <a:gd name="T23" fmla="*/ 27 h 27"/>
                  <a:gd name="T24" fmla="*/ 0 w 24"/>
                  <a:gd name="T25" fmla="*/ 26 h 27"/>
                  <a:gd name="T26" fmla="*/ 0 w 24"/>
                  <a:gd name="T27" fmla="*/ 26 h 27"/>
                  <a:gd name="T28" fmla="*/ 0 w 24"/>
                  <a:gd name="T29" fmla="*/ 26 h 27"/>
                  <a:gd name="T30" fmla="*/ 0 w 24"/>
                  <a:gd name="T31" fmla="*/ 26 h 27"/>
                  <a:gd name="T32" fmla="*/ 0 w 24"/>
                  <a:gd name="T33" fmla="*/ 26 h 27"/>
                  <a:gd name="T34" fmla="*/ 0 w 24"/>
                  <a:gd name="T35" fmla="*/ 26 h 27"/>
                  <a:gd name="T36" fmla="*/ 0 w 24"/>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7"/>
                  <a:gd name="T59" fmla="*/ 24 w 2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7">
                    <a:moveTo>
                      <a:pt x="0" y="26"/>
                    </a:moveTo>
                    <a:lnTo>
                      <a:pt x="22" y="0"/>
                    </a:lnTo>
                    <a:lnTo>
                      <a:pt x="23" y="0"/>
                    </a:lnTo>
                    <a:lnTo>
                      <a:pt x="23" y="1"/>
                    </a:lnTo>
                    <a:lnTo>
                      <a:pt x="24" y="1"/>
                    </a:lnTo>
                    <a:lnTo>
                      <a:pt x="0" y="27"/>
                    </a:lnTo>
                    <a:lnTo>
                      <a:pt x="0" y="26"/>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5" name="Freeform 188"/>
              <p:cNvSpPr>
                <a:spLocks/>
              </p:cNvSpPr>
              <p:nvPr/>
            </p:nvSpPr>
            <p:spPr bwMode="auto">
              <a:xfrm>
                <a:off x="2719" y="3734"/>
                <a:ext cx="25" cy="27"/>
              </a:xfrm>
              <a:custGeom>
                <a:avLst/>
                <a:gdLst>
                  <a:gd name="T0" fmla="*/ 0 w 25"/>
                  <a:gd name="T1" fmla="*/ 26 h 27"/>
                  <a:gd name="T2" fmla="*/ 24 w 25"/>
                  <a:gd name="T3" fmla="*/ 0 h 27"/>
                  <a:gd name="T4" fmla="*/ 24 w 25"/>
                  <a:gd name="T5" fmla="*/ 0 h 27"/>
                  <a:gd name="T6" fmla="*/ 24 w 25"/>
                  <a:gd name="T7" fmla="*/ 0 h 27"/>
                  <a:gd name="T8" fmla="*/ 24 w 25"/>
                  <a:gd name="T9" fmla="*/ 0 h 27"/>
                  <a:gd name="T10" fmla="*/ 24 w 25"/>
                  <a:gd name="T11" fmla="*/ 0 h 27"/>
                  <a:gd name="T12" fmla="*/ 24 w 25"/>
                  <a:gd name="T13" fmla="*/ 0 h 27"/>
                  <a:gd name="T14" fmla="*/ 24 w 25"/>
                  <a:gd name="T15" fmla="*/ 0 h 27"/>
                  <a:gd name="T16" fmla="*/ 24 w 25"/>
                  <a:gd name="T17" fmla="*/ 1 h 27"/>
                  <a:gd name="T18" fmla="*/ 25 w 25"/>
                  <a:gd name="T19" fmla="*/ 1 h 27"/>
                  <a:gd name="T20" fmla="*/ 2 w 25"/>
                  <a:gd name="T21" fmla="*/ 27 h 27"/>
                  <a:gd name="T22" fmla="*/ 2 w 25"/>
                  <a:gd name="T23" fmla="*/ 27 h 27"/>
                  <a:gd name="T24" fmla="*/ 2 w 25"/>
                  <a:gd name="T25" fmla="*/ 26 h 27"/>
                  <a:gd name="T26" fmla="*/ 2 w 25"/>
                  <a:gd name="T27" fmla="*/ 26 h 27"/>
                  <a:gd name="T28" fmla="*/ 2 w 25"/>
                  <a:gd name="T29" fmla="*/ 26 h 27"/>
                  <a:gd name="T30" fmla="*/ 0 w 25"/>
                  <a:gd name="T31" fmla="*/ 26 h 27"/>
                  <a:gd name="T32" fmla="*/ 0 w 25"/>
                  <a:gd name="T33" fmla="*/ 26 h 27"/>
                  <a:gd name="T34" fmla="*/ 0 w 25"/>
                  <a:gd name="T35" fmla="*/ 26 h 27"/>
                  <a:gd name="T36" fmla="*/ 0 w 25"/>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7"/>
                  <a:gd name="T59" fmla="*/ 25 w 2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7">
                    <a:moveTo>
                      <a:pt x="0" y="26"/>
                    </a:moveTo>
                    <a:lnTo>
                      <a:pt x="24" y="0"/>
                    </a:lnTo>
                    <a:lnTo>
                      <a:pt x="24" y="1"/>
                    </a:lnTo>
                    <a:lnTo>
                      <a:pt x="25" y="1"/>
                    </a:lnTo>
                    <a:lnTo>
                      <a:pt x="2" y="27"/>
                    </a:lnTo>
                    <a:lnTo>
                      <a:pt x="2" y="26"/>
                    </a:lnTo>
                    <a:lnTo>
                      <a:pt x="0" y="26"/>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6" name="Freeform 189"/>
              <p:cNvSpPr>
                <a:spLocks/>
              </p:cNvSpPr>
              <p:nvPr/>
            </p:nvSpPr>
            <p:spPr bwMode="auto">
              <a:xfrm>
                <a:off x="2721" y="3735"/>
                <a:ext cx="24" cy="27"/>
              </a:xfrm>
              <a:custGeom>
                <a:avLst/>
                <a:gdLst>
                  <a:gd name="T0" fmla="*/ 0 w 24"/>
                  <a:gd name="T1" fmla="*/ 26 h 27"/>
                  <a:gd name="T2" fmla="*/ 23 w 24"/>
                  <a:gd name="T3" fmla="*/ 0 h 27"/>
                  <a:gd name="T4" fmla="*/ 23 w 24"/>
                  <a:gd name="T5" fmla="*/ 0 h 27"/>
                  <a:gd name="T6" fmla="*/ 23 w 24"/>
                  <a:gd name="T7" fmla="*/ 0 h 27"/>
                  <a:gd name="T8" fmla="*/ 23 w 24"/>
                  <a:gd name="T9" fmla="*/ 0 h 27"/>
                  <a:gd name="T10" fmla="*/ 23 w 24"/>
                  <a:gd name="T11" fmla="*/ 0 h 27"/>
                  <a:gd name="T12" fmla="*/ 23 w 24"/>
                  <a:gd name="T13" fmla="*/ 0 h 27"/>
                  <a:gd name="T14" fmla="*/ 23 w 24"/>
                  <a:gd name="T15" fmla="*/ 0 h 27"/>
                  <a:gd name="T16" fmla="*/ 23 w 24"/>
                  <a:gd name="T17" fmla="*/ 0 h 27"/>
                  <a:gd name="T18" fmla="*/ 24 w 24"/>
                  <a:gd name="T19" fmla="*/ 0 h 27"/>
                  <a:gd name="T20" fmla="*/ 1 w 24"/>
                  <a:gd name="T21" fmla="*/ 27 h 27"/>
                  <a:gd name="T22" fmla="*/ 0 w 24"/>
                  <a:gd name="T23" fmla="*/ 27 h 27"/>
                  <a:gd name="T24" fmla="*/ 0 w 24"/>
                  <a:gd name="T25" fmla="*/ 26 h 27"/>
                  <a:gd name="T26" fmla="*/ 0 w 24"/>
                  <a:gd name="T27" fmla="*/ 26 h 27"/>
                  <a:gd name="T28" fmla="*/ 0 w 24"/>
                  <a:gd name="T29" fmla="*/ 26 h 27"/>
                  <a:gd name="T30" fmla="*/ 0 w 24"/>
                  <a:gd name="T31" fmla="*/ 26 h 27"/>
                  <a:gd name="T32" fmla="*/ 0 w 24"/>
                  <a:gd name="T33" fmla="*/ 26 h 27"/>
                  <a:gd name="T34" fmla="*/ 0 w 24"/>
                  <a:gd name="T35" fmla="*/ 26 h 27"/>
                  <a:gd name="T36" fmla="*/ 0 w 24"/>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7"/>
                  <a:gd name="T59" fmla="*/ 24 w 2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7">
                    <a:moveTo>
                      <a:pt x="0" y="26"/>
                    </a:moveTo>
                    <a:lnTo>
                      <a:pt x="23" y="0"/>
                    </a:lnTo>
                    <a:lnTo>
                      <a:pt x="24" y="0"/>
                    </a:lnTo>
                    <a:lnTo>
                      <a:pt x="1" y="27"/>
                    </a:lnTo>
                    <a:lnTo>
                      <a:pt x="0" y="27"/>
                    </a:lnTo>
                    <a:lnTo>
                      <a:pt x="0" y="26"/>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7" name="Freeform 190"/>
              <p:cNvSpPr>
                <a:spLocks/>
              </p:cNvSpPr>
              <p:nvPr/>
            </p:nvSpPr>
            <p:spPr bwMode="auto">
              <a:xfrm>
                <a:off x="2722" y="3735"/>
                <a:ext cx="25" cy="28"/>
              </a:xfrm>
              <a:custGeom>
                <a:avLst/>
                <a:gdLst>
                  <a:gd name="T0" fmla="*/ 0 w 25"/>
                  <a:gd name="T1" fmla="*/ 27 h 28"/>
                  <a:gd name="T2" fmla="*/ 23 w 25"/>
                  <a:gd name="T3" fmla="*/ 0 h 28"/>
                  <a:gd name="T4" fmla="*/ 23 w 25"/>
                  <a:gd name="T5" fmla="*/ 0 h 28"/>
                  <a:gd name="T6" fmla="*/ 23 w 25"/>
                  <a:gd name="T7" fmla="*/ 0 h 28"/>
                  <a:gd name="T8" fmla="*/ 23 w 25"/>
                  <a:gd name="T9" fmla="*/ 1 h 28"/>
                  <a:gd name="T10" fmla="*/ 23 w 25"/>
                  <a:gd name="T11" fmla="*/ 1 h 28"/>
                  <a:gd name="T12" fmla="*/ 23 w 25"/>
                  <a:gd name="T13" fmla="*/ 1 h 28"/>
                  <a:gd name="T14" fmla="*/ 23 w 25"/>
                  <a:gd name="T15" fmla="*/ 1 h 28"/>
                  <a:gd name="T16" fmla="*/ 23 w 25"/>
                  <a:gd name="T17" fmla="*/ 1 h 28"/>
                  <a:gd name="T18" fmla="*/ 25 w 25"/>
                  <a:gd name="T19" fmla="*/ 1 h 28"/>
                  <a:gd name="T20" fmla="*/ 0 w 25"/>
                  <a:gd name="T21" fmla="*/ 28 h 28"/>
                  <a:gd name="T22" fmla="*/ 0 w 25"/>
                  <a:gd name="T23" fmla="*/ 28 h 28"/>
                  <a:gd name="T24" fmla="*/ 0 w 25"/>
                  <a:gd name="T25" fmla="*/ 28 h 28"/>
                  <a:gd name="T26" fmla="*/ 0 w 25"/>
                  <a:gd name="T27" fmla="*/ 28 h 28"/>
                  <a:gd name="T28" fmla="*/ 0 w 25"/>
                  <a:gd name="T29" fmla="*/ 27 h 28"/>
                  <a:gd name="T30" fmla="*/ 0 w 25"/>
                  <a:gd name="T31" fmla="*/ 27 h 28"/>
                  <a:gd name="T32" fmla="*/ 0 w 25"/>
                  <a:gd name="T33" fmla="*/ 27 h 28"/>
                  <a:gd name="T34" fmla="*/ 0 w 25"/>
                  <a:gd name="T35" fmla="*/ 27 h 28"/>
                  <a:gd name="T36" fmla="*/ 0 w 25"/>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8"/>
                  <a:gd name="T59" fmla="*/ 25 w 25"/>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8">
                    <a:moveTo>
                      <a:pt x="0" y="27"/>
                    </a:moveTo>
                    <a:lnTo>
                      <a:pt x="23" y="0"/>
                    </a:lnTo>
                    <a:lnTo>
                      <a:pt x="23" y="1"/>
                    </a:lnTo>
                    <a:lnTo>
                      <a:pt x="25" y="1"/>
                    </a:lnTo>
                    <a:lnTo>
                      <a:pt x="0" y="28"/>
                    </a:lnTo>
                    <a:lnTo>
                      <a:pt x="0" y="27"/>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8" name="Freeform 191"/>
              <p:cNvSpPr>
                <a:spLocks/>
              </p:cNvSpPr>
              <p:nvPr/>
            </p:nvSpPr>
            <p:spPr bwMode="auto">
              <a:xfrm>
                <a:off x="2722" y="3736"/>
                <a:ext cx="26" cy="28"/>
              </a:xfrm>
              <a:custGeom>
                <a:avLst/>
                <a:gdLst>
                  <a:gd name="T0" fmla="*/ 0 w 26"/>
                  <a:gd name="T1" fmla="*/ 27 h 28"/>
                  <a:gd name="T2" fmla="*/ 25 w 26"/>
                  <a:gd name="T3" fmla="*/ 0 h 28"/>
                  <a:gd name="T4" fmla="*/ 25 w 26"/>
                  <a:gd name="T5" fmla="*/ 0 h 28"/>
                  <a:gd name="T6" fmla="*/ 25 w 26"/>
                  <a:gd name="T7" fmla="*/ 0 h 28"/>
                  <a:gd name="T8" fmla="*/ 25 w 26"/>
                  <a:gd name="T9" fmla="*/ 0 h 28"/>
                  <a:gd name="T10" fmla="*/ 25 w 26"/>
                  <a:gd name="T11" fmla="*/ 0 h 28"/>
                  <a:gd name="T12" fmla="*/ 25 w 26"/>
                  <a:gd name="T13" fmla="*/ 0 h 28"/>
                  <a:gd name="T14" fmla="*/ 25 w 26"/>
                  <a:gd name="T15" fmla="*/ 1 h 28"/>
                  <a:gd name="T16" fmla="*/ 25 w 26"/>
                  <a:gd name="T17" fmla="*/ 1 h 28"/>
                  <a:gd name="T18" fmla="*/ 26 w 26"/>
                  <a:gd name="T19" fmla="*/ 1 h 28"/>
                  <a:gd name="T20" fmla="*/ 1 w 26"/>
                  <a:gd name="T21" fmla="*/ 28 h 28"/>
                  <a:gd name="T22" fmla="*/ 0 w 26"/>
                  <a:gd name="T23" fmla="*/ 28 h 28"/>
                  <a:gd name="T24" fmla="*/ 0 w 26"/>
                  <a:gd name="T25" fmla="*/ 28 h 28"/>
                  <a:gd name="T26" fmla="*/ 0 w 26"/>
                  <a:gd name="T27" fmla="*/ 28 h 28"/>
                  <a:gd name="T28" fmla="*/ 0 w 26"/>
                  <a:gd name="T29" fmla="*/ 28 h 28"/>
                  <a:gd name="T30" fmla="*/ 0 w 26"/>
                  <a:gd name="T31" fmla="*/ 27 h 28"/>
                  <a:gd name="T32" fmla="*/ 0 w 26"/>
                  <a:gd name="T33" fmla="*/ 27 h 28"/>
                  <a:gd name="T34" fmla="*/ 0 w 26"/>
                  <a:gd name="T35" fmla="*/ 27 h 28"/>
                  <a:gd name="T36" fmla="*/ 0 w 26"/>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8"/>
                  <a:gd name="T59" fmla="*/ 26 w 26"/>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8">
                    <a:moveTo>
                      <a:pt x="0" y="27"/>
                    </a:moveTo>
                    <a:lnTo>
                      <a:pt x="25" y="0"/>
                    </a:lnTo>
                    <a:lnTo>
                      <a:pt x="25" y="1"/>
                    </a:lnTo>
                    <a:lnTo>
                      <a:pt x="26" y="1"/>
                    </a:lnTo>
                    <a:lnTo>
                      <a:pt x="1" y="28"/>
                    </a:lnTo>
                    <a:lnTo>
                      <a:pt x="0" y="28"/>
                    </a:lnTo>
                    <a:lnTo>
                      <a:pt x="0" y="27"/>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59" name="Freeform 192"/>
              <p:cNvSpPr>
                <a:spLocks/>
              </p:cNvSpPr>
              <p:nvPr/>
            </p:nvSpPr>
            <p:spPr bwMode="auto">
              <a:xfrm>
                <a:off x="2723" y="3737"/>
                <a:ext cx="25" cy="29"/>
              </a:xfrm>
              <a:custGeom>
                <a:avLst/>
                <a:gdLst>
                  <a:gd name="T0" fmla="*/ 0 w 25"/>
                  <a:gd name="T1" fmla="*/ 27 h 29"/>
                  <a:gd name="T2" fmla="*/ 25 w 25"/>
                  <a:gd name="T3" fmla="*/ 0 h 29"/>
                  <a:gd name="T4" fmla="*/ 25 w 25"/>
                  <a:gd name="T5" fmla="*/ 0 h 29"/>
                  <a:gd name="T6" fmla="*/ 25 w 25"/>
                  <a:gd name="T7" fmla="*/ 0 h 29"/>
                  <a:gd name="T8" fmla="*/ 25 w 25"/>
                  <a:gd name="T9" fmla="*/ 0 h 29"/>
                  <a:gd name="T10" fmla="*/ 25 w 25"/>
                  <a:gd name="T11" fmla="*/ 0 h 29"/>
                  <a:gd name="T12" fmla="*/ 25 w 25"/>
                  <a:gd name="T13" fmla="*/ 0 h 29"/>
                  <a:gd name="T14" fmla="*/ 25 w 25"/>
                  <a:gd name="T15" fmla="*/ 0 h 29"/>
                  <a:gd name="T16" fmla="*/ 25 w 25"/>
                  <a:gd name="T17" fmla="*/ 0 h 29"/>
                  <a:gd name="T18" fmla="*/ 25 w 25"/>
                  <a:gd name="T19" fmla="*/ 1 h 29"/>
                  <a:gd name="T20" fmla="*/ 0 w 25"/>
                  <a:gd name="T21" fmla="*/ 29 h 29"/>
                  <a:gd name="T22" fmla="*/ 0 w 25"/>
                  <a:gd name="T23" fmla="*/ 29 h 29"/>
                  <a:gd name="T24" fmla="*/ 0 w 25"/>
                  <a:gd name="T25" fmla="*/ 28 h 29"/>
                  <a:gd name="T26" fmla="*/ 0 w 25"/>
                  <a:gd name="T27" fmla="*/ 28 h 29"/>
                  <a:gd name="T28" fmla="*/ 0 w 25"/>
                  <a:gd name="T29" fmla="*/ 28 h 29"/>
                  <a:gd name="T30" fmla="*/ 0 w 25"/>
                  <a:gd name="T31" fmla="*/ 28 h 29"/>
                  <a:gd name="T32" fmla="*/ 0 w 25"/>
                  <a:gd name="T33" fmla="*/ 28 h 29"/>
                  <a:gd name="T34" fmla="*/ 0 w 25"/>
                  <a:gd name="T35" fmla="*/ 27 h 29"/>
                  <a:gd name="T36" fmla="*/ 0 w 25"/>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9"/>
                  <a:gd name="T59" fmla="*/ 25 w 2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9">
                    <a:moveTo>
                      <a:pt x="0" y="27"/>
                    </a:moveTo>
                    <a:lnTo>
                      <a:pt x="25" y="0"/>
                    </a:lnTo>
                    <a:lnTo>
                      <a:pt x="25" y="1"/>
                    </a:lnTo>
                    <a:lnTo>
                      <a:pt x="0" y="29"/>
                    </a:lnTo>
                    <a:lnTo>
                      <a:pt x="0" y="28"/>
                    </a:lnTo>
                    <a:lnTo>
                      <a:pt x="0" y="27"/>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0" name="Freeform 193"/>
              <p:cNvSpPr>
                <a:spLocks/>
              </p:cNvSpPr>
              <p:nvPr/>
            </p:nvSpPr>
            <p:spPr bwMode="auto">
              <a:xfrm>
                <a:off x="2723" y="3738"/>
                <a:ext cx="26" cy="29"/>
              </a:xfrm>
              <a:custGeom>
                <a:avLst/>
                <a:gdLst>
                  <a:gd name="T0" fmla="*/ 0 w 26"/>
                  <a:gd name="T1" fmla="*/ 28 h 29"/>
                  <a:gd name="T2" fmla="*/ 25 w 26"/>
                  <a:gd name="T3" fmla="*/ 0 h 29"/>
                  <a:gd name="T4" fmla="*/ 26 w 26"/>
                  <a:gd name="T5" fmla="*/ 0 h 29"/>
                  <a:gd name="T6" fmla="*/ 26 w 26"/>
                  <a:gd name="T7" fmla="*/ 0 h 29"/>
                  <a:gd name="T8" fmla="*/ 26 w 26"/>
                  <a:gd name="T9" fmla="*/ 0 h 29"/>
                  <a:gd name="T10" fmla="*/ 26 w 26"/>
                  <a:gd name="T11" fmla="*/ 0 h 29"/>
                  <a:gd name="T12" fmla="*/ 26 w 26"/>
                  <a:gd name="T13" fmla="*/ 0 h 29"/>
                  <a:gd name="T14" fmla="*/ 26 w 26"/>
                  <a:gd name="T15" fmla="*/ 0 h 29"/>
                  <a:gd name="T16" fmla="*/ 26 w 26"/>
                  <a:gd name="T17" fmla="*/ 0 h 29"/>
                  <a:gd name="T18" fmla="*/ 26 w 26"/>
                  <a:gd name="T19" fmla="*/ 0 h 29"/>
                  <a:gd name="T20" fmla="*/ 0 w 26"/>
                  <a:gd name="T21" fmla="*/ 29 h 29"/>
                  <a:gd name="T22" fmla="*/ 0 w 26"/>
                  <a:gd name="T23" fmla="*/ 29 h 29"/>
                  <a:gd name="T24" fmla="*/ 0 w 26"/>
                  <a:gd name="T25" fmla="*/ 29 h 29"/>
                  <a:gd name="T26" fmla="*/ 0 w 26"/>
                  <a:gd name="T27" fmla="*/ 29 h 29"/>
                  <a:gd name="T28" fmla="*/ 0 w 26"/>
                  <a:gd name="T29" fmla="*/ 29 h 29"/>
                  <a:gd name="T30" fmla="*/ 0 w 26"/>
                  <a:gd name="T31" fmla="*/ 28 h 29"/>
                  <a:gd name="T32" fmla="*/ 0 w 26"/>
                  <a:gd name="T33" fmla="*/ 28 h 29"/>
                  <a:gd name="T34" fmla="*/ 0 w 26"/>
                  <a:gd name="T35" fmla="*/ 28 h 29"/>
                  <a:gd name="T36" fmla="*/ 0 w 26"/>
                  <a:gd name="T37" fmla="*/ 28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9"/>
                  <a:gd name="T59" fmla="*/ 26 w 2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9">
                    <a:moveTo>
                      <a:pt x="0" y="28"/>
                    </a:moveTo>
                    <a:lnTo>
                      <a:pt x="25" y="0"/>
                    </a:lnTo>
                    <a:lnTo>
                      <a:pt x="26" y="0"/>
                    </a:lnTo>
                    <a:lnTo>
                      <a:pt x="0" y="29"/>
                    </a:lnTo>
                    <a:lnTo>
                      <a:pt x="0" y="28"/>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1" name="Freeform 194"/>
              <p:cNvSpPr>
                <a:spLocks/>
              </p:cNvSpPr>
              <p:nvPr/>
            </p:nvSpPr>
            <p:spPr bwMode="auto">
              <a:xfrm>
                <a:off x="2723" y="3738"/>
                <a:ext cx="27" cy="32"/>
              </a:xfrm>
              <a:custGeom>
                <a:avLst/>
                <a:gdLst>
                  <a:gd name="T0" fmla="*/ 0 w 27"/>
                  <a:gd name="T1" fmla="*/ 29 h 32"/>
                  <a:gd name="T2" fmla="*/ 26 w 27"/>
                  <a:gd name="T3" fmla="*/ 0 h 32"/>
                  <a:gd name="T4" fmla="*/ 26 w 27"/>
                  <a:gd name="T5" fmla="*/ 0 h 32"/>
                  <a:gd name="T6" fmla="*/ 26 w 27"/>
                  <a:gd name="T7" fmla="*/ 1 h 32"/>
                  <a:gd name="T8" fmla="*/ 27 w 27"/>
                  <a:gd name="T9" fmla="*/ 1 h 32"/>
                  <a:gd name="T10" fmla="*/ 27 w 27"/>
                  <a:gd name="T11" fmla="*/ 1 h 32"/>
                  <a:gd name="T12" fmla="*/ 27 w 27"/>
                  <a:gd name="T13" fmla="*/ 1 h 32"/>
                  <a:gd name="T14" fmla="*/ 27 w 27"/>
                  <a:gd name="T15" fmla="*/ 1 h 32"/>
                  <a:gd name="T16" fmla="*/ 27 w 27"/>
                  <a:gd name="T17" fmla="*/ 1 h 32"/>
                  <a:gd name="T18" fmla="*/ 27 w 27"/>
                  <a:gd name="T19" fmla="*/ 1 h 32"/>
                  <a:gd name="T20" fmla="*/ 0 w 27"/>
                  <a:gd name="T21" fmla="*/ 32 h 32"/>
                  <a:gd name="T22" fmla="*/ 0 w 27"/>
                  <a:gd name="T23" fmla="*/ 31 h 32"/>
                  <a:gd name="T24" fmla="*/ 0 w 27"/>
                  <a:gd name="T25" fmla="*/ 31 h 32"/>
                  <a:gd name="T26" fmla="*/ 0 w 27"/>
                  <a:gd name="T27" fmla="*/ 31 h 32"/>
                  <a:gd name="T28" fmla="*/ 0 w 27"/>
                  <a:gd name="T29" fmla="*/ 31 h 32"/>
                  <a:gd name="T30" fmla="*/ 0 w 27"/>
                  <a:gd name="T31" fmla="*/ 30 h 32"/>
                  <a:gd name="T32" fmla="*/ 0 w 27"/>
                  <a:gd name="T33" fmla="*/ 30 h 32"/>
                  <a:gd name="T34" fmla="*/ 0 w 27"/>
                  <a:gd name="T35" fmla="*/ 30 h 32"/>
                  <a:gd name="T36" fmla="*/ 0 w 27"/>
                  <a:gd name="T37" fmla="*/ 29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0" y="29"/>
                    </a:moveTo>
                    <a:lnTo>
                      <a:pt x="26" y="0"/>
                    </a:lnTo>
                    <a:lnTo>
                      <a:pt x="26" y="1"/>
                    </a:lnTo>
                    <a:lnTo>
                      <a:pt x="27" y="1"/>
                    </a:lnTo>
                    <a:lnTo>
                      <a:pt x="0" y="32"/>
                    </a:lnTo>
                    <a:lnTo>
                      <a:pt x="0" y="31"/>
                    </a:lnTo>
                    <a:lnTo>
                      <a:pt x="0" y="30"/>
                    </a:lnTo>
                    <a:lnTo>
                      <a:pt x="0" y="29"/>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2" name="Freeform 195"/>
              <p:cNvSpPr>
                <a:spLocks/>
              </p:cNvSpPr>
              <p:nvPr/>
            </p:nvSpPr>
            <p:spPr bwMode="auto">
              <a:xfrm>
                <a:off x="2722" y="3739"/>
                <a:ext cx="29" cy="34"/>
              </a:xfrm>
              <a:custGeom>
                <a:avLst/>
                <a:gdLst>
                  <a:gd name="T0" fmla="*/ 1 w 29"/>
                  <a:gd name="T1" fmla="*/ 31 h 34"/>
                  <a:gd name="T2" fmla="*/ 28 w 29"/>
                  <a:gd name="T3" fmla="*/ 0 h 34"/>
                  <a:gd name="T4" fmla="*/ 28 w 29"/>
                  <a:gd name="T5" fmla="*/ 0 h 34"/>
                  <a:gd name="T6" fmla="*/ 28 w 29"/>
                  <a:gd name="T7" fmla="*/ 0 h 34"/>
                  <a:gd name="T8" fmla="*/ 28 w 29"/>
                  <a:gd name="T9" fmla="*/ 1 h 34"/>
                  <a:gd name="T10" fmla="*/ 29 w 29"/>
                  <a:gd name="T11" fmla="*/ 1 h 34"/>
                  <a:gd name="T12" fmla="*/ 29 w 29"/>
                  <a:gd name="T13" fmla="*/ 1 h 34"/>
                  <a:gd name="T14" fmla="*/ 29 w 29"/>
                  <a:gd name="T15" fmla="*/ 1 h 34"/>
                  <a:gd name="T16" fmla="*/ 29 w 29"/>
                  <a:gd name="T17" fmla="*/ 1 h 34"/>
                  <a:gd name="T18" fmla="*/ 29 w 29"/>
                  <a:gd name="T19" fmla="*/ 1 h 34"/>
                  <a:gd name="T20" fmla="*/ 0 w 29"/>
                  <a:gd name="T21" fmla="*/ 34 h 34"/>
                  <a:gd name="T22" fmla="*/ 0 w 29"/>
                  <a:gd name="T23" fmla="*/ 34 h 34"/>
                  <a:gd name="T24" fmla="*/ 0 w 29"/>
                  <a:gd name="T25" fmla="*/ 34 h 34"/>
                  <a:gd name="T26" fmla="*/ 0 w 29"/>
                  <a:gd name="T27" fmla="*/ 32 h 34"/>
                  <a:gd name="T28" fmla="*/ 0 w 29"/>
                  <a:gd name="T29" fmla="*/ 32 h 34"/>
                  <a:gd name="T30" fmla="*/ 0 w 29"/>
                  <a:gd name="T31" fmla="*/ 32 h 34"/>
                  <a:gd name="T32" fmla="*/ 0 w 29"/>
                  <a:gd name="T33" fmla="*/ 31 h 34"/>
                  <a:gd name="T34" fmla="*/ 0 w 29"/>
                  <a:gd name="T35" fmla="*/ 31 h 34"/>
                  <a:gd name="T36" fmla="*/ 1 w 29"/>
                  <a:gd name="T37" fmla="*/ 3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4"/>
                  <a:gd name="T59" fmla="*/ 29 w 29"/>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4">
                    <a:moveTo>
                      <a:pt x="1" y="31"/>
                    </a:moveTo>
                    <a:lnTo>
                      <a:pt x="28" y="0"/>
                    </a:lnTo>
                    <a:lnTo>
                      <a:pt x="28" y="1"/>
                    </a:lnTo>
                    <a:lnTo>
                      <a:pt x="29" y="1"/>
                    </a:lnTo>
                    <a:lnTo>
                      <a:pt x="0" y="34"/>
                    </a:lnTo>
                    <a:lnTo>
                      <a:pt x="0" y="32"/>
                    </a:lnTo>
                    <a:lnTo>
                      <a:pt x="0" y="31"/>
                    </a:lnTo>
                    <a:lnTo>
                      <a:pt x="1" y="31"/>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3" name="Freeform 196"/>
              <p:cNvSpPr>
                <a:spLocks/>
              </p:cNvSpPr>
              <p:nvPr/>
            </p:nvSpPr>
            <p:spPr bwMode="auto">
              <a:xfrm>
                <a:off x="2721" y="3740"/>
                <a:ext cx="31" cy="35"/>
              </a:xfrm>
              <a:custGeom>
                <a:avLst/>
                <a:gdLst>
                  <a:gd name="T0" fmla="*/ 1 w 31"/>
                  <a:gd name="T1" fmla="*/ 33 h 35"/>
                  <a:gd name="T2" fmla="*/ 30 w 31"/>
                  <a:gd name="T3" fmla="*/ 0 h 35"/>
                  <a:gd name="T4" fmla="*/ 30 w 31"/>
                  <a:gd name="T5" fmla="*/ 0 h 35"/>
                  <a:gd name="T6" fmla="*/ 30 w 31"/>
                  <a:gd name="T7" fmla="*/ 0 h 35"/>
                  <a:gd name="T8" fmla="*/ 30 w 31"/>
                  <a:gd name="T9" fmla="*/ 1 h 35"/>
                  <a:gd name="T10" fmla="*/ 30 w 31"/>
                  <a:gd name="T11" fmla="*/ 1 h 35"/>
                  <a:gd name="T12" fmla="*/ 30 w 31"/>
                  <a:gd name="T13" fmla="*/ 1 h 35"/>
                  <a:gd name="T14" fmla="*/ 30 w 31"/>
                  <a:gd name="T15" fmla="*/ 1 h 35"/>
                  <a:gd name="T16" fmla="*/ 31 w 31"/>
                  <a:gd name="T17" fmla="*/ 1 h 35"/>
                  <a:gd name="T18" fmla="*/ 31 w 31"/>
                  <a:gd name="T19" fmla="*/ 1 h 35"/>
                  <a:gd name="T20" fmla="*/ 1 w 31"/>
                  <a:gd name="T21" fmla="*/ 35 h 35"/>
                  <a:gd name="T22" fmla="*/ 0 w 31"/>
                  <a:gd name="T23" fmla="*/ 35 h 35"/>
                  <a:gd name="T24" fmla="*/ 0 w 31"/>
                  <a:gd name="T25" fmla="*/ 35 h 35"/>
                  <a:gd name="T26" fmla="*/ 0 w 31"/>
                  <a:gd name="T27" fmla="*/ 35 h 35"/>
                  <a:gd name="T28" fmla="*/ 0 w 31"/>
                  <a:gd name="T29" fmla="*/ 34 h 35"/>
                  <a:gd name="T30" fmla="*/ 0 w 31"/>
                  <a:gd name="T31" fmla="*/ 34 h 35"/>
                  <a:gd name="T32" fmla="*/ 0 w 31"/>
                  <a:gd name="T33" fmla="*/ 34 h 35"/>
                  <a:gd name="T34" fmla="*/ 1 w 31"/>
                  <a:gd name="T35" fmla="*/ 34 h 35"/>
                  <a:gd name="T36" fmla="*/ 1 w 31"/>
                  <a:gd name="T37" fmla="*/ 34 h 35"/>
                  <a:gd name="T38" fmla="*/ 1 w 31"/>
                  <a:gd name="T39" fmla="*/ 33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35"/>
                  <a:gd name="T62" fmla="*/ 31 w 31"/>
                  <a:gd name="T63" fmla="*/ 35 h 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35">
                    <a:moveTo>
                      <a:pt x="1" y="33"/>
                    </a:moveTo>
                    <a:lnTo>
                      <a:pt x="30" y="0"/>
                    </a:lnTo>
                    <a:lnTo>
                      <a:pt x="30" y="1"/>
                    </a:lnTo>
                    <a:lnTo>
                      <a:pt x="31" y="1"/>
                    </a:lnTo>
                    <a:lnTo>
                      <a:pt x="1" y="35"/>
                    </a:lnTo>
                    <a:lnTo>
                      <a:pt x="0" y="35"/>
                    </a:lnTo>
                    <a:lnTo>
                      <a:pt x="0" y="34"/>
                    </a:lnTo>
                    <a:lnTo>
                      <a:pt x="1" y="34"/>
                    </a:lnTo>
                    <a:lnTo>
                      <a:pt x="1" y="33"/>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4" name="Freeform 197"/>
              <p:cNvSpPr>
                <a:spLocks/>
              </p:cNvSpPr>
              <p:nvPr/>
            </p:nvSpPr>
            <p:spPr bwMode="auto">
              <a:xfrm>
                <a:off x="2722" y="3741"/>
                <a:ext cx="30" cy="34"/>
              </a:xfrm>
              <a:custGeom>
                <a:avLst/>
                <a:gdLst>
                  <a:gd name="T0" fmla="*/ 0 w 30"/>
                  <a:gd name="T1" fmla="*/ 34 h 34"/>
                  <a:gd name="T2" fmla="*/ 30 w 30"/>
                  <a:gd name="T3" fmla="*/ 0 h 34"/>
                  <a:gd name="T4" fmla="*/ 30 w 30"/>
                  <a:gd name="T5" fmla="*/ 0 h 34"/>
                  <a:gd name="T6" fmla="*/ 30 w 30"/>
                  <a:gd name="T7" fmla="*/ 0 h 34"/>
                  <a:gd name="T8" fmla="*/ 30 w 30"/>
                  <a:gd name="T9" fmla="*/ 1 h 34"/>
                  <a:gd name="T10" fmla="*/ 30 w 30"/>
                  <a:gd name="T11" fmla="*/ 1 h 34"/>
                  <a:gd name="T12" fmla="*/ 30 w 30"/>
                  <a:gd name="T13" fmla="*/ 1 h 34"/>
                  <a:gd name="T14" fmla="*/ 30 w 30"/>
                  <a:gd name="T15" fmla="*/ 1 h 34"/>
                  <a:gd name="T16" fmla="*/ 30 w 30"/>
                  <a:gd name="T17" fmla="*/ 1 h 34"/>
                  <a:gd name="T18" fmla="*/ 30 w 30"/>
                  <a:gd name="T19" fmla="*/ 1 h 34"/>
                  <a:gd name="T20" fmla="*/ 2 w 30"/>
                  <a:gd name="T21" fmla="*/ 33 h 34"/>
                  <a:gd name="T22" fmla="*/ 0 w 30"/>
                  <a:gd name="T23" fmla="*/ 34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4"/>
                  <a:gd name="T38" fmla="*/ 30 w 30"/>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4">
                    <a:moveTo>
                      <a:pt x="0" y="34"/>
                    </a:moveTo>
                    <a:lnTo>
                      <a:pt x="30" y="0"/>
                    </a:lnTo>
                    <a:lnTo>
                      <a:pt x="30" y="1"/>
                    </a:lnTo>
                    <a:lnTo>
                      <a:pt x="2" y="33"/>
                    </a:lnTo>
                    <a:lnTo>
                      <a:pt x="0" y="3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5" name="Freeform 198"/>
              <p:cNvSpPr>
                <a:spLocks/>
              </p:cNvSpPr>
              <p:nvPr/>
            </p:nvSpPr>
            <p:spPr bwMode="auto">
              <a:xfrm>
                <a:off x="2724" y="3742"/>
                <a:ext cx="29" cy="32"/>
              </a:xfrm>
              <a:custGeom>
                <a:avLst/>
                <a:gdLst>
                  <a:gd name="T0" fmla="*/ 0 w 29"/>
                  <a:gd name="T1" fmla="*/ 32 h 32"/>
                  <a:gd name="T2" fmla="*/ 28 w 29"/>
                  <a:gd name="T3" fmla="*/ 0 h 32"/>
                  <a:gd name="T4" fmla="*/ 28 w 29"/>
                  <a:gd name="T5" fmla="*/ 0 h 32"/>
                  <a:gd name="T6" fmla="*/ 28 w 29"/>
                  <a:gd name="T7" fmla="*/ 0 h 32"/>
                  <a:gd name="T8" fmla="*/ 29 w 29"/>
                  <a:gd name="T9" fmla="*/ 2 h 32"/>
                  <a:gd name="T10" fmla="*/ 29 w 29"/>
                  <a:gd name="T11" fmla="*/ 2 h 32"/>
                  <a:gd name="T12" fmla="*/ 29 w 29"/>
                  <a:gd name="T13" fmla="*/ 2 h 32"/>
                  <a:gd name="T14" fmla="*/ 29 w 29"/>
                  <a:gd name="T15" fmla="*/ 2 h 32"/>
                  <a:gd name="T16" fmla="*/ 29 w 29"/>
                  <a:gd name="T17" fmla="*/ 2 h 32"/>
                  <a:gd name="T18" fmla="*/ 29 w 29"/>
                  <a:gd name="T19" fmla="*/ 2 h 32"/>
                  <a:gd name="T20" fmla="*/ 2 w 29"/>
                  <a:gd name="T21" fmla="*/ 32 h 32"/>
                  <a:gd name="T22" fmla="*/ 0 w 29"/>
                  <a:gd name="T23" fmla="*/ 32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2"/>
                  <a:gd name="T38" fmla="*/ 29 w 29"/>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2">
                    <a:moveTo>
                      <a:pt x="0" y="32"/>
                    </a:moveTo>
                    <a:lnTo>
                      <a:pt x="28" y="0"/>
                    </a:lnTo>
                    <a:lnTo>
                      <a:pt x="29" y="2"/>
                    </a:lnTo>
                    <a:lnTo>
                      <a:pt x="2" y="32"/>
                    </a:lnTo>
                    <a:lnTo>
                      <a:pt x="0" y="32"/>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6" name="Freeform 199"/>
              <p:cNvSpPr>
                <a:spLocks/>
              </p:cNvSpPr>
              <p:nvPr/>
            </p:nvSpPr>
            <p:spPr bwMode="auto">
              <a:xfrm>
                <a:off x="2726" y="3744"/>
                <a:ext cx="27" cy="30"/>
              </a:xfrm>
              <a:custGeom>
                <a:avLst/>
                <a:gdLst>
                  <a:gd name="T0" fmla="*/ 0 w 27"/>
                  <a:gd name="T1" fmla="*/ 30 h 30"/>
                  <a:gd name="T2" fmla="*/ 27 w 27"/>
                  <a:gd name="T3" fmla="*/ 0 h 30"/>
                  <a:gd name="T4" fmla="*/ 27 w 27"/>
                  <a:gd name="T5" fmla="*/ 0 h 30"/>
                  <a:gd name="T6" fmla="*/ 27 w 27"/>
                  <a:gd name="T7" fmla="*/ 1 h 30"/>
                  <a:gd name="T8" fmla="*/ 27 w 27"/>
                  <a:gd name="T9" fmla="*/ 1 h 30"/>
                  <a:gd name="T10" fmla="*/ 27 w 27"/>
                  <a:gd name="T11" fmla="*/ 1 h 30"/>
                  <a:gd name="T12" fmla="*/ 27 w 27"/>
                  <a:gd name="T13" fmla="*/ 1 h 30"/>
                  <a:gd name="T14" fmla="*/ 27 w 27"/>
                  <a:gd name="T15" fmla="*/ 1 h 30"/>
                  <a:gd name="T16" fmla="*/ 27 w 27"/>
                  <a:gd name="T17" fmla="*/ 1 h 30"/>
                  <a:gd name="T18" fmla="*/ 27 w 27"/>
                  <a:gd name="T19" fmla="*/ 2 h 30"/>
                  <a:gd name="T20" fmla="*/ 2 w 27"/>
                  <a:gd name="T21" fmla="*/ 29 h 30"/>
                  <a:gd name="T22" fmla="*/ 0 w 27"/>
                  <a:gd name="T23" fmla="*/ 3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30"/>
                  <a:gd name="T38" fmla="*/ 27 w 27"/>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30">
                    <a:moveTo>
                      <a:pt x="0" y="30"/>
                    </a:moveTo>
                    <a:lnTo>
                      <a:pt x="27" y="0"/>
                    </a:lnTo>
                    <a:lnTo>
                      <a:pt x="27" y="1"/>
                    </a:lnTo>
                    <a:lnTo>
                      <a:pt x="27" y="2"/>
                    </a:lnTo>
                    <a:lnTo>
                      <a:pt x="2" y="29"/>
                    </a:lnTo>
                    <a:lnTo>
                      <a:pt x="0" y="30"/>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7" name="Freeform 200"/>
              <p:cNvSpPr>
                <a:spLocks/>
              </p:cNvSpPr>
              <p:nvPr/>
            </p:nvSpPr>
            <p:spPr bwMode="auto">
              <a:xfrm>
                <a:off x="2728" y="3746"/>
                <a:ext cx="26" cy="27"/>
              </a:xfrm>
              <a:custGeom>
                <a:avLst/>
                <a:gdLst>
                  <a:gd name="T0" fmla="*/ 0 w 26"/>
                  <a:gd name="T1" fmla="*/ 27 h 27"/>
                  <a:gd name="T2" fmla="*/ 25 w 26"/>
                  <a:gd name="T3" fmla="*/ 0 h 27"/>
                  <a:gd name="T4" fmla="*/ 25 w 26"/>
                  <a:gd name="T5" fmla="*/ 0 h 27"/>
                  <a:gd name="T6" fmla="*/ 26 w 26"/>
                  <a:gd name="T7" fmla="*/ 0 h 27"/>
                  <a:gd name="T8" fmla="*/ 26 w 26"/>
                  <a:gd name="T9" fmla="*/ 0 h 27"/>
                  <a:gd name="T10" fmla="*/ 26 w 26"/>
                  <a:gd name="T11" fmla="*/ 0 h 27"/>
                  <a:gd name="T12" fmla="*/ 26 w 26"/>
                  <a:gd name="T13" fmla="*/ 0 h 27"/>
                  <a:gd name="T14" fmla="*/ 26 w 26"/>
                  <a:gd name="T15" fmla="*/ 1 h 27"/>
                  <a:gd name="T16" fmla="*/ 26 w 26"/>
                  <a:gd name="T17" fmla="*/ 1 h 27"/>
                  <a:gd name="T18" fmla="*/ 26 w 26"/>
                  <a:gd name="T19" fmla="*/ 1 h 27"/>
                  <a:gd name="T20" fmla="*/ 2 w 26"/>
                  <a:gd name="T21" fmla="*/ 27 h 27"/>
                  <a:gd name="T22" fmla="*/ 0 w 26"/>
                  <a:gd name="T23" fmla="*/ 2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27"/>
                  <a:gd name="T38" fmla="*/ 26 w 26"/>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27">
                    <a:moveTo>
                      <a:pt x="0" y="27"/>
                    </a:moveTo>
                    <a:lnTo>
                      <a:pt x="25" y="0"/>
                    </a:lnTo>
                    <a:lnTo>
                      <a:pt x="26" y="0"/>
                    </a:lnTo>
                    <a:lnTo>
                      <a:pt x="26" y="1"/>
                    </a:lnTo>
                    <a:lnTo>
                      <a:pt x="2" y="27"/>
                    </a:lnTo>
                    <a:lnTo>
                      <a:pt x="0" y="27"/>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8" name="Freeform 201"/>
              <p:cNvSpPr>
                <a:spLocks/>
              </p:cNvSpPr>
              <p:nvPr/>
            </p:nvSpPr>
            <p:spPr bwMode="auto">
              <a:xfrm>
                <a:off x="2730" y="3747"/>
                <a:ext cx="24" cy="26"/>
              </a:xfrm>
              <a:custGeom>
                <a:avLst/>
                <a:gdLst>
                  <a:gd name="T0" fmla="*/ 0 w 24"/>
                  <a:gd name="T1" fmla="*/ 26 h 26"/>
                  <a:gd name="T2" fmla="*/ 24 w 24"/>
                  <a:gd name="T3" fmla="*/ 0 h 26"/>
                  <a:gd name="T4" fmla="*/ 24 w 24"/>
                  <a:gd name="T5" fmla="*/ 0 h 26"/>
                  <a:gd name="T6" fmla="*/ 24 w 24"/>
                  <a:gd name="T7" fmla="*/ 0 h 26"/>
                  <a:gd name="T8" fmla="*/ 24 w 24"/>
                  <a:gd name="T9" fmla="*/ 0 h 26"/>
                  <a:gd name="T10" fmla="*/ 24 w 24"/>
                  <a:gd name="T11" fmla="*/ 1 h 26"/>
                  <a:gd name="T12" fmla="*/ 24 w 24"/>
                  <a:gd name="T13" fmla="*/ 1 h 26"/>
                  <a:gd name="T14" fmla="*/ 24 w 24"/>
                  <a:gd name="T15" fmla="*/ 1 h 26"/>
                  <a:gd name="T16" fmla="*/ 24 w 24"/>
                  <a:gd name="T17" fmla="*/ 1 h 26"/>
                  <a:gd name="T18" fmla="*/ 24 w 24"/>
                  <a:gd name="T19" fmla="*/ 1 h 26"/>
                  <a:gd name="T20" fmla="*/ 4 w 24"/>
                  <a:gd name="T21" fmla="*/ 24 h 26"/>
                  <a:gd name="T22" fmla="*/ 0 w 24"/>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26"/>
                  <a:gd name="T38" fmla="*/ 24 w 24"/>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26">
                    <a:moveTo>
                      <a:pt x="0" y="26"/>
                    </a:moveTo>
                    <a:lnTo>
                      <a:pt x="24" y="0"/>
                    </a:lnTo>
                    <a:lnTo>
                      <a:pt x="24" y="1"/>
                    </a:lnTo>
                    <a:lnTo>
                      <a:pt x="4" y="24"/>
                    </a:lnTo>
                    <a:lnTo>
                      <a:pt x="0" y="26"/>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69" name="Freeform 202"/>
              <p:cNvSpPr>
                <a:spLocks/>
              </p:cNvSpPr>
              <p:nvPr/>
            </p:nvSpPr>
            <p:spPr bwMode="auto">
              <a:xfrm>
                <a:off x="2734" y="3748"/>
                <a:ext cx="20" cy="23"/>
              </a:xfrm>
              <a:custGeom>
                <a:avLst/>
                <a:gdLst>
                  <a:gd name="T0" fmla="*/ 0 w 20"/>
                  <a:gd name="T1" fmla="*/ 23 h 23"/>
                  <a:gd name="T2" fmla="*/ 20 w 20"/>
                  <a:gd name="T3" fmla="*/ 0 h 23"/>
                  <a:gd name="T4" fmla="*/ 20 w 20"/>
                  <a:gd name="T5" fmla="*/ 0 h 23"/>
                  <a:gd name="T6" fmla="*/ 20 w 20"/>
                  <a:gd name="T7" fmla="*/ 1 h 23"/>
                  <a:gd name="T8" fmla="*/ 20 w 20"/>
                  <a:gd name="T9" fmla="*/ 1 h 23"/>
                  <a:gd name="T10" fmla="*/ 20 w 20"/>
                  <a:gd name="T11" fmla="*/ 1 h 23"/>
                  <a:gd name="T12" fmla="*/ 20 w 20"/>
                  <a:gd name="T13" fmla="*/ 1 h 23"/>
                  <a:gd name="T14" fmla="*/ 20 w 20"/>
                  <a:gd name="T15" fmla="*/ 1 h 23"/>
                  <a:gd name="T16" fmla="*/ 20 w 20"/>
                  <a:gd name="T17" fmla="*/ 2 h 23"/>
                  <a:gd name="T18" fmla="*/ 20 w 20"/>
                  <a:gd name="T19" fmla="*/ 2 h 23"/>
                  <a:gd name="T20" fmla="*/ 2 w 20"/>
                  <a:gd name="T21" fmla="*/ 22 h 23"/>
                  <a:gd name="T22" fmla="*/ 0 w 20"/>
                  <a:gd name="T23" fmla="*/ 23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3"/>
                  <a:gd name="T38" fmla="*/ 20 w 20"/>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3">
                    <a:moveTo>
                      <a:pt x="0" y="23"/>
                    </a:moveTo>
                    <a:lnTo>
                      <a:pt x="20" y="0"/>
                    </a:lnTo>
                    <a:lnTo>
                      <a:pt x="20" y="1"/>
                    </a:lnTo>
                    <a:lnTo>
                      <a:pt x="20" y="2"/>
                    </a:lnTo>
                    <a:lnTo>
                      <a:pt x="2" y="22"/>
                    </a:lnTo>
                    <a:lnTo>
                      <a:pt x="0" y="23"/>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0" name="Freeform 203"/>
              <p:cNvSpPr>
                <a:spLocks/>
              </p:cNvSpPr>
              <p:nvPr/>
            </p:nvSpPr>
            <p:spPr bwMode="auto">
              <a:xfrm>
                <a:off x="2736" y="3750"/>
                <a:ext cx="18" cy="20"/>
              </a:xfrm>
              <a:custGeom>
                <a:avLst/>
                <a:gdLst>
                  <a:gd name="T0" fmla="*/ 0 w 18"/>
                  <a:gd name="T1" fmla="*/ 20 h 20"/>
                  <a:gd name="T2" fmla="*/ 18 w 18"/>
                  <a:gd name="T3" fmla="*/ 0 h 20"/>
                  <a:gd name="T4" fmla="*/ 18 w 18"/>
                  <a:gd name="T5" fmla="*/ 0 h 20"/>
                  <a:gd name="T6" fmla="*/ 18 w 18"/>
                  <a:gd name="T7" fmla="*/ 0 h 20"/>
                  <a:gd name="T8" fmla="*/ 18 w 18"/>
                  <a:gd name="T9" fmla="*/ 0 h 20"/>
                  <a:gd name="T10" fmla="*/ 18 w 18"/>
                  <a:gd name="T11" fmla="*/ 1 h 20"/>
                  <a:gd name="T12" fmla="*/ 18 w 18"/>
                  <a:gd name="T13" fmla="*/ 1 h 20"/>
                  <a:gd name="T14" fmla="*/ 18 w 18"/>
                  <a:gd name="T15" fmla="*/ 1 h 20"/>
                  <a:gd name="T16" fmla="*/ 18 w 18"/>
                  <a:gd name="T17" fmla="*/ 1 h 20"/>
                  <a:gd name="T18" fmla="*/ 18 w 18"/>
                  <a:gd name="T19" fmla="*/ 2 h 20"/>
                  <a:gd name="T20" fmla="*/ 2 w 18"/>
                  <a:gd name="T21" fmla="*/ 20 h 20"/>
                  <a:gd name="T22" fmla="*/ 0 w 18"/>
                  <a:gd name="T23" fmla="*/ 2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0" y="20"/>
                    </a:moveTo>
                    <a:lnTo>
                      <a:pt x="18" y="0"/>
                    </a:lnTo>
                    <a:lnTo>
                      <a:pt x="18" y="1"/>
                    </a:lnTo>
                    <a:lnTo>
                      <a:pt x="18" y="2"/>
                    </a:lnTo>
                    <a:lnTo>
                      <a:pt x="2" y="20"/>
                    </a:lnTo>
                    <a:lnTo>
                      <a:pt x="0" y="20"/>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1" name="Freeform 204"/>
              <p:cNvSpPr>
                <a:spLocks/>
              </p:cNvSpPr>
              <p:nvPr/>
            </p:nvSpPr>
            <p:spPr bwMode="auto">
              <a:xfrm>
                <a:off x="2738" y="3752"/>
                <a:ext cx="16" cy="18"/>
              </a:xfrm>
              <a:custGeom>
                <a:avLst/>
                <a:gdLst>
                  <a:gd name="T0" fmla="*/ 0 w 16"/>
                  <a:gd name="T1" fmla="*/ 18 h 18"/>
                  <a:gd name="T2" fmla="*/ 16 w 16"/>
                  <a:gd name="T3" fmla="*/ 0 h 18"/>
                  <a:gd name="T4" fmla="*/ 16 w 16"/>
                  <a:gd name="T5" fmla="*/ 0 h 18"/>
                  <a:gd name="T6" fmla="*/ 16 w 16"/>
                  <a:gd name="T7" fmla="*/ 0 h 18"/>
                  <a:gd name="T8" fmla="*/ 16 w 16"/>
                  <a:gd name="T9" fmla="*/ 0 h 18"/>
                  <a:gd name="T10" fmla="*/ 16 w 16"/>
                  <a:gd name="T11" fmla="*/ 1 h 18"/>
                  <a:gd name="T12" fmla="*/ 16 w 16"/>
                  <a:gd name="T13" fmla="*/ 1 h 18"/>
                  <a:gd name="T14" fmla="*/ 16 w 16"/>
                  <a:gd name="T15" fmla="*/ 1 h 18"/>
                  <a:gd name="T16" fmla="*/ 16 w 16"/>
                  <a:gd name="T17" fmla="*/ 1 h 18"/>
                  <a:gd name="T18" fmla="*/ 16 w 16"/>
                  <a:gd name="T19" fmla="*/ 2 h 18"/>
                  <a:gd name="T20" fmla="*/ 2 w 16"/>
                  <a:gd name="T21" fmla="*/ 17 h 18"/>
                  <a:gd name="T22" fmla="*/ 0 w 16"/>
                  <a:gd name="T23" fmla="*/ 18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8"/>
                  <a:gd name="T38" fmla="*/ 16 w 1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8">
                    <a:moveTo>
                      <a:pt x="0" y="18"/>
                    </a:moveTo>
                    <a:lnTo>
                      <a:pt x="16" y="0"/>
                    </a:lnTo>
                    <a:lnTo>
                      <a:pt x="16" y="1"/>
                    </a:lnTo>
                    <a:lnTo>
                      <a:pt x="16" y="2"/>
                    </a:lnTo>
                    <a:lnTo>
                      <a:pt x="2" y="17"/>
                    </a:lnTo>
                    <a:lnTo>
                      <a:pt x="0" y="18"/>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2" name="Freeform 205"/>
              <p:cNvSpPr>
                <a:spLocks/>
              </p:cNvSpPr>
              <p:nvPr/>
            </p:nvSpPr>
            <p:spPr bwMode="auto">
              <a:xfrm>
                <a:off x="2740" y="3754"/>
                <a:ext cx="14" cy="15"/>
              </a:xfrm>
              <a:custGeom>
                <a:avLst/>
                <a:gdLst>
                  <a:gd name="T0" fmla="*/ 0 w 14"/>
                  <a:gd name="T1" fmla="*/ 15 h 15"/>
                  <a:gd name="T2" fmla="*/ 14 w 14"/>
                  <a:gd name="T3" fmla="*/ 0 h 15"/>
                  <a:gd name="T4" fmla="*/ 14 w 14"/>
                  <a:gd name="T5" fmla="*/ 0 h 15"/>
                  <a:gd name="T6" fmla="*/ 14 w 14"/>
                  <a:gd name="T7" fmla="*/ 0 h 15"/>
                  <a:gd name="T8" fmla="*/ 14 w 14"/>
                  <a:gd name="T9" fmla="*/ 0 h 15"/>
                  <a:gd name="T10" fmla="*/ 14 w 14"/>
                  <a:gd name="T11" fmla="*/ 1 h 15"/>
                  <a:gd name="T12" fmla="*/ 14 w 14"/>
                  <a:gd name="T13" fmla="*/ 1 h 15"/>
                  <a:gd name="T14" fmla="*/ 14 w 14"/>
                  <a:gd name="T15" fmla="*/ 1 h 15"/>
                  <a:gd name="T16" fmla="*/ 14 w 14"/>
                  <a:gd name="T17" fmla="*/ 2 h 15"/>
                  <a:gd name="T18" fmla="*/ 14 w 14"/>
                  <a:gd name="T19" fmla="*/ 2 h 15"/>
                  <a:gd name="T20" fmla="*/ 2 w 14"/>
                  <a:gd name="T21" fmla="*/ 15 h 15"/>
                  <a:gd name="T22" fmla="*/ 0 w 14"/>
                  <a:gd name="T23" fmla="*/ 1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5"/>
                  <a:gd name="T38" fmla="*/ 14 w 1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5">
                    <a:moveTo>
                      <a:pt x="0" y="15"/>
                    </a:moveTo>
                    <a:lnTo>
                      <a:pt x="14" y="0"/>
                    </a:lnTo>
                    <a:lnTo>
                      <a:pt x="14" y="1"/>
                    </a:lnTo>
                    <a:lnTo>
                      <a:pt x="14" y="2"/>
                    </a:lnTo>
                    <a:lnTo>
                      <a:pt x="2" y="15"/>
                    </a:lnTo>
                    <a:lnTo>
                      <a:pt x="0" y="15"/>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3" name="Freeform 206"/>
              <p:cNvSpPr>
                <a:spLocks/>
              </p:cNvSpPr>
              <p:nvPr/>
            </p:nvSpPr>
            <p:spPr bwMode="auto">
              <a:xfrm>
                <a:off x="2742" y="3756"/>
                <a:ext cx="12" cy="13"/>
              </a:xfrm>
              <a:custGeom>
                <a:avLst/>
                <a:gdLst>
                  <a:gd name="T0" fmla="*/ 0 w 12"/>
                  <a:gd name="T1" fmla="*/ 13 h 13"/>
                  <a:gd name="T2" fmla="*/ 12 w 12"/>
                  <a:gd name="T3" fmla="*/ 0 h 13"/>
                  <a:gd name="T4" fmla="*/ 12 w 12"/>
                  <a:gd name="T5" fmla="*/ 0 h 13"/>
                  <a:gd name="T6" fmla="*/ 11 w 12"/>
                  <a:gd name="T7" fmla="*/ 1 h 13"/>
                  <a:gd name="T8" fmla="*/ 11 w 12"/>
                  <a:gd name="T9" fmla="*/ 1 h 13"/>
                  <a:gd name="T10" fmla="*/ 11 w 12"/>
                  <a:gd name="T11" fmla="*/ 3 h 13"/>
                  <a:gd name="T12" fmla="*/ 11 w 12"/>
                  <a:gd name="T13" fmla="*/ 3 h 13"/>
                  <a:gd name="T14" fmla="*/ 11 w 12"/>
                  <a:gd name="T15" fmla="*/ 3 h 13"/>
                  <a:gd name="T16" fmla="*/ 11 w 12"/>
                  <a:gd name="T17" fmla="*/ 4 h 13"/>
                  <a:gd name="T18" fmla="*/ 10 w 12"/>
                  <a:gd name="T19" fmla="*/ 4 h 13"/>
                  <a:gd name="T20" fmla="*/ 2 w 12"/>
                  <a:gd name="T21" fmla="*/ 12 h 13"/>
                  <a:gd name="T22" fmla="*/ 0 w 12"/>
                  <a:gd name="T23" fmla="*/ 13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3"/>
                  <a:gd name="T38" fmla="*/ 12 w 12"/>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3">
                    <a:moveTo>
                      <a:pt x="0" y="13"/>
                    </a:moveTo>
                    <a:lnTo>
                      <a:pt x="12" y="0"/>
                    </a:lnTo>
                    <a:lnTo>
                      <a:pt x="11" y="1"/>
                    </a:lnTo>
                    <a:lnTo>
                      <a:pt x="11" y="3"/>
                    </a:lnTo>
                    <a:lnTo>
                      <a:pt x="11" y="4"/>
                    </a:lnTo>
                    <a:lnTo>
                      <a:pt x="10" y="4"/>
                    </a:lnTo>
                    <a:lnTo>
                      <a:pt x="2" y="12"/>
                    </a:lnTo>
                    <a:lnTo>
                      <a:pt x="0" y="13"/>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4" name="Freeform 207"/>
              <p:cNvSpPr>
                <a:spLocks/>
              </p:cNvSpPr>
              <p:nvPr/>
            </p:nvSpPr>
            <p:spPr bwMode="auto">
              <a:xfrm>
                <a:off x="2744" y="3760"/>
                <a:ext cx="8" cy="8"/>
              </a:xfrm>
              <a:custGeom>
                <a:avLst/>
                <a:gdLst>
                  <a:gd name="T0" fmla="*/ 0 w 8"/>
                  <a:gd name="T1" fmla="*/ 8 h 8"/>
                  <a:gd name="T2" fmla="*/ 8 w 8"/>
                  <a:gd name="T3" fmla="*/ 0 h 8"/>
                  <a:gd name="T4" fmla="*/ 8 w 8"/>
                  <a:gd name="T5" fmla="*/ 1 h 8"/>
                  <a:gd name="T6" fmla="*/ 7 w 8"/>
                  <a:gd name="T7" fmla="*/ 2 h 8"/>
                  <a:gd name="T8" fmla="*/ 7 w 8"/>
                  <a:gd name="T9" fmla="*/ 3 h 8"/>
                  <a:gd name="T10" fmla="*/ 6 w 8"/>
                  <a:gd name="T11" fmla="*/ 4 h 8"/>
                  <a:gd name="T12" fmla="*/ 6 w 8"/>
                  <a:gd name="T13" fmla="*/ 5 h 8"/>
                  <a:gd name="T14" fmla="*/ 5 w 8"/>
                  <a:gd name="T15" fmla="*/ 6 h 8"/>
                  <a:gd name="T16" fmla="*/ 4 w 8"/>
                  <a:gd name="T17" fmla="*/ 7 h 8"/>
                  <a:gd name="T18" fmla="*/ 3 w 8"/>
                  <a:gd name="T19" fmla="*/ 8 h 8"/>
                  <a:gd name="T20" fmla="*/ 0 w 8"/>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8"/>
                  <a:gd name="T35" fmla="*/ 8 w 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8">
                    <a:moveTo>
                      <a:pt x="0" y="8"/>
                    </a:moveTo>
                    <a:lnTo>
                      <a:pt x="8" y="0"/>
                    </a:lnTo>
                    <a:lnTo>
                      <a:pt x="8" y="1"/>
                    </a:lnTo>
                    <a:lnTo>
                      <a:pt x="7" y="2"/>
                    </a:lnTo>
                    <a:lnTo>
                      <a:pt x="7" y="3"/>
                    </a:lnTo>
                    <a:lnTo>
                      <a:pt x="6" y="4"/>
                    </a:lnTo>
                    <a:lnTo>
                      <a:pt x="6" y="5"/>
                    </a:lnTo>
                    <a:lnTo>
                      <a:pt x="5" y="6"/>
                    </a:lnTo>
                    <a:lnTo>
                      <a:pt x="4" y="7"/>
                    </a:lnTo>
                    <a:lnTo>
                      <a:pt x="3" y="8"/>
                    </a:lnTo>
                    <a:lnTo>
                      <a:pt x="0" y="8"/>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5" name="Freeform 208"/>
              <p:cNvSpPr>
                <a:spLocks/>
              </p:cNvSpPr>
              <p:nvPr/>
            </p:nvSpPr>
            <p:spPr bwMode="auto">
              <a:xfrm>
                <a:off x="2708" y="3742"/>
                <a:ext cx="19" cy="38"/>
              </a:xfrm>
              <a:custGeom>
                <a:avLst/>
                <a:gdLst>
                  <a:gd name="T0" fmla="*/ 17 w 19"/>
                  <a:gd name="T1" fmla="*/ 28 h 38"/>
                  <a:gd name="T2" fmla="*/ 19 w 19"/>
                  <a:gd name="T3" fmla="*/ 24 h 38"/>
                  <a:gd name="T4" fmla="*/ 19 w 19"/>
                  <a:gd name="T5" fmla="*/ 21 h 38"/>
                  <a:gd name="T6" fmla="*/ 19 w 19"/>
                  <a:gd name="T7" fmla="*/ 18 h 38"/>
                  <a:gd name="T8" fmla="*/ 17 w 19"/>
                  <a:gd name="T9" fmla="*/ 14 h 38"/>
                  <a:gd name="T10" fmla="*/ 16 w 19"/>
                  <a:gd name="T11" fmla="*/ 12 h 38"/>
                  <a:gd name="T12" fmla="*/ 14 w 19"/>
                  <a:gd name="T13" fmla="*/ 9 h 38"/>
                  <a:gd name="T14" fmla="*/ 10 w 19"/>
                  <a:gd name="T15" fmla="*/ 5 h 38"/>
                  <a:gd name="T16" fmla="*/ 8 w 19"/>
                  <a:gd name="T17" fmla="*/ 0 h 38"/>
                  <a:gd name="T18" fmla="*/ 0 w 19"/>
                  <a:gd name="T19" fmla="*/ 10 h 38"/>
                  <a:gd name="T20" fmla="*/ 2 w 19"/>
                  <a:gd name="T21" fmla="*/ 14 h 38"/>
                  <a:gd name="T22" fmla="*/ 4 w 19"/>
                  <a:gd name="T23" fmla="*/ 18 h 38"/>
                  <a:gd name="T24" fmla="*/ 7 w 19"/>
                  <a:gd name="T25" fmla="*/ 21 h 38"/>
                  <a:gd name="T26" fmla="*/ 8 w 19"/>
                  <a:gd name="T27" fmla="*/ 24 h 38"/>
                  <a:gd name="T28" fmla="*/ 9 w 19"/>
                  <a:gd name="T29" fmla="*/ 26 h 38"/>
                  <a:gd name="T30" fmla="*/ 10 w 19"/>
                  <a:gd name="T31" fmla="*/ 29 h 38"/>
                  <a:gd name="T32" fmla="*/ 9 w 19"/>
                  <a:gd name="T33" fmla="*/ 33 h 38"/>
                  <a:gd name="T34" fmla="*/ 8 w 19"/>
                  <a:gd name="T35" fmla="*/ 37 h 38"/>
                  <a:gd name="T36" fmla="*/ 8 w 19"/>
                  <a:gd name="T37" fmla="*/ 38 h 38"/>
                  <a:gd name="T38" fmla="*/ 8 w 19"/>
                  <a:gd name="T39" fmla="*/ 37 h 38"/>
                  <a:gd name="T40" fmla="*/ 10 w 19"/>
                  <a:gd name="T41" fmla="*/ 37 h 38"/>
                  <a:gd name="T42" fmla="*/ 11 w 19"/>
                  <a:gd name="T43" fmla="*/ 35 h 38"/>
                  <a:gd name="T44" fmla="*/ 14 w 19"/>
                  <a:gd name="T45" fmla="*/ 34 h 38"/>
                  <a:gd name="T46" fmla="*/ 15 w 19"/>
                  <a:gd name="T47" fmla="*/ 32 h 38"/>
                  <a:gd name="T48" fmla="*/ 16 w 19"/>
                  <a:gd name="T49" fmla="*/ 31 h 38"/>
                  <a:gd name="T50" fmla="*/ 17 w 19"/>
                  <a:gd name="T51" fmla="*/ 2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38"/>
                  <a:gd name="T80" fmla="*/ 19 w 19"/>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38">
                    <a:moveTo>
                      <a:pt x="17" y="28"/>
                    </a:moveTo>
                    <a:lnTo>
                      <a:pt x="19" y="24"/>
                    </a:lnTo>
                    <a:lnTo>
                      <a:pt x="19" y="21"/>
                    </a:lnTo>
                    <a:lnTo>
                      <a:pt x="19" y="18"/>
                    </a:lnTo>
                    <a:lnTo>
                      <a:pt x="17" y="14"/>
                    </a:lnTo>
                    <a:lnTo>
                      <a:pt x="16" y="12"/>
                    </a:lnTo>
                    <a:lnTo>
                      <a:pt x="14" y="9"/>
                    </a:lnTo>
                    <a:lnTo>
                      <a:pt x="10" y="5"/>
                    </a:lnTo>
                    <a:lnTo>
                      <a:pt x="8" y="0"/>
                    </a:lnTo>
                    <a:lnTo>
                      <a:pt x="0" y="10"/>
                    </a:lnTo>
                    <a:lnTo>
                      <a:pt x="2" y="14"/>
                    </a:lnTo>
                    <a:lnTo>
                      <a:pt x="4" y="18"/>
                    </a:lnTo>
                    <a:lnTo>
                      <a:pt x="7" y="21"/>
                    </a:lnTo>
                    <a:lnTo>
                      <a:pt x="8" y="24"/>
                    </a:lnTo>
                    <a:lnTo>
                      <a:pt x="9" y="26"/>
                    </a:lnTo>
                    <a:lnTo>
                      <a:pt x="10" y="29"/>
                    </a:lnTo>
                    <a:lnTo>
                      <a:pt x="9" y="33"/>
                    </a:lnTo>
                    <a:lnTo>
                      <a:pt x="8" y="37"/>
                    </a:lnTo>
                    <a:lnTo>
                      <a:pt x="8" y="38"/>
                    </a:lnTo>
                    <a:lnTo>
                      <a:pt x="8" y="37"/>
                    </a:lnTo>
                    <a:lnTo>
                      <a:pt x="10" y="37"/>
                    </a:lnTo>
                    <a:lnTo>
                      <a:pt x="11" y="35"/>
                    </a:lnTo>
                    <a:lnTo>
                      <a:pt x="14" y="34"/>
                    </a:lnTo>
                    <a:lnTo>
                      <a:pt x="15" y="32"/>
                    </a:lnTo>
                    <a:lnTo>
                      <a:pt x="16" y="31"/>
                    </a:lnTo>
                    <a:lnTo>
                      <a:pt x="1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6" name="Freeform 209"/>
              <p:cNvSpPr>
                <a:spLocks/>
              </p:cNvSpPr>
              <p:nvPr/>
            </p:nvSpPr>
            <p:spPr bwMode="auto">
              <a:xfrm>
                <a:off x="2716" y="3763"/>
                <a:ext cx="35" cy="16"/>
              </a:xfrm>
              <a:custGeom>
                <a:avLst/>
                <a:gdLst>
                  <a:gd name="T0" fmla="*/ 29 w 35"/>
                  <a:gd name="T1" fmla="*/ 4 h 16"/>
                  <a:gd name="T2" fmla="*/ 35 w 35"/>
                  <a:gd name="T3" fmla="*/ 0 h 16"/>
                  <a:gd name="T4" fmla="*/ 9 w 35"/>
                  <a:gd name="T5" fmla="*/ 7 h 16"/>
                  <a:gd name="T6" fmla="*/ 0 w 35"/>
                  <a:gd name="T7" fmla="*/ 16 h 16"/>
                  <a:gd name="T8" fmla="*/ 26 w 35"/>
                  <a:gd name="T9" fmla="*/ 10 h 16"/>
                  <a:gd name="T10" fmla="*/ 32 w 35"/>
                  <a:gd name="T11" fmla="*/ 5 h 16"/>
                  <a:gd name="T12" fmla="*/ 26 w 35"/>
                  <a:gd name="T13" fmla="*/ 10 h 16"/>
                  <a:gd name="T14" fmla="*/ 27 w 35"/>
                  <a:gd name="T15" fmla="*/ 8 h 16"/>
                  <a:gd name="T16" fmla="*/ 29 w 35"/>
                  <a:gd name="T17" fmla="*/ 7 h 16"/>
                  <a:gd name="T18" fmla="*/ 31 w 35"/>
                  <a:gd name="T19" fmla="*/ 6 h 16"/>
                  <a:gd name="T20" fmla="*/ 33 w 35"/>
                  <a:gd name="T21" fmla="*/ 4 h 16"/>
                  <a:gd name="T22" fmla="*/ 34 w 35"/>
                  <a:gd name="T23" fmla="*/ 3 h 16"/>
                  <a:gd name="T24" fmla="*/ 35 w 35"/>
                  <a:gd name="T25" fmla="*/ 1 h 16"/>
                  <a:gd name="T26" fmla="*/ 35 w 35"/>
                  <a:gd name="T27" fmla="*/ 0 h 16"/>
                  <a:gd name="T28" fmla="*/ 29 w 35"/>
                  <a:gd name="T29" fmla="*/ 4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6"/>
                  <a:gd name="T47" fmla="*/ 35 w 35"/>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6">
                    <a:moveTo>
                      <a:pt x="29" y="4"/>
                    </a:moveTo>
                    <a:lnTo>
                      <a:pt x="35" y="0"/>
                    </a:lnTo>
                    <a:lnTo>
                      <a:pt x="9" y="7"/>
                    </a:lnTo>
                    <a:lnTo>
                      <a:pt x="0" y="16"/>
                    </a:lnTo>
                    <a:lnTo>
                      <a:pt x="26" y="10"/>
                    </a:lnTo>
                    <a:lnTo>
                      <a:pt x="32" y="5"/>
                    </a:lnTo>
                    <a:lnTo>
                      <a:pt x="26" y="10"/>
                    </a:lnTo>
                    <a:lnTo>
                      <a:pt x="27" y="8"/>
                    </a:lnTo>
                    <a:lnTo>
                      <a:pt x="29" y="7"/>
                    </a:lnTo>
                    <a:lnTo>
                      <a:pt x="31" y="6"/>
                    </a:lnTo>
                    <a:lnTo>
                      <a:pt x="33" y="4"/>
                    </a:lnTo>
                    <a:lnTo>
                      <a:pt x="34" y="3"/>
                    </a:lnTo>
                    <a:lnTo>
                      <a:pt x="35" y="1"/>
                    </a:lnTo>
                    <a:lnTo>
                      <a:pt x="35" y="0"/>
                    </a:lnTo>
                    <a:lnTo>
                      <a:pt x="2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7" name="Freeform 210"/>
              <p:cNvSpPr>
                <a:spLocks/>
              </p:cNvSpPr>
              <p:nvPr/>
            </p:nvSpPr>
            <p:spPr bwMode="auto">
              <a:xfrm>
                <a:off x="2734" y="3727"/>
                <a:ext cx="24" cy="41"/>
              </a:xfrm>
              <a:custGeom>
                <a:avLst/>
                <a:gdLst>
                  <a:gd name="T0" fmla="*/ 1 w 24"/>
                  <a:gd name="T1" fmla="*/ 9 h 41"/>
                  <a:gd name="T2" fmla="*/ 0 w 24"/>
                  <a:gd name="T3" fmla="*/ 9 h 41"/>
                  <a:gd name="T4" fmla="*/ 6 w 24"/>
                  <a:gd name="T5" fmla="*/ 12 h 41"/>
                  <a:gd name="T6" fmla="*/ 10 w 24"/>
                  <a:gd name="T7" fmla="*/ 17 h 41"/>
                  <a:gd name="T8" fmla="*/ 14 w 24"/>
                  <a:gd name="T9" fmla="*/ 20 h 41"/>
                  <a:gd name="T10" fmla="*/ 16 w 24"/>
                  <a:gd name="T11" fmla="*/ 25 h 41"/>
                  <a:gd name="T12" fmla="*/ 16 w 24"/>
                  <a:gd name="T13" fmla="*/ 29 h 41"/>
                  <a:gd name="T14" fmla="*/ 15 w 24"/>
                  <a:gd name="T15" fmla="*/ 35 h 41"/>
                  <a:gd name="T16" fmla="*/ 13 w 24"/>
                  <a:gd name="T17" fmla="*/ 39 h 41"/>
                  <a:gd name="T18" fmla="*/ 11 w 24"/>
                  <a:gd name="T19" fmla="*/ 40 h 41"/>
                  <a:gd name="T20" fmla="*/ 14 w 24"/>
                  <a:gd name="T21" fmla="*/ 41 h 41"/>
                  <a:gd name="T22" fmla="*/ 21 w 24"/>
                  <a:gd name="T23" fmla="*/ 33 h 41"/>
                  <a:gd name="T24" fmla="*/ 23 w 24"/>
                  <a:gd name="T25" fmla="*/ 26 h 41"/>
                  <a:gd name="T26" fmla="*/ 24 w 24"/>
                  <a:gd name="T27" fmla="*/ 21 h 41"/>
                  <a:gd name="T28" fmla="*/ 24 w 24"/>
                  <a:gd name="T29" fmla="*/ 15 h 41"/>
                  <a:gd name="T30" fmla="*/ 22 w 24"/>
                  <a:gd name="T31" fmla="*/ 11 h 41"/>
                  <a:gd name="T32" fmla="*/ 19 w 24"/>
                  <a:gd name="T33" fmla="*/ 7 h 41"/>
                  <a:gd name="T34" fmla="*/ 15 w 24"/>
                  <a:gd name="T35" fmla="*/ 4 h 41"/>
                  <a:gd name="T36" fmla="*/ 8 w 24"/>
                  <a:gd name="T37" fmla="*/ 0 h 41"/>
                  <a:gd name="T38" fmla="*/ 7 w 24"/>
                  <a:gd name="T39" fmla="*/ 0 h 41"/>
                  <a:gd name="T40" fmla="*/ 8 w 24"/>
                  <a:gd name="T41" fmla="*/ 0 h 41"/>
                  <a:gd name="T42" fmla="*/ 7 w 24"/>
                  <a:gd name="T43" fmla="*/ 0 h 41"/>
                  <a:gd name="T44" fmla="*/ 6 w 24"/>
                  <a:gd name="T45" fmla="*/ 2 h 41"/>
                  <a:gd name="T46" fmla="*/ 5 w 24"/>
                  <a:gd name="T47" fmla="*/ 3 h 41"/>
                  <a:gd name="T48" fmla="*/ 3 w 24"/>
                  <a:gd name="T49" fmla="*/ 4 h 41"/>
                  <a:gd name="T50" fmla="*/ 2 w 24"/>
                  <a:gd name="T51" fmla="*/ 6 h 41"/>
                  <a:gd name="T52" fmla="*/ 1 w 24"/>
                  <a:gd name="T53" fmla="*/ 7 h 41"/>
                  <a:gd name="T54" fmla="*/ 0 w 24"/>
                  <a:gd name="T55" fmla="*/ 9 h 41"/>
                  <a:gd name="T56" fmla="*/ 1 w 24"/>
                  <a:gd name="T57" fmla="*/ 9 h 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41"/>
                  <a:gd name="T89" fmla="*/ 24 w 24"/>
                  <a:gd name="T90" fmla="*/ 41 h 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41">
                    <a:moveTo>
                      <a:pt x="1" y="9"/>
                    </a:moveTo>
                    <a:lnTo>
                      <a:pt x="0" y="9"/>
                    </a:lnTo>
                    <a:lnTo>
                      <a:pt x="6" y="12"/>
                    </a:lnTo>
                    <a:lnTo>
                      <a:pt x="10" y="17"/>
                    </a:lnTo>
                    <a:lnTo>
                      <a:pt x="14" y="20"/>
                    </a:lnTo>
                    <a:lnTo>
                      <a:pt x="16" y="25"/>
                    </a:lnTo>
                    <a:lnTo>
                      <a:pt x="16" y="29"/>
                    </a:lnTo>
                    <a:lnTo>
                      <a:pt x="15" y="35"/>
                    </a:lnTo>
                    <a:lnTo>
                      <a:pt x="13" y="39"/>
                    </a:lnTo>
                    <a:lnTo>
                      <a:pt x="11" y="40"/>
                    </a:lnTo>
                    <a:lnTo>
                      <a:pt x="14" y="41"/>
                    </a:lnTo>
                    <a:lnTo>
                      <a:pt x="21" y="33"/>
                    </a:lnTo>
                    <a:lnTo>
                      <a:pt x="23" y="26"/>
                    </a:lnTo>
                    <a:lnTo>
                      <a:pt x="24" y="21"/>
                    </a:lnTo>
                    <a:lnTo>
                      <a:pt x="24" y="15"/>
                    </a:lnTo>
                    <a:lnTo>
                      <a:pt x="22" y="11"/>
                    </a:lnTo>
                    <a:lnTo>
                      <a:pt x="19" y="7"/>
                    </a:lnTo>
                    <a:lnTo>
                      <a:pt x="15" y="4"/>
                    </a:lnTo>
                    <a:lnTo>
                      <a:pt x="8" y="0"/>
                    </a:lnTo>
                    <a:lnTo>
                      <a:pt x="7" y="0"/>
                    </a:lnTo>
                    <a:lnTo>
                      <a:pt x="8" y="0"/>
                    </a:lnTo>
                    <a:lnTo>
                      <a:pt x="7" y="0"/>
                    </a:lnTo>
                    <a:lnTo>
                      <a:pt x="6" y="2"/>
                    </a:lnTo>
                    <a:lnTo>
                      <a:pt x="5" y="3"/>
                    </a:lnTo>
                    <a:lnTo>
                      <a:pt x="3" y="4"/>
                    </a:lnTo>
                    <a:lnTo>
                      <a:pt x="2" y="6"/>
                    </a:lnTo>
                    <a:lnTo>
                      <a:pt x="1" y="7"/>
                    </a:lnTo>
                    <a:lnTo>
                      <a:pt x="0" y="9"/>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8" name="Freeform 211"/>
              <p:cNvSpPr>
                <a:spLocks/>
              </p:cNvSpPr>
              <p:nvPr/>
            </p:nvSpPr>
            <p:spPr bwMode="auto">
              <a:xfrm>
                <a:off x="2708" y="3727"/>
                <a:ext cx="33" cy="25"/>
              </a:xfrm>
              <a:custGeom>
                <a:avLst/>
                <a:gdLst>
                  <a:gd name="T0" fmla="*/ 8 w 33"/>
                  <a:gd name="T1" fmla="*/ 15 h 25"/>
                  <a:gd name="T2" fmla="*/ 1 w 33"/>
                  <a:gd name="T3" fmla="*/ 24 h 25"/>
                  <a:gd name="T4" fmla="*/ 27 w 33"/>
                  <a:gd name="T5" fmla="*/ 9 h 25"/>
                  <a:gd name="T6" fmla="*/ 33 w 33"/>
                  <a:gd name="T7" fmla="*/ 0 h 25"/>
                  <a:gd name="T8" fmla="*/ 7 w 33"/>
                  <a:gd name="T9" fmla="*/ 15 h 25"/>
                  <a:gd name="T10" fmla="*/ 0 w 33"/>
                  <a:gd name="T11" fmla="*/ 25 h 25"/>
                  <a:gd name="T12" fmla="*/ 7 w 33"/>
                  <a:gd name="T13" fmla="*/ 15 h 25"/>
                  <a:gd name="T14" fmla="*/ 6 w 33"/>
                  <a:gd name="T15" fmla="*/ 17 h 25"/>
                  <a:gd name="T16" fmla="*/ 4 w 33"/>
                  <a:gd name="T17" fmla="*/ 19 h 25"/>
                  <a:gd name="T18" fmla="*/ 3 w 33"/>
                  <a:gd name="T19" fmla="*/ 20 h 25"/>
                  <a:gd name="T20" fmla="*/ 1 w 33"/>
                  <a:gd name="T21" fmla="*/ 22 h 25"/>
                  <a:gd name="T22" fmla="*/ 0 w 33"/>
                  <a:gd name="T23" fmla="*/ 23 h 25"/>
                  <a:gd name="T24" fmla="*/ 0 w 33"/>
                  <a:gd name="T25" fmla="*/ 24 h 25"/>
                  <a:gd name="T26" fmla="*/ 0 w 33"/>
                  <a:gd name="T27" fmla="*/ 25 h 25"/>
                  <a:gd name="T28" fmla="*/ 1 w 33"/>
                  <a:gd name="T29" fmla="*/ 24 h 25"/>
                  <a:gd name="T30" fmla="*/ 8 w 33"/>
                  <a:gd name="T31" fmla="*/ 15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25"/>
                  <a:gd name="T50" fmla="*/ 33 w 33"/>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25">
                    <a:moveTo>
                      <a:pt x="8" y="15"/>
                    </a:moveTo>
                    <a:lnTo>
                      <a:pt x="1" y="24"/>
                    </a:lnTo>
                    <a:lnTo>
                      <a:pt x="27" y="9"/>
                    </a:lnTo>
                    <a:lnTo>
                      <a:pt x="33" y="0"/>
                    </a:lnTo>
                    <a:lnTo>
                      <a:pt x="7" y="15"/>
                    </a:lnTo>
                    <a:lnTo>
                      <a:pt x="0" y="25"/>
                    </a:lnTo>
                    <a:lnTo>
                      <a:pt x="7" y="15"/>
                    </a:lnTo>
                    <a:lnTo>
                      <a:pt x="6" y="17"/>
                    </a:lnTo>
                    <a:lnTo>
                      <a:pt x="4" y="19"/>
                    </a:lnTo>
                    <a:lnTo>
                      <a:pt x="3" y="20"/>
                    </a:lnTo>
                    <a:lnTo>
                      <a:pt x="1" y="22"/>
                    </a:lnTo>
                    <a:lnTo>
                      <a:pt x="0" y="23"/>
                    </a:lnTo>
                    <a:lnTo>
                      <a:pt x="0" y="24"/>
                    </a:lnTo>
                    <a:lnTo>
                      <a:pt x="0" y="25"/>
                    </a:lnTo>
                    <a:lnTo>
                      <a:pt x="1" y="24"/>
                    </a:lnTo>
                    <a:lnTo>
                      <a:pt x="8"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79" name="Freeform 212"/>
              <p:cNvSpPr>
                <a:spLocks/>
              </p:cNvSpPr>
              <p:nvPr/>
            </p:nvSpPr>
            <p:spPr bwMode="auto">
              <a:xfrm>
                <a:off x="2587" y="3707"/>
                <a:ext cx="1" cy="1"/>
              </a:xfrm>
              <a:custGeom>
                <a:avLst/>
                <a:gdLst>
                  <a:gd name="T0" fmla="*/ 1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w 1"/>
                  <a:gd name="T15" fmla="*/ 0 h 1"/>
                  <a:gd name="T16" fmla="*/ 0 w 1"/>
                  <a:gd name="T17" fmla="*/ 0 h 1"/>
                  <a:gd name="T18" fmla="*/ 1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1" y="0"/>
                    </a:moveTo>
                    <a:lnTo>
                      <a:pt x="0" y="1"/>
                    </a:lnTo>
                    <a:lnTo>
                      <a:pt x="0" y="0"/>
                    </a:lnTo>
                    <a:lnTo>
                      <a:pt x="1"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0" name="Freeform 213"/>
              <p:cNvSpPr>
                <a:spLocks/>
              </p:cNvSpPr>
              <p:nvPr/>
            </p:nvSpPr>
            <p:spPr bwMode="auto">
              <a:xfrm>
                <a:off x="2585" y="3706"/>
                <a:ext cx="4" cy="4"/>
              </a:xfrm>
              <a:custGeom>
                <a:avLst/>
                <a:gdLst>
                  <a:gd name="T0" fmla="*/ 2 w 4"/>
                  <a:gd name="T1" fmla="*/ 2 h 4"/>
                  <a:gd name="T2" fmla="*/ 3 w 4"/>
                  <a:gd name="T3" fmla="*/ 1 h 4"/>
                  <a:gd name="T4" fmla="*/ 3 w 4"/>
                  <a:gd name="T5" fmla="*/ 1 h 4"/>
                  <a:gd name="T6" fmla="*/ 3 w 4"/>
                  <a:gd name="T7" fmla="*/ 1 h 4"/>
                  <a:gd name="T8" fmla="*/ 3 w 4"/>
                  <a:gd name="T9" fmla="*/ 1 h 4"/>
                  <a:gd name="T10" fmla="*/ 3 w 4"/>
                  <a:gd name="T11" fmla="*/ 1 h 4"/>
                  <a:gd name="T12" fmla="*/ 3 w 4"/>
                  <a:gd name="T13" fmla="*/ 0 h 4"/>
                  <a:gd name="T14" fmla="*/ 4 w 4"/>
                  <a:gd name="T15" fmla="*/ 0 h 4"/>
                  <a:gd name="T16" fmla="*/ 4 w 4"/>
                  <a:gd name="T17" fmla="*/ 0 h 4"/>
                  <a:gd name="T18" fmla="*/ 4 w 4"/>
                  <a:gd name="T19" fmla="*/ 0 h 4"/>
                  <a:gd name="T20" fmla="*/ 4 w 4"/>
                  <a:gd name="T21" fmla="*/ 0 h 4"/>
                  <a:gd name="T22" fmla="*/ 0 w 4"/>
                  <a:gd name="T23" fmla="*/ 4 h 4"/>
                  <a:gd name="T24" fmla="*/ 0 w 4"/>
                  <a:gd name="T25" fmla="*/ 4 h 4"/>
                  <a:gd name="T26" fmla="*/ 0 w 4"/>
                  <a:gd name="T27" fmla="*/ 4 h 4"/>
                  <a:gd name="T28" fmla="*/ 0 w 4"/>
                  <a:gd name="T29" fmla="*/ 3 h 4"/>
                  <a:gd name="T30" fmla="*/ 2 w 4"/>
                  <a:gd name="T31" fmla="*/ 3 h 4"/>
                  <a:gd name="T32" fmla="*/ 2 w 4"/>
                  <a:gd name="T33" fmla="*/ 3 h 4"/>
                  <a:gd name="T34" fmla="*/ 2 w 4"/>
                  <a:gd name="T35" fmla="*/ 2 h 4"/>
                  <a:gd name="T36" fmla="*/ 2 w 4"/>
                  <a:gd name="T37" fmla="*/ 2 h 4"/>
                  <a:gd name="T38" fmla="*/ 2 w 4"/>
                  <a:gd name="T39" fmla="*/ 2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4"/>
                  <a:gd name="T62" fmla="*/ 4 w 4"/>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4">
                    <a:moveTo>
                      <a:pt x="2" y="2"/>
                    </a:moveTo>
                    <a:lnTo>
                      <a:pt x="3" y="1"/>
                    </a:lnTo>
                    <a:lnTo>
                      <a:pt x="3" y="0"/>
                    </a:lnTo>
                    <a:lnTo>
                      <a:pt x="4" y="0"/>
                    </a:lnTo>
                    <a:lnTo>
                      <a:pt x="0" y="4"/>
                    </a:lnTo>
                    <a:lnTo>
                      <a:pt x="0" y="3"/>
                    </a:lnTo>
                    <a:lnTo>
                      <a:pt x="2" y="3"/>
                    </a:lnTo>
                    <a:lnTo>
                      <a:pt x="2" y="2"/>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1" name="Freeform 214"/>
              <p:cNvSpPr>
                <a:spLocks/>
              </p:cNvSpPr>
              <p:nvPr/>
            </p:nvSpPr>
            <p:spPr bwMode="auto">
              <a:xfrm>
                <a:off x="2585" y="3706"/>
                <a:ext cx="5" cy="5"/>
              </a:xfrm>
              <a:custGeom>
                <a:avLst/>
                <a:gdLst>
                  <a:gd name="T0" fmla="*/ 0 w 5"/>
                  <a:gd name="T1" fmla="*/ 4 h 5"/>
                  <a:gd name="T2" fmla="*/ 4 w 5"/>
                  <a:gd name="T3" fmla="*/ 0 h 5"/>
                  <a:gd name="T4" fmla="*/ 5 w 5"/>
                  <a:gd name="T5" fmla="*/ 0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4 h 5"/>
                  <a:gd name="T20" fmla="*/ 0 w 5"/>
                  <a:gd name="T21" fmla="*/ 4 h 5"/>
                  <a:gd name="T22" fmla="*/ 0 w 5"/>
                  <a:gd name="T23" fmla="*/ 4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0" y="4"/>
                    </a:moveTo>
                    <a:lnTo>
                      <a:pt x="4" y="0"/>
                    </a:lnTo>
                    <a:lnTo>
                      <a:pt x="5" y="0"/>
                    </a:lnTo>
                    <a:lnTo>
                      <a:pt x="0" y="5"/>
                    </a:lnTo>
                    <a:lnTo>
                      <a:pt x="0" y="4"/>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2" name="Freeform 215"/>
              <p:cNvSpPr>
                <a:spLocks/>
              </p:cNvSpPr>
              <p:nvPr/>
            </p:nvSpPr>
            <p:spPr bwMode="auto">
              <a:xfrm>
                <a:off x="2585" y="3706"/>
                <a:ext cx="6" cy="6"/>
              </a:xfrm>
              <a:custGeom>
                <a:avLst/>
                <a:gdLst>
                  <a:gd name="T0" fmla="*/ 0 w 6"/>
                  <a:gd name="T1" fmla="*/ 5 h 6"/>
                  <a:gd name="T2" fmla="*/ 5 w 6"/>
                  <a:gd name="T3" fmla="*/ 0 h 6"/>
                  <a:gd name="T4" fmla="*/ 6 w 6"/>
                  <a:gd name="T5" fmla="*/ 0 h 6"/>
                  <a:gd name="T6" fmla="*/ 0 w 6"/>
                  <a:gd name="T7" fmla="*/ 6 h 6"/>
                  <a:gd name="T8" fmla="*/ 0 w 6"/>
                  <a:gd name="T9" fmla="*/ 6 h 6"/>
                  <a:gd name="T10" fmla="*/ 0 w 6"/>
                  <a:gd name="T11" fmla="*/ 6 h 6"/>
                  <a:gd name="T12" fmla="*/ 0 w 6"/>
                  <a:gd name="T13" fmla="*/ 6 h 6"/>
                  <a:gd name="T14" fmla="*/ 0 w 6"/>
                  <a:gd name="T15" fmla="*/ 6 h 6"/>
                  <a:gd name="T16" fmla="*/ 0 w 6"/>
                  <a:gd name="T17" fmla="*/ 6 h 6"/>
                  <a:gd name="T18" fmla="*/ 0 w 6"/>
                  <a:gd name="T19" fmla="*/ 6 h 6"/>
                  <a:gd name="T20" fmla="*/ 0 w 6"/>
                  <a:gd name="T21" fmla="*/ 6 h 6"/>
                  <a:gd name="T22" fmla="*/ 0 w 6"/>
                  <a:gd name="T23" fmla="*/ 5 h 6"/>
                  <a:gd name="T24" fmla="*/ 0 w 6"/>
                  <a:gd name="T25" fmla="*/ 5 h 6"/>
                  <a:gd name="T26" fmla="*/ 0 w 6"/>
                  <a:gd name="T27" fmla="*/ 5 h 6"/>
                  <a:gd name="T28" fmla="*/ 0 w 6"/>
                  <a:gd name="T29" fmla="*/ 5 h 6"/>
                  <a:gd name="T30" fmla="*/ 0 w 6"/>
                  <a:gd name="T31" fmla="*/ 5 h 6"/>
                  <a:gd name="T32" fmla="*/ 0 w 6"/>
                  <a:gd name="T33" fmla="*/ 5 h 6"/>
                  <a:gd name="T34" fmla="*/ 0 w 6"/>
                  <a:gd name="T35" fmla="*/ 5 h 6"/>
                  <a:gd name="T36" fmla="*/ 0 w 6"/>
                  <a:gd name="T37" fmla="*/ 5 h 6"/>
                  <a:gd name="T38" fmla="*/ 0 w 6"/>
                  <a:gd name="T39" fmla="*/ 5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6"/>
                  <a:gd name="T62" fmla="*/ 6 w 6"/>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6">
                    <a:moveTo>
                      <a:pt x="0" y="5"/>
                    </a:moveTo>
                    <a:lnTo>
                      <a:pt x="5" y="0"/>
                    </a:lnTo>
                    <a:lnTo>
                      <a:pt x="6" y="0"/>
                    </a:lnTo>
                    <a:lnTo>
                      <a:pt x="0" y="6"/>
                    </a:lnTo>
                    <a:lnTo>
                      <a:pt x="0" y="5"/>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3" name="Freeform 216"/>
              <p:cNvSpPr>
                <a:spLocks/>
              </p:cNvSpPr>
              <p:nvPr/>
            </p:nvSpPr>
            <p:spPr bwMode="auto">
              <a:xfrm>
                <a:off x="2585" y="3705"/>
                <a:ext cx="7" cy="8"/>
              </a:xfrm>
              <a:custGeom>
                <a:avLst/>
                <a:gdLst>
                  <a:gd name="T0" fmla="*/ 0 w 7"/>
                  <a:gd name="T1" fmla="*/ 7 h 8"/>
                  <a:gd name="T2" fmla="*/ 6 w 7"/>
                  <a:gd name="T3" fmla="*/ 1 h 8"/>
                  <a:gd name="T4" fmla="*/ 7 w 7"/>
                  <a:gd name="T5" fmla="*/ 0 h 8"/>
                  <a:gd name="T6" fmla="*/ 0 w 7"/>
                  <a:gd name="T7" fmla="*/ 8 h 8"/>
                  <a:gd name="T8" fmla="*/ 0 w 7"/>
                  <a:gd name="T9" fmla="*/ 8 h 8"/>
                  <a:gd name="T10" fmla="*/ 0 w 7"/>
                  <a:gd name="T11" fmla="*/ 8 h 8"/>
                  <a:gd name="T12" fmla="*/ 0 w 7"/>
                  <a:gd name="T13" fmla="*/ 8 h 8"/>
                  <a:gd name="T14" fmla="*/ 0 w 7"/>
                  <a:gd name="T15" fmla="*/ 8 h 8"/>
                  <a:gd name="T16" fmla="*/ 0 w 7"/>
                  <a:gd name="T17" fmla="*/ 8 h 8"/>
                  <a:gd name="T18" fmla="*/ 0 w 7"/>
                  <a:gd name="T19" fmla="*/ 8 h 8"/>
                  <a:gd name="T20" fmla="*/ 0 w 7"/>
                  <a:gd name="T21" fmla="*/ 7 h 8"/>
                  <a:gd name="T22" fmla="*/ 0 w 7"/>
                  <a:gd name="T23" fmla="*/ 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0" y="7"/>
                    </a:moveTo>
                    <a:lnTo>
                      <a:pt x="6" y="1"/>
                    </a:lnTo>
                    <a:lnTo>
                      <a:pt x="7" y="0"/>
                    </a:lnTo>
                    <a:lnTo>
                      <a:pt x="0" y="8"/>
                    </a:lnTo>
                    <a:lnTo>
                      <a:pt x="0" y="7"/>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4" name="Freeform 217"/>
              <p:cNvSpPr>
                <a:spLocks/>
              </p:cNvSpPr>
              <p:nvPr/>
            </p:nvSpPr>
            <p:spPr bwMode="auto">
              <a:xfrm>
                <a:off x="2585" y="3705"/>
                <a:ext cx="8" cy="10"/>
              </a:xfrm>
              <a:custGeom>
                <a:avLst/>
                <a:gdLst>
                  <a:gd name="T0" fmla="*/ 0 w 8"/>
                  <a:gd name="T1" fmla="*/ 8 h 10"/>
                  <a:gd name="T2" fmla="*/ 7 w 8"/>
                  <a:gd name="T3" fmla="*/ 0 h 10"/>
                  <a:gd name="T4" fmla="*/ 8 w 8"/>
                  <a:gd name="T5" fmla="*/ 0 h 10"/>
                  <a:gd name="T6" fmla="*/ 2 w 8"/>
                  <a:gd name="T7" fmla="*/ 10 h 10"/>
                  <a:gd name="T8" fmla="*/ 2 w 8"/>
                  <a:gd name="T9" fmla="*/ 10 h 10"/>
                  <a:gd name="T10" fmla="*/ 2 w 8"/>
                  <a:gd name="T11" fmla="*/ 10 h 10"/>
                  <a:gd name="T12" fmla="*/ 2 w 8"/>
                  <a:gd name="T13" fmla="*/ 10 h 10"/>
                  <a:gd name="T14" fmla="*/ 2 w 8"/>
                  <a:gd name="T15" fmla="*/ 10 h 10"/>
                  <a:gd name="T16" fmla="*/ 2 w 8"/>
                  <a:gd name="T17" fmla="*/ 8 h 10"/>
                  <a:gd name="T18" fmla="*/ 2 w 8"/>
                  <a:gd name="T19" fmla="*/ 8 h 10"/>
                  <a:gd name="T20" fmla="*/ 0 w 8"/>
                  <a:gd name="T21" fmla="*/ 8 h 10"/>
                  <a:gd name="T22" fmla="*/ 0 w 8"/>
                  <a:gd name="T23" fmla="*/ 8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0" y="8"/>
                    </a:moveTo>
                    <a:lnTo>
                      <a:pt x="7" y="0"/>
                    </a:lnTo>
                    <a:lnTo>
                      <a:pt x="8" y="0"/>
                    </a:lnTo>
                    <a:lnTo>
                      <a:pt x="2" y="10"/>
                    </a:lnTo>
                    <a:lnTo>
                      <a:pt x="2" y="8"/>
                    </a:lnTo>
                    <a:lnTo>
                      <a:pt x="0" y="8"/>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5" name="Freeform 218"/>
              <p:cNvSpPr>
                <a:spLocks/>
              </p:cNvSpPr>
              <p:nvPr/>
            </p:nvSpPr>
            <p:spPr bwMode="auto">
              <a:xfrm>
                <a:off x="2587" y="3705"/>
                <a:ext cx="7" cy="10"/>
              </a:xfrm>
              <a:custGeom>
                <a:avLst/>
                <a:gdLst>
                  <a:gd name="T0" fmla="*/ 0 w 7"/>
                  <a:gd name="T1" fmla="*/ 10 h 10"/>
                  <a:gd name="T2" fmla="*/ 6 w 7"/>
                  <a:gd name="T3" fmla="*/ 0 h 10"/>
                  <a:gd name="T4" fmla="*/ 7 w 7"/>
                  <a:gd name="T5" fmla="*/ 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0"/>
                  <a:gd name="T38" fmla="*/ 7 w 7"/>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0">
                    <a:moveTo>
                      <a:pt x="0" y="10"/>
                    </a:moveTo>
                    <a:lnTo>
                      <a:pt x="6" y="0"/>
                    </a:lnTo>
                    <a:lnTo>
                      <a:pt x="7" y="0"/>
                    </a:lnTo>
                    <a:lnTo>
                      <a:pt x="0" y="10"/>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6" name="Freeform 219"/>
              <p:cNvSpPr>
                <a:spLocks/>
              </p:cNvSpPr>
              <p:nvPr/>
            </p:nvSpPr>
            <p:spPr bwMode="auto">
              <a:xfrm>
                <a:off x="2587" y="3704"/>
                <a:ext cx="8" cy="12"/>
              </a:xfrm>
              <a:custGeom>
                <a:avLst/>
                <a:gdLst>
                  <a:gd name="T0" fmla="*/ 0 w 8"/>
                  <a:gd name="T1" fmla="*/ 11 h 12"/>
                  <a:gd name="T2" fmla="*/ 7 w 8"/>
                  <a:gd name="T3" fmla="*/ 1 h 12"/>
                  <a:gd name="T4" fmla="*/ 8 w 8"/>
                  <a:gd name="T5" fmla="*/ 0 h 12"/>
                  <a:gd name="T6" fmla="*/ 1 w 8"/>
                  <a:gd name="T7" fmla="*/ 12 h 12"/>
                  <a:gd name="T8" fmla="*/ 1 w 8"/>
                  <a:gd name="T9" fmla="*/ 12 h 12"/>
                  <a:gd name="T10" fmla="*/ 1 w 8"/>
                  <a:gd name="T11" fmla="*/ 12 h 12"/>
                  <a:gd name="T12" fmla="*/ 0 w 8"/>
                  <a:gd name="T13" fmla="*/ 12 h 12"/>
                  <a:gd name="T14" fmla="*/ 0 w 8"/>
                  <a:gd name="T15" fmla="*/ 12 h 12"/>
                  <a:gd name="T16" fmla="*/ 0 w 8"/>
                  <a:gd name="T17" fmla="*/ 12 h 12"/>
                  <a:gd name="T18" fmla="*/ 0 w 8"/>
                  <a:gd name="T19" fmla="*/ 12 h 12"/>
                  <a:gd name="T20" fmla="*/ 0 w 8"/>
                  <a:gd name="T21" fmla="*/ 11 h 12"/>
                  <a:gd name="T22" fmla="*/ 0 w 8"/>
                  <a:gd name="T23" fmla="*/ 11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0" y="11"/>
                    </a:moveTo>
                    <a:lnTo>
                      <a:pt x="7" y="1"/>
                    </a:lnTo>
                    <a:lnTo>
                      <a:pt x="8" y="0"/>
                    </a:lnTo>
                    <a:lnTo>
                      <a:pt x="1" y="12"/>
                    </a:lnTo>
                    <a:lnTo>
                      <a:pt x="0" y="12"/>
                    </a:lnTo>
                    <a:lnTo>
                      <a:pt x="0" y="11"/>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7" name="Freeform 220"/>
              <p:cNvSpPr>
                <a:spLocks/>
              </p:cNvSpPr>
              <p:nvPr/>
            </p:nvSpPr>
            <p:spPr bwMode="auto">
              <a:xfrm>
                <a:off x="2588" y="3704"/>
                <a:ext cx="8" cy="12"/>
              </a:xfrm>
              <a:custGeom>
                <a:avLst/>
                <a:gdLst>
                  <a:gd name="T0" fmla="*/ 0 w 8"/>
                  <a:gd name="T1" fmla="*/ 12 h 12"/>
                  <a:gd name="T2" fmla="*/ 7 w 8"/>
                  <a:gd name="T3" fmla="*/ 0 h 12"/>
                  <a:gd name="T4" fmla="*/ 8 w 8"/>
                  <a:gd name="T5" fmla="*/ 0 h 12"/>
                  <a:gd name="T6" fmla="*/ 0 w 8"/>
                  <a:gd name="T7" fmla="*/ 12 h 12"/>
                  <a:gd name="T8" fmla="*/ 0 w 8"/>
                  <a:gd name="T9" fmla="*/ 12 h 12"/>
                  <a:gd name="T10" fmla="*/ 0 w 8"/>
                  <a:gd name="T11" fmla="*/ 12 h 12"/>
                  <a:gd name="T12" fmla="*/ 0 w 8"/>
                  <a:gd name="T13" fmla="*/ 12 h 12"/>
                  <a:gd name="T14" fmla="*/ 0 w 8"/>
                  <a:gd name="T15" fmla="*/ 12 h 12"/>
                  <a:gd name="T16" fmla="*/ 0 w 8"/>
                  <a:gd name="T17" fmla="*/ 12 h 12"/>
                  <a:gd name="T18" fmla="*/ 0 w 8"/>
                  <a:gd name="T19" fmla="*/ 12 h 12"/>
                  <a:gd name="T20" fmla="*/ 0 w 8"/>
                  <a:gd name="T21" fmla="*/ 12 h 12"/>
                  <a:gd name="T22" fmla="*/ 0 w 8"/>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0" y="12"/>
                    </a:moveTo>
                    <a:lnTo>
                      <a:pt x="7" y="0"/>
                    </a:lnTo>
                    <a:lnTo>
                      <a:pt x="8" y="0"/>
                    </a:lnTo>
                    <a:lnTo>
                      <a:pt x="0" y="12"/>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8" name="Freeform 221"/>
              <p:cNvSpPr>
                <a:spLocks/>
              </p:cNvSpPr>
              <p:nvPr/>
            </p:nvSpPr>
            <p:spPr bwMode="auto">
              <a:xfrm>
                <a:off x="2588" y="3704"/>
                <a:ext cx="9" cy="12"/>
              </a:xfrm>
              <a:custGeom>
                <a:avLst/>
                <a:gdLst>
                  <a:gd name="T0" fmla="*/ 0 w 9"/>
                  <a:gd name="T1" fmla="*/ 12 h 12"/>
                  <a:gd name="T2" fmla="*/ 8 w 9"/>
                  <a:gd name="T3" fmla="*/ 0 h 12"/>
                  <a:gd name="T4" fmla="*/ 9 w 9"/>
                  <a:gd name="T5" fmla="*/ 0 h 12"/>
                  <a:gd name="T6" fmla="*/ 1 w 9"/>
                  <a:gd name="T7" fmla="*/ 12 h 12"/>
                  <a:gd name="T8" fmla="*/ 1 w 9"/>
                  <a:gd name="T9" fmla="*/ 12 h 12"/>
                  <a:gd name="T10" fmla="*/ 1 w 9"/>
                  <a:gd name="T11" fmla="*/ 12 h 12"/>
                  <a:gd name="T12" fmla="*/ 1 w 9"/>
                  <a:gd name="T13" fmla="*/ 12 h 12"/>
                  <a:gd name="T14" fmla="*/ 1 w 9"/>
                  <a:gd name="T15" fmla="*/ 12 h 12"/>
                  <a:gd name="T16" fmla="*/ 1 w 9"/>
                  <a:gd name="T17" fmla="*/ 12 h 12"/>
                  <a:gd name="T18" fmla="*/ 0 w 9"/>
                  <a:gd name="T19" fmla="*/ 12 h 12"/>
                  <a:gd name="T20" fmla="*/ 0 w 9"/>
                  <a:gd name="T21" fmla="*/ 12 h 12"/>
                  <a:gd name="T22" fmla="*/ 0 w 9"/>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2"/>
                  <a:gd name="T38" fmla="*/ 9 w 9"/>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2">
                    <a:moveTo>
                      <a:pt x="0" y="12"/>
                    </a:moveTo>
                    <a:lnTo>
                      <a:pt x="8" y="0"/>
                    </a:lnTo>
                    <a:lnTo>
                      <a:pt x="9" y="0"/>
                    </a:lnTo>
                    <a:lnTo>
                      <a:pt x="1" y="12"/>
                    </a:lnTo>
                    <a:lnTo>
                      <a:pt x="0" y="12"/>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89" name="Freeform 222"/>
              <p:cNvSpPr>
                <a:spLocks/>
              </p:cNvSpPr>
              <p:nvPr/>
            </p:nvSpPr>
            <p:spPr bwMode="auto">
              <a:xfrm>
                <a:off x="2589" y="3703"/>
                <a:ext cx="9" cy="13"/>
              </a:xfrm>
              <a:custGeom>
                <a:avLst/>
                <a:gdLst>
                  <a:gd name="T0" fmla="*/ 0 w 9"/>
                  <a:gd name="T1" fmla="*/ 13 h 13"/>
                  <a:gd name="T2" fmla="*/ 8 w 9"/>
                  <a:gd name="T3" fmla="*/ 1 h 13"/>
                  <a:gd name="T4" fmla="*/ 9 w 9"/>
                  <a:gd name="T5" fmla="*/ 0 h 13"/>
                  <a:gd name="T6" fmla="*/ 1 w 9"/>
                  <a:gd name="T7" fmla="*/ 13 h 13"/>
                  <a:gd name="T8" fmla="*/ 0 w 9"/>
                  <a:gd name="T9" fmla="*/ 13 h 13"/>
                  <a:gd name="T10" fmla="*/ 0 w 9"/>
                  <a:gd name="T11" fmla="*/ 13 h 13"/>
                  <a:gd name="T12" fmla="*/ 0 w 9"/>
                  <a:gd name="T13" fmla="*/ 13 h 13"/>
                  <a:gd name="T14" fmla="*/ 0 w 9"/>
                  <a:gd name="T15" fmla="*/ 13 h 13"/>
                  <a:gd name="T16" fmla="*/ 0 w 9"/>
                  <a:gd name="T17" fmla="*/ 13 h 13"/>
                  <a:gd name="T18" fmla="*/ 0 w 9"/>
                  <a:gd name="T19" fmla="*/ 13 h 13"/>
                  <a:gd name="T20" fmla="*/ 0 w 9"/>
                  <a:gd name="T21" fmla="*/ 13 h 13"/>
                  <a:gd name="T22" fmla="*/ 0 w 9"/>
                  <a:gd name="T23" fmla="*/ 13 h 13"/>
                  <a:gd name="T24" fmla="*/ 0 w 9"/>
                  <a:gd name="T25" fmla="*/ 1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3"/>
                  <a:gd name="T41" fmla="*/ 9 w 9"/>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3">
                    <a:moveTo>
                      <a:pt x="0" y="13"/>
                    </a:moveTo>
                    <a:lnTo>
                      <a:pt x="8" y="1"/>
                    </a:lnTo>
                    <a:lnTo>
                      <a:pt x="9" y="0"/>
                    </a:lnTo>
                    <a:lnTo>
                      <a:pt x="1" y="13"/>
                    </a:lnTo>
                    <a:lnTo>
                      <a:pt x="0" y="13"/>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0" name="Freeform 223"/>
              <p:cNvSpPr>
                <a:spLocks/>
              </p:cNvSpPr>
              <p:nvPr/>
            </p:nvSpPr>
            <p:spPr bwMode="auto">
              <a:xfrm>
                <a:off x="2590" y="3703"/>
                <a:ext cx="10" cy="13"/>
              </a:xfrm>
              <a:custGeom>
                <a:avLst/>
                <a:gdLst>
                  <a:gd name="T0" fmla="*/ 0 w 10"/>
                  <a:gd name="T1" fmla="*/ 13 h 13"/>
                  <a:gd name="T2" fmla="*/ 8 w 10"/>
                  <a:gd name="T3" fmla="*/ 0 h 13"/>
                  <a:gd name="T4" fmla="*/ 10 w 10"/>
                  <a:gd name="T5" fmla="*/ 0 h 13"/>
                  <a:gd name="T6" fmla="*/ 1 w 10"/>
                  <a:gd name="T7" fmla="*/ 12 h 13"/>
                  <a:gd name="T8" fmla="*/ 0 w 10"/>
                  <a:gd name="T9" fmla="*/ 13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13"/>
                    </a:moveTo>
                    <a:lnTo>
                      <a:pt x="8" y="0"/>
                    </a:lnTo>
                    <a:lnTo>
                      <a:pt x="10" y="0"/>
                    </a:lnTo>
                    <a:lnTo>
                      <a:pt x="1" y="12"/>
                    </a:lnTo>
                    <a:lnTo>
                      <a:pt x="0" y="13"/>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1" name="Freeform 224"/>
              <p:cNvSpPr>
                <a:spLocks/>
              </p:cNvSpPr>
              <p:nvPr/>
            </p:nvSpPr>
            <p:spPr bwMode="auto">
              <a:xfrm>
                <a:off x="2591" y="3703"/>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2" name="Freeform 225"/>
              <p:cNvSpPr>
                <a:spLocks/>
              </p:cNvSpPr>
              <p:nvPr/>
            </p:nvSpPr>
            <p:spPr bwMode="auto">
              <a:xfrm>
                <a:off x="2592" y="3703"/>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3" name="Freeform 226"/>
              <p:cNvSpPr>
                <a:spLocks/>
              </p:cNvSpPr>
              <p:nvPr/>
            </p:nvSpPr>
            <p:spPr bwMode="auto">
              <a:xfrm>
                <a:off x="2593" y="3702"/>
                <a:ext cx="9" cy="13"/>
              </a:xfrm>
              <a:custGeom>
                <a:avLst/>
                <a:gdLst>
                  <a:gd name="T0" fmla="*/ 0 w 9"/>
                  <a:gd name="T1" fmla="*/ 13 h 13"/>
                  <a:gd name="T2" fmla="*/ 9 w 9"/>
                  <a:gd name="T3" fmla="*/ 1 h 13"/>
                  <a:gd name="T4" fmla="*/ 9 w 9"/>
                  <a:gd name="T5" fmla="*/ 0 h 13"/>
                  <a:gd name="T6" fmla="*/ 1 w 9"/>
                  <a:gd name="T7" fmla="*/ 13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9" y="1"/>
                    </a:lnTo>
                    <a:lnTo>
                      <a:pt x="9" y="0"/>
                    </a:lnTo>
                    <a:lnTo>
                      <a:pt x="1" y="13"/>
                    </a:lnTo>
                    <a:lnTo>
                      <a:pt x="0" y="13"/>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4" name="Freeform 227"/>
              <p:cNvSpPr>
                <a:spLocks/>
              </p:cNvSpPr>
              <p:nvPr/>
            </p:nvSpPr>
            <p:spPr bwMode="auto">
              <a:xfrm>
                <a:off x="2594" y="3702"/>
                <a:ext cx="9" cy="13"/>
              </a:xfrm>
              <a:custGeom>
                <a:avLst/>
                <a:gdLst>
                  <a:gd name="T0" fmla="*/ 0 w 9"/>
                  <a:gd name="T1" fmla="*/ 13 h 13"/>
                  <a:gd name="T2" fmla="*/ 8 w 9"/>
                  <a:gd name="T3" fmla="*/ 0 h 13"/>
                  <a:gd name="T4" fmla="*/ 9 w 9"/>
                  <a:gd name="T5" fmla="*/ 0 h 13"/>
                  <a:gd name="T6" fmla="*/ 1 w 9"/>
                  <a:gd name="T7" fmla="*/ 11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8" y="0"/>
                    </a:lnTo>
                    <a:lnTo>
                      <a:pt x="9" y="0"/>
                    </a:lnTo>
                    <a:lnTo>
                      <a:pt x="1" y="11"/>
                    </a:lnTo>
                    <a:lnTo>
                      <a:pt x="0" y="13"/>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5" name="Freeform 228"/>
              <p:cNvSpPr>
                <a:spLocks/>
              </p:cNvSpPr>
              <p:nvPr/>
            </p:nvSpPr>
            <p:spPr bwMode="auto">
              <a:xfrm>
                <a:off x="2595" y="3702"/>
                <a:ext cx="9" cy="11"/>
              </a:xfrm>
              <a:custGeom>
                <a:avLst/>
                <a:gdLst>
                  <a:gd name="T0" fmla="*/ 0 w 9"/>
                  <a:gd name="T1" fmla="*/ 11 h 11"/>
                  <a:gd name="T2" fmla="*/ 8 w 9"/>
                  <a:gd name="T3" fmla="*/ 0 h 11"/>
                  <a:gd name="T4" fmla="*/ 9 w 9"/>
                  <a:gd name="T5" fmla="*/ 0 h 11"/>
                  <a:gd name="T6" fmla="*/ 1 w 9"/>
                  <a:gd name="T7" fmla="*/ 11 h 11"/>
                  <a:gd name="T8" fmla="*/ 0 w 9"/>
                  <a:gd name="T9" fmla="*/ 11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1"/>
                    </a:moveTo>
                    <a:lnTo>
                      <a:pt x="8" y="0"/>
                    </a:lnTo>
                    <a:lnTo>
                      <a:pt x="9" y="0"/>
                    </a:lnTo>
                    <a:lnTo>
                      <a:pt x="1" y="11"/>
                    </a:lnTo>
                    <a:lnTo>
                      <a:pt x="0" y="11"/>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6" name="Freeform 229"/>
              <p:cNvSpPr>
                <a:spLocks/>
              </p:cNvSpPr>
              <p:nvPr/>
            </p:nvSpPr>
            <p:spPr bwMode="auto">
              <a:xfrm>
                <a:off x="2596" y="3701"/>
                <a:ext cx="9" cy="12"/>
              </a:xfrm>
              <a:custGeom>
                <a:avLst/>
                <a:gdLst>
                  <a:gd name="T0" fmla="*/ 0 w 9"/>
                  <a:gd name="T1" fmla="*/ 12 h 12"/>
                  <a:gd name="T2" fmla="*/ 8 w 9"/>
                  <a:gd name="T3" fmla="*/ 1 h 12"/>
                  <a:gd name="T4" fmla="*/ 9 w 9"/>
                  <a:gd name="T5" fmla="*/ 0 h 12"/>
                  <a:gd name="T6" fmla="*/ 1 w 9"/>
                  <a:gd name="T7" fmla="*/ 12 h 12"/>
                  <a:gd name="T8" fmla="*/ 0 w 9"/>
                  <a:gd name="T9" fmla="*/ 1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12"/>
                    </a:moveTo>
                    <a:lnTo>
                      <a:pt x="8" y="1"/>
                    </a:lnTo>
                    <a:lnTo>
                      <a:pt x="9" y="0"/>
                    </a:lnTo>
                    <a:lnTo>
                      <a:pt x="1" y="12"/>
                    </a:lnTo>
                    <a:lnTo>
                      <a:pt x="0" y="12"/>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7" name="Freeform 230"/>
              <p:cNvSpPr>
                <a:spLocks/>
              </p:cNvSpPr>
              <p:nvPr/>
            </p:nvSpPr>
            <p:spPr bwMode="auto">
              <a:xfrm>
                <a:off x="2597" y="3701"/>
                <a:ext cx="9" cy="12"/>
              </a:xfrm>
              <a:custGeom>
                <a:avLst/>
                <a:gdLst>
                  <a:gd name="T0" fmla="*/ 0 w 9"/>
                  <a:gd name="T1" fmla="*/ 12 h 12"/>
                  <a:gd name="T2" fmla="*/ 8 w 9"/>
                  <a:gd name="T3" fmla="*/ 0 h 12"/>
                  <a:gd name="T4" fmla="*/ 9 w 9"/>
                  <a:gd name="T5" fmla="*/ 0 h 12"/>
                  <a:gd name="T6" fmla="*/ 1 w 9"/>
                  <a:gd name="T7" fmla="*/ 11 h 12"/>
                  <a:gd name="T8" fmla="*/ 0 w 9"/>
                  <a:gd name="T9" fmla="*/ 1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12"/>
                    </a:moveTo>
                    <a:lnTo>
                      <a:pt x="8" y="0"/>
                    </a:lnTo>
                    <a:lnTo>
                      <a:pt x="9" y="0"/>
                    </a:lnTo>
                    <a:lnTo>
                      <a:pt x="1" y="11"/>
                    </a:lnTo>
                    <a:lnTo>
                      <a:pt x="0" y="12"/>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8" name="Freeform 231"/>
              <p:cNvSpPr>
                <a:spLocks/>
              </p:cNvSpPr>
              <p:nvPr/>
            </p:nvSpPr>
            <p:spPr bwMode="auto">
              <a:xfrm>
                <a:off x="2598" y="3701"/>
                <a:ext cx="9" cy="11"/>
              </a:xfrm>
              <a:custGeom>
                <a:avLst/>
                <a:gdLst>
                  <a:gd name="T0" fmla="*/ 0 w 9"/>
                  <a:gd name="T1" fmla="*/ 11 h 11"/>
                  <a:gd name="T2" fmla="*/ 8 w 9"/>
                  <a:gd name="T3" fmla="*/ 0 h 11"/>
                  <a:gd name="T4" fmla="*/ 9 w 9"/>
                  <a:gd name="T5" fmla="*/ 0 h 11"/>
                  <a:gd name="T6" fmla="*/ 2 w 9"/>
                  <a:gd name="T7" fmla="*/ 11 h 11"/>
                  <a:gd name="T8" fmla="*/ 0 w 9"/>
                  <a:gd name="T9" fmla="*/ 11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1"/>
                    </a:moveTo>
                    <a:lnTo>
                      <a:pt x="8" y="0"/>
                    </a:lnTo>
                    <a:lnTo>
                      <a:pt x="9" y="0"/>
                    </a:lnTo>
                    <a:lnTo>
                      <a:pt x="2" y="11"/>
                    </a:lnTo>
                    <a:lnTo>
                      <a:pt x="0" y="11"/>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899" name="Freeform 232"/>
              <p:cNvSpPr>
                <a:spLocks/>
              </p:cNvSpPr>
              <p:nvPr/>
            </p:nvSpPr>
            <p:spPr bwMode="auto">
              <a:xfrm>
                <a:off x="2600" y="3700"/>
                <a:ext cx="8" cy="12"/>
              </a:xfrm>
              <a:custGeom>
                <a:avLst/>
                <a:gdLst>
                  <a:gd name="T0" fmla="*/ 0 w 8"/>
                  <a:gd name="T1" fmla="*/ 12 h 12"/>
                  <a:gd name="T2" fmla="*/ 7 w 8"/>
                  <a:gd name="T3" fmla="*/ 1 h 12"/>
                  <a:gd name="T4" fmla="*/ 8 w 8"/>
                  <a:gd name="T5" fmla="*/ 0 h 12"/>
                  <a:gd name="T6" fmla="*/ 1 w 8"/>
                  <a:gd name="T7" fmla="*/ 12 h 12"/>
                  <a:gd name="T8" fmla="*/ 0 w 8"/>
                  <a:gd name="T9" fmla="*/ 12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12"/>
                    </a:moveTo>
                    <a:lnTo>
                      <a:pt x="7" y="1"/>
                    </a:lnTo>
                    <a:lnTo>
                      <a:pt x="8" y="0"/>
                    </a:lnTo>
                    <a:lnTo>
                      <a:pt x="1" y="12"/>
                    </a:lnTo>
                    <a:lnTo>
                      <a:pt x="0" y="12"/>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0" name="Freeform 233"/>
              <p:cNvSpPr>
                <a:spLocks/>
              </p:cNvSpPr>
              <p:nvPr/>
            </p:nvSpPr>
            <p:spPr bwMode="auto">
              <a:xfrm>
                <a:off x="2601" y="3700"/>
                <a:ext cx="8" cy="12"/>
              </a:xfrm>
              <a:custGeom>
                <a:avLst/>
                <a:gdLst>
                  <a:gd name="T0" fmla="*/ 0 w 8"/>
                  <a:gd name="T1" fmla="*/ 12 h 12"/>
                  <a:gd name="T2" fmla="*/ 7 w 8"/>
                  <a:gd name="T3" fmla="*/ 0 h 12"/>
                  <a:gd name="T4" fmla="*/ 8 w 8"/>
                  <a:gd name="T5" fmla="*/ 0 h 12"/>
                  <a:gd name="T6" fmla="*/ 1 w 8"/>
                  <a:gd name="T7" fmla="*/ 11 h 12"/>
                  <a:gd name="T8" fmla="*/ 0 w 8"/>
                  <a:gd name="T9" fmla="*/ 12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12"/>
                    </a:moveTo>
                    <a:lnTo>
                      <a:pt x="7" y="0"/>
                    </a:lnTo>
                    <a:lnTo>
                      <a:pt x="8" y="0"/>
                    </a:lnTo>
                    <a:lnTo>
                      <a:pt x="1" y="11"/>
                    </a:lnTo>
                    <a:lnTo>
                      <a:pt x="0" y="12"/>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1" name="Freeform 234"/>
              <p:cNvSpPr>
                <a:spLocks/>
              </p:cNvSpPr>
              <p:nvPr/>
            </p:nvSpPr>
            <p:spPr bwMode="auto">
              <a:xfrm>
                <a:off x="2602" y="3700"/>
                <a:ext cx="8" cy="11"/>
              </a:xfrm>
              <a:custGeom>
                <a:avLst/>
                <a:gdLst>
                  <a:gd name="T0" fmla="*/ 0 w 8"/>
                  <a:gd name="T1" fmla="*/ 11 h 11"/>
                  <a:gd name="T2" fmla="*/ 7 w 8"/>
                  <a:gd name="T3" fmla="*/ 0 h 11"/>
                  <a:gd name="T4" fmla="*/ 8 w 8"/>
                  <a:gd name="T5" fmla="*/ 0 h 11"/>
                  <a:gd name="T6" fmla="*/ 1 w 8"/>
                  <a:gd name="T7" fmla="*/ 11 h 11"/>
                  <a:gd name="T8" fmla="*/ 0 w 8"/>
                  <a:gd name="T9" fmla="*/ 11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0" y="11"/>
                    </a:moveTo>
                    <a:lnTo>
                      <a:pt x="7" y="0"/>
                    </a:lnTo>
                    <a:lnTo>
                      <a:pt x="8" y="0"/>
                    </a:lnTo>
                    <a:lnTo>
                      <a:pt x="1" y="11"/>
                    </a:lnTo>
                    <a:lnTo>
                      <a:pt x="0" y="11"/>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2" name="Freeform 235"/>
              <p:cNvSpPr>
                <a:spLocks/>
              </p:cNvSpPr>
              <p:nvPr/>
            </p:nvSpPr>
            <p:spPr bwMode="auto">
              <a:xfrm>
                <a:off x="2603" y="3700"/>
                <a:ext cx="8" cy="11"/>
              </a:xfrm>
              <a:custGeom>
                <a:avLst/>
                <a:gdLst>
                  <a:gd name="T0" fmla="*/ 0 w 8"/>
                  <a:gd name="T1" fmla="*/ 11 h 11"/>
                  <a:gd name="T2" fmla="*/ 7 w 8"/>
                  <a:gd name="T3" fmla="*/ 0 h 11"/>
                  <a:gd name="T4" fmla="*/ 8 w 8"/>
                  <a:gd name="T5" fmla="*/ 0 h 11"/>
                  <a:gd name="T6" fmla="*/ 8 w 8"/>
                  <a:gd name="T7" fmla="*/ 0 h 11"/>
                  <a:gd name="T8" fmla="*/ 8 w 8"/>
                  <a:gd name="T9" fmla="*/ 0 h 11"/>
                  <a:gd name="T10" fmla="*/ 8 w 8"/>
                  <a:gd name="T11" fmla="*/ 0 h 11"/>
                  <a:gd name="T12" fmla="*/ 8 w 8"/>
                  <a:gd name="T13" fmla="*/ 0 h 11"/>
                  <a:gd name="T14" fmla="*/ 8 w 8"/>
                  <a:gd name="T15" fmla="*/ 0 h 11"/>
                  <a:gd name="T16" fmla="*/ 8 w 8"/>
                  <a:gd name="T17" fmla="*/ 0 h 11"/>
                  <a:gd name="T18" fmla="*/ 8 w 8"/>
                  <a:gd name="T19" fmla="*/ 0 h 11"/>
                  <a:gd name="T20" fmla="*/ 8 w 8"/>
                  <a:gd name="T21" fmla="*/ 0 h 11"/>
                  <a:gd name="T22" fmla="*/ 1 w 8"/>
                  <a:gd name="T23" fmla="*/ 11 h 11"/>
                  <a:gd name="T24" fmla="*/ 0 w 8"/>
                  <a:gd name="T25" fmla="*/ 11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
                  <a:gd name="T41" fmla="*/ 8 w 8"/>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
                    <a:moveTo>
                      <a:pt x="0" y="11"/>
                    </a:moveTo>
                    <a:lnTo>
                      <a:pt x="7" y="0"/>
                    </a:lnTo>
                    <a:lnTo>
                      <a:pt x="8" y="0"/>
                    </a:lnTo>
                    <a:lnTo>
                      <a:pt x="1" y="11"/>
                    </a:lnTo>
                    <a:lnTo>
                      <a:pt x="0" y="11"/>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3" name="Freeform 236"/>
              <p:cNvSpPr>
                <a:spLocks/>
              </p:cNvSpPr>
              <p:nvPr/>
            </p:nvSpPr>
            <p:spPr bwMode="auto">
              <a:xfrm>
                <a:off x="2604" y="3700"/>
                <a:ext cx="8" cy="11"/>
              </a:xfrm>
              <a:custGeom>
                <a:avLst/>
                <a:gdLst>
                  <a:gd name="T0" fmla="*/ 0 w 8"/>
                  <a:gd name="T1" fmla="*/ 11 h 11"/>
                  <a:gd name="T2" fmla="*/ 7 w 8"/>
                  <a:gd name="T3" fmla="*/ 0 h 11"/>
                  <a:gd name="T4" fmla="*/ 7 w 8"/>
                  <a:gd name="T5" fmla="*/ 0 h 11"/>
                  <a:gd name="T6" fmla="*/ 7 w 8"/>
                  <a:gd name="T7" fmla="*/ 0 h 11"/>
                  <a:gd name="T8" fmla="*/ 7 w 8"/>
                  <a:gd name="T9" fmla="*/ 0 h 11"/>
                  <a:gd name="T10" fmla="*/ 8 w 8"/>
                  <a:gd name="T11" fmla="*/ 0 h 11"/>
                  <a:gd name="T12" fmla="*/ 8 w 8"/>
                  <a:gd name="T13" fmla="*/ 0 h 11"/>
                  <a:gd name="T14" fmla="*/ 8 w 8"/>
                  <a:gd name="T15" fmla="*/ 0 h 11"/>
                  <a:gd name="T16" fmla="*/ 8 w 8"/>
                  <a:gd name="T17" fmla="*/ 0 h 11"/>
                  <a:gd name="T18" fmla="*/ 8 w 8"/>
                  <a:gd name="T19" fmla="*/ 0 h 11"/>
                  <a:gd name="T20" fmla="*/ 0 w 8"/>
                  <a:gd name="T21" fmla="*/ 11 h 11"/>
                  <a:gd name="T22" fmla="*/ 0 w 8"/>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0" y="11"/>
                    </a:moveTo>
                    <a:lnTo>
                      <a:pt x="7" y="0"/>
                    </a:lnTo>
                    <a:lnTo>
                      <a:pt x="8" y="0"/>
                    </a:lnTo>
                    <a:lnTo>
                      <a:pt x="0" y="11"/>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4" name="Freeform 237"/>
              <p:cNvSpPr>
                <a:spLocks/>
              </p:cNvSpPr>
              <p:nvPr/>
            </p:nvSpPr>
            <p:spPr bwMode="auto">
              <a:xfrm>
                <a:off x="2604" y="3700"/>
                <a:ext cx="10" cy="11"/>
              </a:xfrm>
              <a:custGeom>
                <a:avLst/>
                <a:gdLst>
                  <a:gd name="T0" fmla="*/ 0 w 10"/>
                  <a:gd name="T1" fmla="*/ 11 h 11"/>
                  <a:gd name="T2" fmla="*/ 8 w 10"/>
                  <a:gd name="T3" fmla="*/ 0 h 11"/>
                  <a:gd name="T4" fmla="*/ 8 w 10"/>
                  <a:gd name="T5" fmla="*/ 0 h 11"/>
                  <a:gd name="T6" fmla="*/ 8 w 10"/>
                  <a:gd name="T7" fmla="*/ 0 h 11"/>
                  <a:gd name="T8" fmla="*/ 8 w 10"/>
                  <a:gd name="T9" fmla="*/ 0 h 11"/>
                  <a:gd name="T10" fmla="*/ 8 w 10"/>
                  <a:gd name="T11" fmla="*/ 0 h 11"/>
                  <a:gd name="T12" fmla="*/ 8 w 10"/>
                  <a:gd name="T13" fmla="*/ 0 h 11"/>
                  <a:gd name="T14" fmla="*/ 8 w 10"/>
                  <a:gd name="T15" fmla="*/ 0 h 11"/>
                  <a:gd name="T16" fmla="*/ 8 w 10"/>
                  <a:gd name="T17" fmla="*/ 0 h 11"/>
                  <a:gd name="T18" fmla="*/ 10 w 10"/>
                  <a:gd name="T19" fmla="*/ 0 h 11"/>
                  <a:gd name="T20" fmla="*/ 1 w 10"/>
                  <a:gd name="T21" fmla="*/ 10 h 11"/>
                  <a:gd name="T22" fmla="*/ 0 w 10"/>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1"/>
                  <a:gd name="T38" fmla="*/ 10 w 10"/>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1">
                    <a:moveTo>
                      <a:pt x="0" y="11"/>
                    </a:moveTo>
                    <a:lnTo>
                      <a:pt x="8" y="0"/>
                    </a:lnTo>
                    <a:lnTo>
                      <a:pt x="10" y="0"/>
                    </a:lnTo>
                    <a:lnTo>
                      <a:pt x="1" y="10"/>
                    </a:lnTo>
                    <a:lnTo>
                      <a:pt x="0" y="11"/>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5" name="Freeform 238"/>
              <p:cNvSpPr>
                <a:spLocks/>
              </p:cNvSpPr>
              <p:nvPr/>
            </p:nvSpPr>
            <p:spPr bwMode="auto">
              <a:xfrm>
                <a:off x="2605" y="3700"/>
                <a:ext cx="9" cy="10"/>
              </a:xfrm>
              <a:custGeom>
                <a:avLst/>
                <a:gdLst>
                  <a:gd name="T0" fmla="*/ 0 w 9"/>
                  <a:gd name="T1" fmla="*/ 10 h 10"/>
                  <a:gd name="T2" fmla="*/ 9 w 9"/>
                  <a:gd name="T3" fmla="*/ 0 h 10"/>
                  <a:gd name="T4" fmla="*/ 9 w 9"/>
                  <a:gd name="T5" fmla="*/ 0 h 10"/>
                  <a:gd name="T6" fmla="*/ 9 w 9"/>
                  <a:gd name="T7" fmla="*/ 0 h 10"/>
                  <a:gd name="T8" fmla="*/ 9 w 9"/>
                  <a:gd name="T9" fmla="*/ 0 h 10"/>
                  <a:gd name="T10" fmla="*/ 9 w 9"/>
                  <a:gd name="T11" fmla="*/ 0 h 10"/>
                  <a:gd name="T12" fmla="*/ 9 w 9"/>
                  <a:gd name="T13" fmla="*/ 0 h 10"/>
                  <a:gd name="T14" fmla="*/ 9 w 9"/>
                  <a:gd name="T15" fmla="*/ 0 h 10"/>
                  <a:gd name="T16" fmla="*/ 9 w 9"/>
                  <a:gd name="T17" fmla="*/ 0 h 10"/>
                  <a:gd name="T18" fmla="*/ 9 w 9"/>
                  <a:gd name="T19" fmla="*/ 0 h 10"/>
                  <a:gd name="T20" fmla="*/ 1 w 9"/>
                  <a:gd name="T21" fmla="*/ 10 h 10"/>
                  <a:gd name="T22" fmla="*/ 0 w 9"/>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0"/>
                  <a:gd name="T38" fmla="*/ 9 w 9"/>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0">
                    <a:moveTo>
                      <a:pt x="0" y="10"/>
                    </a:moveTo>
                    <a:lnTo>
                      <a:pt x="9" y="0"/>
                    </a:lnTo>
                    <a:lnTo>
                      <a:pt x="1" y="10"/>
                    </a:lnTo>
                    <a:lnTo>
                      <a:pt x="0" y="10"/>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6" name="Freeform 239"/>
              <p:cNvSpPr>
                <a:spLocks/>
              </p:cNvSpPr>
              <p:nvPr/>
            </p:nvSpPr>
            <p:spPr bwMode="auto">
              <a:xfrm>
                <a:off x="2606" y="3700"/>
                <a:ext cx="8" cy="10"/>
              </a:xfrm>
              <a:custGeom>
                <a:avLst/>
                <a:gdLst>
                  <a:gd name="T0" fmla="*/ 0 w 8"/>
                  <a:gd name="T1" fmla="*/ 10 h 10"/>
                  <a:gd name="T2" fmla="*/ 8 w 8"/>
                  <a:gd name="T3" fmla="*/ 0 h 10"/>
                  <a:gd name="T4" fmla="*/ 8 w 8"/>
                  <a:gd name="T5" fmla="*/ 0 h 10"/>
                  <a:gd name="T6" fmla="*/ 8 w 8"/>
                  <a:gd name="T7" fmla="*/ 0 h 10"/>
                  <a:gd name="T8" fmla="*/ 8 w 8"/>
                  <a:gd name="T9" fmla="*/ 0 h 10"/>
                  <a:gd name="T10" fmla="*/ 8 w 8"/>
                  <a:gd name="T11" fmla="*/ 0 h 10"/>
                  <a:gd name="T12" fmla="*/ 8 w 8"/>
                  <a:gd name="T13" fmla="*/ 0 h 10"/>
                  <a:gd name="T14" fmla="*/ 8 w 8"/>
                  <a:gd name="T15" fmla="*/ 1 h 10"/>
                  <a:gd name="T16" fmla="*/ 8 w 8"/>
                  <a:gd name="T17" fmla="*/ 1 h 10"/>
                  <a:gd name="T18" fmla="*/ 8 w 8"/>
                  <a:gd name="T19" fmla="*/ 1 h 10"/>
                  <a:gd name="T20" fmla="*/ 1 w 8"/>
                  <a:gd name="T21" fmla="*/ 10 h 10"/>
                  <a:gd name="T22" fmla="*/ 0 w 8"/>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0" y="10"/>
                    </a:moveTo>
                    <a:lnTo>
                      <a:pt x="8" y="0"/>
                    </a:lnTo>
                    <a:lnTo>
                      <a:pt x="8" y="1"/>
                    </a:lnTo>
                    <a:lnTo>
                      <a:pt x="1" y="10"/>
                    </a:lnTo>
                    <a:lnTo>
                      <a:pt x="0" y="10"/>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7" name="Freeform 240"/>
              <p:cNvSpPr>
                <a:spLocks/>
              </p:cNvSpPr>
              <p:nvPr/>
            </p:nvSpPr>
            <p:spPr bwMode="auto">
              <a:xfrm>
                <a:off x="2607" y="3701"/>
                <a:ext cx="8" cy="9"/>
              </a:xfrm>
              <a:custGeom>
                <a:avLst/>
                <a:gdLst>
                  <a:gd name="T0" fmla="*/ 0 w 8"/>
                  <a:gd name="T1" fmla="*/ 9 h 9"/>
                  <a:gd name="T2" fmla="*/ 7 w 8"/>
                  <a:gd name="T3" fmla="*/ 0 h 9"/>
                  <a:gd name="T4" fmla="*/ 7 w 8"/>
                  <a:gd name="T5" fmla="*/ 0 h 9"/>
                  <a:gd name="T6" fmla="*/ 8 w 8"/>
                  <a:gd name="T7" fmla="*/ 0 h 9"/>
                  <a:gd name="T8" fmla="*/ 8 w 8"/>
                  <a:gd name="T9" fmla="*/ 0 h 9"/>
                  <a:gd name="T10" fmla="*/ 8 w 8"/>
                  <a:gd name="T11" fmla="*/ 0 h 9"/>
                  <a:gd name="T12" fmla="*/ 8 w 8"/>
                  <a:gd name="T13" fmla="*/ 0 h 9"/>
                  <a:gd name="T14" fmla="*/ 8 w 8"/>
                  <a:gd name="T15" fmla="*/ 0 h 9"/>
                  <a:gd name="T16" fmla="*/ 8 w 8"/>
                  <a:gd name="T17" fmla="*/ 0 h 9"/>
                  <a:gd name="T18" fmla="*/ 8 w 8"/>
                  <a:gd name="T19" fmla="*/ 0 h 9"/>
                  <a:gd name="T20" fmla="*/ 1 w 8"/>
                  <a:gd name="T21" fmla="*/ 8 h 9"/>
                  <a:gd name="T22" fmla="*/ 0 w 8"/>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9"/>
                  <a:gd name="T38" fmla="*/ 8 w 8"/>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9">
                    <a:moveTo>
                      <a:pt x="0" y="9"/>
                    </a:moveTo>
                    <a:lnTo>
                      <a:pt x="7" y="0"/>
                    </a:lnTo>
                    <a:lnTo>
                      <a:pt x="8" y="0"/>
                    </a:lnTo>
                    <a:lnTo>
                      <a:pt x="1" y="8"/>
                    </a:lnTo>
                    <a:lnTo>
                      <a:pt x="0" y="9"/>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8" name="Freeform 241"/>
              <p:cNvSpPr>
                <a:spLocks/>
              </p:cNvSpPr>
              <p:nvPr/>
            </p:nvSpPr>
            <p:spPr bwMode="auto">
              <a:xfrm>
                <a:off x="2608" y="3701"/>
                <a:ext cx="7" cy="8"/>
              </a:xfrm>
              <a:custGeom>
                <a:avLst/>
                <a:gdLst>
                  <a:gd name="T0" fmla="*/ 0 w 7"/>
                  <a:gd name="T1" fmla="*/ 8 h 8"/>
                  <a:gd name="T2" fmla="*/ 7 w 7"/>
                  <a:gd name="T3" fmla="*/ 0 h 8"/>
                  <a:gd name="T4" fmla="*/ 7 w 7"/>
                  <a:gd name="T5" fmla="*/ 0 h 8"/>
                  <a:gd name="T6" fmla="*/ 7 w 7"/>
                  <a:gd name="T7" fmla="*/ 1 h 8"/>
                  <a:gd name="T8" fmla="*/ 7 w 7"/>
                  <a:gd name="T9" fmla="*/ 1 h 8"/>
                  <a:gd name="T10" fmla="*/ 7 w 7"/>
                  <a:gd name="T11" fmla="*/ 1 h 8"/>
                  <a:gd name="T12" fmla="*/ 7 w 7"/>
                  <a:gd name="T13" fmla="*/ 1 h 8"/>
                  <a:gd name="T14" fmla="*/ 7 w 7"/>
                  <a:gd name="T15" fmla="*/ 1 h 8"/>
                  <a:gd name="T16" fmla="*/ 7 w 7"/>
                  <a:gd name="T17" fmla="*/ 1 h 8"/>
                  <a:gd name="T18" fmla="*/ 7 w 7"/>
                  <a:gd name="T19" fmla="*/ 1 h 8"/>
                  <a:gd name="T20" fmla="*/ 1 w 7"/>
                  <a:gd name="T21" fmla="*/ 8 h 8"/>
                  <a:gd name="T22" fmla="*/ 0 w 7"/>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0" y="8"/>
                    </a:moveTo>
                    <a:lnTo>
                      <a:pt x="7" y="0"/>
                    </a:lnTo>
                    <a:lnTo>
                      <a:pt x="7" y="1"/>
                    </a:lnTo>
                    <a:lnTo>
                      <a:pt x="1" y="8"/>
                    </a:lnTo>
                    <a:lnTo>
                      <a:pt x="0" y="8"/>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09" name="Freeform 242"/>
              <p:cNvSpPr>
                <a:spLocks/>
              </p:cNvSpPr>
              <p:nvPr/>
            </p:nvSpPr>
            <p:spPr bwMode="auto">
              <a:xfrm>
                <a:off x="2609" y="3702"/>
                <a:ext cx="6" cy="7"/>
              </a:xfrm>
              <a:custGeom>
                <a:avLst/>
                <a:gdLst>
                  <a:gd name="T0" fmla="*/ 0 w 6"/>
                  <a:gd name="T1" fmla="*/ 7 h 7"/>
                  <a:gd name="T2" fmla="*/ 6 w 6"/>
                  <a:gd name="T3" fmla="*/ 0 h 7"/>
                  <a:gd name="T4" fmla="*/ 6 w 6"/>
                  <a:gd name="T5" fmla="*/ 0 h 7"/>
                  <a:gd name="T6" fmla="*/ 6 w 6"/>
                  <a:gd name="T7" fmla="*/ 0 h 7"/>
                  <a:gd name="T8" fmla="*/ 6 w 6"/>
                  <a:gd name="T9" fmla="*/ 1 h 7"/>
                  <a:gd name="T10" fmla="*/ 6 w 6"/>
                  <a:gd name="T11" fmla="*/ 1 h 7"/>
                  <a:gd name="T12" fmla="*/ 6 w 6"/>
                  <a:gd name="T13" fmla="*/ 1 h 7"/>
                  <a:gd name="T14" fmla="*/ 6 w 6"/>
                  <a:gd name="T15" fmla="*/ 1 h 7"/>
                  <a:gd name="T16" fmla="*/ 6 w 6"/>
                  <a:gd name="T17" fmla="*/ 1 h 7"/>
                  <a:gd name="T18" fmla="*/ 6 w 6"/>
                  <a:gd name="T19" fmla="*/ 1 h 7"/>
                  <a:gd name="T20" fmla="*/ 6 w 6"/>
                  <a:gd name="T21" fmla="*/ 1 h 7"/>
                  <a:gd name="T22" fmla="*/ 6 w 6"/>
                  <a:gd name="T23" fmla="*/ 1 h 7"/>
                  <a:gd name="T24" fmla="*/ 6 w 6"/>
                  <a:gd name="T25" fmla="*/ 1 h 7"/>
                  <a:gd name="T26" fmla="*/ 6 w 6"/>
                  <a:gd name="T27" fmla="*/ 1 h 7"/>
                  <a:gd name="T28" fmla="*/ 6 w 6"/>
                  <a:gd name="T29" fmla="*/ 1 h 7"/>
                  <a:gd name="T30" fmla="*/ 6 w 6"/>
                  <a:gd name="T31" fmla="*/ 1 h 7"/>
                  <a:gd name="T32" fmla="*/ 6 w 6"/>
                  <a:gd name="T33" fmla="*/ 1 h 7"/>
                  <a:gd name="T34" fmla="*/ 6 w 6"/>
                  <a:gd name="T35" fmla="*/ 1 h 7"/>
                  <a:gd name="T36" fmla="*/ 1 w 6"/>
                  <a:gd name="T37" fmla="*/ 7 h 7"/>
                  <a:gd name="T38" fmla="*/ 0 w 6"/>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
                  <a:gd name="T61" fmla="*/ 0 h 7"/>
                  <a:gd name="T62" fmla="*/ 6 w 6"/>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 h="7">
                    <a:moveTo>
                      <a:pt x="0" y="7"/>
                    </a:moveTo>
                    <a:lnTo>
                      <a:pt x="6" y="0"/>
                    </a:lnTo>
                    <a:lnTo>
                      <a:pt x="6" y="1"/>
                    </a:lnTo>
                    <a:lnTo>
                      <a:pt x="1" y="7"/>
                    </a:lnTo>
                    <a:lnTo>
                      <a:pt x="0" y="7"/>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0" name="Freeform 243"/>
              <p:cNvSpPr>
                <a:spLocks/>
              </p:cNvSpPr>
              <p:nvPr/>
            </p:nvSpPr>
            <p:spPr bwMode="auto">
              <a:xfrm>
                <a:off x="2610" y="3703"/>
                <a:ext cx="5" cy="6"/>
              </a:xfrm>
              <a:custGeom>
                <a:avLst/>
                <a:gdLst>
                  <a:gd name="T0" fmla="*/ 0 w 5"/>
                  <a:gd name="T1" fmla="*/ 6 h 6"/>
                  <a:gd name="T2" fmla="*/ 5 w 5"/>
                  <a:gd name="T3" fmla="*/ 0 h 6"/>
                  <a:gd name="T4" fmla="*/ 5 w 5"/>
                  <a:gd name="T5" fmla="*/ 0 h 6"/>
                  <a:gd name="T6" fmla="*/ 5 w 5"/>
                  <a:gd name="T7" fmla="*/ 0 h 6"/>
                  <a:gd name="T8" fmla="*/ 5 w 5"/>
                  <a:gd name="T9" fmla="*/ 1 h 6"/>
                  <a:gd name="T10" fmla="*/ 5 w 5"/>
                  <a:gd name="T11" fmla="*/ 1 h 6"/>
                  <a:gd name="T12" fmla="*/ 5 w 5"/>
                  <a:gd name="T13" fmla="*/ 1 h 6"/>
                  <a:gd name="T14" fmla="*/ 5 w 5"/>
                  <a:gd name="T15" fmla="*/ 1 h 6"/>
                  <a:gd name="T16" fmla="*/ 5 w 5"/>
                  <a:gd name="T17" fmla="*/ 1 h 6"/>
                  <a:gd name="T18" fmla="*/ 5 w 5"/>
                  <a:gd name="T19" fmla="*/ 1 h 6"/>
                  <a:gd name="T20" fmla="*/ 1 w 5"/>
                  <a:gd name="T21" fmla="*/ 5 h 6"/>
                  <a:gd name="T22" fmla="*/ 0 w 5"/>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6"/>
                  <a:gd name="T38" fmla="*/ 5 w 5"/>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6">
                    <a:moveTo>
                      <a:pt x="0" y="6"/>
                    </a:moveTo>
                    <a:lnTo>
                      <a:pt x="5" y="0"/>
                    </a:lnTo>
                    <a:lnTo>
                      <a:pt x="5" y="1"/>
                    </a:lnTo>
                    <a:lnTo>
                      <a:pt x="1" y="5"/>
                    </a:lnTo>
                    <a:lnTo>
                      <a:pt x="0" y="6"/>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1" name="Freeform 244"/>
              <p:cNvSpPr>
                <a:spLocks/>
              </p:cNvSpPr>
              <p:nvPr/>
            </p:nvSpPr>
            <p:spPr bwMode="auto">
              <a:xfrm>
                <a:off x="2611" y="3704"/>
                <a:ext cx="4" cy="4"/>
              </a:xfrm>
              <a:custGeom>
                <a:avLst/>
                <a:gdLst>
                  <a:gd name="T0" fmla="*/ 0 w 4"/>
                  <a:gd name="T1" fmla="*/ 4 h 4"/>
                  <a:gd name="T2" fmla="*/ 4 w 4"/>
                  <a:gd name="T3" fmla="*/ 0 h 4"/>
                  <a:gd name="T4" fmla="*/ 4 w 4"/>
                  <a:gd name="T5" fmla="*/ 1 h 4"/>
                  <a:gd name="T6" fmla="*/ 4 w 4"/>
                  <a:gd name="T7" fmla="*/ 1 h 4"/>
                  <a:gd name="T8" fmla="*/ 4 w 4"/>
                  <a:gd name="T9" fmla="*/ 1 h 4"/>
                  <a:gd name="T10" fmla="*/ 4 w 4"/>
                  <a:gd name="T11" fmla="*/ 2 h 4"/>
                  <a:gd name="T12" fmla="*/ 4 w 4"/>
                  <a:gd name="T13" fmla="*/ 2 h 4"/>
                  <a:gd name="T14" fmla="*/ 3 w 4"/>
                  <a:gd name="T15" fmla="*/ 2 h 4"/>
                  <a:gd name="T16" fmla="*/ 3 w 4"/>
                  <a:gd name="T17" fmla="*/ 2 h 4"/>
                  <a:gd name="T18" fmla="*/ 3 w 4"/>
                  <a:gd name="T19" fmla="*/ 3 h 4"/>
                  <a:gd name="T20" fmla="*/ 3 w 4"/>
                  <a:gd name="T21" fmla="*/ 3 h 4"/>
                  <a:gd name="T22" fmla="*/ 3 w 4"/>
                  <a:gd name="T23" fmla="*/ 4 h 4"/>
                  <a:gd name="T24" fmla="*/ 1 w 4"/>
                  <a:gd name="T25" fmla="*/ 4 h 4"/>
                  <a:gd name="T26" fmla="*/ 1 w 4"/>
                  <a:gd name="T27" fmla="*/ 4 h 4"/>
                  <a:gd name="T28" fmla="*/ 1 w 4"/>
                  <a:gd name="T29" fmla="*/ 4 h 4"/>
                  <a:gd name="T30" fmla="*/ 1 w 4"/>
                  <a:gd name="T31" fmla="*/ 4 h 4"/>
                  <a:gd name="T32" fmla="*/ 1 w 4"/>
                  <a:gd name="T33" fmla="*/ 4 h 4"/>
                  <a:gd name="T34" fmla="*/ 0 w 4"/>
                  <a:gd name="T35" fmla="*/ 4 h 4"/>
                  <a:gd name="T36" fmla="*/ 0 w 4"/>
                  <a:gd name="T37" fmla="*/ 4 h 4"/>
                  <a:gd name="T38" fmla="*/ 0 w 4"/>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
                  <a:gd name="T61" fmla="*/ 0 h 4"/>
                  <a:gd name="T62" fmla="*/ 4 w 4"/>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 h="4">
                    <a:moveTo>
                      <a:pt x="0" y="4"/>
                    </a:moveTo>
                    <a:lnTo>
                      <a:pt x="4" y="0"/>
                    </a:lnTo>
                    <a:lnTo>
                      <a:pt x="4" y="1"/>
                    </a:lnTo>
                    <a:lnTo>
                      <a:pt x="4" y="2"/>
                    </a:lnTo>
                    <a:lnTo>
                      <a:pt x="3" y="2"/>
                    </a:lnTo>
                    <a:lnTo>
                      <a:pt x="3" y="3"/>
                    </a:lnTo>
                    <a:lnTo>
                      <a:pt x="3" y="4"/>
                    </a:lnTo>
                    <a:lnTo>
                      <a:pt x="1" y="4"/>
                    </a:lnTo>
                    <a:lnTo>
                      <a:pt x="0" y="4"/>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2" name="Freeform 245"/>
              <p:cNvSpPr>
                <a:spLocks/>
              </p:cNvSpPr>
              <p:nvPr/>
            </p:nvSpPr>
            <p:spPr bwMode="auto">
              <a:xfrm>
                <a:off x="2614" y="370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3" name="Freeform 246"/>
              <p:cNvSpPr>
                <a:spLocks/>
              </p:cNvSpPr>
              <p:nvPr/>
            </p:nvSpPr>
            <p:spPr bwMode="auto">
              <a:xfrm>
                <a:off x="2585" y="3700"/>
                <a:ext cx="30" cy="16"/>
              </a:xfrm>
              <a:custGeom>
                <a:avLst/>
                <a:gdLst>
                  <a:gd name="T0" fmla="*/ 4 w 30"/>
                  <a:gd name="T1" fmla="*/ 6 h 16"/>
                  <a:gd name="T2" fmla="*/ 26 w 30"/>
                  <a:gd name="T3" fmla="*/ 0 h 16"/>
                  <a:gd name="T4" fmla="*/ 27 w 30"/>
                  <a:gd name="T5" fmla="*/ 0 h 16"/>
                  <a:gd name="T6" fmla="*/ 29 w 30"/>
                  <a:gd name="T7" fmla="*/ 0 h 16"/>
                  <a:gd name="T8" fmla="*/ 29 w 30"/>
                  <a:gd name="T9" fmla="*/ 1 h 16"/>
                  <a:gd name="T10" fmla="*/ 30 w 30"/>
                  <a:gd name="T11" fmla="*/ 1 h 16"/>
                  <a:gd name="T12" fmla="*/ 30 w 30"/>
                  <a:gd name="T13" fmla="*/ 2 h 16"/>
                  <a:gd name="T14" fmla="*/ 30 w 30"/>
                  <a:gd name="T15" fmla="*/ 3 h 16"/>
                  <a:gd name="T16" fmla="*/ 30 w 30"/>
                  <a:gd name="T17" fmla="*/ 4 h 16"/>
                  <a:gd name="T18" fmla="*/ 30 w 30"/>
                  <a:gd name="T19" fmla="*/ 5 h 16"/>
                  <a:gd name="T20" fmla="*/ 30 w 30"/>
                  <a:gd name="T21" fmla="*/ 6 h 16"/>
                  <a:gd name="T22" fmla="*/ 29 w 30"/>
                  <a:gd name="T23" fmla="*/ 7 h 16"/>
                  <a:gd name="T24" fmla="*/ 27 w 30"/>
                  <a:gd name="T25" fmla="*/ 8 h 16"/>
                  <a:gd name="T26" fmla="*/ 26 w 30"/>
                  <a:gd name="T27" fmla="*/ 8 h 16"/>
                  <a:gd name="T28" fmla="*/ 4 w 30"/>
                  <a:gd name="T29" fmla="*/ 16 h 16"/>
                  <a:gd name="T30" fmla="*/ 3 w 30"/>
                  <a:gd name="T31" fmla="*/ 16 h 16"/>
                  <a:gd name="T32" fmla="*/ 2 w 30"/>
                  <a:gd name="T33" fmla="*/ 15 h 16"/>
                  <a:gd name="T34" fmla="*/ 0 w 30"/>
                  <a:gd name="T35" fmla="*/ 13 h 16"/>
                  <a:gd name="T36" fmla="*/ 0 w 30"/>
                  <a:gd name="T37" fmla="*/ 12 h 16"/>
                  <a:gd name="T38" fmla="*/ 0 w 30"/>
                  <a:gd name="T39" fmla="*/ 11 h 16"/>
                  <a:gd name="T40" fmla="*/ 0 w 30"/>
                  <a:gd name="T41" fmla="*/ 10 h 16"/>
                  <a:gd name="T42" fmla="*/ 2 w 30"/>
                  <a:gd name="T43" fmla="*/ 9 h 16"/>
                  <a:gd name="T44" fmla="*/ 2 w 30"/>
                  <a:gd name="T45" fmla="*/ 8 h 16"/>
                  <a:gd name="T46" fmla="*/ 2 w 30"/>
                  <a:gd name="T47" fmla="*/ 7 h 16"/>
                  <a:gd name="T48" fmla="*/ 3 w 30"/>
                  <a:gd name="T49" fmla="*/ 7 h 16"/>
                  <a:gd name="T50" fmla="*/ 3 w 30"/>
                  <a:gd name="T51" fmla="*/ 6 h 16"/>
                  <a:gd name="T52" fmla="*/ 4 w 30"/>
                  <a:gd name="T53" fmla="*/ 6 h 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
                  <a:gd name="T82" fmla="*/ 0 h 16"/>
                  <a:gd name="T83" fmla="*/ 30 w 30"/>
                  <a:gd name="T84" fmla="*/ 16 h 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 h="16">
                    <a:moveTo>
                      <a:pt x="4" y="6"/>
                    </a:moveTo>
                    <a:lnTo>
                      <a:pt x="26" y="0"/>
                    </a:lnTo>
                    <a:lnTo>
                      <a:pt x="27" y="0"/>
                    </a:lnTo>
                    <a:lnTo>
                      <a:pt x="29" y="0"/>
                    </a:lnTo>
                    <a:lnTo>
                      <a:pt x="29" y="1"/>
                    </a:lnTo>
                    <a:lnTo>
                      <a:pt x="30" y="1"/>
                    </a:lnTo>
                    <a:lnTo>
                      <a:pt x="30" y="2"/>
                    </a:lnTo>
                    <a:lnTo>
                      <a:pt x="30" y="3"/>
                    </a:lnTo>
                    <a:lnTo>
                      <a:pt x="30" y="4"/>
                    </a:lnTo>
                    <a:lnTo>
                      <a:pt x="30" y="5"/>
                    </a:lnTo>
                    <a:lnTo>
                      <a:pt x="30" y="6"/>
                    </a:lnTo>
                    <a:lnTo>
                      <a:pt x="29" y="7"/>
                    </a:lnTo>
                    <a:lnTo>
                      <a:pt x="27" y="8"/>
                    </a:lnTo>
                    <a:lnTo>
                      <a:pt x="26" y="8"/>
                    </a:lnTo>
                    <a:lnTo>
                      <a:pt x="4" y="16"/>
                    </a:lnTo>
                    <a:lnTo>
                      <a:pt x="3" y="16"/>
                    </a:lnTo>
                    <a:lnTo>
                      <a:pt x="2" y="15"/>
                    </a:lnTo>
                    <a:lnTo>
                      <a:pt x="0" y="13"/>
                    </a:lnTo>
                    <a:lnTo>
                      <a:pt x="0" y="12"/>
                    </a:lnTo>
                    <a:lnTo>
                      <a:pt x="0" y="11"/>
                    </a:lnTo>
                    <a:lnTo>
                      <a:pt x="0" y="10"/>
                    </a:lnTo>
                    <a:lnTo>
                      <a:pt x="2" y="9"/>
                    </a:lnTo>
                    <a:lnTo>
                      <a:pt x="2" y="8"/>
                    </a:lnTo>
                    <a:lnTo>
                      <a:pt x="2" y="7"/>
                    </a:lnTo>
                    <a:lnTo>
                      <a:pt x="3" y="7"/>
                    </a:lnTo>
                    <a:lnTo>
                      <a:pt x="3" y="6"/>
                    </a:lnTo>
                    <a:lnTo>
                      <a:pt x="4" y="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914" name="Freeform 247"/>
              <p:cNvSpPr>
                <a:spLocks/>
              </p:cNvSpPr>
              <p:nvPr/>
            </p:nvSpPr>
            <p:spPr bwMode="auto">
              <a:xfrm>
                <a:off x="2473" y="3601"/>
                <a:ext cx="120" cy="53"/>
              </a:xfrm>
              <a:custGeom>
                <a:avLst/>
                <a:gdLst>
                  <a:gd name="T0" fmla="*/ 0 w 120"/>
                  <a:gd name="T1" fmla="*/ 53 h 53"/>
                  <a:gd name="T2" fmla="*/ 25 w 120"/>
                  <a:gd name="T3" fmla="*/ 51 h 53"/>
                  <a:gd name="T4" fmla="*/ 31 w 120"/>
                  <a:gd name="T5" fmla="*/ 36 h 53"/>
                  <a:gd name="T6" fmla="*/ 41 w 120"/>
                  <a:gd name="T7" fmla="*/ 35 h 53"/>
                  <a:gd name="T8" fmla="*/ 51 w 120"/>
                  <a:gd name="T9" fmla="*/ 34 h 53"/>
                  <a:gd name="T10" fmla="*/ 61 w 120"/>
                  <a:gd name="T11" fmla="*/ 33 h 53"/>
                  <a:gd name="T12" fmla="*/ 69 w 120"/>
                  <a:gd name="T13" fmla="*/ 33 h 53"/>
                  <a:gd name="T14" fmla="*/ 77 w 120"/>
                  <a:gd name="T15" fmla="*/ 33 h 53"/>
                  <a:gd name="T16" fmla="*/ 82 w 120"/>
                  <a:gd name="T17" fmla="*/ 35 h 53"/>
                  <a:gd name="T18" fmla="*/ 84 w 120"/>
                  <a:gd name="T19" fmla="*/ 36 h 53"/>
                  <a:gd name="T20" fmla="*/ 84 w 120"/>
                  <a:gd name="T21" fmla="*/ 38 h 53"/>
                  <a:gd name="T22" fmla="*/ 84 w 120"/>
                  <a:gd name="T23" fmla="*/ 41 h 53"/>
                  <a:gd name="T24" fmla="*/ 84 w 120"/>
                  <a:gd name="T25" fmla="*/ 44 h 53"/>
                  <a:gd name="T26" fmla="*/ 120 w 120"/>
                  <a:gd name="T27" fmla="*/ 42 h 53"/>
                  <a:gd name="T28" fmla="*/ 118 w 120"/>
                  <a:gd name="T29" fmla="*/ 35 h 53"/>
                  <a:gd name="T30" fmla="*/ 116 w 120"/>
                  <a:gd name="T31" fmla="*/ 30 h 53"/>
                  <a:gd name="T32" fmla="*/ 114 w 120"/>
                  <a:gd name="T33" fmla="*/ 26 h 53"/>
                  <a:gd name="T34" fmla="*/ 111 w 120"/>
                  <a:gd name="T35" fmla="*/ 20 h 53"/>
                  <a:gd name="T36" fmla="*/ 108 w 120"/>
                  <a:gd name="T37" fmla="*/ 16 h 53"/>
                  <a:gd name="T38" fmla="*/ 106 w 120"/>
                  <a:gd name="T39" fmla="*/ 10 h 53"/>
                  <a:gd name="T40" fmla="*/ 103 w 120"/>
                  <a:gd name="T41" fmla="*/ 6 h 53"/>
                  <a:gd name="T42" fmla="*/ 98 w 120"/>
                  <a:gd name="T43" fmla="*/ 2 h 53"/>
                  <a:gd name="T44" fmla="*/ 22 w 120"/>
                  <a:gd name="T45" fmla="*/ 0 h 53"/>
                  <a:gd name="T46" fmla="*/ 0 w 120"/>
                  <a:gd name="T47" fmla="*/ 53 h 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53"/>
                  <a:gd name="T74" fmla="*/ 120 w 120"/>
                  <a:gd name="T75" fmla="*/ 53 h 5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53">
                    <a:moveTo>
                      <a:pt x="0" y="53"/>
                    </a:moveTo>
                    <a:lnTo>
                      <a:pt x="25" y="51"/>
                    </a:lnTo>
                    <a:lnTo>
                      <a:pt x="31" y="36"/>
                    </a:lnTo>
                    <a:lnTo>
                      <a:pt x="41" y="35"/>
                    </a:lnTo>
                    <a:lnTo>
                      <a:pt x="51" y="34"/>
                    </a:lnTo>
                    <a:lnTo>
                      <a:pt x="61" y="33"/>
                    </a:lnTo>
                    <a:lnTo>
                      <a:pt x="69" y="33"/>
                    </a:lnTo>
                    <a:lnTo>
                      <a:pt x="77" y="33"/>
                    </a:lnTo>
                    <a:lnTo>
                      <a:pt x="82" y="35"/>
                    </a:lnTo>
                    <a:lnTo>
                      <a:pt x="84" y="36"/>
                    </a:lnTo>
                    <a:lnTo>
                      <a:pt x="84" y="38"/>
                    </a:lnTo>
                    <a:lnTo>
                      <a:pt x="84" y="41"/>
                    </a:lnTo>
                    <a:lnTo>
                      <a:pt x="84" y="44"/>
                    </a:lnTo>
                    <a:lnTo>
                      <a:pt x="120" y="42"/>
                    </a:lnTo>
                    <a:lnTo>
                      <a:pt x="118" y="35"/>
                    </a:lnTo>
                    <a:lnTo>
                      <a:pt x="116" y="30"/>
                    </a:lnTo>
                    <a:lnTo>
                      <a:pt x="114" y="26"/>
                    </a:lnTo>
                    <a:lnTo>
                      <a:pt x="111" y="20"/>
                    </a:lnTo>
                    <a:lnTo>
                      <a:pt x="108" y="16"/>
                    </a:lnTo>
                    <a:lnTo>
                      <a:pt x="106" y="10"/>
                    </a:lnTo>
                    <a:lnTo>
                      <a:pt x="103" y="6"/>
                    </a:lnTo>
                    <a:lnTo>
                      <a:pt x="98" y="2"/>
                    </a:lnTo>
                    <a:lnTo>
                      <a:pt x="22" y="0"/>
                    </a:lnTo>
                    <a:lnTo>
                      <a:pt x="0" y="5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5" name="Freeform 248"/>
              <p:cNvSpPr>
                <a:spLocks/>
              </p:cNvSpPr>
              <p:nvPr/>
            </p:nvSpPr>
            <p:spPr bwMode="auto">
              <a:xfrm>
                <a:off x="2411" y="3873"/>
                <a:ext cx="6" cy="15"/>
              </a:xfrm>
              <a:custGeom>
                <a:avLst/>
                <a:gdLst>
                  <a:gd name="T0" fmla="*/ 2 w 6"/>
                  <a:gd name="T1" fmla="*/ 9 h 15"/>
                  <a:gd name="T2" fmla="*/ 6 w 6"/>
                  <a:gd name="T3" fmla="*/ 0 h 15"/>
                  <a:gd name="T4" fmla="*/ 6 w 6"/>
                  <a:gd name="T5" fmla="*/ 2 h 15"/>
                  <a:gd name="T6" fmla="*/ 5 w 6"/>
                  <a:gd name="T7" fmla="*/ 4 h 15"/>
                  <a:gd name="T8" fmla="*/ 5 w 6"/>
                  <a:gd name="T9" fmla="*/ 6 h 15"/>
                  <a:gd name="T10" fmla="*/ 4 w 6"/>
                  <a:gd name="T11" fmla="*/ 8 h 15"/>
                  <a:gd name="T12" fmla="*/ 3 w 6"/>
                  <a:gd name="T13" fmla="*/ 10 h 15"/>
                  <a:gd name="T14" fmla="*/ 3 w 6"/>
                  <a:gd name="T15" fmla="*/ 11 h 15"/>
                  <a:gd name="T16" fmla="*/ 2 w 6"/>
                  <a:gd name="T17" fmla="*/ 13 h 15"/>
                  <a:gd name="T18" fmla="*/ 0 w 6"/>
                  <a:gd name="T19" fmla="*/ 15 h 15"/>
                  <a:gd name="T20" fmla="*/ 0 w 6"/>
                  <a:gd name="T21" fmla="*/ 14 h 15"/>
                  <a:gd name="T22" fmla="*/ 0 w 6"/>
                  <a:gd name="T23" fmla="*/ 14 h 15"/>
                  <a:gd name="T24" fmla="*/ 0 w 6"/>
                  <a:gd name="T25" fmla="*/ 13 h 15"/>
                  <a:gd name="T26" fmla="*/ 0 w 6"/>
                  <a:gd name="T27" fmla="*/ 12 h 15"/>
                  <a:gd name="T28" fmla="*/ 0 w 6"/>
                  <a:gd name="T29" fmla="*/ 11 h 15"/>
                  <a:gd name="T30" fmla="*/ 2 w 6"/>
                  <a:gd name="T31" fmla="*/ 10 h 15"/>
                  <a:gd name="T32" fmla="*/ 2 w 6"/>
                  <a:gd name="T33" fmla="*/ 10 h 15"/>
                  <a:gd name="T34" fmla="*/ 2 w 6"/>
                  <a:gd name="T35" fmla="*/ 9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
                  <a:gd name="T55" fmla="*/ 0 h 15"/>
                  <a:gd name="T56" fmla="*/ 6 w 6"/>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 h="15">
                    <a:moveTo>
                      <a:pt x="2" y="9"/>
                    </a:moveTo>
                    <a:lnTo>
                      <a:pt x="6" y="0"/>
                    </a:lnTo>
                    <a:lnTo>
                      <a:pt x="6" y="2"/>
                    </a:lnTo>
                    <a:lnTo>
                      <a:pt x="5" y="4"/>
                    </a:lnTo>
                    <a:lnTo>
                      <a:pt x="5" y="6"/>
                    </a:lnTo>
                    <a:lnTo>
                      <a:pt x="4" y="8"/>
                    </a:lnTo>
                    <a:lnTo>
                      <a:pt x="3" y="10"/>
                    </a:lnTo>
                    <a:lnTo>
                      <a:pt x="3" y="11"/>
                    </a:lnTo>
                    <a:lnTo>
                      <a:pt x="2" y="13"/>
                    </a:lnTo>
                    <a:lnTo>
                      <a:pt x="0" y="15"/>
                    </a:lnTo>
                    <a:lnTo>
                      <a:pt x="0" y="14"/>
                    </a:lnTo>
                    <a:lnTo>
                      <a:pt x="0" y="13"/>
                    </a:lnTo>
                    <a:lnTo>
                      <a:pt x="0" y="12"/>
                    </a:lnTo>
                    <a:lnTo>
                      <a:pt x="0" y="11"/>
                    </a:lnTo>
                    <a:lnTo>
                      <a:pt x="2" y="10"/>
                    </a:lnTo>
                    <a:lnTo>
                      <a:pt x="2" y="9"/>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916" name="Freeform 249"/>
              <p:cNvSpPr>
                <a:spLocks/>
              </p:cNvSpPr>
              <p:nvPr/>
            </p:nvSpPr>
            <p:spPr bwMode="auto">
              <a:xfrm>
                <a:off x="2413" y="3857"/>
                <a:ext cx="8" cy="25"/>
              </a:xfrm>
              <a:custGeom>
                <a:avLst/>
                <a:gdLst>
                  <a:gd name="T0" fmla="*/ 4 w 8"/>
                  <a:gd name="T1" fmla="*/ 16 h 25"/>
                  <a:gd name="T2" fmla="*/ 0 w 8"/>
                  <a:gd name="T3" fmla="*/ 25 h 25"/>
                  <a:gd name="T4" fmla="*/ 0 w 8"/>
                  <a:gd name="T5" fmla="*/ 24 h 25"/>
                  <a:gd name="T6" fmla="*/ 0 w 8"/>
                  <a:gd name="T7" fmla="*/ 22 h 25"/>
                  <a:gd name="T8" fmla="*/ 0 w 8"/>
                  <a:gd name="T9" fmla="*/ 21 h 25"/>
                  <a:gd name="T10" fmla="*/ 0 w 8"/>
                  <a:gd name="T11" fmla="*/ 20 h 25"/>
                  <a:gd name="T12" fmla="*/ 0 w 8"/>
                  <a:gd name="T13" fmla="*/ 19 h 25"/>
                  <a:gd name="T14" fmla="*/ 0 w 8"/>
                  <a:gd name="T15" fmla="*/ 16 h 25"/>
                  <a:gd name="T16" fmla="*/ 0 w 8"/>
                  <a:gd name="T17" fmla="*/ 15 h 25"/>
                  <a:gd name="T18" fmla="*/ 0 w 8"/>
                  <a:gd name="T19" fmla="*/ 14 h 25"/>
                  <a:gd name="T20" fmla="*/ 8 w 8"/>
                  <a:gd name="T21" fmla="*/ 0 h 25"/>
                  <a:gd name="T22" fmla="*/ 7 w 8"/>
                  <a:gd name="T23" fmla="*/ 2 h 25"/>
                  <a:gd name="T24" fmla="*/ 7 w 8"/>
                  <a:gd name="T25" fmla="*/ 4 h 25"/>
                  <a:gd name="T26" fmla="*/ 7 w 8"/>
                  <a:gd name="T27" fmla="*/ 6 h 25"/>
                  <a:gd name="T28" fmla="*/ 6 w 8"/>
                  <a:gd name="T29" fmla="*/ 8 h 25"/>
                  <a:gd name="T30" fmla="*/ 6 w 8"/>
                  <a:gd name="T31" fmla="*/ 10 h 25"/>
                  <a:gd name="T32" fmla="*/ 5 w 8"/>
                  <a:gd name="T33" fmla="*/ 12 h 25"/>
                  <a:gd name="T34" fmla="*/ 5 w 8"/>
                  <a:gd name="T35" fmla="*/ 14 h 25"/>
                  <a:gd name="T36" fmla="*/ 4 w 8"/>
                  <a:gd name="T37" fmla="*/ 16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4" y="16"/>
                    </a:moveTo>
                    <a:lnTo>
                      <a:pt x="0" y="25"/>
                    </a:lnTo>
                    <a:lnTo>
                      <a:pt x="0" y="24"/>
                    </a:lnTo>
                    <a:lnTo>
                      <a:pt x="0" y="22"/>
                    </a:lnTo>
                    <a:lnTo>
                      <a:pt x="0" y="21"/>
                    </a:lnTo>
                    <a:lnTo>
                      <a:pt x="0" y="20"/>
                    </a:lnTo>
                    <a:lnTo>
                      <a:pt x="0" y="19"/>
                    </a:lnTo>
                    <a:lnTo>
                      <a:pt x="0" y="16"/>
                    </a:lnTo>
                    <a:lnTo>
                      <a:pt x="0" y="15"/>
                    </a:lnTo>
                    <a:lnTo>
                      <a:pt x="0" y="14"/>
                    </a:lnTo>
                    <a:lnTo>
                      <a:pt x="8" y="0"/>
                    </a:lnTo>
                    <a:lnTo>
                      <a:pt x="7" y="2"/>
                    </a:lnTo>
                    <a:lnTo>
                      <a:pt x="7" y="4"/>
                    </a:lnTo>
                    <a:lnTo>
                      <a:pt x="7" y="6"/>
                    </a:lnTo>
                    <a:lnTo>
                      <a:pt x="6" y="8"/>
                    </a:lnTo>
                    <a:lnTo>
                      <a:pt x="6" y="10"/>
                    </a:lnTo>
                    <a:lnTo>
                      <a:pt x="5" y="12"/>
                    </a:lnTo>
                    <a:lnTo>
                      <a:pt x="5" y="14"/>
                    </a:lnTo>
                    <a:lnTo>
                      <a:pt x="4" y="16"/>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5655" name="Freeform 250"/>
            <p:cNvSpPr>
              <a:spLocks/>
            </p:cNvSpPr>
            <p:nvPr/>
          </p:nvSpPr>
          <p:spPr bwMode="auto">
            <a:xfrm>
              <a:off x="2413" y="3846"/>
              <a:ext cx="8" cy="25"/>
            </a:xfrm>
            <a:custGeom>
              <a:avLst/>
              <a:gdLst>
                <a:gd name="T0" fmla="*/ 8 w 8"/>
                <a:gd name="T1" fmla="*/ 11 h 25"/>
                <a:gd name="T2" fmla="*/ 0 w 8"/>
                <a:gd name="T3" fmla="*/ 25 h 25"/>
                <a:gd name="T4" fmla="*/ 0 w 8"/>
                <a:gd name="T5" fmla="*/ 24 h 25"/>
                <a:gd name="T6" fmla="*/ 0 w 8"/>
                <a:gd name="T7" fmla="*/ 23 h 25"/>
                <a:gd name="T8" fmla="*/ 0 w 8"/>
                <a:gd name="T9" fmla="*/ 21 h 25"/>
                <a:gd name="T10" fmla="*/ 0 w 8"/>
                <a:gd name="T11" fmla="*/ 20 h 25"/>
                <a:gd name="T12" fmla="*/ 0 w 8"/>
                <a:gd name="T13" fmla="*/ 19 h 25"/>
                <a:gd name="T14" fmla="*/ 0 w 8"/>
                <a:gd name="T15" fmla="*/ 18 h 25"/>
                <a:gd name="T16" fmla="*/ 0 w 8"/>
                <a:gd name="T17" fmla="*/ 17 h 25"/>
                <a:gd name="T18" fmla="*/ 0 w 8"/>
                <a:gd name="T19" fmla="*/ 16 h 25"/>
                <a:gd name="T20" fmla="*/ 8 w 8"/>
                <a:gd name="T21" fmla="*/ 0 h 25"/>
                <a:gd name="T22" fmla="*/ 8 w 8"/>
                <a:gd name="T23" fmla="*/ 1 h 25"/>
                <a:gd name="T24" fmla="*/ 8 w 8"/>
                <a:gd name="T25" fmla="*/ 3 h 25"/>
                <a:gd name="T26" fmla="*/ 8 w 8"/>
                <a:gd name="T27" fmla="*/ 4 h 25"/>
                <a:gd name="T28" fmla="*/ 8 w 8"/>
                <a:gd name="T29" fmla="*/ 5 h 25"/>
                <a:gd name="T30" fmla="*/ 8 w 8"/>
                <a:gd name="T31" fmla="*/ 7 h 25"/>
                <a:gd name="T32" fmla="*/ 8 w 8"/>
                <a:gd name="T33" fmla="*/ 8 h 25"/>
                <a:gd name="T34" fmla="*/ 8 w 8"/>
                <a:gd name="T35" fmla="*/ 9 h 25"/>
                <a:gd name="T36" fmla="*/ 8 w 8"/>
                <a:gd name="T37" fmla="*/ 11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8" y="11"/>
                  </a:moveTo>
                  <a:lnTo>
                    <a:pt x="0" y="25"/>
                  </a:lnTo>
                  <a:lnTo>
                    <a:pt x="0" y="24"/>
                  </a:lnTo>
                  <a:lnTo>
                    <a:pt x="0" y="23"/>
                  </a:lnTo>
                  <a:lnTo>
                    <a:pt x="0" y="21"/>
                  </a:lnTo>
                  <a:lnTo>
                    <a:pt x="0" y="20"/>
                  </a:lnTo>
                  <a:lnTo>
                    <a:pt x="0" y="19"/>
                  </a:lnTo>
                  <a:lnTo>
                    <a:pt x="0" y="18"/>
                  </a:lnTo>
                  <a:lnTo>
                    <a:pt x="0" y="17"/>
                  </a:lnTo>
                  <a:lnTo>
                    <a:pt x="0" y="16"/>
                  </a:lnTo>
                  <a:lnTo>
                    <a:pt x="8" y="0"/>
                  </a:lnTo>
                  <a:lnTo>
                    <a:pt x="8" y="1"/>
                  </a:lnTo>
                  <a:lnTo>
                    <a:pt x="8" y="3"/>
                  </a:lnTo>
                  <a:lnTo>
                    <a:pt x="8" y="4"/>
                  </a:lnTo>
                  <a:lnTo>
                    <a:pt x="8" y="5"/>
                  </a:lnTo>
                  <a:lnTo>
                    <a:pt x="8" y="7"/>
                  </a:lnTo>
                  <a:lnTo>
                    <a:pt x="8" y="8"/>
                  </a:lnTo>
                  <a:lnTo>
                    <a:pt x="8" y="9"/>
                  </a:lnTo>
                  <a:lnTo>
                    <a:pt x="8" y="11"/>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6" name="Freeform 251"/>
            <p:cNvSpPr>
              <a:spLocks/>
            </p:cNvSpPr>
            <p:nvPr/>
          </p:nvSpPr>
          <p:spPr bwMode="auto">
            <a:xfrm>
              <a:off x="2413" y="3837"/>
              <a:ext cx="8" cy="25"/>
            </a:xfrm>
            <a:custGeom>
              <a:avLst/>
              <a:gdLst>
                <a:gd name="T0" fmla="*/ 8 w 8"/>
                <a:gd name="T1" fmla="*/ 9 h 25"/>
                <a:gd name="T2" fmla="*/ 0 w 8"/>
                <a:gd name="T3" fmla="*/ 25 h 25"/>
                <a:gd name="T4" fmla="*/ 0 w 8"/>
                <a:gd name="T5" fmla="*/ 24 h 25"/>
                <a:gd name="T6" fmla="*/ 0 w 8"/>
                <a:gd name="T7" fmla="*/ 22 h 25"/>
                <a:gd name="T8" fmla="*/ 0 w 8"/>
                <a:gd name="T9" fmla="*/ 21 h 25"/>
                <a:gd name="T10" fmla="*/ 0 w 8"/>
                <a:gd name="T11" fmla="*/ 20 h 25"/>
                <a:gd name="T12" fmla="*/ 0 w 8"/>
                <a:gd name="T13" fmla="*/ 19 h 25"/>
                <a:gd name="T14" fmla="*/ 0 w 8"/>
                <a:gd name="T15" fmla="*/ 18 h 25"/>
                <a:gd name="T16" fmla="*/ 0 w 8"/>
                <a:gd name="T17" fmla="*/ 17 h 25"/>
                <a:gd name="T18" fmla="*/ 0 w 8"/>
                <a:gd name="T19" fmla="*/ 16 h 25"/>
                <a:gd name="T20" fmla="*/ 8 w 8"/>
                <a:gd name="T21" fmla="*/ 0 h 25"/>
                <a:gd name="T22" fmla="*/ 8 w 8"/>
                <a:gd name="T23" fmla="*/ 1 h 25"/>
                <a:gd name="T24" fmla="*/ 8 w 8"/>
                <a:gd name="T25" fmla="*/ 2 h 25"/>
                <a:gd name="T26" fmla="*/ 8 w 8"/>
                <a:gd name="T27" fmla="*/ 3 h 25"/>
                <a:gd name="T28" fmla="*/ 8 w 8"/>
                <a:gd name="T29" fmla="*/ 4 h 25"/>
                <a:gd name="T30" fmla="*/ 8 w 8"/>
                <a:gd name="T31" fmla="*/ 5 h 25"/>
                <a:gd name="T32" fmla="*/ 8 w 8"/>
                <a:gd name="T33" fmla="*/ 6 h 25"/>
                <a:gd name="T34" fmla="*/ 8 w 8"/>
                <a:gd name="T35" fmla="*/ 7 h 25"/>
                <a:gd name="T36" fmla="*/ 8 w 8"/>
                <a:gd name="T37" fmla="*/ 9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8" y="9"/>
                  </a:moveTo>
                  <a:lnTo>
                    <a:pt x="0" y="25"/>
                  </a:lnTo>
                  <a:lnTo>
                    <a:pt x="0" y="24"/>
                  </a:lnTo>
                  <a:lnTo>
                    <a:pt x="0" y="22"/>
                  </a:lnTo>
                  <a:lnTo>
                    <a:pt x="0" y="21"/>
                  </a:lnTo>
                  <a:lnTo>
                    <a:pt x="0" y="20"/>
                  </a:lnTo>
                  <a:lnTo>
                    <a:pt x="0" y="19"/>
                  </a:lnTo>
                  <a:lnTo>
                    <a:pt x="0" y="18"/>
                  </a:lnTo>
                  <a:lnTo>
                    <a:pt x="0" y="17"/>
                  </a:lnTo>
                  <a:lnTo>
                    <a:pt x="0" y="16"/>
                  </a:lnTo>
                  <a:lnTo>
                    <a:pt x="8" y="0"/>
                  </a:lnTo>
                  <a:lnTo>
                    <a:pt x="8" y="1"/>
                  </a:lnTo>
                  <a:lnTo>
                    <a:pt x="8" y="2"/>
                  </a:lnTo>
                  <a:lnTo>
                    <a:pt x="8" y="3"/>
                  </a:lnTo>
                  <a:lnTo>
                    <a:pt x="8" y="4"/>
                  </a:lnTo>
                  <a:lnTo>
                    <a:pt x="8" y="5"/>
                  </a:lnTo>
                  <a:lnTo>
                    <a:pt x="8" y="6"/>
                  </a:lnTo>
                  <a:lnTo>
                    <a:pt x="8" y="7"/>
                  </a:lnTo>
                  <a:lnTo>
                    <a:pt x="8" y="9"/>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7" name="Freeform 252"/>
            <p:cNvSpPr>
              <a:spLocks/>
            </p:cNvSpPr>
            <p:nvPr/>
          </p:nvSpPr>
          <p:spPr bwMode="auto">
            <a:xfrm>
              <a:off x="2410" y="3829"/>
              <a:ext cx="11" cy="24"/>
            </a:xfrm>
            <a:custGeom>
              <a:avLst/>
              <a:gdLst>
                <a:gd name="T0" fmla="*/ 11 w 11"/>
                <a:gd name="T1" fmla="*/ 8 h 24"/>
                <a:gd name="T2" fmla="*/ 3 w 11"/>
                <a:gd name="T3" fmla="*/ 24 h 24"/>
                <a:gd name="T4" fmla="*/ 1 w 11"/>
                <a:gd name="T5" fmla="*/ 23 h 24"/>
                <a:gd name="T6" fmla="*/ 1 w 11"/>
                <a:gd name="T7" fmla="*/ 23 h 24"/>
                <a:gd name="T8" fmla="*/ 1 w 11"/>
                <a:gd name="T9" fmla="*/ 22 h 24"/>
                <a:gd name="T10" fmla="*/ 1 w 11"/>
                <a:gd name="T11" fmla="*/ 21 h 24"/>
                <a:gd name="T12" fmla="*/ 1 w 11"/>
                <a:gd name="T13" fmla="*/ 20 h 24"/>
                <a:gd name="T14" fmla="*/ 1 w 11"/>
                <a:gd name="T15" fmla="*/ 19 h 24"/>
                <a:gd name="T16" fmla="*/ 0 w 11"/>
                <a:gd name="T17" fmla="*/ 19 h 24"/>
                <a:gd name="T18" fmla="*/ 0 w 11"/>
                <a:gd name="T19" fmla="*/ 18 h 24"/>
                <a:gd name="T20" fmla="*/ 10 w 11"/>
                <a:gd name="T21" fmla="*/ 0 h 24"/>
                <a:gd name="T22" fmla="*/ 10 w 11"/>
                <a:gd name="T23" fmla="*/ 1 h 24"/>
                <a:gd name="T24" fmla="*/ 10 w 11"/>
                <a:gd name="T25" fmla="*/ 3 h 24"/>
                <a:gd name="T26" fmla="*/ 10 w 11"/>
                <a:gd name="T27" fmla="*/ 4 h 24"/>
                <a:gd name="T28" fmla="*/ 11 w 11"/>
                <a:gd name="T29" fmla="*/ 4 h 24"/>
                <a:gd name="T30" fmla="*/ 11 w 11"/>
                <a:gd name="T31" fmla="*/ 5 h 24"/>
                <a:gd name="T32" fmla="*/ 11 w 11"/>
                <a:gd name="T33" fmla="*/ 6 h 24"/>
                <a:gd name="T34" fmla="*/ 11 w 11"/>
                <a:gd name="T35" fmla="*/ 7 h 24"/>
                <a:gd name="T36" fmla="*/ 11 w 11"/>
                <a:gd name="T37" fmla="*/ 8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24"/>
                <a:gd name="T59" fmla="*/ 11 w 1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24">
                  <a:moveTo>
                    <a:pt x="11" y="8"/>
                  </a:moveTo>
                  <a:lnTo>
                    <a:pt x="3" y="24"/>
                  </a:lnTo>
                  <a:lnTo>
                    <a:pt x="1" y="23"/>
                  </a:lnTo>
                  <a:lnTo>
                    <a:pt x="1" y="22"/>
                  </a:lnTo>
                  <a:lnTo>
                    <a:pt x="1" y="21"/>
                  </a:lnTo>
                  <a:lnTo>
                    <a:pt x="1" y="20"/>
                  </a:lnTo>
                  <a:lnTo>
                    <a:pt x="1" y="19"/>
                  </a:lnTo>
                  <a:lnTo>
                    <a:pt x="0" y="19"/>
                  </a:lnTo>
                  <a:lnTo>
                    <a:pt x="0" y="18"/>
                  </a:lnTo>
                  <a:lnTo>
                    <a:pt x="10" y="0"/>
                  </a:lnTo>
                  <a:lnTo>
                    <a:pt x="10" y="1"/>
                  </a:lnTo>
                  <a:lnTo>
                    <a:pt x="10" y="3"/>
                  </a:lnTo>
                  <a:lnTo>
                    <a:pt x="10" y="4"/>
                  </a:lnTo>
                  <a:lnTo>
                    <a:pt x="11" y="4"/>
                  </a:lnTo>
                  <a:lnTo>
                    <a:pt x="11" y="5"/>
                  </a:lnTo>
                  <a:lnTo>
                    <a:pt x="11" y="6"/>
                  </a:lnTo>
                  <a:lnTo>
                    <a:pt x="11" y="7"/>
                  </a:lnTo>
                  <a:lnTo>
                    <a:pt x="11" y="8"/>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8" name="Freeform 253"/>
            <p:cNvSpPr>
              <a:spLocks/>
            </p:cNvSpPr>
            <p:nvPr/>
          </p:nvSpPr>
          <p:spPr bwMode="auto">
            <a:xfrm>
              <a:off x="2408" y="3823"/>
              <a:ext cx="12" cy="24"/>
            </a:xfrm>
            <a:custGeom>
              <a:avLst/>
              <a:gdLst>
                <a:gd name="T0" fmla="*/ 12 w 12"/>
                <a:gd name="T1" fmla="*/ 6 h 24"/>
                <a:gd name="T2" fmla="*/ 2 w 12"/>
                <a:gd name="T3" fmla="*/ 24 h 24"/>
                <a:gd name="T4" fmla="*/ 2 w 12"/>
                <a:gd name="T5" fmla="*/ 23 h 24"/>
                <a:gd name="T6" fmla="*/ 2 w 12"/>
                <a:gd name="T7" fmla="*/ 21 h 24"/>
                <a:gd name="T8" fmla="*/ 2 w 12"/>
                <a:gd name="T9" fmla="*/ 21 h 24"/>
                <a:gd name="T10" fmla="*/ 1 w 12"/>
                <a:gd name="T11" fmla="*/ 20 h 24"/>
                <a:gd name="T12" fmla="*/ 1 w 12"/>
                <a:gd name="T13" fmla="*/ 19 h 24"/>
                <a:gd name="T14" fmla="*/ 1 w 12"/>
                <a:gd name="T15" fmla="*/ 19 h 24"/>
                <a:gd name="T16" fmla="*/ 0 w 12"/>
                <a:gd name="T17" fmla="*/ 18 h 24"/>
                <a:gd name="T18" fmla="*/ 0 w 12"/>
                <a:gd name="T19" fmla="*/ 17 h 24"/>
                <a:gd name="T20" fmla="*/ 10 w 12"/>
                <a:gd name="T21" fmla="*/ 0 h 24"/>
                <a:gd name="T22" fmla="*/ 10 w 12"/>
                <a:gd name="T23" fmla="*/ 1 h 24"/>
                <a:gd name="T24" fmla="*/ 11 w 12"/>
                <a:gd name="T25" fmla="*/ 2 h 24"/>
                <a:gd name="T26" fmla="*/ 11 w 12"/>
                <a:gd name="T27" fmla="*/ 2 h 24"/>
                <a:gd name="T28" fmla="*/ 11 w 12"/>
                <a:gd name="T29" fmla="*/ 3 h 24"/>
                <a:gd name="T30" fmla="*/ 11 w 12"/>
                <a:gd name="T31" fmla="*/ 4 h 24"/>
                <a:gd name="T32" fmla="*/ 12 w 12"/>
                <a:gd name="T33" fmla="*/ 5 h 24"/>
                <a:gd name="T34" fmla="*/ 12 w 12"/>
                <a:gd name="T35" fmla="*/ 5 h 24"/>
                <a:gd name="T36" fmla="*/ 12 w 12"/>
                <a:gd name="T37" fmla="*/ 6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4"/>
                <a:gd name="T59" fmla="*/ 12 w 1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4">
                  <a:moveTo>
                    <a:pt x="12" y="6"/>
                  </a:moveTo>
                  <a:lnTo>
                    <a:pt x="2" y="24"/>
                  </a:lnTo>
                  <a:lnTo>
                    <a:pt x="2" y="23"/>
                  </a:lnTo>
                  <a:lnTo>
                    <a:pt x="2" y="21"/>
                  </a:lnTo>
                  <a:lnTo>
                    <a:pt x="1" y="20"/>
                  </a:lnTo>
                  <a:lnTo>
                    <a:pt x="1" y="19"/>
                  </a:lnTo>
                  <a:lnTo>
                    <a:pt x="0" y="18"/>
                  </a:lnTo>
                  <a:lnTo>
                    <a:pt x="0" y="17"/>
                  </a:lnTo>
                  <a:lnTo>
                    <a:pt x="10" y="0"/>
                  </a:lnTo>
                  <a:lnTo>
                    <a:pt x="10" y="1"/>
                  </a:lnTo>
                  <a:lnTo>
                    <a:pt x="11" y="2"/>
                  </a:lnTo>
                  <a:lnTo>
                    <a:pt x="11" y="3"/>
                  </a:lnTo>
                  <a:lnTo>
                    <a:pt x="11" y="4"/>
                  </a:lnTo>
                  <a:lnTo>
                    <a:pt x="12" y="5"/>
                  </a:lnTo>
                  <a:lnTo>
                    <a:pt x="12" y="6"/>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9" name="Freeform 254"/>
            <p:cNvSpPr>
              <a:spLocks/>
            </p:cNvSpPr>
            <p:nvPr/>
          </p:nvSpPr>
          <p:spPr bwMode="auto">
            <a:xfrm>
              <a:off x="2406" y="3818"/>
              <a:ext cx="12" cy="22"/>
            </a:xfrm>
            <a:custGeom>
              <a:avLst/>
              <a:gdLst>
                <a:gd name="T0" fmla="*/ 12 w 12"/>
                <a:gd name="T1" fmla="*/ 5 h 22"/>
                <a:gd name="T2" fmla="*/ 2 w 12"/>
                <a:gd name="T3" fmla="*/ 22 h 22"/>
                <a:gd name="T4" fmla="*/ 2 w 12"/>
                <a:gd name="T5" fmla="*/ 22 h 22"/>
                <a:gd name="T6" fmla="*/ 2 w 12"/>
                <a:gd name="T7" fmla="*/ 21 h 22"/>
                <a:gd name="T8" fmla="*/ 1 w 12"/>
                <a:gd name="T9" fmla="*/ 21 h 22"/>
                <a:gd name="T10" fmla="*/ 1 w 12"/>
                <a:gd name="T11" fmla="*/ 20 h 22"/>
                <a:gd name="T12" fmla="*/ 1 w 12"/>
                <a:gd name="T13" fmla="*/ 20 h 22"/>
                <a:gd name="T14" fmla="*/ 0 w 12"/>
                <a:gd name="T15" fmla="*/ 19 h 22"/>
                <a:gd name="T16" fmla="*/ 0 w 12"/>
                <a:gd name="T17" fmla="*/ 18 h 22"/>
                <a:gd name="T18" fmla="*/ 0 w 12"/>
                <a:gd name="T19" fmla="*/ 18 h 22"/>
                <a:gd name="T20" fmla="*/ 10 w 12"/>
                <a:gd name="T21" fmla="*/ 0 h 22"/>
                <a:gd name="T22" fmla="*/ 10 w 12"/>
                <a:gd name="T23" fmla="*/ 1 h 22"/>
                <a:gd name="T24" fmla="*/ 11 w 12"/>
                <a:gd name="T25" fmla="*/ 2 h 22"/>
                <a:gd name="T26" fmla="*/ 11 w 12"/>
                <a:gd name="T27" fmla="*/ 2 h 22"/>
                <a:gd name="T28" fmla="*/ 11 w 12"/>
                <a:gd name="T29" fmla="*/ 3 h 22"/>
                <a:gd name="T30" fmla="*/ 11 w 12"/>
                <a:gd name="T31" fmla="*/ 3 h 22"/>
                <a:gd name="T32" fmla="*/ 12 w 12"/>
                <a:gd name="T33" fmla="*/ 4 h 22"/>
                <a:gd name="T34" fmla="*/ 12 w 12"/>
                <a:gd name="T35" fmla="*/ 5 h 22"/>
                <a:gd name="T36" fmla="*/ 12 w 12"/>
                <a:gd name="T37" fmla="*/ 5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2"/>
                <a:gd name="T59" fmla="*/ 12 w 1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2">
                  <a:moveTo>
                    <a:pt x="12" y="5"/>
                  </a:moveTo>
                  <a:lnTo>
                    <a:pt x="2" y="22"/>
                  </a:lnTo>
                  <a:lnTo>
                    <a:pt x="2" y="21"/>
                  </a:lnTo>
                  <a:lnTo>
                    <a:pt x="1" y="21"/>
                  </a:lnTo>
                  <a:lnTo>
                    <a:pt x="1" y="20"/>
                  </a:lnTo>
                  <a:lnTo>
                    <a:pt x="0" y="19"/>
                  </a:lnTo>
                  <a:lnTo>
                    <a:pt x="0" y="18"/>
                  </a:lnTo>
                  <a:lnTo>
                    <a:pt x="10" y="0"/>
                  </a:lnTo>
                  <a:lnTo>
                    <a:pt x="10" y="1"/>
                  </a:lnTo>
                  <a:lnTo>
                    <a:pt x="11" y="2"/>
                  </a:lnTo>
                  <a:lnTo>
                    <a:pt x="11" y="3"/>
                  </a:lnTo>
                  <a:lnTo>
                    <a:pt x="12" y="4"/>
                  </a:lnTo>
                  <a:lnTo>
                    <a:pt x="12" y="5"/>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0" name="Freeform 255"/>
            <p:cNvSpPr>
              <a:spLocks/>
            </p:cNvSpPr>
            <p:nvPr/>
          </p:nvSpPr>
          <p:spPr bwMode="auto">
            <a:xfrm>
              <a:off x="2403" y="3813"/>
              <a:ext cx="13" cy="23"/>
            </a:xfrm>
            <a:custGeom>
              <a:avLst/>
              <a:gdLst>
                <a:gd name="T0" fmla="*/ 13 w 13"/>
                <a:gd name="T1" fmla="*/ 5 h 23"/>
                <a:gd name="T2" fmla="*/ 3 w 13"/>
                <a:gd name="T3" fmla="*/ 23 h 23"/>
                <a:gd name="T4" fmla="*/ 2 w 13"/>
                <a:gd name="T5" fmla="*/ 22 h 23"/>
                <a:gd name="T6" fmla="*/ 2 w 13"/>
                <a:gd name="T7" fmla="*/ 22 h 23"/>
                <a:gd name="T8" fmla="*/ 2 w 13"/>
                <a:gd name="T9" fmla="*/ 21 h 23"/>
                <a:gd name="T10" fmla="*/ 1 w 13"/>
                <a:gd name="T11" fmla="*/ 21 h 23"/>
                <a:gd name="T12" fmla="*/ 1 w 13"/>
                <a:gd name="T13" fmla="*/ 21 h 23"/>
                <a:gd name="T14" fmla="*/ 1 w 13"/>
                <a:gd name="T15" fmla="*/ 20 h 23"/>
                <a:gd name="T16" fmla="*/ 0 w 13"/>
                <a:gd name="T17" fmla="*/ 20 h 23"/>
                <a:gd name="T18" fmla="*/ 0 w 13"/>
                <a:gd name="T19" fmla="*/ 19 h 23"/>
                <a:gd name="T20" fmla="*/ 10 w 13"/>
                <a:gd name="T21" fmla="*/ 0 h 23"/>
                <a:gd name="T22" fmla="*/ 11 w 13"/>
                <a:gd name="T23" fmla="*/ 0 h 23"/>
                <a:gd name="T24" fmla="*/ 11 w 13"/>
                <a:gd name="T25" fmla="*/ 1 h 23"/>
                <a:gd name="T26" fmla="*/ 11 w 13"/>
                <a:gd name="T27" fmla="*/ 2 h 23"/>
                <a:gd name="T28" fmla="*/ 12 w 13"/>
                <a:gd name="T29" fmla="*/ 2 h 23"/>
                <a:gd name="T30" fmla="*/ 12 w 13"/>
                <a:gd name="T31" fmla="*/ 4 h 23"/>
                <a:gd name="T32" fmla="*/ 12 w 13"/>
                <a:gd name="T33" fmla="*/ 4 h 23"/>
                <a:gd name="T34" fmla="*/ 13 w 13"/>
                <a:gd name="T35" fmla="*/ 5 h 23"/>
                <a:gd name="T36" fmla="*/ 13 w 13"/>
                <a:gd name="T37" fmla="*/ 5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3"/>
                <a:gd name="T59" fmla="*/ 13 w 13"/>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3">
                  <a:moveTo>
                    <a:pt x="13" y="5"/>
                  </a:moveTo>
                  <a:lnTo>
                    <a:pt x="3" y="23"/>
                  </a:lnTo>
                  <a:lnTo>
                    <a:pt x="2" y="22"/>
                  </a:lnTo>
                  <a:lnTo>
                    <a:pt x="2" y="21"/>
                  </a:lnTo>
                  <a:lnTo>
                    <a:pt x="1" y="21"/>
                  </a:lnTo>
                  <a:lnTo>
                    <a:pt x="1" y="20"/>
                  </a:lnTo>
                  <a:lnTo>
                    <a:pt x="0" y="20"/>
                  </a:lnTo>
                  <a:lnTo>
                    <a:pt x="0" y="19"/>
                  </a:lnTo>
                  <a:lnTo>
                    <a:pt x="10" y="0"/>
                  </a:lnTo>
                  <a:lnTo>
                    <a:pt x="11" y="0"/>
                  </a:lnTo>
                  <a:lnTo>
                    <a:pt x="11" y="1"/>
                  </a:lnTo>
                  <a:lnTo>
                    <a:pt x="11" y="2"/>
                  </a:lnTo>
                  <a:lnTo>
                    <a:pt x="12" y="2"/>
                  </a:lnTo>
                  <a:lnTo>
                    <a:pt x="12" y="4"/>
                  </a:lnTo>
                  <a:lnTo>
                    <a:pt x="13" y="5"/>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1" name="Freeform 256"/>
            <p:cNvSpPr>
              <a:spLocks/>
            </p:cNvSpPr>
            <p:nvPr/>
          </p:nvSpPr>
          <p:spPr bwMode="auto">
            <a:xfrm>
              <a:off x="2400" y="3809"/>
              <a:ext cx="13" cy="23"/>
            </a:xfrm>
            <a:custGeom>
              <a:avLst/>
              <a:gdLst>
                <a:gd name="T0" fmla="*/ 13 w 13"/>
                <a:gd name="T1" fmla="*/ 4 h 23"/>
                <a:gd name="T2" fmla="*/ 3 w 13"/>
                <a:gd name="T3" fmla="*/ 23 h 23"/>
                <a:gd name="T4" fmla="*/ 2 w 13"/>
                <a:gd name="T5" fmla="*/ 23 h 23"/>
                <a:gd name="T6" fmla="*/ 2 w 13"/>
                <a:gd name="T7" fmla="*/ 21 h 23"/>
                <a:gd name="T8" fmla="*/ 2 w 13"/>
                <a:gd name="T9" fmla="*/ 21 h 23"/>
                <a:gd name="T10" fmla="*/ 1 w 13"/>
                <a:gd name="T11" fmla="*/ 20 h 23"/>
                <a:gd name="T12" fmla="*/ 1 w 13"/>
                <a:gd name="T13" fmla="*/ 20 h 23"/>
                <a:gd name="T14" fmla="*/ 0 w 13"/>
                <a:gd name="T15" fmla="*/ 20 h 23"/>
                <a:gd name="T16" fmla="*/ 0 w 13"/>
                <a:gd name="T17" fmla="*/ 19 h 23"/>
                <a:gd name="T18" fmla="*/ 0 w 13"/>
                <a:gd name="T19" fmla="*/ 19 h 23"/>
                <a:gd name="T20" fmla="*/ 9 w 13"/>
                <a:gd name="T21" fmla="*/ 0 h 23"/>
                <a:gd name="T22" fmla="*/ 10 w 13"/>
                <a:gd name="T23" fmla="*/ 1 h 23"/>
                <a:gd name="T24" fmla="*/ 10 w 13"/>
                <a:gd name="T25" fmla="*/ 1 h 23"/>
                <a:gd name="T26" fmla="*/ 11 w 13"/>
                <a:gd name="T27" fmla="*/ 2 h 23"/>
                <a:gd name="T28" fmla="*/ 11 w 13"/>
                <a:gd name="T29" fmla="*/ 2 h 23"/>
                <a:gd name="T30" fmla="*/ 11 w 13"/>
                <a:gd name="T31" fmla="*/ 2 h 23"/>
                <a:gd name="T32" fmla="*/ 13 w 13"/>
                <a:gd name="T33" fmla="*/ 3 h 23"/>
                <a:gd name="T34" fmla="*/ 13 w 13"/>
                <a:gd name="T35" fmla="*/ 3 h 23"/>
                <a:gd name="T36" fmla="*/ 13 w 13"/>
                <a:gd name="T37" fmla="*/ 4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3"/>
                <a:gd name="T59" fmla="*/ 13 w 13"/>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3">
                  <a:moveTo>
                    <a:pt x="13" y="4"/>
                  </a:moveTo>
                  <a:lnTo>
                    <a:pt x="3" y="23"/>
                  </a:lnTo>
                  <a:lnTo>
                    <a:pt x="2" y="23"/>
                  </a:lnTo>
                  <a:lnTo>
                    <a:pt x="2" y="21"/>
                  </a:lnTo>
                  <a:lnTo>
                    <a:pt x="1" y="20"/>
                  </a:lnTo>
                  <a:lnTo>
                    <a:pt x="0" y="20"/>
                  </a:lnTo>
                  <a:lnTo>
                    <a:pt x="0" y="19"/>
                  </a:lnTo>
                  <a:lnTo>
                    <a:pt x="9" y="0"/>
                  </a:lnTo>
                  <a:lnTo>
                    <a:pt x="10" y="1"/>
                  </a:lnTo>
                  <a:lnTo>
                    <a:pt x="11" y="2"/>
                  </a:lnTo>
                  <a:lnTo>
                    <a:pt x="13" y="3"/>
                  </a:lnTo>
                  <a:lnTo>
                    <a:pt x="13" y="4"/>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2" name="Freeform 257"/>
            <p:cNvSpPr>
              <a:spLocks/>
            </p:cNvSpPr>
            <p:nvPr/>
          </p:nvSpPr>
          <p:spPr bwMode="auto">
            <a:xfrm>
              <a:off x="2395" y="3806"/>
              <a:ext cx="14" cy="22"/>
            </a:xfrm>
            <a:custGeom>
              <a:avLst/>
              <a:gdLst>
                <a:gd name="T0" fmla="*/ 14 w 14"/>
                <a:gd name="T1" fmla="*/ 3 h 22"/>
                <a:gd name="T2" fmla="*/ 5 w 14"/>
                <a:gd name="T3" fmla="*/ 22 h 22"/>
                <a:gd name="T4" fmla="*/ 3 w 14"/>
                <a:gd name="T5" fmla="*/ 22 h 22"/>
                <a:gd name="T6" fmla="*/ 3 w 14"/>
                <a:gd name="T7" fmla="*/ 21 h 22"/>
                <a:gd name="T8" fmla="*/ 2 w 14"/>
                <a:gd name="T9" fmla="*/ 21 h 22"/>
                <a:gd name="T10" fmla="*/ 2 w 14"/>
                <a:gd name="T11" fmla="*/ 20 h 22"/>
                <a:gd name="T12" fmla="*/ 2 w 14"/>
                <a:gd name="T13" fmla="*/ 20 h 22"/>
                <a:gd name="T14" fmla="*/ 1 w 14"/>
                <a:gd name="T15" fmla="*/ 20 h 22"/>
                <a:gd name="T16" fmla="*/ 1 w 14"/>
                <a:gd name="T17" fmla="*/ 19 h 22"/>
                <a:gd name="T18" fmla="*/ 0 w 14"/>
                <a:gd name="T19" fmla="*/ 19 h 22"/>
                <a:gd name="T20" fmla="*/ 11 w 14"/>
                <a:gd name="T21" fmla="*/ 0 h 22"/>
                <a:gd name="T22" fmla="*/ 12 w 14"/>
                <a:gd name="T23" fmla="*/ 0 h 22"/>
                <a:gd name="T24" fmla="*/ 12 w 14"/>
                <a:gd name="T25" fmla="*/ 1 h 22"/>
                <a:gd name="T26" fmla="*/ 13 w 14"/>
                <a:gd name="T27" fmla="*/ 1 h 22"/>
                <a:gd name="T28" fmla="*/ 13 w 14"/>
                <a:gd name="T29" fmla="*/ 1 h 22"/>
                <a:gd name="T30" fmla="*/ 13 w 14"/>
                <a:gd name="T31" fmla="*/ 2 h 22"/>
                <a:gd name="T32" fmla="*/ 14 w 14"/>
                <a:gd name="T33" fmla="*/ 2 h 22"/>
                <a:gd name="T34" fmla="*/ 14 w 14"/>
                <a:gd name="T35" fmla="*/ 3 h 22"/>
                <a:gd name="T36" fmla="*/ 14 w 14"/>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2"/>
                <a:gd name="T59" fmla="*/ 14 w 14"/>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2">
                  <a:moveTo>
                    <a:pt x="14" y="3"/>
                  </a:moveTo>
                  <a:lnTo>
                    <a:pt x="5" y="22"/>
                  </a:lnTo>
                  <a:lnTo>
                    <a:pt x="3" y="22"/>
                  </a:lnTo>
                  <a:lnTo>
                    <a:pt x="3" y="21"/>
                  </a:lnTo>
                  <a:lnTo>
                    <a:pt x="2" y="21"/>
                  </a:lnTo>
                  <a:lnTo>
                    <a:pt x="2" y="20"/>
                  </a:lnTo>
                  <a:lnTo>
                    <a:pt x="1" y="20"/>
                  </a:lnTo>
                  <a:lnTo>
                    <a:pt x="1" y="19"/>
                  </a:lnTo>
                  <a:lnTo>
                    <a:pt x="0" y="19"/>
                  </a:lnTo>
                  <a:lnTo>
                    <a:pt x="11" y="0"/>
                  </a:lnTo>
                  <a:lnTo>
                    <a:pt x="12" y="0"/>
                  </a:lnTo>
                  <a:lnTo>
                    <a:pt x="12" y="1"/>
                  </a:lnTo>
                  <a:lnTo>
                    <a:pt x="13" y="1"/>
                  </a:lnTo>
                  <a:lnTo>
                    <a:pt x="13" y="2"/>
                  </a:lnTo>
                  <a:lnTo>
                    <a:pt x="14" y="2"/>
                  </a:lnTo>
                  <a:lnTo>
                    <a:pt x="14" y="3"/>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3" name="Freeform 258"/>
            <p:cNvSpPr>
              <a:spLocks/>
            </p:cNvSpPr>
            <p:nvPr/>
          </p:nvSpPr>
          <p:spPr bwMode="auto">
            <a:xfrm>
              <a:off x="2392" y="3803"/>
              <a:ext cx="14" cy="22"/>
            </a:xfrm>
            <a:custGeom>
              <a:avLst/>
              <a:gdLst>
                <a:gd name="T0" fmla="*/ 14 w 14"/>
                <a:gd name="T1" fmla="*/ 3 h 22"/>
                <a:gd name="T2" fmla="*/ 3 w 14"/>
                <a:gd name="T3" fmla="*/ 22 h 22"/>
                <a:gd name="T4" fmla="*/ 3 w 14"/>
                <a:gd name="T5" fmla="*/ 22 h 22"/>
                <a:gd name="T6" fmla="*/ 2 w 14"/>
                <a:gd name="T7" fmla="*/ 21 h 22"/>
                <a:gd name="T8" fmla="*/ 2 w 14"/>
                <a:gd name="T9" fmla="*/ 21 h 22"/>
                <a:gd name="T10" fmla="*/ 2 w 14"/>
                <a:gd name="T11" fmla="*/ 21 h 22"/>
                <a:gd name="T12" fmla="*/ 1 w 14"/>
                <a:gd name="T13" fmla="*/ 20 h 22"/>
                <a:gd name="T14" fmla="*/ 1 w 14"/>
                <a:gd name="T15" fmla="*/ 20 h 22"/>
                <a:gd name="T16" fmla="*/ 0 w 14"/>
                <a:gd name="T17" fmla="*/ 20 h 22"/>
                <a:gd name="T18" fmla="*/ 0 w 14"/>
                <a:gd name="T19" fmla="*/ 20 h 22"/>
                <a:gd name="T20" fmla="*/ 11 w 14"/>
                <a:gd name="T21" fmla="*/ 0 h 22"/>
                <a:gd name="T22" fmla="*/ 11 w 14"/>
                <a:gd name="T23" fmla="*/ 0 h 22"/>
                <a:gd name="T24" fmla="*/ 12 w 14"/>
                <a:gd name="T25" fmla="*/ 1 h 22"/>
                <a:gd name="T26" fmla="*/ 12 w 14"/>
                <a:gd name="T27" fmla="*/ 1 h 22"/>
                <a:gd name="T28" fmla="*/ 13 w 14"/>
                <a:gd name="T29" fmla="*/ 1 h 22"/>
                <a:gd name="T30" fmla="*/ 13 w 14"/>
                <a:gd name="T31" fmla="*/ 2 h 22"/>
                <a:gd name="T32" fmla="*/ 14 w 14"/>
                <a:gd name="T33" fmla="*/ 2 h 22"/>
                <a:gd name="T34" fmla="*/ 14 w 14"/>
                <a:gd name="T35" fmla="*/ 2 h 22"/>
                <a:gd name="T36" fmla="*/ 14 w 14"/>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2"/>
                <a:gd name="T59" fmla="*/ 14 w 14"/>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2">
                  <a:moveTo>
                    <a:pt x="14" y="3"/>
                  </a:moveTo>
                  <a:lnTo>
                    <a:pt x="3" y="22"/>
                  </a:lnTo>
                  <a:lnTo>
                    <a:pt x="2" y="21"/>
                  </a:lnTo>
                  <a:lnTo>
                    <a:pt x="1" y="20"/>
                  </a:lnTo>
                  <a:lnTo>
                    <a:pt x="0" y="20"/>
                  </a:lnTo>
                  <a:lnTo>
                    <a:pt x="11" y="0"/>
                  </a:lnTo>
                  <a:lnTo>
                    <a:pt x="12" y="1"/>
                  </a:lnTo>
                  <a:lnTo>
                    <a:pt x="13" y="1"/>
                  </a:lnTo>
                  <a:lnTo>
                    <a:pt x="13" y="2"/>
                  </a:lnTo>
                  <a:lnTo>
                    <a:pt x="14" y="2"/>
                  </a:lnTo>
                  <a:lnTo>
                    <a:pt x="14" y="3"/>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4" name="Freeform 259"/>
            <p:cNvSpPr>
              <a:spLocks/>
            </p:cNvSpPr>
            <p:nvPr/>
          </p:nvSpPr>
          <p:spPr bwMode="auto">
            <a:xfrm>
              <a:off x="2388" y="3800"/>
              <a:ext cx="15" cy="23"/>
            </a:xfrm>
            <a:custGeom>
              <a:avLst/>
              <a:gdLst>
                <a:gd name="T0" fmla="*/ 15 w 15"/>
                <a:gd name="T1" fmla="*/ 3 h 23"/>
                <a:gd name="T2" fmla="*/ 4 w 15"/>
                <a:gd name="T3" fmla="*/ 23 h 23"/>
                <a:gd name="T4" fmla="*/ 3 w 15"/>
                <a:gd name="T5" fmla="*/ 22 h 23"/>
                <a:gd name="T6" fmla="*/ 3 w 15"/>
                <a:gd name="T7" fmla="*/ 22 h 23"/>
                <a:gd name="T8" fmla="*/ 2 w 15"/>
                <a:gd name="T9" fmla="*/ 22 h 23"/>
                <a:gd name="T10" fmla="*/ 2 w 15"/>
                <a:gd name="T11" fmla="*/ 21 h 23"/>
                <a:gd name="T12" fmla="*/ 1 w 15"/>
                <a:gd name="T13" fmla="*/ 21 h 23"/>
                <a:gd name="T14" fmla="*/ 1 w 15"/>
                <a:gd name="T15" fmla="*/ 21 h 23"/>
                <a:gd name="T16" fmla="*/ 0 w 15"/>
                <a:gd name="T17" fmla="*/ 21 h 23"/>
                <a:gd name="T18" fmla="*/ 0 w 15"/>
                <a:gd name="T19" fmla="*/ 20 h 23"/>
                <a:gd name="T20" fmla="*/ 10 w 15"/>
                <a:gd name="T21" fmla="*/ 0 h 23"/>
                <a:gd name="T22" fmla="*/ 12 w 15"/>
                <a:gd name="T23" fmla="*/ 0 h 23"/>
                <a:gd name="T24" fmla="*/ 12 w 15"/>
                <a:gd name="T25" fmla="*/ 0 h 23"/>
                <a:gd name="T26" fmla="*/ 13 w 15"/>
                <a:gd name="T27" fmla="*/ 0 h 23"/>
                <a:gd name="T28" fmla="*/ 13 w 15"/>
                <a:gd name="T29" fmla="*/ 2 h 23"/>
                <a:gd name="T30" fmla="*/ 14 w 15"/>
                <a:gd name="T31" fmla="*/ 2 h 23"/>
                <a:gd name="T32" fmla="*/ 14 w 15"/>
                <a:gd name="T33" fmla="*/ 2 h 23"/>
                <a:gd name="T34" fmla="*/ 15 w 15"/>
                <a:gd name="T35" fmla="*/ 3 h 23"/>
                <a:gd name="T36" fmla="*/ 15 w 15"/>
                <a:gd name="T37" fmla="*/ 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3"/>
                <a:gd name="T59" fmla="*/ 15 w 15"/>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3">
                  <a:moveTo>
                    <a:pt x="15" y="3"/>
                  </a:moveTo>
                  <a:lnTo>
                    <a:pt x="4" y="23"/>
                  </a:lnTo>
                  <a:lnTo>
                    <a:pt x="3" y="22"/>
                  </a:lnTo>
                  <a:lnTo>
                    <a:pt x="2" y="22"/>
                  </a:lnTo>
                  <a:lnTo>
                    <a:pt x="2" y="21"/>
                  </a:lnTo>
                  <a:lnTo>
                    <a:pt x="1" y="21"/>
                  </a:lnTo>
                  <a:lnTo>
                    <a:pt x="0" y="21"/>
                  </a:lnTo>
                  <a:lnTo>
                    <a:pt x="0" y="20"/>
                  </a:lnTo>
                  <a:lnTo>
                    <a:pt x="10" y="0"/>
                  </a:lnTo>
                  <a:lnTo>
                    <a:pt x="12" y="0"/>
                  </a:lnTo>
                  <a:lnTo>
                    <a:pt x="13" y="0"/>
                  </a:lnTo>
                  <a:lnTo>
                    <a:pt x="13" y="2"/>
                  </a:lnTo>
                  <a:lnTo>
                    <a:pt x="14" y="2"/>
                  </a:lnTo>
                  <a:lnTo>
                    <a:pt x="15" y="3"/>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5" name="Freeform 260"/>
            <p:cNvSpPr>
              <a:spLocks/>
            </p:cNvSpPr>
            <p:nvPr/>
          </p:nvSpPr>
          <p:spPr bwMode="auto">
            <a:xfrm>
              <a:off x="2383" y="3798"/>
              <a:ext cx="15" cy="22"/>
            </a:xfrm>
            <a:custGeom>
              <a:avLst/>
              <a:gdLst>
                <a:gd name="T0" fmla="*/ 15 w 15"/>
                <a:gd name="T1" fmla="*/ 2 h 22"/>
                <a:gd name="T2" fmla="*/ 5 w 15"/>
                <a:gd name="T3" fmla="*/ 22 h 22"/>
                <a:gd name="T4" fmla="*/ 5 w 15"/>
                <a:gd name="T5" fmla="*/ 22 h 22"/>
                <a:gd name="T6" fmla="*/ 4 w 15"/>
                <a:gd name="T7" fmla="*/ 22 h 22"/>
                <a:gd name="T8" fmla="*/ 4 w 15"/>
                <a:gd name="T9" fmla="*/ 21 h 22"/>
                <a:gd name="T10" fmla="*/ 2 w 15"/>
                <a:gd name="T11" fmla="*/ 21 h 22"/>
                <a:gd name="T12" fmla="*/ 2 w 15"/>
                <a:gd name="T13" fmla="*/ 21 h 22"/>
                <a:gd name="T14" fmla="*/ 1 w 15"/>
                <a:gd name="T15" fmla="*/ 21 h 22"/>
                <a:gd name="T16" fmla="*/ 1 w 15"/>
                <a:gd name="T17" fmla="*/ 20 h 22"/>
                <a:gd name="T18" fmla="*/ 0 w 15"/>
                <a:gd name="T19" fmla="*/ 20 h 22"/>
                <a:gd name="T20" fmla="*/ 11 w 15"/>
                <a:gd name="T21" fmla="*/ 0 h 22"/>
                <a:gd name="T22" fmla="*/ 12 w 15"/>
                <a:gd name="T23" fmla="*/ 0 h 22"/>
                <a:gd name="T24" fmla="*/ 12 w 15"/>
                <a:gd name="T25" fmla="*/ 0 h 22"/>
                <a:gd name="T26" fmla="*/ 13 w 15"/>
                <a:gd name="T27" fmla="*/ 0 h 22"/>
                <a:gd name="T28" fmla="*/ 13 w 15"/>
                <a:gd name="T29" fmla="*/ 1 h 22"/>
                <a:gd name="T30" fmla="*/ 14 w 15"/>
                <a:gd name="T31" fmla="*/ 1 h 22"/>
                <a:gd name="T32" fmla="*/ 14 w 15"/>
                <a:gd name="T33" fmla="*/ 1 h 22"/>
                <a:gd name="T34" fmla="*/ 15 w 15"/>
                <a:gd name="T35" fmla="*/ 1 h 22"/>
                <a:gd name="T36" fmla="*/ 15 w 15"/>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2"/>
                  </a:moveTo>
                  <a:lnTo>
                    <a:pt x="5" y="22"/>
                  </a:lnTo>
                  <a:lnTo>
                    <a:pt x="4" y="22"/>
                  </a:lnTo>
                  <a:lnTo>
                    <a:pt x="4" y="21"/>
                  </a:lnTo>
                  <a:lnTo>
                    <a:pt x="2" y="21"/>
                  </a:lnTo>
                  <a:lnTo>
                    <a:pt x="1" y="21"/>
                  </a:lnTo>
                  <a:lnTo>
                    <a:pt x="1" y="20"/>
                  </a:lnTo>
                  <a:lnTo>
                    <a:pt x="0" y="20"/>
                  </a:lnTo>
                  <a:lnTo>
                    <a:pt x="11" y="0"/>
                  </a:lnTo>
                  <a:lnTo>
                    <a:pt x="12" y="0"/>
                  </a:lnTo>
                  <a:lnTo>
                    <a:pt x="13" y="0"/>
                  </a:lnTo>
                  <a:lnTo>
                    <a:pt x="13" y="1"/>
                  </a:lnTo>
                  <a:lnTo>
                    <a:pt x="14" y="1"/>
                  </a:lnTo>
                  <a:lnTo>
                    <a:pt x="15" y="1"/>
                  </a:lnTo>
                  <a:lnTo>
                    <a:pt x="15" y="2"/>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6" name="Freeform 261"/>
            <p:cNvSpPr>
              <a:spLocks/>
            </p:cNvSpPr>
            <p:nvPr/>
          </p:nvSpPr>
          <p:spPr bwMode="auto">
            <a:xfrm>
              <a:off x="2379" y="3796"/>
              <a:ext cx="15" cy="22"/>
            </a:xfrm>
            <a:custGeom>
              <a:avLst/>
              <a:gdLst>
                <a:gd name="T0" fmla="*/ 15 w 15"/>
                <a:gd name="T1" fmla="*/ 2 h 22"/>
                <a:gd name="T2" fmla="*/ 4 w 15"/>
                <a:gd name="T3" fmla="*/ 22 h 22"/>
                <a:gd name="T4" fmla="*/ 4 w 15"/>
                <a:gd name="T5" fmla="*/ 22 h 22"/>
                <a:gd name="T6" fmla="*/ 3 w 15"/>
                <a:gd name="T7" fmla="*/ 22 h 22"/>
                <a:gd name="T8" fmla="*/ 3 w 15"/>
                <a:gd name="T9" fmla="*/ 21 h 22"/>
                <a:gd name="T10" fmla="*/ 2 w 15"/>
                <a:gd name="T11" fmla="*/ 21 h 22"/>
                <a:gd name="T12" fmla="*/ 2 w 15"/>
                <a:gd name="T13" fmla="*/ 21 h 22"/>
                <a:gd name="T14" fmla="*/ 1 w 15"/>
                <a:gd name="T15" fmla="*/ 21 h 22"/>
                <a:gd name="T16" fmla="*/ 1 w 15"/>
                <a:gd name="T17" fmla="*/ 19 h 22"/>
                <a:gd name="T18" fmla="*/ 0 w 15"/>
                <a:gd name="T19" fmla="*/ 19 h 22"/>
                <a:gd name="T20" fmla="*/ 11 w 15"/>
                <a:gd name="T21" fmla="*/ 0 h 22"/>
                <a:gd name="T22" fmla="*/ 12 w 15"/>
                <a:gd name="T23" fmla="*/ 0 h 22"/>
                <a:gd name="T24" fmla="*/ 12 w 15"/>
                <a:gd name="T25" fmla="*/ 0 h 22"/>
                <a:gd name="T26" fmla="*/ 13 w 15"/>
                <a:gd name="T27" fmla="*/ 0 h 22"/>
                <a:gd name="T28" fmla="*/ 13 w 15"/>
                <a:gd name="T29" fmla="*/ 1 h 22"/>
                <a:gd name="T30" fmla="*/ 14 w 15"/>
                <a:gd name="T31" fmla="*/ 1 h 22"/>
                <a:gd name="T32" fmla="*/ 14 w 15"/>
                <a:gd name="T33" fmla="*/ 1 h 22"/>
                <a:gd name="T34" fmla="*/ 15 w 15"/>
                <a:gd name="T35" fmla="*/ 1 h 22"/>
                <a:gd name="T36" fmla="*/ 15 w 15"/>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2"/>
                  </a:moveTo>
                  <a:lnTo>
                    <a:pt x="4" y="22"/>
                  </a:lnTo>
                  <a:lnTo>
                    <a:pt x="3" y="22"/>
                  </a:lnTo>
                  <a:lnTo>
                    <a:pt x="3" y="21"/>
                  </a:lnTo>
                  <a:lnTo>
                    <a:pt x="2" y="21"/>
                  </a:lnTo>
                  <a:lnTo>
                    <a:pt x="1" y="21"/>
                  </a:lnTo>
                  <a:lnTo>
                    <a:pt x="1" y="19"/>
                  </a:lnTo>
                  <a:lnTo>
                    <a:pt x="0" y="19"/>
                  </a:lnTo>
                  <a:lnTo>
                    <a:pt x="11" y="0"/>
                  </a:lnTo>
                  <a:lnTo>
                    <a:pt x="12" y="0"/>
                  </a:lnTo>
                  <a:lnTo>
                    <a:pt x="13" y="0"/>
                  </a:lnTo>
                  <a:lnTo>
                    <a:pt x="13" y="1"/>
                  </a:lnTo>
                  <a:lnTo>
                    <a:pt x="14" y="1"/>
                  </a:lnTo>
                  <a:lnTo>
                    <a:pt x="15" y="1"/>
                  </a:lnTo>
                  <a:lnTo>
                    <a:pt x="15" y="2"/>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7" name="Freeform 262"/>
            <p:cNvSpPr>
              <a:spLocks/>
            </p:cNvSpPr>
            <p:nvPr/>
          </p:nvSpPr>
          <p:spPr bwMode="auto">
            <a:xfrm>
              <a:off x="2375" y="3795"/>
              <a:ext cx="15" cy="20"/>
            </a:xfrm>
            <a:custGeom>
              <a:avLst/>
              <a:gdLst>
                <a:gd name="T0" fmla="*/ 15 w 15"/>
                <a:gd name="T1" fmla="*/ 1 h 20"/>
                <a:gd name="T2" fmla="*/ 4 w 15"/>
                <a:gd name="T3" fmla="*/ 20 h 20"/>
                <a:gd name="T4" fmla="*/ 4 w 15"/>
                <a:gd name="T5" fmla="*/ 20 h 20"/>
                <a:gd name="T6" fmla="*/ 3 w 15"/>
                <a:gd name="T7" fmla="*/ 20 h 20"/>
                <a:gd name="T8" fmla="*/ 3 w 15"/>
                <a:gd name="T9" fmla="*/ 19 h 20"/>
                <a:gd name="T10" fmla="*/ 2 w 15"/>
                <a:gd name="T11" fmla="*/ 19 h 20"/>
                <a:gd name="T12" fmla="*/ 2 w 15"/>
                <a:gd name="T13" fmla="*/ 19 h 20"/>
                <a:gd name="T14" fmla="*/ 1 w 15"/>
                <a:gd name="T15" fmla="*/ 19 h 20"/>
                <a:gd name="T16" fmla="*/ 1 w 15"/>
                <a:gd name="T17" fmla="*/ 18 h 20"/>
                <a:gd name="T18" fmla="*/ 0 w 15"/>
                <a:gd name="T19" fmla="*/ 18 h 20"/>
                <a:gd name="T20" fmla="*/ 10 w 15"/>
                <a:gd name="T21" fmla="*/ 0 h 20"/>
                <a:gd name="T22" fmla="*/ 12 w 15"/>
                <a:gd name="T23" fmla="*/ 0 h 20"/>
                <a:gd name="T24" fmla="*/ 12 w 15"/>
                <a:gd name="T25" fmla="*/ 0 h 20"/>
                <a:gd name="T26" fmla="*/ 13 w 15"/>
                <a:gd name="T27" fmla="*/ 0 h 20"/>
                <a:gd name="T28" fmla="*/ 13 w 15"/>
                <a:gd name="T29" fmla="*/ 0 h 20"/>
                <a:gd name="T30" fmla="*/ 14 w 15"/>
                <a:gd name="T31" fmla="*/ 0 h 20"/>
                <a:gd name="T32" fmla="*/ 14 w 15"/>
                <a:gd name="T33" fmla="*/ 0 h 20"/>
                <a:gd name="T34" fmla="*/ 15 w 15"/>
                <a:gd name="T35" fmla="*/ 1 h 20"/>
                <a:gd name="T36" fmla="*/ 15 w 15"/>
                <a:gd name="T37" fmla="*/ 1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0"/>
                <a:gd name="T59" fmla="*/ 15 w 15"/>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0">
                  <a:moveTo>
                    <a:pt x="15" y="1"/>
                  </a:moveTo>
                  <a:lnTo>
                    <a:pt x="4" y="20"/>
                  </a:lnTo>
                  <a:lnTo>
                    <a:pt x="3" y="20"/>
                  </a:lnTo>
                  <a:lnTo>
                    <a:pt x="3" y="19"/>
                  </a:lnTo>
                  <a:lnTo>
                    <a:pt x="2" y="19"/>
                  </a:lnTo>
                  <a:lnTo>
                    <a:pt x="1" y="19"/>
                  </a:lnTo>
                  <a:lnTo>
                    <a:pt x="1" y="18"/>
                  </a:lnTo>
                  <a:lnTo>
                    <a:pt x="0" y="18"/>
                  </a:lnTo>
                  <a:lnTo>
                    <a:pt x="10" y="0"/>
                  </a:lnTo>
                  <a:lnTo>
                    <a:pt x="12" y="0"/>
                  </a:lnTo>
                  <a:lnTo>
                    <a:pt x="13" y="0"/>
                  </a:lnTo>
                  <a:lnTo>
                    <a:pt x="14" y="0"/>
                  </a:lnTo>
                  <a:lnTo>
                    <a:pt x="15" y="1"/>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8" name="Freeform 263"/>
            <p:cNvSpPr>
              <a:spLocks/>
            </p:cNvSpPr>
            <p:nvPr/>
          </p:nvSpPr>
          <p:spPr bwMode="auto">
            <a:xfrm>
              <a:off x="2370" y="3794"/>
              <a:ext cx="15" cy="19"/>
            </a:xfrm>
            <a:custGeom>
              <a:avLst/>
              <a:gdLst>
                <a:gd name="T0" fmla="*/ 15 w 15"/>
                <a:gd name="T1" fmla="*/ 1 h 19"/>
                <a:gd name="T2" fmla="*/ 5 w 15"/>
                <a:gd name="T3" fmla="*/ 19 h 19"/>
                <a:gd name="T4" fmla="*/ 5 w 15"/>
                <a:gd name="T5" fmla="*/ 19 h 19"/>
                <a:gd name="T6" fmla="*/ 4 w 15"/>
                <a:gd name="T7" fmla="*/ 19 h 19"/>
                <a:gd name="T8" fmla="*/ 4 w 15"/>
                <a:gd name="T9" fmla="*/ 19 h 19"/>
                <a:gd name="T10" fmla="*/ 3 w 15"/>
                <a:gd name="T11" fmla="*/ 18 h 19"/>
                <a:gd name="T12" fmla="*/ 3 w 15"/>
                <a:gd name="T13" fmla="*/ 18 h 19"/>
                <a:gd name="T14" fmla="*/ 1 w 15"/>
                <a:gd name="T15" fmla="*/ 18 h 19"/>
                <a:gd name="T16" fmla="*/ 1 w 15"/>
                <a:gd name="T17" fmla="*/ 18 h 19"/>
                <a:gd name="T18" fmla="*/ 0 w 15"/>
                <a:gd name="T19" fmla="*/ 17 h 19"/>
                <a:gd name="T20" fmla="*/ 11 w 15"/>
                <a:gd name="T21" fmla="*/ 0 h 19"/>
                <a:gd name="T22" fmla="*/ 11 w 15"/>
                <a:gd name="T23" fmla="*/ 0 h 19"/>
                <a:gd name="T24" fmla="*/ 12 w 15"/>
                <a:gd name="T25" fmla="*/ 0 h 19"/>
                <a:gd name="T26" fmla="*/ 12 w 15"/>
                <a:gd name="T27" fmla="*/ 0 h 19"/>
                <a:gd name="T28" fmla="*/ 13 w 15"/>
                <a:gd name="T29" fmla="*/ 0 h 19"/>
                <a:gd name="T30" fmla="*/ 14 w 15"/>
                <a:gd name="T31" fmla="*/ 0 h 19"/>
                <a:gd name="T32" fmla="*/ 14 w 15"/>
                <a:gd name="T33" fmla="*/ 0 h 19"/>
                <a:gd name="T34" fmla="*/ 15 w 15"/>
                <a:gd name="T35" fmla="*/ 0 h 19"/>
                <a:gd name="T36" fmla="*/ 15 w 15"/>
                <a:gd name="T37" fmla="*/ 1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9"/>
                <a:gd name="T59" fmla="*/ 15 w 1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9">
                  <a:moveTo>
                    <a:pt x="15" y="1"/>
                  </a:moveTo>
                  <a:lnTo>
                    <a:pt x="5" y="19"/>
                  </a:lnTo>
                  <a:lnTo>
                    <a:pt x="4" y="19"/>
                  </a:lnTo>
                  <a:lnTo>
                    <a:pt x="3" y="18"/>
                  </a:lnTo>
                  <a:lnTo>
                    <a:pt x="1" y="18"/>
                  </a:lnTo>
                  <a:lnTo>
                    <a:pt x="0" y="17"/>
                  </a:lnTo>
                  <a:lnTo>
                    <a:pt x="11" y="0"/>
                  </a:lnTo>
                  <a:lnTo>
                    <a:pt x="12" y="0"/>
                  </a:lnTo>
                  <a:lnTo>
                    <a:pt x="13" y="0"/>
                  </a:lnTo>
                  <a:lnTo>
                    <a:pt x="14" y="0"/>
                  </a:lnTo>
                  <a:lnTo>
                    <a:pt x="15" y="0"/>
                  </a:lnTo>
                  <a:lnTo>
                    <a:pt x="15" y="1"/>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69" name="Freeform 264"/>
            <p:cNvSpPr>
              <a:spLocks/>
            </p:cNvSpPr>
            <p:nvPr/>
          </p:nvSpPr>
          <p:spPr bwMode="auto">
            <a:xfrm>
              <a:off x="2366" y="3793"/>
              <a:ext cx="15" cy="18"/>
            </a:xfrm>
            <a:custGeom>
              <a:avLst/>
              <a:gdLst>
                <a:gd name="T0" fmla="*/ 15 w 15"/>
                <a:gd name="T1" fmla="*/ 1 h 18"/>
                <a:gd name="T2" fmla="*/ 4 w 15"/>
                <a:gd name="T3" fmla="*/ 18 h 18"/>
                <a:gd name="T4" fmla="*/ 4 w 15"/>
                <a:gd name="T5" fmla="*/ 18 h 18"/>
                <a:gd name="T6" fmla="*/ 3 w 15"/>
                <a:gd name="T7" fmla="*/ 18 h 18"/>
                <a:gd name="T8" fmla="*/ 3 w 15"/>
                <a:gd name="T9" fmla="*/ 18 h 18"/>
                <a:gd name="T10" fmla="*/ 2 w 15"/>
                <a:gd name="T11" fmla="*/ 18 h 18"/>
                <a:gd name="T12" fmla="*/ 2 w 15"/>
                <a:gd name="T13" fmla="*/ 17 h 18"/>
                <a:gd name="T14" fmla="*/ 1 w 15"/>
                <a:gd name="T15" fmla="*/ 17 h 18"/>
                <a:gd name="T16" fmla="*/ 1 w 15"/>
                <a:gd name="T17" fmla="*/ 17 h 18"/>
                <a:gd name="T18" fmla="*/ 0 w 15"/>
                <a:gd name="T19" fmla="*/ 17 h 18"/>
                <a:gd name="T20" fmla="*/ 10 w 15"/>
                <a:gd name="T21" fmla="*/ 0 h 18"/>
                <a:gd name="T22" fmla="*/ 11 w 15"/>
                <a:gd name="T23" fmla="*/ 0 h 18"/>
                <a:gd name="T24" fmla="*/ 11 w 15"/>
                <a:gd name="T25" fmla="*/ 0 h 18"/>
                <a:gd name="T26" fmla="*/ 12 w 15"/>
                <a:gd name="T27" fmla="*/ 0 h 18"/>
                <a:gd name="T28" fmla="*/ 12 w 15"/>
                <a:gd name="T29" fmla="*/ 0 h 18"/>
                <a:gd name="T30" fmla="*/ 13 w 15"/>
                <a:gd name="T31" fmla="*/ 0 h 18"/>
                <a:gd name="T32" fmla="*/ 14 w 15"/>
                <a:gd name="T33" fmla="*/ 0 h 18"/>
                <a:gd name="T34" fmla="*/ 14 w 15"/>
                <a:gd name="T35" fmla="*/ 0 h 18"/>
                <a:gd name="T36" fmla="*/ 15 w 15"/>
                <a:gd name="T37" fmla="*/ 1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8"/>
                <a:gd name="T59" fmla="*/ 15 w 1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8">
                  <a:moveTo>
                    <a:pt x="15" y="1"/>
                  </a:moveTo>
                  <a:lnTo>
                    <a:pt x="4" y="18"/>
                  </a:lnTo>
                  <a:lnTo>
                    <a:pt x="3" y="18"/>
                  </a:lnTo>
                  <a:lnTo>
                    <a:pt x="2" y="18"/>
                  </a:lnTo>
                  <a:lnTo>
                    <a:pt x="2" y="17"/>
                  </a:lnTo>
                  <a:lnTo>
                    <a:pt x="1" y="17"/>
                  </a:lnTo>
                  <a:lnTo>
                    <a:pt x="0" y="17"/>
                  </a:lnTo>
                  <a:lnTo>
                    <a:pt x="10" y="0"/>
                  </a:lnTo>
                  <a:lnTo>
                    <a:pt x="11" y="0"/>
                  </a:lnTo>
                  <a:lnTo>
                    <a:pt x="12" y="0"/>
                  </a:lnTo>
                  <a:lnTo>
                    <a:pt x="13" y="0"/>
                  </a:lnTo>
                  <a:lnTo>
                    <a:pt x="14" y="0"/>
                  </a:lnTo>
                  <a:lnTo>
                    <a:pt x="15" y="1"/>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0" name="Freeform 265"/>
            <p:cNvSpPr>
              <a:spLocks/>
            </p:cNvSpPr>
            <p:nvPr/>
          </p:nvSpPr>
          <p:spPr bwMode="auto">
            <a:xfrm>
              <a:off x="2362" y="3793"/>
              <a:ext cx="14" cy="17"/>
            </a:xfrm>
            <a:custGeom>
              <a:avLst/>
              <a:gdLst>
                <a:gd name="T0" fmla="*/ 14 w 14"/>
                <a:gd name="T1" fmla="*/ 0 h 17"/>
                <a:gd name="T2" fmla="*/ 4 w 14"/>
                <a:gd name="T3" fmla="*/ 17 h 17"/>
                <a:gd name="T4" fmla="*/ 4 w 14"/>
                <a:gd name="T5" fmla="*/ 17 h 17"/>
                <a:gd name="T6" fmla="*/ 4 w 14"/>
                <a:gd name="T7" fmla="*/ 16 h 17"/>
                <a:gd name="T8" fmla="*/ 3 w 14"/>
                <a:gd name="T9" fmla="*/ 16 h 17"/>
                <a:gd name="T10" fmla="*/ 3 w 14"/>
                <a:gd name="T11" fmla="*/ 16 h 17"/>
                <a:gd name="T12" fmla="*/ 2 w 14"/>
                <a:gd name="T13" fmla="*/ 16 h 17"/>
                <a:gd name="T14" fmla="*/ 2 w 14"/>
                <a:gd name="T15" fmla="*/ 16 h 17"/>
                <a:gd name="T16" fmla="*/ 2 w 14"/>
                <a:gd name="T17" fmla="*/ 16 h 17"/>
                <a:gd name="T18" fmla="*/ 1 w 14"/>
                <a:gd name="T19" fmla="*/ 16 h 17"/>
                <a:gd name="T20" fmla="*/ 1 w 14"/>
                <a:gd name="T21" fmla="*/ 16 h 17"/>
                <a:gd name="T22" fmla="*/ 1 w 14"/>
                <a:gd name="T23" fmla="*/ 16 h 17"/>
                <a:gd name="T24" fmla="*/ 1 w 14"/>
                <a:gd name="T25" fmla="*/ 16 h 17"/>
                <a:gd name="T26" fmla="*/ 1 w 14"/>
                <a:gd name="T27" fmla="*/ 16 h 17"/>
                <a:gd name="T28" fmla="*/ 0 w 14"/>
                <a:gd name="T29" fmla="*/ 16 h 17"/>
                <a:gd name="T30" fmla="*/ 0 w 14"/>
                <a:gd name="T31" fmla="*/ 16 h 17"/>
                <a:gd name="T32" fmla="*/ 0 w 14"/>
                <a:gd name="T33" fmla="*/ 16 h 17"/>
                <a:gd name="T34" fmla="*/ 0 w 14"/>
                <a:gd name="T35" fmla="*/ 16 h 17"/>
                <a:gd name="T36" fmla="*/ 8 w 14"/>
                <a:gd name="T37" fmla="*/ 0 h 17"/>
                <a:gd name="T38" fmla="*/ 9 w 14"/>
                <a:gd name="T39" fmla="*/ 0 h 17"/>
                <a:gd name="T40" fmla="*/ 9 w 14"/>
                <a:gd name="T41" fmla="*/ 0 h 17"/>
                <a:gd name="T42" fmla="*/ 11 w 14"/>
                <a:gd name="T43" fmla="*/ 0 h 17"/>
                <a:gd name="T44" fmla="*/ 12 w 14"/>
                <a:gd name="T45" fmla="*/ 0 h 17"/>
                <a:gd name="T46" fmla="*/ 12 w 14"/>
                <a:gd name="T47" fmla="*/ 0 h 17"/>
                <a:gd name="T48" fmla="*/ 13 w 14"/>
                <a:gd name="T49" fmla="*/ 0 h 17"/>
                <a:gd name="T50" fmla="*/ 14 w 14"/>
                <a:gd name="T51" fmla="*/ 0 h 17"/>
                <a:gd name="T52" fmla="*/ 14 w 14"/>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
                <a:gd name="T82" fmla="*/ 0 h 17"/>
                <a:gd name="T83" fmla="*/ 14 w 14"/>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 h="17">
                  <a:moveTo>
                    <a:pt x="14" y="0"/>
                  </a:moveTo>
                  <a:lnTo>
                    <a:pt x="4" y="17"/>
                  </a:lnTo>
                  <a:lnTo>
                    <a:pt x="4" y="16"/>
                  </a:lnTo>
                  <a:lnTo>
                    <a:pt x="3" y="16"/>
                  </a:lnTo>
                  <a:lnTo>
                    <a:pt x="2" y="16"/>
                  </a:lnTo>
                  <a:lnTo>
                    <a:pt x="1" y="16"/>
                  </a:lnTo>
                  <a:lnTo>
                    <a:pt x="0" y="16"/>
                  </a:lnTo>
                  <a:lnTo>
                    <a:pt x="8" y="0"/>
                  </a:lnTo>
                  <a:lnTo>
                    <a:pt x="9" y="0"/>
                  </a:lnTo>
                  <a:lnTo>
                    <a:pt x="11" y="0"/>
                  </a:lnTo>
                  <a:lnTo>
                    <a:pt x="12" y="0"/>
                  </a:lnTo>
                  <a:lnTo>
                    <a:pt x="13" y="0"/>
                  </a:lnTo>
                  <a:lnTo>
                    <a:pt x="14"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1" name="Freeform 266"/>
            <p:cNvSpPr>
              <a:spLocks/>
            </p:cNvSpPr>
            <p:nvPr/>
          </p:nvSpPr>
          <p:spPr bwMode="auto">
            <a:xfrm>
              <a:off x="2356" y="3793"/>
              <a:ext cx="14" cy="16"/>
            </a:xfrm>
            <a:custGeom>
              <a:avLst/>
              <a:gdLst>
                <a:gd name="T0" fmla="*/ 14 w 14"/>
                <a:gd name="T1" fmla="*/ 0 h 16"/>
                <a:gd name="T2" fmla="*/ 6 w 14"/>
                <a:gd name="T3" fmla="*/ 16 h 16"/>
                <a:gd name="T4" fmla="*/ 5 w 14"/>
                <a:gd name="T5" fmla="*/ 16 h 16"/>
                <a:gd name="T6" fmla="*/ 5 w 14"/>
                <a:gd name="T7" fmla="*/ 16 h 16"/>
                <a:gd name="T8" fmla="*/ 4 w 14"/>
                <a:gd name="T9" fmla="*/ 16 h 16"/>
                <a:gd name="T10" fmla="*/ 2 w 14"/>
                <a:gd name="T11" fmla="*/ 16 h 16"/>
                <a:gd name="T12" fmla="*/ 2 w 14"/>
                <a:gd name="T13" fmla="*/ 16 h 16"/>
                <a:gd name="T14" fmla="*/ 1 w 14"/>
                <a:gd name="T15" fmla="*/ 16 h 16"/>
                <a:gd name="T16" fmla="*/ 1 w 14"/>
                <a:gd name="T17" fmla="*/ 16 h 16"/>
                <a:gd name="T18" fmla="*/ 0 w 14"/>
                <a:gd name="T19" fmla="*/ 16 h 16"/>
                <a:gd name="T20" fmla="*/ 9 w 14"/>
                <a:gd name="T21" fmla="*/ 0 h 16"/>
                <a:gd name="T22" fmla="*/ 10 w 14"/>
                <a:gd name="T23" fmla="*/ 0 h 16"/>
                <a:gd name="T24" fmla="*/ 10 w 14"/>
                <a:gd name="T25" fmla="*/ 0 h 16"/>
                <a:gd name="T26" fmla="*/ 11 w 14"/>
                <a:gd name="T27" fmla="*/ 0 h 16"/>
                <a:gd name="T28" fmla="*/ 12 w 14"/>
                <a:gd name="T29" fmla="*/ 0 h 16"/>
                <a:gd name="T30" fmla="*/ 12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6" y="16"/>
                  </a:lnTo>
                  <a:lnTo>
                    <a:pt x="5" y="16"/>
                  </a:lnTo>
                  <a:lnTo>
                    <a:pt x="4" y="16"/>
                  </a:lnTo>
                  <a:lnTo>
                    <a:pt x="2" y="16"/>
                  </a:lnTo>
                  <a:lnTo>
                    <a:pt x="1" y="16"/>
                  </a:lnTo>
                  <a:lnTo>
                    <a:pt x="0" y="16"/>
                  </a:lnTo>
                  <a:lnTo>
                    <a:pt x="9" y="0"/>
                  </a:lnTo>
                  <a:lnTo>
                    <a:pt x="10" y="0"/>
                  </a:lnTo>
                  <a:lnTo>
                    <a:pt x="11" y="0"/>
                  </a:lnTo>
                  <a:lnTo>
                    <a:pt x="12" y="0"/>
                  </a:lnTo>
                  <a:lnTo>
                    <a:pt x="13" y="0"/>
                  </a:lnTo>
                  <a:lnTo>
                    <a:pt x="14"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2" name="Freeform 267"/>
            <p:cNvSpPr>
              <a:spLocks/>
            </p:cNvSpPr>
            <p:nvPr/>
          </p:nvSpPr>
          <p:spPr bwMode="auto">
            <a:xfrm>
              <a:off x="2351" y="3793"/>
              <a:ext cx="14" cy="16"/>
            </a:xfrm>
            <a:custGeom>
              <a:avLst/>
              <a:gdLst>
                <a:gd name="T0" fmla="*/ 14 w 14"/>
                <a:gd name="T1" fmla="*/ 0 h 16"/>
                <a:gd name="T2" fmla="*/ 5 w 14"/>
                <a:gd name="T3" fmla="*/ 16 h 16"/>
                <a:gd name="T4" fmla="*/ 4 w 14"/>
                <a:gd name="T5" fmla="*/ 16 h 16"/>
                <a:gd name="T6" fmla="*/ 4 w 14"/>
                <a:gd name="T7" fmla="*/ 16 h 16"/>
                <a:gd name="T8" fmla="*/ 3 w 14"/>
                <a:gd name="T9" fmla="*/ 16 h 16"/>
                <a:gd name="T10" fmla="*/ 2 w 14"/>
                <a:gd name="T11" fmla="*/ 16 h 16"/>
                <a:gd name="T12" fmla="*/ 2 w 14"/>
                <a:gd name="T13" fmla="*/ 16 h 16"/>
                <a:gd name="T14" fmla="*/ 1 w 14"/>
                <a:gd name="T15" fmla="*/ 16 h 16"/>
                <a:gd name="T16" fmla="*/ 0 w 14"/>
                <a:gd name="T17" fmla="*/ 16 h 16"/>
                <a:gd name="T18" fmla="*/ 0 w 14"/>
                <a:gd name="T19" fmla="*/ 16 h 16"/>
                <a:gd name="T20" fmla="*/ 9 w 14"/>
                <a:gd name="T21" fmla="*/ 1 h 16"/>
                <a:gd name="T22" fmla="*/ 10 w 14"/>
                <a:gd name="T23" fmla="*/ 0 h 16"/>
                <a:gd name="T24" fmla="*/ 10 w 14"/>
                <a:gd name="T25" fmla="*/ 0 h 16"/>
                <a:gd name="T26" fmla="*/ 11 w 14"/>
                <a:gd name="T27" fmla="*/ 0 h 16"/>
                <a:gd name="T28" fmla="*/ 12 w 14"/>
                <a:gd name="T29" fmla="*/ 0 h 16"/>
                <a:gd name="T30" fmla="*/ 12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5" y="16"/>
                  </a:lnTo>
                  <a:lnTo>
                    <a:pt x="4" y="16"/>
                  </a:lnTo>
                  <a:lnTo>
                    <a:pt x="3" y="16"/>
                  </a:lnTo>
                  <a:lnTo>
                    <a:pt x="2" y="16"/>
                  </a:lnTo>
                  <a:lnTo>
                    <a:pt x="1" y="16"/>
                  </a:lnTo>
                  <a:lnTo>
                    <a:pt x="0" y="16"/>
                  </a:lnTo>
                  <a:lnTo>
                    <a:pt x="9" y="1"/>
                  </a:lnTo>
                  <a:lnTo>
                    <a:pt x="10" y="0"/>
                  </a:lnTo>
                  <a:lnTo>
                    <a:pt x="11" y="0"/>
                  </a:lnTo>
                  <a:lnTo>
                    <a:pt x="12" y="0"/>
                  </a:lnTo>
                  <a:lnTo>
                    <a:pt x="13" y="0"/>
                  </a:lnTo>
                  <a:lnTo>
                    <a:pt x="14"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3" name="Freeform 268"/>
            <p:cNvSpPr>
              <a:spLocks/>
            </p:cNvSpPr>
            <p:nvPr/>
          </p:nvSpPr>
          <p:spPr bwMode="auto">
            <a:xfrm>
              <a:off x="2344" y="3794"/>
              <a:ext cx="16" cy="17"/>
            </a:xfrm>
            <a:custGeom>
              <a:avLst/>
              <a:gdLst>
                <a:gd name="T0" fmla="*/ 16 w 16"/>
                <a:gd name="T1" fmla="*/ 0 h 17"/>
                <a:gd name="T2" fmla="*/ 7 w 16"/>
                <a:gd name="T3" fmla="*/ 15 h 17"/>
                <a:gd name="T4" fmla="*/ 6 w 16"/>
                <a:gd name="T5" fmla="*/ 16 h 17"/>
                <a:gd name="T6" fmla="*/ 5 w 16"/>
                <a:gd name="T7" fmla="*/ 16 h 17"/>
                <a:gd name="T8" fmla="*/ 4 w 16"/>
                <a:gd name="T9" fmla="*/ 16 h 17"/>
                <a:gd name="T10" fmla="*/ 4 w 16"/>
                <a:gd name="T11" fmla="*/ 16 h 17"/>
                <a:gd name="T12" fmla="*/ 3 w 16"/>
                <a:gd name="T13" fmla="*/ 16 h 17"/>
                <a:gd name="T14" fmla="*/ 1 w 16"/>
                <a:gd name="T15" fmla="*/ 16 h 17"/>
                <a:gd name="T16" fmla="*/ 1 w 16"/>
                <a:gd name="T17" fmla="*/ 17 h 17"/>
                <a:gd name="T18" fmla="*/ 0 w 16"/>
                <a:gd name="T19" fmla="*/ 17 h 17"/>
                <a:gd name="T20" fmla="*/ 9 w 16"/>
                <a:gd name="T21" fmla="*/ 1 h 17"/>
                <a:gd name="T22" fmla="*/ 10 w 16"/>
                <a:gd name="T23" fmla="*/ 0 h 17"/>
                <a:gd name="T24" fmla="*/ 11 w 16"/>
                <a:gd name="T25" fmla="*/ 0 h 17"/>
                <a:gd name="T26" fmla="*/ 11 w 16"/>
                <a:gd name="T27" fmla="*/ 0 h 17"/>
                <a:gd name="T28" fmla="*/ 12 w 16"/>
                <a:gd name="T29" fmla="*/ 0 h 17"/>
                <a:gd name="T30" fmla="*/ 13 w 16"/>
                <a:gd name="T31" fmla="*/ 0 h 17"/>
                <a:gd name="T32" fmla="*/ 13 w 16"/>
                <a:gd name="T33" fmla="*/ 0 h 17"/>
                <a:gd name="T34" fmla="*/ 14 w 16"/>
                <a:gd name="T35" fmla="*/ 0 h 17"/>
                <a:gd name="T36" fmla="*/ 16 w 16"/>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7"/>
                <a:gd name="T59" fmla="*/ 16 w 16"/>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7">
                  <a:moveTo>
                    <a:pt x="16" y="0"/>
                  </a:moveTo>
                  <a:lnTo>
                    <a:pt x="7" y="15"/>
                  </a:lnTo>
                  <a:lnTo>
                    <a:pt x="6" y="16"/>
                  </a:lnTo>
                  <a:lnTo>
                    <a:pt x="5" y="16"/>
                  </a:lnTo>
                  <a:lnTo>
                    <a:pt x="4" y="16"/>
                  </a:lnTo>
                  <a:lnTo>
                    <a:pt x="3" y="16"/>
                  </a:lnTo>
                  <a:lnTo>
                    <a:pt x="1" y="16"/>
                  </a:lnTo>
                  <a:lnTo>
                    <a:pt x="1" y="17"/>
                  </a:lnTo>
                  <a:lnTo>
                    <a:pt x="0" y="17"/>
                  </a:lnTo>
                  <a:lnTo>
                    <a:pt x="9" y="1"/>
                  </a:lnTo>
                  <a:lnTo>
                    <a:pt x="10" y="0"/>
                  </a:lnTo>
                  <a:lnTo>
                    <a:pt x="11" y="0"/>
                  </a:lnTo>
                  <a:lnTo>
                    <a:pt x="12" y="0"/>
                  </a:lnTo>
                  <a:lnTo>
                    <a:pt x="13" y="0"/>
                  </a:lnTo>
                  <a:lnTo>
                    <a:pt x="14" y="0"/>
                  </a:lnTo>
                  <a:lnTo>
                    <a:pt x="16"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4" name="Freeform 269"/>
            <p:cNvSpPr>
              <a:spLocks/>
            </p:cNvSpPr>
            <p:nvPr/>
          </p:nvSpPr>
          <p:spPr bwMode="auto">
            <a:xfrm>
              <a:off x="2338" y="3795"/>
              <a:ext cx="15" cy="18"/>
            </a:xfrm>
            <a:custGeom>
              <a:avLst/>
              <a:gdLst>
                <a:gd name="T0" fmla="*/ 15 w 15"/>
                <a:gd name="T1" fmla="*/ 0 h 18"/>
                <a:gd name="T2" fmla="*/ 6 w 15"/>
                <a:gd name="T3" fmla="*/ 16 h 18"/>
                <a:gd name="T4" fmla="*/ 5 w 15"/>
                <a:gd name="T5" fmla="*/ 16 h 18"/>
                <a:gd name="T6" fmla="*/ 4 w 15"/>
                <a:gd name="T7" fmla="*/ 16 h 18"/>
                <a:gd name="T8" fmla="*/ 3 w 15"/>
                <a:gd name="T9" fmla="*/ 17 h 18"/>
                <a:gd name="T10" fmla="*/ 3 w 15"/>
                <a:gd name="T11" fmla="*/ 17 h 18"/>
                <a:gd name="T12" fmla="*/ 2 w 15"/>
                <a:gd name="T13" fmla="*/ 17 h 18"/>
                <a:gd name="T14" fmla="*/ 1 w 15"/>
                <a:gd name="T15" fmla="*/ 17 h 18"/>
                <a:gd name="T16" fmla="*/ 0 w 15"/>
                <a:gd name="T17" fmla="*/ 18 h 18"/>
                <a:gd name="T18" fmla="*/ 0 w 15"/>
                <a:gd name="T19" fmla="*/ 18 h 18"/>
                <a:gd name="T20" fmla="*/ 9 w 15"/>
                <a:gd name="T21" fmla="*/ 1 h 18"/>
                <a:gd name="T22" fmla="*/ 10 w 15"/>
                <a:gd name="T23" fmla="*/ 1 h 18"/>
                <a:gd name="T24" fmla="*/ 11 w 15"/>
                <a:gd name="T25" fmla="*/ 1 h 18"/>
                <a:gd name="T26" fmla="*/ 12 w 15"/>
                <a:gd name="T27" fmla="*/ 1 h 18"/>
                <a:gd name="T28" fmla="*/ 12 w 15"/>
                <a:gd name="T29" fmla="*/ 0 h 18"/>
                <a:gd name="T30" fmla="*/ 13 w 15"/>
                <a:gd name="T31" fmla="*/ 0 h 18"/>
                <a:gd name="T32" fmla="*/ 14 w 15"/>
                <a:gd name="T33" fmla="*/ 0 h 18"/>
                <a:gd name="T34" fmla="*/ 14 w 15"/>
                <a:gd name="T35" fmla="*/ 0 h 18"/>
                <a:gd name="T36" fmla="*/ 15 w 15"/>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8"/>
                <a:gd name="T59" fmla="*/ 15 w 1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8">
                  <a:moveTo>
                    <a:pt x="15" y="0"/>
                  </a:moveTo>
                  <a:lnTo>
                    <a:pt x="6" y="16"/>
                  </a:lnTo>
                  <a:lnTo>
                    <a:pt x="5" y="16"/>
                  </a:lnTo>
                  <a:lnTo>
                    <a:pt x="4" y="16"/>
                  </a:lnTo>
                  <a:lnTo>
                    <a:pt x="3" y="17"/>
                  </a:lnTo>
                  <a:lnTo>
                    <a:pt x="2" y="17"/>
                  </a:lnTo>
                  <a:lnTo>
                    <a:pt x="1" y="17"/>
                  </a:lnTo>
                  <a:lnTo>
                    <a:pt x="0" y="18"/>
                  </a:lnTo>
                  <a:lnTo>
                    <a:pt x="9" y="1"/>
                  </a:lnTo>
                  <a:lnTo>
                    <a:pt x="10" y="1"/>
                  </a:lnTo>
                  <a:lnTo>
                    <a:pt x="11" y="1"/>
                  </a:lnTo>
                  <a:lnTo>
                    <a:pt x="12" y="1"/>
                  </a:lnTo>
                  <a:lnTo>
                    <a:pt x="12" y="0"/>
                  </a:lnTo>
                  <a:lnTo>
                    <a:pt x="13" y="0"/>
                  </a:lnTo>
                  <a:lnTo>
                    <a:pt x="14" y="0"/>
                  </a:lnTo>
                  <a:lnTo>
                    <a:pt x="15"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5" name="Freeform 270"/>
            <p:cNvSpPr>
              <a:spLocks/>
            </p:cNvSpPr>
            <p:nvPr/>
          </p:nvSpPr>
          <p:spPr bwMode="auto">
            <a:xfrm>
              <a:off x="2329" y="3796"/>
              <a:ext cx="18" cy="22"/>
            </a:xfrm>
            <a:custGeom>
              <a:avLst/>
              <a:gdLst>
                <a:gd name="T0" fmla="*/ 18 w 18"/>
                <a:gd name="T1" fmla="*/ 0 h 22"/>
                <a:gd name="T2" fmla="*/ 9 w 18"/>
                <a:gd name="T3" fmla="*/ 17 h 22"/>
                <a:gd name="T4" fmla="*/ 8 w 18"/>
                <a:gd name="T5" fmla="*/ 18 h 22"/>
                <a:gd name="T6" fmla="*/ 7 w 18"/>
                <a:gd name="T7" fmla="*/ 18 h 22"/>
                <a:gd name="T8" fmla="*/ 6 w 18"/>
                <a:gd name="T9" fmla="*/ 18 h 22"/>
                <a:gd name="T10" fmla="*/ 5 w 18"/>
                <a:gd name="T11" fmla="*/ 19 h 22"/>
                <a:gd name="T12" fmla="*/ 4 w 18"/>
                <a:gd name="T13" fmla="*/ 19 h 22"/>
                <a:gd name="T14" fmla="*/ 2 w 18"/>
                <a:gd name="T15" fmla="*/ 21 h 22"/>
                <a:gd name="T16" fmla="*/ 1 w 18"/>
                <a:gd name="T17" fmla="*/ 21 h 22"/>
                <a:gd name="T18" fmla="*/ 0 w 18"/>
                <a:gd name="T19" fmla="*/ 22 h 22"/>
                <a:gd name="T20" fmla="*/ 11 w 18"/>
                <a:gd name="T21" fmla="*/ 3 h 22"/>
                <a:gd name="T22" fmla="*/ 12 w 18"/>
                <a:gd name="T23" fmla="*/ 2 h 22"/>
                <a:gd name="T24" fmla="*/ 13 w 18"/>
                <a:gd name="T25" fmla="*/ 2 h 22"/>
                <a:gd name="T26" fmla="*/ 13 w 18"/>
                <a:gd name="T27" fmla="*/ 2 h 22"/>
                <a:gd name="T28" fmla="*/ 14 w 18"/>
                <a:gd name="T29" fmla="*/ 2 h 22"/>
                <a:gd name="T30" fmla="*/ 15 w 18"/>
                <a:gd name="T31" fmla="*/ 1 h 22"/>
                <a:gd name="T32" fmla="*/ 16 w 18"/>
                <a:gd name="T33" fmla="*/ 1 h 22"/>
                <a:gd name="T34" fmla="*/ 18 w 18"/>
                <a:gd name="T35" fmla="*/ 1 h 22"/>
                <a:gd name="T36" fmla="*/ 18 w 18"/>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22"/>
                <a:gd name="T59" fmla="*/ 18 w 18"/>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22">
                  <a:moveTo>
                    <a:pt x="18" y="0"/>
                  </a:moveTo>
                  <a:lnTo>
                    <a:pt x="9" y="17"/>
                  </a:lnTo>
                  <a:lnTo>
                    <a:pt x="8" y="18"/>
                  </a:lnTo>
                  <a:lnTo>
                    <a:pt x="7" y="18"/>
                  </a:lnTo>
                  <a:lnTo>
                    <a:pt x="6" y="18"/>
                  </a:lnTo>
                  <a:lnTo>
                    <a:pt x="5" y="19"/>
                  </a:lnTo>
                  <a:lnTo>
                    <a:pt x="4" y="19"/>
                  </a:lnTo>
                  <a:lnTo>
                    <a:pt x="2" y="21"/>
                  </a:lnTo>
                  <a:lnTo>
                    <a:pt x="1" y="21"/>
                  </a:lnTo>
                  <a:lnTo>
                    <a:pt x="0" y="22"/>
                  </a:lnTo>
                  <a:lnTo>
                    <a:pt x="11" y="3"/>
                  </a:lnTo>
                  <a:lnTo>
                    <a:pt x="12" y="2"/>
                  </a:lnTo>
                  <a:lnTo>
                    <a:pt x="13" y="2"/>
                  </a:lnTo>
                  <a:lnTo>
                    <a:pt x="14" y="2"/>
                  </a:lnTo>
                  <a:lnTo>
                    <a:pt x="15" y="1"/>
                  </a:lnTo>
                  <a:lnTo>
                    <a:pt x="16" y="1"/>
                  </a:lnTo>
                  <a:lnTo>
                    <a:pt x="18" y="1"/>
                  </a:lnTo>
                  <a:lnTo>
                    <a:pt x="18"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6" name="Freeform 271"/>
            <p:cNvSpPr>
              <a:spLocks/>
            </p:cNvSpPr>
            <p:nvPr/>
          </p:nvSpPr>
          <p:spPr bwMode="auto">
            <a:xfrm>
              <a:off x="2321" y="3799"/>
              <a:ext cx="19" cy="25"/>
            </a:xfrm>
            <a:custGeom>
              <a:avLst/>
              <a:gdLst>
                <a:gd name="T0" fmla="*/ 19 w 19"/>
                <a:gd name="T1" fmla="*/ 0 h 25"/>
                <a:gd name="T2" fmla="*/ 8 w 19"/>
                <a:gd name="T3" fmla="*/ 19 h 25"/>
                <a:gd name="T4" fmla="*/ 7 w 19"/>
                <a:gd name="T5" fmla="*/ 20 h 25"/>
                <a:gd name="T6" fmla="*/ 6 w 19"/>
                <a:gd name="T7" fmla="*/ 20 h 25"/>
                <a:gd name="T8" fmla="*/ 5 w 19"/>
                <a:gd name="T9" fmla="*/ 21 h 25"/>
                <a:gd name="T10" fmla="*/ 4 w 19"/>
                <a:gd name="T11" fmla="*/ 22 h 25"/>
                <a:gd name="T12" fmla="*/ 3 w 19"/>
                <a:gd name="T13" fmla="*/ 22 h 25"/>
                <a:gd name="T14" fmla="*/ 2 w 19"/>
                <a:gd name="T15" fmla="*/ 23 h 25"/>
                <a:gd name="T16" fmla="*/ 1 w 19"/>
                <a:gd name="T17" fmla="*/ 24 h 25"/>
                <a:gd name="T18" fmla="*/ 0 w 19"/>
                <a:gd name="T19" fmla="*/ 25 h 25"/>
                <a:gd name="T20" fmla="*/ 12 w 19"/>
                <a:gd name="T21" fmla="*/ 4 h 25"/>
                <a:gd name="T22" fmla="*/ 13 w 19"/>
                <a:gd name="T23" fmla="*/ 4 h 25"/>
                <a:gd name="T24" fmla="*/ 14 w 19"/>
                <a:gd name="T25" fmla="*/ 3 h 25"/>
                <a:gd name="T26" fmla="*/ 15 w 19"/>
                <a:gd name="T27" fmla="*/ 3 h 25"/>
                <a:gd name="T28" fmla="*/ 16 w 19"/>
                <a:gd name="T29" fmla="*/ 1 h 25"/>
                <a:gd name="T30" fmla="*/ 16 w 19"/>
                <a:gd name="T31" fmla="*/ 1 h 25"/>
                <a:gd name="T32" fmla="*/ 17 w 19"/>
                <a:gd name="T33" fmla="*/ 1 h 25"/>
                <a:gd name="T34" fmla="*/ 18 w 19"/>
                <a:gd name="T35" fmla="*/ 0 h 25"/>
                <a:gd name="T36" fmla="*/ 19 w 19"/>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5"/>
                <a:gd name="T59" fmla="*/ 19 w 19"/>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5">
                  <a:moveTo>
                    <a:pt x="19" y="0"/>
                  </a:moveTo>
                  <a:lnTo>
                    <a:pt x="8" y="19"/>
                  </a:lnTo>
                  <a:lnTo>
                    <a:pt x="7" y="20"/>
                  </a:lnTo>
                  <a:lnTo>
                    <a:pt x="6" y="20"/>
                  </a:lnTo>
                  <a:lnTo>
                    <a:pt x="5" y="21"/>
                  </a:lnTo>
                  <a:lnTo>
                    <a:pt x="4" y="22"/>
                  </a:lnTo>
                  <a:lnTo>
                    <a:pt x="3" y="22"/>
                  </a:lnTo>
                  <a:lnTo>
                    <a:pt x="2" y="23"/>
                  </a:lnTo>
                  <a:lnTo>
                    <a:pt x="1" y="24"/>
                  </a:lnTo>
                  <a:lnTo>
                    <a:pt x="0" y="25"/>
                  </a:lnTo>
                  <a:lnTo>
                    <a:pt x="12" y="4"/>
                  </a:lnTo>
                  <a:lnTo>
                    <a:pt x="13" y="4"/>
                  </a:lnTo>
                  <a:lnTo>
                    <a:pt x="14" y="3"/>
                  </a:lnTo>
                  <a:lnTo>
                    <a:pt x="15" y="3"/>
                  </a:lnTo>
                  <a:lnTo>
                    <a:pt x="16" y="1"/>
                  </a:lnTo>
                  <a:lnTo>
                    <a:pt x="17" y="1"/>
                  </a:lnTo>
                  <a:lnTo>
                    <a:pt x="18" y="0"/>
                  </a:lnTo>
                  <a:lnTo>
                    <a:pt x="19"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7" name="Freeform 272"/>
            <p:cNvSpPr>
              <a:spLocks noEditPoints="1"/>
            </p:cNvSpPr>
            <p:nvPr/>
          </p:nvSpPr>
          <p:spPr bwMode="auto">
            <a:xfrm>
              <a:off x="2278" y="3803"/>
              <a:ext cx="55" cy="96"/>
            </a:xfrm>
            <a:custGeom>
              <a:avLst/>
              <a:gdLst>
                <a:gd name="T0" fmla="*/ 55 w 55"/>
                <a:gd name="T1" fmla="*/ 0 h 96"/>
                <a:gd name="T2" fmla="*/ 43 w 55"/>
                <a:gd name="T3" fmla="*/ 21 h 96"/>
                <a:gd name="T4" fmla="*/ 42 w 55"/>
                <a:gd name="T5" fmla="*/ 22 h 96"/>
                <a:gd name="T6" fmla="*/ 39 w 55"/>
                <a:gd name="T7" fmla="*/ 24 h 96"/>
                <a:gd name="T8" fmla="*/ 37 w 55"/>
                <a:gd name="T9" fmla="*/ 25 h 96"/>
                <a:gd name="T10" fmla="*/ 36 w 55"/>
                <a:gd name="T11" fmla="*/ 27 h 96"/>
                <a:gd name="T12" fmla="*/ 34 w 55"/>
                <a:gd name="T13" fmla="*/ 29 h 96"/>
                <a:gd name="T14" fmla="*/ 33 w 55"/>
                <a:gd name="T15" fmla="*/ 31 h 96"/>
                <a:gd name="T16" fmla="*/ 32 w 55"/>
                <a:gd name="T17" fmla="*/ 33 h 96"/>
                <a:gd name="T18" fmla="*/ 30 w 55"/>
                <a:gd name="T19" fmla="*/ 34 h 96"/>
                <a:gd name="T20" fmla="*/ 46 w 55"/>
                <a:gd name="T21" fmla="*/ 5 h 96"/>
                <a:gd name="T22" fmla="*/ 47 w 55"/>
                <a:gd name="T23" fmla="*/ 4 h 96"/>
                <a:gd name="T24" fmla="*/ 48 w 55"/>
                <a:gd name="T25" fmla="*/ 4 h 96"/>
                <a:gd name="T26" fmla="*/ 49 w 55"/>
                <a:gd name="T27" fmla="*/ 3 h 96"/>
                <a:gd name="T28" fmla="*/ 50 w 55"/>
                <a:gd name="T29" fmla="*/ 2 h 96"/>
                <a:gd name="T30" fmla="*/ 51 w 55"/>
                <a:gd name="T31" fmla="*/ 2 h 96"/>
                <a:gd name="T32" fmla="*/ 52 w 55"/>
                <a:gd name="T33" fmla="*/ 1 h 96"/>
                <a:gd name="T34" fmla="*/ 53 w 55"/>
                <a:gd name="T35" fmla="*/ 1 h 96"/>
                <a:gd name="T36" fmla="*/ 55 w 55"/>
                <a:gd name="T37" fmla="*/ 0 h 96"/>
                <a:gd name="T38" fmla="*/ 2 w 55"/>
                <a:gd name="T39" fmla="*/ 85 h 96"/>
                <a:gd name="T40" fmla="*/ 7 w 55"/>
                <a:gd name="T41" fmla="*/ 76 h 96"/>
                <a:gd name="T42" fmla="*/ 5 w 55"/>
                <a:gd name="T43" fmla="*/ 80 h 96"/>
                <a:gd name="T44" fmla="*/ 4 w 55"/>
                <a:gd name="T45" fmla="*/ 84 h 96"/>
                <a:gd name="T46" fmla="*/ 3 w 55"/>
                <a:gd name="T47" fmla="*/ 88 h 96"/>
                <a:gd name="T48" fmla="*/ 2 w 55"/>
                <a:gd name="T49" fmla="*/ 91 h 96"/>
                <a:gd name="T50" fmla="*/ 0 w 55"/>
                <a:gd name="T51" fmla="*/ 93 h 96"/>
                <a:gd name="T52" fmla="*/ 0 w 55"/>
                <a:gd name="T53" fmla="*/ 95 h 96"/>
                <a:gd name="T54" fmla="*/ 0 w 55"/>
                <a:gd name="T55" fmla="*/ 96 h 96"/>
                <a:gd name="T56" fmla="*/ 0 w 55"/>
                <a:gd name="T57" fmla="*/ 96 h 96"/>
                <a:gd name="T58" fmla="*/ 0 w 55"/>
                <a:gd name="T59" fmla="*/ 94 h 96"/>
                <a:gd name="T60" fmla="*/ 0 w 55"/>
                <a:gd name="T61" fmla="*/ 93 h 96"/>
                <a:gd name="T62" fmla="*/ 0 w 55"/>
                <a:gd name="T63" fmla="*/ 92 h 96"/>
                <a:gd name="T64" fmla="*/ 0 w 55"/>
                <a:gd name="T65" fmla="*/ 91 h 96"/>
                <a:gd name="T66" fmla="*/ 0 w 55"/>
                <a:gd name="T67" fmla="*/ 89 h 96"/>
                <a:gd name="T68" fmla="*/ 2 w 55"/>
                <a:gd name="T69" fmla="*/ 88 h 96"/>
                <a:gd name="T70" fmla="*/ 2 w 55"/>
                <a:gd name="T71" fmla="*/ 87 h 96"/>
                <a:gd name="T72" fmla="*/ 2 w 55"/>
                <a:gd name="T73" fmla="*/ 85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5"/>
                <a:gd name="T112" fmla="*/ 0 h 96"/>
                <a:gd name="T113" fmla="*/ 55 w 55"/>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5" h="96">
                  <a:moveTo>
                    <a:pt x="55" y="0"/>
                  </a:moveTo>
                  <a:lnTo>
                    <a:pt x="43" y="21"/>
                  </a:lnTo>
                  <a:lnTo>
                    <a:pt x="42" y="22"/>
                  </a:lnTo>
                  <a:lnTo>
                    <a:pt x="39" y="24"/>
                  </a:lnTo>
                  <a:lnTo>
                    <a:pt x="37" y="25"/>
                  </a:lnTo>
                  <a:lnTo>
                    <a:pt x="36" y="27"/>
                  </a:lnTo>
                  <a:lnTo>
                    <a:pt x="34" y="29"/>
                  </a:lnTo>
                  <a:lnTo>
                    <a:pt x="33" y="31"/>
                  </a:lnTo>
                  <a:lnTo>
                    <a:pt x="32" y="33"/>
                  </a:lnTo>
                  <a:lnTo>
                    <a:pt x="30" y="34"/>
                  </a:lnTo>
                  <a:lnTo>
                    <a:pt x="46" y="5"/>
                  </a:lnTo>
                  <a:lnTo>
                    <a:pt x="47" y="4"/>
                  </a:lnTo>
                  <a:lnTo>
                    <a:pt x="48" y="4"/>
                  </a:lnTo>
                  <a:lnTo>
                    <a:pt x="49" y="3"/>
                  </a:lnTo>
                  <a:lnTo>
                    <a:pt x="50" y="2"/>
                  </a:lnTo>
                  <a:lnTo>
                    <a:pt x="51" y="2"/>
                  </a:lnTo>
                  <a:lnTo>
                    <a:pt x="52" y="1"/>
                  </a:lnTo>
                  <a:lnTo>
                    <a:pt x="53" y="1"/>
                  </a:lnTo>
                  <a:lnTo>
                    <a:pt x="55" y="0"/>
                  </a:lnTo>
                  <a:close/>
                  <a:moveTo>
                    <a:pt x="2" y="85"/>
                  </a:moveTo>
                  <a:lnTo>
                    <a:pt x="7" y="76"/>
                  </a:lnTo>
                  <a:lnTo>
                    <a:pt x="5" y="80"/>
                  </a:lnTo>
                  <a:lnTo>
                    <a:pt x="4" y="84"/>
                  </a:lnTo>
                  <a:lnTo>
                    <a:pt x="3" y="88"/>
                  </a:lnTo>
                  <a:lnTo>
                    <a:pt x="2" y="91"/>
                  </a:lnTo>
                  <a:lnTo>
                    <a:pt x="0" y="93"/>
                  </a:lnTo>
                  <a:lnTo>
                    <a:pt x="0" y="95"/>
                  </a:lnTo>
                  <a:lnTo>
                    <a:pt x="0" y="96"/>
                  </a:lnTo>
                  <a:lnTo>
                    <a:pt x="0" y="94"/>
                  </a:lnTo>
                  <a:lnTo>
                    <a:pt x="0" y="93"/>
                  </a:lnTo>
                  <a:lnTo>
                    <a:pt x="0" y="92"/>
                  </a:lnTo>
                  <a:lnTo>
                    <a:pt x="0" y="91"/>
                  </a:lnTo>
                  <a:lnTo>
                    <a:pt x="0" y="89"/>
                  </a:lnTo>
                  <a:lnTo>
                    <a:pt x="2" y="88"/>
                  </a:lnTo>
                  <a:lnTo>
                    <a:pt x="2" y="87"/>
                  </a:lnTo>
                  <a:lnTo>
                    <a:pt x="2" y="85"/>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8" name="Freeform 273"/>
            <p:cNvSpPr>
              <a:spLocks/>
            </p:cNvSpPr>
            <p:nvPr/>
          </p:nvSpPr>
          <p:spPr bwMode="auto">
            <a:xfrm>
              <a:off x="2280" y="3808"/>
              <a:ext cx="44" cy="80"/>
            </a:xfrm>
            <a:custGeom>
              <a:avLst/>
              <a:gdLst>
                <a:gd name="T0" fmla="*/ 44 w 44"/>
                <a:gd name="T1" fmla="*/ 0 h 80"/>
                <a:gd name="T2" fmla="*/ 28 w 44"/>
                <a:gd name="T3" fmla="*/ 29 h 80"/>
                <a:gd name="T4" fmla="*/ 24 w 44"/>
                <a:gd name="T5" fmla="*/ 34 h 80"/>
                <a:gd name="T6" fmla="*/ 20 w 44"/>
                <a:gd name="T7" fmla="*/ 40 h 80"/>
                <a:gd name="T8" fmla="*/ 17 w 44"/>
                <a:gd name="T9" fmla="*/ 45 h 80"/>
                <a:gd name="T10" fmla="*/ 15 w 44"/>
                <a:gd name="T11" fmla="*/ 50 h 80"/>
                <a:gd name="T12" fmla="*/ 11 w 44"/>
                <a:gd name="T13" fmla="*/ 56 h 80"/>
                <a:gd name="T14" fmla="*/ 9 w 44"/>
                <a:gd name="T15" fmla="*/ 61 h 80"/>
                <a:gd name="T16" fmla="*/ 7 w 44"/>
                <a:gd name="T17" fmla="*/ 65 h 80"/>
                <a:gd name="T18" fmla="*/ 5 w 44"/>
                <a:gd name="T19" fmla="*/ 71 h 80"/>
                <a:gd name="T20" fmla="*/ 0 w 44"/>
                <a:gd name="T21" fmla="*/ 80 h 80"/>
                <a:gd name="T22" fmla="*/ 0 w 44"/>
                <a:gd name="T23" fmla="*/ 78 h 80"/>
                <a:gd name="T24" fmla="*/ 0 w 44"/>
                <a:gd name="T25" fmla="*/ 76 h 80"/>
                <a:gd name="T26" fmla="*/ 1 w 44"/>
                <a:gd name="T27" fmla="*/ 75 h 80"/>
                <a:gd name="T28" fmla="*/ 1 w 44"/>
                <a:gd name="T29" fmla="*/ 73 h 80"/>
                <a:gd name="T30" fmla="*/ 1 w 44"/>
                <a:gd name="T31" fmla="*/ 71 h 80"/>
                <a:gd name="T32" fmla="*/ 2 w 44"/>
                <a:gd name="T33" fmla="*/ 70 h 80"/>
                <a:gd name="T34" fmla="*/ 2 w 44"/>
                <a:gd name="T35" fmla="*/ 68 h 80"/>
                <a:gd name="T36" fmla="*/ 2 w 44"/>
                <a:gd name="T37" fmla="*/ 67 h 80"/>
                <a:gd name="T38" fmla="*/ 34 w 44"/>
                <a:gd name="T39" fmla="*/ 7 h 80"/>
                <a:gd name="T40" fmla="*/ 35 w 44"/>
                <a:gd name="T41" fmla="*/ 6 h 80"/>
                <a:gd name="T42" fmla="*/ 37 w 44"/>
                <a:gd name="T43" fmla="*/ 5 h 80"/>
                <a:gd name="T44" fmla="*/ 38 w 44"/>
                <a:gd name="T45" fmla="*/ 4 h 80"/>
                <a:gd name="T46" fmla="*/ 40 w 44"/>
                <a:gd name="T47" fmla="*/ 4 h 80"/>
                <a:gd name="T48" fmla="*/ 41 w 44"/>
                <a:gd name="T49" fmla="*/ 3 h 80"/>
                <a:gd name="T50" fmla="*/ 42 w 44"/>
                <a:gd name="T51" fmla="*/ 2 h 80"/>
                <a:gd name="T52" fmla="*/ 43 w 44"/>
                <a:gd name="T53" fmla="*/ 1 h 80"/>
                <a:gd name="T54" fmla="*/ 44 w 44"/>
                <a:gd name="T55" fmla="*/ 0 h 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
                <a:gd name="T85" fmla="*/ 0 h 80"/>
                <a:gd name="T86" fmla="*/ 44 w 44"/>
                <a:gd name="T87" fmla="*/ 80 h 8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 h="80">
                  <a:moveTo>
                    <a:pt x="44" y="0"/>
                  </a:moveTo>
                  <a:lnTo>
                    <a:pt x="28" y="29"/>
                  </a:lnTo>
                  <a:lnTo>
                    <a:pt x="24" y="34"/>
                  </a:lnTo>
                  <a:lnTo>
                    <a:pt x="20" y="40"/>
                  </a:lnTo>
                  <a:lnTo>
                    <a:pt x="17" y="45"/>
                  </a:lnTo>
                  <a:lnTo>
                    <a:pt x="15" y="50"/>
                  </a:lnTo>
                  <a:lnTo>
                    <a:pt x="11" y="56"/>
                  </a:lnTo>
                  <a:lnTo>
                    <a:pt x="9" y="61"/>
                  </a:lnTo>
                  <a:lnTo>
                    <a:pt x="7" y="65"/>
                  </a:lnTo>
                  <a:lnTo>
                    <a:pt x="5" y="71"/>
                  </a:lnTo>
                  <a:lnTo>
                    <a:pt x="0" y="80"/>
                  </a:lnTo>
                  <a:lnTo>
                    <a:pt x="0" y="78"/>
                  </a:lnTo>
                  <a:lnTo>
                    <a:pt x="0" y="76"/>
                  </a:lnTo>
                  <a:lnTo>
                    <a:pt x="1" y="75"/>
                  </a:lnTo>
                  <a:lnTo>
                    <a:pt x="1" y="73"/>
                  </a:lnTo>
                  <a:lnTo>
                    <a:pt x="1" y="71"/>
                  </a:lnTo>
                  <a:lnTo>
                    <a:pt x="2" y="70"/>
                  </a:lnTo>
                  <a:lnTo>
                    <a:pt x="2" y="68"/>
                  </a:lnTo>
                  <a:lnTo>
                    <a:pt x="2" y="67"/>
                  </a:lnTo>
                  <a:lnTo>
                    <a:pt x="34" y="7"/>
                  </a:lnTo>
                  <a:lnTo>
                    <a:pt x="35" y="6"/>
                  </a:lnTo>
                  <a:lnTo>
                    <a:pt x="37" y="5"/>
                  </a:lnTo>
                  <a:lnTo>
                    <a:pt x="38" y="4"/>
                  </a:lnTo>
                  <a:lnTo>
                    <a:pt x="40" y="4"/>
                  </a:lnTo>
                  <a:lnTo>
                    <a:pt x="41" y="3"/>
                  </a:lnTo>
                  <a:lnTo>
                    <a:pt x="42" y="2"/>
                  </a:lnTo>
                  <a:lnTo>
                    <a:pt x="43" y="1"/>
                  </a:lnTo>
                  <a:lnTo>
                    <a:pt x="44"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79" name="Freeform 274"/>
            <p:cNvSpPr>
              <a:spLocks/>
            </p:cNvSpPr>
            <p:nvPr/>
          </p:nvSpPr>
          <p:spPr bwMode="auto">
            <a:xfrm>
              <a:off x="2282" y="3815"/>
              <a:ext cx="32" cy="60"/>
            </a:xfrm>
            <a:custGeom>
              <a:avLst/>
              <a:gdLst>
                <a:gd name="T0" fmla="*/ 32 w 32"/>
                <a:gd name="T1" fmla="*/ 0 h 60"/>
                <a:gd name="T2" fmla="*/ 0 w 32"/>
                <a:gd name="T3" fmla="*/ 60 h 60"/>
                <a:gd name="T4" fmla="*/ 1 w 32"/>
                <a:gd name="T5" fmla="*/ 55 h 60"/>
                <a:gd name="T6" fmla="*/ 2 w 32"/>
                <a:gd name="T7" fmla="*/ 52 h 60"/>
                <a:gd name="T8" fmla="*/ 3 w 32"/>
                <a:gd name="T9" fmla="*/ 49 h 60"/>
                <a:gd name="T10" fmla="*/ 4 w 32"/>
                <a:gd name="T11" fmla="*/ 46 h 60"/>
                <a:gd name="T12" fmla="*/ 5 w 32"/>
                <a:gd name="T13" fmla="*/ 42 h 60"/>
                <a:gd name="T14" fmla="*/ 6 w 32"/>
                <a:gd name="T15" fmla="*/ 40 h 60"/>
                <a:gd name="T16" fmla="*/ 7 w 32"/>
                <a:gd name="T17" fmla="*/ 37 h 60"/>
                <a:gd name="T18" fmla="*/ 8 w 32"/>
                <a:gd name="T19" fmla="*/ 34 h 60"/>
                <a:gd name="T20" fmla="*/ 17 w 32"/>
                <a:gd name="T21" fmla="*/ 20 h 60"/>
                <a:gd name="T22" fmla="*/ 18 w 32"/>
                <a:gd name="T23" fmla="*/ 17 h 60"/>
                <a:gd name="T24" fmla="*/ 20 w 32"/>
                <a:gd name="T25" fmla="*/ 14 h 60"/>
                <a:gd name="T26" fmla="*/ 22 w 32"/>
                <a:gd name="T27" fmla="*/ 12 h 60"/>
                <a:gd name="T28" fmla="*/ 25 w 32"/>
                <a:gd name="T29" fmla="*/ 9 h 60"/>
                <a:gd name="T30" fmla="*/ 27 w 32"/>
                <a:gd name="T31" fmla="*/ 7 h 60"/>
                <a:gd name="T32" fmla="*/ 28 w 32"/>
                <a:gd name="T33" fmla="*/ 5 h 60"/>
                <a:gd name="T34" fmla="*/ 30 w 32"/>
                <a:gd name="T35" fmla="*/ 3 h 60"/>
                <a:gd name="T36" fmla="*/ 32 w 32"/>
                <a:gd name="T37" fmla="*/ 0 h 6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60"/>
                <a:gd name="T59" fmla="*/ 32 w 32"/>
                <a:gd name="T60" fmla="*/ 60 h 6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60">
                  <a:moveTo>
                    <a:pt x="32" y="0"/>
                  </a:moveTo>
                  <a:lnTo>
                    <a:pt x="0" y="60"/>
                  </a:lnTo>
                  <a:lnTo>
                    <a:pt x="1" y="55"/>
                  </a:lnTo>
                  <a:lnTo>
                    <a:pt x="2" y="52"/>
                  </a:lnTo>
                  <a:lnTo>
                    <a:pt x="3" y="49"/>
                  </a:lnTo>
                  <a:lnTo>
                    <a:pt x="4" y="46"/>
                  </a:lnTo>
                  <a:lnTo>
                    <a:pt x="5" y="42"/>
                  </a:lnTo>
                  <a:lnTo>
                    <a:pt x="6" y="40"/>
                  </a:lnTo>
                  <a:lnTo>
                    <a:pt x="7" y="37"/>
                  </a:lnTo>
                  <a:lnTo>
                    <a:pt x="8" y="34"/>
                  </a:lnTo>
                  <a:lnTo>
                    <a:pt x="17" y="20"/>
                  </a:lnTo>
                  <a:lnTo>
                    <a:pt x="18" y="17"/>
                  </a:lnTo>
                  <a:lnTo>
                    <a:pt x="20" y="14"/>
                  </a:lnTo>
                  <a:lnTo>
                    <a:pt x="22" y="12"/>
                  </a:lnTo>
                  <a:lnTo>
                    <a:pt x="25" y="9"/>
                  </a:lnTo>
                  <a:lnTo>
                    <a:pt x="27" y="7"/>
                  </a:lnTo>
                  <a:lnTo>
                    <a:pt x="28" y="5"/>
                  </a:lnTo>
                  <a:lnTo>
                    <a:pt x="30" y="3"/>
                  </a:lnTo>
                  <a:lnTo>
                    <a:pt x="32"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0" name="Freeform 275"/>
            <p:cNvSpPr>
              <a:spLocks/>
            </p:cNvSpPr>
            <p:nvPr/>
          </p:nvSpPr>
          <p:spPr bwMode="auto">
            <a:xfrm>
              <a:off x="2290" y="3835"/>
              <a:ext cx="9" cy="14"/>
            </a:xfrm>
            <a:custGeom>
              <a:avLst/>
              <a:gdLst>
                <a:gd name="T0" fmla="*/ 9 w 9"/>
                <a:gd name="T1" fmla="*/ 0 h 14"/>
                <a:gd name="T2" fmla="*/ 0 w 9"/>
                <a:gd name="T3" fmla="*/ 14 h 14"/>
                <a:gd name="T4" fmla="*/ 1 w 9"/>
                <a:gd name="T5" fmla="*/ 12 h 14"/>
                <a:gd name="T6" fmla="*/ 3 w 9"/>
                <a:gd name="T7" fmla="*/ 11 h 14"/>
                <a:gd name="T8" fmla="*/ 4 w 9"/>
                <a:gd name="T9" fmla="*/ 8 h 14"/>
                <a:gd name="T10" fmla="*/ 5 w 9"/>
                <a:gd name="T11" fmla="*/ 6 h 14"/>
                <a:gd name="T12" fmla="*/ 6 w 9"/>
                <a:gd name="T13" fmla="*/ 4 h 14"/>
                <a:gd name="T14" fmla="*/ 7 w 9"/>
                <a:gd name="T15" fmla="*/ 3 h 14"/>
                <a:gd name="T16" fmla="*/ 8 w 9"/>
                <a:gd name="T17" fmla="*/ 1 h 14"/>
                <a:gd name="T18" fmla="*/ 9 w 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4"/>
                <a:gd name="T32" fmla="*/ 9 w 9"/>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4">
                  <a:moveTo>
                    <a:pt x="9" y="0"/>
                  </a:moveTo>
                  <a:lnTo>
                    <a:pt x="0" y="14"/>
                  </a:lnTo>
                  <a:lnTo>
                    <a:pt x="1" y="12"/>
                  </a:lnTo>
                  <a:lnTo>
                    <a:pt x="3" y="11"/>
                  </a:lnTo>
                  <a:lnTo>
                    <a:pt x="4" y="8"/>
                  </a:lnTo>
                  <a:lnTo>
                    <a:pt x="5" y="6"/>
                  </a:lnTo>
                  <a:lnTo>
                    <a:pt x="6" y="4"/>
                  </a:lnTo>
                  <a:lnTo>
                    <a:pt x="7" y="3"/>
                  </a:lnTo>
                  <a:lnTo>
                    <a:pt x="8" y="1"/>
                  </a:lnTo>
                  <a:lnTo>
                    <a:pt x="9"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1" name="Freeform 276"/>
            <p:cNvSpPr>
              <a:spLocks/>
            </p:cNvSpPr>
            <p:nvPr/>
          </p:nvSpPr>
          <p:spPr bwMode="auto">
            <a:xfrm>
              <a:off x="2273" y="3789"/>
              <a:ext cx="154" cy="113"/>
            </a:xfrm>
            <a:custGeom>
              <a:avLst/>
              <a:gdLst>
                <a:gd name="T0" fmla="*/ 144 w 154"/>
                <a:gd name="T1" fmla="*/ 96 h 113"/>
                <a:gd name="T2" fmla="*/ 151 w 154"/>
                <a:gd name="T3" fmla="*/ 74 h 113"/>
                <a:gd name="T4" fmla="*/ 154 w 154"/>
                <a:gd name="T5" fmla="*/ 53 h 113"/>
                <a:gd name="T6" fmla="*/ 152 w 154"/>
                <a:gd name="T7" fmla="*/ 37 h 113"/>
                <a:gd name="T8" fmla="*/ 147 w 154"/>
                <a:gd name="T9" fmla="*/ 23 h 113"/>
                <a:gd name="T10" fmla="*/ 138 w 154"/>
                <a:gd name="T11" fmla="*/ 13 h 113"/>
                <a:gd name="T12" fmla="*/ 128 w 154"/>
                <a:gd name="T13" fmla="*/ 5 h 113"/>
                <a:gd name="T14" fmla="*/ 115 w 154"/>
                <a:gd name="T15" fmla="*/ 1 h 113"/>
                <a:gd name="T16" fmla="*/ 100 w 154"/>
                <a:gd name="T17" fmla="*/ 0 h 113"/>
                <a:gd name="T18" fmla="*/ 84 w 154"/>
                <a:gd name="T19" fmla="*/ 2 h 113"/>
                <a:gd name="T20" fmla="*/ 68 w 154"/>
                <a:gd name="T21" fmla="*/ 7 h 113"/>
                <a:gd name="T22" fmla="*/ 52 w 154"/>
                <a:gd name="T23" fmla="*/ 17 h 113"/>
                <a:gd name="T24" fmla="*/ 35 w 154"/>
                <a:gd name="T25" fmla="*/ 31 h 113"/>
                <a:gd name="T26" fmla="*/ 22 w 154"/>
                <a:gd name="T27" fmla="*/ 48 h 113"/>
                <a:gd name="T28" fmla="*/ 11 w 154"/>
                <a:gd name="T29" fmla="*/ 66 h 113"/>
                <a:gd name="T30" fmla="*/ 4 w 154"/>
                <a:gd name="T31" fmla="*/ 89 h 113"/>
                <a:gd name="T32" fmla="*/ 0 w 154"/>
                <a:gd name="T33" fmla="*/ 113 h 113"/>
                <a:gd name="T34" fmla="*/ 12 w 154"/>
                <a:gd name="T35" fmla="*/ 93 h 113"/>
                <a:gd name="T36" fmla="*/ 17 w 154"/>
                <a:gd name="T37" fmla="*/ 70 h 113"/>
                <a:gd name="T38" fmla="*/ 25 w 154"/>
                <a:gd name="T39" fmla="*/ 51 h 113"/>
                <a:gd name="T40" fmla="*/ 36 w 154"/>
                <a:gd name="T41" fmla="*/ 36 h 113"/>
                <a:gd name="T42" fmla="*/ 45 w 154"/>
                <a:gd name="T43" fmla="*/ 25 h 113"/>
                <a:gd name="T44" fmla="*/ 56 w 154"/>
                <a:gd name="T45" fmla="*/ 18 h 113"/>
                <a:gd name="T46" fmla="*/ 70 w 154"/>
                <a:gd name="T47" fmla="*/ 11 h 113"/>
                <a:gd name="T48" fmla="*/ 84 w 154"/>
                <a:gd name="T49" fmla="*/ 8 h 113"/>
                <a:gd name="T50" fmla="*/ 98 w 154"/>
                <a:gd name="T51" fmla="*/ 8 h 113"/>
                <a:gd name="T52" fmla="*/ 111 w 154"/>
                <a:gd name="T53" fmla="*/ 10 h 113"/>
                <a:gd name="T54" fmla="*/ 123 w 154"/>
                <a:gd name="T55" fmla="*/ 17 h 113"/>
                <a:gd name="T56" fmla="*/ 133 w 154"/>
                <a:gd name="T57" fmla="*/ 25 h 113"/>
                <a:gd name="T58" fmla="*/ 140 w 154"/>
                <a:gd name="T59" fmla="*/ 37 h 113"/>
                <a:gd name="T60" fmla="*/ 144 w 154"/>
                <a:gd name="T61" fmla="*/ 52 h 113"/>
                <a:gd name="T62" fmla="*/ 143 w 154"/>
                <a:gd name="T63" fmla="*/ 70 h 113"/>
                <a:gd name="T64" fmla="*/ 138 w 154"/>
                <a:gd name="T65" fmla="*/ 91 h 113"/>
                <a:gd name="T66" fmla="*/ 144 w 154"/>
                <a:gd name="T67" fmla="*/ 96 h 113"/>
                <a:gd name="T68" fmla="*/ 134 w 154"/>
                <a:gd name="T69" fmla="*/ 104 h 113"/>
                <a:gd name="T70" fmla="*/ 137 w 154"/>
                <a:gd name="T71" fmla="*/ 103 h 113"/>
                <a:gd name="T72" fmla="*/ 141 w 154"/>
                <a:gd name="T73" fmla="*/ 99 h 113"/>
                <a:gd name="T74" fmla="*/ 144 w 154"/>
                <a:gd name="T75" fmla="*/ 96 h 1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13"/>
                <a:gd name="T116" fmla="*/ 154 w 154"/>
                <a:gd name="T117" fmla="*/ 113 h 1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13">
                  <a:moveTo>
                    <a:pt x="134" y="103"/>
                  </a:moveTo>
                  <a:lnTo>
                    <a:pt x="144" y="96"/>
                  </a:lnTo>
                  <a:lnTo>
                    <a:pt x="148" y="84"/>
                  </a:lnTo>
                  <a:lnTo>
                    <a:pt x="151" y="74"/>
                  </a:lnTo>
                  <a:lnTo>
                    <a:pt x="152" y="63"/>
                  </a:lnTo>
                  <a:lnTo>
                    <a:pt x="154" y="53"/>
                  </a:lnTo>
                  <a:lnTo>
                    <a:pt x="154" y="45"/>
                  </a:lnTo>
                  <a:lnTo>
                    <a:pt x="152" y="37"/>
                  </a:lnTo>
                  <a:lnTo>
                    <a:pt x="149" y="30"/>
                  </a:lnTo>
                  <a:lnTo>
                    <a:pt x="147" y="23"/>
                  </a:lnTo>
                  <a:lnTo>
                    <a:pt x="143" y="18"/>
                  </a:lnTo>
                  <a:lnTo>
                    <a:pt x="138" y="13"/>
                  </a:lnTo>
                  <a:lnTo>
                    <a:pt x="133" y="8"/>
                  </a:lnTo>
                  <a:lnTo>
                    <a:pt x="128" y="5"/>
                  </a:lnTo>
                  <a:lnTo>
                    <a:pt x="121" y="3"/>
                  </a:lnTo>
                  <a:lnTo>
                    <a:pt x="115" y="1"/>
                  </a:lnTo>
                  <a:lnTo>
                    <a:pt x="107" y="0"/>
                  </a:lnTo>
                  <a:lnTo>
                    <a:pt x="100" y="0"/>
                  </a:lnTo>
                  <a:lnTo>
                    <a:pt x="92" y="0"/>
                  </a:lnTo>
                  <a:lnTo>
                    <a:pt x="84" y="2"/>
                  </a:lnTo>
                  <a:lnTo>
                    <a:pt x="77" y="4"/>
                  </a:lnTo>
                  <a:lnTo>
                    <a:pt x="68" y="7"/>
                  </a:lnTo>
                  <a:lnTo>
                    <a:pt x="61" y="11"/>
                  </a:lnTo>
                  <a:lnTo>
                    <a:pt x="52" y="17"/>
                  </a:lnTo>
                  <a:lnTo>
                    <a:pt x="43" y="23"/>
                  </a:lnTo>
                  <a:lnTo>
                    <a:pt x="35" y="31"/>
                  </a:lnTo>
                  <a:lnTo>
                    <a:pt x="28" y="39"/>
                  </a:lnTo>
                  <a:lnTo>
                    <a:pt x="22" y="48"/>
                  </a:lnTo>
                  <a:lnTo>
                    <a:pt x="16" y="57"/>
                  </a:lnTo>
                  <a:lnTo>
                    <a:pt x="11" y="66"/>
                  </a:lnTo>
                  <a:lnTo>
                    <a:pt x="8" y="77"/>
                  </a:lnTo>
                  <a:lnTo>
                    <a:pt x="4" y="89"/>
                  </a:lnTo>
                  <a:lnTo>
                    <a:pt x="2" y="101"/>
                  </a:lnTo>
                  <a:lnTo>
                    <a:pt x="0" y="113"/>
                  </a:lnTo>
                  <a:lnTo>
                    <a:pt x="10" y="106"/>
                  </a:lnTo>
                  <a:lnTo>
                    <a:pt x="12" y="93"/>
                  </a:lnTo>
                  <a:lnTo>
                    <a:pt x="14" y="81"/>
                  </a:lnTo>
                  <a:lnTo>
                    <a:pt x="17" y="70"/>
                  </a:lnTo>
                  <a:lnTo>
                    <a:pt x="21" y="61"/>
                  </a:lnTo>
                  <a:lnTo>
                    <a:pt x="25" y="51"/>
                  </a:lnTo>
                  <a:lnTo>
                    <a:pt x="30" y="44"/>
                  </a:lnTo>
                  <a:lnTo>
                    <a:pt x="36" y="36"/>
                  </a:lnTo>
                  <a:lnTo>
                    <a:pt x="40" y="30"/>
                  </a:lnTo>
                  <a:lnTo>
                    <a:pt x="45" y="25"/>
                  </a:lnTo>
                  <a:lnTo>
                    <a:pt x="51" y="21"/>
                  </a:lnTo>
                  <a:lnTo>
                    <a:pt x="56" y="18"/>
                  </a:lnTo>
                  <a:lnTo>
                    <a:pt x="63" y="15"/>
                  </a:lnTo>
                  <a:lnTo>
                    <a:pt x="70" y="11"/>
                  </a:lnTo>
                  <a:lnTo>
                    <a:pt x="77" y="9"/>
                  </a:lnTo>
                  <a:lnTo>
                    <a:pt x="84" y="8"/>
                  </a:lnTo>
                  <a:lnTo>
                    <a:pt x="91" y="8"/>
                  </a:lnTo>
                  <a:lnTo>
                    <a:pt x="98" y="8"/>
                  </a:lnTo>
                  <a:lnTo>
                    <a:pt x="105" y="9"/>
                  </a:lnTo>
                  <a:lnTo>
                    <a:pt x="111" y="10"/>
                  </a:lnTo>
                  <a:lnTo>
                    <a:pt x="118" y="14"/>
                  </a:lnTo>
                  <a:lnTo>
                    <a:pt x="123" y="17"/>
                  </a:lnTo>
                  <a:lnTo>
                    <a:pt x="129" y="21"/>
                  </a:lnTo>
                  <a:lnTo>
                    <a:pt x="133" y="25"/>
                  </a:lnTo>
                  <a:lnTo>
                    <a:pt x="137" y="31"/>
                  </a:lnTo>
                  <a:lnTo>
                    <a:pt x="140" y="37"/>
                  </a:lnTo>
                  <a:lnTo>
                    <a:pt x="142" y="45"/>
                  </a:lnTo>
                  <a:lnTo>
                    <a:pt x="144" y="52"/>
                  </a:lnTo>
                  <a:lnTo>
                    <a:pt x="144" y="61"/>
                  </a:lnTo>
                  <a:lnTo>
                    <a:pt x="143" y="70"/>
                  </a:lnTo>
                  <a:lnTo>
                    <a:pt x="141" y="80"/>
                  </a:lnTo>
                  <a:lnTo>
                    <a:pt x="138" y="91"/>
                  </a:lnTo>
                  <a:lnTo>
                    <a:pt x="134" y="103"/>
                  </a:lnTo>
                  <a:lnTo>
                    <a:pt x="144" y="96"/>
                  </a:lnTo>
                  <a:lnTo>
                    <a:pt x="134" y="103"/>
                  </a:lnTo>
                  <a:lnTo>
                    <a:pt x="134" y="104"/>
                  </a:lnTo>
                  <a:lnTo>
                    <a:pt x="135" y="104"/>
                  </a:lnTo>
                  <a:lnTo>
                    <a:pt x="137" y="103"/>
                  </a:lnTo>
                  <a:lnTo>
                    <a:pt x="140" y="102"/>
                  </a:lnTo>
                  <a:lnTo>
                    <a:pt x="141" y="99"/>
                  </a:lnTo>
                  <a:lnTo>
                    <a:pt x="143" y="98"/>
                  </a:lnTo>
                  <a:lnTo>
                    <a:pt x="144" y="96"/>
                  </a:lnTo>
                  <a:lnTo>
                    <a:pt x="134"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2" name="Freeform 277"/>
            <p:cNvSpPr>
              <a:spLocks/>
            </p:cNvSpPr>
            <p:nvPr/>
          </p:nvSpPr>
          <p:spPr bwMode="auto">
            <a:xfrm>
              <a:off x="2358" y="3805"/>
              <a:ext cx="60" cy="87"/>
            </a:xfrm>
            <a:custGeom>
              <a:avLst/>
              <a:gdLst>
                <a:gd name="T0" fmla="*/ 0 w 60"/>
                <a:gd name="T1" fmla="*/ 8 h 87"/>
                <a:gd name="T2" fmla="*/ 0 w 60"/>
                <a:gd name="T3" fmla="*/ 7 h 87"/>
                <a:gd name="T4" fmla="*/ 17 w 60"/>
                <a:gd name="T5" fmla="*/ 15 h 87"/>
                <a:gd name="T6" fmla="*/ 29 w 60"/>
                <a:gd name="T7" fmla="*/ 21 h 87"/>
                <a:gd name="T8" fmla="*/ 34 w 60"/>
                <a:gd name="T9" fmla="*/ 25 h 87"/>
                <a:gd name="T10" fmla="*/ 38 w 60"/>
                <a:gd name="T11" fmla="*/ 29 h 87"/>
                <a:gd name="T12" fmla="*/ 42 w 60"/>
                <a:gd name="T13" fmla="*/ 33 h 87"/>
                <a:gd name="T14" fmla="*/ 44 w 60"/>
                <a:gd name="T15" fmla="*/ 37 h 87"/>
                <a:gd name="T16" fmla="*/ 46 w 60"/>
                <a:gd name="T17" fmla="*/ 42 h 87"/>
                <a:gd name="T18" fmla="*/ 48 w 60"/>
                <a:gd name="T19" fmla="*/ 46 h 87"/>
                <a:gd name="T20" fmla="*/ 49 w 60"/>
                <a:gd name="T21" fmla="*/ 51 h 87"/>
                <a:gd name="T22" fmla="*/ 49 w 60"/>
                <a:gd name="T23" fmla="*/ 58 h 87"/>
                <a:gd name="T24" fmla="*/ 50 w 60"/>
                <a:gd name="T25" fmla="*/ 71 h 87"/>
                <a:gd name="T26" fmla="*/ 49 w 60"/>
                <a:gd name="T27" fmla="*/ 87 h 87"/>
                <a:gd name="T28" fmla="*/ 59 w 60"/>
                <a:gd name="T29" fmla="*/ 80 h 87"/>
                <a:gd name="T30" fmla="*/ 60 w 60"/>
                <a:gd name="T31" fmla="*/ 64 h 87"/>
                <a:gd name="T32" fmla="*/ 60 w 60"/>
                <a:gd name="T33" fmla="*/ 50 h 87"/>
                <a:gd name="T34" fmla="*/ 59 w 60"/>
                <a:gd name="T35" fmla="*/ 44 h 87"/>
                <a:gd name="T36" fmla="*/ 58 w 60"/>
                <a:gd name="T37" fmla="*/ 38 h 87"/>
                <a:gd name="T38" fmla="*/ 57 w 60"/>
                <a:gd name="T39" fmla="*/ 33 h 87"/>
                <a:gd name="T40" fmla="*/ 53 w 60"/>
                <a:gd name="T41" fmla="*/ 29 h 87"/>
                <a:gd name="T42" fmla="*/ 51 w 60"/>
                <a:gd name="T43" fmla="*/ 24 h 87"/>
                <a:gd name="T44" fmla="*/ 48 w 60"/>
                <a:gd name="T45" fmla="*/ 21 h 87"/>
                <a:gd name="T46" fmla="*/ 44 w 60"/>
                <a:gd name="T47" fmla="*/ 17 h 87"/>
                <a:gd name="T48" fmla="*/ 38 w 60"/>
                <a:gd name="T49" fmla="*/ 14 h 87"/>
                <a:gd name="T50" fmla="*/ 26 w 60"/>
                <a:gd name="T51" fmla="*/ 6 h 87"/>
                <a:gd name="T52" fmla="*/ 10 w 60"/>
                <a:gd name="T53" fmla="*/ 0 h 87"/>
                <a:gd name="T54" fmla="*/ 9 w 60"/>
                <a:gd name="T55" fmla="*/ 0 h 87"/>
                <a:gd name="T56" fmla="*/ 10 w 60"/>
                <a:gd name="T57" fmla="*/ 0 h 87"/>
                <a:gd name="T58" fmla="*/ 8 w 60"/>
                <a:gd name="T59" fmla="*/ 0 h 87"/>
                <a:gd name="T60" fmla="*/ 7 w 60"/>
                <a:gd name="T61" fmla="*/ 0 h 87"/>
                <a:gd name="T62" fmla="*/ 5 w 60"/>
                <a:gd name="T63" fmla="*/ 2 h 87"/>
                <a:gd name="T64" fmla="*/ 4 w 60"/>
                <a:gd name="T65" fmla="*/ 3 h 87"/>
                <a:gd name="T66" fmla="*/ 2 w 60"/>
                <a:gd name="T67" fmla="*/ 4 h 87"/>
                <a:gd name="T68" fmla="*/ 0 w 60"/>
                <a:gd name="T69" fmla="*/ 6 h 87"/>
                <a:gd name="T70" fmla="*/ 0 w 60"/>
                <a:gd name="T71" fmla="*/ 7 h 87"/>
                <a:gd name="T72" fmla="*/ 0 w 60"/>
                <a:gd name="T73" fmla="*/ 8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
                <a:gd name="T112" fmla="*/ 0 h 87"/>
                <a:gd name="T113" fmla="*/ 60 w 60"/>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 h="87">
                  <a:moveTo>
                    <a:pt x="0" y="8"/>
                  </a:moveTo>
                  <a:lnTo>
                    <a:pt x="0" y="7"/>
                  </a:lnTo>
                  <a:lnTo>
                    <a:pt x="17" y="15"/>
                  </a:lnTo>
                  <a:lnTo>
                    <a:pt x="29" y="21"/>
                  </a:lnTo>
                  <a:lnTo>
                    <a:pt x="34" y="25"/>
                  </a:lnTo>
                  <a:lnTo>
                    <a:pt x="38" y="29"/>
                  </a:lnTo>
                  <a:lnTo>
                    <a:pt x="42" y="33"/>
                  </a:lnTo>
                  <a:lnTo>
                    <a:pt x="44" y="37"/>
                  </a:lnTo>
                  <a:lnTo>
                    <a:pt x="46" y="42"/>
                  </a:lnTo>
                  <a:lnTo>
                    <a:pt x="48" y="46"/>
                  </a:lnTo>
                  <a:lnTo>
                    <a:pt x="49" y="51"/>
                  </a:lnTo>
                  <a:lnTo>
                    <a:pt x="49" y="58"/>
                  </a:lnTo>
                  <a:lnTo>
                    <a:pt x="50" y="71"/>
                  </a:lnTo>
                  <a:lnTo>
                    <a:pt x="49" y="87"/>
                  </a:lnTo>
                  <a:lnTo>
                    <a:pt x="59" y="80"/>
                  </a:lnTo>
                  <a:lnTo>
                    <a:pt x="60" y="64"/>
                  </a:lnTo>
                  <a:lnTo>
                    <a:pt x="60" y="50"/>
                  </a:lnTo>
                  <a:lnTo>
                    <a:pt x="59" y="44"/>
                  </a:lnTo>
                  <a:lnTo>
                    <a:pt x="58" y="38"/>
                  </a:lnTo>
                  <a:lnTo>
                    <a:pt x="57" y="33"/>
                  </a:lnTo>
                  <a:lnTo>
                    <a:pt x="53" y="29"/>
                  </a:lnTo>
                  <a:lnTo>
                    <a:pt x="51" y="24"/>
                  </a:lnTo>
                  <a:lnTo>
                    <a:pt x="48" y="21"/>
                  </a:lnTo>
                  <a:lnTo>
                    <a:pt x="44" y="17"/>
                  </a:lnTo>
                  <a:lnTo>
                    <a:pt x="38" y="14"/>
                  </a:lnTo>
                  <a:lnTo>
                    <a:pt x="26" y="6"/>
                  </a:lnTo>
                  <a:lnTo>
                    <a:pt x="10" y="0"/>
                  </a:lnTo>
                  <a:lnTo>
                    <a:pt x="9" y="0"/>
                  </a:lnTo>
                  <a:lnTo>
                    <a:pt x="10" y="0"/>
                  </a:lnTo>
                  <a:lnTo>
                    <a:pt x="8" y="0"/>
                  </a:lnTo>
                  <a:lnTo>
                    <a:pt x="7" y="0"/>
                  </a:lnTo>
                  <a:lnTo>
                    <a:pt x="5" y="2"/>
                  </a:lnTo>
                  <a:lnTo>
                    <a:pt x="4" y="3"/>
                  </a:lnTo>
                  <a:lnTo>
                    <a:pt x="2" y="4"/>
                  </a:lnTo>
                  <a:lnTo>
                    <a:pt x="0" y="6"/>
                  </a:lnTo>
                  <a:lnTo>
                    <a:pt x="0" y="7"/>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3" name="Freeform 278"/>
            <p:cNvSpPr>
              <a:spLocks/>
            </p:cNvSpPr>
            <p:nvPr/>
          </p:nvSpPr>
          <p:spPr bwMode="auto">
            <a:xfrm>
              <a:off x="2273" y="3805"/>
              <a:ext cx="94" cy="97"/>
            </a:xfrm>
            <a:custGeom>
              <a:avLst/>
              <a:gdLst>
                <a:gd name="T0" fmla="*/ 0 w 94"/>
                <a:gd name="T1" fmla="*/ 97 h 97"/>
                <a:gd name="T2" fmla="*/ 11 w 94"/>
                <a:gd name="T3" fmla="*/ 88 h 97"/>
                <a:gd name="T4" fmla="*/ 14 w 94"/>
                <a:gd name="T5" fmla="*/ 78 h 97"/>
                <a:gd name="T6" fmla="*/ 20 w 94"/>
                <a:gd name="T7" fmla="*/ 63 h 97"/>
                <a:gd name="T8" fmla="*/ 28 w 94"/>
                <a:gd name="T9" fmla="*/ 47 h 97"/>
                <a:gd name="T10" fmla="*/ 34 w 94"/>
                <a:gd name="T11" fmla="*/ 38 h 97"/>
                <a:gd name="T12" fmla="*/ 39 w 94"/>
                <a:gd name="T13" fmla="*/ 31 h 97"/>
                <a:gd name="T14" fmla="*/ 44 w 94"/>
                <a:gd name="T15" fmla="*/ 24 h 97"/>
                <a:gd name="T16" fmla="*/ 50 w 94"/>
                <a:gd name="T17" fmla="*/ 19 h 97"/>
                <a:gd name="T18" fmla="*/ 56 w 94"/>
                <a:gd name="T19" fmla="*/ 15 h 97"/>
                <a:gd name="T20" fmla="*/ 65 w 94"/>
                <a:gd name="T21" fmla="*/ 12 h 97"/>
                <a:gd name="T22" fmla="*/ 75 w 94"/>
                <a:gd name="T23" fmla="*/ 8 h 97"/>
                <a:gd name="T24" fmla="*/ 85 w 94"/>
                <a:gd name="T25" fmla="*/ 8 h 97"/>
                <a:gd name="T26" fmla="*/ 94 w 94"/>
                <a:gd name="T27" fmla="*/ 0 h 97"/>
                <a:gd name="T28" fmla="*/ 82 w 94"/>
                <a:gd name="T29" fmla="*/ 0 h 97"/>
                <a:gd name="T30" fmla="*/ 71 w 94"/>
                <a:gd name="T31" fmla="*/ 3 h 97"/>
                <a:gd name="T32" fmla="*/ 61 w 94"/>
                <a:gd name="T33" fmla="*/ 8 h 97"/>
                <a:gd name="T34" fmla="*/ 50 w 94"/>
                <a:gd name="T35" fmla="*/ 16 h 97"/>
                <a:gd name="T36" fmla="*/ 39 w 94"/>
                <a:gd name="T37" fmla="*/ 24 h 97"/>
                <a:gd name="T38" fmla="*/ 31 w 94"/>
                <a:gd name="T39" fmla="*/ 34 h 97"/>
                <a:gd name="T40" fmla="*/ 25 w 94"/>
                <a:gd name="T41" fmla="*/ 43 h 97"/>
                <a:gd name="T42" fmla="*/ 18 w 94"/>
                <a:gd name="T43" fmla="*/ 52 h 97"/>
                <a:gd name="T44" fmla="*/ 10 w 94"/>
                <a:gd name="T45" fmla="*/ 70 h 97"/>
                <a:gd name="T46" fmla="*/ 4 w 94"/>
                <a:gd name="T47" fmla="*/ 85 h 97"/>
                <a:gd name="T48" fmla="*/ 1 w 94"/>
                <a:gd name="T49" fmla="*/ 94 h 97"/>
                <a:gd name="T50" fmla="*/ 10 w 94"/>
                <a:gd name="T51" fmla="*/ 90 h 97"/>
                <a:gd name="T52" fmla="*/ 8 w 94"/>
                <a:gd name="T53" fmla="*/ 90 h 97"/>
                <a:gd name="T54" fmla="*/ 7 w 94"/>
                <a:gd name="T55" fmla="*/ 91 h 97"/>
                <a:gd name="T56" fmla="*/ 4 w 94"/>
                <a:gd name="T57" fmla="*/ 92 h 97"/>
                <a:gd name="T58" fmla="*/ 2 w 94"/>
                <a:gd name="T59" fmla="*/ 94 h 97"/>
                <a:gd name="T60" fmla="*/ 1 w 94"/>
                <a:gd name="T61" fmla="*/ 95 h 97"/>
                <a:gd name="T62" fmla="*/ 0 w 94"/>
                <a:gd name="T63" fmla="*/ 97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97"/>
                <a:gd name="T98" fmla="*/ 94 w 94"/>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97">
                  <a:moveTo>
                    <a:pt x="0" y="97"/>
                  </a:moveTo>
                  <a:lnTo>
                    <a:pt x="11" y="88"/>
                  </a:lnTo>
                  <a:lnTo>
                    <a:pt x="14" y="78"/>
                  </a:lnTo>
                  <a:lnTo>
                    <a:pt x="20" y="63"/>
                  </a:lnTo>
                  <a:lnTo>
                    <a:pt x="28" y="47"/>
                  </a:lnTo>
                  <a:lnTo>
                    <a:pt x="34" y="38"/>
                  </a:lnTo>
                  <a:lnTo>
                    <a:pt x="39" y="31"/>
                  </a:lnTo>
                  <a:lnTo>
                    <a:pt x="44" y="24"/>
                  </a:lnTo>
                  <a:lnTo>
                    <a:pt x="50" y="19"/>
                  </a:lnTo>
                  <a:lnTo>
                    <a:pt x="56" y="15"/>
                  </a:lnTo>
                  <a:lnTo>
                    <a:pt x="65" y="12"/>
                  </a:lnTo>
                  <a:lnTo>
                    <a:pt x="75" y="8"/>
                  </a:lnTo>
                  <a:lnTo>
                    <a:pt x="85" y="8"/>
                  </a:lnTo>
                  <a:lnTo>
                    <a:pt x="94" y="0"/>
                  </a:lnTo>
                  <a:lnTo>
                    <a:pt x="82" y="0"/>
                  </a:lnTo>
                  <a:lnTo>
                    <a:pt x="71" y="3"/>
                  </a:lnTo>
                  <a:lnTo>
                    <a:pt x="61" y="8"/>
                  </a:lnTo>
                  <a:lnTo>
                    <a:pt x="50" y="16"/>
                  </a:lnTo>
                  <a:lnTo>
                    <a:pt x="39" y="24"/>
                  </a:lnTo>
                  <a:lnTo>
                    <a:pt x="31" y="34"/>
                  </a:lnTo>
                  <a:lnTo>
                    <a:pt x="25" y="43"/>
                  </a:lnTo>
                  <a:lnTo>
                    <a:pt x="18" y="52"/>
                  </a:lnTo>
                  <a:lnTo>
                    <a:pt x="10" y="70"/>
                  </a:lnTo>
                  <a:lnTo>
                    <a:pt x="4" y="85"/>
                  </a:lnTo>
                  <a:lnTo>
                    <a:pt x="1" y="94"/>
                  </a:lnTo>
                  <a:lnTo>
                    <a:pt x="10" y="90"/>
                  </a:lnTo>
                  <a:lnTo>
                    <a:pt x="8" y="90"/>
                  </a:lnTo>
                  <a:lnTo>
                    <a:pt x="7" y="91"/>
                  </a:lnTo>
                  <a:lnTo>
                    <a:pt x="4" y="92"/>
                  </a:lnTo>
                  <a:lnTo>
                    <a:pt x="2" y="94"/>
                  </a:lnTo>
                  <a:lnTo>
                    <a:pt x="1" y="95"/>
                  </a:lnTo>
                  <a:lnTo>
                    <a:pt x="0"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4" name="Freeform 279"/>
            <p:cNvSpPr>
              <a:spLocks/>
            </p:cNvSpPr>
            <p:nvPr/>
          </p:nvSpPr>
          <p:spPr bwMode="auto">
            <a:xfrm>
              <a:off x="2716" y="3774"/>
              <a:ext cx="3" cy="9"/>
            </a:xfrm>
            <a:custGeom>
              <a:avLst/>
              <a:gdLst>
                <a:gd name="T0" fmla="*/ 0 w 3"/>
                <a:gd name="T1" fmla="*/ 5 h 9"/>
                <a:gd name="T2" fmla="*/ 3 w 3"/>
                <a:gd name="T3" fmla="*/ 0 h 9"/>
                <a:gd name="T4" fmla="*/ 3 w 3"/>
                <a:gd name="T5" fmla="*/ 1 h 9"/>
                <a:gd name="T6" fmla="*/ 2 w 3"/>
                <a:gd name="T7" fmla="*/ 2 h 9"/>
                <a:gd name="T8" fmla="*/ 2 w 3"/>
                <a:gd name="T9" fmla="*/ 3 h 9"/>
                <a:gd name="T10" fmla="*/ 2 w 3"/>
                <a:gd name="T11" fmla="*/ 4 h 9"/>
                <a:gd name="T12" fmla="*/ 1 w 3"/>
                <a:gd name="T13" fmla="*/ 5 h 9"/>
                <a:gd name="T14" fmla="*/ 1 w 3"/>
                <a:gd name="T15" fmla="*/ 7 h 9"/>
                <a:gd name="T16" fmla="*/ 0 w 3"/>
                <a:gd name="T17" fmla="*/ 8 h 9"/>
                <a:gd name="T18" fmla="*/ 0 w 3"/>
                <a:gd name="T19" fmla="*/ 9 h 9"/>
                <a:gd name="T20" fmla="*/ 0 w 3"/>
                <a:gd name="T21" fmla="*/ 8 h 9"/>
                <a:gd name="T22" fmla="*/ 0 w 3"/>
                <a:gd name="T23" fmla="*/ 8 h 9"/>
                <a:gd name="T24" fmla="*/ 0 w 3"/>
                <a:gd name="T25" fmla="*/ 7 h 9"/>
                <a:gd name="T26" fmla="*/ 0 w 3"/>
                <a:gd name="T27" fmla="*/ 7 h 9"/>
                <a:gd name="T28" fmla="*/ 0 w 3"/>
                <a:gd name="T29" fmla="*/ 6 h 9"/>
                <a:gd name="T30" fmla="*/ 0 w 3"/>
                <a:gd name="T31" fmla="*/ 6 h 9"/>
                <a:gd name="T32" fmla="*/ 0 w 3"/>
                <a:gd name="T33" fmla="*/ 6 h 9"/>
                <a:gd name="T34" fmla="*/ 0 w 3"/>
                <a:gd name="T35" fmla="*/ 5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9"/>
                <a:gd name="T56" fmla="*/ 3 w 3"/>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9">
                  <a:moveTo>
                    <a:pt x="0" y="5"/>
                  </a:moveTo>
                  <a:lnTo>
                    <a:pt x="3" y="0"/>
                  </a:lnTo>
                  <a:lnTo>
                    <a:pt x="3" y="1"/>
                  </a:lnTo>
                  <a:lnTo>
                    <a:pt x="2" y="2"/>
                  </a:lnTo>
                  <a:lnTo>
                    <a:pt x="2" y="3"/>
                  </a:lnTo>
                  <a:lnTo>
                    <a:pt x="2" y="4"/>
                  </a:lnTo>
                  <a:lnTo>
                    <a:pt x="1" y="5"/>
                  </a:lnTo>
                  <a:lnTo>
                    <a:pt x="1" y="7"/>
                  </a:lnTo>
                  <a:lnTo>
                    <a:pt x="0" y="8"/>
                  </a:lnTo>
                  <a:lnTo>
                    <a:pt x="0" y="9"/>
                  </a:lnTo>
                  <a:lnTo>
                    <a:pt x="0" y="8"/>
                  </a:lnTo>
                  <a:lnTo>
                    <a:pt x="0" y="7"/>
                  </a:lnTo>
                  <a:lnTo>
                    <a:pt x="0" y="6"/>
                  </a:lnTo>
                  <a:lnTo>
                    <a:pt x="0" y="5"/>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5" name="Freeform 280"/>
            <p:cNvSpPr>
              <a:spLocks/>
            </p:cNvSpPr>
            <p:nvPr/>
          </p:nvSpPr>
          <p:spPr bwMode="auto">
            <a:xfrm>
              <a:off x="2716" y="3765"/>
              <a:ext cx="6" cy="14"/>
            </a:xfrm>
            <a:custGeom>
              <a:avLst/>
              <a:gdLst>
                <a:gd name="T0" fmla="*/ 3 w 6"/>
                <a:gd name="T1" fmla="*/ 9 h 14"/>
                <a:gd name="T2" fmla="*/ 0 w 6"/>
                <a:gd name="T3" fmla="*/ 14 h 14"/>
                <a:gd name="T4" fmla="*/ 0 w 6"/>
                <a:gd name="T5" fmla="*/ 13 h 14"/>
                <a:gd name="T6" fmla="*/ 0 w 6"/>
                <a:gd name="T7" fmla="*/ 13 h 14"/>
                <a:gd name="T8" fmla="*/ 0 w 6"/>
                <a:gd name="T9" fmla="*/ 12 h 14"/>
                <a:gd name="T10" fmla="*/ 1 w 6"/>
                <a:gd name="T11" fmla="*/ 11 h 14"/>
                <a:gd name="T12" fmla="*/ 1 w 6"/>
                <a:gd name="T13" fmla="*/ 10 h 14"/>
                <a:gd name="T14" fmla="*/ 1 w 6"/>
                <a:gd name="T15" fmla="*/ 10 h 14"/>
                <a:gd name="T16" fmla="*/ 1 w 6"/>
                <a:gd name="T17" fmla="*/ 9 h 14"/>
                <a:gd name="T18" fmla="*/ 1 w 6"/>
                <a:gd name="T19" fmla="*/ 8 h 14"/>
                <a:gd name="T20" fmla="*/ 6 w 6"/>
                <a:gd name="T21" fmla="*/ 0 h 14"/>
                <a:gd name="T22" fmla="*/ 6 w 6"/>
                <a:gd name="T23" fmla="*/ 1 h 14"/>
                <a:gd name="T24" fmla="*/ 6 w 6"/>
                <a:gd name="T25" fmla="*/ 2 h 14"/>
                <a:gd name="T26" fmla="*/ 5 w 6"/>
                <a:gd name="T27" fmla="*/ 3 h 14"/>
                <a:gd name="T28" fmla="*/ 5 w 6"/>
                <a:gd name="T29" fmla="*/ 4 h 14"/>
                <a:gd name="T30" fmla="*/ 5 w 6"/>
                <a:gd name="T31" fmla="*/ 5 h 14"/>
                <a:gd name="T32" fmla="*/ 5 w 6"/>
                <a:gd name="T33" fmla="*/ 6 h 14"/>
                <a:gd name="T34" fmla="*/ 3 w 6"/>
                <a:gd name="T35" fmla="*/ 8 h 14"/>
                <a:gd name="T36" fmla="*/ 3 w 6"/>
                <a:gd name="T37" fmla="*/ 9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4"/>
                <a:gd name="T59" fmla="*/ 6 w 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4">
                  <a:moveTo>
                    <a:pt x="3" y="9"/>
                  </a:moveTo>
                  <a:lnTo>
                    <a:pt x="0" y="14"/>
                  </a:lnTo>
                  <a:lnTo>
                    <a:pt x="0" y="13"/>
                  </a:lnTo>
                  <a:lnTo>
                    <a:pt x="0" y="12"/>
                  </a:lnTo>
                  <a:lnTo>
                    <a:pt x="1" y="11"/>
                  </a:lnTo>
                  <a:lnTo>
                    <a:pt x="1" y="10"/>
                  </a:lnTo>
                  <a:lnTo>
                    <a:pt x="1" y="9"/>
                  </a:lnTo>
                  <a:lnTo>
                    <a:pt x="1" y="8"/>
                  </a:lnTo>
                  <a:lnTo>
                    <a:pt x="6" y="0"/>
                  </a:lnTo>
                  <a:lnTo>
                    <a:pt x="6" y="1"/>
                  </a:lnTo>
                  <a:lnTo>
                    <a:pt x="6" y="2"/>
                  </a:lnTo>
                  <a:lnTo>
                    <a:pt x="5" y="3"/>
                  </a:lnTo>
                  <a:lnTo>
                    <a:pt x="5" y="4"/>
                  </a:lnTo>
                  <a:lnTo>
                    <a:pt x="5" y="5"/>
                  </a:lnTo>
                  <a:lnTo>
                    <a:pt x="5" y="6"/>
                  </a:lnTo>
                  <a:lnTo>
                    <a:pt x="3" y="8"/>
                  </a:lnTo>
                  <a:lnTo>
                    <a:pt x="3" y="9"/>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6" name="Freeform 281"/>
            <p:cNvSpPr>
              <a:spLocks/>
            </p:cNvSpPr>
            <p:nvPr/>
          </p:nvSpPr>
          <p:spPr bwMode="auto">
            <a:xfrm>
              <a:off x="2717" y="3757"/>
              <a:ext cx="5" cy="16"/>
            </a:xfrm>
            <a:custGeom>
              <a:avLst/>
              <a:gdLst>
                <a:gd name="T0" fmla="*/ 5 w 5"/>
                <a:gd name="T1" fmla="*/ 8 h 16"/>
                <a:gd name="T2" fmla="*/ 0 w 5"/>
                <a:gd name="T3" fmla="*/ 16 h 16"/>
                <a:gd name="T4" fmla="*/ 0 w 5"/>
                <a:gd name="T5" fmla="*/ 16 h 16"/>
                <a:gd name="T6" fmla="*/ 0 w 5"/>
                <a:gd name="T7" fmla="*/ 14 h 16"/>
                <a:gd name="T8" fmla="*/ 0 w 5"/>
                <a:gd name="T9" fmla="*/ 13 h 16"/>
                <a:gd name="T10" fmla="*/ 0 w 5"/>
                <a:gd name="T11" fmla="*/ 13 h 16"/>
                <a:gd name="T12" fmla="*/ 0 w 5"/>
                <a:gd name="T13" fmla="*/ 12 h 16"/>
                <a:gd name="T14" fmla="*/ 0 w 5"/>
                <a:gd name="T15" fmla="*/ 11 h 16"/>
                <a:gd name="T16" fmla="*/ 0 w 5"/>
                <a:gd name="T17" fmla="*/ 11 h 16"/>
                <a:gd name="T18" fmla="*/ 0 w 5"/>
                <a:gd name="T19" fmla="*/ 10 h 16"/>
                <a:gd name="T20" fmla="*/ 5 w 5"/>
                <a:gd name="T21" fmla="*/ 0 h 16"/>
                <a:gd name="T22" fmla="*/ 5 w 5"/>
                <a:gd name="T23" fmla="*/ 2 h 16"/>
                <a:gd name="T24" fmla="*/ 5 w 5"/>
                <a:gd name="T25" fmla="*/ 3 h 16"/>
                <a:gd name="T26" fmla="*/ 5 w 5"/>
                <a:gd name="T27" fmla="*/ 4 h 16"/>
                <a:gd name="T28" fmla="*/ 5 w 5"/>
                <a:gd name="T29" fmla="*/ 4 h 16"/>
                <a:gd name="T30" fmla="*/ 5 w 5"/>
                <a:gd name="T31" fmla="*/ 5 h 16"/>
                <a:gd name="T32" fmla="*/ 5 w 5"/>
                <a:gd name="T33" fmla="*/ 6 h 16"/>
                <a:gd name="T34" fmla="*/ 5 w 5"/>
                <a:gd name="T35" fmla="*/ 7 h 16"/>
                <a:gd name="T36" fmla="*/ 5 w 5"/>
                <a:gd name="T37" fmla="*/ 8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6"/>
                <a:gd name="T59" fmla="*/ 5 w 5"/>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6">
                  <a:moveTo>
                    <a:pt x="5" y="8"/>
                  </a:moveTo>
                  <a:lnTo>
                    <a:pt x="0" y="16"/>
                  </a:lnTo>
                  <a:lnTo>
                    <a:pt x="0" y="14"/>
                  </a:lnTo>
                  <a:lnTo>
                    <a:pt x="0" y="13"/>
                  </a:lnTo>
                  <a:lnTo>
                    <a:pt x="0" y="12"/>
                  </a:lnTo>
                  <a:lnTo>
                    <a:pt x="0" y="11"/>
                  </a:lnTo>
                  <a:lnTo>
                    <a:pt x="0" y="10"/>
                  </a:lnTo>
                  <a:lnTo>
                    <a:pt x="5" y="0"/>
                  </a:lnTo>
                  <a:lnTo>
                    <a:pt x="5" y="2"/>
                  </a:lnTo>
                  <a:lnTo>
                    <a:pt x="5" y="3"/>
                  </a:lnTo>
                  <a:lnTo>
                    <a:pt x="5" y="4"/>
                  </a:lnTo>
                  <a:lnTo>
                    <a:pt x="5" y="5"/>
                  </a:lnTo>
                  <a:lnTo>
                    <a:pt x="5" y="6"/>
                  </a:lnTo>
                  <a:lnTo>
                    <a:pt x="5" y="7"/>
                  </a:lnTo>
                  <a:lnTo>
                    <a:pt x="5" y="8"/>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7" name="Freeform 282"/>
            <p:cNvSpPr>
              <a:spLocks/>
            </p:cNvSpPr>
            <p:nvPr/>
          </p:nvSpPr>
          <p:spPr bwMode="auto">
            <a:xfrm>
              <a:off x="2716" y="3753"/>
              <a:ext cx="6" cy="14"/>
            </a:xfrm>
            <a:custGeom>
              <a:avLst/>
              <a:gdLst>
                <a:gd name="T0" fmla="*/ 6 w 6"/>
                <a:gd name="T1" fmla="*/ 4 h 14"/>
                <a:gd name="T2" fmla="*/ 1 w 6"/>
                <a:gd name="T3" fmla="*/ 14 h 14"/>
                <a:gd name="T4" fmla="*/ 1 w 6"/>
                <a:gd name="T5" fmla="*/ 13 h 14"/>
                <a:gd name="T6" fmla="*/ 1 w 6"/>
                <a:gd name="T7" fmla="*/ 13 h 14"/>
                <a:gd name="T8" fmla="*/ 1 w 6"/>
                <a:gd name="T9" fmla="*/ 12 h 14"/>
                <a:gd name="T10" fmla="*/ 1 w 6"/>
                <a:gd name="T11" fmla="*/ 12 h 14"/>
                <a:gd name="T12" fmla="*/ 0 w 6"/>
                <a:gd name="T13" fmla="*/ 11 h 14"/>
                <a:gd name="T14" fmla="*/ 0 w 6"/>
                <a:gd name="T15" fmla="*/ 11 h 14"/>
                <a:gd name="T16" fmla="*/ 0 w 6"/>
                <a:gd name="T17" fmla="*/ 10 h 14"/>
                <a:gd name="T18" fmla="*/ 0 w 6"/>
                <a:gd name="T19" fmla="*/ 10 h 14"/>
                <a:gd name="T20" fmla="*/ 6 w 6"/>
                <a:gd name="T21" fmla="*/ 0 h 14"/>
                <a:gd name="T22" fmla="*/ 6 w 6"/>
                <a:gd name="T23" fmla="*/ 0 h 14"/>
                <a:gd name="T24" fmla="*/ 6 w 6"/>
                <a:gd name="T25" fmla="*/ 1 h 14"/>
                <a:gd name="T26" fmla="*/ 6 w 6"/>
                <a:gd name="T27" fmla="*/ 1 h 14"/>
                <a:gd name="T28" fmla="*/ 6 w 6"/>
                <a:gd name="T29" fmla="*/ 2 h 14"/>
                <a:gd name="T30" fmla="*/ 6 w 6"/>
                <a:gd name="T31" fmla="*/ 3 h 14"/>
                <a:gd name="T32" fmla="*/ 6 w 6"/>
                <a:gd name="T33" fmla="*/ 3 h 14"/>
                <a:gd name="T34" fmla="*/ 6 w 6"/>
                <a:gd name="T35" fmla="*/ 4 h 14"/>
                <a:gd name="T36" fmla="*/ 6 w 6"/>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4"/>
                <a:gd name="T59" fmla="*/ 6 w 6"/>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4">
                  <a:moveTo>
                    <a:pt x="6" y="4"/>
                  </a:moveTo>
                  <a:lnTo>
                    <a:pt x="1" y="14"/>
                  </a:lnTo>
                  <a:lnTo>
                    <a:pt x="1" y="13"/>
                  </a:lnTo>
                  <a:lnTo>
                    <a:pt x="1" y="12"/>
                  </a:lnTo>
                  <a:lnTo>
                    <a:pt x="0" y="11"/>
                  </a:lnTo>
                  <a:lnTo>
                    <a:pt x="0" y="10"/>
                  </a:lnTo>
                  <a:lnTo>
                    <a:pt x="6" y="0"/>
                  </a:lnTo>
                  <a:lnTo>
                    <a:pt x="6" y="1"/>
                  </a:lnTo>
                  <a:lnTo>
                    <a:pt x="6" y="2"/>
                  </a:lnTo>
                  <a:lnTo>
                    <a:pt x="6" y="3"/>
                  </a:lnTo>
                  <a:lnTo>
                    <a:pt x="6" y="4"/>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8" name="Freeform 283"/>
            <p:cNvSpPr>
              <a:spLocks/>
            </p:cNvSpPr>
            <p:nvPr/>
          </p:nvSpPr>
          <p:spPr bwMode="auto">
            <a:xfrm>
              <a:off x="2715" y="3749"/>
              <a:ext cx="7" cy="14"/>
            </a:xfrm>
            <a:custGeom>
              <a:avLst/>
              <a:gdLst>
                <a:gd name="T0" fmla="*/ 7 w 7"/>
                <a:gd name="T1" fmla="*/ 4 h 14"/>
                <a:gd name="T2" fmla="*/ 1 w 7"/>
                <a:gd name="T3" fmla="*/ 14 h 14"/>
                <a:gd name="T4" fmla="*/ 1 w 7"/>
                <a:gd name="T5" fmla="*/ 13 h 14"/>
                <a:gd name="T6" fmla="*/ 1 w 7"/>
                <a:gd name="T7" fmla="*/ 13 h 14"/>
                <a:gd name="T8" fmla="*/ 1 w 7"/>
                <a:gd name="T9" fmla="*/ 12 h 14"/>
                <a:gd name="T10" fmla="*/ 1 w 7"/>
                <a:gd name="T11" fmla="*/ 12 h 14"/>
                <a:gd name="T12" fmla="*/ 1 w 7"/>
                <a:gd name="T13" fmla="*/ 11 h 14"/>
                <a:gd name="T14" fmla="*/ 1 w 7"/>
                <a:gd name="T15" fmla="*/ 11 h 14"/>
                <a:gd name="T16" fmla="*/ 1 w 7"/>
                <a:gd name="T17" fmla="*/ 10 h 14"/>
                <a:gd name="T18" fmla="*/ 0 w 7"/>
                <a:gd name="T19" fmla="*/ 10 h 14"/>
                <a:gd name="T20" fmla="*/ 7 w 7"/>
                <a:gd name="T21" fmla="*/ 0 h 14"/>
                <a:gd name="T22" fmla="*/ 7 w 7"/>
                <a:gd name="T23" fmla="*/ 0 h 14"/>
                <a:gd name="T24" fmla="*/ 7 w 7"/>
                <a:gd name="T25" fmla="*/ 1 h 14"/>
                <a:gd name="T26" fmla="*/ 7 w 7"/>
                <a:gd name="T27" fmla="*/ 1 h 14"/>
                <a:gd name="T28" fmla="*/ 7 w 7"/>
                <a:gd name="T29" fmla="*/ 2 h 14"/>
                <a:gd name="T30" fmla="*/ 7 w 7"/>
                <a:gd name="T31" fmla="*/ 2 h 14"/>
                <a:gd name="T32" fmla="*/ 7 w 7"/>
                <a:gd name="T33" fmla="*/ 3 h 14"/>
                <a:gd name="T34" fmla="*/ 7 w 7"/>
                <a:gd name="T35" fmla="*/ 3 h 14"/>
                <a:gd name="T36" fmla="*/ 7 w 7"/>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4"/>
                <a:gd name="T59" fmla="*/ 7 w 7"/>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4">
                  <a:moveTo>
                    <a:pt x="7" y="4"/>
                  </a:moveTo>
                  <a:lnTo>
                    <a:pt x="1" y="14"/>
                  </a:lnTo>
                  <a:lnTo>
                    <a:pt x="1" y="13"/>
                  </a:lnTo>
                  <a:lnTo>
                    <a:pt x="1" y="12"/>
                  </a:lnTo>
                  <a:lnTo>
                    <a:pt x="1" y="11"/>
                  </a:lnTo>
                  <a:lnTo>
                    <a:pt x="1" y="10"/>
                  </a:lnTo>
                  <a:lnTo>
                    <a:pt x="0" y="10"/>
                  </a:lnTo>
                  <a:lnTo>
                    <a:pt x="7" y="0"/>
                  </a:lnTo>
                  <a:lnTo>
                    <a:pt x="7" y="1"/>
                  </a:lnTo>
                  <a:lnTo>
                    <a:pt x="7" y="2"/>
                  </a:lnTo>
                  <a:lnTo>
                    <a:pt x="7" y="3"/>
                  </a:lnTo>
                  <a:lnTo>
                    <a:pt x="7" y="4"/>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89" name="Freeform 284"/>
            <p:cNvSpPr>
              <a:spLocks/>
            </p:cNvSpPr>
            <p:nvPr/>
          </p:nvSpPr>
          <p:spPr bwMode="auto">
            <a:xfrm>
              <a:off x="2714" y="3745"/>
              <a:ext cx="8" cy="14"/>
            </a:xfrm>
            <a:custGeom>
              <a:avLst/>
              <a:gdLst>
                <a:gd name="T0" fmla="*/ 8 w 8"/>
                <a:gd name="T1" fmla="*/ 4 h 14"/>
                <a:gd name="T2" fmla="*/ 1 w 8"/>
                <a:gd name="T3" fmla="*/ 14 h 14"/>
                <a:gd name="T4" fmla="*/ 1 w 8"/>
                <a:gd name="T5" fmla="*/ 12 h 14"/>
                <a:gd name="T6" fmla="*/ 1 w 8"/>
                <a:gd name="T7" fmla="*/ 12 h 14"/>
                <a:gd name="T8" fmla="*/ 1 w 8"/>
                <a:gd name="T9" fmla="*/ 12 h 14"/>
                <a:gd name="T10" fmla="*/ 1 w 8"/>
                <a:gd name="T11" fmla="*/ 11 h 14"/>
                <a:gd name="T12" fmla="*/ 1 w 8"/>
                <a:gd name="T13" fmla="*/ 11 h 14"/>
                <a:gd name="T14" fmla="*/ 1 w 8"/>
                <a:gd name="T15" fmla="*/ 10 h 14"/>
                <a:gd name="T16" fmla="*/ 1 w 8"/>
                <a:gd name="T17" fmla="*/ 10 h 14"/>
                <a:gd name="T18" fmla="*/ 0 w 8"/>
                <a:gd name="T19" fmla="*/ 10 h 14"/>
                <a:gd name="T20" fmla="*/ 7 w 8"/>
                <a:gd name="T21" fmla="*/ 0 h 14"/>
                <a:gd name="T22" fmla="*/ 7 w 8"/>
                <a:gd name="T23" fmla="*/ 1 h 14"/>
                <a:gd name="T24" fmla="*/ 7 w 8"/>
                <a:gd name="T25" fmla="*/ 1 h 14"/>
                <a:gd name="T26" fmla="*/ 7 w 8"/>
                <a:gd name="T27" fmla="*/ 2 h 14"/>
                <a:gd name="T28" fmla="*/ 7 w 8"/>
                <a:gd name="T29" fmla="*/ 2 h 14"/>
                <a:gd name="T30" fmla="*/ 7 w 8"/>
                <a:gd name="T31" fmla="*/ 2 h 14"/>
                <a:gd name="T32" fmla="*/ 7 w 8"/>
                <a:gd name="T33" fmla="*/ 3 h 14"/>
                <a:gd name="T34" fmla="*/ 7 w 8"/>
                <a:gd name="T35" fmla="*/ 3 h 14"/>
                <a:gd name="T36" fmla="*/ 8 w 8"/>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4"/>
                <a:gd name="T59" fmla="*/ 8 w 8"/>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4">
                  <a:moveTo>
                    <a:pt x="8" y="4"/>
                  </a:moveTo>
                  <a:lnTo>
                    <a:pt x="1" y="14"/>
                  </a:lnTo>
                  <a:lnTo>
                    <a:pt x="1" y="12"/>
                  </a:lnTo>
                  <a:lnTo>
                    <a:pt x="1" y="11"/>
                  </a:lnTo>
                  <a:lnTo>
                    <a:pt x="1" y="10"/>
                  </a:lnTo>
                  <a:lnTo>
                    <a:pt x="0" y="10"/>
                  </a:lnTo>
                  <a:lnTo>
                    <a:pt x="7" y="0"/>
                  </a:lnTo>
                  <a:lnTo>
                    <a:pt x="7" y="1"/>
                  </a:lnTo>
                  <a:lnTo>
                    <a:pt x="7" y="2"/>
                  </a:lnTo>
                  <a:lnTo>
                    <a:pt x="7" y="3"/>
                  </a:lnTo>
                  <a:lnTo>
                    <a:pt x="8" y="4"/>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0" name="Freeform 285"/>
            <p:cNvSpPr>
              <a:spLocks/>
            </p:cNvSpPr>
            <p:nvPr/>
          </p:nvSpPr>
          <p:spPr bwMode="auto">
            <a:xfrm>
              <a:off x="2713" y="3741"/>
              <a:ext cx="8" cy="14"/>
            </a:xfrm>
            <a:custGeom>
              <a:avLst/>
              <a:gdLst>
                <a:gd name="T0" fmla="*/ 8 w 8"/>
                <a:gd name="T1" fmla="*/ 4 h 14"/>
                <a:gd name="T2" fmla="*/ 1 w 8"/>
                <a:gd name="T3" fmla="*/ 14 h 14"/>
                <a:gd name="T4" fmla="*/ 1 w 8"/>
                <a:gd name="T5" fmla="*/ 13 h 14"/>
                <a:gd name="T6" fmla="*/ 1 w 8"/>
                <a:gd name="T7" fmla="*/ 13 h 14"/>
                <a:gd name="T8" fmla="*/ 1 w 8"/>
                <a:gd name="T9" fmla="*/ 13 h 14"/>
                <a:gd name="T10" fmla="*/ 1 w 8"/>
                <a:gd name="T11" fmla="*/ 12 h 14"/>
                <a:gd name="T12" fmla="*/ 0 w 8"/>
                <a:gd name="T13" fmla="*/ 12 h 14"/>
                <a:gd name="T14" fmla="*/ 0 w 8"/>
                <a:gd name="T15" fmla="*/ 12 h 14"/>
                <a:gd name="T16" fmla="*/ 0 w 8"/>
                <a:gd name="T17" fmla="*/ 11 h 14"/>
                <a:gd name="T18" fmla="*/ 0 w 8"/>
                <a:gd name="T19" fmla="*/ 11 h 14"/>
                <a:gd name="T20" fmla="*/ 5 w 8"/>
                <a:gd name="T21" fmla="*/ 0 h 14"/>
                <a:gd name="T22" fmla="*/ 5 w 8"/>
                <a:gd name="T23" fmla="*/ 1 h 14"/>
                <a:gd name="T24" fmla="*/ 6 w 8"/>
                <a:gd name="T25" fmla="*/ 1 h 14"/>
                <a:gd name="T26" fmla="*/ 6 w 8"/>
                <a:gd name="T27" fmla="*/ 1 h 14"/>
                <a:gd name="T28" fmla="*/ 6 w 8"/>
                <a:gd name="T29" fmla="*/ 3 h 14"/>
                <a:gd name="T30" fmla="*/ 6 w 8"/>
                <a:gd name="T31" fmla="*/ 3 h 14"/>
                <a:gd name="T32" fmla="*/ 6 w 8"/>
                <a:gd name="T33" fmla="*/ 4 h 14"/>
                <a:gd name="T34" fmla="*/ 6 w 8"/>
                <a:gd name="T35" fmla="*/ 4 h 14"/>
                <a:gd name="T36" fmla="*/ 8 w 8"/>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4"/>
                <a:gd name="T59" fmla="*/ 8 w 8"/>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4">
                  <a:moveTo>
                    <a:pt x="8" y="4"/>
                  </a:moveTo>
                  <a:lnTo>
                    <a:pt x="1" y="14"/>
                  </a:lnTo>
                  <a:lnTo>
                    <a:pt x="1" y="13"/>
                  </a:lnTo>
                  <a:lnTo>
                    <a:pt x="1" y="12"/>
                  </a:lnTo>
                  <a:lnTo>
                    <a:pt x="0" y="12"/>
                  </a:lnTo>
                  <a:lnTo>
                    <a:pt x="0" y="11"/>
                  </a:lnTo>
                  <a:lnTo>
                    <a:pt x="5" y="0"/>
                  </a:lnTo>
                  <a:lnTo>
                    <a:pt x="5" y="1"/>
                  </a:lnTo>
                  <a:lnTo>
                    <a:pt x="6" y="1"/>
                  </a:lnTo>
                  <a:lnTo>
                    <a:pt x="6" y="3"/>
                  </a:lnTo>
                  <a:lnTo>
                    <a:pt x="6" y="4"/>
                  </a:lnTo>
                  <a:lnTo>
                    <a:pt x="8" y="4"/>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1" name="Freeform 286"/>
            <p:cNvSpPr>
              <a:spLocks/>
            </p:cNvSpPr>
            <p:nvPr/>
          </p:nvSpPr>
          <p:spPr bwMode="auto">
            <a:xfrm>
              <a:off x="2711" y="3739"/>
              <a:ext cx="7" cy="13"/>
            </a:xfrm>
            <a:custGeom>
              <a:avLst/>
              <a:gdLst>
                <a:gd name="T0" fmla="*/ 7 w 7"/>
                <a:gd name="T1" fmla="*/ 2 h 13"/>
                <a:gd name="T2" fmla="*/ 2 w 7"/>
                <a:gd name="T3" fmla="*/ 13 h 13"/>
                <a:gd name="T4" fmla="*/ 2 w 7"/>
                <a:gd name="T5" fmla="*/ 13 h 13"/>
                <a:gd name="T6" fmla="*/ 2 w 7"/>
                <a:gd name="T7" fmla="*/ 12 h 13"/>
                <a:gd name="T8" fmla="*/ 1 w 7"/>
                <a:gd name="T9" fmla="*/ 12 h 13"/>
                <a:gd name="T10" fmla="*/ 1 w 7"/>
                <a:gd name="T11" fmla="*/ 12 h 13"/>
                <a:gd name="T12" fmla="*/ 1 w 7"/>
                <a:gd name="T13" fmla="*/ 12 h 13"/>
                <a:gd name="T14" fmla="*/ 1 w 7"/>
                <a:gd name="T15" fmla="*/ 11 h 13"/>
                <a:gd name="T16" fmla="*/ 0 w 7"/>
                <a:gd name="T17" fmla="*/ 11 h 13"/>
                <a:gd name="T18" fmla="*/ 0 w 7"/>
                <a:gd name="T19" fmla="*/ 11 h 13"/>
                <a:gd name="T20" fmla="*/ 6 w 7"/>
                <a:gd name="T21" fmla="*/ 0 h 13"/>
                <a:gd name="T22" fmla="*/ 6 w 7"/>
                <a:gd name="T23" fmla="*/ 0 h 13"/>
                <a:gd name="T24" fmla="*/ 6 w 7"/>
                <a:gd name="T25" fmla="*/ 0 h 13"/>
                <a:gd name="T26" fmla="*/ 6 w 7"/>
                <a:gd name="T27" fmla="*/ 1 h 13"/>
                <a:gd name="T28" fmla="*/ 7 w 7"/>
                <a:gd name="T29" fmla="*/ 1 h 13"/>
                <a:gd name="T30" fmla="*/ 7 w 7"/>
                <a:gd name="T31" fmla="*/ 1 h 13"/>
                <a:gd name="T32" fmla="*/ 7 w 7"/>
                <a:gd name="T33" fmla="*/ 2 h 13"/>
                <a:gd name="T34" fmla="*/ 7 w 7"/>
                <a:gd name="T35" fmla="*/ 2 h 13"/>
                <a:gd name="T36" fmla="*/ 7 w 7"/>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3"/>
                <a:gd name="T59" fmla="*/ 7 w 7"/>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3">
                  <a:moveTo>
                    <a:pt x="7" y="2"/>
                  </a:moveTo>
                  <a:lnTo>
                    <a:pt x="2" y="13"/>
                  </a:lnTo>
                  <a:lnTo>
                    <a:pt x="2" y="12"/>
                  </a:lnTo>
                  <a:lnTo>
                    <a:pt x="1" y="12"/>
                  </a:lnTo>
                  <a:lnTo>
                    <a:pt x="1" y="11"/>
                  </a:lnTo>
                  <a:lnTo>
                    <a:pt x="0" y="11"/>
                  </a:lnTo>
                  <a:lnTo>
                    <a:pt x="6" y="0"/>
                  </a:lnTo>
                  <a:lnTo>
                    <a:pt x="6" y="1"/>
                  </a:lnTo>
                  <a:lnTo>
                    <a:pt x="7" y="1"/>
                  </a:lnTo>
                  <a:lnTo>
                    <a:pt x="7" y="2"/>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2" name="Freeform 287"/>
            <p:cNvSpPr>
              <a:spLocks/>
            </p:cNvSpPr>
            <p:nvPr/>
          </p:nvSpPr>
          <p:spPr bwMode="auto">
            <a:xfrm>
              <a:off x="2709" y="3737"/>
              <a:ext cx="8" cy="13"/>
            </a:xfrm>
            <a:custGeom>
              <a:avLst/>
              <a:gdLst>
                <a:gd name="T0" fmla="*/ 8 w 8"/>
                <a:gd name="T1" fmla="*/ 2 h 13"/>
                <a:gd name="T2" fmla="*/ 2 w 8"/>
                <a:gd name="T3" fmla="*/ 13 h 13"/>
                <a:gd name="T4" fmla="*/ 2 w 8"/>
                <a:gd name="T5" fmla="*/ 13 h 13"/>
                <a:gd name="T6" fmla="*/ 2 w 8"/>
                <a:gd name="T7" fmla="*/ 12 h 13"/>
                <a:gd name="T8" fmla="*/ 2 w 8"/>
                <a:gd name="T9" fmla="*/ 12 h 13"/>
                <a:gd name="T10" fmla="*/ 1 w 8"/>
                <a:gd name="T11" fmla="*/ 12 h 13"/>
                <a:gd name="T12" fmla="*/ 1 w 8"/>
                <a:gd name="T13" fmla="*/ 12 h 13"/>
                <a:gd name="T14" fmla="*/ 1 w 8"/>
                <a:gd name="T15" fmla="*/ 11 h 13"/>
                <a:gd name="T16" fmla="*/ 1 w 8"/>
                <a:gd name="T17" fmla="*/ 11 h 13"/>
                <a:gd name="T18" fmla="*/ 0 w 8"/>
                <a:gd name="T19" fmla="*/ 11 h 13"/>
                <a:gd name="T20" fmla="*/ 6 w 8"/>
                <a:gd name="T21" fmla="*/ 0 h 13"/>
                <a:gd name="T22" fmla="*/ 6 w 8"/>
                <a:gd name="T23" fmla="*/ 0 h 13"/>
                <a:gd name="T24" fmla="*/ 7 w 8"/>
                <a:gd name="T25" fmla="*/ 0 h 13"/>
                <a:gd name="T26" fmla="*/ 7 w 8"/>
                <a:gd name="T27" fmla="*/ 0 h 13"/>
                <a:gd name="T28" fmla="*/ 7 w 8"/>
                <a:gd name="T29" fmla="*/ 1 h 13"/>
                <a:gd name="T30" fmla="*/ 7 w 8"/>
                <a:gd name="T31" fmla="*/ 1 h 13"/>
                <a:gd name="T32" fmla="*/ 7 w 8"/>
                <a:gd name="T33" fmla="*/ 1 h 13"/>
                <a:gd name="T34" fmla="*/ 8 w 8"/>
                <a:gd name="T35" fmla="*/ 2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2" y="13"/>
                  </a:lnTo>
                  <a:lnTo>
                    <a:pt x="2" y="12"/>
                  </a:lnTo>
                  <a:lnTo>
                    <a:pt x="1" y="12"/>
                  </a:lnTo>
                  <a:lnTo>
                    <a:pt x="1" y="11"/>
                  </a:lnTo>
                  <a:lnTo>
                    <a:pt x="0" y="11"/>
                  </a:lnTo>
                  <a:lnTo>
                    <a:pt x="6" y="0"/>
                  </a:lnTo>
                  <a:lnTo>
                    <a:pt x="7" y="0"/>
                  </a:lnTo>
                  <a:lnTo>
                    <a:pt x="7" y="1"/>
                  </a:lnTo>
                  <a:lnTo>
                    <a:pt x="8" y="2"/>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3" name="Freeform 288"/>
            <p:cNvSpPr>
              <a:spLocks/>
            </p:cNvSpPr>
            <p:nvPr/>
          </p:nvSpPr>
          <p:spPr bwMode="auto">
            <a:xfrm>
              <a:off x="2707" y="3735"/>
              <a:ext cx="8" cy="13"/>
            </a:xfrm>
            <a:custGeom>
              <a:avLst/>
              <a:gdLst>
                <a:gd name="T0" fmla="*/ 8 w 8"/>
                <a:gd name="T1" fmla="*/ 2 h 13"/>
                <a:gd name="T2" fmla="*/ 2 w 8"/>
                <a:gd name="T3" fmla="*/ 13 h 13"/>
                <a:gd name="T4" fmla="*/ 2 w 8"/>
                <a:gd name="T5" fmla="*/ 13 h 13"/>
                <a:gd name="T6" fmla="*/ 2 w 8"/>
                <a:gd name="T7" fmla="*/ 13 h 13"/>
                <a:gd name="T8" fmla="*/ 2 w 8"/>
                <a:gd name="T9" fmla="*/ 12 h 13"/>
                <a:gd name="T10" fmla="*/ 1 w 8"/>
                <a:gd name="T11" fmla="*/ 12 h 13"/>
                <a:gd name="T12" fmla="*/ 1 w 8"/>
                <a:gd name="T13" fmla="*/ 12 h 13"/>
                <a:gd name="T14" fmla="*/ 1 w 8"/>
                <a:gd name="T15" fmla="*/ 12 h 13"/>
                <a:gd name="T16" fmla="*/ 1 w 8"/>
                <a:gd name="T17" fmla="*/ 12 h 13"/>
                <a:gd name="T18" fmla="*/ 0 w 8"/>
                <a:gd name="T19" fmla="*/ 11 h 13"/>
                <a:gd name="T20" fmla="*/ 6 w 8"/>
                <a:gd name="T21" fmla="*/ 0 h 13"/>
                <a:gd name="T22" fmla="*/ 7 w 8"/>
                <a:gd name="T23" fmla="*/ 0 h 13"/>
                <a:gd name="T24" fmla="*/ 7 w 8"/>
                <a:gd name="T25" fmla="*/ 0 h 13"/>
                <a:gd name="T26" fmla="*/ 7 w 8"/>
                <a:gd name="T27" fmla="*/ 0 h 13"/>
                <a:gd name="T28" fmla="*/ 7 w 8"/>
                <a:gd name="T29" fmla="*/ 1 h 13"/>
                <a:gd name="T30" fmla="*/ 7 w 8"/>
                <a:gd name="T31" fmla="*/ 1 h 13"/>
                <a:gd name="T32" fmla="*/ 8 w 8"/>
                <a:gd name="T33" fmla="*/ 1 h 13"/>
                <a:gd name="T34" fmla="*/ 8 w 8"/>
                <a:gd name="T35" fmla="*/ 1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2" y="13"/>
                  </a:lnTo>
                  <a:lnTo>
                    <a:pt x="2" y="12"/>
                  </a:lnTo>
                  <a:lnTo>
                    <a:pt x="1" y="12"/>
                  </a:lnTo>
                  <a:lnTo>
                    <a:pt x="0" y="11"/>
                  </a:lnTo>
                  <a:lnTo>
                    <a:pt x="6" y="0"/>
                  </a:lnTo>
                  <a:lnTo>
                    <a:pt x="7" y="0"/>
                  </a:lnTo>
                  <a:lnTo>
                    <a:pt x="7" y="1"/>
                  </a:lnTo>
                  <a:lnTo>
                    <a:pt x="8" y="1"/>
                  </a:lnTo>
                  <a:lnTo>
                    <a:pt x="8" y="2"/>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4" name="Freeform 289"/>
            <p:cNvSpPr>
              <a:spLocks/>
            </p:cNvSpPr>
            <p:nvPr/>
          </p:nvSpPr>
          <p:spPr bwMode="auto">
            <a:xfrm>
              <a:off x="2704" y="3733"/>
              <a:ext cx="9" cy="13"/>
            </a:xfrm>
            <a:custGeom>
              <a:avLst/>
              <a:gdLst>
                <a:gd name="T0" fmla="*/ 9 w 9"/>
                <a:gd name="T1" fmla="*/ 2 h 13"/>
                <a:gd name="T2" fmla="*/ 3 w 9"/>
                <a:gd name="T3" fmla="*/ 13 h 13"/>
                <a:gd name="T4" fmla="*/ 3 w 9"/>
                <a:gd name="T5" fmla="*/ 13 h 13"/>
                <a:gd name="T6" fmla="*/ 3 w 9"/>
                <a:gd name="T7" fmla="*/ 13 h 13"/>
                <a:gd name="T8" fmla="*/ 3 w 9"/>
                <a:gd name="T9" fmla="*/ 13 h 13"/>
                <a:gd name="T10" fmla="*/ 1 w 9"/>
                <a:gd name="T11" fmla="*/ 13 h 13"/>
                <a:gd name="T12" fmla="*/ 1 w 9"/>
                <a:gd name="T13" fmla="*/ 12 h 13"/>
                <a:gd name="T14" fmla="*/ 1 w 9"/>
                <a:gd name="T15" fmla="*/ 12 h 13"/>
                <a:gd name="T16" fmla="*/ 1 w 9"/>
                <a:gd name="T17" fmla="*/ 12 h 13"/>
                <a:gd name="T18" fmla="*/ 0 w 9"/>
                <a:gd name="T19" fmla="*/ 12 h 13"/>
                <a:gd name="T20" fmla="*/ 7 w 9"/>
                <a:gd name="T21" fmla="*/ 0 h 13"/>
                <a:gd name="T22" fmla="*/ 8 w 9"/>
                <a:gd name="T23" fmla="*/ 0 h 13"/>
                <a:gd name="T24" fmla="*/ 8 w 9"/>
                <a:gd name="T25" fmla="*/ 0 h 13"/>
                <a:gd name="T26" fmla="*/ 8 w 9"/>
                <a:gd name="T27" fmla="*/ 1 h 13"/>
                <a:gd name="T28" fmla="*/ 8 w 9"/>
                <a:gd name="T29" fmla="*/ 1 h 13"/>
                <a:gd name="T30" fmla="*/ 9 w 9"/>
                <a:gd name="T31" fmla="*/ 1 h 13"/>
                <a:gd name="T32" fmla="*/ 9 w 9"/>
                <a:gd name="T33" fmla="*/ 1 h 13"/>
                <a:gd name="T34" fmla="*/ 9 w 9"/>
                <a:gd name="T35" fmla="*/ 2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3" y="13"/>
                  </a:lnTo>
                  <a:lnTo>
                    <a:pt x="1" y="13"/>
                  </a:lnTo>
                  <a:lnTo>
                    <a:pt x="1" y="12"/>
                  </a:lnTo>
                  <a:lnTo>
                    <a:pt x="0" y="12"/>
                  </a:lnTo>
                  <a:lnTo>
                    <a:pt x="7" y="0"/>
                  </a:lnTo>
                  <a:lnTo>
                    <a:pt x="8" y="0"/>
                  </a:lnTo>
                  <a:lnTo>
                    <a:pt x="8" y="1"/>
                  </a:lnTo>
                  <a:lnTo>
                    <a:pt x="9" y="1"/>
                  </a:lnTo>
                  <a:lnTo>
                    <a:pt x="9" y="2"/>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5" name="Freeform 290"/>
            <p:cNvSpPr>
              <a:spLocks/>
            </p:cNvSpPr>
            <p:nvPr/>
          </p:nvSpPr>
          <p:spPr bwMode="auto">
            <a:xfrm>
              <a:off x="2702" y="3732"/>
              <a:ext cx="9" cy="13"/>
            </a:xfrm>
            <a:custGeom>
              <a:avLst/>
              <a:gdLst>
                <a:gd name="T0" fmla="*/ 9 w 9"/>
                <a:gd name="T1" fmla="*/ 1 h 13"/>
                <a:gd name="T2" fmla="*/ 2 w 9"/>
                <a:gd name="T3" fmla="*/ 13 h 13"/>
                <a:gd name="T4" fmla="*/ 2 w 9"/>
                <a:gd name="T5" fmla="*/ 13 h 13"/>
                <a:gd name="T6" fmla="*/ 2 w 9"/>
                <a:gd name="T7" fmla="*/ 13 h 13"/>
                <a:gd name="T8" fmla="*/ 2 w 9"/>
                <a:gd name="T9" fmla="*/ 12 h 13"/>
                <a:gd name="T10" fmla="*/ 1 w 9"/>
                <a:gd name="T11" fmla="*/ 12 h 13"/>
                <a:gd name="T12" fmla="*/ 1 w 9"/>
                <a:gd name="T13" fmla="*/ 12 h 13"/>
                <a:gd name="T14" fmla="*/ 1 w 9"/>
                <a:gd name="T15" fmla="*/ 12 h 13"/>
                <a:gd name="T16" fmla="*/ 0 w 9"/>
                <a:gd name="T17" fmla="*/ 12 h 13"/>
                <a:gd name="T18" fmla="*/ 0 w 9"/>
                <a:gd name="T19" fmla="*/ 10 h 13"/>
                <a:gd name="T20" fmla="*/ 7 w 9"/>
                <a:gd name="T21" fmla="*/ 0 h 13"/>
                <a:gd name="T22" fmla="*/ 7 w 9"/>
                <a:gd name="T23" fmla="*/ 0 h 13"/>
                <a:gd name="T24" fmla="*/ 8 w 9"/>
                <a:gd name="T25" fmla="*/ 0 h 13"/>
                <a:gd name="T26" fmla="*/ 8 w 9"/>
                <a:gd name="T27" fmla="*/ 0 h 13"/>
                <a:gd name="T28" fmla="*/ 8 w 9"/>
                <a:gd name="T29" fmla="*/ 0 h 13"/>
                <a:gd name="T30" fmla="*/ 9 w 9"/>
                <a:gd name="T31" fmla="*/ 1 h 13"/>
                <a:gd name="T32" fmla="*/ 9 w 9"/>
                <a:gd name="T33" fmla="*/ 1 h 13"/>
                <a:gd name="T34" fmla="*/ 9 w 9"/>
                <a:gd name="T35" fmla="*/ 1 h 13"/>
                <a:gd name="T36" fmla="*/ 9 w 9"/>
                <a:gd name="T37" fmla="*/ 1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1"/>
                  </a:moveTo>
                  <a:lnTo>
                    <a:pt x="2" y="13"/>
                  </a:lnTo>
                  <a:lnTo>
                    <a:pt x="2" y="12"/>
                  </a:lnTo>
                  <a:lnTo>
                    <a:pt x="1" y="12"/>
                  </a:lnTo>
                  <a:lnTo>
                    <a:pt x="0" y="12"/>
                  </a:lnTo>
                  <a:lnTo>
                    <a:pt x="0" y="10"/>
                  </a:lnTo>
                  <a:lnTo>
                    <a:pt x="7" y="0"/>
                  </a:lnTo>
                  <a:lnTo>
                    <a:pt x="8" y="0"/>
                  </a:lnTo>
                  <a:lnTo>
                    <a:pt x="9" y="1"/>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6" name="Freeform 291"/>
            <p:cNvSpPr>
              <a:spLocks/>
            </p:cNvSpPr>
            <p:nvPr/>
          </p:nvSpPr>
          <p:spPr bwMode="auto">
            <a:xfrm>
              <a:off x="2700" y="3730"/>
              <a:ext cx="9" cy="12"/>
            </a:xfrm>
            <a:custGeom>
              <a:avLst/>
              <a:gdLst>
                <a:gd name="T0" fmla="*/ 9 w 9"/>
                <a:gd name="T1" fmla="*/ 2 h 12"/>
                <a:gd name="T2" fmla="*/ 2 w 9"/>
                <a:gd name="T3" fmla="*/ 12 h 12"/>
                <a:gd name="T4" fmla="*/ 2 w 9"/>
                <a:gd name="T5" fmla="*/ 12 h 12"/>
                <a:gd name="T6" fmla="*/ 2 w 9"/>
                <a:gd name="T7" fmla="*/ 12 h 12"/>
                <a:gd name="T8" fmla="*/ 1 w 9"/>
                <a:gd name="T9" fmla="*/ 12 h 12"/>
                <a:gd name="T10" fmla="*/ 1 w 9"/>
                <a:gd name="T11" fmla="*/ 12 h 12"/>
                <a:gd name="T12" fmla="*/ 1 w 9"/>
                <a:gd name="T13" fmla="*/ 12 h 12"/>
                <a:gd name="T14" fmla="*/ 1 w 9"/>
                <a:gd name="T15" fmla="*/ 12 h 12"/>
                <a:gd name="T16" fmla="*/ 0 w 9"/>
                <a:gd name="T17" fmla="*/ 11 h 12"/>
                <a:gd name="T18" fmla="*/ 0 w 9"/>
                <a:gd name="T19" fmla="*/ 11 h 12"/>
                <a:gd name="T20" fmla="*/ 7 w 9"/>
                <a:gd name="T21" fmla="*/ 0 h 12"/>
                <a:gd name="T22" fmla="*/ 7 w 9"/>
                <a:gd name="T23" fmla="*/ 1 h 12"/>
                <a:gd name="T24" fmla="*/ 8 w 9"/>
                <a:gd name="T25" fmla="*/ 1 h 12"/>
                <a:gd name="T26" fmla="*/ 8 w 9"/>
                <a:gd name="T27" fmla="*/ 1 h 12"/>
                <a:gd name="T28" fmla="*/ 8 w 9"/>
                <a:gd name="T29" fmla="*/ 1 h 12"/>
                <a:gd name="T30" fmla="*/ 8 w 9"/>
                <a:gd name="T31" fmla="*/ 1 h 12"/>
                <a:gd name="T32" fmla="*/ 9 w 9"/>
                <a:gd name="T33" fmla="*/ 1 h 12"/>
                <a:gd name="T34" fmla="*/ 9 w 9"/>
                <a:gd name="T35" fmla="*/ 1 h 12"/>
                <a:gd name="T36" fmla="*/ 9 w 9"/>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2"/>
                <a:gd name="T59" fmla="*/ 9 w 9"/>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2">
                  <a:moveTo>
                    <a:pt x="9" y="2"/>
                  </a:moveTo>
                  <a:lnTo>
                    <a:pt x="2" y="12"/>
                  </a:lnTo>
                  <a:lnTo>
                    <a:pt x="1" y="12"/>
                  </a:lnTo>
                  <a:lnTo>
                    <a:pt x="0" y="11"/>
                  </a:lnTo>
                  <a:lnTo>
                    <a:pt x="7" y="0"/>
                  </a:lnTo>
                  <a:lnTo>
                    <a:pt x="7" y="1"/>
                  </a:lnTo>
                  <a:lnTo>
                    <a:pt x="8" y="1"/>
                  </a:lnTo>
                  <a:lnTo>
                    <a:pt x="9" y="1"/>
                  </a:lnTo>
                  <a:lnTo>
                    <a:pt x="9" y="2"/>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7" name="Freeform 292"/>
            <p:cNvSpPr>
              <a:spLocks/>
            </p:cNvSpPr>
            <p:nvPr/>
          </p:nvSpPr>
          <p:spPr bwMode="auto">
            <a:xfrm>
              <a:off x="2698" y="3729"/>
              <a:ext cx="9" cy="12"/>
            </a:xfrm>
            <a:custGeom>
              <a:avLst/>
              <a:gdLst>
                <a:gd name="T0" fmla="*/ 9 w 9"/>
                <a:gd name="T1" fmla="*/ 1 h 12"/>
                <a:gd name="T2" fmla="*/ 2 w 9"/>
                <a:gd name="T3" fmla="*/ 12 h 12"/>
                <a:gd name="T4" fmla="*/ 2 w 9"/>
                <a:gd name="T5" fmla="*/ 12 h 12"/>
                <a:gd name="T6" fmla="*/ 1 w 9"/>
                <a:gd name="T7" fmla="*/ 12 h 12"/>
                <a:gd name="T8" fmla="*/ 1 w 9"/>
                <a:gd name="T9" fmla="*/ 12 h 12"/>
                <a:gd name="T10" fmla="*/ 1 w 9"/>
                <a:gd name="T11" fmla="*/ 12 h 12"/>
                <a:gd name="T12" fmla="*/ 1 w 9"/>
                <a:gd name="T13" fmla="*/ 12 h 12"/>
                <a:gd name="T14" fmla="*/ 0 w 9"/>
                <a:gd name="T15" fmla="*/ 11 h 12"/>
                <a:gd name="T16" fmla="*/ 0 w 9"/>
                <a:gd name="T17" fmla="*/ 11 h 12"/>
                <a:gd name="T18" fmla="*/ 0 w 9"/>
                <a:gd name="T19" fmla="*/ 11 h 12"/>
                <a:gd name="T20" fmla="*/ 6 w 9"/>
                <a:gd name="T21" fmla="*/ 0 h 12"/>
                <a:gd name="T22" fmla="*/ 6 w 9"/>
                <a:gd name="T23" fmla="*/ 1 h 12"/>
                <a:gd name="T24" fmla="*/ 6 w 9"/>
                <a:gd name="T25" fmla="*/ 1 h 12"/>
                <a:gd name="T26" fmla="*/ 6 w 9"/>
                <a:gd name="T27" fmla="*/ 1 h 12"/>
                <a:gd name="T28" fmla="*/ 7 w 9"/>
                <a:gd name="T29" fmla="*/ 1 h 12"/>
                <a:gd name="T30" fmla="*/ 7 w 9"/>
                <a:gd name="T31" fmla="*/ 1 h 12"/>
                <a:gd name="T32" fmla="*/ 7 w 9"/>
                <a:gd name="T33" fmla="*/ 1 h 12"/>
                <a:gd name="T34" fmla="*/ 9 w 9"/>
                <a:gd name="T35" fmla="*/ 1 h 12"/>
                <a:gd name="T36" fmla="*/ 9 w 9"/>
                <a:gd name="T37" fmla="*/ 1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2"/>
                <a:gd name="T59" fmla="*/ 9 w 9"/>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2">
                  <a:moveTo>
                    <a:pt x="9" y="1"/>
                  </a:moveTo>
                  <a:lnTo>
                    <a:pt x="2" y="12"/>
                  </a:lnTo>
                  <a:lnTo>
                    <a:pt x="1" y="12"/>
                  </a:lnTo>
                  <a:lnTo>
                    <a:pt x="0" y="11"/>
                  </a:lnTo>
                  <a:lnTo>
                    <a:pt x="6" y="0"/>
                  </a:lnTo>
                  <a:lnTo>
                    <a:pt x="6" y="1"/>
                  </a:lnTo>
                  <a:lnTo>
                    <a:pt x="7" y="1"/>
                  </a:lnTo>
                  <a:lnTo>
                    <a:pt x="9" y="1"/>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8" name="Freeform 293"/>
            <p:cNvSpPr>
              <a:spLocks/>
            </p:cNvSpPr>
            <p:nvPr/>
          </p:nvSpPr>
          <p:spPr bwMode="auto">
            <a:xfrm>
              <a:off x="2695" y="3729"/>
              <a:ext cx="9" cy="11"/>
            </a:xfrm>
            <a:custGeom>
              <a:avLst/>
              <a:gdLst>
                <a:gd name="T0" fmla="*/ 9 w 9"/>
                <a:gd name="T1" fmla="*/ 0 h 11"/>
                <a:gd name="T2" fmla="*/ 3 w 9"/>
                <a:gd name="T3" fmla="*/ 11 h 11"/>
                <a:gd name="T4" fmla="*/ 2 w 9"/>
                <a:gd name="T5" fmla="*/ 11 h 11"/>
                <a:gd name="T6" fmla="*/ 2 w 9"/>
                <a:gd name="T7" fmla="*/ 11 h 11"/>
                <a:gd name="T8" fmla="*/ 2 w 9"/>
                <a:gd name="T9" fmla="*/ 11 h 11"/>
                <a:gd name="T10" fmla="*/ 2 w 9"/>
                <a:gd name="T11" fmla="*/ 11 h 11"/>
                <a:gd name="T12" fmla="*/ 1 w 9"/>
                <a:gd name="T13" fmla="*/ 10 h 11"/>
                <a:gd name="T14" fmla="*/ 1 w 9"/>
                <a:gd name="T15" fmla="*/ 10 h 11"/>
                <a:gd name="T16" fmla="*/ 1 w 9"/>
                <a:gd name="T17" fmla="*/ 10 h 11"/>
                <a:gd name="T18" fmla="*/ 0 w 9"/>
                <a:gd name="T19" fmla="*/ 10 h 11"/>
                <a:gd name="T20" fmla="*/ 6 w 9"/>
                <a:gd name="T21" fmla="*/ 0 h 11"/>
                <a:gd name="T22" fmla="*/ 6 w 9"/>
                <a:gd name="T23" fmla="*/ 0 h 11"/>
                <a:gd name="T24" fmla="*/ 7 w 9"/>
                <a:gd name="T25" fmla="*/ 0 h 11"/>
                <a:gd name="T26" fmla="*/ 7 w 9"/>
                <a:gd name="T27" fmla="*/ 0 h 11"/>
                <a:gd name="T28" fmla="*/ 7 w 9"/>
                <a:gd name="T29" fmla="*/ 0 h 11"/>
                <a:gd name="T30" fmla="*/ 8 w 9"/>
                <a:gd name="T31" fmla="*/ 0 h 11"/>
                <a:gd name="T32" fmla="*/ 8 w 9"/>
                <a:gd name="T33" fmla="*/ 0 h 11"/>
                <a:gd name="T34" fmla="*/ 8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3" y="11"/>
                  </a:lnTo>
                  <a:lnTo>
                    <a:pt x="2" y="11"/>
                  </a:lnTo>
                  <a:lnTo>
                    <a:pt x="1" y="10"/>
                  </a:lnTo>
                  <a:lnTo>
                    <a:pt x="0" y="10"/>
                  </a:lnTo>
                  <a:lnTo>
                    <a:pt x="6" y="0"/>
                  </a:lnTo>
                  <a:lnTo>
                    <a:pt x="7" y="0"/>
                  </a:lnTo>
                  <a:lnTo>
                    <a:pt x="8" y="0"/>
                  </a:lnTo>
                  <a:lnTo>
                    <a:pt x="9" y="0"/>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99" name="Freeform 294"/>
            <p:cNvSpPr>
              <a:spLocks/>
            </p:cNvSpPr>
            <p:nvPr/>
          </p:nvSpPr>
          <p:spPr bwMode="auto">
            <a:xfrm>
              <a:off x="2692" y="3727"/>
              <a:ext cx="9" cy="12"/>
            </a:xfrm>
            <a:custGeom>
              <a:avLst/>
              <a:gdLst>
                <a:gd name="T0" fmla="*/ 9 w 9"/>
                <a:gd name="T1" fmla="*/ 2 h 12"/>
                <a:gd name="T2" fmla="*/ 3 w 9"/>
                <a:gd name="T3" fmla="*/ 12 h 12"/>
                <a:gd name="T4" fmla="*/ 3 w 9"/>
                <a:gd name="T5" fmla="*/ 12 h 12"/>
                <a:gd name="T6" fmla="*/ 3 w 9"/>
                <a:gd name="T7" fmla="*/ 12 h 12"/>
                <a:gd name="T8" fmla="*/ 3 w 9"/>
                <a:gd name="T9" fmla="*/ 12 h 12"/>
                <a:gd name="T10" fmla="*/ 2 w 9"/>
                <a:gd name="T11" fmla="*/ 12 h 12"/>
                <a:gd name="T12" fmla="*/ 2 w 9"/>
                <a:gd name="T13" fmla="*/ 11 h 12"/>
                <a:gd name="T14" fmla="*/ 2 w 9"/>
                <a:gd name="T15" fmla="*/ 11 h 12"/>
                <a:gd name="T16" fmla="*/ 0 w 9"/>
                <a:gd name="T17" fmla="*/ 11 h 12"/>
                <a:gd name="T18" fmla="*/ 0 w 9"/>
                <a:gd name="T19" fmla="*/ 11 h 12"/>
                <a:gd name="T20" fmla="*/ 7 w 9"/>
                <a:gd name="T21" fmla="*/ 0 h 12"/>
                <a:gd name="T22" fmla="*/ 7 w 9"/>
                <a:gd name="T23" fmla="*/ 0 h 12"/>
                <a:gd name="T24" fmla="*/ 7 w 9"/>
                <a:gd name="T25" fmla="*/ 0 h 12"/>
                <a:gd name="T26" fmla="*/ 8 w 9"/>
                <a:gd name="T27" fmla="*/ 0 h 12"/>
                <a:gd name="T28" fmla="*/ 8 w 9"/>
                <a:gd name="T29" fmla="*/ 0 h 12"/>
                <a:gd name="T30" fmla="*/ 8 w 9"/>
                <a:gd name="T31" fmla="*/ 0 h 12"/>
                <a:gd name="T32" fmla="*/ 8 w 9"/>
                <a:gd name="T33" fmla="*/ 2 h 12"/>
                <a:gd name="T34" fmla="*/ 9 w 9"/>
                <a:gd name="T35" fmla="*/ 2 h 12"/>
                <a:gd name="T36" fmla="*/ 9 w 9"/>
                <a:gd name="T37" fmla="*/ 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2"/>
                <a:gd name="T59" fmla="*/ 9 w 9"/>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2">
                  <a:moveTo>
                    <a:pt x="9" y="2"/>
                  </a:moveTo>
                  <a:lnTo>
                    <a:pt x="3" y="12"/>
                  </a:lnTo>
                  <a:lnTo>
                    <a:pt x="2" y="12"/>
                  </a:lnTo>
                  <a:lnTo>
                    <a:pt x="2" y="11"/>
                  </a:lnTo>
                  <a:lnTo>
                    <a:pt x="0" y="11"/>
                  </a:lnTo>
                  <a:lnTo>
                    <a:pt x="7" y="0"/>
                  </a:lnTo>
                  <a:lnTo>
                    <a:pt x="8" y="0"/>
                  </a:lnTo>
                  <a:lnTo>
                    <a:pt x="8" y="2"/>
                  </a:lnTo>
                  <a:lnTo>
                    <a:pt x="9" y="2"/>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0" name="Freeform 295"/>
            <p:cNvSpPr>
              <a:spLocks/>
            </p:cNvSpPr>
            <p:nvPr/>
          </p:nvSpPr>
          <p:spPr bwMode="auto">
            <a:xfrm>
              <a:off x="2690" y="3727"/>
              <a:ext cx="9" cy="11"/>
            </a:xfrm>
            <a:custGeom>
              <a:avLst/>
              <a:gdLst>
                <a:gd name="T0" fmla="*/ 9 w 9"/>
                <a:gd name="T1" fmla="*/ 0 h 11"/>
                <a:gd name="T2" fmla="*/ 2 w 9"/>
                <a:gd name="T3" fmla="*/ 11 h 11"/>
                <a:gd name="T4" fmla="*/ 2 w 9"/>
                <a:gd name="T5" fmla="*/ 11 h 11"/>
                <a:gd name="T6" fmla="*/ 1 w 9"/>
                <a:gd name="T7" fmla="*/ 11 h 11"/>
                <a:gd name="T8" fmla="*/ 1 w 9"/>
                <a:gd name="T9" fmla="*/ 11 h 11"/>
                <a:gd name="T10" fmla="*/ 1 w 9"/>
                <a:gd name="T11" fmla="*/ 11 h 11"/>
                <a:gd name="T12" fmla="*/ 1 w 9"/>
                <a:gd name="T13" fmla="*/ 10 h 11"/>
                <a:gd name="T14" fmla="*/ 0 w 9"/>
                <a:gd name="T15" fmla="*/ 10 h 11"/>
                <a:gd name="T16" fmla="*/ 0 w 9"/>
                <a:gd name="T17" fmla="*/ 10 h 11"/>
                <a:gd name="T18" fmla="*/ 0 w 9"/>
                <a:gd name="T19" fmla="*/ 10 h 11"/>
                <a:gd name="T20" fmla="*/ 6 w 9"/>
                <a:gd name="T21" fmla="*/ 0 h 11"/>
                <a:gd name="T22" fmla="*/ 6 w 9"/>
                <a:gd name="T23" fmla="*/ 0 h 11"/>
                <a:gd name="T24" fmla="*/ 7 w 9"/>
                <a:gd name="T25" fmla="*/ 0 h 11"/>
                <a:gd name="T26" fmla="*/ 7 w 9"/>
                <a:gd name="T27" fmla="*/ 0 h 11"/>
                <a:gd name="T28" fmla="*/ 7 w 9"/>
                <a:gd name="T29" fmla="*/ 0 h 11"/>
                <a:gd name="T30" fmla="*/ 8 w 9"/>
                <a:gd name="T31" fmla="*/ 0 h 11"/>
                <a:gd name="T32" fmla="*/ 8 w 9"/>
                <a:gd name="T33" fmla="*/ 0 h 11"/>
                <a:gd name="T34" fmla="*/ 8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2" y="11"/>
                  </a:lnTo>
                  <a:lnTo>
                    <a:pt x="1" y="11"/>
                  </a:lnTo>
                  <a:lnTo>
                    <a:pt x="1" y="10"/>
                  </a:lnTo>
                  <a:lnTo>
                    <a:pt x="0" y="10"/>
                  </a:lnTo>
                  <a:lnTo>
                    <a:pt x="6" y="0"/>
                  </a:lnTo>
                  <a:lnTo>
                    <a:pt x="7" y="0"/>
                  </a:lnTo>
                  <a:lnTo>
                    <a:pt x="8" y="0"/>
                  </a:lnTo>
                  <a:lnTo>
                    <a:pt x="9" y="0"/>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1" name="Freeform 296"/>
            <p:cNvSpPr>
              <a:spLocks/>
            </p:cNvSpPr>
            <p:nvPr/>
          </p:nvSpPr>
          <p:spPr bwMode="auto">
            <a:xfrm>
              <a:off x="2687" y="3727"/>
              <a:ext cx="9" cy="10"/>
            </a:xfrm>
            <a:custGeom>
              <a:avLst/>
              <a:gdLst>
                <a:gd name="T0" fmla="*/ 9 w 9"/>
                <a:gd name="T1" fmla="*/ 0 h 10"/>
                <a:gd name="T2" fmla="*/ 3 w 9"/>
                <a:gd name="T3" fmla="*/ 10 h 10"/>
                <a:gd name="T4" fmla="*/ 2 w 9"/>
                <a:gd name="T5" fmla="*/ 10 h 10"/>
                <a:gd name="T6" fmla="*/ 2 w 9"/>
                <a:gd name="T7" fmla="*/ 10 h 10"/>
                <a:gd name="T8" fmla="*/ 2 w 9"/>
                <a:gd name="T9" fmla="*/ 10 h 10"/>
                <a:gd name="T10" fmla="*/ 2 w 9"/>
                <a:gd name="T11" fmla="*/ 10 h 10"/>
                <a:gd name="T12" fmla="*/ 2 w 9"/>
                <a:gd name="T13" fmla="*/ 10 h 10"/>
                <a:gd name="T14" fmla="*/ 1 w 9"/>
                <a:gd name="T15" fmla="*/ 9 h 10"/>
                <a:gd name="T16" fmla="*/ 1 w 9"/>
                <a:gd name="T17" fmla="*/ 9 h 10"/>
                <a:gd name="T18" fmla="*/ 1 w 9"/>
                <a:gd name="T19" fmla="*/ 9 h 10"/>
                <a:gd name="T20" fmla="*/ 1 w 9"/>
                <a:gd name="T21" fmla="*/ 9 h 10"/>
                <a:gd name="T22" fmla="*/ 1 w 9"/>
                <a:gd name="T23" fmla="*/ 9 h 10"/>
                <a:gd name="T24" fmla="*/ 1 w 9"/>
                <a:gd name="T25" fmla="*/ 9 h 10"/>
                <a:gd name="T26" fmla="*/ 1 w 9"/>
                <a:gd name="T27" fmla="*/ 9 h 10"/>
                <a:gd name="T28" fmla="*/ 0 w 9"/>
                <a:gd name="T29" fmla="*/ 9 h 10"/>
                <a:gd name="T30" fmla="*/ 0 w 9"/>
                <a:gd name="T31" fmla="*/ 9 h 10"/>
                <a:gd name="T32" fmla="*/ 0 w 9"/>
                <a:gd name="T33" fmla="*/ 9 h 10"/>
                <a:gd name="T34" fmla="*/ 0 w 9"/>
                <a:gd name="T35" fmla="*/ 9 h 10"/>
                <a:gd name="T36" fmla="*/ 5 w 9"/>
                <a:gd name="T37" fmla="*/ 0 h 10"/>
                <a:gd name="T38" fmla="*/ 5 w 9"/>
                <a:gd name="T39" fmla="*/ 0 h 10"/>
                <a:gd name="T40" fmla="*/ 7 w 9"/>
                <a:gd name="T41" fmla="*/ 0 h 10"/>
                <a:gd name="T42" fmla="*/ 7 w 9"/>
                <a:gd name="T43" fmla="*/ 0 h 10"/>
                <a:gd name="T44" fmla="*/ 7 w 9"/>
                <a:gd name="T45" fmla="*/ 0 h 10"/>
                <a:gd name="T46" fmla="*/ 8 w 9"/>
                <a:gd name="T47" fmla="*/ 0 h 10"/>
                <a:gd name="T48" fmla="*/ 8 w 9"/>
                <a:gd name="T49" fmla="*/ 0 h 10"/>
                <a:gd name="T50" fmla="*/ 8 w 9"/>
                <a:gd name="T51" fmla="*/ 0 h 10"/>
                <a:gd name="T52" fmla="*/ 9 w 9"/>
                <a:gd name="T53" fmla="*/ 0 h 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10"/>
                <a:gd name="T83" fmla="*/ 9 w 9"/>
                <a:gd name="T84" fmla="*/ 10 h 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10">
                  <a:moveTo>
                    <a:pt x="9" y="0"/>
                  </a:moveTo>
                  <a:lnTo>
                    <a:pt x="3" y="10"/>
                  </a:lnTo>
                  <a:lnTo>
                    <a:pt x="2" y="10"/>
                  </a:lnTo>
                  <a:lnTo>
                    <a:pt x="1" y="9"/>
                  </a:lnTo>
                  <a:lnTo>
                    <a:pt x="0" y="9"/>
                  </a:lnTo>
                  <a:lnTo>
                    <a:pt x="5" y="0"/>
                  </a:lnTo>
                  <a:lnTo>
                    <a:pt x="7" y="0"/>
                  </a:lnTo>
                  <a:lnTo>
                    <a:pt x="8" y="0"/>
                  </a:lnTo>
                  <a:lnTo>
                    <a:pt x="9"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2" name="Freeform 297"/>
            <p:cNvSpPr>
              <a:spLocks/>
            </p:cNvSpPr>
            <p:nvPr/>
          </p:nvSpPr>
          <p:spPr bwMode="auto">
            <a:xfrm>
              <a:off x="2684" y="3727"/>
              <a:ext cx="8" cy="9"/>
            </a:xfrm>
            <a:custGeom>
              <a:avLst/>
              <a:gdLst>
                <a:gd name="T0" fmla="*/ 8 w 8"/>
                <a:gd name="T1" fmla="*/ 0 h 9"/>
                <a:gd name="T2" fmla="*/ 3 w 8"/>
                <a:gd name="T3" fmla="*/ 9 h 9"/>
                <a:gd name="T4" fmla="*/ 3 w 8"/>
                <a:gd name="T5" fmla="*/ 9 h 9"/>
                <a:gd name="T6" fmla="*/ 2 w 8"/>
                <a:gd name="T7" fmla="*/ 9 h 9"/>
                <a:gd name="T8" fmla="*/ 2 w 8"/>
                <a:gd name="T9" fmla="*/ 9 h 9"/>
                <a:gd name="T10" fmla="*/ 2 w 8"/>
                <a:gd name="T11" fmla="*/ 9 h 9"/>
                <a:gd name="T12" fmla="*/ 1 w 8"/>
                <a:gd name="T13" fmla="*/ 9 h 9"/>
                <a:gd name="T14" fmla="*/ 1 w 8"/>
                <a:gd name="T15" fmla="*/ 9 h 9"/>
                <a:gd name="T16" fmla="*/ 1 w 8"/>
                <a:gd name="T17" fmla="*/ 9 h 9"/>
                <a:gd name="T18" fmla="*/ 0 w 8"/>
                <a:gd name="T19" fmla="*/ 9 h 9"/>
                <a:gd name="T20" fmla="*/ 5 w 8"/>
                <a:gd name="T21" fmla="*/ 0 h 9"/>
                <a:gd name="T22" fmla="*/ 5 w 8"/>
                <a:gd name="T23" fmla="*/ 0 h 9"/>
                <a:gd name="T24" fmla="*/ 6 w 8"/>
                <a:gd name="T25" fmla="*/ 0 h 9"/>
                <a:gd name="T26" fmla="*/ 6 w 8"/>
                <a:gd name="T27" fmla="*/ 0 h 9"/>
                <a:gd name="T28" fmla="*/ 7 w 8"/>
                <a:gd name="T29" fmla="*/ 0 h 9"/>
                <a:gd name="T30" fmla="*/ 7 w 8"/>
                <a:gd name="T31" fmla="*/ 0 h 9"/>
                <a:gd name="T32" fmla="*/ 7 w 8"/>
                <a:gd name="T33" fmla="*/ 0 h 9"/>
                <a:gd name="T34" fmla="*/ 8 w 8"/>
                <a:gd name="T35" fmla="*/ 0 h 9"/>
                <a:gd name="T36" fmla="*/ 8 w 8"/>
                <a:gd name="T37" fmla="*/ 0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9"/>
                <a:gd name="T59" fmla="*/ 8 w 8"/>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9">
                  <a:moveTo>
                    <a:pt x="8" y="0"/>
                  </a:moveTo>
                  <a:lnTo>
                    <a:pt x="3" y="9"/>
                  </a:lnTo>
                  <a:lnTo>
                    <a:pt x="2" y="9"/>
                  </a:lnTo>
                  <a:lnTo>
                    <a:pt x="1" y="9"/>
                  </a:lnTo>
                  <a:lnTo>
                    <a:pt x="0" y="9"/>
                  </a:lnTo>
                  <a:lnTo>
                    <a:pt x="5" y="0"/>
                  </a:lnTo>
                  <a:lnTo>
                    <a:pt x="6" y="0"/>
                  </a:lnTo>
                  <a:lnTo>
                    <a:pt x="7" y="0"/>
                  </a:lnTo>
                  <a:lnTo>
                    <a:pt x="8"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3" name="Freeform 298"/>
            <p:cNvSpPr>
              <a:spLocks/>
            </p:cNvSpPr>
            <p:nvPr/>
          </p:nvSpPr>
          <p:spPr bwMode="auto">
            <a:xfrm>
              <a:off x="2681" y="3727"/>
              <a:ext cx="8" cy="10"/>
            </a:xfrm>
            <a:custGeom>
              <a:avLst/>
              <a:gdLst>
                <a:gd name="T0" fmla="*/ 8 w 8"/>
                <a:gd name="T1" fmla="*/ 0 h 10"/>
                <a:gd name="T2" fmla="*/ 3 w 8"/>
                <a:gd name="T3" fmla="*/ 9 h 10"/>
                <a:gd name="T4" fmla="*/ 3 w 8"/>
                <a:gd name="T5" fmla="*/ 9 h 10"/>
                <a:gd name="T6" fmla="*/ 2 w 8"/>
                <a:gd name="T7" fmla="*/ 9 h 10"/>
                <a:gd name="T8" fmla="*/ 2 w 8"/>
                <a:gd name="T9" fmla="*/ 10 h 10"/>
                <a:gd name="T10" fmla="*/ 2 w 8"/>
                <a:gd name="T11" fmla="*/ 10 h 10"/>
                <a:gd name="T12" fmla="*/ 1 w 8"/>
                <a:gd name="T13" fmla="*/ 10 h 10"/>
                <a:gd name="T14" fmla="*/ 1 w 8"/>
                <a:gd name="T15" fmla="*/ 10 h 10"/>
                <a:gd name="T16" fmla="*/ 1 w 8"/>
                <a:gd name="T17" fmla="*/ 10 h 10"/>
                <a:gd name="T18" fmla="*/ 0 w 8"/>
                <a:gd name="T19" fmla="*/ 10 h 10"/>
                <a:gd name="T20" fmla="*/ 5 w 8"/>
                <a:gd name="T21" fmla="*/ 0 h 10"/>
                <a:gd name="T22" fmla="*/ 5 w 8"/>
                <a:gd name="T23" fmla="*/ 0 h 10"/>
                <a:gd name="T24" fmla="*/ 6 w 8"/>
                <a:gd name="T25" fmla="*/ 0 h 10"/>
                <a:gd name="T26" fmla="*/ 6 w 8"/>
                <a:gd name="T27" fmla="*/ 0 h 10"/>
                <a:gd name="T28" fmla="*/ 7 w 8"/>
                <a:gd name="T29" fmla="*/ 0 h 10"/>
                <a:gd name="T30" fmla="*/ 7 w 8"/>
                <a:gd name="T31" fmla="*/ 0 h 10"/>
                <a:gd name="T32" fmla="*/ 7 w 8"/>
                <a:gd name="T33" fmla="*/ 0 h 10"/>
                <a:gd name="T34" fmla="*/ 8 w 8"/>
                <a:gd name="T35" fmla="*/ 0 h 10"/>
                <a:gd name="T36" fmla="*/ 8 w 8"/>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8" y="0"/>
                  </a:moveTo>
                  <a:lnTo>
                    <a:pt x="3" y="9"/>
                  </a:lnTo>
                  <a:lnTo>
                    <a:pt x="2" y="9"/>
                  </a:lnTo>
                  <a:lnTo>
                    <a:pt x="2" y="10"/>
                  </a:lnTo>
                  <a:lnTo>
                    <a:pt x="1" y="10"/>
                  </a:lnTo>
                  <a:lnTo>
                    <a:pt x="0" y="10"/>
                  </a:lnTo>
                  <a:lnTo>
                    <a:pt x="5" y="0"/>
                  </a:lnTo>
                  <a:lnTo>
                    <a:pt x="6" y="0"/>
                  </a:lnTo>
                  <a:lnTo>
                    <a:pt x="7" y="0"/>
                  </a:lnTo>
                  <a:lnTo>
                    <a:pt x="8"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4" name="Freeform 299"/>
            <p:cNvSpPr>
              <a:spLocks/>
            </p:cNvSpPr>
            <p:nvPr/>
          </p:nvSpPr>
          <p:spPr bwMode="auto">
            <a:xfrm>
              <a:off x="2677" y="3727"/>
              <a:ext cx="9" cy="11"/>
            </a:xfrm>
            <a:custGeom>
              <a:avLst/>
              <a:gdLst>
                <a:gd name="T0" fmla="*/ 9 w 9"/>
                <a:gd name="T1" fmla="*/ 0 h 11"/>
                <a:gd name="T2" fmla="*/ 4 w 9"/>
                <a:gd name="T3" fmla="*/ 10 h 11"/>
                <a:gd name="T4" fmla="*/ 4 w 9"/>
                <a:gd name="T5" fmla="*/ 10 h 11"/>
                <a:gd name="T6" fmla="*/ 2 w 9"/>
                <a:gd name="T7" fmla="*/ 10 h 11"/>
                <a:gd name="T8" fmla="*/ 2 w 9"/>
                <a:gd name="T9" fmla="*/ 10 h 11"/>
                <a:gd name="T10" fmla="*/ 1 w 9"/>
                <a:gd name="T11" fmla="*/ 10 h 11"/>
                <a:gd name="T12" fmla="*/ 1 w 9"/>
                <a:gd name="T13" fmla="*/ 10 h 11"/>
                <a:gd name="T14" fmla="*/ 1 w 9"/>
                <a:gd name="T15" fmla="*/ 10 h 11"/>
                <a:gd name="T16" fmla="*/ 0 w 9"/>
                <a:gd name="T17" fmla="*/ 10 h 11"/>
                <a:gd name="T18" fmla="*/ 0 w 9"/>
                <a:gd name="T19" fmla="*/ 11 h 11"/>
                <a:gd name="T20" fmla="*/ 6 w 9"/>
                <a:gd name="T21" fmla="*/ 2 h 11"/>
                <a:gd name="T22" fmla="*/ 6 w 9"/>
                <a:gd name="T23" fmla="*/ 2 h 11"/>
                <a:gd name="T24" fmla="*/ 7 w 9"/>
                <a:gd name="T25" fmla="*/ 2 h 11"/>
                <a:gd name="T26" fmla="*/ 7 w 9"/>
                <a:gd name="T27" fmla="*/ 2 h 11"/>
                <a:gd name="T28" fmla="*/ 7 w 9"/>
                <a:gd name="T29" fmla="*/ 0 h 11"/>
                <a:gd name="T30" fmla="*/ 8 w 9"/>
                <a:gd name="T31" fmla="*/ 0 h 11"/>
                <a:gd name="T32" fmla="*/ 8 w 9"/>
                <a:gd name="T33" fmla="*/ 0 h 11"/>
                <a:gd name="T34" fmla="*/ 9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4" y="10"/>
                  </a:lnTo>
                  <a:lnTo>
                    <a:pt x="2" y="10"/>
                  </a:lnTo>
                  <a:lnTo>
                    <a:pt x="1" y="10"/>
                  </a:lnTo>
                  <a:lnTo>
                    <a:pt x="0" y="10"/>
                  </a:lnTo>
                  <a:lnTo>
                    <a:pt x="0" y="11"/>
                  </a:lnTo>
                  <a:lnTo>
                    <a:pt x="6" y="2"/>
                  </a:lnTo>
                  <a:lnTo>
                    <a:pt x="7" y="2"/>
                  </a:lnTo>
                  <a:lnTo>
                    <a:pt x="7" y="0"/>
                  </a:lnTo>
                  <a:lnTo>
                    <a:pt x="8" y="0"/>
                  </a:lnTo>
                  <a:lnTo>
                    <a:pt x="9"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5" name="Freeform 300"/>
            <p:cNvSpPr>
              <a:spLocks/>
            </p:cNvSpPr>
            <p:nvPr/>
          </p:nvSpPr>
          <p:spPr bwMode="auto">
            <a:xfrm>
              <a:off x="2673" y="3729"/>
              <a:ext cx="10" cy="10"/>
            </a:xfrm>
            <a:custGeom>
              <a:avLst/>
              <a:gdLst>
                <a:gd name="T0" fmla="*/ 10 w 10"/>
                <a:gd name="T1" fmla="*/ 0 h 10"/>
                <a:gd name="T2" fmla="*/ 4 w 10"/>
                <a:gd name="T3" fmla="*/ 9 h 10"/>
                <a:gd name="T4" fmla="*/ 3 w 10"/>
                <a:gd name="T5" fmla="*/ 9 h 10"/>
                <a:gd name="T6" fmla="*/ 3 w 10"/>
                <a:gd name="T7" fmla="*/ 9 h 10"/>
                <a:gd name="T8" fmla="*/ 2 w 10"/>
                <a:gd name="T9" fmla="*/ 9 h 10"/>
                <a:gd name="T10" fmla="*/ 2 w 10"/>
                <a:gd name="T11" fmla="*/ 9 h 10"/>
                <a:gd name="T12" fmla="*/ 1 w 10"/>
                <a:gd name="T13" fmla="*/ 9 h 10"/>
                <a:gd name="T14" fmla="*/ 1 w 10"/>
                <a:gd name="T15" fmla="*/ 10 h 10"/>
                <a:gd name="T16" fmla="*/ 1 w 10"/>
                <a:gd name="T17" fmla="*/ 10 h 10"/>
                <a:gd name="T18" fmla="*/ 0 w 10"/>
                <a:gd name="T19" fmla="*/ 10 h 10"/>
                <a:gd name="T20" fmla="*/ 5 w 10"/>
                <a:gd name="T21" fmla="*/ 1 h 10"/>
                <a:gd name="T22" fmla="*/ 6 w 10"/>
                <a:gd name="T23" fmla="*/ 1 h 10"/>
                <a:gd name="T24" fmla="*/ 6 w 10"/>
                <a:gd name="T25" fmla="*/ 1 h 10"/>
                <a:gd name="T26" fmla="*/ 8 w 10"/>
                <a:gd name="T27" fmla="*/ 0 h 10"/>
                <a:gd name="T28" fmla="*/ 8 w 10"/>
                <a:gd name="T29" fmla="*/ 0 h 10"/>
                <a:gd name="T30" fmla="*/ 8 w 10"/>
                <a:gd name="T31" fmla="*/ 0 h 10"/>
                <a:gd name="T32" fmla="*/ 9 w 10"/>
                <a:gd name="T33" fmla="*/ 0 h 10"/>
                <a:gd name="T34" fmla="*/ 9 w 10"/>
                <a:gd name="T35" fmla="*/ 0 h 10"/>
                <a:gd name="T36" fmla="*/ 10 w 10"/>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0"/>
                <a:gd name="T59" fmla="*/ 10 w 10"/>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0">
                  <a:moveTo>
                    <a:pt x="10" y="0"/>
                  </a:moveTo>
                  <a:lnTo>
                    <a:pt x="4" y="9"/>
                  </a:lnTo>
                  <a:lnTo>
                    <a:pt x="3" y="9"/>
                  </a:lnTo>
                  <a:lnTo>
                    <a:pt x="2" y="9"/>
                  </a:lnTo>
                  <a:lnTo>
                    <a:pt x="1" y="9"/>
                  </a:lnTo>
                  <a:lnTo>
                    <a:pt x="1" y="10"/>
                  </a:lnTo>
                  <a:lnTo>
                    <a:pt x="0" y="10"/>
                  </a:lnTo>
                  <a:lnTo>
                    <a:pt x="5" y="1"/>
                  </a:lnTo>
                  <a:lnTo>
                    <a:pt x="6" y="1"/>
                  </a:lnTo>
                  <a:lnTo>
                    <a:pt x="8" y="0"/>
                  </a:lnTo>
                  <a:lnTo>
                    <a:pt x="9" y="0"/>
                  </a:lnTo>
                  <a:lnTo>
                    <a:pt x="10"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6" name="Freeform 301"/>
            <p:cNvSpPr>
              <a:spLocks/>
            </p:cNvSpPr>
            <p:nvPr/>
          </p:nvSpPr>
          <p:spPr bwMode="auto">
            <a:xfrm>
              <a:off x="2669" y="3730"/>
              <a:ext cx="9" cy="11"/>
            </a:xfrm>
            <a:custGeom>
              <a:avLst/>
              <a:gdLst>
                <a:gd name="T0" fmla="*/ 9 w 9"/>
                <a:gd name="T1" fmla="*/ 0 h 11"/>
                <a:gd name="T2" fmla="*/ 4 w 9"/>
                <a:gd name="T3" fmla="*/ 9 h 11"/>
                <a:gd name="T4" fmla="*/ 4 w 9"/>
                <a:gd name="T5" fmla="*/ 9 h 11"/>
                <a:gd name="T6" fmla="*/ 3 w 9"/>
                <a:gd name="T7" fmla="*/ 9 h 11"/>
                <a:gd name="T8" fmla="*/ 3 w 9"/>
                <a:gd name="T9" fmla="*/ 10 h 11"/>
                <a:gd name="T10" fmla="*/ 2 w 9"/>
                <a:gd name="T11" fmla="*/ 10 h 11"/>
                <a:gd name="T12" fmla="*/ 2 w 9"/>
                <a:gd name="T13" fmla="*/ 10 h 11"/>
                <a:gd name="T14" fmla="*/ 1 w 9"/>
                <a:gd name="T15" fmla="*/ 11 h 11"/>
                <a:gd name="T16" fmla="*/ 1 w 9"/>
                <a:gd name="T17" fmla="*/ 11 h 11"/>
                <a:gd name="T18" fmla="*/ 0 w 9"/>
                <a:gd name="T19" fmla="*/ 11 h 11"/>
                <a:gd name="T20" fmla="*/ 6 w 9"/>
                <a:gd name="T21" fmla="*/ 1 h 11"/>
                <a:gd name="T22" fmla="*/ 6 w 9"/>
                <a:gd name="T23" fmla="*/ 1 h 11"/>
                <a:gd name="T24" fmla="*/ 6 w 9"/>
                <a:gd name="T25" fmla="*/ 1 h 11"/>
                <a:gd name="T26" fmla="*/ 7 w 9"/>
                <a:gd name="T27" fmla="*/ 1 h 11"/>
                <a:gd name="T28" fmla="*/ 7 w 9"/>
                <a:gd name="T29" fmla="*/ 0 h 11"/>
                <a:gd name="T30" fmla="*/ 8 w 9"/>
                <a:gd name="T31" fmla="*/ 0 h 11"/>
                <a:gd name="T32" fmla="*/ 8 w 9"/>
                <a:gd name="T33" fmla="*/ 0 h 11"/>
                <a:gd name="T34" fmla="*/ 9 w 9"/>
                <a:gd name="T35" fmla="*/ 0 h 11"/>
                <a:gd name="T36" fmla="*/ 9 w 9"/>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1"/>
                <a:gd name="T59" fmla="*/ 9 w 9"/>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1">
                  <a:moveTo>
                    <a:pt x="9" y="0"/>
                  </a:moveTo>
                  <a:lnTo>
                    <a:pt x="4" y="9"/>
                  </a:lnTo>
                  <a:lnTo>
                    <a:pt x="3" y="9"/>
                  </a:lnTo>
                  <a:lnTo>
                    <a:pt x="3" y="10"/>
                  </a:lnTo>
                  <a:lnTo>
                    <a:pt x="2" y="10"/>
                  </a:lnTo>
                  <a:lnTo>
                    <a:pt x="1" y="11"/>
                  </a:lnTo>
                  <a:lnTo>
                    <a:pt x="0" y="11"/>
                  </a:lnTo>
                  <a:lnTo>
                    <a:pt x="6" y="1"/>
                  </a:lnTo>
                  <a:lnTo>
                    <a:pt x="7" y="1"/>
                  </a:lnTo>
                  <a:lnTo>
                    <a:pt x="7" y="0"/>
                  </a:lnTo>
                  <a:lnTo>
                    <a:pt x="8" y="0"/>
                  </a:lnTo>
                  <a:lnTo>
                    <a:pt x="9"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7" name="Freeform 302"/>
            <p:cNvSpPr>
              <a:spLocks/>
            </p:cNvSpPr>
            <p:nvPr/>
          </p:nvSpPr>
          <p:spPr bwMode="auto">
            <a:xfrm>
              <a:off x="2663" y="3731"/>
              <a:ext cx="12" cy="15"/>
            </a:xfrm>
            <a:custGeom>
              <a:avLst/>
              <a:gdLst>
                <a:gd name="T0" fmla="*/ 12 w 12"/>
                <a:gd name="T1" fmla="*/ 0 h 15"/>
                <a:gd name="T2" fmla="*/ 6 w 12"/>
                <a:gd name="T3" fmla="*/ 10 h 15"/>
                <a:gd name="T4" fmla="*/ 5 w 12"/>
                <a:gd name="T5" fmla="*/ 11 h 15"/>
                <a:gd name="T6" fmla="*/ 5 w 12"/>
                <a:gd name="T7" fmla="*/ 11 h 15"/>
                <a:gd name="T8" fmla="*/ 4 w 12"/>
                <a:gd name="T9" fmla="*/ 11 h 15"/>
                <a:gd name="T10" fmla="*/ 4 w 12"/>
                <a:gd name="T11" fmla="*/ 13 h 15"/>
                <a:gd name="T12" fmla="*/ 2 w 12"/>
                <a:gd name="T13" fmla="*/ 13 h 15"/>
                <a:gd name="T14" fmla="*/ 1 w 12"/>
                <a:gd name="T15" fmla="*/ 14 h 15"/>
                <a:gd name="T16" fmla="*/ 1 w 12"/>
                <a:gd name="T17" fmla="*/ 14 h 15"/>
                <a:gd name="T18" fmla="*/ 0 w 12"/>
                <a:gd name="T19" fmla="*/ 15 h 15"/>
                <a:gd name="T20" fmla="*/ 8 w 12"/>
                <a:gd name="T21" fmla="*/ 2 h 15"/>
                <a:gd name="T22" fmla="*/ 8 w 12"/>
                <a:gd name="T23" fmla="*/ 2 h 15"/>
                <a:gd name="T24" fmla="*/ 9 w 12"/>
                <a:gd name="T25" fmla="*/ 2 h 15"/>
                <a:gd name="T26" fmla="*/ 9 w 12"/>
                <a:gd name="T27" fmla="*/ 1 h 15"/>
                <a:gd name="T28" fmla="*/ 10 w 12"/>
                <a:gd name="T29" fmla="*/ 1 h 15"/>
                <a:gd name="T30" fmla="*/ 10 w 12"/>
                <a:gd name="T31" fmla="*/ 1 h 15"/>
                <a:gd name="T32" fmla="*/ 11 w 12"/>
                <a:gd name="T33" fmla="*/ 1 h 15"/>
                <a:gd name="T34" fmla="*/ 11 w 12"/>
                <a:gd name="T35" fmla="*/ 0 h 15"/>
                <a:gd name="T36" fmla="*/ 12 w 12"/>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5"/>
                <a:gd name="T59" fmla="*/ 12 w 12"/>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5">
                  <a:moveTo>
                    <a:pt x="12" y="0"/>
                  </a:moveTo>
                  <a:lnTo>
                    <a:pt x="6" y="10"/>
                  </a:lnTo>
                  <a:lnTo>
                    <a:pt x="5" y="11"/>
                  </a:lnTo>
                  <a:lnTo>
                    <a:pt x="4" y="11"/>
                  </a:lnTo>
                  <a:lnTo>
                    <a:pt x="4" y="13"/>
                  </a:lnTo>
                  <a:lnTo>
                    <a:pt x="2" y="13"/>
                  </a:lnTo>
                  <a:lnTo>
                    <a:pt x="1" y="14"/>
                  </a:lnTo>
                  <a:lnTo>
                    <a:pt x="0" y="15"/>
                  </a:lnTo>
                  <a:lnTo>
                    <a:pt x="8" y="2"/>
                  </a:lnTo>
                  <a:lnTo>
                    <a:pt x="9" y="2"/>
                  </a:lnTo>
                  <a:lnTo>
                    <a:pt x="9" y="1"/>
                  </a:lnTo>
                  <a:lnTo>
                    <a:pt x="10" y="1"/>
                  </a:lnTo>
                  <a:lnTo>
                    <a:pt x="11" y="1"/>
                  </a:lnTo>
                  <a:lnTo>
                    <a:pt x="11" y="0"/>
                  </a:lnTo>
                  <a:lnTo>
                    <a:pt x="12"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8" name="Freeform 303"/>
            <p:cNvSpPr>
              <a:spLocks noEditPoints="1"/>
            </p:cNvSpPr>
            <p:nvPr/>
          </p:nvSpPr>
          <p:spPr bwMode="auto">
            <a:xfrm>
              <a:off x="2638" y="3733"/>
              <a:ext cx="33" cy="56"/>
            </a:xfrm>
            <a:custGeom>
              <a:avLst/>
              <a:gdLst>
                <a:gd name="T0" fmla="*/ 33 w 33"/>
                <a:gd name="T1" fmla="*/ 0 h 56"/>
                <a:gd name="T2" fmla="*/ 25 w 33"/>
                <a:gd name="T3" fmla="*/ 13 h 56"/>
                <a:gd name="T4" fmla="*/ 24 w 33"/>
                <a:gd name="T5" fmla="*/ 13 h 56"/>
                <a:gd name="T6" fmla="*/ 23 w 33"/>
                <a:gd name="T7" fmla="*/ 14 h 56"/>
                <a:gd name="T8" fmla="*/ 22 w 33"/>
                <a:gd name="T9" fmla="*/ 15 h 56"/>
                <a:gd name="T10" fmla="*/ 22 w 33"/>
                <a:gd name="T11" fmla="*/ 16 h 56"/>
                <a:gd name="T12" fmla="*/ 21 w 33"/>
                <a:gd name="T13" fmla="*/ 17 h 56"/>
                <a:gd name="T14" fmla="*/ 20 w 33"/>
                <a:gd name="T15" fmla="*/ 18 h 56"/>
                <a:gd name="T16" fmla="*/ 19 w 33"/>
                <a:gd name="T17" fmla="*/ 19 h 56"/>
                <a:gd name="T18" fmla="*/ 18 w 33"/>
                <a:gd name="T19" fmla="*/ 20 h 56"/>
                <a:gd name="T20" fmla="*/ 27 w 33"/>
                <a:gd name="T21" fmla="*/ 3 h 56"/>
                <a:gd name="T22" fmla="*/ 29 w 33"/>
                <a:gd name="T23" fmla="*/ 3 h 56"/>
                <a:gd name="T24" fmla="*/ 29 w 33"/>
                <a:gd name="T25" fmla="*/ 2 h 56"/>
                <a:gd name="T26" fmla="*/ 30 w 33"/>
                <a:gd name="T27" fmla="*/ 2 h 56"/>
                <a:gd name="T28" fmla="*/ 30 w 33"/>
                <a:gd name="T29" fmla="*/ 2 h 56"/>
                <a:gd name="T30" fmla="*/ 31 w 33"/>
                <a:gd name="T31" fmla="*/ 1 h 56"/>
                <a:gd name="T32" fmla="*/ 31 w 33"/>
                <a:gd name="T33" fmla="*/ 1 h 56"/>
                <a:gd name="T34" fmla="*/ 32 w 33"/>
                <a:gd name="T35" fmla="*/ 1 h 56"/>
                <a:gd name="T36" fmla="*/ 33 w 33"/>
                <a:gd name="T37" fmla="*/ 0 h 56"/>
                <a:gd name="T38" fmla="*/ 1 w 33"/>
                <a:gd name="T39" fmla="*/ 49 h 56"/>
                <a:gd name="T40" fmla="*/ 5 w 33"/>
                <a:gd name="T41" fmla="*/ 44 h 56"/>
                <a:gd name="T42" fmla="*/ 4 w 33"/>
                <a:gd name="T43" fmla="*/ 47 h 56"/>
                <a:gd name="T44" fmla="*/ 3 w 33"/>
                <a:gd name="T45" fmla="*/ 49 h 56"/>
                <a:gd name="T46" fmla="*/ 3 w 33"/>
                <a:gd name="T47" fmla="*/ 51 h 56"/>
                <a:gd name="T48" fmla="*/ 1 w 33"/>
                <a:gd name="T49" fmla="*/ 52 h 56"/>
                <a:gd name="T50" fmla="*/ 1 w 33"/>
                <a:gd name="T51" fmla="*/ 55 h 56"/>
                <a:gd name="T52" fmla="*/ 0 w 33"/>
                <a:gd name="T53" fmla="*/ 56 h 56"/>
                <a:gd name="T54" fmla="*/ 0 w 33"/>
                <a:gd name="T55" fmla="*/ 56 h 56"/>
                <a:gd name="T56" fmla="*/ 0 w 33"/>
                <a:gd name="T57" fmla="*/ 56 h 56"/>
                <a:gd name="T58" fmla="*/ 0 w 33"/>
                <a:gd name="T59" fmla="*/ 55 h 56"/>
                <a:gd name="T60" fmla="*/ 0 w 33"/>
                <a:gd name="T61" fmla="*/ 55 h 56"/>
                <a:gd name="T62" fmla="*/ 0 w 33"/>
                <a:gd name="T63" fmla="*/ 53 h 56"/>
                <a:gd name="T64" fmla="*/ 1 w 33"/>
                <a:gd name="T65" fmla="*/ 52 h 56"/>
                <a:gd name="T66" fmla="*/ 1 w 33"/>
                <a:gd name="T67" fmla="*/ 52 h 56"/>
                <a:gd name="T68" fmla="*/ 1 w 33"/>
                <a:gd name="T69" fmla="*/ 51 h 56"/>
                <a:gd name="T70" fmla="*/ 1 w 33"/>
                <a:gd name="T71" fmla="*/ 50 h 56"/>
                <a:gd name="T72" fmla="*/ 1 w 33"/>
                <a:gd name="T73" fmla="*/ 49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
                <a:gd name="T112" fmla="*/ 0 h 56"/>
                <a:gd name="T113" fmla="*/ 33 w 33"/>
                <a:gd name="T114" fmla="*/ 56 h 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 h="56">
                  <a:moveTo>
                    <a:pt x="33" y="0"/>
                  </a:moveTo>
                  <a:lnTo>
                    <a:pt x="25" y="13"/>
                  </a:lnTo>
                  <a:lnTo>
                    <a:pt x="24" y="13"/>
                  </a:lnTo>
                  <a:lnTo>
                    <a:pt x="23" y="14"/>
                  </a:lnTo>
                  <a:lnTo>
                    <a:pt x="22" y="15"/>
                  </a:lnTo>
                  <a:lnTo>
                    <a:pt x="22" y="16"/>
                  </a:lnTo>
                  <a:lnTo>
                    <a:pt x="21" y="17"/>
                  </a:lnTo>
                  <a:lnTo>
                    <a:pt x="20" y="18"/>
                  </a:lnTo>
                  <a:lnTo>
                    <a:pt x="19" y="19"/>
                  </a:lnTo>
                  <a:lnTo>
                    <a:pt x="18" y="20"/>
                  </a:lnTo>
                  <a:lnTo>
                    <a:pt x="27" y="3"/>
                  </a:lnTo>
                  <a:lnTo>
                    <a:pt x="29" y="3"/>
                  </a:lnTo>
                  <a:lnTo>
                    <a:pt x="29" y="2"/>
                  </a:lnTo>
                  <a:lnTo>
                    <a:pt x="30" y="2"/>
                  </a:lnTo>
                  <a:lnTo>
                    <a:pt x="31" y="1"/>
                  </a:lnTo>
                  <a:lnTo>
                    <a:pt x="32" y="1"/>
                  </a:lnTo>
                  <a:lnTo>
                    <a:pt x="33" y="0"/>
                  </a:lnTo>
                  <a:close/>
                  <a:moveTo>
                    <a:pt x="1" y="49"/>
                  </a:moveTo>
                  <a:lnTo>
                    <a:pt x="5" y="44"/>
                  </a:lnTo>
                  <a:lnTo>
                    <a:pt x="4" y="47"/>
                  </a:lnTo>
                  <a:lnTo>
                    <a:pt x="3" y="49"/>
                  </a:lnTo>
                  <a:lnTo>
                    <a:pt x="3" y="51"/>
                  </a:lnTo>
                  <a:lnTo>
                    <a:pt x="1" y="52"/>
                  </a:lnTo>
                  <a:lnTo>
                    <a:pt x="1" y="55"/>
                  </a:lnTo>
                  <a:lnTo>
                    <a:pt x="0" y="56"/>
                  </a:lnTo>
                  <a:lnTo>
                    <a:pt x="0" y="55"/>
                  </a:lnTo>
                  <a:lnTo>
                    <a:pt x="0" y="53"/>
                  </a:lnTo>
                  <a:lnTo>
                    <a:pt x="1" y="52"/>
                  </a:lnTo>
                  <a:lnTo>
                    <a:pt x="1" y="51"/>
                  </a:lnTo>
                  <a:lnTo>
                    <a:pt x="1" y="50"/>
                  </a:lnTo>
                  <a:lnTo>
                    <a:pt x="1" y="49"/>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09" name="Freeform 304"/>
            <p:cNvSpPr>
              <a:spLocks/>
            </p:cNvSpPr>
            <p:nvPr/>
          </p:nvSpPr>
          <p:spPr bwMode="auto">
            <a:xfrm>
              <a:off x="2639" y="3736"/>
              <a:ext cx="26" cy="46"/>
            </a:xfrm>
            <a:custGeom>
              <a:avLst/>
              <a:gdLst>
                <a:gd name="T0" fmla="*/ 26 w 26"/>
                <a:gd name="T1" fmla="*/ 0 h 46"/>
                <a:gd name="T2" fmla="*/ 17 w 26"/>
                <a:gd name="T3" fmla="*/ 17 h 46"/>
                <a:gd name="T4" fmla="*/ 15 w 26"/>
                <a:gd name="T5" fmla="*/ 20 h 46"/>
                <a:gd name="T6" fmla="*/ 12 w 26"/>
                <a:gd name="T7" fmla="*/ 23 h 46"/>
                <a:gd name="T8" fmla="*/ 10 w 26"/>
                <a:gd name="T9" fmla="*/ 26 h 46"/>
                <a:gd name="T10" fmla="*/ 9 w 26"/>
                <a:gd name="T11" fmla="*/ 29 h 46"/>
                <a:gd name="T12" fmla="*/ 7 w 26"/>
                <a:gd name="T13" fmla="*/ 32 h 46"/>
                <a:gd name="T14" fmla="*/ 6 w 26"/>
                <a:gd name="T15" fmla="*/ 35 h 46"/>
                <a:gd name="T16" fmla="*/ 5 w 26"/>
                <a:gd name="T17" fmla="*/ 39 h 46"/>
                <a:gd name="T18" fmla="*/ 4 w 26"/>
                <a:gd name="T19" fmla="*/ 41 h 46"/>
                <a:gd name="T20" fmla="*/ 0 w 26"/>
                <a:gd name="T21" fmla="*/ 46 h 46"/>
                <a:gd name="T22" fmla="*/ 0 w 26"/>
                <a:gd name="T23" fmla="*/ 45 h 46"/>
                <a:gd name="T24" fmla="*/ 0 w 26"/>
                <a:gd name="T25" fmla="*/ 44 h 46"/>
                <a:gd name="T26" fmla="*/ 0 w 26"/>
                <a:gd name="T27" fmla="*/ 44 h 46"/>
                <a:gd name="T28" fmla="*/ 2 w 26"/>
                <a:gd name="T29" fmla="*/ 43 h 46"/>
                <a:gd name="T30" fmla="*/ 2 w 26"/>
                <a:gd name="T31" fmla="*/ 42 h 46"/>
                <a:gd name="T32" fmla="*/ 2 w 26"/>
                <a:gd name="T33" fmla="*/ 41 h 46"/>
                <a:gd name="T34" fmla="*/ 2 w 26"/>
                <a:gd name="T35" fmla="*/ 40 h 46"/>
                <a:gd name="T36" fmla="*/ 2 w 26"/>
                <a:gd name="T37" fmla="*/ 39 h 46"/>
                <a:gd name="T38" fmla="*/ 21 w 26"/>
                <a:gd name="T39" fmla="*/ 4 h 46"/>
                <a:gd name="T40" fmla="*/ 21 w 26"/>
                <a:gd name="T41" fmla="*/ 4 h 46"/>
                <a:gd name="T42" fmla="*/ 22 w 26"/>
                <a:gd name="T43" fmla="*/ 3 h 46"/>
                <a:gd name="T44" fmla="*/ 23 w 26"/>
                <a:gd name="T45" fmla="*/ 3 h 46"/>
                <a:gd name="T46" fmla="*/ 23 w 26"/>
                <a:gd name="T47" fmla="*/ 2 h 46"/>
                <a:gd name="T48" fmla="*/ 24 w 26"/>
                <a:gd name="T49" fmla="*/ 1 h 46"/>
                <a:gd name="T50" fmla="*/ 25 w 26"/>
                <a:gd name="T51" fmla="*/ 1 h 46"/>
                <a:gd name="T52" fmla="*/ 25 w 26"/>
                <a:gd name="T53" fmla="*/ 0 h 46"/>
                <a:gd name="T54" fmla="*/ 26 w 26"/>
                <a:gd name="T55" fmla="*/ 0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46"/>
                <a:gd name="T86" fmla="*/ 26 w 26"/>
                <a:gd name="T87" fmla="*/ 46 h 4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46">
                  <a:moveTo>
                    <a:pt x="26" y="0"/>
                  </a:moveTo>
                  <a:lnTo>
                    <a:pt x="17" y="17"/>
                  </a:lnTo>
                  <a:lnTo>
                    <a:pt x="15" y="20"/>
                  </a:lnTo>
                  <a:lnTo>
                    <a:pt x="12" y="23"/>
                  </a:lnTo>
                  <a:lnTo>
                    <a:pt x="10" y="26"/>
                  </a:lnTo>
                  <a:lnTo>
                    <a:pt x="9" y="29"/>
                  </a:lnTo>
                  <a:lnTo>
                    <a:pt x="7" y="32"/>
                  </a:lnTo>
                  <a:lnTo>
                    <a:pt x="6" y="35"/>
                  </a:lnTo>
                  <a:lnTo>
                    <a:pt x="5" y="39"/>
                  </a:lnTo>
                  <a:lnTo>
                    <a:pt x="4" y="41"/>
                  </a:lnTo>
                  <a:lnTo>
                    <a:pt x="0" y="46"/>
                  </a:lnTo>
                  <a:lnTo>
                    <a:pt x="0" y="45"/>
                  </a:lnTo>
                  <a:lnTo>
                    <a:pt x="0" y="44"/>
                  </a:lnTo>
                  <a:lnTo>
                    <a:pt x="2" y="43"/>
                  </a:lnTo>
                  <a:lnTo>
                    <a:pt x="2" y="42"/>
                  </a:lnTo>
                  <a:lnTo>
                    <a:pt x="2" y="41"/>
                  </a:lnTo>
                  <a:lnTo>
                    <a:pt x="2" y="40"/>
                  </a:lnTo>
                  <a:lnTo>
                    <a:pt x="2" y="39"/>
                  </a:lnTo>
                  <a:lnTo>
                    <a:pt x="21" y="4"/>
                  </a:lnTo>
                  <a:lnTo>
                    <a:pt x="22" y="3"/>
                  </a:lnTo>
                  <a:lnTo>
                    <a:pt x="23" y="3"/>
                  </a:lnTo>
                  <a:lnTo>
                    <a:pt x="23" y="2"/>
                  </a:lnTo>
                  <a:lnTo>
                    <a:pt x="24" y="1"/>
                  </a:lnTo>
                  <a:lnTo>
                    <a:pt x="25" y="1"/>
                  </a:lnTo>
                  <a:lnTo>
                    <a:pt x="25" y="0"/>
                  </a:lnTo>
                  <a:lnTo>
                    <a:pt x="2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0" name="Freeform 305"/>
            <p:cNvSpPr>
              <a:spLocks/>
            </p:cNvSpPr>
            <p:nvPr/>
          </p:nvSpPr>
          <p:spPr bwMode="auto">
            <a:xfrm>
              <a:off x="2641" y="3740"/>
              <a:ext cx="19" cy="35"/>
            </a:xfrm>
            <a:custGeom>
              <a:avLst/>
              <a:gdLst>
                <a:gd name="T0" fmla="*/ 19 w 19"/>
                <a:gd name="T1" fmla="*/ 0 h 35"/>
                <a:gd name="T2" fmla="*/ 0 w 19"/>
                <a:gd name="T3" fmla="*/ 35 h 35"/>
                <a:gd name="T4" fmla="*/ 1 w 19"/>
                <a:gd name="T5" fmla="*/ 33 h 35"/>
                <a:gd name="T6" fmla="*/ 1 w 19"/>
                <a:gd name="T7" fmla="*/ 30 h 35"/>
                <a:gd name="T8" fmla="*/ 2 w 19"/>
                <a:gd name="T9" fmla="*/ 28 h 35"/>
                <a:gd name="T10" fmla="*/ 2 w 19"/>
                <a:gd name="T11" fmla="*/ 27 h 35"/>
                <a:gd name="T12" fmla="*/ 3 w 19"/>
                <a:gd name="T13" fmla="*/ 25 h 35"/>
                <a:gd name="T14" fmla="*/ 4 w 19"/>
                <a:gd name="T15" fmla="*/ 23 h 35"/>
                <a:gd name="T16" fmla="*/ 4 w 19"/>
                <a:gd name="T17" fmla="*/ 22 h 35"/>
                <a:gd name="T18" fmla="*/ 5 w 19"/>
                <a:gd name="T19" fmla="*/ 20 h 35"/>
                <a:gd name="T20" fmla="*/ 9 w 19"/>
                <a:gd name="T21" fmla="*/ 11 h 35"/>
                <a:gd name="T22" fmla="*/ 10 w 19"/>
                <a:gd name="T23" fmla="*/ 10 h 35"/>
                <a:gd name="T24" fmla="*/ 11 w 19"/>
                <a:gd name="T25" fmla="*/ 8 h 35"/>
                <a:gd name="T26" fmla="*/ 13 w 19"/>
                <a:gd name="T27" fmla="*/ 7 h 35"/>
                <a:gd name="T28" fmla="*/ 14 w 19"/>
                <a:gd name="T29" fmla="*/ 6 h 35"/>
                <a:gd name="T30" fmla="*/ 15 w 19"/>
                <a:gd name="T31" fmla="*/ 5 h 35"/>
                <a:gd name="T32" fmla="*/ 17 w 19"/>
                <a:gd name="T33" fmla="*/ 2 h 35"/>
                <a:gd name="T34" fmla="*/ 18 w 19"/>
                <a:gd name="T35" fmla="*/ 1 h 35"/>
                <a:gd name="T36" fmla="*/ 19 w 19"/>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35"/>
                <a:gd name="T59" fmla="*/ 19 w 19"/>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35">
                  <a:moveTo>
                    <a:pt x="19" y="0"/>
                  </a:moveTo>
                  <a:lnTo>
                    <a:pt x="0" y="35"/>
                  </a:lnTo>
                  <a:lnTo>
                    <a:pt x="1" y="33"/>
                  </a:lnTo>
                  <a:lnTo>
                    <a:pt x="1" y="30"/>
                  </a:lnTo>
                  <a:lnTo>
                    <a:pt x="2" y="28"/>
                  </a:lnTo>
                  <a:lnTo>
                    <a:pt x="2" y="27"/>
                  </a:lnTo>
                  <a:lnTo>
                    <a:pt x="3" y="25"/>
                  </a:lnTo>
                  <a:lnTo>
                    <a:pt x="4" y="23"/>
                  </a:lnTo>
                  <a:lnTo>
                    <a:pt x="4" y="22"/>
                  </a:lnTo>
                  <a:lnTo>
                    <a:pt x="5" y="20"/>
                  </a:lnTo>
                  <a:lnTo>
                    <a:pt x="9" y="11"/>
                  </a:lnTo>
                  <a:lnTo>
                    <a:pt x="10" y="10"/>
                  </a:lnTo>
                  <a:lnTo>
                    <a:pt x="11" y="8"/>
                  </a:lnTo>
                  <a:lnTo>
                    <a:pt x="13" y="7"/>
                  </a:lnTo>
                  <a:lnTo>
                    <a:pt x="14" y="6"/>
                  </a:lnTo>
                  <a:lnTo>
                    <a:pt x="15" y="5"/>
                  </a:lnTo>
                  <a:lnTo>
                    <a:pt x="17" y="2"/>
                  </a:lnTo>
                  <a:lnTo>
                    <a:pt x="18" y="1"/>
                  </a:lnTo>
                  <a:lnTo>
                    <a:pt x="19"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1" name="Freeform 306"/>
            <p:cNvSpPr>
              <a:spLocks/>
            </p:cNvSpPr>
            <p:nvPr/>
          </p:nvSpPr>
          <p:spPr bwMode="auto">
            <a:xfrm>
              <a:off x="2646" y="3751"/>
              <a:ext cx="4" cy="9"/>
            </a:xfrm>
            <a:custGeom>
              <a:avLst/>
              <a:gdLst>
                <a:gd name="T0" fmla="*/ 4 w 4"/>
                <a:gd name="T1" fmla="*/ 0 h 9"/>
                <a:gd name="T2" fmla="*/ 0 w 4"/>
                <a:gd name="T3" fmla="*/ 9 h 9"/>
                <a:gd name="T4" fmla="*/ 0 w 4"/>
                <a:gd name="T5" fmla="*/ 8 h 9"/>
                <a:gd name="T6" fmla="*/ 1 w 4"/>
                <a:gd name="T7" fmla="*/ 6 h 9"/>
                <a:gd name="T8" fmla="*/ 1 w 4"/>
                <a:gd name="T9" fmla="*/ 5 h 9"/>
                <a:gd name="T10" fmla="*/ 2 w 4"/>
                <a:gd name="T11" fmla="*/ 4 h 9"/>
                <a:gd name="T12" fmla="*/ 3 w 4"/>
                <a:gd name="T13" fmla="*/ 3 h 9"/>
                <a:gd name="T14" fmla="*/ 3 w 4"/>
                <a:gd name="T15" fmla="*/ 2 h 9"/>
                <a:gd name="T16" fmla="*/ 4 w 4"/>
                <a:gd name="T17" fmla="*/ 1 h 9"/>
                <a:gd name="T18" fmla="*/ 4 w 4"/>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9"/>
                <a:gd name="T32" fmla="*/ 4 w 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9">
                  <a:moveTo>
                    <a:pt x="4" y="0"/>
                  </a:moveTo>
                  <a:lnTo>
                    <a:pt x="0" y="9"/>
                  </a:lnTo>
                  <a:lnTo>
                    <a:pt x="0" y="8"/>
                  </a:lnTo>
                  <a:lnTo>
                    <a:pt x="1" y="6"/>
                  </a:lnTo>
                  <a:lnTo>
                    <a:pt x="1" y="5"/>
                  </a:lnTo>
                  <a:lnTo>
                    <a:pt x="2" y="4"/>
                  </a:lnTo>
                  <a:lnTo>
                    <a:pt x="3" y="3"/>
                  </a:lnTo>
                  <a:lnTo>
                    <a:pt x="3" y="2"/>
                  </a:lnTo>
                  <a:lnTo>
                    <a:pt x="4" y="1"/>
                  </a:lnTo>
                  <a:lnTo>
                    <a:pt x="4"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2" name="Freeform 307"/>
            <p:cNvSpPr>
              <a:spLocks/>
            </p:cNvSpPr>
            <p:nvPr/>
          </p:nvSpPr>
          <p:spPr bwMode="auto">
            <a:xfrm>
              <a:off x="2635" y="3724"/>
              <a:ext cx="91" cy="68"/>
            </a:xfrm>
            <a:custGeom>
              <a:avLst/>
              <a:gdLst>
                <a:gd name="T0" fmla="*/ 78 w 91"/>
                <a:gd name="T1" fmla="*/ 61 h 68"/>
                <a:gd name="T2" fmla="*/ 84 w 91"/>
                <a:gd name="T3" fmla="*/ 57 h 68"/>
                <a:gd name="T4" fmla="*/ 88 w 91"/>
                <a:gd name="T5" fmla="*/ 50 h 68"/>
                <a:gd name="T6" fmla="*/ 89 w 91"/>
                <a:gd name="T7" fmla="*/ 43 h 68"/>
                <a:gd name="T8" fmla="*/ 90 w 91"/>
                <a:gd name="T9" fmla="*/ 38 h 68"/>
                <a:gd name="T10" fmla="*/ 91 w 91"/>
                <a:gd name="T11" fmla="*/ 31 h 68"/>
                <a:gd name="T12" fmla="*/ 91 w 91"/>
                <a:gd name="T13" fmla="*/ 27 h 68"/>
                <a:gd name="T14" fmla="*/ 90 w 91"/>
                <a:gd name="T15" fmla="*/ 22 h 68"/>
                <a:gd name="T16" fmla="*/ 89 w 91"/>
                <a:gd name="T17" fmla="*/ 17 h 68"/>
                <a:gd name="T18" fmla="*/ 87 w 91"/>
                <a:gd name="T19" fmla="*/ 14 h 68"/>
                <a:gd name="T20" fmla="*/ 84 w 91"/>
                <a:gd name="T21" fmla="*/ 11 h 68"/>
                <a:gd name="T22" fmla="*/ 81 w 91"/>
                <a:gd name="T23" fmla="*/ 8 h 68"/>
                <a:gd name="T24" fmla="*/ 79 w 91"/>
                <a:gd name="T25" fmla="*/ 6 h 68"/>
                <a:gd name="T26" fmla="*/ 75 w 91"/>
                <a:gd name="T27" fmla="*/ 3 h 68"/>
                <a:gd name="T28" fmla="*/ 67 w 91"/>
                <a:gd name="T29" fmla="*/ 1 h 68"/>
                <a:gd name="T30" fmla="*/ 60 w 91"/>
                <a:gd name="T31" fmla="*/ 0 h 68"/>
                <a:gd name="T32" fmla="*/ 50 w 91"/>
                <a:gd name="T33" fmla="*/ 1 h 68"/>
                <a:gd name="T34" fmla="*/ 41 w 91"/>
                <a:gd name="T35" fmla="*/ 5 h 68"/>
                <a:gd name="T36" fmla="*/ 30 w 91"/>
                <a:gd name="T37" fmla="*/ 10 h 68"/>
                <a:gd name="T38" fmla="*/ 21 w 91"/>
                <a:gd name="T39" fmla="*/ 20 h 68"/>
                <a:gd name="T40" fmla="*/ 12 w 91"/>
                <a:gd name="T41" fmla="*/ 29 h 68"/>
                <a:gd name="T42" fmla="*/ 7 w 91"/>
                <a:gd name="T43" fmla="*/ 40 h 68"/>
                <a:gd name="T44" fmla="*/ 4 w 91"/>
                <a:gd name="T45" fmla="*/ 46 h 68"/>
                <a:gd name="T46" fmla="*/ 2 w 91"/>
                <a:gd name="T47" fmla="*/ 53 h 68"/>
                <a:gd name="T48" fmla="*/ 1 w 91"/>
                <a:gd name="T49" fmla="*/ 60 h 68"/>
                <a:gd name="T50" fmla="*/ 0 w 91"/>
                <a:gd name="T51" fmla="*/ 68 h 68"/>
                <a:gd name="T52" fmla="*/ 8 w 91"/>
                <a:gd name="T53" fmla="*/ 62 h 68"/>
                <a:gd name="T54" fmla="*/ 8 w 91"/>
                <a:gd name="T55" fmla="*/ 55 h 68"/>
                <a:gd name="T56" fmla="*/ 9 w 91"/>
                <a:gd name="T57" fmla="*/ 49 h 68"/>
                <a:gd name="T58" fmla="*/ 11 w 91"/>
                <a:gd name="T59" fmla="*/ 42 h 68"/>
                <a:gd name="T60" fmla="*/ 13 w 91"/>
                <a:gd name="T61" fmla="*/ 36 h 68"/>
                <a:gd name="T62" fmla="*/ 19 w 91"/>
                <a:gd name="T63" fmla="*/ 26 h 68"/>
                <a:gd name="T64" fmla="*/ 25 w 91"/>
                <a:gd name="T65" fmla="*/ 18 h 68"/>
                <a:gd name="T66" fmla="*/ 30 w 91"/>
                <a:gd name="T67" fmla="*/ 14 h 68"/>
                <a:gd name="T68" fmla="*/ 37 w 91"/>
                <a:gd name="T69" fmla="*/ 10 h 68"/>
                <a:gd name="T70" fmla="*/ 44 w 91"/>
                <a:gd name="T71" fmla="*/ 7 h 68"/>
                <a:gd name="T72" fmla="*/ 53 w 91"/>
                <a:gd name="T73" fmla="*/ 6 h 68"/>
                <a:gd name="T74" fmla="*/ 62 w 91"/>
                <a:gd name="T75" fmla="*/ 7 h 68"/>
                <a:gd name="T76" fmla="*/ 68 w 91"/>
                <a:gd name="T77" fmla="*/ 9 h 68"/>
                <a:gd name="T78" fmla="*/ 72 w 91"/>
                <a:gd name="T79" fmla="*/ 11 h 68"/>
                <a:gd name="T80" fmla="*/ 75 w 91"/>
                <a:gd name="T81" fmla="*/ 13 h 68"/>
                <a:gd name="T82" fmla="*/ 78 w 91"/>
                <a:gd name="T83" fmla="*/ 16 h 68"/>
                <a:gd name="T84" fmla="*/ 80 w 91"/>
                <a:gd name="T85" fmla="*/ 20 h 68"/>
                <a:gd name="T86" fmla="*/ 81 w 91"/>
                <a:gd name="T87" fmla="*/ 23 h 68"/>
                <a:gd name="T88" fmla="*/ 82 w 91"/>
                <a:gd name="T89" fmla="*/ 27 h 68"/>
                <a:gd name="T90" fmla="*/ 83 w 91"/>
                <a:gd name="T91" fmla="*/ 32 h 68"/>
                <a:gd name="T92" fmla="*/ 83 w 91"/>
                <a:gd name="T93" fmla="*/ 37 h 68"/>
                <a:gd name="T94" fmla="*/ 83 w 91"/>
                <a:gd name="T95" fmla="*/ 42 h 68"/>
                <a:gd name="T96" fmla="*/ 82 w 91"/>
                <a:gd name="T97" fmla="*/ 49 h 68"/>
                <a:gd name="T98" fmla="*/ 80 w 91"/>
                <a:gd name="T99" fmla="*/ 54 h 68"/>
                <a:gd name="T100" fmla="*/ 78 w 91"/>
                <a:gd name="T101" fmla="*/ 61 h 68"/>
                <a:gd name="T102" fmla="*/ 84 w 91"/>
                <a:gd name="T103" fmla="*/ 56 h 68"/>
                <a:gd name="T104" fmla="*/ 78 w 91"/>
                <a:gd name="T105" fmla="*/ 61 h 68"/>
                <a:gd name="T106" fmla="*/ 79 w 91"/>
                <a:gd name="T107" fmla="*/ 61 h 68"/>
                <a:gd name="T108" fmla="*/ 80 w 91"/>
                <a:gd name="T109" fmla="*/ 61 h 68"/>
                <a:gd name="T110" fmla="*/ 81 w 91"/>
                <a:gd name="T111" fmla="*/ 60 h 68"/>
                <a:gd name="T112" fmla="*/ 83 w 91"/>
                <a:gd name="T113" fmla="*/ 59 h 68"/>
                <a:gd name="T114" fmla="*/ 84 w 91"/>
                <a:gd name="T115" fmla="*/ 58 h 68"/>
                <a:gd name="T116" fmla="*/ 84 w 91"/>
                <a:gd name="T117" fmla="*/ 57 h 68"/>
                <a:gd name="T118" fmla="*/ 78 w 91"/>
                <a:gd name="T119" fmla="*/ 61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1"/>
                <a:gd name="T181" fmla="*/ 0 h 68"/>
                <a:gd name="T182" fmla="*/ 91 w 91"/>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1" h="68">
                  <a:moveTo>
                    <a:pt x="78" y="61"/>
                  </a:moveTo>
                  <a:lnTo>
                    <a:pt x="84" y="57"/>
                  </a:lnTo>
                  <a:lnTo>
                    <a:pt x="88" y="50"/>
                  </a:lnTo>
                  <a:lnTo>
                    <a:pt x="89" y="43"/>
                  </a:lnTo>
                  <a:lnTo>
                    <a:pt x="90" y="38"/>
                  </a:lnTo>
                  <a:lnTo>
                    <a:pt x="91" y="31"/>
                  </a:lnTo>
                  <a:lnTo>
                    <a:pt x="91" y="27"/>
                  </a:lnTo>
                  <a:lnTo>
                    <a:pt x="90" y="22"/>
                  </a:lnTo>
                  <a:lnTo>
                    <a:pt x="89" y="17"/>
                  </a:lnTo>
                  <a:lnTo>
                    <a:pt x="87" y="14"/>
                  </a:lnTo>
                  <a:lnTo>
                    <a:pt x="84" y="11"/>
                  </a:lnTo>
                  <a:lnTo>
                    <a:pt x="81" y="8"/>
                  </a:lnTo>
                  <a:lnTo>
                    <a:pt x="79" y="6"/>
                  </a:lnTo>
                  <a:lnTo>
                    <a:pt x="75" y="3"/>
                  </a:lnTo>
                  <a:lnTo>
                    <a:pt x="67" y="1"/>
                  </a:lnTo>
                  <a:lnTo>
                    <a:pt x="60" y="0"/>
                  </a:lnTo>
                  <a:lnTo>
                    <a:pt x="50" y="1"/>
                  </a:lnTo>
                  <a:lnTo>
                    <a:pt x="41" y="5"/>
                  </a:lnTo>
                  <a:lnTo>
                    <a:pt x="30" y="10"/>
                  </a:lnTo>
                  <a:lnTo>
                    <a:pt x="21" y="20"/>
                  </a:lnTo>
                  <a:lnTo>
                    <a:pt x="12" y="29"/>
                  </a:lnTo>
                  <a:lnTo>
                    <a:pt x="7" y="40"/>
                  </a:lnTo>
                  <a:lnTo>
                    <a:pt x="4" y="46"/>
                  </a:lnTo>
                  <a:lnTo>
                    <a:pt x="2" y="53"/>
                  </a:lnTo>
                  <a:lnTo>
                    <a:pt x="1" y="60"/>
                  </a:lnTo>
                  <a:lnTo>
                    <a:pt x="0" y="68"/>
                  </a:lnTo>
                  <a:lnTo>
                    <a:pt x="8" y="62"/>
                  </a:lnTo>
                  <a:lnTo>
                    <a:pt x="8" y="55"/>
                  </a:lnTo>
                  <a:lnTo>
                    <a:pt x="9" y="49"/>
                  </a:lnTo>
                  <a:lnTo>
                    <a:pt x="11" y="42"/>
                  </a:lnTo>
                  <a:lnTo>
                    <a:pt x="13" y="36"/>
                  </a:lnTo>
                  <a:lnTo>
                    <a:pt x="19" y="26"/>
                  </a:lnTo>
                  <a:lnTo>
                    <a:pt x="25" y="18"/>
                  </a:lnTo>
                  <a:lnTo>
                    <a:pt x="30" y="14"/>
                  </a:lnTo>
                  <a:lnTo>
                    <a:pt x="37" y="10"/>
                  </a:lnTo>
                  <a:lnTo>
                    <a:pt x="44" y="7"/>
                  </a:lnTo>
                  <a:lnTo>
                    <a:pt x="53" y="6"/>
                  </a:lnTo>
                  <a:lnTo>
                    <a:pt x="62" y="7"/>
                  </a:lnTo>
                  <a:lnTo>
                    <a:pt x="68" y="9"/>
                  </a:lnTo>
                  <a:lnTo>
                    <a:pt x="72" y="11"/>
                  </a:lnTo>
                  <a:lnTo>
                    <a:pt x="75" y="13"/>
                  </a:lnTo>
                  <a:lnTo>
                    <a:pt x="78" y="16"/>
                  </a:lnTo>
                  <a:lnTo>
                    <a:pt x="80" y="20"/>
                  </a:lnTo>
                  <a:lnTo>
                    <a:pt x="81" y="23"/>
                  </a:lnTo>
                  <a:lnTo>
                    <a:pt x="82" y="27"/>
                  </a:lnTo>
                  <a:lnTo>
                    <a:pt x="83" y="32"/>
                  </a:lnTo>
                  <a:lnTo>
                    <a:pt x="83" y="37"/>
                  </a:lnTo>
                  <a:lnTo>
                    <a:pt x="83" y="42"/>
                  </a:lnTo>
                  <a:lnTo>
                    <a:pt x="82" y="49"/>
                  </a:lnTo>
                  <a:lnTo>
                    <a:pt x="80" y="54"/>
                  </a:lnTo>
                  <a:lnTo>
                    <a:pt x="78" y="61"/>
                  </a:lnTo>
                  <a:lnTo>
                    <a:pt x="84" y="56"/>
                  </a:lnTo>
                  <a:lnTo>
                    <a:pt x="78" y="61"/>
                  </a:lnTo>
                  <a:lnTo>
                    <a:pt x="79" y="61"/>
                  </a:lnTo>
                  <a:lnTo>
                    <a:pt x="80" y="61"/>
                  </a:lnTo>
                  <a:lnTo>
                    <a:pt x="81" y="60"/>
                  </a:lnTo>
                  <a:lnTo>
                    <a:pt x="83" y="59"/>
                  </a:lnTo>
                  <a:lnTo>
                    <a:pt x="84" y="58"/>
                  </a:lnTo>
                  <a:lnTo>
                    <a:pt x="84" y="57"/>
                  </a:lnTo>
                  <a:lnTo>
                    <a:pt x="7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3" name="Freeform 308"/>
            <p:cNvSpPr>
              <a:spLocks/>
            </p:cNvSpPr>
            <p:nvPr/>
          </p:nvSpPr>
          <p:spPr bwMode="auto">
            <a:xfrm>
              <a:off x="2685" y="3734"/>
              <a:ext cx="36" cy="51"/>
            </a:xfrm>
            <a:custGeom>
              <a:avLst/>
              <a:gdLst>
                <a:gd name="T0" fmla="*/ 0 w 36"/>
                <a:gd name="T1" fmla="*/ 5 h 51"/>
                <a:gd name="T2" fmla="*/ 10 w 36"/>
                <a:gd name="T3" fmla="*/ 10 h 51"/>
                <a:gd name="T4" fmla="*/ 16 w 36"/>
                <a:gd name="T5" fmla="*/ 14 h 51"/>
                <a:gd name="T6" fmla="*/ 22 w 36"/>
                <a:gd name="T7" fmla="*/ 17 h 51"/>
                <a:gd name="T8" fmla="*/ 25 w 36"/>
                <a:gd name="T9" fmla="*/ 22 h 51"/>
                <a:gd name="T10" fmla="*/ 27 w 36"/>
                <a:gd name="T11" fmla="*/ 28 h 51"/>
                <a:gd name="T12" fmla="*/ 28 w 36"/>
                <a:gd name="T13" fmla="*/ 34 h 51"/>
                <a:gd name="T14" fmla="*/ 28 w 36"/>
                <a:gd name="T15" fmla="*/ 42 h 51"/>
                <a:gd name="T16" fmla="*/ 28 w 36"/>
                <a:gd name="T17" fmla="*/ 51 h 51"/>
                <a:gd name="T18" fmla="*/ 34 w 36"/>
                <a:gd name="T19" fmla="*/ 46 h 51"/>
                <a:gd name="T20" fmla="*/ 36 w 36"/>
                <a:gd name="T21" fmla="*/ 36 h 51"/>
                <a:gd name="T22" fmla="*/ 36 w 36"/>
                <a:gd name="T23" fmla="*/ 29 h 51"/>
                <a:gd name="T24" fmla="*/ 34 w 36"/>
                <a:gd name="T25" fmla="*/ 22 h 51"/>
                <a:gd name="T26" fmla="*/ 32 w 36"/>
                <a:gd name="T27" fmla="*/ 17 h 51"/>
                <a:gd name="T28" fmla="*/ 28 w 36"/>
                <a:gd name="T29" fmla="*/ 12 h 51"/>
                <a:gd name="T30" fmla="*/ 23 w 36"/>
                <a:gd name="T31" fmla="*/ 7 h 51"/>
                <a:gd name="T32" fmla="*/ 16 w 36"/>
                <a:gd name="T33" fmla="*/ 3 h 51"/>
                <a:gd name="T34" fmla="*/ 6 w 36"/>
                <a:gd name="T35" fmla="*/ 0 h 51"/>
                <a:gd name="T36" fmla="*/ 5 w 36"/>
                <a:gd name="T37" fmla="*/ 0 h 51"/>
                <a:gd name="T38" fmla="*/ 4 w 36"/>
                <a:gd name="T39" fmla="*/ 0 h 51"/>
                <a:gd name="T40" fmla="*/ 3 w 36"/>
                <a:gd name="T41" fmla="*/ 1 h 51"/>
                <a:gd name="T42" fmla="*/ 2 w 36"/>
                <a:gd name="T43" fmla="*/ 2 h 51"/>
                <a:gd name="T44" fmla="*/ 1 w 36"/>
                <a:gd name="T45" fmla="*/ 3 h 51"/>
                <a:gd name="T46" fmla="*/ 0 w 36"/>
                <a:gd name="T47" fmla="*/ 4 h 51"/>
                <a:gd name="T48" fmla="*/ 0 w 36"/>
                <a:gd name="T49" fmla="*/ 5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51"/>
                <a:gd name="T77" fmla="*/ 36 w 36"/>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51">
                  <a:moveTo>
                    <a:pt x="0" y="5"/>
                  </a:moveTo>
                  <a:lnTo>
                    <a:pt x="10" y="10"/>
                  </a:lnTo>
                  <a:lnTo>
                    <a:pt x="16" y="14"/>
                  </a:lnTo>
                  <a:lnTo>
                    <a:pt x="22" y="17"/>
                  </a:lnTo>
                  <a:lnTo>
                    <a:pt x="25" y="22"/>
                  </a:lnTo>
                  <a:lnTo>
                    <a:pt x="27" y="28"/>
                  </a:lnTo>
                  <a:lnTo>
                    <a:pt x="28" y="34"/>
                  </a:lnTo>
                  <a:lnTo>
                    <a:pt x="28" y="42"/>
                  </a:lnTo>
                  <a:lnTo>
                    <a:pt x="28" y="51"/>
                  </a:lnTo>
                  <a:lnTo>
                    <a:pt x="34" y="46"/>
                  </a:lnTo>
                  <a:lnTo>
                    <a:pt x="36" y="36"/>
                  </a:lnTo>
                  <a:lnTo>
                    <a:pt x="36" y="29"/>
                  </a:lnTo>
                  <a:lnTo>
                    <a:pt x="34" y="22"/>
                  </a:lnTo>
                  <a:lnTo>
                    <a:pt x="32" y="17"/>
                  </a:lnTo>
                  <a:lnTo>
                    <a:pt x="28" y="12"/>
                  </a:lnTo>
                  <a:lnTo>
                    <a:pt x="23" y="7"/>
                  </a:lnTo>
                  <a:lnTo>
                    <a:pt x="16" y="3"/>
                  </a:lnTo>
                  <a:lnTo>
                    <a:pt x="6" y="0"/>
                  </a:lnTo>
                  <a:lnTo>
                    <a:pt x="5" y="0"/>
                  </a:lnTo>
                  <a:lnTo>
                    <a:pt x="4" y="0"/>
                  </a:lnTo>
                  <a:lnTo>
                    <a:pt x="3" y="1"/>
                  </a:lnTo>
                  <a:lnTo>
                    <a:pt x="2" y="2"/>
                  </a:lnTo>
                  <a:lnTo>
                    <a:pt x="1" y="3"/>
                  </a:lnTo>
                  <a:lnTo>
                    <a:pt x="0"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4" name="Freeform 309"/>
            <p:cNvSpPr>
              <a:spLocks/>
            </p:cNvSpPr>
            <p:nvPr/>
          </p:nvSpPr>
          <p:spPr bwMode="auto">
            <a:xfrm>
              <a:off x="2635" y="3734"/>
              <a:ext cx="56" cy="58"/>
            </a:xfrm>
            <a:custGeom>
              <a:avLst/>
              <a:gdLst>
                <a:gd name="T0" fmla="*/ 0 w 56"/>
                <a:gd name="T1" fmla="*/ 58 h 58"/>
                <a:gd name="T2" fmla="*/ 0 w 56"/>
                <a:gd name="T3" fmla="*/ 57 h 58"/>
                <a:gd name="T4" fmla="*/ 8 w 56"/>
                <a:gd name="T5" fmla="*/ 50 h 58"/>
                <a:gd name="T6" fmla="*/ 10 w 56"/>
                <a:gd name="T7" fmla="*/ 45 h 58"/>
                <a:gd name="T8" fmla="*/ 13 w 56"/>
                <a:gd name="T9" fmla="*/ 36 h 58"/>
                <a:gd name="T10" fmla="*/ 17 w 56"/>
                <a:gd name="T11" fmla="*/ 27 h 58"/>
                <a:gd name="T12" fmla="*/ 21 w 56"/>
                <a:gd name="T13" fmla="*/ 22 h 58"/>
                <a:gd name="T14" fmla="*/ 24 w 56"/>
                <a:gd name="T15" fmla="*/ 18 h 58"/>
                <a:gd name="T16" fmla="*/ 27 w 56"/>
                <a:gd name="T17" fmla="*/ 14 h 58"/>
                <a:gd name="T18" fmla="*/ 30 w 56"/>
                <a:gd name="T19" fmla="*/ 12 h 58"/>
                <a:gd name="T20" fmla="*/ 34 w 56"/>
                <a:gd name="T21" fmla="*/ 10 h 58"/>
                <a:gd name="T22" fmla="*/ 38 w 56"/>
                <a:gd name="T23" fmla="*/ 7 h 58"/>
                <a:gd name="T24" fmla="*/ 43 w 56"/>
                <a:gd name="T25" fmla="*/ 5 h 58"/>
                <a:gd name="T26" fmla="*/ 50 w 56"/>
                <a:gd name="T27" fmla="*/ 5 h 58"/>
                <a:gd name="T28" fmla="*/ 56 w 56"/>
                <a:gd name="T29" fmla="*/ 0 h 58"/>
                <a:gd name="T30" fmla="*/ 49 w 56"/>
                <a:gd name="T31" fmla="*/ 0 h 58"/>
                <a:gd name="T32" fmla="*/ 42 w 56"/>
                <a:gd name="T33" fmla="*/ 2 h 58"/>
                <a:gd name="T34" fmla="*/ 36 w 56"/>
                <a:gd name="T35" fmla="*/ 4 h 58"/>
                <a:gd name="T36" fmla="*/ 29 w 56"/>
                <a:gd name="T37" fmla="*/ 10 h 58"/>
                <a:gd name="T38" fmla="*/ 23 w 56"/>
                <a:gd name="T39" fmla="*/ 15 h 58"/>
                <a:gd name="T40" fmla="*/ 19 w 56"/>
                <a:gd name="T41" fmla="*/ 20 h 58"/>
                <a:gd name="T42" fmla="*/ 14 w 56"/>
                <a:gd name="T43" fmla="*/ 26 h 58"/>
                <a:gd name="T44" fmla="*/ 11 w 56"/>
                <a:gd name="T45" fmla="*/ 31 h 58"/>
                <a:gd name="T46" fmla="*/ 6 w 56"/>
                <a:gd name="T47" fmla="*/ 41 h 58"/>
                <a:gd name="T48" fmla="*/ 2 w 56"/>
                <a:gd name="T49" fmla="*/ 49 h 58"/>
                <a:gd name="T50" fmla="*/ 0 w 56"/>
                <a:gd name="T51" fmla="*/ 56 h 58"/>
                <a:gd name="T52" fmla="*/ 7 w 56"/>
                <a:gd name="T53" fmla="*/ 52 h 58"/>
                <a:gd name="T54" fmla="*/ 8 w 56"/>
                <a:gd name="T55" fmla="*/ 52 h 58"/>
                <a:gd name="T56" fmla="*/ 7 w 56"/>
                <a:gd name="T57" fmla="*/ 52 h 58"/>
                <a:gd name="T58" fmla="*/ 7 w 56"/>
                <a:gd name="T59" fmla="*/ 51 h 58"/>
                <a:gd name="T60" fmla="*/ 6 w 56"/>
                <a:gd name="T61" fmla="*/ 52 h 58"/>
                <a:gd name="T62" fmla="*/ 4 w 56"/>
                <a:gd name="T63" fmla="*/ 52 h 58"/>
                <a:gd name="T64" fmla="*/ 3 w 56"/>
                <a:gd name="T65" fmla="*/ 54 h 58"/>
                <a:gd name="T66" fmla="*/ 2 w 56"/>
                <a:gd name="T67" fmla="*/ 55 h 58"/>
                <a:gd name="T68" fmla="*/ 1 w 56"/>
                <a:gd name="T69" fmla="*/ 56 h 58"/>
                <a:gd name="T70" fmla="*/ 0 w 56"/>
                <a:gd name="T71" fmla="*/ 57 h 58"/>
                <a:gd name="T72" fmla="*/ 0 w 56"/>
                <a:gd name="T73" fmla="*/ 58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6"/>
                <a:gd name="T112" fmla="*/ 0 h 58"/>
                <a:gd name="T113" fmla="*/ 56 w 56"/>
                <a:gd name="T114" fmla="*/ 58 h 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6" h="58">
                  <a:moveTo>
                    <a:pt x="0" y="58"/>
                  </a:moveTo>
                  <a:lnTo>
                    <a:pt x="0" y="57"/>
                  </a:lnTo>
                  <a:lnTo>
                    <a:pt x="8" y="50"/>
                  </a:lnTo>
                  <a:lnTo>
                    <a:pt x="10" y="45"/>
                  </a:lnTo>
                  <a:lnTo>
                    <a:pt x="13" y="36"/>
                  </a:lnTo>
                  <a:lnTo>
                    <a:pt x="17" y="27"/>
                  </a:lnTo>
                  <a:lnTo>
                    <a:pt x="21" y="22"/>
                  </a:lnTo>
                  <a:lnTo>
                    <a:pt x="24" y="18"/>
                  </a:lnTo>
                  <a:lnTo>
                    <a:pt x="27" y="14"/>
                  </a:lnTo>
                  <a:lnTo>
                    <a:pt x="30" y="12"/>
                  </a:lnTo>
                  <a:lnTo>
                    <a:pt x="34" y="10"/>
                  </a:lnTo>
                  <a:lnTo>
                    <a:pt x="38" y="7"/>
                  </a:lnTo>
                  <a:lnTo>
                    <a:pt x="43" y="5"/>
                  </a:lnTo>
                  <a:lnTo>
                    <a:pt x="50" y="5"/>
                  </a:lnTo>
                  <a:lnTo>
                    <a:pt x="56" y="0"/>
                  </a:lnTo>
                  <a:lnTo>
                    <a:pt x="49" y="0"/>
                  </a:lnTo>
                  <a:lnTo>
                    <a:pt x="42" y="2"/>
                  </a:lnTo>
                  <a:lnTo>
                    <a:pt x="36" y="4"/>
                  </a:lnTo>
                  <a:lnTo>
                    <a:pt x="29" y="10"/>
                  </a:lnTo>
                  <a:lnTo>
                    <a:pt x="23" y="15"/>
                  </a:lnTo>
                  <a:lnTo>
                    <a:pt x="19" y="20"/>
                  </a:lnTo>
                  <a:lnTo>
                    <a:pt x="14" y="26"/>
                  </a:lnTo>
                  <a:lnTo>
                    <a:pt x="11" y="31"/>
                  </a:lnTo>
                  <a:lnTo>
                    <a:pt x="6" y="41"/>
                  </a:lnTo>
                  <a:lnTo>
                    <a:pt x="2" y="49"/>
                  </a:lnTo>
                  <a:lnTo>
                    <a:pt x="0" y="56"/>
                  </a:lnTo>
                  <a:lnTo>
                    <a:pt x="7" y="52"/>
                  </a:lnTo>
                  <a:lnTo>
                    <a:pt x="8" y="52"/>
                  </a:lnTo>
                  <a:lnTo>
                    <a:pt x="7" y="52"/>
                  </a:lnTo>
                  <a:lnTo>
                    <a:pt x="7" y="51"/>
                  </a:lnTo>
                  <a:lnTo>
                    <a:pt x="6" y="52"/>
                  </a:lnTo>
                  <a:lnTo>
                    <a:pt x="4" y="52"/>
                  </a:lnTo>
                  <a:lnTo>
                    <a:pt x="3" y="54"/>
                  </a:lnTo>
                  <a:lnTo>
                    <a:pt x="2" y="55"/>
                  </a:lnTo>
                  <a:lnTo>
                    <a:pt x="1" y="56"/>
                  </a:lnTo>
                  <a:lnTo>
                    <a:pt x="0" y="57"/>
                  </a:lnTo>
                  <a:lnTo>
                    <a:pt x="0"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5" name="Freeform 310"/>
            <p:cNvSpPr>
              <a:spLocks/>
            </p:cNvSpPr>
            <p:nvPr/>
          </p:nvSpPr>
          <p:spPr bwMode="auto">
            <a:xfrm>
              <a:off x="2486" y="3605"/>
              <a:ext cx="41" cy="58"/>
            </a:xfrm>
            <a:custGeom>
              <a:avLst/>
              <a:gdLst>
                <a:gd name="T0" fmla="*/ 21 w 41"/>
                <a:gd name="T1" fmla="*/ 0 h 58"/>
                <a:gd name="T2" fmla="*/ 25 w 41"/>
                <a:gd name="T3" fmla="*/ 1 h 58"/>
                <a:gd name="T4" fmla="*/ 28 w 41"/>
                <a:gd name="T5" fmla="*/ 2 h 58"/>
                <a:gd name="T6" fmla="*/ 31 w 41"/>
                <a:gd name="T7" fmla="*/ 5 h 58"/>
                <a:gd name="T8" fmla="*/ 35 w 41"/>
                <a:gd name="T9" fmla="*/ 9 h 58"/>
                <a:gd name="T10" fmla="*/ 38 w 41"/>
                <a:gd name="T11" fmla="*/ 13 h 58"/>
                <a:gd name="T12" fmla="*/ 39 w 41"/>
                <a:gd name="T13" fmla="*/ 18 h 58"/>
                <a:gd name="T14" fmla="*/ 40 w 41"/>
                <a:gd name="T15" fmla="*/ 24 h 58"/>
                <a:gd name="T16" fmla="*/ 41 w 41"/>
                <a:gd name="T17" fmla="*/ 29 h 58"/>
                <a:gd name="T18" fmla="*/ 40 w 41"/>
                <a:gd name="T19" fmla="*/ 35 h 58"/>
                <a:gd name="T20" fmla="*/ 39 w 41"/>
                <a:gd name="T21" fmla="*/ 41 h 58"/>
                <a:gd name="T22" fmla="*/ 38 w 41"/>
                <a:gd name="T23" fmla="*/ 45 h 58"/>
                <a:gd name="T24" fmla="*/ 35 w 41"/>
                <a:gd name="T25" fmla="*/ 49 h 58"/>
                <a:gd name="T26" fmla="*/ 31 w 41"/>
                <a:gd name="T27" fmla="*/ 54 h 58"/>
                <a:gd name="T28" fmla="*/ 28 w 41"/>
                <a:gd name="T29" fmla="*/ 56 h 58"/>
                <a:gd name="T30" fmla="*/ 25 w 41"/>
                <a:gd name="T31" fmla="*/ 58 h 58"/>
                <a:gd name="T32" fmla="*/ 21 w 41"/>
                <a:gd name="T33" fmla="*/ 58 h 58"/>
                <a:gd name="T34" fmla="*/ 16 w 41"/>
                <a:gd name="T35" fmla="*/ 58 h 58"/>
                <a:gd name="T36" fmla="*/ 12 w 41"/>
                <a:gd name="T37" fmla="*/ 56 h 58"/>
                <a:gd name="T38" fmla="*/ 9 w 41"/>
                <a:gd name="T39" fmla="*/ 54 h 58"/>
                <a:gd name="T40" fmla="*/ 5 w 41"/>
                <a:gd name="T41" fmla="*/ 49 h 58"/>
                <a:gd name="T42" fmla="*/ 3 w 41"/>
                <a:gd name="T43" fmla="*/ 45 h 58"/>
                <a:gd name="T44" fmla="*/ 1 w 41"/>
                <a:gd name="T45" fmla="*/ 41 h 58"/>
                <a:gd name="T46" fmla="*/ 0 w 41"/>
                <a:gd name="T47" fmla="*/ 35 h 58"/>
                <a:gd name="T48" fmla="*/ 0 w 41"/>
                <a:gd name="T49" fmla="*/ 29 h 58"/>
                <a:gd name="T50" fmla="*/ 0 w 41"/>
                <a:gd name="T51" fmla="*/ 24 h 58"/>
                <a:gd name="T52" fmla="*/ 1 w 41"/>
                <a:gd name="T53" fmla="*/ 18 h 58"/>
                <a:gd name="T54" fmla="*/ 3 w 41"/>
                <a:gd name="T55" fmla="*/ 13 h 58"/>
                <a:gd name="T56" fmla="*/ 5 w 41"/>
                <a:gd name="T57" fmla="*/ 9 h 58"/>
                <a:gd name="T58" fmla="*/ 9 w 41"/>
                <a:gd name="T59" fmla="*/ 5 h 58"/>
                <a:gd name="T60" fmla="*/ 12 w 41"/>
                <a:gd name="T61" fmla="*/ 2 h 58"/>
                <a:gd name="T62" fmla="*/ 16 w 41"/>
                <a:gd name="T63" fmla="*/ 1 h 58"/>
                <a:gd name="T64" fmla="*/ 21 w 41"/>
                <a:gd name="T65" fmla="*/ 0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58"/>
                <a:gd name="T101" fmla="*/ 41 w 41"/>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58">
                  <a:moveTo>
                    <a:pt x="21" y="0"/>
                  </a:moveTo>
                  <a:lnTo>
                    <a:pt x="25" y="1"/>
                  </a:lnTo>
                  <a:lnTo>
                    <a:pt x="28" y="2"/>
                  </a:lnTo>
                  <a:lnTo>
                    <a:pt x="31" y="5"/>
                  </a:lnTo>
                  <a:lnTo>
                    <a:pt x="35" y="9"/>
                  </a:lnTo>
                  <a:lnTo>
                    <a:pt x="38" y="13"/>
                  </a:lnTo>
                  <a:lnTo>
                    <a:pt x="39" y="18"/>
                  </a:lnTo>
                  <a:lnTo>
                    <a:pt x="40" y="24"/>
                  </a:lnTo>
                  <a:lnTo>
                    <a:pt x="41" y="29"/>
                  </a:lnTo>
                  <a:lnTo>
                    <a:pt x="40" y="35"/>
                  </a:lnTo>
                  <a:lnTo>
                    <a:pt x="39" y="41"/>
                  </a:lnTo>
                  <a:lnTo>
                    <a:pt x="38" y="45"/>
                  </a:lnTo>
                  <a:lnTo>
                    <a:pt x="35" y="49"/>
                  </a:lnTo>
                  <a:lnTo>
                    <a:pt x="31" y="54"/>
                  </a:lnTo>
                  <a:lnTo>
                    <a:pt x="28" y="56"/>
                  </a:lnTo>
                  <a:lnTo>
                    <a:pt x="25" y="58"/>
                  </a:lnTo>
                  <a:lnTo>
                    <a:pt x="21" y="58"/>
                  </a:lnTo>
                  <a:lnTo>
                    <a:pt x="16" y="58"/>
                  </a:lnTo>
                  <a:lnTo>
                    <a:pt x="12" y="56"/>
                  </a:lnTo>
                  <a:lnTo>
                    <a:pt x="9" y="54"/>
                  </a:lnTo>
                  <a:lnTo>
                    <a:pt x="5" y="49"/>
                  </a:lnTo>
                  <a:lnTo>
                    <a:pt x="3" y="45"/>
                  </a:lnTo>
                  <a:lnTo>
                    <a:pt x="1" y="41"/>
                  </a:lnTo>
                  <a:lnTo>
                    <a:pt x="0" y="35"/>
                  </a:lnTo>
                  <a:lnTo>
                    <a:pt x="0" y="29"/>
                  </a:lnTo>
                  <a:lnTo>
                    <a:pt x="0" y="24"/>
                  </a:lnTo>
                  <a:lnTo>
                    <a:pt x="1" y="18"/>
                  </a:lnTo>
                  <a:lnTo>
                    <a:pt x="3" y="13"/>
                  </a:lnTo>
                  <a:lnTo>
                    <a:pt x="5" y="9"/>
                  </a:lnTo>
                  <a:lnTo>
                    <a:pt x="9" y="5"/>
                  </a:lnTo>
                  <a:lnTo>
                    <a:pt x="12" y="2"/>
                  </a:lnTo>
                  <a:lnTo>
                    <a:pt x="16" y="1"/>
                  </a:lnTo>
                  <a:lnTo>
                    <a:pt x="21"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716" name="Freeform 311"/>
            <p:cNvSpPr>
              <a:spLocks/>
            </p:cNvSpPr>
            <p:nvPr/>
          </p:nvSpPr>
          <p:spPr bwMode="auto">
            <a:xfrm>
              <a:off x="2456" y="3659"/>
              <a:ext cx="96" cy="49"/>
            </a:xfrm>
            <a:custGeom>
              <a:avLst/>
              <a:gdLst>
                <a:gd name="T0" fmla="*/ 59 w 96"/>
                <a:gd name="T1" fmla="*/ 0 h 49"/>
                <a:gd name="T2" fmla="*/ 69 w 96"/>
                <a:gd name="T3" fmla="*/ 8 h 49"/>
                <a:gd name="T4" fmla="*/ 70 w 96"/>
                <a:gd name="T5" fmla="*/ 9 h 49"/>
                <a:gd name="T6" fmla="*/ 72 w 96"/>
                <a:gd name="T7" fmla="*/ 9 h 49"/>
                <a:gd name="T8" fmla="*/ 75 w 96"/>
                <a:gd name="T9" fmla="*/ 9 h 49"/>
                <a:gd name="T10" fmla="*/ 80 w 96"/>
                <a:gd name="T11" fmla="*/ 9 h 49"/>
                <a:gd name="T12" fmla="*/ 84 w 96"/>
                <a:gd name="T13" fmla="*/ 10 h 49"/>
                <a:gd name="T14" fmla="*/ 88 w 96"/>
                <a:gd name="T15" fmla="*/ 12 h 49"/>
                <a:gd name="T16" fmla="*/ 92 w 96"/>
                <a:gd name="T17" fmla="*/ 14 h 49"/>
                <a:gd name="T18" fmla="*/ 96 w 96"/>
                <a:gd name="T19" fmla="*/ 17 h 49"/>
                <a:gd name="T20" fmla="*/ 91 w 96"/>
                <a:gd name="T21" fmla="*/ 38 h 49"/>
                <a:gd name="T22" fmla="*/ 80 w 96"/>
                <a:gd name="T23" fmla="*/ 41 h 49"/>
                <a:gd name="T24" fmla="*/ 68 w 96"/>
                <a:gd name="T25" fmla="*/ 42 h 49"/>
                <a:gd name="T26" fmla="*/ 57 w 96"/>
                <a:gd name="T27" fmla="*/ 44 h 49"/>
                <a:gd name="T28" fmla="*/ 46 w 96"/>
                <a:gd name="T29" fmla="*/ 45 h 49"/>
                <a:gd name="T30" fmla="*/ 34 w 96"/>
                <a:gd name="T31" fmla="*/ 46 h 49"/>
                <a:gd name="T32" fmla="*/ 24 w 96"/>
                <a:gd name="T33" fmla="*/ 47 h 49"/>
                <a:gd name="T34" fmla="*/ 12 w 96"/>
                <a:gd name="T35" fmla="*/ 48 h 49"/>
                <a:gd name="T36" fmla="*/ 0 w 96"/>
                <a:gd name="T37" fmla="*/ 49 h 49"/>
                <a:gd name="T38" fmla="*/ 13 w 96"/>
                <a:gd name="T39" fmla="*/ 12 h 49"/>
                <a:gd name="T40" fmla="*/ 14 w 96"/>
                <a:gd name="T41" fmla="*/ 9 h 49"/>
                <a:gd name="T42" fmla="*/ 16 w 96"/>
                <a:gd name="T43" fmla="*/ 7 h 49"/>
                <a:gd name="T44" fmla="*/ 18 w 96"/>
                <a:gd name="T45" fmla="*/ 7 h 49"/>
                <a:gd name="T46" fmla="*/ 21 w 96"/>
                <a:gd name="T47" fmla="*/ 7 h 49"/>
                <a:gd name="T48" fmla="*/ 25 w 96"/>
                <a:gd name="T49" fmla="*/ 7 h 49"/>
                <a:gd name="T50" fmla="*/ 29 w 96"/>
                <a:gd name="T51" fmla="*/ 6 h 49"/>
                <a:gd name="T52" fmla="*/ 33 w 96"/>
                <a:gd name="T53" fmla="*/ 4 h 49"/>
                <a:gd name="T54" fmla="*/ 40 w 96"/>
                <a:gd name="T55" fmla="*/ 1 h 49"/>
                <a:gd name="T56" fmla="*/ 59 w 96"/>
                <a:gd name="T57" fmla="*/ 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49"/>
                <a:gd name="T89" fmla="*/ 96 w 96"/>
                <a:gd name="T90" fmla="*/ 49 h 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49">
                  <a:moveTo>
                    <a:pt x="59" y="0"/>
                  </a:moveTo>
                  <a:lnTo>
                    <a:pt x="69" y="8"/>
                  </a:lnTo>
                  <a:lnTo>
                    <a:pt x="70" y="9"/>
                  </a:lnTo>
                  <a:lnTo>
                    <a:pt x="72" y="9"/>
                  </a:lnTo>
                  <a:lnTo>
                    <a:pt x="75" y="9"/>
                  </a:lnTo>
                  <a:lnTo>
                    <a:pt x="80" y="9"/>
                  </a:lnTo>
                  <a:lnTo>
                    <a:pt x="84" y="10"/>
                  </a:lnTo>
                  <a:lnTo>
                    <a:pt x="88" y="12"/>
                  </a:lnTo>
                  <a:lnTo>
                    <a:pt x="92" y="14"/>
                  </a:lnTo>
                  <a:lnTo>
                    <a:pt x="96" y="17"/>
                  </a:lnTo>
                  <a:lnTo>
                    <a:pt x="91" y="38"/>
                  </a:lnTo>
                  <a:lnTo>
                    <a:pt x="80" y="41"/>
                  </a:lnTo>
                  <a:lnTo>
                    <a:pt x="68" y="42"/>
                  </a:lnTo>
                  <a:lnTo>
                    <a:pt x="57" y="44"/>
                  </a:lnTo>
                  <a:lnTo>
                    <a:pt x="46" y="45"/>
                  </a:lnTo>
                  <a:lnTo>
                    <a:pt x="34" y="46"/>
                  </a:lnTo>
                  <a:lnTo>
                    <a:pt x="24" y="47"/>
                  </a:lnTo>
                  <a:lnTo>
                    <a:pt x="12" y="48"/>
                  </a:lnTo>
                  <a:lnTo>
                    <a:pt x="0" y="49"/>
                  </a:lnTo>
                  <a:lnTo>
                    <a:pt x="13" y="12"/>
                  </a:lnTo>
                  <a:lnTo>
                    <a:pt x="14" y="9"/>
                  </a:lnTo>
                  <a:lnTo>
                    <a:pt x="16" y="7"/>
                  </a:lnTo>
                  <a:lnTo>
                    <a:pt x="18" y="7"/>
                  </a:lnTo>
                  <a:lnTo>
                    <a:pt x="21" y="7"/>
                  </a:lnTo>
                  <a:lnTo>
                    <a:pt x="25" y="7"/>
                  </a:lnTo>
                  <a:lnTo>
                    <a:pt x="29" y="6"/>
                  </a:lnTo>
                  <a:lnTo>
                    <a:pt x="33" y="4"/>
                  </a:lnTo>
                  <a:lnTo>
                    <a:pt x="40" y="1"/>
                  </a:lnTo>
                  <a:lnTo>
                    <a:pt x="59"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pic>
        <p:nvPicPr>
          <p:cNvPr id="185385" name="Picture 3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025" y="4286250"/>
            <a:ext cx="4222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6" name="Picture 3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4213" y="4286250"/>
            <a:ext cx="42227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387" name="Group 314"/>
          <p:cNvGrpSpPr>
            <a:grpSpLocks/>
          </p:cNvGrpSpPr>
          <p:nvPr/>
        </p:nvGrpSpPr>
        <p:grpSpPr bwMode="auto">
          <a:xfrm>
            <a:off x="6267450" y="5748338"/>
            <a:ext cx="1341438" cy="619125"/>
            <a:chOff x="3948" y="3621"/>
            <a:chExt cx="845" cy="390"/>
          </a:xfrm>
        </p:grpSpPr>
        <p:grpSp>
          <p:nvGrpSpPr>
            <p:cNvPr id="185391" name="Group 315"/>
            <p:cNvGrpSpPr>
              <a:grpSpLocks/>
            </p:cNvGrpSpPr>
            <p:nvPr/>
          </p:nvGrpSpPr>
          <p:grpSpPr bwMode="auto">
            <a:xfrm>
              <a:off x="3948" y="3621"/>
              <a:ext cx="845" cy="390"/>
              <a:chOff x="3948" y="3621"/>
              <a:chExt cx="845" cy="390"/>
            </a:xfrm>
          </p:grpSpPr>
          <p:sp>
            <p:nvSpPr>
              <p:cNvPr id="185454" name="Freeform 316"/>
              <p:cNvSpPr>
                <a:spLocks/>
              </p:cNvSpPr>
              <p:nvPr/>
            </p:nvSpPr>
            <p:spPr bwMode="auto">
              <a:xfrm>
                <a:off x="4672" y="3776"/>
                <a:ext cx="82" cy="109"/>
              </a:xfrm>
              <a:custGeom>
                <a:avLst/>
                <a:gdLst>
                  <a:gd name="T0" fmla="*/ 30 w 82"/>
                  <a:gd name="T1" fmla="*/ 0 h 109"/>
                  <a:gd name="T2" fmla="*/ 37 w 82"/>
                  <a:gd name="T3" fmla="*/ 0 h 109"/>
                  <a:gd name="T4" fmla="*/ 44 w 82"/>
                  <a:gd name="T5" fmla="*/ 0 h 109"/>
                  <a:gd name="T6" fmla="*/ 50 w 82"/>
                  <a:gd name="T7" fmla="*/ 1 h 109"/>
                  <a:gd name="T8" fmla="*/ 55 w 82"/>
                  <a:gd name="T9" fmla="*/ 2 h 109"/>
                  <a:gd name="T10" fmla="*/ 60 w 82"/>
                  <a:gd name="T11" fmla="*/ 4 h 109"/>
                  <a:gd name="T12" fmla="*/ 66 w 82"/>
                  <a:gd name="T13" fmla="*/ 7 h 109"/>
                  <a:gd name="T14" fmla="*/ 71 w 82"/>
                  <a:gd name="T15" fmla="*/ 12 h 109"/>
                  <a:gd name="T16" fmla="*/ 76 w 82"/>
                  <a:gd name="T17" fmla="*/ 17 h 109"/>
                  <a:gd name="T18" fmla="*/ 79 w 82"/>
                  <a:gd name="T19" fmla="*/ 23 h 109"/>
                  <a:gd name="T20" fmla="*/ 81 w 82"/>
                  <a:gd name="T21" fmla="*/ 29 h 109"/>
                  <a:gd name="T22" fmla="*/ 81 w 82"/>
                  <a:gd name="T23" fmla="*/ 34 h 109"/>
                  <a:gd name="T24" fmla="*/ 82 w 82"/>
                  <a:gd name="T25" fmla="*/ 39 h 109"/>
                  <a:gd name="T26" fmla="*/ 82 w 82"/>
                  <a:gd name="T27" fmla="*/ 45 h 109"/>
                  <a:gd name="T28" fmla="*/ 82 w 82"/>
                  <a:gd name="T29" fmla="*/ 49 h 109"/>
                  <a:gd name="T30" fmla="*/ 82 w 82"/>
                  <a:gd name="T31" fmla="*/ 54 h 109"/>
                  <a:gd name="T32" fmla="*/ 82 w 82"/>
                  <a:gd name="T33" fmla="*/ 59 h 109"/>
                  <a:gd name="T34" fmla="*/ 80 w 82"/>
                  <a:gd name="T35" fmla="*/ 71 h 109"/>
                  <a:gd name="T36" fmla="*/ 77 w 82"/>
                  <a:gd name="T37" fmla="*/ 79 h 109"/>
                  <a:gd name="T38" fmla="*/ 74 w 82"/>
                  <a:gd name="T39" fmla="*/ 88 h 109"/>
                  <a:gd name="T40" fmla="*/ 70 w 82"/>
                  <a:gd name="T41" fmla="*/ 95 h 109"/>
                  <a:gd name="T42" fmla="*/ 64 w 82"/>
                  <a:gd name="T43" fmla="*/ 101 h 109"/>
                  <a:gd name="T44" fmla="*/ 59 w 82"/>
                  <a:gd name="T45" fmla="*/ 105 h 109"/>
                  <a:gd name="T46" fmla="*/ 51 w 82"/>
                  <a:gd name="T47" fmla="*/ 107 h 109"/>
                  <a:gd name="T48" fmla="*/ 44 w 82"/>
                  <a:gd name="T49" fmla="*/ 109 h 109"/>
                  <a:gd name="T50" fmla="*/ 37 w 82"/>
                  <a:gd name="T51" fmla="*/ 109 h 109"/>
                  <a:gd name="T52" fmla="*/ 30 w 82"/>
                  <a:gd name="T53" fmla="*/ 108 h 109"/>
                  <a:gd name="T54" fmla="*/ 23 w 82"/>
                  <a:gd name="T55" fmla="*/ 107 h 109"/>
                  <a:gd name="T56" fmla="*/ 16 w 82"/>
                  <a:gd name="T57" fmla="*/ 104 h 109"/>
                  <a:gd name="T58" fmla="*/ 10 w 82"/>
                  <a:gd name="T59" fmla="*/ 100 h 109"/>
                  <a:gd name="T60" fmla="*/ 5 w 82"/>
                  <a:gd name="T61" fmla="*/ 93 h 109"/>
                  <a:gd name="T62" fmla="*/ 3 w 82"/>
                  <a:gd name="T63" fmla="*/ 89 h 109"/>
                  <a:gd name="T64" fmla="*/ 1 w 82"/>
                  <a:gd name="T65" fmla="*/ 85 h 109"/>
                  <a:gd name="T66" fmla="*/ 0 w 82"/>
                  <a:gd name="T67" fmla="*/ 80 h 109"/>
                  <a:gd name="T68" fmla="*/ 0 w 82"/>
                  <a:gd name="T69" fmla="*/ 75 h 109"/>
                  <a:gd name="T70" fmla="*/ 2 w 82"/>
                  <a:gd name="T71" fmla="*/ 65 h 109"/>
                  <a:gd name="T72" fmla="*/ 4 w 82"/>
                  <a:gd name="T73" fmla="*/ 56 h 109"/>
                  <a:gd name="T74" fmla="*/ 7 w 82"/>
                  <a:gd name="T75" fmla="*/ 46 h 109"/>
                  <a:gd name="T76" fmla="*/ 10 w 82"/>
                  <a:gd name="T77" fmla="*/ 36 h 109"/>
                  <a:gd name="T78" fmla="*/ 15 w 82"/>
                  <a:gd name="T79" fmla="*/ 27 h 109"/>
                  <a:gd name="T80" fmla="*/ 19 w 82"/>
                  <a:gd name="T81" fmla="*/ 18 h 109"/>
                  <a:gd name="T82" fmla="*/ 24 w 82"/>
                  <a:gd name="T83" fmla="*/ 9 h 109"/>
                  <a:gd name="T84" fmla="*/ 30 w 82"/>
                  <a:gd name="T85" fmla="*/ 0 h 1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09"/>
                  <a:gd name="T131" fmla="*/ 82 w 82"/>
                  <a:gd name="T132" fmla="*/ 109 h 1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09">
                    <a:moveTo>
                      <a:pt x="30" y="0"/>
                    </a:moveTo>
                    <a:lnTo>
                      <a:pt x="37" y="0"/>
                    </a:lnTo>
                    <a:lnTo>
                      <a:pt x="44" y="0"/>
                    </a:lnTo>
                    <a:lnTo>
                      <a:pt x="50" y="1"/>
                    </a:lnTo>
                    <a:lnTo>
                      <a:pt x="55" y="2"/>
                    </a:lnTo>
                    <a:lnTo>
                      <a:pt x="60" y="4"/>
                    </a:lnTo>
                    <a:lnTo>
                      <a:pt x="66" y="7"/>
                    </a:lnTo>
                    <a:lnTo>
                      <a:pt x="71" y="12"/>
                    </a:lnTo>
                    <a:lnTo>
                      <a:pt x="76" y="17"/>
                    </a:lnTo>
                    <a:lnTo>
                      <a:pt x="79" y="23"/>
                    </a:lnTo>
                    <a:lnTo>
                      <a:pt x="81" y="29"/>
                    </a:lnTo>
                    <a:lnTo>
                      <a:pt x="81" y="34"/>
                    </a:lnTo>
                    <a:lnTo>
                      <a:pt x="82" y="39"/>
                    </a:lnTo>
                    <a:lnTo>
                      <a:pt x="82" y="45"/>
                    </a:lnTo>
                    <a:lnTo>
                      <a:pt x="82" y="49"/>
                    </a:lnTo>
                    <a:lnTo>
                      <a:pt x="82" y="54"/>
                    </a:lnTo>
                    <a:lnTo>
                      <a:pt x="82" y="59"/>
                    </a:lnTo>
                    <a:lnTo>
                      <a:pt x="80" y="71"/>
                    </a:lnTo>
                    <a:lnTo>
                      <a:pt x="77" y="79"/>
                    </a:lnTo>
                    <a:lnTo>
                      <a:pt x="74" y="88"/>
                    </a:lnTo>
                    <a:lnTo>
                      <a:pt x="70" y="95"/>
                    </a:lnTo>
                    <a:lnTo>
                      <a:pt x="64" y="101"/>
                    </a:lnTo>
                    <a:lnTo>
                      <a:pt x="59" y="105"/>
                    </a:lnTo>
                    <a:lnTo>
                      <a:pt x="51" y="107"/>
                    </a:lnTo>
                    <a:lnTo>
                      <a:pt x="44" y="109"/>
                    </a:lnTo>
                    <a:lnTo>
                      <a:pt x="37" y="109"/>
                    </a:lnTo>
                    <a:lnTo>
                      <a:pt x="30" y="108"/>
                    </a:lnTo>
                    <a:lnTo>
                      <a:pt x="23" y="107"/>
                    </a:lnTo>
                    <a:lnTo>
                      <a:pt x="16" y="104"/>
                    </a:lnTo>
                    <a:lnTo>
                      <a:pt x="10" y="100"/>
                    </a:lnTo>
                    <a:lnTo>
                      <a:pt x="5" y="93"/>
                    </a:lnTo>
                    <a:lnTo>
                      <a:pt x="3" y="89"/>
                    </a:lnTo>
                    <a:lnTo>
                      <a:pt x="1" y="85"/>
                    </a:lnTo>
                    <a:lnTo>
                      <a:pt x="0" y="80"/>
                    </a:lnTo>
                    <a:lnTo>
                      <a:pt x="0" y="75"/>
                    </a:lnTo>
                    <a:lnTo>
                      <a:pt x="2" y="65"/>
                    </a:lnTo>
                    <a:lnTo>
                      <a:pt x="4" y="56"/>
                    </a:lnTo>
                    <a:lnTo>
                      <a:pt x="7" y="46"/>
                    </a:lnTo>
                    <a:lnTo>
                      <a:pt x="10" y="36"/>
                    </a:lnTo>
                    <a:lnTo>
                      <a:pt x="15" y="27"/>
                    </a:lnTo>
                    <a:lnTo>
                      <a:pt x="19" y="18"/>
                    </a:lnTo>
                    <a:lnTo>
                      <a:pt x="24" y="9"/>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5" name="Freeform 317"/>
              <p:cNvSpPr>
                <a:spLocks/>
              </p:cNvSpPr>
              <p:nvPr/>
            </p:nvSpPr>
            <p:spPr bwMode="auto">
              <a:xfrm>
                <a:off x="4672" y="3776"/>
                <a:ext cx="82" cy="109"/>
              </a:xfrm>
              <a:custGeom>
                <a:avLst/>
                <a:gdLst>
                  <a:gd name="T0" fmla="*/ 30 w 82"/>
                  <a:gd name="T1" fmla="*/ 0 h 109"/>
                  <a:gd name="T2" fmla="*/ 37 w 82"/>
                  <a:gd name="T3" fmla="*/ 0 h 109"/>
                  <a:gd name="T4" fmla="*/ 44 w 82"/>
                  <a:gd name="T5" fmla="*/ 0 h 109"/>
                  <a:gd name="T6" fmla="*/ 50 w 82"/>
                  <a:gd name="T7" fmla="*/ 1 h 109"/>
                  <a:gd name="T8" fmla="*/ 55 w 82"/>
                  <a:gd name="T9" fmla="*/ 2 h 109"/>
                  <a:gd name="T10" fmla="*/ 60 w 82"/>
                  <a:gd name="T11" fmla="*/ 4 h 109"/>
                  <a:gd name="T12" fmla="*/ 66 w 82"/>
                  <a:gd name="T13" fmla="*/ 7 h 109"/>
                  <a:gd name="T14" fmla="*/ 71 w 82"/>
                  <a:gd name="T15" fmla="*/ 12 h 109"/>
                  <a:gd name="T16" fmla="*/ 76 w 82"/>
                  <a:gd name="T17" fmla="*/ 17 h 109"/>
                  <a:gd name="T18" fmla="*/ 79 w 82"/>
                  <a:gd name="T19" fmla="*/ 23 h 109"/>
                  <a:gd name="T20" fmla="*/ 81 w 82"/>
                  <a:gd name="T21" fmla="*/ 29 h 109"/>
                  <a:gd name="T22" fmla="*/ 81 w 82"/>
                  <a:gd name="T23" fmla="*/ 34 h 109"/>
                  <a:gd name="T24" fmla="*/ 82 w 82"/>
                  <a:gd name="T25" fmla="*/ 39 h 109"/>
                  <a:gd name="T26" fmla="*/ 82 w 82"/>
                  <a:gd name="T27" fmla="*/ 45 h 109"/>
                  <a:gd name="T28" fmla="*/ 82 w 82"/>
                  <a:gd name="T29" fmla="*/ 49 h 109"/>
                  <a:gd name="T30" fmla="*/ 82 w 82"/>
                  <a:gd name="T31" fmla="*/ 54 h 109"/>
                  <a:gd name="T32" fmla="*/ 82 w 82"/>
                  <a:gd name="T33" fmla="*/ 59 h 109"/>
                  <a:gd name="T34" fmla="*/ 80 w 82"/>
                  <a:gd name="T35" fmla="*/ 71 h 109"/>
                  <a:gd name="T36" fmla="*/ 77 w 82"/>
                  <a:gd name="T37" fmla="*/ 79 h 109"/>
                  <a:gd name="T38" fmla="*/ 74 w 82"/>
                  <a:gd name="T39" fmla="*/ 88 h 109"/>
                  <a:gd name="T40" fmla="*/ 70 w 82"/>
                  <a:gd name="T41" fmla="*/ 95 h 109"/>
                  <a:gd name="T42" fmla="*/ 64 w 82"/>
                  <a:gd name="T43" fmla="*/ 101 h 109"/>
                  <a:gd name="T44" fmla="*/ 59 w 82"/>
                  <a:gd name="T45" fmla="*/ 105 h 109"/>
                  <a:gd name="T46" fmla="*/ 51 w 82"/>
                  <a:gd name="T47" fmla="*/ 107 h 109"/>
                  <a:gd name="T48" fmla="*/ 44 w 82"/>
                  <a:gd name="T49" fmla="*/ 109 h 109"/>
                  <a:gd name="T50" fmla="*/ 37 w 82"/>
                  <a:gd name="T51" fmla="*/ 109 h 109"/>
                  <a:gd name="T52" fmla="*/ 30 w 82"/>
                  <a:gd name="T53" fmla="*/ 108 h 109"/>
                  <a:gd name="T54" fmla="*/ 23 w 82"/>
                  <a:gd name="T55" fmla="*/ 107 h 109"/>
                  <a:gd name="T56" fmla="*/ 16 w 82"/>
                  <a:gd name="T57" fmla="*/ 104 h 109"/>
                  <a:gd name="T58" fmla="*/ 10 w 82"/>
                  <a:gd name="T59" fmla="*/ 100 h 109"/>
                  <a:gd name="T60" fmla="*/ 5 w 82"/>
                  <a:gd name="T61" fmla="*/ 93 h 109"/>
                  <a:gd name="T62" fmla="*/ 3 w 82"/>
                  <a:gd name="T63" fmla="*/ 89 h 109"/>
                  <a:gd name="T64" fmla="*/ 1 w 82"/>
                  <a:gd name="T65" fmla="*/ 85 h 109"/>
                  <a:gd name="T66" fmla="*/ 0 w 82"/>
                  <a:gd name="T67" fmla="*/ 80 h 109"/>
                  <a:gd name="T68" fmla="*/ 0 w 82"/>
                  <a:gd name="T69" fmla="*/ 75 h 109"/>
                  <a:gd name="T70" fmla="*/ 2 w 82"/>
                  <a:gd name="T71" fmla="*/ 65 h 109"/>
                  <a:gd name="T72" fmla="*/ 4 w 82"/>
                  <a:gd name="T73" fmla="*/ 56 h 109"/>
                  <a:gd name="T74" fmla="*/ 7 w 82"/>
                  <a:gd name="T75" fmla="*/ 46 h 109"/>
                  <a:gd name="T76" fmla="*/ 10 w 82"/>
                  <a:gd name="T77" fmla="*/ 36 h 109"/>
                  <a:gd name="T78" fmla="*/ 15 w 82"/>
                  <a:gd name="T79" fmla="*/ 27 h 109"/>
                  <a:gd name="T80" fmla="*/ 19 w 82"/>
                  <a:gd name="T81" fmla="*/ 18 h 109"/>
                  <a:gd name="T82" fmla="*/ 24 w 82"/>
                  <a:gd name="T83" fmla="*/ 9 h 109"/>
                  <a:gd name="T84" fmla="*/ 30 w 82"/>
                  <a:gd name="T85" fmla="*/ 0 h 1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109"/>
                  <a:gd name="T131" fmla="*/ 82 w 82"/>
                  <a:gd name="T132" fmla="*/ 109 h 1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109">
                    <a:moveTo>
                      <a:pt x="30" y="0"/>
                    </a:moveTo>
                    <a:lnTo>
                      <a:pt x="37" y="0"/>
                    </a:lnTo>
                    <a:lnTo>
                      <a:pt x="44" y="0"/>
                    </a:lnTo>
                    <a:lnTo>
                      <a:pt x="50" y="1"/>
                    </a:lnTo>
                    <a:lnTo>
                      <a:pt x="55" y="2"/>
                    </a:lnTo>
                    <a:lnTo>
                      <a:pt x="60" y="4"/>
                    </a:lnTo>
                    <a:lnTo>
                      <a:pt x="66" y="7"/>
                    </a:lnTo>
                    <a:lnTo>
                      <a:pt x="71" y="12"/>
                    </a:lnTo>
                    <a:lnTo>
                      <a:pt x="76" y="17"/>
                    </a:lnTo>
                    <a:lnTo>
                      <a:pt x="79" y="23"/>
                    </a:lnTo>
                    <a:lnTo>
                      <a:pt x="81" y="29"/>
                    </a:lnTo>
                    <a:lnTo>
                      <a:pt x="81" y="34"/>
                    </a:lnTo>
                    <a:lnTo>
                      <a:pt x="82" y="39"/>
                    </a:lnTo>
                    <a:lnTo>
                      <a:pt x="82" y="45"/>
                    </a:lnTo>
                    <a:lnTo>
                      <a:pt x="82" y="49"/>
                    </a:lnTo>
                    <a:lnTo>
                      <a:pt x="82" y="54"/>
                    </a:lnTo>
                    <a:lnTo>
                      <a:pt x="82" y="59"/>
                    </a:lnTo>
                    <a:lnTo>
                      <a:pt x="80" y="71"/>
                    </a:lnTo>
                    <a:lnTo>
                      <a:pt x="77" y="79"/>
                    </a:lnTo>
                    <a:lnTo>
                      <a:pt x="74" y="88"/>
                    </a:lnTo>
                    <a:lnTo>
                      <a:pt x="70" y="95"/>
                    </a:lnTo>
                    <a:lnTo>
                      <a:pt x="64" y="101"/>
                    </a:lnTo>
                    <a:lnTo>
                      <a:pt x="59" y="105"/>
                    </a:lnTo>
                    <a:lnTo>
                      <a:pt x="51" y="107"/>
                    </a:lnTo>
                    <a:lnTo>
                      <a:pt x="44" y="109"/>
                    </a:lnTo>
                    <a:lnTo>
                      <a:pt x="37" y="109"/>
                    </a:lnTo>
                    <a:lnTo>
                      <a:pt x="30" y="108"/>
                    </a:lnTo>
                    <a:lnTo>
                      <a:pt x="23" y="107"/>
                    </a:lnTo>
                    <a:lnTo>
                      <a:pt x="16" y="104"/>
                    </a:lnTo>
                    <a:lnTo>
                      <a:pt x="10" y="100"/>
                    </a:lnTo>
                    <a:lnTo>
                      <a:pt x="5" y="93"/>
                    </a:lnTo>
                    <a:lnTo>
                      <a:pt x="3" y="89"/>
                    </a:lnTo>
                    <a:lnTo>
                      <a:pt x="1" y="85"/>
                    </a:lnTo>
                    <a:lnTo>
                      <a:pt x="0" y="80"/>
                    </a:lnTo>
                    <a:lnTo>
                      <a:pt x="0" y="75"/>
                    </a:lnTo>
                    <a:lnTo>
                      <a:pt x="2" y="65"/>
                    </a:lnTo>
                    <a:lnTo>
                      <a:pt x="4" y="56"/>
                    </a:lnTo>
                    <a:lnTo>
                      <a:pt x="7" y="46"/>
                    </a:lnTo>
                    <a:lnTo>
                      <a:pt x="10" y="36"/>
                    </a:lnTo>
                    <a:lnTo>
                      <a:pt x="15" y="27"/>
                    </a:lnTo>
                    <a:lnTo>
                      <a:pt x="19" y="18"/>
                    </a:lnTo>
                    <a:lnTo>
                      <a:pt x="24" y="9"/>
                    </a:lnTo>
                    <a:lnTo>
                      <a:pt x="3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456" name="Freeform 318"/>
              <p:cNvSpPr>
                <a:spLocks/>
              </p:cNvSpPr>
              <p:nvPr/>
            </p:nvSpPr>
            <p:spPr bwMode="auto">
              <a:xfrm>
                <a:off x="4701" y="3794"/>
                <a:ext cx="51" cy="75"/>
              </a:xfrm>
              <a:custGeom>
                <a:avLst/>
                <a:gdLst>
                  <a:gd name="T0" fmla="*/ 26 w 51"/>
                  <a:gd name="T1" fmla="*/ 0 h 75"/>
                  <a:gd name="T2" fmla="*/ 30 w 51"/>
                  <a:gd name="T3" fmla="*/ 0 h 75"/>
                  <a:gd name="T4" fmla="*/ 35 w 51"/>
                  <a:gd name="T5" fmla="*/ 2 h 75"/>
                  <a:gd name="T6" fmla="*/ 40 w 51"/>
                  <a:gd name="T7" fmla="*/ 6 h 75"/>
                  <a:gd name="T8" fmla="*/ 43 w 51"/>
                  <a:gd name="T9" fmla="*/ 11 h 75"/>
                  <a:gd name="T10" fmla="*/ 46 w 51"/>
                  <a:gd name="T11" fmla="*/ 16 h 75"/>
                  <a:gd name="T12" fmla="*/ 48 w 51"/>
                  <a:gd name="T13" fmla="*/ 23 h 75"/>
                  <a:gd name="T14" fmla="*/ 51 w 51"/>
                  <a:gd name="T15" fmla="*/ 30 h 75"/>
                  <a:gd name="T16" fmla="*/ 51 w 51"/>
                  <a:gd name="T17" fmla="*/ 38 h 75"/>
                  <a:gd name="T18" fmla="*/ 50 w 51"/>
                  <a:gd name="T19" fmla="*/ 45 h 75"/>
                  <a:gd name="T20" fmla="*/ 48 w 51"/>
                  <a:gd name="T21" fmla="*/ 52 h 75"/>
                  <a:gd name="T22" fmla="*/ 46 w 51"/>
                  <a:gd name="T23" fmla="*/ 58 h 75"/>
                  <a:gd name="T24" fmla="*/ 43 w 51"/>
                  <a:gd name="T25" fmla="*/ 64 h 75"/>
                  <a:gd name="T26" fmla="*/ 39 w 51"/>
                  <a:gd name="T27" fmla="*/ 69 h 75"/>
                  <a:gd name="T28" fmla="*/ 34 w 51"/>
                  <a:gd name="T29" fmla="*/ 72 h 75"/>
                  <a:gd name="T30" fmla="*/ 30 w 51"/>
                  <a:gd name="T31" fmla="*/ 74 h 75"/>
                  <a:gd name="T32" fmla="*/ 25 w 51"/>
                  <a:gd name="T33" fmla="*/ 75 h 75"/>
                  <a:gd name="T34" fmla="*/ 19 w 51"/>
                  <a:gd name="T35" fmla="*/ 74 h 75"/>
                  <a:gd name="T36" fmla="*/ 15 w 51"/>
                  <a:gd name="T37" fmla="*/ 72 h 75"/>
                  <a:gd name="T38" fmla="*/ 11 w 51"/>
                  <a:gd name="T39" fmla="*/ 69 h 75"/>
                  <a:gd name="T40" fmla="*/ 7 w 51"/>
                  <a:gd name="T41" fmla="*/ 63 h 75"/>
                  <a:gd name="T42" fmla="*/ 4 w 51"/>
                  <a:gd name="T43" fmla="*/ 58 h 75"/>
                  <a:gd name="T44" fmla="*/ 2 w 51"/>
                  <a:gd name="T45" fmla="*/ 52 h 75"/>
                  <a:gd name="T46" fmla="*/ 0 w 51"/>
                  <a:gd name="T47" fmla="*/ 45 h 75"/>
                  <a:gd name="T48" fmla="*/ 0 w 51"/>
                  <a:gd name="T49" fmla="*/ 36 h 75"/>
                  <a:gd name="T50" fmla="*/ 0 w 51"/>
                  <a:gd name="T51" fmla="*/ 29 h 75"/>
                  <a:gd name="T52" fmla="*/ 2 w 51"/>
                  <a:gd name="T53" fmla="*/ 23 h 75"/>
                  <a:gd name="T54" fmla="*/ 4 w 51"/>
                  <a:gd name="T55" fmla="*/ 16 h 75"/>
                  <a:gd name="T56" fmla="*/ 7 w 51"/>
                  <a:gd name="T57" fmla="*/ 11 h 75"/>
                  <a:gd name="T58" fmla="*/ 11 w 51"/>
                  <a:gd name="T59" fmla="*/ 6 h 75"/>
                  <a:gd name="T60" fmla="*/ 15 w 51"/>
                  <a:gd name="T61" fmla="*/ 2 h 75"/>
                  <a:gd name="T62" fmla="*/ 20 w 51"/>
                  <a:gd name="T63" fmla="*/ 0 h 75"/>
                  <a:gd name="T64" fmla="*/ 26 w 51"/>
                  <a:gd name="T65" fmla="*/ 0 h 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75"/>
                  <a:gd name="T101" fmla="*/ 51 w 51"/>
                  <a:gd name="T102" fmla="*/ 75 h 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75">
                    <a:moveTo>
                      <a:pt x="26" y="0"/>
                    </a:moveTo>
                    <a:lnTo>
                      <a:pt x="30" y="0"/>
                    </a:lnTo>
                    <a:lnTo>
                      <a:pt x="35" y="2"/>
                    </a:lnTo>
                    <a:lnTo>
                      <a:pt x="40" y="6"/>
                    </a:lnTo>
                    <a:lnTo>
                      <a:pt x="43" y="11"/>
                    </a:lnTo>
                    <a:lnTo>
                      <a:pt x="46" y="16"/>
                    </a:lnTo>
                    <a:lnTo>
                      <a:pt x="48" y="23"/>
                    </a:lnTo>
                    <a:lnTo>
                      <a:pt x="51" y="30"/>
                    </a:lnTo>
                    <a:lnTo>
                      <a:pt x="51" y="38"/>
                    </a:lnTo>
                    <a:lnTo>
                      <a:pt x="50" y="45"/>
                    </a:lnTo>
                    <a:lnTo>
                      <a:pt x="48" y="52"/>
                    </a:lnTo>
                    <a:lnTo>
                      <a:pt x="46" y="58"/>
                    </a:lnTo>
                    <a:lnTo>
                      <a:pt x="43" y="64"/>
                    </a:lnTo>
                    <a:lnTo>
                      <a:pt x="39" y="69"/>
                    </a:lnTo>
                    <a:lnTo>
                      <a:pt x="34" y="72"/>
                    </a:lnTo>
                    <a:lnTo>
                      <a:pt x="30" y="74"/>
                    </a:lnTo>
                    <a:lnTo>
                      <a:pt x="25" y="75"/>
                    </a:lnTo>
                    <a:lnTo>
                      <a:pt x="19" y="74"/>
                    </a:lnTo>
                    <a:lnTo>
                      <a:pt x="15" y="72"/>
                    </a:lnTo>
                    <a:lnTo>
                      <a:pt x="11" y="69"/>
                    </a:lnTo>
                    <a:lnTo>
                      <a:pt x="7" y="63"/>
                    </a:lnTo>
                    <a:lnTo>
                      <a:pt x="4" y="58"/>
                    </a:lnTo>
                    <a:lnTo>
                      <a:pt x="2" y="52"/>
                    </a:lnTo>
                    <a:lnTo>
                      <a:pt x="0" y="45"/>
                    </a:lnTo>
                    <a:lnTo>
                      <a:pt x="0" y="36"/>
                    </a:lnTo>
                    <a:lnTo>
                      <a:pt x="0" y="29"/>
                    </a:lnTo>
                    <a:lnTo>
                      <a:pt x="2" y="23"/>
                    </a:lnTo>
                    <a:lnTo>
                      <a:pt x="4" y="16"/>
                    </a:lnTo>
                    <a:lnTo>
                      <a:pt x="7" y="11"/>
                    </a:lnTo>
                    <a:lnTo>
                      <a:pt x="11" y="6"/>
                    </a:lnTo>
                    <a:lnTo>
                      <a:pt x="15" y="2"/>
                    </a:lnTo>
                    <a:lnTo>
                      <a:pt x="20" y="0"/>
                    </a:lnTo>
                    <a:lnTo>
                      <a:pt x="26"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7" name="Freeform 319"/>
              <p:cNvSpPr>
                <a:spLocks/>
              </p:cNvSpPr>
              <p:nvPr/>
            </p:nvSpPr>
            <p:spPr bwMode="auto">
              <a:xfrm>
                <a:off x="4712" y="3810"/>
                <a:ext cx="32" cy="44"/>
              </a:xfrm>
              <a:custGeom>
                <a:avLst/>
                <a:gdLst>
                  <a:gd name="T0" fmla="*/ 16 w 32"/>
                  <a:gd name="T1" fmla="*/ 0 h 44"/>
                  <a:gd name="T2" fmla="*/ 19 w 32"/>
                  <a:gd name="T3" fmla="*/ 0 h 44"/>
                  <a:gd name="T4" fmla="*/ 22 w 32"/>
                  <a:gd name="T5" fmla="*/ 2 h 44"/>
                  <a:gd name="T6" fmla="*/ 26 w 32"/>
                  <a:gd name="T7" fmla="*/ 3 h 44"/>
                  <a:gd name="T8" fmla="*/ 28 w 32"/>
                  <a:gd name="T9" fmla="*/ 7 h 44"/>
                  <a:gd name="T10" fmla="*/ 30 w 32"/>
                  <a:gd name="T11" fmla="*/ 10 h 44"/>
                  <a:gd name="T12" fmla="*/ 31 w 32"/>
                  <a:gd name="T13" fmla="*/ 13 h 44"/>
                  <a:gd name="T14" fmla="*/ 32 w 32"/>
                  <a:gd name="T15" fmla="*/ 17 h 44"/>
                  <a:gd name="T16" fmla="*/ 32 w 32"/>
                  <a:gd name="T17" fmla="*/ 22 h 44"/>
                  <a:gd name="T18" fmla="*/ 32 w 32"/>
                  <a:gd name="T19" fmla="*/ 27 h 44"/>
                  <a:gd name="T20" fmla="*/ 31 w 32"/>
                  <a:gd name="T21" fmla="*/ 30 h 44"/>
                  <a:gd name="T22" fmla="*/ 29 w 32"/>
                  <a:gd name="T23" fmla="*/ 34 h 44"/>
                  <a:gd name="T24" fmla="*/ 28 w 32"/>
                  <a:gd name="T25" fmla="*/ 38 h 44"/>
                  <a:gd name="T26" fmla="*/ 24 w 32"/>
                  <a:gd name="T27" fmla="*/ 40 h 44"/>
                  <a:gd name="T28" fmla="*/ 22 w 32"/>
                  <a:gd name="T29" fmla="*/ 42 h 44"/>
                  <a:gd name="T30" fmla="*/ 19 w 32"/>
                  <a:gd name="T31" fmla="*/ 43 h 44"/>
                  <a:gd name="T32" fmla="*/ 16 w 32"/>
                  <a:gd name="T33" fmla="*/ 44 h 44"/>
                  <a:gd name="T34" fmla="*/ 13 w 32"/>
                  <a:gd name="T35" fmla="*/ 43 h 44"/>
                  <a:gd name="T36" fmla="*/ 9 w 32"/>
                  <a:gd name="T37" fmla="*/ 42 h 44"/>
                  <a:gd name="T38" fmla="*/ 7 w 32"/>
                  <a:gd name="T39" fmla="*/ 40 h 44"/>
                  <a:gd name="T40" fmla="*/ 4 w 32"/>
                  <a:gd name="T41" fmla="*/ 38 h 44"/>
                  <a:gd name="T42" fmla="*/ 3 w 32"/>
                  <a:gd name="T43" fmla="*/ 34 h 44"/>
                  <a:gd name="T44" fmla="*/ 1 w 32"/>
                  <a:gd name="T45" fmla="*/ 30 h 44"/>
                  <a:gd name="T46" fmla="*/ 0 w 32"/>
                  <a:gd name="T47" fmla="*/ 26 h 44"/>
                  <a:gd name="T48" fmla="*/ 0 w 32"/>
                  <a:gd name="T49" fmla="*/ 22 h 44"/>
                  <a:gd name="T50" fmla="*/ 1 w 32"/>
                  <a:gd name="T51" fmla="*/ 17 h 44"/>
                  <a:gd name="T52" fmla="*/ 1 w 32"/>
                  <a:gd name="T53" fmla="*/ 13 h 44"/>
                  <a:gd name="T54" fmla="*/ 3 w 32"/>
                  <a:gd name="T55" fmla="*/ 10 h 44"/>
                  <a:gd name="T56" fmla="*/ 5 w 32"/>
                  <a:gd name="T57" fmla="*/ 7 h 44"/>
                  <a:gd name="T58" fmla="*/ 7 w 32"/>
                  <a:gd name="T59" fmla="*/ 3 h 44"/>
                  <a:gd name="T60" fmla="*/ 9 w 32"/>
                  <a:gd name="T61" fmla="*/ 1 h 44"/>
                  <a:gd name="T62" fmla="*/ 13 w 32"/>
                  <a:gd name="T63" fmla="*/ 0 h 44"/>
                  <a:gd name="T64" fmla="*/ 16 w 32"/>
                  <a:gd name="T65" fmla="*/ 0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44"/>
                  <a:gd name="T101" fmla="*/ 32 w 32"/>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44">
                    <a:moveTo>
                      <a:pt x="16" y="0"/>
                    </a:moveTo>
                    <a:lnTo>
                      <a:pt x="19" y="0"/>
                    </a:lnTo>
                    <a:lnTo>
                      <a:pt x="22" y="2"/>
                    </a:lnTo>
                    <a:lnTo>
                      <a:pt x="26" y="3"/>
                    </a:lnTo>
                    <a:lnTo>
                      <a:pt x="28" y="7"/>
                    </a:lnTo>
                    <a:lnTo>
                      <a:pt x="30" y="10"/>
                    </a:lnTo>
                    <a:lnTo>
                      <a:pt x="31" y="13"/>
                    </a:lnTo>
                    <a:lnTo>
                      <a:pt x="32" y="17"/>
                    </a:lnTo>
                    <a:lnTo>
                      <a:pt x="32" y="22"/>
                    </a:lnTo>
                    <a:lnTo>
                      <a:pt x="32" y="27"/>
                    </a:lnTo>
                    <a:lnTo>
                      <a:pt x="31" y="30"/>
                    </a:lnTo>
                    <a:lnTo>
                      <a:pt x="29" y="34"/>
                    </a:lnTo>
                    <a:lnTo>
                      <a:pt x="28" y="38"/>
                    </a:lnTo>
                    <a:lnTo>
                      <a:pt x="24" y="40"/>
                    </a:lnTo>
                    <a:lnTo>
                      <a:pt x="22" y="42"/>
                    </a:lnTo>
                    <a:lnTo>
                      <a:pt x="19" y="43"/>
                    </a:lnTo>
                    <a:lnTo>
                      <a:pt x="16" y="44"/>
                    </a:lnTo>
                    <a:lnTo>
                      <a:pt x="13" y="43"/>
                    </a:lnTo>
                    <a:lnTo>
                      <a:pt x="9" y="42"/>
                    </a:lnTo>
                    <a:lnTo>
                      <a:pt x="7" y="40"/>
                    </a:lnTo>
                    <a:lnTo>
                      <a:pt x="4" y="38"/>
                    </a:lnTo>
                    <a:lnTo>
                      <a:pt x="3" y="34"/>
                    </a:lnTo>
                    <a:lnTo>
                      <a:pt x="1" y="30"/>
                    </a:lnTo>
                    <a:lnTo>
                      <a:pt x="0" y="26"/>
                    </a:lnTo>
                    <a:lnTo>
                      <a:pt x="0" y="22"/>
                    </a:lnTo>
                    <a:lnTo>
                      <a:pt x="1" y="17"/>
                    </a:lnTo>
                    <a:lnTo>
                      <a:pt x="1" y="13"/>
                    </a:lnTo>
                    <a:lnTo>
                      <a:pt x="3" y="10"/>
                    </a:lnTo>
                    <a:lnTo>
                      <a:pt x="5" y="7"/>
                    </a:lnTo>
                    <a:lnTo>
                      <a:pt x="7" y="3"/>
                    </a:lnTo>
                    <a:lnTo>
                      <a:pt x="9" y="1"/>
                    </a:lnTo>
                    <a:lnTo>
                      <a:pt x="13" y="0"/>
                    </a:lnTo>
                    <a:lnTo>
                      <a:pt x="16"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8" name="Freeform 320"/>
              <p:cNvSpPr>
                <a:spLocks/>
              </p:cNvSpPr>
              <p:nvPr/>
            </p:nvSpPr>
            <p:spPr bwMode="auto">
              <a:xfrm>
                <a:off x="4722" y="3823"/>
                <a:ext cx="14" cy="18"/>
              </a:xfrm>
              <a:custGeom>
                <a:avLst/>
                <a:gdLst>
                  <a:gd name="T0" fmla="*/ 7 w 14"/>
                  <a:gd name="T1" fmla="*/ 0 h 18"/>
                  <a:gd name="T2" fmla="*/ 8 w 14"/>
                  <a:gd name="T3" fmla="*/ 0 h 18"/>
                  <a:gd name="T4" fmla="*/ 10 w 14"/>
                  <a:gd name="T5" fmla="*/ 0 h 18"/>
                  <a:gd name="T6" fmla="*/ 11 w 14"/>
                  <a:gd name="T7" fmla="*/ 1 h 18"/>
                  <a:gd name="T8" fmla="*/ 12 w 14"/>
                  <a:gd name="T9" fmla="*/ 2 h 18"/>
                  <a:gd name="T10" fmla="*/ 13 w 14"/>
                  <a:gd name="T11" fmla="*/ 4 h 18"/>
                  <a:gd name="T12" fmla="*/ 13 w 14"/>
                  <a:gd name="T13" fmla="*/ 5 h 18"/>
                  <a:gd name="T14" fmla="*/ 13 w 14"/>
                  <a:gd name="T15" fmla="*/ 7 h 18"/>
                  <a:gd name="T16" fmla="*/ 14 w 14"/>
                  <a:gd name="T17" fmla="*/ 10 h 18"/>
                  <a:gd name="T18" fmla="*/ 13 w 14"/>
                  <a:gd name="T19" fmla="*/ 11 h 18"/>
                  <a:gd name="T20" fmla="*/ 13 w 14"/>
                  <a:gd name="T21" fmla="*/ 13 h 18"/>
                  <a:gd name="T22" fmla="*/ 12 w 14"/>
                  <a:gd name="T23" fmla="*/ 15 h 18"/>
                  <a:gd name="T24" fmla="*/ 12 w 14"/>
                  <a:gd name="T25" fmla="*/ 16 h 18"/>
                  <a:gd name="T26" fmla="*/ 11 w 14"/>
                  <a:gd name="T27" fmla="*/ 17 h 18"/>
                  <a:gd name="T28" fmla="*/ 10 w 14"/>
                  <a:gd name="T29" fmla="*/ 18 h 18"/>
                  <a:gd name="T30" fmla="*/ 8 w 14"/>
                  <a:gd name="T31" fmla="*/ 18 h 18"/>
                  <a:gd name="T32" fmla="*/ 7 w 14"/>
                  <a:gd name="T33" fmla="*/ 18 h 18"/>
                  <a:gd name="T34" fmla="*/ 6 w 14"/>
                  <a:gd name="T35" fmla="*/ 18 h 18"/>
                  <a:gd name="T36" fmla="*/ 4 w 14"/>
                  <a:gd name="T37" fmla="*/ 18 h 18"/>
                  <a:gd name="T38" fmla="*/ 3 w 14"/>
                  <a:gd name="T39" fmla="*/ 17 h 18"/>
                  <a:gd name="T40" fmla="*/ 1 w 14"/>
                  <a:gd name="T41" fmla="*/ 16 h 18"/>
                  <a:gd name="T42" fmla="*/ 1 w 14"/>
                  <a:gd name="T43" fmla="*/ 14 h 18"/>
                  <a:gd name="T44" fmla="*/ 0 w 14"/>
                  <a:gd name="T45" fmla="*/ 13 h 18"/>
                  <a:gd name="T46" fmla="*/ 0 w 14"/>
                  <a:gd name="T47" fmla="*/ 11 h 18"/>
                  <a:gd name="T48" fmla="*/ 0 w 14"/>
                  <a:gd name="T49" fmla="*/ 9 h 18"/>
                  <a:gd name="T50" fmla="*/ 0 w 14"/>
                  <a:gd name="T51" fmla="*/ 7 h 18"/>
                  <a:gd name="T52" fmla="*/ 0 w 14"/>
                  <a:gd name="T53" fmla="*/ 5 h 18"/>
                  <a:gd name="T54" fmla="*/ 1 w 14"/>
                  <a:gd name="T55" fmla="*/ 4 h 18"/>
                  <a:gd name="T56" fmla="*/ 3 w 14"/>
                  <a:gd name="T57" fmla="*/ 2 h 18"/>
                  <a:gd name="T58" fmla="*/ 3 w 14"/>
                  <a:gd name="T59" fmla="*/ 1 h 18"/>
                  <a:gd name="T60" fmla="*/ 5 w 14"/>
                  <a:gd name="T61" fmla="*/ 0 h 18"/>
                  <a:gd name="T62" fmla="*/ 6 w 14"/>
                  <a:gd name="T63" fmla="*/ 0 h 18"/>
                  <a:gd name="T64" fmla="*/ 7 w 14"/>
                  <a:gd name="T65" fmla="*/ 0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8"/>
                  <a:gd name="T101" fmla="*/ 14 w 14"/>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8">
                    <a:moveTo>
                      <a:pt x="7" y="0"/>
                    </a:moveTo>
                    <a:lnTo>
                      <a:pt x="8" y="0"/>
                    </a:lnTo>
                    <a:lnTo>
                      <a:pt x="10" y="0"/>
                    </a:lnTo>
                    <a:lnTo>
                      <a:pt x="11" y="1"/>
                    </a:lnTo>
                    <a:lnTo>
                      <a:pt x="12" y="2"/>
                    </a:lnTo>
                    <a:lnTo>
                      <a:pt x="13" y="4"/>
                    </a:lnTo>
                    <a:lnTo>
                      <a:pt x="13" y="5"/>
                    </a:lnTo>
                    <a:lnTo>
                      <a:pt x="13" y="7"/>
                    </a:lnTo>
                    <a:lnTo>
                      <a:pt x="14" y="10"/>
                    </a:lnTo>
                    <a:lnTo>
                      <a:pt x="13" y="11"/>
                    </a:lnTo>
                    <a:lnTo>
                      <a:pt x="13" y="13"/>
                    </a:lnTo>
                    <a:lnTo>
                      <a:pt x="12" y="15"/>
                    </a:lnTo>
                    <a:lnTo>
                      <a:pt x="12" y="16"/>
                    </a:lnTo>
                    <a:lnTo>
                      <a:pt x="11" y="17"/>
                    </a:lnTo>
                    <a:lnTo>
                      <a:pt x="10" y="18"/>
                    </a:lnTo>
                    <a:lnTo>
                      <a:pt x="8" y="18"/>
                    </a:lnTo>
                    <a:lnTo>
                      <a:pt x="7" y="18"/>
                    </a:lnTo>
                    <a:lnTo>
                      <a:pt x="6" y="18"/>
                    </a:lnTo>
                    <a:lnTo>
                      <a:pt x="4" y="18"/>
                    </a:lnTo>
                    <a:lnTo>
                      <a:pt x="3" y="17"/>
                    </a:lnTo>
                    <a:lnTo>
                      <a:pt x="1" y="16"/>
                    </a:lnTo>
                    <a:lnTo>
                      <a:pt x="1" y="14"/>
                    </a:lnTo>
                    <a:lnTo>
                      <a:pt x="0" y="13"/>
                    </a:lnTo>
                    <a:lnTo>
                      <a:pt x="0" y="11"/>
                    </a:lnTo>
                    <a:lnTo>
                      <a:pt x="0" y="9"/>
                    </a:lnTo>
                    <a:lnTo>
                      <a:pt x="0" y="7"/>
                    </a:lnTo>
                    <a:lnTo>
                      <a:pt x="0" y="5"/>
                    </a:lnTo>
                    <a:lnTo>
                      <a:pt x="1" y="4"/>
                    </a:lnTo>
                    <a:lnTo>
                      <a:pt x="3" y="2"/>
                    </a:lnTo>
                    <a:lnTo>
                      <a:pt x="3" y="1"/>
                    </a:lnTo>
                    <a:lnTo>
                      <a:pt x="5" y="0"/>
                    </a:lnTo>
                    <a:lnTo>
                      <a:pt x="6" y="0"/>
                    </a:lnTo>
                    <a:lnTo>
                      <a:pt x="7"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9" name="Freeform 321"/>
              <p:cNvSpPr>
                <a:spLocks/>
              </p:cNvSpPr>
              <p:nvPr/>
            </p:nvSpPr>
            <p:spPr bwMode="auto">
              <a:xfrm>
                <a:off x="4304" y="3847"/>
                <a:ext cx="141" cy="164"/>
              </a:xfrm>
              <a:custGeom>
                <a:avLst/>
                <a:gdLst>
                  <a:gd name="T0" fmla="*/ 52 w 141"/>
                  <a:gd name="T1" fmla="*/ 1 h 164"/>
                  <a:gd name="T2" fmla="*/ 65 w 141"/>
                  <a:gd name="T3" fmla="*/ 0 h 164"/>
                  <a:gd name="T4" fmla="*/ 76 w 141"/>
                  <a:gd name="T5" fmla="*/ 0 h 164"/>
                  <a:gd name="T6" fmla="*/ 85 w 141"/>
                  <a:gd name="T7" fmla="*/ 1 h 164"/>
                  <a:gd name="T8" fmla="*/ 94 w 141"/>
                  <a:gd name="T9" fmla="*/ 3 h 164"/>
                  <a:gd name="T10" fmla="*/ 103 w 141"/>
                  <a:gd name="T11" fmla="*/ 6 h 164"/>
                  <a:gd name="T12" fmla="*/ 111 w 141"/>
                  <a:gd name="T13" fmla="*/ 11 h 164"/>
                  <a:gd name="T14" fmla="*/ 120 w 141"/>
                  <a:gd name="T15" fmla="*/ 17 h 164"/>
                  <a:gd name="T16" fmla="*/ 131 w 141"/>
                  <a:gd name="T17" fmla="*/ 25 h 164"/>
                  <a:gd name="T18" fmla="*/ 134 w 141"/>
                  <a:gd name="T19" fmla="*/ 34 h 164"/>
                  <a:gd name="T20" fmla="*/ 137 w 141"/>
                  <a:gd name="T21" fmla="*/ 43 h 164"/>
                  <a:gd name="T22" fmla="*/ 138 w 141"/>
                  <a:gd name="T23" fmla="*/ 51 h 164"/>
                  <a:gd name="T24" fmla="*/ 140 w 141"/>
                  <a:gd name="T25" fmla="*/ 59 h 164"/>
                  <a:gd name="T26" fmla="*/ 141 w 141"/>
                  <a:gd name="T27" fmla="*/ 66 h 164"/>
                  <a:gd name="T28" fmla="*/ 141 w 141"/>
                  <a:gd name="T29" fmla="*/ 74 h 164"/>
                  <a:gd name="T30" fmla="*/ 140 w 141"/>
                  <a:gd name="T31" fmla="*/ 81 h 164"/>
                  <a:gd name="T32" fmla="*/ 140 w 141"/>
                  <a:gd name="T33" fmla="*/ 89 h 164"/>
                  <a:gd name="T34" fmla="*/ 136 w 141"/>
                  <a:gd name="T35" fmla="*/ 105 h 164"/>
                  <a:gd name="T36" fmla="*/ 133 w 141"/>
                  <a:gd name="T37" fmla="*/ 119 h 164"/>
                  <a:gd name="T38" fmla="*/ 130 w 141"/>
                  <a:gd name="T39" fmla="*/ 126 h 164"/>
                  <a:gd name="T40" fmla="*/ 127 w 141"/>
                  <a:gd name="T41" fmla="*/ 132 h 164"/>
                  <a:gd name="T42" fmla="*/ 123 w 141"/>
                  <a:gd name="T43" fmla="*/ 137 h 164"/>
                  <a:gd name="T44" fmla="*/ 120 w 141"/>
                  <a:gd name="T45" fmla="*/ 142 h 164"/>
                  <a:gd name="T46" fmla="*/ 116 w 141"/>
                  <a:gd name="T47" fmla="*/ 147 h 164"/>
                  <a:gd name="T48" fmla="*/ 111 w 141"/>
                  <a:gd name="T49" fmla="*/ 151 h 164"/>
                  <a:gd name="T50" fmla="*/ 106 w 141"/>
                  <a:gd name="T51" fmla="*/ 154 h 164"/>
                  <a:gd name="T52" fmla="*/ 101 w 141"/>
                  <a:gd name="T53" fmla="*/ 157 h 164"/>
                  <a:gd name="T54" fmla="*/ 95 w 141"/>
                  <a:gd name="T55" fmla="*/ 160 h 164"/>
                  <a:gd name="T56" fmla="*/ 89 w 141"/>
                  <a:gd name="T57" fmla="*/ 161 h 164"/>
                  <a:gd name="T58" fmla="*/ 82 w 141"/>
                  <a:gd name="T59" fmla="*/ 163 h 164"/>
                  <a:gd name="T60" fmla="*/ 75 w 141"/>
                  <a:gd name="T61" fmla="*/ 163 h 164"/>
                  <a:gd name="T62" fmla="*/ 64 w 141"/>
                  <a:gd name="T63" fmla="*/ 164 h 164"/>
                  <a:gd name="T64" fmla="*/ 52 w 141"/>
                  <a:gd name="T65" fmla="*/ 163 h 164"/>
                  <a:gd name="T66" fmla="*/ 40 w 141"/>
                  <a:gd name="T67" fmla="*/ 160 h 164"/>
                  <a:gd name="T68" fmla="*/ 29 w 141"/>
                  <a:gd name="T69" fmla="*/ 155 h 164"/>
                  <a:gd name="T70" fmla="*/ 24 w 141"/>
                  <a:gd name="T71" fmla="*/ 152 h 164"/>
                  <a:gd name="T72" fmla="*/ 18 w 141"/>
                  <a:gd name="T73" fmla="*/ 149 h 164"/>
                  <a:gd name="T74" fmla="*/ 14 w 141"/>
                  <a:gd name="T75" fmla="*/ 145 h 164"/>
                  <a:gd name="T76" fmla="*/ 10 w 141"/>
                  <a:gd name="T77" fmla="*/ 139 h 164"/>
                  <a:gd name="T78" fmla="*/ 7 w 141"/>
                  <a:gd name="T79" fmla="*/ 134 h 164"/>
                  <a:gd name="T80" fmla="*/ 3 w 141"/>
                  <a:gd name="T81" fmla="*/ 127 h 164"/>
                  <a:gd name="T82" fmla="*/ 1 w 141"/>
                  <a:gd name="T83" fmla="*/ 120 h 164"/>
                  <a:gd name="T84" fmla="*/ 0 w 141"/>
                  <a:gd name="T85" fmla="*/ 111 h 164"/>
                  <a:gd name="T86" fmla="*/ 3 w 141"/>
                  <a:gd name="T87" fmla="*/ 97 h 164"/>
                  <a:gd name="T88" fmla="*/ 8 w 141"/>
                  <a:gd name="T89" fmla="*/ 82 h 164"/>
                  <a:gd name="T90" fmla="*/ 13 w 141"/>
                  <a:gd name="T91" fmla="*/ 68 h 164"/>
                  <a:gd name="T92" fmla="*/ 20 w 141"/>
                  <a:gd name="T93" fmla="*/ 54 h 164"/>
                  <a:gd name="T94" fmla="*/ 26 w 141"/>
                  <a:gd name="T95" fmla="*/ 40 h 164"/>
                  <a:gd name="T96" fmla="*/ 34 w 141"/>
                  <a:gd name="T97" fmla="*/ 26 h 164"/>
                  <a:gd name="T98" fmla="*/ 42 w 141"/>
                  <a:gd name="T99" fmla="*/ 14 h 164"/>
                  <a:gd name="T100" fmla="*/ 52 w 141"/>
                  <a:gd name="T101" fmla="*/ 1 h 1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164"/>
                  <a:gd name="T155" fmla="*/ 141 w 141"/>
                  <a:gd name="T156" fmla="*/ 164 h 1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164">
                    <a:moveTo>
                      <a:pt x="52" y="1"/>
                    </a:moveTo>
                    <a:lnTo>
                      <a:pt x="65" y="0"/>
                    </a:lnTo>
                    <a:lnTo>
                      <a:pt x="76" y="0"/>
                    </a:lnTo>
                    <a:lnTo>
                      <a:pt x="85" y="1"/>
                    </a:lnTo>
                    <a:lnTo>
                      <a:pt x="94" y="3"/>
                    </a:lnTo>
                    <a:lnTo>
                      <a:pt x="103" y="6"/>
                    </a:lnTo>
                    <a:lnTo>
                      <a:pt x="111" y="11"/>
                    </a:lnTo>
                    <a:lnTo>
                      <a:pt x="120" y="17"/>
                    </a:lnTo>
                    <a:lnTo>
                      <a:pt x="131" y="25"/>
                    </a:lnTo>
                    <a:lnTo>
                      <a:pt x="134" y="34"/>
                    </a:lnTo>
                    <a:lnTo>
                      <a:pt x="137" y="43"/>
                    </a:lnTo>
                    <a:lnTo>
                      <a:pt x="138" y="51"/>
                    </a:lnTo>
                    <a:lnTo>
                      <a:pt x="140" y="59"/>
                    </a:lnTo>
                    <a:lnTo>
                      <a:pt x="141" y="66"/>
                    </a:lnTo>
                    <a:lnTo>
                      <a:pt x="141" y="74"/>
                    </a:lnTo>
                    <a:lnTo>
                      <a:pt x="140" y="81"/>
                    </a:lnTo>
                    <a:lnTo>
                      <a:pt x="140" y="89"/>
                    </a:lnTo>
                    <a:lnTo>
                      <a:pt x="136" y="105"/>
                    </a:lnTo>
                    <a:lnTo>
                      <a:pt x="133" y="119"/>
                    </a:lnTo>
                    <a:lnTo>
                      <a:pt x="130" y="126"/>
                    </a:lnTo>
                    <a:lnTo>
                      <a:pt x="127" y="132"/>
                    </a:lnTo>
                    <a:lnTo>
                      <a:pt x="123" y="137"/>
                    </a:lnTo>
                    <a:lnTo>
                      <a:pt x="120" y="142"/>
                    </a:lnTo>
                    <a:lnTo>
                      <a:pt x="116" y="147"/>
                    </a:lnTo>
                    <a:lnTo>
                      <a:pt x="111" y="151"/>
                    </a:lnTo>
                    <a:lnTo>
                      <a:pt x="106" y="154"/>
                    </a:lnTo>
                    <a:lnTo>
                      <a:pt x="101" y="157"/>
                    </a:lnTo>
                    <a:lnTo>
                      <a:pt x="95" y="160"/>
                    </a:lnTo>
                    <a:lnTo>
                      <a:pt x="89" y="161"/>
                    </a:lnTo>
                    <a:lnTo>
                      <a:pt x="82" y="163"/>
                    </a:lnTo>
                    <a:lnTo>
                      <a:pt x="75" y="163"/>
                    </a:lnTo>
                    <a:lnTo>
                      <a:pt x="64" y="164"/>
                    </a:lnTo>
                    <a:lnTo>
                      <a:pt x="52" y="163"/>
                    </a:lnTo>
                    <a:lnTo>
                      <a:pt x="40" y="160"/>
                    </a:lnTo>
                    <a:lnTo>
                      <a:pt x="29" y="155"/>
                    </a:lnTo>
                    <a:lnTo>
                      <a:pt x="24" y="152"/>
                    </a:lnTo>
                    <a:lnTo>
                      <a:pt x="18" y="149"/>
                    </a:lnTo>
                    <a:lnTo>
                      <a:pt x="14" y="145"/>
                    </a:lnTo>
                    <a:lnTo>
                      <a:pt x="10" y="139"/>
                    </a:lnTo>
                    <a:lnTo>
                      <a:pt x="7" y="134"/>
                    </a:lnTo>
                    <a:lnTo>
                      <a:pt x="3" y="127"/>
                    </a:lnTo>
                    <a:lnTo>
                      <a:pt x="1" y="120"/>
                    </a:lnTo>
                    <a:lnTo>
                      <a:pt x="0" y="111"/>
                    </a:lnTo>
                    <a:lnTo>
                      <a:pt x="3" y="97"/>
                    </a:lnTo>
                    <a:lnTo>
                      <a:pt x="8" y="82"/>
                    </a:lnTo>
                    <a:lnTo>
                      <a:pt x="13" y="68"/>
                    </a:lnTo>
                    <a:lnTo>
                      <a:pt x="20" y="54"/>
                    </a:lnTo>
                    <a:lnTo>
                      <a:pt x="26" y="40"/>
                    </a:lnTo>
                    <a:lnTo>
                      <a:pt x="34" y="26"/>
                    </a:lnTo>
                    <a:lnTo>
                      <a:pt x="42" y="14"/>
                    </a:lnTo>
                    <a:lnTo>
                      <a:pt x="5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0" name="Freeform 322"/>
              <p:cNvSpPr>
                <a:spLocks/>
              </p:cNvSpPr>
              <p:nvPr/>
            </p:nvSpPr>
            <p:spPr bwMode="auto">
              <a:xfrm>
                <a:off x="4304" y="3847"/>
                <a:ext cx="141" cy="164"/>
              </a:xfrm>
              <a:custGeom>
                <a:avLst/>
                <a:gdLst>
                  <a:gd name="T0" fmla="*/ 52 w 141"/>
                  <a:gd name="T1" fmla="*/ 1 h 164"/>
                  <a:gd name="T2" fmla="*/ 65 w 141"/>
                  <a:gd name="T3" fmla="*/ 0 h 164"/>
                  <a:gd name="T4" fmla="*/ 76 w 141"/>
                  <a:gd name="T5" fmla="*/ 0 h 164"/>
                  <a:gd name="T6" fmla="*/ 85 w 141"/>
                  <a:gd name="T7" fmla="*/ 1 h 164"/>
                  <a:gd name="T8" fmla="*/ 94 w 141"/>
                  <a:gd name="T9" fmla="*/ 3 h 164"/>
                  <a:gd name="T10" fmla="*/ 103 w 141"/>
                  <a:gd name="T11" fmla="*/ 6 h 164"/>
                  <a:gd name="T12" fmla="*/ 111 w 141"/>
                  <a:gd name="T13" fmla="*/ 11 h 164"/>
                  <a:gd name="T14" fmla="*/ 120 w 141"/>
                  <a:gd name="T15" fmla="*/ 17 h 164"/>
                  <a:gd name="T16" fmla="*/ 131 w 141"/>
                  <a:gd name="T17" fmla="*/ 25 h 164"/>
                  <a:gd name="T18" fmla="*/ 134 w 141"/>
                  <a:gd name="T19" fmla="*/ 34 h 164"/>
                  <a:gd name="T20" fmla="*/ 137 w 141"/>
                  <a:gd name="T21" fmla="*/ 43 h 164"/>
                  <a:gd name="T22" fmla="*/ 138 w 141"/>
                  <a:gd name="T23" fmla="*/ 51 h 164"/>
                  <a:gd name="T24" fmla="*/ 140 w 141"/>
                  <a:gd name="T25" fmla="*/ 59 h 164"/>
                  <a:gd name="T26" fmla="*/ 141 w 141"/>
                  <a:gd name="T27" fmla="*/ 66 h 164"/>
                  <a:gd name="T28" fmla="*/ 141 w 141"/>
                  <a:gd name="T29" fmla="*/ 74 h 164"/>
                  <a:gd name="T30" fmla="*/ 140 w 141"/>
                  <a:gd name="T31" fmla="*/ 81 h 164"/>
                  <a:gd name="T32" fmla="*/ 140 w 141"/>
                  <a:gd name="T33" fmla="*/ 89 h 164"/>
                  <a:gd name="T34" fmla="*/ 136 w 141"/>
                  <a:gd name="T35" fmla="*/ 105 h 164"/>
                  <a:gd name="T36" fmla="*/ 133 w 141"/>
                  <a:gd name="T37" fmla="*/ 119 h 164"/>
                  <a:gd name="T38" fmla="*/ 130 w 141"/>
                  <a:gd name="T39" fmla="*/ 126 h 164"/>
                  <a:gd name="T40" fmla="*/ 127 w 141"/>
                  <a:gd name="T41" fmla="*/ 132 h 164"/>
                  <a:gd name="T42" fmla="*/ 123 w 141"/>
                  <a:gd name="T43" fmla="*/ 137 h 164"/>
                  <a:gd name="T44" fmla="*/ 120 w 141"/>
                  <a:gd name="T45" fmla="*/ 142 h 164"/>
                  <a:gd name="T46" fmla="*/ 116 w 141"/>
                  <a:gd name="T47" fmla="*/ 147 h 164"/>
                  <a:gd name="T48" fmla="*/ 111 w 141"/>
                  <a:gd name="T49" fmla="*/ 151 h 164"/>
                  <a:gd name="T50" fmla="*/ 106 w 141"/>
                  <a:gd name="T51" fmla="*/ 154 h 164"/>
                  <a:gd name="T52" fmla="*/ 101 w 141"/>
                  <a:gd name="T53" fmla="*/ 157 h 164"/>
                  <a:gd name="T54" fmla="*/ 95 w 141"/>
                  <a:gd name="T55" fmla="*/ 160 h 164"/>
                  <a:gd name="T56" fmla="*/ 89 w 141"/>
                  <a:gd name="T57" fmla="*/ 161 h 164"/>
                  <a:gd name="T58" fmla="*/ 82 w 141"/>
                  <a:gd name="T59" fmla="*/ 163 h 164"/>
                  <a:gd name="T60" fmla="*/ 75 w 141"/>
                  <a:gd name="T61" fmla="*/ 163 h 164"/>
                  <a:gd name="T62" fmla="*/ 64 w 141"/>
                  <a:gd name="T63" fmla="*/ 164 h 164"/>
                  <a:gd name="T64" fmla="*/ 52 w 141"/>
                  <a:gd name="T65" fmla="*/ 163 h 164"/>
                  <a:gd name="T66" fmla="*/ 40 w 141"/>
                  <a:gd name="T67" fmla="*/ 160 h 164"/>
                  <a:gd name="T68" fmla="*/ 29 w 141"/>
                  <a:gd name="T69" fmla="*/ 155 h 164"/>
                  <a:gd name="T70" fmla="*/ 24 w 141"/>
                  <a:gd name="T71" fmla="*/ 152 h 164"/>
                  <a:gd name="T72" fmla="*/ 18 w 141"/>
                  <a:gd name="T73" fmla="*/ 149 h 164"/>
                  <a:gd name="T74" fmla="*/ 14 w 141"/>
                  <a:gd name="T75" fmla="*/ 145 h 164"/>
                  <a:gd name="T76" fmla="*/ 10 w 141"/>
                  <a:gd name="T77" fmla="*/ 139 h 164"/>
                  <a:gd name="T78" fmla="*/ 7 w 141"/>
                  <a:gd name="T79" fmla="*/ 134 h 164"/>
                  <a:gd name="T80" fmla="*/ 3 w 141"/>
                  <a:gd name="T81" fmla="*/ 127 h 164"/>
                  <a:gd name="T82" fmla="*/ 1 w 141"/>
                  <a:gd name="T83" fmla="*/ 120 h 164"/>
                  <a:gd name="T84" fmla="*/ 0 w 141"/>
                  <a:gd name="T85" fmla="*/ 111 h 164"/>
                  <a:gd name="T86" fmla="*/ 3 w 141"/>
                  <a:gd name="T87" fmla="*/ 97 h 164"/>
                  <a:gd name="T88" fmla="*/ 8 w 141"/>
                  <a:gd name="T89" fmla="*/ 82 h 164"/>
                  <a:gd name="T90" fmla="*/ 13 w 141"/>
                  <a:gd name="T91" fmla="*/ 68 h 164"/>
                  <a:gd name="T92" fmla="*/ 20 w 141"/>
                  <a:gd name="T93" fmla="*/ 54 h 164"/>
                  <a:gd name="T94" fmla="*/ 26 w 141"/>
                  <a:gd name="T95" fmla="*/ 40 h 164"/>
                  <a:gd name="T96" fmla="*/ 34 w 141"/>
                  <a:gd name="T97" fmla="*/ 26 h 164"/>
                  <a:gd name="T98" fmla="*/ 42 w 141"/>
                  <a:gd name="T99" fmla="*/ 14 h 164"/>
                  <a:gd name="T100" fmla="*/ 52 w 141"/>
                  <a:gd name="T101" fmla="*/ 1 h 1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1"/>
                  <a:gd name="T154" fmla="*/ 0 h 164"/>
                  <a:gd name="T155" fmla="*/ 141 w 141"/>
                  <a:gd name="T156" fmla="*/ 164 h 1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1" h="164">
                    <a:moveTo>
                      <a:pt x="52" y="1"/>
                    </a:moveTo>
                    <a:lnTo>
                      <a:pt x="65" y="0"/>
                    </a:lnTo>
                    <a:lnTo>
                      <a:pt x="76" y="0"/>
                    </a:lnTo>
                    <a:lnTo>
                      <a:pt x="85" y="1"/>
                    </a:lnTo>
                    <a:lnTo>
                      <a:pt x="94" y="3"/>
                    </a:lnTo>
                    <a:lnTo>
                      <a:pt x="103" y="6"/>
                    </a:lnTo>
                    <a:lnTo>
                      <a:pt x="111" y="11"/>
                    </a:lnTo>
                    <a:lnTo>
                      <a:pt x="120" y="17"/>
                    </a:lnTo>
                    <a:lnTo>
                      <a:pt x="131" y="25"/>
                    </a:lnTo>
                    <a:lnTo>
                      <a:pt x="134" y="34"/>
                    </a:lnTo>
                    <a:lnTo>
                      <a:pt x="137" y="43"/>
                    </a:lnTo>
                    <a:lnTo>
                      <a:pt x="138" y="51"/>
                    </a:lnTo>
                    <a:lnTo>
                      <a:pt x="140" y="59"/>
                    </a:lnTo>
                    <a:lnTo>
                      <a:pt x="141" y="66"/>
                    </a:lnTo>
                    <a:lnTo>
                      <a:pt x="141" y="74"/>
                    </a:lnTo>
                    <a:lnTo>
                      <a:pt x="140" y="81"/>
                    </a:lnTo>
                    <a:lnTo>
                      <a:pt x="140" y="89"/>
                    </a:lnTo>
                    <a:lnTo>
                      <a:pt x="136" y="105"/>
                    </a:lnTo>
                    <a:lnTo>
                      <a:pt x="133" y="119"/>
                    </a:lnTo>
                    <a:lnTo>
                      <a:pt x="130" y="126"/>
                    </a:lnTo>
                    <a:lnTo>
                      <a:pt x="127" y="132"/>
                    </a:lnTo>
                    <a:lnTo>
                      <a:pt x="123" y="137"/>
                    </a:lnTo>
                    <a:lnTo>
                      <a:pt x="120" y="142"/>
                    </a:lnTo>
                    <a:lnTo>
                      <a:pt x="116" y="147"/>
                    </a:lnTo>
                    <a:lnTo>
                      <a:pt x="111" y="151"/>
                    </a:lnTo>
                    <a:lnTo>
                      <a:pt x="106" y="154"/>
                    </a:lnTo>
                    <a:lnTo>
                      <a:pt x="101" y="157"/>
                    </a:lnTo>
                    <a:lnTo>
                      <a:pt x="95" y="160"/>
                    </a:lnTo>
                    <a:lnTo>
                      <a:pt x="89" y="161"/>
                    </a:lnTo>
                    <a:lnTo>
                      <a:pt x="82" y="163"/>
                    </a:lnTo>
                    <a:lnTo>
                      <a:pt x="75" y="163"/>
                    </a:lnTo>
                    <a:lnTo>
                      <a:pt x="64" y="164"/>
                    </a:lnTo>
                    <a:lnTo>
                      <a:pt x="52" y="163"/>
                    </a:lnTo>
                    <a:lnTo>
                      <a:pt x="40" y="160"/>
                    </a:lnTo>
                    <a:lnTo>
                      <a:pt x="29" y="155"/>
                    </a:lnTo>
                    <a:lnTo>
                      <a:pt x="24" y="152"/>
                    </a:lnTo>
                    <a:lnTo>
                      <a:pt x="18" y="149"/>
                    </a:lnTo>
                    <a:lnTo>
                      <a:pt x="14" y="145"/>
                    </a:lnTo>
                    <a:lnTo>
                      <a:pt x="10" y="139"/>
                    </a:lnTo>
                    <a:lnTo>
                      <a:pt x="7" y="134"/>
                    </a:lnTo>
                    <a:lnTo>
                      <a:pt x="3" y="127"/>
                    </a:lnTo>
                    <a:lnTo>
                      <a:pt x="1" y="120"/>
                    </a:lnTo>
                    <a:lnTo>
                      <a:pt x="0" y="111"/>
                    </a:lnTo>
                    <a:lnTo>
                      <a:pt x="3" y="97"/>
                    </a:lnTo>
                    <a:lnTo>
                      <a:pt x="8" y="82"/>
                    </a:lnTo>
                    <a:lnTo>
                      <a:pt x="13" y="68"/>
                    </a:lnTo>
                    <a:lnTo>
                      <a:pt x="20" y="54"/>
                    </a:lnTo>
                    <a:lnTo>
                      <a:pt x="26" y="40"/>
                    </a:lnTo>
                    <a:lnTo>
                      <a:pt x="34" y="26"/>
                    </a:lnTo>
                    <a:lnTo>
                      <a:pt x="42" y="14"/>
                    </a:lnTo>
                    <a:lnTo>
                      <a:pt x="52" y="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461" name="Freeform 323"/>
              <p:cNvSpPr>
                <a:spLocks/>
              </p:cNvSpPr>
              <p:nvPr/>
            </p:nvSpPr>
            <p:spPr bwMode="auto">
              <a:xfrm>
                <a:off x="4354" y="3873"/>
                <a:ext cx="86" cy="113"/>
              </a:xfrm>
              <a:custGeom>
                <a:avLst/>
                <a:gdLst>
                  <a:gd name="T0" fmla="*/ 43 w 86"/>
                  <a:gd name="T1" fmla="*/ 0 h 113"/>
                  <a:gd name="T2" fmla="*/ 47 w 86"/>
                  <a:gd name="T3" fmla="*/ 0 h 113"/>
                  <a:gd name="T4" fmla="*/ 52 w 86"/>
                  <a:gd name="T5" fmla="*/ 2 h 113"/>
                  <a:gd name="T6" fmla="*/ 56 w 86"/>
                  <a:gd name="T7" fmla="*/ 3 h 113"/>
                  <a:gd name="T8" fmla="*/ 60 w 86"/>
                  <a:gd name="T9" fmla="*/ 5 h 113"/>
                  <a:gd name="T10" fmla="*/ 67 w 86"/>
                  <a:gd name="T11" fmla="*/ 10 h 113"/>
                  <a:gd name="T12" fmla="*/ 73 w 86"/>
                  <a:gd name="T13" fmla="*/ 17 h 113"/>
                  <a:gd name="T14" fmla="*/ 79 w 86"/>
                  <a:gd name="T15" fmla="*/ 25 h 113"/>
                  <a:gd name="T16" fmla="*/ 83 w 86"/>
                  <a:gd name="T17" fmla="*/ 35 h 113"/>
                  <a:gd name="T18" fmla="*/ 85 w 86"/>
                  <a:gd name="T19" fmla="*/ 46 h 113"/>
                  <a:gd name="T20" fmla="*/ 86 w 86"/>
                  <a:gd name="T21" fmla="*/ 57 h 113"/>
                  <a:gd name="T22" fmla="*/ 85 w 86"/>
                  <a:gd name="T23" fmla="*/ 68 h 113"/>
                  <a:gd name="T24" fmla="*/ 82 w 86"/>
                  <a:gd name="T25" fmla="*/ 79 h 113"/>
                  <a:gd name="T26" fmla="*/ 79 w 86"/>
                  <a:gd name="T27" fmla="*/ 88 h 113"/>
                  <a:gd name="T28" fmla="*/ 73 w 86"/>
                  <a:gd name="T29" fmla="*/ 97 h 113"/>
                  <a:gd name="T30" fmla="*/ 67 w 86"/>
                  <a:gd name="T31" fmla="*/ 104 h 113"/>
                  <a:gd name="T32" fmla="*/ 59 w 86"/>
                  <a:gd name="T33" fmla="*/ 109 h 113"/>
                  <a:gd name="T34" fmla="*/ 55 w 86"/>
                  <a:gd name="T35" fmla="*/ 110 h 113"/>
                  <a:gd name="T36" fmla="*/ 52 w 86"/>
                  <a:gd name="T37" fmla="*/ 112 h 113"/>
                  <a:gd name="T38" fmla="*/ 47 w 86"/>
                  <a:gd name="T39" fmla="*/ 112 h 113"/>
                  <a:gd name="T40" fmla="*/ 43 w 86"/>
                  <a:gd name="T41" fmla="*/ 113 h 113"/>
                  <a:gd name="T42" fmla="*/ 38 w 86"/>
                  <a:gd name="T43" fmla="*/ 112 h 113"/>
                  <a:gd name="T44" fmla="*/ 34 w 86"/>
                  <a:gd name="T45" fmla="*/ 112 h 113"/>
                  <a:gd name="T46" fmla="*/ 30 w 86"/>
                  <a:gd name="T47" fmla="*/ 110 h 113"/>
                  <a:gd name="T48" fmla="*/ 26 w 86"/>
                  <a:gd name="T49" fmla="*/ 108 h 113"/>
                  <a:gd name="T50" fmla="*/ 18 w 86"/>
                  <a:gd name="T51" fmla="*/ 104 h 113"/>
                  <a:gd name="T52" fmla="*/ 12 w 86"/>
                  <a:gd name="T53" fmla="*/ 96 h 113"/>
                  <a:gd name="T54" fmla="*/ 7 w 86"/>
                  <a:gd name="T55" fmla="*/ 87 h 113"/>
                  <a:gd name="T56" fmla="*/ 3 w 86"/>
                  <a:gd name="T57" fmla="*/ 78 h 113"/>
                  <a:gd name="T58" fmla="*/ 1 w 86"/>
                  <a:gd name="T59" fmla="*/ 68 h 113"/>
                  <a:gd name="T60" fmla="*/ 0 w 86"/>
                  <a:gd name="T61" fmla="*/ 56 h 113"/>
                  <a:gd name="T62" fmla="*/ 1 w 86"/>
                  <a:gd name="T63" fmla="*/ 44 h 113"/>
                  <a:gd name="T64" fmla="*/ 3 w 86"/>
                  <a:gd name="T65" fmla="*/ 35 h 113"/>
                  <a:gd name="T66" fmla="*/ 7 w 86"/>
                  <a:gd name="T67" fmla="*/ 25 h 113"/>
                  <a:gd name="T68" fmla="*/ 13 w 86"/>
                  <a:gd name="T69" fmla="*/ 17 h 113"/>
                  <a:gd name="T70" fmla="*/ 19 w 86"/>
                  <a:gd name="T71" fmla="*/ 10 h 113"/>
                  <a:gd name="T72" fmla="*/ 27 w 86"/>
                  <a:gd name="T73" fmla="*/ 5 h 113"/>
                  <a:gd name="T74" fmla="*/ 30 w 86"/>
                  <a:gd name="T75" fmla="*/ 3 h 113"/>
                  <a:gd name="T76" fmla="*/ 34 w 86"/>
                  <a:gd name="T77" fmla="*/ 2 h 113"/>
                  <a:gd name="T78" fmla="*/ 39 w 86"/>
                  <a:gd name="T79" fmla="*/ 0 h 113"/>
                  <a:gd name="T80" fmla="*/ 43 w 86"/>
                  <a:gd name="T81" fmla="*/ 0 h 1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6"/>
                  <a:gd name="T124" fmla="*/ 0 h 113"/>
                  <a:gd name="T125" fmla="*/ 86 w 86"/>
                  <a:gd name="T126" fmla="*/ 113 h 11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6" h="113">
                    <a:moveTo>
                      <a:pt x="43" y="0"/>
                    </a:moveTo>
                    <a:lnTo>
                      <a:pt x="47" y="0"/>
                    </a:lnTo>
                    <a:lnTo>
                      <a:pt x="52" y="2"/>
                    </a:lnTo>
                    <a:lnTo>
                      <a:pt x="56" y="3"/>
                    </a:lnTo>
                    <a:lnTo>
                      <a:pt x="60" y="5"/>
                    </a:lnTo>
                    <a:lnTo>
                      <a:pt x="67" y="10"/>
                    </a:lnTo>
                    <a:lnTo>
                      <a:pt x="73" y="17"/>
                    </a:lnTo>
                    <a:lnTo>
                      <a:pt x="79" y="25"/>
                    </a:lnTo>
                    <a:lnTo>
                      <a:pt x="83" y="35"/>
                    </a:lnTo>
                    <a:lnTo>
                      <a:pt x="85" y="46"/>
                    </a:lnTo>
                    <a:lnTo>
                      <a:pt x="86" y="57"/>
                    </a:lnTo>
                    <a:lnTo>
                      <a:pt x="85" y="68"/>
                    </a:lnTo>
                    <a:lnTo>
                      <a:pt x="82" y="79"/>
                    </a:lnTo>
                    <a:lnTo>
                      <a:pt x="79" y="88"/>
                    </a:lnTo>
                    <a:lnTo>
                      <a:pt x="73" y="97"/>
                    </a:lnTo>
                    <a:lnTo>
                      <a:pt x="67" y="104"/>
                    </a:lnTo>
                    <a:lnTo>
                      <a:pt x="59" y="109"/>
                    </a:lnTo>
                    <a:lnTo>
                      <a:pt x="55" y="110"/>
                    </a:lnTo>
                    <a:lnTo>
                      <a:pt x="52" y="112"/>
                    </a:lnTo>
                    <a:lnTo>
                      <a:pt x="47" y="112"/>
                    </a:lnTo>
                    <a:lnTo>
                      <a:pt x="43" y="113"/>
                    </a:lnTo>
                    <a:lnTo>
                      <a:pt x="38" y="112"/>
                    </a:lnTo>
                    <a:lnTo>
                      <a:pt x="34" y="112"/>
                    </a:lnTo>
                    <a:lnTo>
                      <a:pt x="30" y="110"/>
                    </a:lnTo>
                    <a:lnTo>
                      <a:pt x="26" y="108"/>
                    </a:lnTo>
                    <a:lnTo>
                      <a:pt x="18" y="104"/>
                    </a:lnTo>
                    <a:lnTo>
                      <a:pt x="12" y="96"/>
                    </a:lnTo>
                    <a:lnTo>
                      <a:pt x="7" y="87"/>
                    </a:lnTo>
                    <a:lnTo>
                      <a:pt x="3" y="78"/>
                    </a:lnTo>
                    <a:lnTo>
                      <a:pt x="1" y="68"/>
                    </a:lnTo>
                    <a:lnTo>
                      <a:pt x="0" y="56"/>
                    </a:lnTo>
                    <a:lnTo>
                      <a:pt x="1" y="44"/>
                    </a:lnTo>
                    <a:lnTo>
                      <a:pt x="3" y="35"/>
                    </a:lnTo>
                    <a:lnTo>
                      <a:pt x="7" y="25"/>
                    </a:lnTo>
                    <a:lnTo>
                      <a:pt x="13" y="17"/>
                    </a:lnTo>
                    <a:lnTo>
                      <a:pt x="19" y="10"/>
                    </a:lnTo>
                    <a:lnTo>
                      <a:pt x="27" y="5"/>
                    </a:lnTo>
                    <a:lnTo>
                      <a:pt x="30" y="3"/>
                    </a:lnTo>
                    <a:lnTo>
                      <a:pt x="34" y="2"/>
                    </a:lnTo>
                    <a:lnTo>
                      <a:pt x="39" y="0"/>
                    </a:lnTo>
                    <a:lnTo>
                      <a:pt x="4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2" name="Freeform 324"/>
              <p:cNvSpPr>
                <a:spLocks/>
              </p:cNvSpPr>
              <p:nvPr/>
            </p:nvSpPr>
            <p:spPr bwMode="auto">
              <a:xfrm>
                <a:off x="4372" y="3898"/>
                <a:ext cx="55" cy="66"/>
              </a:xfrm>
              <a:custGeom>
                <a:avLst/>
                <a:gdLst>
                  <a:gd name="T0" fmla="*/ 28 w 55"/>
                  <a:gd name="T1" fmla="*/ 0 h 66"/>
                  <a:gd name="T2" fmla="*/ 34 w 55"/>
                  <a:gd name="T3" fmla="*/ 0 h 66"/>
                  <a:gd name="T4" fmla="*/ 39 w 55"/>
                  <a:gd name="T5" fmla="*/ 2 h 66"/>
                  <a:gd name="T6" fmla="*/ 43 w 55"/>
                  <a:gd name="T7" fmla="*/ 5 h 66"/>
                  <a:gd name="T8" fmla="*/ 48 w 55"/>
                  <a:gd name="T9" fmla="*/ 10 h 66"/>
                  <a:gd name="T10" fmla="*/ 51 w 55"/>
                  <a:gd name="T11" fmla="*/ 14 h 66"/>
                  <a:gd name="T12" fmla="*/ 53 w 55"/>
                  <a:gd name="T13" fmla="*/ 19 h 66"/>
                  <a:gd name="T14" fmla="*/ 55 w 55"/>
                  <a:gd name="T15" fmla="*/ 26 h 66"/>
                  <a:gd name="T16" fmla="*/ 55 w 55"/>
                  <a:gd name="T17" fmla="*/ 32 h 66"/>
                  <a:gd name="T18" fmla="*/ 54 w 55"/>
                  <a:gd name="T19" fmla="*/ 40 h 66"/>
                  <a:gd name="T20" fmla="*/ 53 w 55"/>
                  <a:gd name="T21" fmla="*/ 45 h 66"/>
                  <a:gd name="T22" fmla="*/ 51 w 55"/>
                  <a:gd name="T23" fmla="*/ 52 h 66"/>
                  <a:gd name="T24" fmla="*/ 47 w 55"/>
                  <a:gd name="T25" fmla="*/ 56 h 66"/>
                  <a:gd name="T26" fmla="*/ 43 w 55"/>
                  <a:gd name="T27" fmla="*/ 60 h 66"/>
                  <a:gd name="T28" fmla="*/ 38 w 55"/>
                  <a:gd name="T29" fmla="*/ 63 h 66"/>
                  <a:gd name="T30" fmla="*/ 34 w 55"/>
                  <a:gd name="T31" fmla="*/ 65 h 66"/>
                  <a:gd name="T32" fmla="*/ 28 w 55"/>
                  <a:gd name="T33" fmla="*/ 66 h 66"/>
                  <a:gd name="T34" fmla="*/ 22 w 55"/>
                  <a:gd name="T35" fmla="*/ 65 h 66"/>
                  <a:gd name="T36" fmla="*/ 17 w 55"/>
                  <a:gd name="T37" fmla="*/ 62 h 66"/>
                  <a:gd name="T38" fmla="*/ 12 w 55"/>
                  <a:gd name="T39" fmla="*/ 60 h 66"/>
                  <a:gd name="T40" fmla="*/ 9 w 55"/>
                  <a:gd name="T41" fmla="*/ 56 h 66"/>
                  <a:gd name="T42" fmla="*/ 6 w 55"/>
                  <a:gd name="T43" fmla="*/ 51 h 66"/>
                  <a:gd name="T44" fmla="*/ 2 w 55"/>
                  <a:gd name="T45" fmla="*/ 45 h 66"/>
                  <a:gd name="T46" fmla="*/ 1 w 55"/>
                  <a:gd name="T47" fmla="*/ 39 h 66"/>
                  <a:gd name="T48" fmla="*/ 0 w 55"/>
                  <a:gd name="T49" fmla="*/ 32 h 66"/>
                  <a:gd name="T50" fmla="*/ 1 w 55"/>
                  <a:gd name="T51" fmla="*/ 26 h 66"/>
                  <a:gd name="T52" fmla="*/ 3 w 55"/>
                  <a:gd name="T53" fmla="*/ 19 h 66"/>
                  <a:gd name="T54" fmla="*/ 6 w 55"/>
                  <a:gd name="T55" fmla="*/ 14 h 66"/>
                  <a:gd name="T56" fmla="*/ 9 w 55"/>
                  <a:gd name="T57" fmla="*/ 9 h 66"/>
                  <a:gd name="T58" fmla="*/ 13 w 55"/>
                  <a:gd name="T59" fmla="*/ 5 h 66"/>
                  <a:gd name="T60" fmla="*/ 17 w 55"/>
                  <a:gd name="T61" fmla="*/ 2 h 66"/>
                  <a:gd name="T62" fmla="*/ 23 w 55"/>
                  <a:gd name="T63" fmla="*/ 0 h 66"/>
                  <a:gd name="T64" fmla="*/ 28 w 55"/>
                  <a:gd name="T65" fmla="*/ 0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66"/>
                  <a:gd name="T101" fmla="*/ 55 w 55"/>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66">
                    <a:moveTo>
                      <a:pt x="28" y="0"/>
                    </a:moveTo>
                    <a:lnTo>
                      <a:pt x="34" y="0"/>
                    </a:lnTo>
                    <a:lnTo>
                      <a:pt x="39" y="2"/>
                    </a:lnTo>
                    <a:lnTo>
                      <a:pt x="43" y="5"/>
                    </a:lnTo>
                    <a:lnTo>
                      <a:pt x="48" y="10"/>
                    </a:lnTo>
                    <a:lnTo>
                      <a:pt x="51" y="14"/>
                    </a:lnTo>
                    <a:lnTo>
                      <a:pt x="53" y="19"/>
                    </a:lnTo>
                    <a:lnTo>
                      <a:pt x="55" y="26"/>
                    </a:lnTo>
                    <a:lnTo>
                      <a:pt x="55" y="32"/>
                    </a:lnTo>
                    <a:lnTo>
                      <a:pt x="54" y="40"/>
                    </a:lnTo>
                    <a:lnTo>
                      <a:pt x="53" y="45"/>
                    </a:lnTo>
                    <a:lnTo>
                      <a:pt x="51" y="52"/>
                    </a:lnTo>
                    <a:lnTo>
                      <a:pt x="47" y="56"/>
                    </a:lnTo>
                    <a:lnTo>
                      <a:pt x="43" y="60"/>
                    </a:lnTo>
                    <a:lnTo>
                      <a:pt x="38" y="63"/>
                    </a:lnTo>
                    <a:lnTo>
                      <a:pt x="34" y="65"/>
                    </a:lnTo>
                    <a:lnTo>
                      <a:pt x="28" y="66"/>
                    </a:lnTo>
                    <a:lnTo>
                      <a:pt x="22" y="65"/>
                    </a:lnTo>
                    <a:lnTo>
                      <a:pt x="17" y="62"/>
                    </a:lnTo>
                    <a:lnTo>
                      <a:pt x="12" y="60"/>
                    </a:lnTo>
                    <a:lnTo>
                      <a:pt x="9" y="56"/>
                    </a:lnTo>
                    <a:lnTo>
                      <a:pt x="6" y="51"/>
                    </a:lnTo>
                    <a:lnTo>
                      <a:pt x="2" y="45"/>
                    </a:lnTo>
                    <a:lnTo>
                      <a:pt x="1" y="39"/>
                    </a:lnTo>
                    <a:lnTo>
                      <a:pt x="0" y="32"/>
                    </a:lnTo>
                    <a:lnTo>
                      <a:pt x="1" y="26"/>
                    </a:lnTo>
                    <a:lnTo>
                      <a:pt x="3" y="19"/>
                    </a:lnTo>
                    <a:lnTo>
                      <a:pt x="6" y="14"/>
                    </a:lnTo>
                    <a:lnTo>
                      <a:pt x="9" y="9"/>
                    </a:lnTo>
                    <a:lnTo>
                      <a:pt x="13" y="5"/>
                    </a:lnTo>
                    <a:lnTo>
                      <a:pt x="17" y="2"/>
                    </a:lnTo>
                    <a:lnTo>
                      <a:pt x="23" y="0"/>
                    </a:lnTo>
                    <a:lnTo>
                      <a:pt x="2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3" name="Freeform 325"/>
              <p:cNvSpPr>
                <a:spLocks/>
              </p:cNvSpPr>
              <p:nvPr/>
            </p:nvSpPr>
            <p:spPr bwMode="auto">
              <a:xfrm>
                <a:off x="4389" y="3916"/>
                <a:ext cx="24" cy="29"/>
              </a:xfrm>
              <a:custGeom>
                <a:avLst/>
                <a:gdLst>
                  <a:gd name="T0" fmla="*/ 12 w 24"/>
                  <a:gd name="T1" fmla="*/ 0 h 29"/>
                  <a:gd name="T2" fmla="*/ 16 w 24"/>
                  <a:gd name="T3" fmla="*/ 1 h 29"/>
                  <a:gd name="T4" fmla="*/ 18 w 24"/>
                  <a:gd name="T5" fmla="*/ 1 h 29"/>
                  <a:gd name="T6" fmla="*/ 20 w 24"/>
                  <a:gd name="T7" fmla="*/ 4 h 29"/>
                  <a:gd name="T8" fmla="*/ 21 w 24"/>
                  <a:gd name="T9" fmla="*/ 5 h 29"/>
                  <a:gd name="T10" fmla="*/ 23 w 24"/>
                  <a:gd name="T11" fmla="*/ 7 h 29"/>
                  <a:gd name="T12" fmla="*/ 24 w 24"/>
                  <a:gd name="T13" fmla="*/ 9 h 29"/>
                  <a:gd name="T14" fmla="*/ 24 w 24"/>
                  <a:gd name="T15" fmla="*/ 12 h 29"/>
                  <a:gd name="T16" fmla="*/ 24 w 24"/>
                  <a:gd name="T17" fmla="*/ 15 h 29"/>
                  <a:gd name="T18" fmla="*/ 24 w 24"/>
                  <a:gd name="T19" fmla="*/ 18 h 29"/>
                  <a:gd name="T20" fmla="*/ 23 w 24"/>
                  <a:gd name="T21" fmla="*/ 21 h 29"/>
                  <a:gd name="T22" fmla="*/ 22 w 24"/>
                  <a:gd name="T23" fmla="*/ 23 h 29"/>
                  <a:gd name="T24" fmla="*/ 21 w 24"/>
                  <a:gd name="T25" fmla="*/ 25 h 29"/>
                  <a:gd name="T26" fmla="*/ 19 w 24"/>
                  <a:gd name="T27" fmla="*/ 27 h 29"/>
                  <a:gd name="T28" fmla="*/ 18 w 24"/>
                  <a:gd name="T29" fmla="*/ 28 h 29"/>
                  <a:gd name="T30" fmla="*/ 15 w 24"/>
                  <a:gd name="T31" fmla="*/ 29 h 29"/>
                  <a:gd name="T32" fmla="*/ 12 w 24"/>
                  <a:gd name="T33" fmla="*/ 29 h 29"/>
                  <a:gd name="T34" fmla="*/ 10 w 24"/>
                  <a:gd name="T35" fmla="*/ 29 h 29"/>
                  <a:gd name="T36" fmla="*/ 8 w 24"/>
                  <a:gd name="T37" fmla="*/ 28 h 29"/>
                  <a:gd name="T38" fmla="*/ 6 w 24"/>
                  <a:gd name="T39" fmla="*/ 27 h 29"/>
                  <a:gd name="T40" fmla="*/ 4 w 24"/>
                  <a:gd name="T41" fmla="*/ 25 h 29"/>
                  <a:gd name="T42" fmla="*/ 3 w 24"/>
                  <a:gd name="T43" fmla="*/ 23 h 29"/>
                  <a:gd name="T44" fmla="*/ 2 w 24"/>
                  <a:gd name="T45" fmla="*/ 21 h 29"/>
                  <a:gd name="T46" fmla="*/ 2 w 24"/>
                  <a:gd name="T47" fmla="*/ 18 h 29"/>
                  <a:gd name="T48" fmla="*/ 0 w 24"/>
                  <a:gd name="T49" fmla="*/ 15 h 29"/>
                  <a:gd name="T50" fmla="*/ 2 w 24"/>
                  <a:gd name="T51" fmla="*/ 12 h 29"/>
                  <a:gd name="T52" fmla="*/ 2 w 24"/>
                  <a:gd name="T53" fmla="*/ 9 h 29"/>
                  <a:gd name="T54" fmla="*/ 3 w 24"/>
                  <a:gd name="T55" fmla="*/ 7 h 29"/>
                  <a:gd name="T56" fmla="*/ 5 w 24"/>
                  <a:gd name="T57" fmla="*/ 5 h 29"/>
                  <a:gd name="T58" fmla="*/ 6 w 24"/>
                  <a:gd name="T59" fmla="*/ 3 h 29"/>
                  <a:gd name="T60" fmla="*/ 8 w 24"/>
                  <a:gd name="T61" fmla="*/ 1 h 29"/>
                  <a:gd name="T62" fmla="*/ 10 w 24"/>
                  <a:gd name="T63" fmla="*/ 0 h 29"/>
                  <a:gd name="T64" fmla="*/ 12 w 24"/>
                  <a:gd name="T65" fmla="*/ 0 h 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
                  <a:gd name="T100" fmla="*/ 0 h 29"/>
                  <a:gd name="T101" fmla="*/ 24 w 24"/>
                  <a:gd name="T102" fmla="*/ 29 h 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 h="29">
                    <a:moveTo>
                      <a:pt x="12" y="0"/>
                    </a:moveTo>
                    <a:lnTo>
                      <a:pt x="16" y="1"/>
                    </a:lnTo>
                    <a:lnTo>
                      <a:pt x="18" y="1"/>
                    </a:lnTo>
                    <a:lnTo>
                      <a:pt x="20" y="4"/>
                    </a:lnTo>
                    <a:lnTo>
                      <a:pt x="21" y="5"/>
                    </a:lnTo>
                    <a:lnTo>
                      <a:pt x="23" y="7"/>
                    </a:lnTo>
                    <a:lnTo>
                      <a:pt x="24" y="9"/>
                    </a:lnTo>
                    <a:lnTo>
                      <a:pt x="24" y="12"/>
                    </a:lnTo>
                    <a:lnTo>
                      <a:pt x="24" y="15"/>
                    </a:lnTo>
                    <a:lnTo>
                      <a:pt x="24" y="18"/>
                    </a:lnTo>
                    <a:lnTo>
                      <a:pt x="23" y="21"/>
                    </a:lnTo>
                    <a:lnTo>
                      <a:pt x="22" y="23"/>
                    </a:lnTo>
                    <a:lnTo>
                      <a:pt x="21" y="25"/>
                    </a:lnTo>
                    <a:lnTo>
                      <a:pt x="19" y="27"/>
                    </a:lnTo>
                    <a:lnTo>
                      <a:pt x="18" y="28"/>
                    </a:lnTo>
                    <a:lnTo>
                      <a:pt x="15" y="29"/>
                    </a:lnTo>
                    <a:lnTo>
                      <a:pt x="12" y="29"/>
                    </a:lnTo>
                    <a:lnTo>
                      <a:pt x="10" y="29"/>
                    </a:lnTo>
                    <a:lnTo>
                      <a:pt x="8" y="28"/>
                    </a:lnTo>
                    <a:lnTo>
                      <a:pt x="6" y="27"/>
                    </a:lnTo>
                    <a:lnTo>
                      <a:pt x="4" y="25"/>
                    </a:lnTo>
                    <a:lnTo>
                      <a:pt x="3" y="23"/>
                    </a:lnTo>
                    <a:lnTo>
                      <a:pt x="2" y="21"/>
                    </a:lnTo>
                    <a:lnTo>
                      <a:pt x="2" y="18"/>
                    </a:lnTo>
                    <a:lnTo>
                      <a:pt x="0" y="15"/>
                    </a:lnTo>
                    <a:lnTo>
                      <a:pt x="2" y="12"/>
                    </a:lnTo>
                    <a:lnTo>
                      <a:pt x="2" y="9"/>
                    </a:lnTo>
                    <a:lnTo>
                      <a:pt x="3" y="7"/>
                    </a:lnTo>
                    <a:lnTo>
                      <a:pt x="5" y="5"/>
                    </a:lnTo>
                    <a:lnTo>
                      <a:pt x="6" y="3"/>
                    </a:lnTo>
                    <a:lnTo>
                      <a:pt x="8" y="1"/>
                    </a:lnTo>
                    <a:lnTo>
                      <a:pt x="10" y="0"/>
                    </a:lnTo>
                    <a:lnTo>
                      <a:pt x="1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4" name="Freeform 326"/>
              <p:cNvSpPr>
                <a:spLocks/>
              </p:cNvSpPr>
              <p:nvPr/>
            </p:nvSpPr>
            <p:spPr bwMode="auto">
              <a:xfrm>
                <a:off x="3954" y="3625"/>
                <a:ext cx="832" cy="361"/>
              </a:xfrm>
              <a:custGeom>
                <a:avLst/>
                <a:gdLst>
                  <a:gd name="T0" fmla="*/ 14 w 832"/>
                  <a:gd name="T1" fmla="*/ 291 h 361"/>
                  <a:gd name="T2" fmla="*/ 4 w 832"/>
                  <a:gd name="T3" fmla="*/ 276 h 361"/>
                  <a:gd name="T4" fmla="*/ 0 w 832"/>
                  <a:gd name="T5" fmla="*/ 259 h 361"/>
                  <a:gd name="T6" fmla="*/ 2 w 832"/>
                  <a:gd name="T7" fmla="*/ 242 h 361"/>
                  <a:gd name="T8" fmla="*/ 12 w 832"/>
                  <a:gd name="T9" fmla="*/ 229 h 361"/>
                  <a:gd name="T10" fmla="*/ 25 w 832"/>
                  <a:gd name="T11" fmla="*/ 194 h 361"/>
                  <a:gd name="T12" fmla="*/ 93 w 832"/>
                  <a:gd name="T13" fmla="*/ 150 h 361"/>
                  <a:gd name="T14" fmla="*/ 176 w 832"/>
                  <a:gd name="T15" fmla="*/ 122 h 361"/>
                  <a:gd name="T16" fmla="*/ 257 w 832"/>
                  <a:gd name="T17" fmla="*/ 99 h 361"/>
                  <a:gd name="T18" fmla="*/ 491 w 832"/>
                  <a:gd name="T19" fmla="*/ 0 h 361"/>
                  <a:gd name="T20" fmla="*/ 578 w 832"/>
                  <a:gd name="T21" fmla="*/ 0 h 361"/>
                  <a:gd name="T22" fmla="*/ 650 w 832"/>
                  <a:gd name="T23" fmla="*/ 4 h 361"/>
                  <a:gd name="T24" fmla="*/ 723 w 832"/>
                  <a:gd name="T25" fmla="*/ 32 h 361"/>
                  <a:gd name="T26" fmla="*/ 818 w 832"/>
                  <a:gd name="T27" fmla="*/ 106 h 361"/>
                  <a:gd name="T28" fmla="*/ 820 w 832"/>
                  <a:gd name="T29" fmla="*/ 154 h 361"/>
                  <a:gd name="T30" fmla="*/ 828 w 832"/>
                  <a:gd name="T31" fmla="*/ 158 h 361"/>
                  <a:gd name="T32" fmla="*/ 831 w 832"/>
                  <a:gd name="T33" fmla="*/ 175 h 361"/>
                  <a:gd name="T34" fmla="*/ 819 w 832"/>
                  <a:gd name="T35" fmla="*/ 199 h 361"/>
                  <a:gd name="T36" fmla="*/ 799 w 832"/>
                  <a:gd name="T37" fmla="*/ 201 h 361"/>
                  <a:gd name="T38" fmla="*/ 801 w 832"/>
                  <a:gd name="T39" fmla="*/ 193 h 361"/>
                  <a:gd name="T40" fmla="*/ 800 w 832"/>
                  <a:gd name="T41" fmla="*/ 184 h 361"/>
                  <a:gd name="T42" fmla="*/ 778 w 832"/>
                  <a:gd name="T43" fmla="*/ 160 h 361"/>
                  <a:gd name="T44" fmla="*/ 767 w 832"/>
                  <a:gd name="T45" fmla="*/ 156 h 361"/>
                  <a:gd name="T46" fmla="*/ 757 w 832"/>
                  <a:gd name="T47" fmla="*/ 157 h 361"/>
                  <a:gd name="T48" fmla="*/ 741 w 832"/>
                  <a:gd name="T49" fmla="*/ 169 h 361"/>
                  <a:gd name="T50" fmla="*/ 726 w 832"/>
                  <a:gd name="T51" fmla="*/ 194 h 361"/>
                  <a:gd name="T52" fmla="*/ 713 w 832"/>
                  <a:gd name="T53" fmla="*/ 240 h 361"/>
                  <a:gd name="T54" fmla="*/ 497 w 832"/>
                  <a:gd name="T55" fmla="*/ 287 h 361"/>
                  <a:gd name="T56" fmla="*/ 499 w 832"/>
                  <a:gd name="T57" fmla="*/ 259 h 361"/>
                  <a:gd name="T58" fmla="*/ 494 w 832"/>
                  <a:gd name="T59" fmla="*/ 239 h 361"/>
                  <a:gd name="T60" fmla="*/ 482 w 832"/>
                  <a:gd name="T61" fmla="*/ 225 h 361"/>
                  <a:gd name="T62" fmla="*/ 466 w 832"/>
                  <a:gd name="T63" fmla="*/ 217 h 361"/>
                  <a:gd name="T64" fmla="*/ 446 w 832"/>
                  <a:gd name="T65" fmla="*/ 218 h 361"/>
                  <a:gd name="T66" fmla="*/ 425 w 832"/>
                  <a:gd name="T67" fmla="*/ 226 h 361"/>
                  <a:gd name="T68" fmla="*/ 403 w 832"/>
                  <a:gd name="T69" fmla="*/ 242 h 361"/>
                  <a:gd name="T70" fmla="*/ 384 w 832"/>
                  <a:gd name="T71" fmla="*/ 265 h 361"/>
                  <a:gd name="T72" fmla="*/ 366 w 832"/>
                  <a:gd name="T73" fmla="*/ 296 h 361"/>
                  <a:gd name="T74" fmla="*/ 353 w 832"/>
                  <a:gd name="T75" fmla="*/ 333 h 361"/>
                  <a:gd name="T76" fmla="*/ 271 w 832"/>
                  <a:gd name="T77" fmla="*/ 359 h 361"/>
                  <a:gd name="T78" fmla="*/ 233 w 832"/>
                  <a:gd name="T79" fmla="*/ 361 h 361"/>
                  <a:gd name="T80" fmla="*/ 153 w 832"/>
                  <a:gd name="T81" fmla="*/ 348 h 361"/>
                  <a:gd name="T82" fmla="*/ 79 w 832"/>
                  <a:gd name="T83" fmla="*/ 326 h 361"/>
                  <a:gd name="T84" fmla="*/ 55 w 832"/>
                  <a:gd name="T85" fmla="*/ 317 h 361"/>
                  <a:gd name="T86" fmla="*/ 33 w 832"/>
                  <a:gd name="T87" fmla="*/ 306 h 3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32"/>
                  <a:gd name="T133" fmla="*/ 0 h 361"/>
                  <a:gd name="T134" fmla="*/ 832 w 832"/>
                  <a:gd name="T135" fmla="*/ 361 h 3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32" h="361">
                    <a:moveTo>
                      <a:pt x="23" y="297"/>
                    </a:moveTo>
                    <a:lnTo>
                      <a:pt x="18" y="295"/>
                    </a:lnTo>
                    <a:lnTo>
                      <a:pt x="14" y="291"/>
                    </a:lnTo>
                    <a:lnTo>
                      <a:pt x="11" y="287"/>
                    </a:lnTo>
                    <a:lnTo>
                      <a:pt x="7" y="282"/>
                    </a:lnTo>
                    <a:lnTo>
                      <a:pt x="4" y="276"/>
                    </a:lnTo>
                    <a:lnTo>
                      <a:pt x="2" y="271"/>
                    </a:lnTo>
                    <a:lnTo>
                      <a:pt x="1" y="265"/>
                    </a:lnTo>
                    <a:lnTo>
                      <a:pt x="0" y="259"/>
                    </a:lnTo>
                    <a:lnTo>
                      <a:pt x="0" y="253"/>
                    </a:lnTo>
                    <a:lnTo>
                      <a:pt x="1" y="247"/>
                    </a:lnTo>
                    <a:lnTo>
                      <a:pt x="2" y="242"/>
                    </a:lnTo>
                    <a:lnTo>
                      <a:pt x="4" y="237"/>
                    </a:lnTo>
                    <a:lnTo>
                      <a:pt x="7" y="232"/>
                    </a:lnTo>
                    <a:lnTo>
                      <a:pt x="12" y="229"/>
                    </a:lnTo>
                    <a:lnTo>
                      <a:pt x="16" y="227"/>
                    </a:lnTo>
                    <a:lnTo>
                      <a:pt x="23" y="226"/>
                    </a:lnTo>
                    <a:lnTo>
                      <a:pt x="25" y="194"/>
                    </a:lnTo>
                    <a:lnTo>
                      <a:pt x="38" y="172"/>
                    </a:lnTo>
                    <a:lnTo>
                      <a:pt x="65" y="160"/>
                    </a:lnTo>
                    <a:lnTo>
                      <a:pt x="93" y="150"/>
                    </a:lnTo>
                    <a:lnTo>
                      <a:pt x="120" y="139"/>
                    </a:lnTo>
                    <a:lnTo>
                      <a:pt x="148" y="130"/>
                    </a:lnTo>
                    <a:lnTo>
                      <a:pt x="176" y="122"/>
                    </a:lnTo>
                    <a:lnTo>
                      <a:pt x="203" y="114"/>
                    </a:lnTo>
                    <a:lnTo>
                      <a:pt x="230" y="107"/>
                    </a:lnTo>
                    <a:lnTo>
                      <a:pt x="257" y="99"/>
                    </a:lnTo>
                    <a:lnTo>
                      <a:pt x="367" y="13"/>
                    </a:lnTo>
                    <a:lnTo>
                      <a:pt x="458" y="2"/>
                    </a:lnTo>
                    <a:lnTo>
                      <a:pt x="491" y="0"/>
                    </a:lnTo>
                    <a:lnTo>
                      <a:pt x="521" y="0"/>
                    </a:lnTo>
                    <a:lnTo>
                      <a:pt x="550" y="0"/>
                    </a:lnTo>
                    <a:lnTo>
                      <a:pt x="578" y="0"/>
                    </a:lnTo>
                    <a:lnTo>
                      <a:pt x="604" y="2"/>
                    </a:lnTo>
                    <a:lnTo>
                      <a:pt x="629" y="3"/>
                    </a:lnTo>
                    <a:lnTo>
                      <a:pt x="650" y="4"/>
                    </a:lnTo>
                    <a:lnTo>
                      <a:pt x="668" y="5"/>
                    </a:lnTo>
                    <a:lnTo>
                      <a:pt x="698" y="17"/>
                    </a:lnTo>
                    <a:lnTo>
                      <a:pt x="723" y="32"/>
                    </a:lnTo>
                    <a:lnTo>
                      <a:pt x="775" y="85"/>
                    </a:lnTo>
                    <a:lnTo>
                      <a:pt x="811" y="85"/>
                    </a:lnTo>
                    <a:lnTo>
                      <a:pt x="818" y="106"/>
                    </a:lnTo>
                    <a:lnTo>
                      <a:pt x="819" y="129"/>
                    </a:lnTo>
                    <a:lnTo>
                      <a:pt x="817" y="154"/>
                    </a:lnTo>
                    <a:lnTo>
                      <a:pt x="820" y="154"/>
                    </a:lnTo>
                    <a:lnTo>
                      <a:pt x="822" y="155"/>
                    </a:lnTo>
                    <a:lnTo>
                      <a:pt x="826" y="156"/>
                    </a:lnTo>
                    <a:lnTo>
                      <a:pt x="828" y="158"/>
                    </a:lnTo>
                    <a:lnTo>
                      <a:pt x="830" y="163"/>
                    </a:lnTo>
                    <a:lnTo>
                      <a:pt x="832" y="169"/>
                    </a:lnTo>
                    <a:lnTo>
                      <a:pt x="831" y="175"/>
                    </a:lnTo>
                    <a:lnTo>
                      <a:pt x="829" y="183"/>
                    </a:lnTo>
                    <a:lnTo>
                      <a:pt x="826" y="190"/>
                    </a:lnTo>
                    <a:lnTo>
                      <a:pt x="819" y="199"/>
                    </a:lnTo>
                    <a:lnTo>
                      <a:pt x="797" y="207"/>
                    </a:lnTo>
                    <a:lnTo>
                      <a:pt x="799" y="203"/>
                    </a:lnTo>
                    <a:lnTo>
                      <a:pt x="799" y="201"/>
                    </a:lnTo>
                    <a:lnTo>
                      <a:pt x="800" y="198"/>
                    </a:lnTo>
                    <a:lnTo>
                      <a:pt x="800" y="196"/>
                    </a:lnTo>
                    <a:lnTo>
                      <a:pt x="801" y="193"/>
                    </a:lnTo>
                    <a:lnTo>
                      <a:pt x="800" y="189"/>
                    </a:lnTo>
                    <a:lnTo>
                      <a:pt x="800" y="186"/>
                    </a:lnTo>
                    <a:lnTo>
                      <a:pt x="800" y="184"/>
                    </a:lnTo>
                    <a:lnTo>
                      <a:pt x="791" y="172"/>
                    </a:lnTo>
                    <a:lnTo>
                      <a:pt x="782" y="164"/>
                    </a:lnTo>
                    <a:lnTo>
                      <a:pt x="778" y="160"/>
                    </a:lnTo>
                    <a:lnTo>
                      <a:pt x="775" y="158"/>
                    </a:lnTo>
                    <a:lnTo>
                      <a:pt x="771" y="157"/>
                    </a:lnTo>
                    <a:lnTo>
                      <a:pt x="767" y="156"/>
                    </a:lnTo>
                    <a:lnTo>
                      <a:pt x="763" y="156"/>
                    </a:lnTo>
                    <a:lnTo>
                      <a:pt x="760" y="156"/>
                    </a:lnTo>
                    <a:lnTo>
                      <a:pt x="757" y="157"/>
                    </a:lnTo>
                    <a:lnTo>
                      <a:pt x="753" y="159"/>
                    </a:lnTo>
                    <a:lnTo>
                      <a:pt x="747" y="164"/>
                    </a:lnTo>
                    <a:lnTo>
                      <a:pt x="741" y="169"/>
                    </a:lnTo>
                    <a:lnTo>
                      <a:pt x="736" y="177"/>
                    </a:lnTo>
                    <a:lnTo>
                      <a:pt x="731" y="185"/>
                    </a:lnTo>
                    <a:lnTo>
                      <a:pt x="726" y="194"/>
                    </a:lnTo>
                    <a:lnTo>
                      <a:pt x="723" y="203"/>
                    </a:lnTo>
                    <a:lnTo>
                      <a:pt x="717" y="223"/>
                    </a:lnTo>
                    <a:lnTo>
                      <a:pt x="713" y="240"/>
                    </a:lnTo>
                    <a:lnTo>
                      <a:pt x="491" y="310"/>
                    </a:lnTo>
                    <a:lnTo>
                      <a:pt x="495" y="299"/>
                    </a:lnTo>
                    <a:lnTo>
                      <a:pt x="497" y="287"/>
                    </a:lnTo>
                    <a:lnTo>
                      <a:pt x="499" y="277"/>
                    </a:lnTo>
                    <a:lnTo>
                      <a:pt x="500" y="268"/>
                    </a:lnTo>
                    <a:lnTo>
                      <a:pt x="499" y="259"/>
                    </a:lnTo>
                    <a:lnTo>
                      <a:pt x="498" y="252"/>
                    </a:lnTo>
                    <a:lnTo>
                      <a:pt x="497" y="244"/>
                    </a:lnTo>
                    <a:lnTo>
                      <a:pt x="494" y="239"/>
                    </a:lnTo>
                    <a:lnTo>
                      <a:pt x="491" y="233"/>
                    </a:lnTo>
                    <a:lnTo>
                      <a:pt x="487" y="228"/>
                    </a:lnTo>
                    <a:lnTo>
                      <a:pt x="482" y="225"/>
                    </a:lnTo>
                    <a:lnTo>
                      <a:pt x="478" y="222"/>
                    </a:lnTo>
                    <a:lnTo>
                      <a:pt x="472" y="219"/>
                    </a:lnTo>
                    <a:lnTo>
                      <a:pt x="466" y="217"/>
                    </a:lnTo>
                    <a:lnTo>
                      <a:pt x="459" y="217"/>
                    </a:lnTo>
                    <a:lnTo>
                      <a:pt x="453" y="217"/>
                    </a:lnTo>
                    <a:lnTo>
                      <a:pt x="446" y="218"/>
                    </a:lnTo>
                    <a:lnTo>
                      <a:pt x="440" y="219"/>
                    </a:lnTo>
                    <a:lnTo>
                      <a:pt x="432" y="223"/>
                    </a:lnTo>
                    <a:lnTo>
                      <a:pt x="425" y="226"/>
                    </a:lnTo>
                    <a:lnTo>
                      <a:pt x="418" y="230"/>
                    </a:lnTo>
                    <a:lnTo>
                      <a:pt x="411" y="236"/>
                    </a:lnTo>
                    <a:lnTo>
                      <a:pt x="403" y="242"/>
                    </a:lnTo>
                    <a:lnTo>
                      <a:pt x="397" y="248"/>
                    </a:lnTo>
                    <a:lnTo>
                      <a:pt x="390" y="256"/>
                    </a:lnTo>
                    <a:lnTo>
                      <a:pt x="384" y="265"/>
                    </a:lnTo>
                    <a:lnTo>
                      <a:pt x="377" y="274"/>
                    </a:lnTo>
                    <a:lnTo>
                      <a:pt x="372" y="284"/>
                    </a:lnTo>
                    <a:lnTo>
                      <a:pt x="366" y="296"/>
                    </a:lnTo>
                    <a:lnTo>
                      <a:pt x="362" y="307"/>
                    </a:lnTo>
                    <a:lnTo>
                      <a:pt x="358" y="320"/>
                    </a:lnTo>
                    <a:lnTo>
                      <a:pt x="353" y="333"/>
                    </a:lnTo>
                    <a:lnTo>
                      <a:pt x="347" y="347"/>
                    </a:lnTo>
                    <a:lnTo>
                      <a:pt x="282" y="357"/>
                    </a:lnTo>
                    <a:lnTo>
                      <a:pt x="271" y="359"/>
                    </a:lnTo>
                    <a:lnTo>
                      <a:pt x="259" y="360"/>
                    </a:lnTo>
                    <a:lnTo>
                      <a:pt x="246" y="361"/>
                    </a:lnTo>
                    <a:lnTo>
                      <a:pt x="233" y="361"/>
                    </a:lnTo>
                    <a:lnTo>
                      <a:pt x="207" y="358"/>
                    </a:lnTo>
                    <a:lnTo>
                      <a:pt x="180" y="354"/>
                    </a:lnTo>
                    <a:lnTo>
                      <a:pt x="153" y="348"/>
                    </a:lnTo>
                    <a:lnTo>
                      <a:pt x="126" y="341"/>
                    </a:lnTo>
                    <a:lnTo>
                      <a:pt x="101" y="333"/>
                    </a:lnTo>
                    <a:lnTo>
                      <a:pt x="79" y="326"/>
                    </a:lnTo>
                    <a:lnTo>
                      <a:pt x="71" y="323"/>
                    </a:lnTo>
                    <a:lnTo>
                      <a:pt x="63" y="320"/>
                    </a:lnTo>
                    <a:lnTo>
                      <a:pt x="55" y="317"/>
                    </a:lnTo>
                    <a:lnTo>
                      <a:pt x="47" y="314"/>
                    </a:lnTo>
                    <a:lnTo>
                      <a:pt x="40" y="311"/>
                    </a:lnTo>
                    <a:lnTo>
                      <a:pt x="33" y="306"/>
                    </a:lnTo>
                    <a:lnTo>
                      <a:pt x="28" y="302"/>
                    </a:lnTo>
                    <a:lnTo>
                      <a:pt x="23" y="297"/>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5" name="Freeform 327"/>
              <p:cNvSpPr>
                <a:spLocks/>
              </p:cNvSpPr>
              <p:nvPr/>
            </p:nvSpPr>
            <p:spPr bwMode="auto">
              <a:xfrm>
                <a:off x="3948" y="3847"/>
                <a:ext cx="34" cy="79"/>
              </a:xfrm>
              <a:custGeom>
                <a:avLst/>
                <a:gdLst>
                  <a:gd name="T0" fmla="*/ 23 w 34"/>
                  <a:gd name="T1" fmla="*/ 7 h 79"/>
                  <a:gd name="T2" fmla="*/ 33 w 34"/>
                  <a:gd name="T3" fmla="*/ 0 h 79"/>
                  <a:gd name="T4" fmla="*/ 26 w 34"/>
                  <a:gd name="T5" fmla="*/ 1 h 79"/>
                  <a:gd name="T6" fmla="*/ 19 w 34"/>
                  <a:gd name="T7" fmla="*/ 5 h 79"/>
                  <a:gd name="T8" fmla="*/ 10 w 34"/>
                  <a:gd name="T9" fmla="*/ 12 h 79"/>
                  <a:gd name="T10" fmla="*/ 6 w 34"/>
                  <a:gd name="T11" fmla="*/ 18 h 79"/>
                  <a:gd name="T12" fmla="*/ 3 w 34"/>
                  <a:gd name="T13" fmla="*/ 23 h 79"/>
                  <a:gd name="T14" fmla="*/ 2 w 34"/>
                  <a:gd name="T15" fmla="*/ 29 h 79"/>
                  <a:gd name="T16" fmla="*/ 0 w 34"/>
                  <a:gd name="T17" fmla="*/ 34 h 79"/>
                  <a:gd name="T18" fmla="*/ 0 w 34"/>
                  <a:gd name="T19" fmla="*/ 40 h 79"/>
                  <a:gd name="T20" fmla="*/ 2 w 34"/>
                  <a:gd name="T21" fmla="*/ 47 h 79"/>
                  <a:gd name="T22" fmla="*/ 4 w 34"/>
                  <a:gd name="T23" fmla="*/ 52 h 79"/>
                  <a:gd name="T24" fmla="*/ 6 w 34"/>
                  <a:gd name="T25" fmla="*/ 59 h 79"/>
                  <a:gd name="T26" fmla="*/ 8 w 34"/>
                  <a:gd name="T27" fmla="*/ 64 h 79"/>
                  <a:gd name="T28" fmla="*/ 11 w 34"/>
                  <a:gd name="T29" fmla="*/ 68 h 79"/>
                  <a:gd name="T30" fmla="*/ 16 w 34"/>
                  <a:gd name="T31" fmla="*/ 73 h 79"/>
                  <a:gd name="T32" fmla="*/ 19 w 34"/>
                  <a:gd name="T33" fmla="*/ 76 h 79"/>
                  <a:gd name="T34" fmla="*/ 24 w 34"/>
                  <a:gd name="T35" fmla="*/ 79 h 79"/>
                  <a:gd name="T36" fmla="*/ 34 w 34"/>
                  <a:gd name="T37" fmla="*/ 70 h 79"/>
                  <a:gd name="T38" fmla="*/ 30 w 34"/>
                  <a:gd name="T39" fmla="*/ 68 h 79"/>
                  <a:gd name="T40" fmla="*/ 25 w 34"/>
                  <a:gd name="T41" fmla="*/ 65 h 79"/>
                  <a:gd name="T42" fmla="*/ 21 w 34"/>
                  <a:gd name="T43" fmla="*/ 61 h 79"/>
                  <a:gd name="T44" fmla="*/ 18 w 34"/>
                  <a:gd name="T45" fmla="*/ 56 h 79"/>
                  <a:gd name="T46" fmla="*/ 16 w 34"/>
                  <a:gd name="T47" fmla="*/ 51 h 79"/>
                  <a:gd name="T48" fmla="*/ 13 w 34"/>
                  <a:gd name="T49" fmla="*/ 45 h 79"/>
                  <a:gd name="T50" fmla="*/ 12 w 34"/>
                  <a:gd name="T51" fmla="*/ 39 h 79"/>
                  <a:gd name="T52" fmla="*/ 11 w 34"/>
                  <a:gd name="T53" fmla="*/ 33 h 79"/>
                  <a:gd name="T54" fmla="*/ 11 w 34"/>
                  <a:gd name="T55" fmla="*/ 28 h 79"/>
                  <a:gd name="T56" fmla="*/ 11 w 34"/>
                  <a:gd name="T57" fmla="*/ 21 h 79"/>
                  <a:gd name="T58" fmla="*/ 13 w 34"/>
                  <a:gd name="T59" fmla="*/ 17 h 79"/>
                  <a:gd name="T60" fmla="*/ 15 w 34"/>
                  <a:gd name="T61" fmla="*/ 11 h 79"/>
                  <a:gd name="T62" fmla="*/ 17 w 34"/>
                  <a:gd name="T63" fmla="*/ 9 h 79"/>
                  <a:gd name="T64" fmla="*/ 16 w 34"/>
                  <a:gd name="T65" fmla="*/ 10 h 79"/>
                  <a:gd name="T66" fmla="*/ 19 w 34"/>
                  <a:gd name="T67" fmla="*/ 9 h 79"/>
                  <a:gd name="T68" fmla="*/ 24 w 34"/>
                  <a:gd name="T69" fmla="*/ 8 h 79"/>
                  <a:gd name="T70" fmla="*/ 34 w 34"/>
                  <a:gd name="T71" fmla="*/ 1 h 79"/>
                  <a:gd name="T72" fmla="*/ 24 w 34"/>
                  <a:gd name="T73" fmla="*/ 8 h 79"/>
                  <a:gd name="T74" fmla="*/ 25 w 34"/>
                  <a:gd name="T75" fmla="*/ 7 h 79"/>
                  <a:gd name="T76" fmla="*/ 28 w 34"/>
                  <a:gd name="T77" fmla="*/ 6 h 79"/>
                  <a:gd name="T78" fmla="*/ 30 w 34"/>
                  <a:gd name="T79" fmla="*/ 5 h 79"/>
                  <a:gd name="T80" fmla="*/ 31 w 34"/>
                  <a:gd name="T81" fmla="*/ 4 h 79"/>
                  <a:gd name="T82" fmla="*/ 33 w 34"/>
                  <a:gd name="T83" fmla="*/ 3 h 79"/>
                  <a:gd name="T84" fmla="*/ 34 w 34"/>
                  <a:gd name="T85" fmla="*/ 1 h 79"/>
                  <a:gd name="T86" fmla="*/ 33 w 34"/>
                  <a:gd name="T87" fmla="*/ 0 h 79"/>
                  <a:gd name="T88" fmla="*/ 23 w 34"/>
                  <a:gd name="T89" fmla="*/ 7 h 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79"/>
                  <a:gd name="T137" fmla="*/ 34 w 34"/>
                  <a:gd name="T138" fmla="*/ 79 h 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79">
                    <a:moveTo>
                      <a:pt x="23" y="7"/>
                    </a:moveTo>
                    <a:lnTo>
                      <a:pt x="33" y="0"/>
                    </a:lnTo>
                    <a:lnTo>
                      <a:pt x="26" y="1"/>
                    </a:lnTo>
                    <a:lnTo>
                      <a:pt x="19" y="5"/>
                    </a:lnTo>
                    <a:lnTo>
                      <a:pt x="10" y="12"/>
                    </a:lnTo>
                    <a:lnTo>
                      <a:pt x="6" y="18"/>
                    </a:lnTo>
                    <a:lnTo>
                      <a:pt x="3" y="23"/>
                    </a:lnTo>
                    <a:lnTo>
                      <a:pt x="2" y="29"/>
                    </a:lnTo>
                    <a:lnTo>
                      <a:pt x="0" y="34"/>
                    </a:lnTo>
                    <a:lnTo>
                      <a:pt x="0" y="40"/>
                    </a:lnTo>
                    <a:lnTo>
                      <a:pt x="2" y="47"/>
                    </a:lnTo>
                    <a:lnTo>
                      <a:pt x="4" y="52"/>
                    </a:lnTo>
                    <a:lnTo>
                      <a:pt x="6" y="59"/>
                    </a:lnTo>
                    <a:lnTo>
                      <a:pt x="8" y="64"/>
                    </a:lnTo>
                    <a:lnTo>
                      <a:pt x="11" y="68"/>
                    </a:lnTo>
                    <a:lnTo>
                      <a:pt x="16" y="73"/>
                    </a:lnTo>
                    <a:lnTo>
                      <a:pt x="19" y="76"/>
                    </a:lnTo>
                    <a:lnTo>
                      <a:pt x="24" y="79"/>
                    </a:lnTo>
                    <a:lnTo>
                      <a:pt x="34" y="70"/>
                    </a:lnTo>
                    <a:lnTo>
                      <a:pt x="30" y="68"/>
                    </a:lnTo>
                    <a:lnTo>
                      <a:pt x="25" y="65"/>
                    </a:lnTo>
                    <a:lnTo>
                      <a:pt x="21" y="61"/>
                    </a:lnTo>
                    <a:lnTo>
                      <a:pt x="18" y="56"/>
                    </a:lnTo>
                    <a:lnTo>
                      <a:pt x="16" y="51"/>
                    </a:lnTo>
                    <a:lnTo>
                      <a:pt x="13" y="45"/>
                    </a:lnTo>
                    <a:lnTo>
                      <a:pt x="12" y="39"/>
                    </a:lnTo>
                    <a:lnTo>
                      <a:pt x="11" y="33"/>
                    </a:lnTo>
                    <a:lnTo>
                      <a:pt x="11" y="28"/>
                    </a:lnTo>
                    <a:lnTo>
                      <a:pt x="11" y="21"/>
                    </a:lnTo>
                    <a:lnTo>
                      <a:pt x="13" y="17"/>
                    </a:lnTo>
                    <a:lnTo>
                      <a:pt x="15" y="11"/>
                    </a:lnTo>
                    <a:lnTo>
                      <a:pt x="17" y="9"/>
                    </a:lnTo>
                    <a:lnTo>
                      <a:pt x="16" y="10"/>
                    </a:lnTo>
                    <a:lnTo>
                      <a:pt x="19" y="9"/>
                    </a:lnTo>
                    <a:lnTo>
                      <a:pt x="24" y="8"/>
                    </a:lnTo>
                    <a:lnTo>
                      <a:pt x="34" y="1"/>
                    </a:lnTo>
                    <a:lnTo>
                      <a:pt x="24" y="8"/>
                    </a:lnTo>
                    <a:lnTo>
                      <a:pt x="25" y="7"/>
                    </a:lnTo>
                    <a:lnTo>
                      <a:pt x="28" y="6"/>
                    </a:lnTo>
                    <a:lnTo>
                      <a:pt x="30" y="5"/>
                    </a:lnTo>
                    <a:lnTo>
                      <a:pt x="31" y="4"/>
                    </a:lnTo>
                    <a:lnTo>
                      <a:pt x="33" y="3"/>
                    </a:lnTo>
                    <a:lnTo>
                      <a:pt x="34" y="1"/>
                    </a:lnTo>
                    <a:lnTo>
                      <a:pt x="33" y="0"/>
                    </a:lnTo>
                    <a:lnTo>
                      <a:pt x="2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6" name="Freeform 328"/>
              <p:cNvSpPr>
                <a:spLocks/>
              </p:cNvSpPr>
              <p:nvPr/>
            </p:nvSpPr>
            <p:spPr bwMode="auto">
              <a:xfrm>
                <a:off x="3971" y="3814"/>
                <a:ext cx="13" cy="40"/>
              </a:xfrm>
              <a:custGeom>
                <a:avLst/>
                <a:gdLst>
                  <a:gd name="T0" fmla="*/ 3 w 13"/>
                  <a:gd name="T1" fmla="*/ 8 h 40"/>
                  <a:gd name="T2" fmla="*/ 0 w 13"/>
                  <a:gd name="T3" fmla="*/ 40 h 40"/>
                  <a:gd name="T4" fmla="*/ 11 w 13"/>
                  <a:gd name="T5" fmla="*/ 34 h 40"/>
                  <a:gd name="T6" fmla="*/ 13 w 13"/>
                  <a:gd name="T7" fmla="*/ 1 h 40"/>
                  <a:gd name="T8" fmla="*/ 13 w 13"/>
                  <a:gd name="T9" fmla="*/ 0 h 40"/>
                  <a:gd name="T10" fmla="*/ 12 w 13"/>
                  <a:gd name="T11" fmla="*/ 0 h 40"/>
                  <a:gd name="T12" fmla="*/ 10 w 13"/>
                  <a:gd name="T13" fmla="*/ 1 h 40"/>
                  <a:gd name="T14" fmla="*/ 8 w 13"/>
                  <a:gd name="T15" fmla="*/ 3 h 40"/>
                  <a:gd name="T16" fmla="*/ 7 w 13"/>
                  <a:gd name="T17" fmla="*/ 5 h 40"/>
                  <a:gd name="T18" fmla="*/ 5 w 13"/>
                  <a:gd name="T19" fmla="*/ 6 h 40"/>
                  <a:gd name="T20" fmla="*/ 3 w 13"/>
                  <a:gd name="T21" fmla="*/ 7 h 40"/>
                  <a:gd name="T22" fmla="*/ 3 w 13"/>
                  <a:gd name="T23" fmla="*/ 8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40"/>
                  <a:gd name="T38" fmla="*/ 13 w 13"/>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40">
                    <a:moveTo>
                      <a:pt x="3" y="8"/>
                    </a:moveTo>
                    <a:lnTo>
                      <a:pt x="0" y="40"/>
                    </a:lnTo>
                    <a:lnTo>
                      <a:pt x="11" y="34"/>
                    </a:lnTo>
                    <a:lnTo>
                      <a:pt x="13" y="1"/>
                    </a:lnTo>
                    <a:lnTo>
                      <a:pt x="13" y="0"/>
                    </a:lnTo>
                    <a:lnTo>
                      <a:pt x="12" y="0"/>
                    </a:lnTo>
                    <a:lnTo>
                      <a:pt x="10" y="1"/>
                    </a:lnTo>
                    <a:lnTo>
                      <a:pt x="8" y="3"/>
                    </a:lnTo>
                    <a:lnTo>
                      <a:pt x="7" y="5"/>
                    </a:lnTo>
                    <a:lnTo>
                      <a:pt x="5" y="6"/>
                    </a:lnTo>
                    <a:lnTo>
                      <a:pt x="3" y="7"/>
                    </a:lnTo>
                    <a:lnTo>
                      <a:pt x="3"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7" name="Freeform 329"/>
              <p:cNvSpPr>
                <a:spLocks/>
              </p:cNvSpPr>
              <p:nvPr/>
            </p:nvSpPr>
            <p:spPr bwMode="auto">
              <a:xfrm>
                <a:off x="3974" y="3794"/>
                <a:ext cx="23" cy="28"/>
              </a:xfrm>
              <a:custGeom>
                <a:avLst/>
                <a:gdLst>
                  <a:gd name="T0" fmla="*/ 21 w 23"/>
                  <a:gd name="T1" fmla="*/ 0 h 28"/>
                  <a:gd name="T2" fmla="*/ 12 w 23"/>
                  <a:gd name="T3" fmla="*/ 6 h 28"/>
                  <a:gd name="T4" fmla="*/ 0 w 23"/>
                  <a:gd name="T5" fmla="*/ 28 h 28"/>
                  <a:gd name="T6" fmla="*/ 10 w 23"/>
                  <a:gd name="T7" fmla="*/ 21 h 28"/>
                  <a:gd name="T8" fmla="*/ 22 w 23"/>
                  <a:gd name="T9" fmla="*/ 1 h 28"/>
                  <a:gd name="T10" fmla="*/ 14 w 23"/>
                  <a:gd name="T11" fmla="*/ 8 h 28"/>
                  <a:gd name="T12" fmla="*/ 22 w 23"/>
                  <a:gd name="T13" fmla="*/ 1 h 28"/>
                  <a:gd name="T14" fmla="*/ 23 w 23"/>
                  <a:gd name="T15" fmla="*/ 0 h 28"/>
                  <a:gd name="T16" fmla="*/ 22 w 23"/>
                  <a:gd name="T17" fmla="*/ 0 h 28"/>
                  <a:gd name="T18" fmla="*/ 21 w 23"/>
                  <a:gd name="T19" fmla="*/ 0 h 28"/>
                  <a:gd name="T20" fmla="*/ 19 w 23"/>
                  <a:gd name="T21" fmla="*/ 1 h 28"/>
                  <a:gd name="T22" fmla="*/ 18 w 23"/>
                  <a:gd name="T23" fmla="*/ 2 h 28"/>
                  <a:gd name="T24" fmla="*/ 16 w 23"/>
                  <a:gd name="T25" fmla="*/ 3 h 28"/>
                  <a:gd name="T26" fmla="*/ 13 w 23"/>
                  <a:gd name="T27" fmla="*/ 5 h 28"/>
                  <a:gd name="T28" fmla="*/ 12 w 23"/>
                  <a:gd name="T29" fmla="*/ 6 h 28"/>
                  <a:gd name="T30" fmla="*/ 21 w 23"/>
                  <a:gd name="T31" fmla="*/ 0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8"/>
                  <a:gd name="T50" fmla="*/ 23 w 23"/>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8">
                    <a:moveTo>
                      <a:pt x="21" y="0"/>
                    </a:moveTo>
                    <a:lnTo>
                      <a:pt x="12" y="6"/>
                    </a:lnTo>
                    <a:lnTo>
                      <a:pt x="0" y="28"/>
                    </a:lnTo>
                    <a:lnTo>
                      <a:pt x="10" y="21"/>
                    </a:lnTo>
                    <a:lnTo>
                      <a:pt x="22" y="1"/>
                    </a:lnTo>
                    <a:lnTo>
                      <a:pt x="14" y="8"/>
                    </a:lnTo>
                    <a:lnTo>
                      <a:pt x="22" y="1"/>
                    </a:lnTo>
                    <a:lnTo>
                      <a:pt x="23" y="0"/>
                    </a:lnTo>
                    <a:lnTo>
                      <a:pt x="22" y="0"/>
                    </a:lnTo>
                    <a:lnTo>
                      <a:pt x="21" y="0"/>
                    </a:lnTo>
                    <a:lnTo>
                      <a:pt x="19" y="1"/>
                    </a:lnTo>
                    <a:lnTo>
                      <a:pt x="18" y="2"/>
                    </a:lnTo>
                    <a:lnTo>
                      <a:pt x="16" y="3"/>
                    </a:lnTo>
                    <a:lnTo>
                      <a:pt x="13" y="5"/>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8" name="Freeform 330"/>
              <p:cNvSpPr>
                <a:spLocks/>
              </p:cNvSpPr>
              <p:nvPr/>
            </p:nvSpPr>
            <p:spPr bwMode="auto">
              <a:xfrm>
                <a:off x="3988" y="3721"/>
                <a:ext cx="229" cy="81"/>
              </a:xfrm>
              <a:custGeom>
                <a:avLst/>
                <a:gdLst>
                  <a:gd name="T0" fmla="*/ 222 w 229"/>
                  <a:gd name="T1" fmla="*/ 3 h 81"/>
                  <a:gd name="T2" fmla="*/ 227 w 229"/>
                  <a:gd name="T3" fmla="*/ 0 h 81"/>
                  <a:gd name="T4" fmla="*/ 200 w 229"/>
                  <a:gd name="T5" fmla="*/ 6 h 81"/>
                  <a:gd name="T6" fmla="*/ 173 w 229"/>
                  <a:gd name="T7" fmla="*/ 14 h 81"/>
                  <a:gd name="T8" fmla="*/ 145 w 229"/>
                  <a:gd name="T9" fmla="*/ 21 h 81"/>
                  <a:gd name="T10" fmla="*/ 118 w 229"/>
                  <a:gd name="T11" fmla="*/ 30 h 81"/>
                  <a:gd name="T12" fmla="*/ 90 w 229"/>
                  <a:gd name="T13" fmla="*/ 40 h 81"/>
                  <a:gd name="T14" fmla="*/ 62 w 229"/>
                  <a:gd name="T15" fmla="*/ 49 h 81"/>
                  <a:gd name="T16" fmla="*/ 34 w 229"/>
                  <a:gd name="T17" fmla="*/ 61 h 81"/>
                  <a:gd name="T18" fmla="*/ 7 w 229"/>
                  <a:gd name="T19" fmla="*/ 73 h 81"/>
                  <a:gd name="T20" fmla="*/ 0 w 229"/>
                  <a:gd name="T21" fmla="*/ 81 h 81"/>
                  <a:gd name="T22" fmla="*/ 27 w 229"/>
                  <a:gd name="T23" fmla="*/ 68 h 81"/>
                  <a:gd name="T24" fmla="*/ 55 w 229"/>
                  <a:gd name="T25" fmla="*/ 57 h 81"/>
                  <a:gd name="T26" fmla="*/ 83 w 229"/>
                  <a:gd name="T27" fmla="*/ 47 h 81"/>
                  <a:gd name="T28" fmla="*/ 110 w 229"/>
                  <a:gd name="T29" fmla="*/ 39 h 81"/>
                  <a:gd name="T30" fmla="*/ 138 w 229"/>
                  <a:gd name="T31" fmla="*/ 30 h 81"/>
                  <a:gd name="T32" fmla="*/ 165 w 229"/>
                  <a:gd name="T33" fmla="*/ 23 h 81"/>
                  <a:gd name="T34" fmla="*/ 193 w 229"/>
                  <a:gd name="T35" fmla="*/ 15 h 81"/>
                  <a:gd name="T36" fmla="*/ 219 w 229"/>
                  <a:gd name="T37" fmla="*/ 8 h 81"/>
                  <a:gd name="T38" fmla="*/ 224 w 229"/>
                  <a:gd name="T39" fmla="*/ 4 h 81"/>
                  <a:gd name="T40" fmla="*/ 219 w 229"/>
                  <a:gd name="T41" fmla="*/ 8 h 81"/>
                  <a:gd name="T42" fmla="*/ 221 w 229"/>
                  <a:gd name="T43" fmla="*/ 6 h 81"/>
                  <a:gd name="T44" fmla="*/ 223 w 229"/>
                  <a:gd name="T45" fmla="*/ 5 h 81"/>
                  <a:gd name="T46" fmla="*/ 224 w 229"/>
                  <a:gd name="T47" fmla="*/ 4 h 81"/>
                  <a:gd name="T48" fmla="*/ 226 w 229"/>
                  <a:gd name="T49" fmla="*/ 3 h 81"/>
                  <a:gd name="T50" fmla="*/ 227 w 229"/>
                  <a:gd name="T51" fmla="*/ 1 h 81"/>
                  <a:gd name="T52" fmla="*/ 229 w 229"/>
                  <a:gd name="T53" fmla="*/ 0 h 81"/>
                  <a:gd name="T54" fmla="*/ 227 w 229"/>
                  <a:gd name="T55" fmla="*/ 0 h 81"/>
                  <a:gd name="T56" fmla="*/ 222 w 229"/>
                  <a:gd name="T57" fmla="*/ 3 h 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9"/>
                  <a:gd name="T88" fmla="*/ 0 h 81"/>
                  <a:gd name="T89" fmla="*/ 229 w 229"/>
                  <a:gd name="T90" fmla="*/ 81 h 8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9" h="81">
                    <a:moveTo>
                      <a:pt x="222" y="3"/>
                    </a:moveTo>
                    <a:lnTo>
                      <a:pt x="227" y="0"/>
                    </a:lnTo>
                    <a:lnTo>
                      <a:pt x="200" y="6"/>
                    </a:lnTo>
                    <a:lnTo>
                      <a:pt x="173" y="14"/>
                    </a:lnTo>
                    <a:lnTo>
                      <a:pt x="145" y="21"/>
                    </a:lnTo>
                    <a:lnTo>
                      <a:pt x="118" y="30"/>
                    </a:lnTo>
                    <a:lnTo>
                      <a:pt x="90" y="40"/>
                    </a:lnTo>
                    <a:lnTo>
                      <a:pt x="62" y="49"/>
                    </a:lnTo>
                    <a:lnTo>
                      <a:pt x="34" y="61"/>
                    </a:lnTo>
                    <a:lnTo>
                      <a:pt x="7" y="73"/>
                    </a:lnTo>
                    <a:lnTo>
                      <a:pt x="0" y="81"/>
                    </a:lnTo>
                    <a:lnTo>
                      <a:pt x="27" y="68"/>
                    </a:lnTo>
                    <a:lnTo>
                      <a:pt x="55" y="57"/>
                    </a:lnTo>
                    <a:lnTo>
                      <a:pt x="83" y="47"/>
                    </a:lnTo>
                    <a:lnTo>
                      <a:pt x="110" y="39"/>
                    </a:lnTo>
                    <a:lnTo>
                      <a:pt x="138" y="30"/>
                    </a:lnTo>
                    <a:lnTo>
                      <a:pt x="165" y="23"/>
                    </a:lnTo>
                    <a:lnTo>
                      <a:pt x="193" y="15"/>
                    </a:lnTo>
                    <a:lnTo>
                      <a:pt x="219" y="8"/>
                    </a:lnTo>
                    <a:lnTo>
                      <a:pt x="224" y="4"/>
                    </a:lnTo>
                    <a:lnTo>
                      <a:pt x="219" y="8"/>
                    </a:lnTo>
                    <a:lnTo>
                      <a:pt x="221" y="6"/>
                    </a:lnTo>
                    <a:lnTo>
                      <a:pt x="223" y="5"/>
                    </a:lnTo>
                    <a:lnTo>
                      <a:pt x="224" y="4"/>
                    </a:lnTo>
                    <a:lnTo>
                      <a:pt x="226" y="3"/>
                    </a:lnTo>
                    <a:lnTo>
                      <a:pt x="227" y="1"/>
                    </a:lnTo>
                    <a:lnTo>
                      <a:pt x="229" y="0"/>
                    </a:lnTo>
                    <a:lnTo>
                      <a:pt x="227" y="0"/>
                    </a:lnTo>
                    <a:lnTo>
                      <a:pt x="222"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69" name="Freeform 331"/>
              <p:cNvSpPr>
                <a:spLocks/>
              </p:cNvSpPr>
              <p:nvPr/>
            </p:nvSpPr>
            <p:spPr bwMode="auto">
              <a:xfrm>
                <a:off x="4210" y="3634"/>
                <a:ext cx="117" cy="91"/>
              </a:xfrm>
              <a:custGeom>
                <a:avLst/>
                <a:gdLst>
                  <a:gd name="T0" fmla="*/ 116 w 117"/>
                  <a:gd name="T1" fmla="*/ 0 h 91"/>
                  <a:gd name="T2" fmla="*/ 110 w 117"/>
                  <a:gd name="T3" fmla="*/ 3 h 91"/>
                  <a:gd name="T4" fmla="*/ 0 w 117"/>
                  <a:gd name="T5" fmla="*/ 90 h 91"/>
                  <a:gd name="T6" fmla="*/ 2 w 117"/>
                  <a:gd name="T7" fmla="*/ 91 h 91"/>
                  <a:gd name="T8" fmla="*/ 112 w 117"/>
                  <a:gd name="T9" fmla="*/ 4 h 91"/>
                  <a:gd name="T10" fmla="*/ 107 w 117"/>
                  <a:gd name="T11" fmla="*/ 8 h 91"/>
                  <a:gd name="T12" fmla="*/ 112 w 117"/>
                  <a:gd name="T13" fmla="*/ 4 h 91"/>
                  <a:gd name="T14" fmla="*/ 115 w 117"/>
                  <a:gd name="T15" fmla="*/ 3 h 91"/>
                  <a:gd name="T16" fmla="*/ 116 w 117"/>
                  <a:gd name="T17" fmla="*/ 1 h 91"/>
                  <a:gd name="T18" fmla="*/ 117 w 117"/>
                  <a:gd name="T19" fmla="*/ 0 h 91"/>
                  <a:gd name="T20" fmla="*/ 116 w 117"/>
                  <a:gd name="T21" fmla="*/ 0 h 91"/>
                  <a:gd name="T22" fmla="*/ 115 w 117"/>
                  <a:gd name="T23" fmla="*/ 0 h 91"/>
                  <a:gd name="T24" fmla="*/ 112 w 117"/>
                  <a:gd name="T25" fmla="*/ 1 h 91"/>
                  <a:gd name="T26" fmla="*/ 110 w 117"/>
                  <a:gd name="T27" fmla="*/ 3 h 91"/>
                  <a:gd name="T28" fmla="*/ 116 w 117"/>
                  <a:gd name="T29" fmla="*/ 0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91"/>
                  <a:gd name="T47" fmla="*/ 117 w 117"/>
                  <a:gd name="T48" fmla="*/ 91 h 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91">
                    <a:moveTo>
                      <a:pt x="116" y="0"/>
                    </a:moveTo>
                    <a:lnTo>
                      <a:pt x="110" y="3"/>
                    </a:lnTo>
                    <a:lnTo>
                      <a:pt x="0" y="90"/>
                    </a:lnTo>
                    <a:lnTo>
                      <a:pt x="2" y="91"/>
                    </a:lnTo>
                    <a:lnTo>
                      <a:pt x="112" y="4"/>
                    </a:lnTo>
                    <a:lnTo>
                      <a:pt x="107" y="8"/>
                    </a:lnTo>
                    <a:lnTo>
                      <a:pt x="112" y="4"/>
                    </a:lnTo>
                    <a:lnTo>
                      <a:pt x="115" y="3"/>
                    </a:lnTo>
                    <a:lnTo>
                      <a:pt x="116" y="1"/>
                    </a:lnTo>
                    <a:lnTo>
                      <a:pt x="117" y="0"/>
                    </a:lnTo>
                    <a:lnTo>
                      <a:pt x="116" y="0"/>
                    </a:lnTo>
                    <a:lnTo>
                      <a:pt x="115" y="0"/>
                    </a:lnTo>
                    <a:lnTo>
                      <a:pt x="112" y="1"/>
                    </a:lnTo>
                    <a:lnTo>
                      <a:pt x="110" y="3"/>
                    </a:lnTo>
                    <a:lnTo>
                      <a:pt x="1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0" name="Freeform 332"/>
              <p:cNvSpPr>
                <a:spLocks/>
              </p:cNvSpPr>
              <p:nvPr/>
            </p:nvSpPr>
            <p:spPr bwMode="auto">
              <a:xfrm>
                <a:off x="4317" y="3622"/>
                <a:ext cx="101" cy="20"/>
              </a:xfrm>
              <a:custGeom>
                <a:avLst/>
                <a:gdLst>
                  <a:gd name="T0" fmla="*/ 101 w 101"/>
                  <a:gd name="T1" fmla="*/ 0 h 20"/>
                  <a:gd name="T2" fmla="*/ 100 w 101"/>
                  <a:gd name="T3" fmla="*/ 0 h 20"/>
                  <a:gd name="T4" fmla="*/ 9 w 101"/>
                  <a:gd name="T5" fmla="*/ 12 h 20"/>
                  <a:gd name="T6" fmla="*/ 0 w 101"/>
                  <a:gd name="T7" fmla="*/ 20 h 20"/>
                  <a:gd name="T8" fmla="*/ 91 w 101"/>
                  <a:gd name="T9" fmla="*/ 9 h 20"/>
                  <a:gd name="T10" fmla="*/ 93 w 101"/>
                  <a:gd name="T11" fmla="*/ 8 h 20"/>
                  <a:gd name="T12" fmla="*/ 94 w 101"/>
                  <a:gd name="T13" fmla="*/ 8 h 20"/>
                  <a:gd name="T14" fmla="*/ 96 w 101"/>
                  <a:gd name="T15" fmla="*/ 6 h 20"/>
                  <a:gd name="T16" fmla="*/ 98 w 101"/>
                  <a:gd name="T17" fmla="*/ 5 h 20"/>
                  <a:gd name="T18" fmla="*/ 100 w 101"/>
                  <a:gd name="T19" fmla="*/ 3 h 20"/>
                  <a:gd name="T20" fmla="*/ 101 w 101"/>
                  <a:gd name="T21" fmla="*/ 1 h 20"/>
                  <a:gd name="T22" fmla="*/ 100 w 101"/>
                  <a:gd name="T23" fmla="*/ 0 h 20"/>
                  <a:gd name="T24" fmla="*/ 101 w 101"/>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1"/>
                  <a:gd name="T40" fmla="*/ 0 h 20"/>
                  <a:gd name="T41" fmla="*/ 101 w 101"/>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1" h="20">
                    <a:moveTo>
                      <a:pt x="101" y="0"/>
                    </a:moveTo>
                    <a:lnTo>
                      <a:pt x="100" y="0"/>
                    </a:lnTo>
                    <a:lnTo>
                      <a:pt x="9" y="12"/>
                    </a:lnTo>
                    <a:lnTo>
                      <a:pt x="0" y="20"/>
                    </a:lnTo>
                    <a:lnTo>
                      <a:pt x="91" y="9"/>
                    </a:lnTo>
                    <a:lnTo>
                      <a:pt x="93" y="8"/>
                    </a:lnTo>
                    <a:lnTo>
                      <a:pt x="94" y="8"/>
                    </a:lnTo>
                    <a:lnTo>
                      <a:pt x="96" y="6"/>
                    </a:lnTo>
                    <a:lnTo>
                      <a:pt x="98" y="5"/>
                    </a:lnTo>
                    <a:lnTo>
                      <a:pt x="100" y="3"/>
                    </a:lnTo>
                    <a:lnTo>
                      <a:pt x="101" y="1"/>
                    </a:lnTo>
                    <a:lnTo>
                      <a:pt x="100" y="0"/>
                    </a:lnTo>
                    <a:lnTo>
                      <a:pt x="1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1" name="Freeform 333"/>
              <p:cNvSpPr>
                <a:spLocks/>
              </p:cNvSpPr>
              <p:nvPr/>
            </p:nvSpPr>
            <p:spPr bwMode="auto">
              <a:xfrm>
                <a:off x="4408" y="3621"/>
                <a:ext cx="219" cy="12"/>
              </a:xfrm>
              <a:custGeom>
                <a:avLst/>
                <a:gdLst>
                  <a:gd name="T0" fmla="*/ 219 w 219"/>
                  <a:gd name="T1" fmla="*/ 4 h 12"/>
                  <a:gd name="T2" fmla="*/ 201 w 219"/>
                  <a:gd name="T3" fmla="*/ 3 h 12"/>
                  <a:gd name="T4" fmla="*/ 179 w 219"/>
                  <a:gd name="T5" fmla="*/ 2 h 12"/>
                  <a:gd name="T6" fmla="*/ 156 w 219"/>
                  <a:gd name="T7" fmla="*/ 1 h 12"/>
                  <a:gd name="T8" fmla="*/ 130 w 219"/>
                  <a:gd name="T9" fmla="*/ 0 h 12"/>
                  <a:gd name="T10" fmla="*/ 101 w 219"/>
                  <a:gd name="T11" fmla="*/ 0 h 12"/>
                  <a:gd name="T12" fmla="*/ 71 w 219"/>
                  <a:gd name="T13" fmla="*/ 0 h 12"/>
                  <a:gd name="T14" fmla="*/ 41 w 219"/>
                  <a:gd name="T15" fmla="*/ 1 h 12"/>
                  <a:gd name="T16" fmla="*/ 10 w 219"/>
                  <a:gd name="T17" fmla="*/ 1 h 12"/>
                  <a:gd name="T18" fmla="*/ 0 w 219"/>
                  <a:gd name="T19" fmla="*/ 10 h 12"/>
                  <a:gd name="T20" fmla="*/ 31 w 219"/>
                  <a:gd name="T21" fmla="*/ 9 h 12"/>
                  <a:gd name="T22" fmla="*/ 63 w 219"/>
                  <a:gd name="T23" fmla="*/ 9 h 12"/>
                  <a:gd name="T24" fmla="*/ 92 w 219"/>
                  <a:gd name="T25" fmla="*/ 9 h 12"/>
                  <a:gd name="T26" fmla="*/ 120 w 219"/>
                  <a:gd name="T27" fmla="*/ 9 h 12"/>
                  <a:gd name="T28" fmla="*/ 146 w 219"/>
                  <a:gd name="T29" fmla="*/ 10 h 12"/>
                  <a:gd name="T30" fmla="*/ 170 w 219"/>
                  <a:gd name="T31" fmla="*/ 10 h 12"/>
                  <a:gd name="T32" fmla="*/ 191 w 219"/>
                  <a:gd name="T33" fmla="*/ 11 h 12"/>
                  <a:gd name="T34" fmla="*/ 210 w 219"/>
                  <a:gd name="T35" fmla="*/ 12 h 12"/>
                  <a:gd name="T36" fmla="*/ 211 w 219"/>
                  <a:gd name="T37" fmla="*/ 12 h 12"/>
                  <a:gd name="T38" fmla="*/ 213 w 219"/>
                  <a:gd name="T39" fmla="*/ 11 h 12"/>
                  <a:gd name="T40" fmla="*/ 215 w 219"/>
                  <a:gd name="T41" fmla="*/ 10 h 12"/>
                  <a:gd name="T42" fmla="*/ 216 w 219"/>
                  <a:gd name="T43" fmla="*/ 9 h 12"/>
                  <a:gd name="T44" fmla="*/ 218 w 219"/>
                  <a:gd name="T45" fmla="*/ 7 h 12"/>
                  <a:gd name="T46" fmla="*/ 219 w 219"/>
                  <a:gd name="T47" fmla="*/ 6 h 12"/>
                  <a:gd name="T48" fmla="*/ 219 w 219"/>
                  <a:gd name="T49" fmla="*/ 4 h 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9"/>
                  <a:gd name="T76" fmla="*/ 0 h 12"/>
                  <a:gd name="T77" fmla="*/ 219 w 219"/>
                  <a:gd name="T78" fmla="*/ 12 h 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9" h="12">
                    <a:moveTo>
                      <a:pt x="219" y="4"/>
                    </a:moveTo>
                    <a:lnTo>
                      <a:pt x="201" y="3"/>
                    </a:lnTo>
                    <a:lnTo>
                      <a:pt x="179" y="2"/>
                    </a:lnTo>
                    <a:lnTo>
                      <a:pt x="156" y="1"/>
                    </a:lnTo>
                    <a:lnTo>
                      <a:pt x="130" y="0"/>
                    </a:lnTo>
                    <a:lnTo>
                      <a:pt x="101" y="0"/>
                    </a:lnTo>
                    <a:lnTo>
                      <a:pt x="71" y="0"/>
                    </a:lnTo>
                    <a:lnTo>
                      <a:pt x="41" y="1"/>
                    </a:lnTo>
                    <a:lnTo>
                      <a:pt x="10" y="1"/>
                    </a:lnTo>
                    <a:lnTo>
                      <a:pt x="0" y="10"/>
                    </a:lnTo>
                    <a:lnTo>
                      <a:pt x="31" y="9"/>
                    </a:lnTo>
                    <a:lnTo>
                      <a:pt x="63" y="9"/>
                    </a:lnTo>
                    <a:lnTo>
                      <a:pt x="92" y="9"/>
                    </a:lnTo>
                    <a:lnTo>
                      <a:pt x="120" y="9"/>
                    </a:lnTo>
                    <a:lnTo>
                      <a:pt x="146" y="10"/>
                    </a:lnTo>
                    <a:lnTo>
                      <a:pt x="170" y="10"/>
                    </a:lnTo>
                    <a:lnTo>
                      <a:pt x="191" y="11"/>
                    </a:lnTo>
                    <a:lnTo>
                      <a:pt x="210" y="12"/>
                    </a:lnTo>
                    <a:lnTo>
                      <a:pt x="211" y="12"/>
                    </a:lnTo>
                    <a:lnTo>
                      <a:pt x="213" y="11"/>
                    </a:lnTo>
                    <a:lnTo>
                      <a:pt x="215" y="10"/>
                    </a:lnTo>
                    <a:lnTo>
                      <a:pt x="216" y="9"/>
                    </a:lnTo>
                    <a:lnTo>
                      <a:pt x="218" y="7"/>
                    </a:lnTo>
                    <a:lnTo>
                      <a:pt x="219" y="6"/>
                    </a:lnTo>
                    <a:lnTo>
                      <a:pt x="21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2" name="Freeform 334"/>
              <p:cNvSpPr>
                <a:spLocks/>
              </p:cNvSpPr>
              <p:nvPr/>
            </p:nvSpPr>
            <p:spPr bwMode="auto">
              <a:xfrm>
                <a:off x="4618" y="3625"/>
                <a:ext cx="40" cy="21"/>
              </a:xfrm>
              <a:custGeom>
                <a:avLst/>
                <a:gdLst>
                  <a:gd name="T0" fmla="*/ 40 w 40"/>
                  <a:gd name="T1" fmla="*/ 12 h 21"/>
                  <a:gd name="T2" fmla="*/ 9 w 40"/>
                  <a:gd name="T3" fmla="*/ 0 h 21"/>
                  <a:gd name="T4" fmla="*/ 0 w 40"/>
                  <a:gd name="T5" fmla="*/ 8 h 21"/>
                  <a:gd name="T6" fmla="*/ 30 w 40"/>
                  <a:gd name="T7" fmla="*/ 21 h 21"/>
                  <a:gd name="T8" fmla="*/ 31 w 40"/>
                  <a:gd name="T9" fmla="*/ 21 h 21"/>
                  <a:gd name="T10" fmla="*/ 32 w 40"/>
                  <a:gd name="T11" fmla="*/ 20 h 21"/>
                  <a:gd name="T12" fmla="*/ 34 w 40"/>
                  <a:gd name="T13" fmla="*/ 19 h 21"/>
                  <a:gd name="T14" fmla="*/ 35 w 40"/>
                  <a:gd name="T15" fmla="*/ 18 h 21"/>
                  <a:gd name="T16" fmla="*/ 37 w 40"/>
                  <a:gd name="T17" fmla="*/ 15 h 21"/>
                  <a:gd name="T18" fmla="*/ 38 w 40"/>
                  <a:gd name="T19" fmla="*/ 14 h 21"/>
                  <a:gd name="T20" fmla="*/ 40 w 40"/>
                  <a:gd name="T21" fmla="*/ 13 h 21"/>
                  <a:gd name="T22" fmla="*/ 40 w 40"/>
                  <a:gd name="T23" fmla="*/ 12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21"/>
                  <a:gd name="T38" fmla="*/ 40 w 40"/>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21">
                    <a:moveTo>
                      <a:pt x="40" y="12"/>
                    </a:moveTo>
                    <a:lnTo>
                      <a:pt x="9" y="0"/>
                    </a:lnTo>
                    <a:lnTo>
                      <a:pt x="0" y="8"/>
                    </a:lnTo>
                    <a:lnTo>
                      <a:pt x="30" y="21"/>
                    </a:lnTo>
                    <a:lnTo>
                      <a:pt x="31" y="21"/>
                    </a:lnTo>
                    <a:lnTo>
                      <a:pt x="32" y="20"/>
                    </a:lnTo>
                    <a:lnTo>
                      <a:pt x="34" y="19"/>
                    </a:lnTo>
                    <a:lnTo>
                      <a:pt x="35" y="18"/>
                    </a:lnTo>
                    <a:lnTo>
                      <a:pt x="37" y="15"/>
                    </a:lnTo>
                    <a:lnTo>
                      <a:pt x="38" y="14"/>
                    </a:lnTo>
                    <a:lnTo>
                      <a:pt x="40" y="13"/>
                    </a:lnTo>
                    <a:lnTo>
                      <a:pt x="4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3" name="Freeform 335"/>
              <p:cNvSpPr>
                <a:spLocks/>
              </p:cNvSpPr>
              <p:nvPr/>
            </p:nvSpPr>
            <p:spPr bwMode="auto">
              <a:xfrm>
                <a:off x="4648" y="3637"/>
                <a:ext cx="34" cy="24"/>
              </a:xfrm>
              <a:custGeom>
                <a:avLst/>
                <a:gdLst>
                  <a:gd name="T0" fmla="*/ 34 w 34"/>
                  <a:gd name="T1" fmla="*/ 15 h 24"/>
                  <a:gd name="T2" fmla="*/ 10 w 34"/>
                  <a:gd name="T3" fmla="*/ 0 h 24"/>
                  <a:gd name="T4" fmla="*/ 0 w 34"/>
                  <a:gd name="T5" fmla="*/ 9 h 24"/>
                  <a:gd name="T6" fmla="*/ 25 w 34"/>
                  <a:gd name="T7" fmla="*/ 24 h 24"/>
                  <a:gd name="T8" fmla="*/ 26 w 34"/>
                  <a:gd name="T9" fmla="*/ 24 h 24"/>
                  <a:gd name="T10" fmla="*/ 27 w 34"/>
                  <a:gd name="T11" fmla="*/ 23 h 24"/>
                  <a:gd name="T12" fmla="*/ 29 w 34"/>
                  <a:gd name="T13" fmla="*/ 22 h 24"/>
                  <a:gd name="T14" fmla="*/ 30 w 34"/>
                  <a:gd name="T15" fmla="*/ 21 h 24"/>
                  <a:gd name="T16" fmla="*/ 32 w 34"/>
                  <a:gd name="T17" fmla="*/ 19 h 24"/>
                  <a:gd name="T18" fmla="*/ 33 w 34"/>
                  <a:gd name="T19" fmla="*/ 17 h 24"/>
                  <a:gd name="T20" fmla="*/ 34 w 34"/>
                  <a:gd name="T21" fmla="*/ 16 h 24"/>
                  <a:gd name="T22" fmla="*/ 34 w 34"/>
                  <a:gd name="T23" fmla="*/ 15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24"/>
                  <a:gd name="T38" fmla="*/ 34 w 34"/>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24">
                    <a:moveTo>
                      <a:pt x="34" y="15"/>
                    </a:moveTo>
                    <a:lnTo>
                      <a:pt x="10" y="0"/>
                    </a:lnTo>
                    <a:lnTo>
                      <a:pt x="0" y="9"/>
                    </a:lnTo>
                    <a:lnTo>
                      <a:pt x="25" y="24"/>
                    </a:lnTo>
                    <a:lnTo>
                      <a:pt x="26" y="24"/>
                    </a:lnTo>
                    <a:lnTo>
                      <a:pt x="27" y="23"/>
                    </a:lnTo>
                    <a:lnTo>
                      <a:pt x="29" y="22"/>
                    </a:lnTo>
                    <a:lnTo>
                      <a:pt x="30" y="21"/>
                    </a:lnTo>
                    <a:lnTo>
                      <a:pt x="32" y="19"/>
                    </a:lnTo>
                    <a:lnTo>
                      <a:pt x="33" y="17"/>
                    </a:lnTo>
                    <a:lnTo>
                      <a:pt x="34" y="16"/>
                    </a:lnTo>
                    <a:lnTo>
                      <a:pt x="3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4" name="Freeform 336"/>
              <p:cNvSpPr>
                <a:spLocks/>
              </p:cNvSpPr>
              <p:nvPr/>
            </p:nvSpPr>
            <p:spPr bwMode="auto">
              <a:xfrm>
                <a:off x="4673" y="3652"/>
                <a:ext cx="60" cy="61"/>
              </a:xfrm>
              <a:custGeom>
                <a:avLst/>
                <a:gdLst>
                  <a:gd name="T0" fmla="*/ 60 w 60"/>
                  <a:gd name="T1" fmla="*/ 54 h 61"/>
                  <a:gd name="T2" fmla="*/ 9 w 60"/>
                  <a:gd name="T3" fmla="*/ 0 h 61"/>
                  <a:gd name="T4" fmla="*/ 0 w 60"/>
                  <a:gd name="T5" fmla="*/ 9 h 61"/>
                  <a:gd name="T6" fmla="*/ 50 w 60"/>
                  <a:gd name="T7" fmla="*/ 61 h 61"/>
                  <a:gd name="T8" fmla="*/ 52 w 60"/>
                  <a:gd name="T9" fmla="*/ 61 h 61"/>
                  <a:gd name="T10" fmla="*/ 53 w 60"/>
                  <a:gd name="T11" fmla="*/ 61 h 61"/>
                  <a:gd name="T12" fmla="*/ 55 w 60"/>
                  <a:gd name="T13" fmla="*/ 60 h 61"/>
                  <a:gd name="T14" fmla="*/ 57 w 60"/>
                  <a:gd name="T15" fmla="*/ 58 h 61"/>
                  <a:gd name="T16" fmla="*/ 58 w 60"/>
                  <a:gd name="T17" fmla="*/ 57 h 61"/>
                  <a:gd name="T18" fmla="*/ 59 w 60"/>
                  <a:gd name="T19" fmla="*/ 56 h 61"/>
                  <a:gd name="T20" fmla="*/ 60 w 60"/>
                  <a:gd name="T21" fmla="*/ 55 h 61"/>
                  <a:gd name="T22" fmla="*/ 60 w 60"/>
                  <a:gd name="T23" fmla="*/ 54 h 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61"/>
                  <a:gd name="T38" fmla="*/ 60 w 60"/>
                  <a:gd name="T39" fmla="*/ 61 h 6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61">
                    <a:moveTo>
                      <a:pt x="60" y="54"/>
                    </a:moveTo>
                    <a:lnTo>
                      <a:pt x="9" y="0"/>
                    </a:lnTo>
                    <a:lnTo>
                      <a:pt x="0" y="9"/>
                    </a:lnTo>
                    <a:lnTo>
                      <a:pt x="50" y="61"/>
                    </a:lnTo>
                    <a:lnTo>
                      <a:pt x="52" y="61"/>
                    </a:lnTo>
                    <a:lnTo>
                      <a:pt x="53" y="61"/>
                    </a:lnTo>
                    <a:lnTo>
                      <a:pt x="55" y="60"/>
                    </a:lnTo>
                    <a:lnTo>
                      <a:pt x="57" y="58"/>
                    </a:lnTo>
                    <a:lnTo>
                      <a:pt x="58" y="57"/>
                    </a:lnTo>
                    <a:lnTo>
                      <a:pt x="59" y="56"/>
                    </a:lnTo>
                    <a:lnTo>
                      <a:pt x="60" y="55"/>
                    </a:lnTo>
                    <a:lnTo>
                      <a:pt x="6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5" name="Freeform 337"/>
              <p:cNvSpPr>
                <a:spLocks/>
              </p:cNvSpPr>
              <p:nvPr/>
            </p:nvSpPr>
            <p:spPr bwMode="auto">
              <a:xfrm>
                <a:off x="4723" y="3706"/>
                <a:ext cx="47" cy="7"/>
              </a:xfrm>
              <a:custGeom>
                <a:avLst/>
                <a:gdLst>
                  <a:gd name="T0" fmla="*/ 47 w 47"/>
                  <a:gd name="T1" fmla="*/ 0 h 7"/>
                  <a:gd name="T2" fmla="*/ 46 w 47"/>
                  <a:gd name="T3" fmla="*/ 0 h 7"/>
                  <a:gd name="T4" fmla="*/ 10 w 47"/>
                  <a:gd name="T5" fmla="*/ 0 h 7"/>
                  <a:gd name="T6" fmla="*/ 0 w 47"/>
                  <a:gd name="T7" fmla="*/ 7 h 7"/>
                  <a:gd name="T8" fmla="*/ 37 w 47"/>
                  <a:gd name="T9" fmla="*/ 7 h 7"/>
                  <a:gd name="T10" fmla="*/ 36 w 47"/>
                  <a:gd name="T11" fmla="*/ 7 h 7"/>
                  <a:gd name="T12" fmla="*/ 37 w 47"/>
                  <a:gd name="T13" fmla="*/ 7 h 7"/>
                  <a:gd name="T14" fmla="*/ 38 w 47"/>
                  <a:gd name="T15" fmla="*/ 7 h 7"/>
                  <a:gd name="T16" fmla="*/ 40 w 47"/>
                  <a:gd name="T17" fmla="*/ 6 h 7"/>
                  <a:gd name="T18" fmla="*/ 42 w 47"/>
                  <a:gd name="T19" fmla="*/ 5 h 7"/>
                  <a:gd name="T20" fmla="*/ 44 w 47"/>
                  <a:gd name="T21" fmla="*/ 4 h 7"/>
                  <a:gd name="T22" fmla="*/ 46 w 47"/>
                  <a:gd name="T23" fmla="*/ 2 h 7"/>
                  <a:gd name="T24" fmla="*/ 47 w 47"/>
                  <a:gd name="T25" fmla="*/ 1 h 7"/>
                  <a:gd name="T26" fmla="*/ 47 w 47"/>
                  <a:gd name="T27" fmla="*/ 0 h 7"/>
                  <a:gd name="T28" fmla="*/ 46 w 47"/>
                  <a:gd name="T29" fmla="*/ 0 h 7"/>
                  <a:gd name="T30" fmla="*/ 47 w 47"/>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7"/>
                  <a:gd name="T49" fmla="*/ 0 h 7"/>
                  <a:gd name="T50" fmla="*/ 47 w 47"/>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7" h="7">
                    <a:moveTo>
                      <a:pt x="47" y="0"/>
                    </a:moveTo>
                    <a:lnTo>
                      <a:pt x="46" y="0"/>
                    </a:lnTo>
                    <a:lnTo>
                      <a:pt x="10" y="0"/>
                    </a:lnTo>
                    <a:lnTo>
                      <a:pt x="0" y="7"/>
                    </a:lnTo>
                    <a:lnTo>
                      <a:pt x="37" y="7"/>
                    </a:lnTo>
                    <a:lnTo>
                      <a:pt x="36" y="7"/>
                    </a:lnTo>
                    <a:lnTo>
                      <a:pt x="37" y="7"/>
                    </a:lnTo>
                    <a:lnTo>
                      <a:pt x="38" y="7"/>
                    </a:lnTo>
                    <a:lnTo>
                      <a:pt x="40" y="6"/>
                    </a:lnTo>
                    <a:lnTo>
                      <a:pt x="42" y="5"/>
                    </a:lnTo>
                    <a:lnTo>
                      <a:pt x="44" y="4"/>
                    </a:lnTo>
                    <a:lnTo>
                      <a:pt x="46" y="2"/>
                    </a:lnTo>
                    <a:lnTo>
                      <a:pt x="47" y="1"/>
                    </a:lnTo>
                    <a:lnTo>
                      <a:pt x="47" y="0"/>
                    </a:lnTo>
                    <a:lnTo>
                      <a:pt x="46"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6" name="Freeform 338"/>
              <p:cNvSpPr>
                <a:spLocks/>
              </p:cNvSpPr>
              <p:nvPr/>
            </p:nvSpPr>
            <p:spPr bwMode="auto">
              <a:xfrm>
                <a:off x="4759" y="3706"/>
                <a:ext cx="19" cy="29"/>
              </a:xfrm>
              <a:custGeom>
                <a:avLst/>
                <a:gdLst>
                  <a:gd name="T0" fmla="*/ 19 w 19"/>
                  <a:gd name="T1" fmla="*/ 21 h 29"/>
                  <a:gd name="T2" fmla="*/ 11 w 19"/>
                  <a:gd name="T3" fmla="*/ 0 h 29"/>
                  <a:gd name="T4" fmla="*/ 0 w 19"/>
                  <a:gd name="T5" fmla="*/ 7 h 29"/>
                  <a:gd name="T6" fmla="*/ 8 w 19"/>
                  <a:gd name="T7" fmla="*/ 29 h 29"/>
                  <a:gd name="T8" fmla="*/ 9 w 19"/>
                  <a:gd name="T9" fmla="*/ 29 h 29"/>
                  <a:gd name="T10" fmla="*/ 10 w 19"/>
                  <a:gd name="T11" fmla="*/ 28 h 29"/>
                  <a:gd name="T12" fmla="*/ 12 w 19"/>
                  <a:gd name="T13" fmla="*/ 28 h 29"/>
                  <a:gd name="T14" fmla="*/ 14 w 19"/>
                  <a:gd name="T15" fmla="*/ 26 h 29"/>
                  <a:gd name="T16" fmla="*/ 15 w 19"/>
                  <a:gd name="T17" fmla="*/ 25 h 29"/>
                  <a:gd name="T18" fmla="*/ 17 w 19"/>
                  <a:gd name="T19" fmla="*/ 24 h 29"/>
                  <a:gd name="T20" fmla="*/ 19 w 19"/>
                  <a:gd name="T21" fmla="*/ 21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29"/>
                  <a:gd name="T35" fmla="*/ 19 w 19"/>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29">
                    <a:moveTo>
                      <a:pt x="19" y="21"/>
                    </a:moveTo>
                    <a:lnTo>
                      <a:pt x="11" y="0"/>
                    </a:lnTo>
                    <a:lnTo>
                      <a:pt x="0" y="7"/>
                    </a:lnTo>
                    <a:lnTo>
                      <a:pt x="8" y="29"/>
                    </a:lnTo>
                    <a:lnTo>
                      <a:pt x="9" y="29"/>
                    </a:lnTo>
                    <a:lnTo>
                      <a:pt x="10" y="28"/>
                    </a:lnTo>
                    <a:lnTo>
                      <a:pt x="12" y="28"/>
                    </a:lnTo>
                    <a:lnTo>
                      <a:pt x="14" y="26"/>
                    </a:lnTo>
                    <a:lnTo>
                      <a:pt x="15" y="25"/>
                    </a:lnTo>
                    <a:lnTo>
                      <a:pt x="17" y="24"/>
                    </a:lnTo>
                    <a:lnTo>
                      <a:pt x="19"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7" name="Freeform 339"/>
              <p:cNvSpPr>
                <a:spLocks/>
              </p:cNvSpPr>
              <p:nvPr/>
            </p:nvSpPr>
            <p:spPr bwMode="auto">
              <a:xfrm>
                <a:off x="4767" y="3727"/>
                <a:ext cx="12" cy="32"/>
              </a:xfrm>
              <a:custGeom>
                <a:avLst/>
                <a:gdLst>
                  <a:gd name="T0" fmla="*/ 12 w 12"/>
                  <a:gd name="T1" fmla="*/ 24 h 32"/>
                  <a:gd name="T2" fmla="*/ 11 w 12"/>
                  <a:gd name="T3" fmla="*/ 0 h 32"/>
                  <a:gd name="T4" fmla="*/ 0 w 12"/>
                  <a:gd name="T5" fmla="*/ 8 h 32"/>
                  <a:gd name="T6" fmla="*/ 2 w 12"/>
                  <a:gd name="T7" fmla="*/ 30 h 32"/>
                  <a:gd name="T8" fmla="*/ 2 w 12"/>
                  <a:gd name="T9" fmla="*/ 32 h 32"/>
                  <a:gd name="T10" fmla="*/ 3 w 12"/>
                  <a:gd name="T11" fmla="*/ 32 h 32"/>
                  <a:gd name="T12" fmla="*/ 5 w 12"/>
                  <a:gd name="T13" fmla="*/ 30 h 32"/>
                  <a:gd name="T14" fmla="*/ 6 w 12"/>
                  <a:gd name="T15" fmla="*/ 29 h 32"/>
                  <a:gd name="T16" fmla="*/ 8 w 12"/>
                  <a:gd name="T17" fmla="*/ 27 h 32"/>
                  <a:gd name="T18" fmla="*/ 11 w 12"/>
                  <a:gd name="T19" fmla="*/ 26 h 32"/>
                  <a:gd name="T20" fmla="*/ 12 w 12"/>
                  <a:gd name="T21" fmla="*/ 25 h 32"/>
                  <a:gd name="T22" fmla="*/ 12 w 12"/>
                  <a:gd name="T23" fmla="*/ 24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2"/>
                  <a:gd name="T38" fmla="*/ 12 w 12"/>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2">
                    <a:moveTo>
                      <a:pt x="12" y="24"/>
                    </a:moveTo>
                    <a:lnTo>
                      <a:pt x="11" y="0"/>
                    </a:lnTo>
                    <a:lnTo>
                      <a:pt x="0" y="8"/>
                    </a:lnTo>
                    <a:lnTo>
                      <a:pt x="2" y="30"/>
                    </a:lnTo>
                    <a:lnTo>
                      <a:pt x="2" y="32"/>
                    </a:lnTo>
                    <a:lnTo>
                      <a:pt x="3" y="32"/>
                    </a:lnTo>
                    <a:lnTo>
                      <a:pt x="5" y="30"/>
                    </a:lnTo>
                    <a:lnTo>
                      <a:pt x="6" y="29"/>
                    </a:lnTo>
                    <a:lnTo>
                      <a:pt x="8" y="27"/>
                    </a:lnTo>
                    <a:lnTo>
                      <a:pt x="11" y="26"/>
                    </a:lnTo>
                    <a:lnTo>
                      <a:pt x="12" y="25"/>
                    </a:lnTo>
                    <a:lnTo>
                      <a:pt x="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8" name="Freeform 340"/>
              <p:cNvSpPr>
                <a:spLocks/>
              </p:cNvSpPr>
              <p:nvPr/>
            </p:nvSpPr>
            <p:spPr bwMode="auto">
              <a:xfrm>
                <a:off x="4766" y="3751"/>
                <a:ext cx="13" cy="32"/>
              </a:xfrm>
              <a:custGeom>
                <a:avLst/>
                <a:gdLst>
                  <a:gd name="T0" fmla="*/ 9 w 13"/>
                  <a:gd name="T1" fmla="*/ 24 h 32"/>
                  <a:gd name="T2" fmla="*/ 10 w 13"/>
                  <a:gd name="T3" fmla="*/ 25 h 32"/>
                  <a:gd name="T4" fmla="*/ 13 w 13"/>
                  <a:gd name="T5" fmla="*/ 0 h 32"/>
                  <a:gd name="T6" fmla="*/ 3 w 13"/>
                  <a:gd name="T7" fmla="*/ 6 h 32"/>
                  <a:gd name="T8" fmla="*/ 0 w 13"/>
                  <a:gd name="T9" fmla="*/ 31 h 32"/>
                  <a:gd name="T10" fmla="*/ 1 w 13"/>
                  <a:gd name="T11" fmla="*/ 32 h 32"/>
                  <a:gd name="T12" fmla="*/ 0 w 13"/>
                  <a:gd name="T13" fmla="*/ 31 h 32"/>
                  <a:gd name="T14" fmla="*/ 1 w 13"/>
                  <a:gd name="T15" fmla="*/ 32 h 32"/>
                  <a:gd name="T16" fmla="*/ 2 w 13"/>
                  <a:gd name="T17" fmla="*/ 32 h 32"/>
                  <a:gd name="T18" fmla="*/ 3 w 13"/>
                  <a:gd name="T19" fmla="*/ 31 h 32"/>
                  <a:gd name="T20" fmla="*/ 5 w 13"/>
                  <a:gd name="T21" fmla="*/ 30 h 32"/>
                  <a:gd name="T22" fmla="*/ 7 w 13"/>
                  <a:gd name="T23" fmla="*/ 28 h 32"/>
                  <a:gd name="T24" fmla="*/ 8 w 13"/>
                  <a:gd name="T25" fmla="*/ 27 h 32"/>
                  <a:gd name="T26" fmla="*/ 9 w 13"/>
                  <a:gd name="T27" fmla="*/ 26 h 32"/>
                  <a:gd name="T28" fmla="*/ 10 w 13"/>
                  <a:gd name="T29" fmla="*/ 25 h 32"/>
                  <a:gd name="T30" fmla="*/ 9 w 13"/>
                  <a:gd name="T31" fmla="*/ 24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32"/>
                  <a:gd name="T50" fmla="*/ 13 w 13"/>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32">
                    <a:moveTo>
                      <a:pt x="9" y="24"/>
                    </a:moveTo>
                    <a:lnTo>
                      <a:pt x="10" y="25"/>
                    </a:lnTo>
                    <a:lnTo>
                      <a:pt x="13" y="0"/>
                    </a:lnTo>
                    <a:lnTo>
                      <a:pt x="3" y="6"/>
                    </a:lnTo>
                    <a:lnTo>
                      <a:pt x="0" y="31"/>
                    </a:lnTo>
                    <a:lnTo>
                      <a:pt x="1" y="32"/>
                    </a:lnTo>
                    <a:lnTo>
                      <a:pt x="0" y="31"/>
                    </a:lnTo>
                    <a:lnTo>
                      <a:pt x="1" y="32"/>
                    </a:lnTo>
                    <a:lnTo>
                      <a:pt x="2" y="32"/>
                    </a:lnTo>
                    <a:lnTo>
                      <a:pt x="3" y="31"/>
                    </a:lnTo>
                    <a:lnTo>
                      <a:pt x="5" y="30"/>
                    </a:lnTo>
                    <a:lnTo>
                      <a:pt x="7" y="28"/>
                    </a:lnTo>
                    <a:lnTo>
                      <a:pt x="8" y="27"/>
                    </a:lnTo>
                    <a:lnTo>
                      <a:pt x="9" y="26"/>
                    </a:lnTo>
                    <a:lnTo>
                      <a:pt x="10" y="25"/>
                    </a:lnTo>
                    <a:lnTo>
                      <a:pt x="9"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79" name="Freeform 341"/>
              <p:cNvSpPr>
                <a:spLocks/>
              </p:cNvSpPr>
              <p:nvPr/>
            </p:nvSpPr>
            <p:spPr bwMode="auto">
              <a:xfrm>
                <a:off x="4767" y="3775"/>
                <a:ext cx="24" cy="52"/>
              </a:xfrm>
              <a:custGeom>
                <a:avLst/>
                <a:gdLst>
                  <a:gd name="T0" fmla="*/ 3 w 24"/>
                  <a:gd name="T1" fmla="*/ 52 h 52"/>
                  <a:gd name="T2" fmla="*/ 11 w 24"/>
                  <a:gd name="T3" fmla="*/ 47 h 52"/>
                  <a:gd name="T4" fmla="*/ 17 w 24"/>
                  <a:gd name="T5" fmla="*/ 38 h 52"/>
                  <a:gd name="T6" fmla="*/ 21 w 24"/>
                  <a:gd name="T7" fmla="*/ 30 h 52"/>
                  <a:gd name="T8" fmla="*/ 24 w 24"/>
                  <a:gd name="T9" fmla="*/ 22 h 52"/>
                  <a:gd name="T10" fmla="*/ 24 w 24"/>
                  <a:gd name="T11" fmla="*/ 15 h 52"/>
                  <a:gd name="T12" fmla="*/ 22 w 24"/>
                  <a:gd name="T13" fmla="*/ 9 h 52"/>
                  <a:gd name="T14" fmla="*/ 19 w 24"/>
                  <a:gd name="T15" fmla="*/ 4 h 52"/>
                  <a:gd name="T16" fmla="*/ 17 w 24"/>
                  <a:gd name="T17" fmla="*/ 3 h 52"/>
                  <a:gd name="T18" fmla="*/ 15 w 24"/>
                  <a:gd name="T19" fmla="*/ 1 h 52"/>
                  <a:gd name="T20" fmla="*/ 12 w 24"/>
                  <a:gd name="T21" fmla="*/ 1 h 52"/>
                  <a:gd name="T22" fmla="*/ 8 w 24"/>
                  <a:gd name="T23" fmla="*/ 0 h 52"/>
                  <a:gd name="T24" fmla="*/ 0 w 24"/>
                  <a:gd name="T25" fmla="*/ 8 h 52"/>
                  <a:gd name="T26" fmla="*/ 2 w 24"/>
                  <a:gd name="T27" fmla="*/ 8 h 52"/>
                  <a:gd name="T28" fmla="*/ 5 w 24"/>
                  <a:gd name="T29" fmla="*/ 9 h 52"/>
                  <a:gd name="T30" fmla="*/ 7 w 24"/>
                  <a:gd name="T31" fmla="*/ 10 h 52"/>
                  <a:gd name="T32" fmla="*/ 9 w 24"/>
                  <a:gd name="T33" fmla="*/ 11 h 52"/>
                  <a:gd name="T34" fmla="*/ 13 w 24"/>
                  <a:gd name="T35" fmla="*/ 17 h 52"/>
                  <a:gd name="T36" fmla="*/ 14 w 24"/>
                  <a:gd name="T37" fmla="*/ 22 h 52"/>
                  <a:gd name="T38" fmla="*/ 14 w 24"/>
                  <a:gd name="T39" fmla="*/ 29 h 52"/>
                  <a:gd name="T40" fmla="*/ 12 w 24"/>
                  <a:gd name="T41" fmla="*/ 36 h 52"/>
                  <a:gd name="T42" fmla="*/ 7 w 24"/>
                  <a:gd name="T43" fmla="*/ 44 h 52"/>
                  <a:gd name="T44" fmla="*/ 3 w 24"/>
                  <a:gd name="T45" fmla="*/ 50 h 52"/>
                  <a:gd name="T46" fmla="*/ 11 w 24"/>
                  <a:gd name="T47" fmla="*/ 45 h 52"/>
                  <a:gd name="T48" fmla="*/ 2 w 24"/>
                  <a:gd name="T49" fmla="*/ 50 h 52"/>
                  <a:gd name="T50" fmla="*/ 2 w 24"/>
                  <a:gd name="T51" fmla="*/ 52 h 52"/>
                  <a:gd name="T52" fmla="*/ 3 w 24"/>
                  <a:gd name="T53" fmla="*/ 52 h 52"/>
                  <a:gd name="T54" fmla="*/ 5 w 24"/>
                  <a:gd name="T55" fmla="*/ 51 h 52"/>
                  <a:gd name="T56" fmla="*/ 7 w 24"/>
                  <a:gd name="T57" fmla="*/ 50 h 52"/>
                  <a:gd name="T58" fmla="*/ 8 w 24"/>
                  <a:gd name="T59" fmla="*/ 48 h 52"/>
                  <a:gd name="T60" fmla="*/ 11 w 24"/>
                  <a:gd name="T61" fmla="*/ 47 h 52"/>
                  <a:gd name="T62" fmla="*/ 3 w 24"/>
                  <a:gd name="T63" fmla="*/ 52 h 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52"/>
                  <a:gd name="T98" fmla="*/ 24 w 24"/>
                  <a:gd name="T99" fmla="*/ 52 h 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52">
                    <a:moveTo>
                      <a:pt x="3" y="52"/>
                    </a:moveTo>
                    <a:lnTo>
                      <a:pt x="11" y="47"/>
                    </a:lnTo>
                    <a:lnTo>
                      <a:pt x="17" y="38"/>
                    </a:lnTo>
                    <a:lnTo>
                      <a:pt x="21" y="30"/>
                    </a:lnTo>
                    <a:lnTo>
                      <a:pt x="24" y="22"/>
                    </a:lnTo>
                    <a:lnTo>
                      <a:pt x="24" y="15"/>
                    </a:lnTo>
                    <a:lnTo>
                      <a:pt x="22" y="9"/>
                    </a:lnTo>
                    <a:lnTo>
                      <a:pt x="19" y="4"/>
                    </a:lnTo>
                    <a:lnTo>
                      <a:pt x="17" y="3"/>
                    </a:lnTo>
                    <a:lnTo>
                      <a:pt x="15" y="1"/>
                    </a:lnTo>
                    <a:lnTo>
                      <a:pt x="12" y="1"/>
                    </a:lnTo>
                    <a:lnTo>
                      <a:pt x="8" y="0"/>
                    </a:lnTo>
                    <a:lnTo>
                      <a:pt x="0" y="8"/>
                    </a:lnTo>
                    <a:lnTo>
                      <a:pt x="2" y="8"/>
                    </a:lnTo>
                    <a:lnTo>
                      <a:pt x="5" y="9"/>
                    </a:lnTo>
                    <a:lnTo>
                      <a:pt x="7" y="10"/>
                    </a:lnTo>
                    <a:lnTo>
                      <a:pt x="9" y="11"/>
                    </a:lnTo>
                    <a:lnTo>
                      <a:pt x="13" y="17"/>
                    </a:lnTo>
                    <a:lnTo>
                      <a:pt x="14" y="22"/>
                    </a:lnTo>
                    <a:lnTo>
                      <a:pt x="14" y="29"/>
                    </a:lnTo>
                    <a:lnTo>
                      <a:pt x="12" y="36"/>
                    </a:lnTo>
                    <a:lnTo>
                      <a:pt x="7" y="44"/>
                    </a:lnTo>
                    <a:lnTo>
                      <a:pt x="3" y="50"/>
                    </a:lnTo>
                    <a:lnTo>
                      <a:pt x="11" y="45"/>
                    </a:lnTo>
                    <a:lnTo>
                      <a:pt x="2" y="50"/>
                    </a:lnTo>
                    <a:lnTo>
                      <a:pt x="2" y="52"/>
                    </a:lnTo>
                    <a:lnTo>
                      <a:pt x="3" y="52"/>
                    </a:lnTo>
                    <a:lnTo>
                      <a:pt x="5" y="51"/>
                    </a:lnTo>
                    <a:lnTo>
                      <a:pt x="7" y="50"/>
                    </a:lnTo>
                    <a:lnTo>
                      <a:pt x="8" y="48"/>
                    </a:lnTo>
                    <a:lnTo>
                      <a:pt x="11" y="47"/>
                    </a:lnTo>
                    <a:lnTo>
                      <a:pt x="3"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0" name="Freeform 342"/>
              <p:cNvSpPr>
                <a:spLocks/>
              </p:cNvSpPr>
              <p:nvPr/>
            </p:nvSpPr>
            <p:spPr bwMode="auto">
              <a:xfrm>
                <a:off x="4746" y="3820"/>
                <a:ext cx="32" cy="15"/>
              </a:xfrm>
              <a:custGeom>
                <a:avLst/>
                <a:gdLst>
                  <a:gd name="T0" fmla="*/ 0 w 32"/>
                  <a:gd name="T1" fmla="*/ 14 h 15"/>
                  <a:gd name="T2" fmla="*/ 1 w 32"/>
                  <a:gd name="T3" fmla="*/ 15 h 15"/>
                  <a:gd name="T4" fmla="*/ 24 w 32"/>
                  <a:gd name="T5" fmla="*/ 7 h 15"/>
                  <a:gd name="T6" fmla="*/ 32 w 32"/>
                  <a:gd name="T7" fmla="*/ 0 h 15"/>
                  <a:gd name="T8" fmla="*/ 9 w 32"/>
                  <a:gd name="T9" fmla="*/ 7 h 15"/>
                  <a:gd name="T10" fmla="*/ 10 w 32"/>
                  <a:gd name="T11" fmla="*/ 8 h 15"/>
                  <a:gd name="T12" fmla="*/ 9 w 32"/>
                  <a:gd name="T13" fmla="*/ 7 h 15"/>
                  <a:gd name="T14" fmla="*/ 7 w 32"/>
                  <a:gd name="T15" fmla="*/ 8 h 15"/>
                  <a:gd name="T16" fmla="*/ 6 w 32"/>
                  <a:gd name="T17" fmla="*/ 9 h 15"/>
                  <a:gd name="T18" fmla="*/ 3 w 32"/>
                  <a:gd name="T19" fmla="*/ 10 h 15"/>
                  <a:gd name="T20" fmla="*/ 1 w 32"/>
                  <a:gd name="T21" fmla="*/ 13 h 15"/>
                  <a:gd name="T22" fmla="*/ 0 w 32"/>
                  <a:gd name="T23" fmla="*/ 14 h 15"/>
                  <a:gd name="T24" fmla="*/ 0 w 32"/>
                  <a:gd name="T25" fmla="*/ 15 h 15"/>
                  <a:gd name="T26" fmla="*/ 1 w 32"/>
                  <a:gd name="T27" fmla="*/ 15 h 15"/>
                  <a:gd name="T28" fmla="*/ 0 w 32"/>
                  <a:gd name="T29" fmla="*/ 14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5"/>
                  <a:gd name="T47" fmla="*/ 32 w 32"/>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5">
                    <a:moveTo>
                      <a:pt x="0" y="14"/>
                    </a:moveTo>
                    <a:lnTo>
                      <a:pt x="1" y="15"/>
                    </a:lnTo>
                    <a:lnTo>
                      <a:pt x="24" y="7"/>
                    </a:lnTo>
                    <a:lnTo>
                      <a:pt x="32" y="0"/>
                    </a:lnTo>
                    <a:lnTo>
                      <a:pt x="9" y="7"/>
                    </a:lnTo>
                    <a:lnTo>
                      <a:pt x="10" y="8"/>
                    </a:lnTo>
                    <a:lnTo>
                      <a:pt x="9" y="7"/>
                    </a:lnTo>
                    <a:lnTo>
                      <a:pt x="7" y="8"/>
                    </a:lnTo>
                    <a:lnTo>
                      <a:pt x="6" y="9"/>
                    </a:lnTo>
                    <a:lnTo>
                      <a:pt x="3" y="10"/>
                    </a:lnTo>
                    <a:lnTo>
                      <a:pt x="1" y="13"/>
                    </a:lnTo>
                    <a:lnTo>
                      <a:pt x="0" y="14"/>
                    </a:lnTo>
                    <a:lnTo>
                      <a:pt x="0" y="15"/>
                    </a:lnTo>
                    <a:lnTo>
                      <a:pt x="1" y="15"/>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1" name="Freeform 343"/>
              <p:cNvSpPr>
                <a:spLocks/>
              </p:cNvSpPr>
              <p:nvPr/>
            </p:nvSpPr>
            <p:spPr bwMode="auto">
              <a:xfrm>
                <a:off x="4746" y="3805"/>
                <a:ext cx="13" cy="29"/>
              </a:xfrm>
              <a:custGeom>
                <a:avLst/>
                <a:gdLst>
                  <a:gd name="T0" fmla="*/ 2 w 13"/>
                  <a:gd name="T1" fmla="*/ 7 h 29"/>
                  <a:gd name="T2" fmla="*/ 3 w 13"/>
                  <a:gd name="T3" fmla="*/ 10 h 29"/>
                  <a:gd name="T4" fmla="*/ 3 w 13"/>
                  <a:gd name="T5" fmla="*/ 14 h 29"/>
                  <a:gd name="T6" fmla="*/ 3 w 13"/>
                  <a:gd name="T7" fmla="*/ 16 h 29"/>
                  <a:gd name="T8" fmla="*/ 3 w 13"/>
                  <a:gd name="T9" fmla="*/ 19 h 29"/>
                  <a:gd name="T10" fmla="*/ 2 w 13"/>
                  <a:gd name="T11" fmla="*/ 22 h 29"/>
                  <a:gd name="T12" fmla="*/ 2 w 13"/>
                  <a:gd name="T13" fmla="*/ 24 h 29"/>
                  <a:gd name="T14" fmla="*/ 1 w 13"/>
                  <a:gd name="T15" fmla="*/ 27 h 29"/>
                  <a:gd name="T16" fmla="*/ 0 w 13"/>
                  <a:gd name="T17" fmla="*/ 29 h 29"/>
                  <a:gd name="T18" fmla="*/ 10 w 13"/>
                  <a:gd name="T19" fmla="*/ 23 h 29"/>
                  <a:gd name="T20" fmla="*/ 11 w 13"/>
                  <a:gd name="T21" fmla="*/ 20 h 29"/>
                  <a:gd name="T22" fmla="*/ 12 w 13"/>
                  <a:gd name="T23" fmla="*/ 18 h 29"/>
                  <a:gd name="T24" fmla="*/ 13 w 13"/>
                  <a:gd name="T25" fmla="*/ 15 h 29"/>
                  <a:gd name="T26" fmla="*/ 13 w 13"/>
                  <a:gd name="T27" fmla="*/ 12 h 29"/>
                  <a:gd name="T28" fmla="*/ 13 w 13"/>
                  <a:gd name="T29" fmla="*/ 9 h 29"/>
                  <a:gd name="T30" fmla="*/ 13 w 13"/>
                  <a:gd name="T31" fmla="*/ 6 h 29"/>
                  <a:gd name="T32" fmla="*/ 13 w 13"/>
                  <a:gd name="T33" fmla="*/ 3 h 29"/>
                  <a:gd name="T34" fmla="*/ 12 w 13"/>
                  <a:gd name="T35" fmla="*/ 0 h 29"/>
                  <a:gd name="T36" fmla="*/ 11 w 13"/>
                  <a:gd name="T37" fmla="*/ 0 h 29"/>
                  <a:gd name="T38" fmla="*/ 9 w 13"/>
                  <a:gd name="T39" fmla="*/ 1 h 29"/>
                  <a:gd name="T40" fmla="*/ 7 w 13"/>
                  <a:gd name="T41" fmla="*/ 2 h 29"/>
                  <a:gd name="T42" fmla="*/ 6 w 13"/>
                  <a:gd name="T43" fmla="*/ 4 h 29"/>
                  <a:gd name="T44" fmla="*/ 3 w 13"/>
                  <a:gd name="T45" fmla="*/ 5 h 29"/>
                  <a:gd name="T46" fmla="*/ 2 w 13"/>
                  <a:gd name="T47" fmla="*/ 6 h 29"/>
                  <a:gd name="T48" fmla="*/ 2 w 13"/>
                  <a:gd name="T49" fmla="*/ 7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9"/>
                  <a:gd name="T77" fmla="*/ 13 w 1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9">
                    <a:moveTo>
                      <a:pt x="2" y="7"/>
                    </a:moveTo>
                    <a:lnTo>
                      <a:pt x="3" y="10"/>
                    </a:lnTo>
                    <a:lnTo>
                      <a:pt x="3" y="14"/>
                    </a:lnTo>
                    <a:lnTo>
                      <a:pt x="3" y="16"/>
                    </a:lnTo>
                    <a:lnTo>
                      <a:pt x="3" y="19"/>
                    </a:lnTo>
                    <a:lnTo>
                      <a:pt x="2" y="22"/>
                    </a:lnTo>
                    <a:lnTo>
                      <a:pt x="2" y="24"/>
                    </a:lnTo>
                    <a:lnTo>
                      <a:pt x="1" y="27"/>
                    </a:lnTo>
                    <a:lnTo>
                      <a:pt x="0" y="29"/>
                    </a:lnTo>
                    <a:lnTo>
                      <a:pt x="10" y="23"/>
                    </a:lnTo>
                    <a:lnTo>
                      <a:pt x="11" y="20"/>
                    </a:lnTo>
                    <a:lnTo>
                      <a:pt x="12" y="18"/>
                    </a:lnTo>
                    <a:lnTo>
                      <a:pt x="13" y="15"/>
                    </a:lnTo>
                    <a:lnTo>
                      <a:pt x="13" y="12"/>
                    </a:lnTo>
                    <a:lnTo>
                      <a:pt x="13" y="9"/>
                    </a:lnTo>
                    <a:lnTo>
                      <a:pt x="13" y="6"/>
                    </a:lnTo>
                    <a:lnTo>
                      <a:pt x="13" y="3"/>
                    </a:lnTo>
                    <a:lnTo>
                      <a:pt x="12" y="0"/>
                    </a:lnTo>
                    <a:lnTo>
                      <a:pt x="11" y="0"/>
                    </a:lnTo>
                    <a:lnTo>
                      <a:pt x="9" y="1"/>
                    </a:lnTo>
                    <a:lnTo>
                      <a:pt x="7" y="2"/>
                    </a:lnTo>
                    <a:lnTo>
                      <a:pt x="6" y="4"/>
                    </a:lnTo>
                    <a:lnTo>
                      <a:pt x="3" y="5"/>
                    </a:lnTo>
                    <a:lnTo>
                      <a:pt x="2" y="6"/>
                    </a:lnTo>
                    <a:lnTo>
                      <a:pt x="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2" name="Freeform 344"/>
              <p:cNvSpPr>
                <a:spLocks/>
              </p:cNvSpPr>
              <p:nvPr/>
            </p:nvSpPr>
            <p:spPr bwMode="auto">
              <a:xfrm>
                <a:off x="4662" y="3777"/>
                <a:ext cx="96" cy="92"/>
              </a:xfrm>
              <a:custGeom>
                <a:avLst/>
                <a:gdLst>
                  <a:gd name="T0" fmla="*/ 1 w 96"/>
                  <a:gd name="T1" fmla="*/ 91 h 92"/>
                  <a:gd name="T2" fmla="*/ 11 w 96"/>
                  <a:gd name="T3" fmla="*/ 84 h 92"/>
                  <a:gd name="T4" fmla="*/ 14 w 96"/>
                  <a:gd name="T5" fmla="*/ 66 h 92"/>
                  <a:gd name="T6" fmla="*/ 20 w 96"/>
                  <a:gd name="T7" fmla="*/ 48 h 92"/>
                  <a:gd name="T8" fmla="*/ 24 w 96"/>
                  <a:gd name="T9" fmla="*/ 38 h 92"/>
                  <a:gd name="T10" fmla="*/ 28 w 96"/>
                  <a:gd name="T11" fmla="*/ 30 h 92"/>
                  <a:gd name="T12" fmla="*/ 32 w 96"/>
                  <a:gd name="T13" fmla="*/ 21 h 92"/>
                  <a:gd name="T14" fmla="*/ 38 w 96"/>
                  <a:gd name="T15" fmla="*/ 15 h 92"/>
                  <a:gd name="T16" fmla="*/ 41 w 96"/>
                  <a:gd name="T17" fmla="*/ 12 h 92"/>
                  <a:gd name="T18" fmla="*/ 43 w 96"/>
                  <a:gd name="T19" fmla="*/ 9 h 92"/>
                  <a:gd name="T20" fmla="*/ 44 w 96"/>
                  <a:gd name="T21" fmla="*/ 9 h 92"/>
                  <a:gd name="T22" fmla="*/ 47 w 96"/>
                  <a:gd name="T23" fmla="*/ 8 h 92"/>
                  <a:gd name="T24" fmla="*/ 51 w 96"/>
                  <a:gd name="T25" fmla="*/ 8 h 92"/>
                  <a:gd name="T26" fmla="*/ 54 w 96"/>
                  <a:gd name="T27" fmla="*/ 8 h 92"/>
                  <a:gd name="T28" fmla="*/ 58 w 96"/>
                  <a:gd name="T29" fmla="*/ 9 h 92"/>
                  <a:gd name="T30" fmla="*/ 61 w 96"/>
                  <a:gd name="T31" fmla="*/ 11 h 92"/>
                  <a:gd name="T32" fmla="*/ 66 w 96"/>
                  <a:gd name="T33" fmla="*/ 13 h 92"/>
                  <a:gd name="T34" fmla="*/ 69 w 96"/>
                  <a:gd name="T35" fmla="*/ 16 h 92"/>
                  <a:gd name="T36" fmla="*/ 78 w 96"/>
                  <a:gd name="T37" fmla="*/ 25 h 92"/>
                  <a:gd name="T38" fmla="*/ 86 w 96"/>
                  <a:gd name="T39" fmla="*/ 35 h 92"/>
                  <a:gd name="T40" fmla="*/ 96 w 96"/>
                  <a:gd name="T41" fmla="*/ 28 h 92"/>
                  <a:gd name="T42" fmla="*/ 87 w 96"/>
                  <a:gd name="T43" fmla="*/ 16 h 92"/>
                  <a:gd name="T44" fmla="*/ 80 w 96"/>
                  <a:gd name="T45" fmla="*/ 8 h 92"/>
                  <a:gd name="T46" fmla="*/ 76 w 96"/>
                  <a:gd name="T47" fmla="*/ 5 h 92"/>
                  <a:gd name="T48" fmla="*/ 71 w 96"/>
                  <a:gd name="T49" fmla="*/ 3 h 92"/>
                  <a:gd name="T50" fmla="*/ 68 w 96"/>
                  <a:gd name="T51" fmla="*/ 1 h 92"/>
                  <a:gd name="T52" fmla="*/ 64 w 96"/>
                  <a:gd name="T53" fmla="*/ 0 h 92"/>
                  <a:gd name="T54" fmla="*/ 60 w 96"/>
                  <a:gd name="T55" fmla="*/ 0 h 92"/>
                  <a:gd name="T56" fmla="*/ 56 w 96"/>
                  <a:gd name="T57" fmla="*/ 1 h 92"/>
                  <a:gd name="T58" fmla="*/ 52 w 96"/>
                  <a:gd name="T59" fmla="*/ 2 h 92"/>
                  <a:gd name="T60" fmla="*/ 46 w 96"/>
                  <a:gd name="T61" fmla="*/ 4 h 92"/>
                  <a:gd name="T62" fmla="*/ 37 w 96"/>
                  <a:gd name="T63" fmla="*/ 12 h 92"/>
                  <a:gd name="T64" fmla="*/ 29 w 96"/>
                  <a:gd name="T65" fmla="*/ 19 h 92"/>
                  <a:gd name="T66" fmla="*/ 23 w 96"/>
                  <a:gd name="T67" fmla="*/ 28 h 92"/>
                  <a:gd name="T68" fmla="*/ 18 w 96"/>
                  <a:gd name="T69" fmla="*/ 36 h 92"/>
                  <a:gd name="T70" fmla="*/ 14 w 96"/>
                  <a:gd name="T71" fmla="*/ 45 h 92"/>
                  <a:gd name="T72" fmla="*/ 10 w 96"/>
                  <a:gd name="T73" fmla="*/ 55 h 92"/>
                  <a:gd name="T74" fmla="*/ 4 w 96"/>
                  <a:gd name="T75" fmla="*/ 74 h 92"/>
                  <a:gd name="T76" fmla="*/ 0 w 96"/>
                  <a:gd name="T77" fmla="*/ 91 h 92"/>
                  <a:gd name="T78" fmla="*/ 10 w 96"/>
                  <a:gd name="T79" fmla="*/ 84 h 92"/>
                  <a:gd name="T80" fmla="*/ 0 w 96"/>
                  <a:gd name="T81" fmla="*/ 91 h 92"/>
                  <a:gd name="T82" fmla="*/ 1 w 96"/>
                  <a:gd name="T83" fmla="*/ 92 h 92"/>
                  <a:gd name="T84" fmla="*/ 2 w 96"/>
                  <a:gd name="T85" fmla="*/ 91 h 92"/>
                  <a:gd name="T86" fmla="*/ 3 w 96"/>
                  <a:gd name="T87" fmla="*/ 91 h 92"/>
                  <a:gd name="T88" fmla="*/ 5 w 96"/>
                  <a:gd name="T89" fmla="*/ 89 h 92"/>
                  <a:gd name="T90" fmla="*/ 7 w 96"/>
                  <a:gd name="T91" fmla="*/ 88 h 92"/>
                  <a:gd name="T92" fmla="*/ 9 w 96"/>
                  <a:gd name="T93" fmla="*/ 87 h 92"/>
                  <a:gd name="T94" fmla="*/ 10 w 96"/>
                  <a:gd name="T95" fmla="*/ 85 h 92"/>
                  <a:gd name="T96" fmla="*/ 11 w 96"/>
                  <a:gd name="T97" fmla="*/ 84 h 92"/>
                  <a:gd name="T98" fmla="*/ 1 w 96"/>
                  <a:gd name="T99" fmla="*/ 91 h 9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6"/>
                  <a:gd name="T151" fmla="*/ 0 h 92"/>
                  <a:gd name="T152" fmla="*/ 96 w 96"/>
                  <a:gd name="T153" fmla="*/ 92 h 9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6" h="92">
                    <a:moveTo>
                      <a:pt x="1" y="91"/>
                    </a:moveTo>
                    <a:lnTo>
                      <a:pt x="11" y="84"/>
                    </a:lnTo>
                    <a:lnTo>
                      <a:pt x="14" y="66"/>
                    </a:lnTo>
                    <a:lnTo>
                      <a:pt x="20" y="48"/>
                    </a:lnTo>
                    <a:lnTo>
                      <a:pt x="24" y="38"/>
                    </a:lnTo>
                    <a:lnTo>
                      <a:pt x="28" y="30"/>
                    </a:lnTo>
                    <a:lnTo>
                      <a:pt x="32" y="21"/>
                    </a:lnTo>
                    <a:lnTo>
                      <a:pt x="38" y="15"/>
                    </a:lnTo>
                    <a:lnTo>
                      <a:pt x="41" y="12"/>
                    </a:lnTo>
                    <a:lnTo>
                      <a:pt x="43" y="9"/>
                    </a:lnTo>
                    <a:lnTo>
                      <a:pt x="44" y="9"/>
                    </a:lnTo>
                    <a:lnTo>
                      <a:pt x="47" y="8"/>
                    </a:lnTo>
                    <a:lnTo>
                      <a:pt x="51" y="8"/>
                    </a:lnTo>
                    <a:lnTo>
                      <a:pt x="54" y="8"/>
                    </a:lnTo>
                    <a:lnTo>
                      <a:pt x="58" y="9"/>
                    </a:lnTo>
                    <a:lnTo>
                      <a:pt x="61" y="11"/>
                    </a:lnTo>
                    <a:lnTo>
                      <a:pt x="66" y="13"/>
                    </a:lnTo>
                    <a:lnTo>
                      <a:pt x="69" y="16"/>
                    </a:lnTo>
                    <a:lnTo>
                      <a:pt x="78" y="25"/>
                    </a:lnTo>
                    <a:lnTo>
                      <a:pt x="86" y="35"/>
                    </a:lnTo>
                    <a:lnTo>
                      <a:pt x="96" y="28"/>
                    </a:lnTo>
                    <a:lnTo>
                      <a:pt x="87" y="16"/>
                    </a:lnTo>
                    <a:lnTo>
                      <a:pt x="80" y="8"/>
                    </a:lnTo>
                    <a:lnTo>
                      <a:pt x="76" y="5"/>
                    </a:lnTo>
                    <a:lnTo>
                      <a:pt x="71" y="3"/>
                    </a:lnTo>
                    <a:lnTo>
                      <a:pt x="68" y="1"/>
                    </a:lnTo>
                    <a:lnTo>
                      <a:pt x="64" y="0"/>
                    </a:lnTo>
                    <a:lnTo>
                      <a:pt x="60" y="0"/>
                    </a:lnTo>
                    <a:lnTo>
                      <a:pt x="56" y="1"/>
                    </a:lnTo>
                    <a:lnTo>
                      <a:pt x="52" y="2"/>
                    </a:lnTo>
                    <a:lnTo>
                      <a:pt x="46" y="4"/>
                    </a:lnTo>
                    <a:lnTo>
                      <a:pt x="37" y="12"/>
                    </a:lnTo>
                    <a:lnTo>
                      <a:pt x="29" y="19"/>
                    </a:lnTo>
                    <a:lnTo>
                      <a:pt x="23" y="28"/>
                    </a:lnTo>
                    <a:lnTo>
                      <a:pt x="18" y="36"/>
                    </a:lnTo>
                    <a:lnTo>
                      <a:pt x="14" y="45"/>
                    </a:lnTo>
                    <a:lnTo>
                      <a:pt x="10" y="55"/>
                    </a:lnTo>
                    <a:lnTo>
                      <a:pt x="4" y="74"/>
                    </a:lnTo>
                    <a:lnTo>
                      <a:pt x="0" y="91"/>
                    </a:lnTo>
                    <a:lnTo>
                      <a:pt x="10" y="84"/>
                    </a:lnTo>
                    <a:lnTo>
                      <a:pt x="0" y="91"/>
                    </a:lnTo>
                    <a:lnTo>
                      <a:pt x="1" y="92"/>
                    </a:lnTo>
                    <a:lnTo>
                      <a:pt x="2" y="91"/>
                    </a:lnTo>
                    <a:lnTo>
                      <a:pt x="3" y="91"/>
                    </a:lnTo>
                    <a:lnTo>
                      <a:pt x="5" y="89"/>
                    </a:lnTo>
                    <a:lnTo>
                      <a:pt x="7" y="88"/>
                    </a:lnTo>
                    <a:lnTo>
                      <a:pt x="9" y="87"/>
                    </a:lnTo>
                    <a:lnTo>
                      <a:pt x="10" y="85"/>
                    </a:lnTo>
                    <a:lnTo>
                      <a:pt x="11" y="84"/>
                    </a:lnTo>
                    <a:lnTo>
                      <a:pt x="1"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3" name="Freeform 345"/>
              <p:cNvSpPr>
                <a:spLocks/>
              </p:cNvSpPr>
              <p:nvPr/>
            </p:nvSpPr>
            <p:spPr bwMode="auto">
              <a:xfrm>
                <a:off x="4440" y="3861"/>
                <a:ext cx="232" cy="78"/>
              </a:xfrm>
              <a:custGeom>
                <a:avLst/>
                <a:gdLst>
                  <a:gd name="T0" fmla="*/ 0 w 232"/>
                  <a:gd name="T1" fmla="*/ 78 h 78"/>
                  <a:gd name="T2" fmla="*/ 1 w 232"/>
                  <a:gd name="T3" fmla="*/ 78 h 78"/>
                  <a:gd name="T4" fmla="*/ 223 w 232"/>
                  <a:gd name="T5" fmla="*/ 7 h 78"/>
                  <a:gd name="T6" fmla="*/ 232 w 232"/>
                  <a:gd name="T7" fmla="*/ 0 h 78"/>
                  <a:gd name="T8" fmla="*/ 9 w 232"/>
                  <a:gd name="T9" fmla="*/ 70 h 78"/>
                  <a:gd name="T10" fmla="*/ 10 w 232"/>
                  <a:gd name="T11" fmla="*/ 70 h 78"/>
                  <a:gd name="T12" fmla="*/ 9 w 232"/>
                  <a:gd name="T13" fmla="*/ 70 h 78"/>
                  <a:gd name="T14" fmla="*/ 7 w 232"/>
                  <a:gd name="T15" fmla="*/ 71 h 78"/>
                  <a:gd name="T16" fmla="*/ 6 w 232"/>
                  <a:gd name="T17" fmla="*/ 73 h 78"/>
                  <a:gd name="T18" fmla="*/ 4 w 232"/>
                  <a:gd name="T19" fmla="*/ 74 h 78"/>
                  <a:gd name="T20" fmla="*/ 1 w 232"/>
                  <a:gd name="T21" fmla="*/ 75 h 78"/>
                  <a:gd name="T22" fmla="*/ 0 w 232"/>
                  <a:gd name="T23" fmla="*/ 77 h 78"/>
                  <a:gd name="T24" fmla="*/ 0 w 232"/>
                  <a:gd name="T25" fmla="*/ 78 h 78"/>
                  <a:gd name="T26" fmla="*/ 1 w 232"/>
                  <a:gd name="T27" fmla="*/ 78 h 78"/>
                  <a:gd name="T28" fmla="*/ 0 w 232"/>
                  <a:gd name="T29" fmla="*/ 78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2"/>
                  <a:gd name="T46" fmla="*/ 0 h 78"/>
                  <a:gd name="T47" fmla="*/ 232 w 232"/>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2" h="78">
                    <a:moveTo>
                      <a:pt x="0" y="78"/>
                    </a:moveTo>
                    <a:lnTo>
                      <a:pt x="1" y="78"/>
                    </a:lnTo>
                    <a:lnTo>
                      <a:pt x="223" y="7"/>
                    </a:lnTo>
                    <a:lnTo>
                      <a:pt x="232" y="0"/>
                    </a:lnTo>
                    <a:lnTo>
                      <a:pt x="9" y="70"/>
                    </a:lnTo>
                    <a:lnTo>
                      <a:pt x="10" y="70"/>
                    </a:lnTo>
                    <a:lnTo>
                      <a:pt x="9" y="70"/>
                    </a:lnTo>
                    <a:lnTo>
                      <a:pt x="7" y="71"/>
                    </a:lnTo>
                    <a:lnTo>
                      <a:pt x="6" y="73"/>
                    </a:lnTo>
                    <a:lnTo>
                      <a:pt x="4" y="74"/>
                    </a:lnTo>
                    <a:lnTo>
                      <a:pt x="1" y="75"/>
                    </a:lnTo>
                    <a:lnTo>
                      <a:pt x="0" y="77"/>
                    </a:lnTo>
                    <a:lnTo>
                      <a:pt x="0" y="78"/>
                    </a:lnTo>
                    <a:lnTo>
                      <a:pt x="1" y="78"/>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4" name="Freeform 346"/>
              <p:cNvSpPr>
                <a:spLocks/>
              </p:cNvSpPr>
              <p:nvPr/>
            </p:nvSpPr>
            <p:spPr bwMode="auto">
              <a:xfrm>
                <a:off x="4303" y="3838"/>
                <a:ext cx="156" cy="125"/>
              </a:xfrm>
              <a:custGeom>
                <a:avLst/>
                <a:gdLst>
                  <a:gd name="T0" fmla="*/ 13 w 156"/>
                  <a:gd name="T1" fmla="*/ 103 h 125"/>
                  <a:gd name="T2" fmla="*/ 23 w 156"/>
                  <a:gd name="T3" fmla="*/ 79 h 125"/>
                  <a:gd name="T4" fmla="*/ 34 w 156"/>
                  <a:gd name="T5" fmla="*/ 58 h 125"/>
                  <a:gd name="T6" fmla="*/ 45 w 156"/>
                  <a:gd name="T7" fmla="*/ 41 h 125"/>
                  <a:gd name="T8" fmla="*/ 57 w 156"/>
                  <a:gd name="T9" fmla="*/ 28 h 125"/>
                  <a:gd name="T10" fmla="*/ 68 w 156"/>
                  <a:gd name="T11" fmla="*/ 19 h 125"/>
                  <a:gd name="T12" fmla="*/ 80 w 156"/>
                  <a:gd name="T13" fmla="*/ 13 h 125"/>
                  <a:gd name="T14" fmla="*/ 93 w 156"/>
                  <a:gd name="T15" fmla="*/ 10 h 125"/>
                  <a:gd name="T16" fmla="*/ 106 w 156"/>
                  <a:gd name="T17" fmla="*/ 8 h 125"/>
                  <a:gd name="T18" fmla="*/ 118 w 156"/>
                  <a:gd name="T19" fmla="*/ 10 h 125"/>
                  <a:gd name="T20" fmla="*/ 129 w 156"/>
                  <a:gd name="T21" fmla="*/ 15 h 125"/>
                  <a:gd name="T22" fmla="*/ 137 w 156"/>
                  <a:gd name="T23" fmla="*/ 24 h 125"/>
                  <a:gd name="T24" fmla="*/ 143 w 156"/>
                  <a:gd name="T25" fmla="*/ 35 h 125"/>
                  <a:gd name="T26" fmla="*/ 146 w 156"/>
                  <a:gd name="T27" fmla="*/ 50 h 125"/>
                  <a:gd name="T28" fmla="*/ 145 w 156"/>
                  <a:gd name="T29" fmla="*/ 68 h 125"/>
                  <a:gd name="T30" fmla="*/ 141 w 156"/>
                  <a:gd name="T31" fmla="*/ 89 h 125"/>
                  <a:gd name="T32" fmla="*/ 147 w 156"/>
                  <a:gd name="T33" fmla="*/ 93 h 125"/>
                  <a:gd name="T34" fmla="*/ 154 w 156"/>
                  <a:gd name="T35" fmla="*/ 71 h 125"/>
                  <a:gd name="T36" fmla="*/ 156 w 156"/>
                  <a:gd name="T37" fmla="*/ 52 h 125"/>
                  <a:gd name="T38" fmla="*/ 155 w 156"/>
                  <a:gd name="T39" fmla="*/ 35 h 125"/>
                  <a:gd name="T40" fmla="*/ 150 w 156"/>
                  <a:gd name="T41" fmla="*/ 21 h 125"/>
                  <a:gd name="T42" fmla="*/ 143 w 156"/>
                  <a:gd name="T43" fmla="*/ 12 h 125"/>
                  <a:gd name="T44" fmla="*/ 133 w 156"/>
                  <a:gd name="T45" fmla="*/ 4 h 125"/>
                  <a:gd name="T46" fmla="*/ 122 w 156"/>
                  <a:gd name="T47" fmla="*/ 1 h 125"/>
                  <a:gd name="T48" fmla="*/ 108 w 156"/>
                  <a:gd name="T49" fmla="*/ 0 h 125"/>
                  <a:gd name="T50" fmla="*/ 94 w 156"/>
                  <a:gd name="T51" fmla="*/ 3 h 125"/>
                  <a:gd name="T52" fmla="*/ 79 w 156"/>
                  <a:gd name="T53" fmla="*/ 10 h 125"/>
                  <a:gd name="T54" fmla="*/ 61 w 156"/>
                  <a:gd name="T55" fmla="*/ 21 h 125"/>
                  <a:gd name="T56" fmla="*/ 44 w 156"/>
                  <a:gd name="T57" fmla="*/ 37 h 125"/>
                  <a:gd name="T58" fmla="*/ 30 w 156"/>
                  <a:gd name="T59" fmla="*/ 54 h 125"/>
                  <a:gd name="T60" fmla="*/ 17 w 156"/>
                  <a:gd name="T61" fmla="*/ 74 h 125"/>
                  <a:gd name="T62" fmla="*/ 8 w 156"/>
                  <a:gd name="T63" fmla="*/ 98 h 125"/>
                  <a:gd name="T64" fmla="*/ 0 w 156"/>
                  <a:gd name="T65" fmla="*/ 125 h 125"/>
                  <a:gd name="T66" fmla="*/ 0 w 156"/>
                  <a:gd name="T67" fmla="*/ 125 h 125"/>
                  <a:gd name="T68" fmla="*/ 2 w 156"/>
                  <a:gd name="T69" fmla="*/ 123 h 125"/>
                  <a:gd name="T70" fmla="*/ 7 w 156"/>
                  <a:gd name="T71" fmla="*/ 121 h 125"/>
                  <a:gd name="T72" fmla="*/ 9 w 156"/>
                  <a:gd name="T73" fmla="*/ 118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6"/>
                  <a:gd name="T112" fmla="*/ 0 h 125"/>
                  <a:gd name="T113" fmla="*/ 156 w 156"/>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6" h="125">
                    <a:moveTo>
                      <a:pt x="10" y="117"/>
                    </a:moveTo>
                    <a:lnTo>
                      <a:pt x="13" y="103"/>
                    </a:lnTo>
                    <a:lnTo>
                      <a:pt x="17" y="91"/>
                    </a:lnTo>
                    <a:lnTo>
                      <a:pt x="23" y="79"/>
                    </a:lnTo>
                    <a:lnTo>
                      <a:pt x="28" y="68"/>
                    </a:lnTo>
                    <a:lnTo>
                      <a:pt x="34" y="58"/>
                    </a:lnTo>
                    <a:lnTo>
                      <a:pt x="39" y="49"/>
                    </a:lnTo>
                    <a:lnTo>
                      <a:pt x="45" y="41"/>
                    </a:lnTo>
                    <a:lnTo>
                      <a:pt x="52" y="33"/>
                    </a:lnTo>
                    <a:lnTo>
                      <a:pt x="57" y="28"/>
                    </a:lnTo>
                    <a:lnTo>
                      <a:pt x="63" y="24"/>
                    </a:lnTo>
                    <a:lnTo>
                      <a:pt x="68" y="19"/>
                    </a:lnTo>
                    <a:lnTo>
                      <a:pt x="74" y="16"/>
                    </a:lnTo>
                    <a:lnTo>
                      <a:pt x="80" y="13"/>
                    </a:lnTo>
                    <a:lnTo>
                      <a:pt x="86" y="11"/>
                    </a:lnTo>
                    <a:lnTo>
                      <a:pt x="93" y="10"/>
                    </a:lnTo>
                    <a:lnTo>
                      <a:pt x="99" y="9"/>
                    </a:lnTo>
                    <a:lnTo>
                      <a:pt x="106" y="8"/>
                    </a:lnTo>
                    <a:lnTo>
                      <a:pt x="112" y="9"/>
                    </a:lnTo>
                    <a:lnTo>
                      <a:pt x="118" y="10"/>
                    </a:lnTo>
                    <a:lnTo>
                      <a:pt x="123" y="12"/>
                    </a:lnTo>
                    <a:lnTo>
                      <a:pt x="129" y="15"/>
                    </a:lnTo>
                    <a:lnTo>
                      <a:pt x="133" y="19"/>
                    </a:lnTo>
                    <a:lnTo>
                      <a:pt x="137" y="24"/>
                    </a:lnTo>
                    <a:lnTo>
                      <a:pt x="141" y="29"/>
                    </a:lnTo>
                    <a:lnTo>
                      <a:pt x="143" y="35"/>
                    </a:lnTo>
                    <a:lnTo>
                      <a:pt x="145" y="43"/>
                    </a:lnTo>
                    <a:lnTo>
                      <a:pt x="146" y="50"/>
                    </a:lnTo>
                    <a:lnTo>
                      <a:pt x="146" y="59"/>
                    </a:lnTo>
                    <a:lnTo>
                      <a:pt x="145" y="68"/>
                    </a:lnTo>
                    <a:lnTo>
                      <a:pt x="144" y="78"/>
                    </a:lnTo>
                    <a:lnTo>
                      <a:pt x="141" y="89"/>
                    </a:lnTo>
                    <a:lnTo>
                      <a:pt x="137" y="101"/>
                    </a:lnTo>
                    <a:lnTo>
                      <a:pt x="147" y="93"/>
                    </a:lnTo>
                    <a:lnTo>
                      <a:pt x="151" y="82"/>
                    </a:lnTo>
                    <a:lnTo>
                      <a:pt x="154" y="71"/>
                    </a:lnTo>
                    <a:lnTo>
                      <a:pt x="156" y="61"/>
                    </a:lnTo>
                    <a:lnTo>
                      <a:pt x="156" y="52"/>
                    </a:lnTo>
                    <a:lnTo>
                      <a:pt x="156" y="43"/>
                    </a:lnTo>
                    <a:lnTo>
                      <a:pt x="155" y="35"/>
                    </a:lnTo>
                    <a:lnTo>
                      <a:pt x="152" y="28"/>
                    </a:lnTo>
                    <a:lnTo>
                      <a:pt x="150" y="21"/>
                    </a:lnTo>
                    <a:lnTo>
                      <a:pt x="147" y="16"/>
                    </a:lnTo>
                    <a:lnTo>
                      <a:pt x="143" y="12"/>
                    </a:lnTo>
                    <a:lnTo>
                      <a:pt x="138" y="8"/>
                    </a:lnTo>
                    <a:lnTo>
                      <a:pt x="133" y="4"/>
                    </a:lnTo>
                    <a:lnTo>
                      <a:pt x="128" y="2"/>
                    </a:lnTo>
                    <a:lnTo>
                      <a:pt x="122" y="1"/>
                    </a:lnTo>
                    <a:lnTo>
                      <a:pt x="116" y="0"/>
                    </a:lnTo>
                    <a:lnTo>
                      <a:pt x="108" y="0"/>
                    </a:lnTo>
                    <a:lnTo>
                      <a:pt x="102" y="1"/>
                    </a:lnTo>
                    <a:lnTo>
                      <a:pt x="94" y="3"/>
                    </a:lnTo>
                    <a:lnTo>
                      <a:pt x="86" y="6"/>
                    </a:lnTo>
                    <a:lnTo>
                      <a:pt x="79" y="10"/>
                    </a:lnTo>
                    <a:lnTo>
                      <a:pt x="69" y="15"/>
                    </a:lnTo>
                    <a:lnTo>
                      <a:pt x="61" y="21"/>
                    </a:lnTo>
                    <a:lnTo>
                      <a:pt x="52" y="29"/>
                    </a:lnTo>
                    <a:lnTo>
                      <a:pt x="44" y="37"/>
                    </a:lnTo>
                    <a:lnTo>
                      <a:pt x="37" y="45"/>
                    </a:lnTo>
                    <a:lnTo>
                      <a:pt x="30" y="54"/>
                    </a:lnTo>
                    <a:lnTo>
                      <a:pt x="24" y="63"/>
                    </a:lnTo>
                    <a:lnTo>
                      <a:pt x="17" y="74"/>
                    </a:lnTo>
                    <a:lnTo>
                      <a:pt x="12" y="86"/>
                    </a:lnTo>
                    <a:lnTo>
                      <a:pt x="8" y="98"/>
                    </a:lnTo>
                    <a:lnTo>
                      <a:pt x="3" y="111"/>
                    </a:lnTo>
                    <a:lnTo>
                      <a:pt x="0" y="125"/>
                    </a:lnTo>
                    <a:lnTo>
                      <a:pt x="0" y="123"/>
                    </a:lnTo>
                    <a:lnTo>
                      <a:pt x="0" y="125"/>
                    </a:lnTo>
                    <a:lnTo>
                      <a:pt x="1" y="125"/>
                    </a:lnTo>
                    <a:lnTo>
                      <a:pt x="2" y="123"/>
                    </a:lnTo>
                    <a:lnTo>
                      <a:pt x="4" y="122"/>
                    </a:lnTo>
                    <a:lnTo>
                      <a:pt x="7" y="121"/>
                    </a:lnTo>
                    <a:lnTo>
                      <a:pt x="8" y="120"/>
                    </a:lnTo>
                    <a:lnTo>
                      <a:pt x="9" y="118"/>
                    </a:lnTo>
                    <a:lnTo>
                      <a:pt x="10"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5" name="Freeform 347"/>
              <p:cNvSpPr>
                <a:spLocks/>
              </p:cNvSpPr>
              <p:nvPr/>
            </p:nvSpPr>
            <p:spPr bwMode="auto">
              <a:xfrm>
                <a:off x="4297" y="3955"/>
                <a:ext cx="16" cy="22"/>
              </a:xfrm>
              <a:custGeom>
                <a:avLst/>
                <a:gdLst>
                  <a:gd name="T0" fmla="*/ 0 w 16"/>
                  <a:gd name="T1" fmla="*/ 22 h 22"/>
                  <a:gd name="T2" fmla="*/ 9 w 16"/>
                  <a:gd name="T3" fmla="*/ 14 h 22"/>
                  <a:gd name="T4" fmla="*/ 16 w 16"/>
                  <a:gd name="T5" fmla="*/ 0 h 22"/>
                  <a:gd name="T6" fmla="*/ 6 w 16"/>
                  <a:gd name="T7" fmla="*/ 6 h 22"/>
                  <a:gd name="T8" fmla="*/ 0 w 16"/>
                  <a:gd name="T9" fmla="*/ 20 h 22"/>
                  <a:gd name="T10" fmla="*/ 9 w 16"/>
                  <a:gd name="T11" fmla="*/ 13 h 22"/>
                  <a:gd name="T12" fmla="*/ 0 w 16"/>
                  <a:gd name="T13" fmla="*/ 20 h 22"/>
                  <a:gd name="T14" fmla="*/ 0 w 16"/>
                  <a:gd name="T15" fmla="*/ 22 h 22"/>
                  <a:gd name="T16" fmla="*/ 1 w 16"/>
                  <a:gd name="T17" fmla="*/ 22 h 22"/>
                  <a:gd name="T18" fmla="*/ 2 w 16"/>
                  <a:gd name="T19" fmla="*/ 20 h 22"/>
                  <a:gd name="T20" fmla="*/ 3 w 16"/>
                  <a:gd name="T21" fmla="*/ 19 h 22"/>
                  <a:gd name="T22" fmla="*/ 5 w 16"/>
                  <a:gd name="T23" fmla="*/ 18 h 22"/>
                  <a:gd name="T24" fmla="*/ 7 w 16"/>
                  <a:gd name="T25" fmla="*/ 17 h 22"/>
                  <a:gd name="T26" fmla="*/ 8 w 16"/>
                  <a:gd name="T27" fmla="*/ 15 h 22"/>
                  <a:gd name="T28" fmla="*/ 9 w 16"/>
                  <a:gd name="T29" fmla="*/ 14 h 22"/>
                  <a:gd name="T30" fmla="*/ 0 w 16"/>
                  <a:gd name="T31" fmla="*/ 22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22"/>
                  <a:gd name="T50" fmla="*/ 16 w 16"/>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22">
                    <a:moveTo>
                      <a:pt x="0" y="22"/>
                    </a:moveTo>
                    <a:lnTo>
                      <a:pt x="9" y="14"/>
                    </a:lnTo>
                    <a:lnTo>
                      <a:pt x="16" y="0"/>
                    </a:lnTo>
                    <a:lnTo>
                      <a:pt x="6" y="6"/>
                    </a:lnTo>
                    <a:lnTo>
                      <a:pt x="0" y="20"/>
                    </a:lnTo>
                    <a:lnTo>
                      <a:pt x="9" y="13"/>
                    </a:lnTo>
                    <a:lnTo>
                      <a:pt x="0" y="20"/>
                    </a:lnTo>
                    <a:lnTo>
                      <a:pt x="0" y="22"/>
                    </a:lnTo>
                    <a:lnTo>
                      <a:pt x="1" y="22"/>
                    </a:lnTo>
                    <a:lnTo>
                      <a:pt x="2" y="20"/>
                    </a:lnTo>
                    <a:lnTo>
                      <a:pt x="3" y="19"/>
                    </a:lnTo>
                    <a:lnTo>
                      <a:pt x="5" y="18"/>
                    </a:lnTo>
                    <a:lnTo>
                      <a:pt x="7" y="17"/>
                    </a:lnTo>
                    <a:lnTo>
                      <a:pt x="8" y="15"/>
                    </a:lnTo>
                    <a:lnTo>
                      <a:pt x="9" y="1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6" name="Freeform 348"/>
              <p:cNvSpPr>
                <a:spLocks/>
              </p:cNvSpPr>
              <p:nvPr/>
            </p:nvSpPr>
            <p:spPr bwMode="auto">
              <a:xfrm>
                <a:off x="4232" y="3968"/>
                <a:ext cx="74" cy="18"/>
              </a:xfrm>
              <a:custGeom>
                <a:avLst/>
                <a:gdLst>
                  <a:gd name="T0" fmla="*/ 0 w 74"/>
                  <a:gd name="T1" fmla="*/ 18 h 18"/>
                  <a:gd name="T2" fmla="*/ 65 w 74"/>
                  <a:gd name="T3" fmla="*/ 9 h 18"/>
                  <a:gd name="T4" fmla="*/ 74 w 74"/>
                  <a:gd name="T5" fmla="*/ 0 h 18"/>
                  <a:gd name="T6" fmla="*/ 8 w 74"/>
                  <a:gd name="T7" fmla="*/ 11 h 18"/>
                  <a:gd name="T8" fmla="*/ 7 w 74"/>
                  <a:gd name="T9" fmla="*/ 11 h 18"/>
                  <a:gd name="T10" fmla="*/ 5 w 74"/>
                  <a:gd name="T11" fmla="*/ 12 h 18"/>
                  <a:gd name="T12" fmla="*/ 4 w 74"/>
                  <a:gd name="T13" fmla="*/ 13 h 18"/>
                  <a:gd name="T14" fmla="*/ 2 w 74"/>
                  <a:gd name="T15" fmla="*/ 15 h 18"/>
                  <a:gd name="T16" fmla="*/ 1 w 74"/>
                  <a:gd name="T17" fmla="*/ 16 h 18"/>
                  <a:gd name="T18" fmla="*/ 0 w 74"/>
                  <a:gd name="T19" fmla="*/ 17 h 18"/>
                  <a:gd name="T20" fmla="*/ 0 w 74"/>
                  <a:gd name="T21" fmla="*/ 1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18"/>
                  <a:gd name="T35" fmla="*/ 74 w 74"/>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18">
                    <a:moveTo>
                      <a:pt x="0" y="18"/>
                    </a:moveTo>
                    <a:lnTo>
                      <a:pt x="65" y="9"/>
                    </a:lnTo>
                    <a:lnTo>
                      <a:pt x="74" y="0"/>
                    </a:lnTo>
                    <a:lnTo>
                      <a:pt x="8" y="11"/>
                    </a:lnTo>
                    <a:lnTo>
                      <a:pt x="7" y="11"/>
                    </a:lnTo>
                    <a:lnTo>
                      <a:pt x="5" y="12"/>
                    </a:lnTo>
                    <a:lnTo>
                      <a:pt x="4" y="13"/>
                    </a:lnTo>
                    <a:lnTo>
                      <a:pt x="2" y="15"/>
                    </a:lnTo>
                    <a:lnTo>
                      <a:pt x="1" y="16"/>
                    </a:lnTo>
                    <a:lnTo>
                      <a:pt x="0" y="17"/>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7" name="Freeform 349"/>
              <p:cNvSpPr>
                <a:spLocks/>
              </p:cNvSpPr>
              <p:nvPr/>
            </p:nvSpPr>
            <p:spPr bwMode="auto">
              <a:xfrm>
                <a:off x="4027" y="3948"/>
                <a:ext cx="213" cy="42"/>
              </a:xfrm>
              <a:custGeom>
                <a:avLst/>
                <a:gdLst>
                  <a:gd name="T0" fmla="*/ 1 w 213"/>
                  <a:gd name="T1" fmla="*/ 7 h 42"/>
                  <a:gd name="T2" fmla="*/ 24 w 213"/>
                  <a:gd name="T3" fmla="*/ 15 h 42"/>
                  <a:gd name="T4" fmla="*/ 49 w 213"/>
                  <a:gd name="T5" fmla="*/ 22 h 42"/>
                  <a:gd name="T6" fmla="*/ 75 w 213"/>
                  <a:gd name="T7" fmla="*/ 29 h 42"/>
                  <a:gd name="T8" fmla="*/ 102 w 213"/>
                  <a:gd name="T9" fmla="*/ 35 h 42"/>
                  <a:gd name="T10" fmla="*/ 129 w 213"/>
                  <a:gd name="T11" fmla="*/ 39 h 42"/>
                  <a:gd name="T12" fmla="*/ 156 w 213"/>
                  <a:gd name="T13" fmla="*/ 41 h 42"/>
                  <a:gd name="T14" fmla="*/ 169 w 213"/>
                  <a:gd name="T15" fmla="*/ 42 h 42"/>
                  <a:gd name="T16" fmla="*/ 181 w 213"/>
                  <a:gd name="T17" fmla="*/ 41 h 42"/>
                  <a:gd name="T18" fmla="*/ 194 w 213"/>
                  <a:gd name="T19" fmla="*/ 40 h 42"/>
                  <a:gd name="T20" fmla="*/ 205 w 213"/>
                  <a:gd name="T21" fmla="*/ 38 h 42"/>
                  <a:gd name="T22" fmla="*/ 213 w 213"/>
                  <a:gd name="T23" fmla="*/ 31 h 42"/>
                  <a:gd name="T24" fmla="*/ 203 w 213"/>
                  <a:gd name="T25" fmla="*/ 33 h 42"/>
                  <a:gd name="T26" fmla="*/ 191 w 213"/>
                  <a:gd name="T27" fmla="*/ 34 h 42"/>
                  <a:gd name="T28" fmla="*/ 178 w 213"/>
                  <a:gd name="T29" fmla="*/ 34 h 42"/>
                  <a:gd name="T30" fmla="*/ 166 w 213"/>
                  <a:gd name="T31" fmla="*/ 34 h 42"/>
                  <a:gd name="T32" fmla="*/ 139 w 213"/>
                  <a:gd name="T33" fmla="*/ 32 h 42"/>
                  <a:gd name="T34" fmla="*/ 112 w 213"/>
                  <a:gd name="T35" fmla="*/ 27 h 42"/>
                  <a:gd name="T36" fmla="*/ 85 w 213"/>
                  <a:gd name="T37" fmla="*/ 21 h 42"/>
                  <a:gd name="T38" fmla="*/ 59 w 213"/>
                  <a:gd name="T39" fmla="*/ 15 h 42"/>
                  <a:gd name="T40" fmla="*/ 34 w 213"/>
                  <a:gd name="T41" fmla="*/ 7 h 42"/>
                  <a:gd name="T42" fmla="*/ 11 w 213"/>
                  <a:gd name="T43" fmla="*/ 0 h 42"/>
                  <a:gd name="T44" fmla="*/ 10 w 213"/>
                  <a:gd name="T45" fmla="*/ 0 h 42"/>
                  <a:gd name="T46" fmla="*/ 8 w 213"/>
                  <a:gd name="T47" fmla="*/ 1 h 42"/>
                  <a:gd name="T48" fmla="*/ 6 w 213"/>
                  <a:gd name="T49" fmla="*/ 2 h 42"/>
                  <a:gd name="T50" fmla="*/ 5 w 213"/>
                  <a:gd name="T51" fmla="*/ 3 h 42"/>
                  <a:gd name="T52" fmla="*/ 3 w 213"/>
                  <a:gd name="T53" fmla="*/ 4 h 42"/>
                  <a:gd name="T54" fmla="*/ 1 w 213"/>
                  <a:gd name="T55" fmla="*/ 6 h 42"/>
                  <a:gd name="T56" fmla="*/ 0 w 213"/>
                  <a:gd name="T57" fmla="*/ 7 h 42"/>
                  <a:gd name="T58" fmla="*/ 1 w 213"/>
                  <a:gd name="T59" fmla="*/ 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13"/>
                  <a:gd name="T91" fmla="*/ 0 h 42"/>
                  <a:gd name="T92" fmla="*/ 213 w 213"/>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13" h="42">
                    <a:moveTo>
                      <a:pt x="1" y="7"/>
                    </a:moveTo>
                    <a:lnTo>
                      <a:pt x="24" y="15"/>
                    </a:lnTo>
                    <a:lnTo>
                      <a:pt x="49" y="22"/>
                    </a:lnTo>
                    <a:lnTo>
                      <a:pt x="75" y="29"/>
                    </a:lnTo>
                    <a:lnTo>
                      <a:pt x="102" y="35"/>
                    </a:lnTo>
                    <a:lnTo>
                      <a:pt x="129" y="39"/>
                    </a:lnTo>
                    <a:lnTo>
                      <a:pt x="156" y="41"/>
                    </a:lnTo>
                    <a:lnTo>
                      <a:pt x="169" y="42"/>
                    </a:lnTo>
                    <a:lnTo>
                      <a:pt x="181" y="41"/>
                    </a:lnTo>
                    <a:lnTo>
                      <a:pt x="194" y="40"/>
                    </a:lnTo>
                    <a:lnTo>
                      <a:pt x="205" y="38"/>
                    </a:lnTo>
                    <a:lnTo>
                      <a:pt x="213" y="31"/>
                    </a:lnTo>
                    <a:lnTo>
                      <a:pt x="203" y="33"/>
                    </a:lnTo>
                    <a:lnTo>
                      <a:pt x="191" y="34"/>
                    </a:lnTo>
                    <a:lnTo>
                      <a:pt x="178" y="34"/>
                    </a:lnTo>
                    <a:lnTo>
                      <a:pt x="166" y="34"/>
                    </a:lnTo>
                    <a:lnTo>
                      <a:pt x="139" y="32"/>
                    </a:lnTo>
                    <a:lnTo>
                      <a:pt x="112" y="27"/>
                    </a:lnTo>
                    <a:lnTo>
                      <a:pt x="85" y="21"/>
                    </a:lnTo>
                    <a:lnTo>
                      <a:pt x="59" y="15"/>
                    </a:lnTo>
                    <a:lnTo>
                      <a:pt x="34" y="7"/>
                    </a:lnTo>
                    <a:lnTo>
                      <a:pt x="11" y="0"/>
                    </a:lnTo>
                    <a:lnTo>
                      <a:pt x="10" y="0"/>
                    </a:lnTo>
                    <a:lnTo>
                      <a:pt x="8" y="1"/>
                    </a:lnTo>
                    <a:lnTo>
                      <a:pt x="6" y="2"/>
                    </a:lnTo>
                    <a:lnTo>
                      <a:pt x="5" y="3"/>
                    </a:lnTo>
                    <a:lnTo>
                      <a:pt x="3" y="4"/>
                    </a:lnTo>
                    <a:lnTo>
                      <a:pt x="1" y="6"/>
                    </a:lnTo>
                    <a:lnTo>
                      <a:pt x="0" y="7"/>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8" name="Freeform 350"/>
              <p:cNvSpPr>
                <a:spLocks/>
              </p:cNvSpPr>
              <p:nvPr/>
            </p:nvSpPr>
            <p:spPr bwMode="auto">
              <a:xfrm>
                <a:off x="3971" y="3917"/>
                <a:ext cx="67" cy="38"/>
              </a:xfrm>
              <a:custGeom>
                <a:avLst/>
                <a:gdLst>
                  <a:gd name="T0" fmla="*/ 1 w 67"/>
                  <a:gd name="T1" fmla="*/ 9 h 38"/>
                  <a:gd name="T2" fmla="*/ 0 w 67"/>
                  <a:gd name="T3" fmla="*/ 8 h 38"/>
                  <a:gd name="T4" fmla="*/ 6 w 67"/>
                  <a:gd name="T5" fmla="*/ 13 h 38"/>
                  <a:gd name="T6" fmla="*/ 12 w 67"/>
                  <a:gd name="T7" fmla="*/ 19 h 38"/>
                  <a:gd name="T8" fmla="*/ 19 w 67"/>
                  <a:gd name="T9" fmla="*/ 22 h 38"/>
                  <a:gd name="T10" fmla="*/ 25 w 67"/>
                  <a:gd name="T11" fmla="*/ 26 h 38"/>
                  <a:gd name="T12" fmla="*/ 33 w 67"/>
                  <a:gd name="T13" fmla="*/ 28 h 38"/>
                  <a:gd name="T14" fmla="*/ 41 w 67"/>
                  <a:gd name="T15" fmla="*/ 32 h 38"/>
                  <a:gd name="T16" fmla="*/ 49 w 67"/>
                  <a:gd name="T17" fmla="*/ 35 h 38"/>
                  <a:gd name="T18" fmla="*/ 57 w 67"/>
                  <a:gd name="T19" fmla="*/ 38 h 38"/>
                  <a:gd name="T20" fmla="*/ 67 w 67"/>
                  <a:gd name="T21" fmla="*/ 31 h 38"/>
                  <a:gd name="T22" fmla="*/ 59 w 67"/>
                  <a:gd name="T23" fmla="*/ 27 h 38"/>
                  <a:gd name="T24" fmla="*/ 51 w 67"/>
                  <a:gd name="T25" fmla="*/ 24 h 38"/>
                  <a:gd name="T26" fmla="*/ 42 w 67"/>
                  <a:gd name="T27" fmla="*/ 21 h 38"/>
                  <a:gd name="T28" fmla="*/ 36 w 67"/>
                  <a:gd name="T29" fmla="*/ 18 h 38"/>
                  <a:gd name="T30" fmla="*/ 28 w 67"/>
                  <a:gd name="T31" fmla="*/ 14 h 38"/>
                  <a:gd name="T32" fmla="*/ 22 w 67"/>
                  <a:gd name="T33" fmla="*/ 10 h 38"/>
                  <a:gd name="T34" fmla="*/ 16 w 67"/>
                  <a:gd name="T35" fmla="*/ 6 h 38"/>
                  <a:gd name="T36" fmla="*/ 11 w 67"/>
                  <a:gd name="T37" fmla="*/ 0 h 38"/>
                  <a:gd name="T38" fmla="*/ 10 w 67"/>
                  <a:gd name="T39" fmla="*/ 0 h 38"/>
                  <a:gd name="T40" fmla="*/ 9 w 67"/>
                  <a:gd name="T41" fmla="*/ 2 h 38"/>
                  <a:gd name="T42" fmla="*/ 7 w 67"/>
                  <a:gd name="T43" fmla="*/ 3 h 38"/>
                  <a:gd name="T44" fmla="*/ 5 w 67"/>
                  <a:gd name="T45" fmla="*/ 4 h 38"/>
                  <a:gd name="T46" fmla="*/ 3 w 67"/>
                  <a:gd name="T47" fmla="*/ 5 h 38"/>
                  <a:gd name="T48" fmla="*/ 1 w 67"/>
                  <a:gd name="T49" fmla="*/ 7 h 38"/>
                  <a:gd name="T50" fmla="*/ 0 w 67"/>
                  <a:gd name="T51" fmla="*/ 8 h 38"/>
                  <a:gd name="T52" fmla="*/ 1 w 67"/>
                  <a:gd name="T53" fmla="*/ 9 h 3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7"/>
                  <a:gd name="T82" fmla="*/ 0 h 38"/>
                  <a:gd name="T83" fmla="*/ 67 w 67"/>
                  <a:gd name="T84" fmla="*/ 38 h 3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7" h="38">
                    <a:moveTo>
                      <a:pt x="1" y="9"/>
                    </a:moveTo>
                    <a:lnTo>
                      <a:pt x="0" y="8"/>
                    </a:lnTo>
                    <a:lnTo>
                      <a:pt x="6" y="13"/>
                    </a:lnTo>
                    <a:lnTo>
                      <a:pt x="12" y="19"/>
                    </a:lnTo>
                    <a:lnTo>
                      <a:pt x="19" y="22"/>
                    </a:lnTo>
                    <a:lnTo>
                      <a:pt x="25" y="26"/>
                    </a:lnTo>
                    <a:lnTo>
                      <a:pt x="33" y="28"/>
                    </a:lnTo>
                    <a:lnTo>
                      <a:pt x="41" y="32"/>
                    </a:lnTo>
                    <a:lnTo>
                      <a:pt x="49" y="35"/>
                    </a:lnTo>
                    <a:lnTo>
                      <a:pt x="57" y="38"/>
                    </a:lnTo>
                    <a:lnTo>
                      <a:pt x="67" y="31"/>
                    </a:lnTo>
                    <a:lnTo>
                      <a:pt x="59" y="27"/>
                    </a:lnTo>
                    <a:lnTo>
                      <a:pt x="51" y="24"/>
                    </a:lnTo>
                    <a:lnTo>
                      <a:pt x="42" y="21"/>
                    </a:lnTo>
                    <a:lnTo>
                      <a:pt x="36" y="18"/>
                    </a:lnTo>
                    <a:lnTo>
                      <a:pt x="28" y="14"/>
                    </a:lnTo>
                    <a:lnTo>
                      <a:pt x="22" y="10"/>
                    </a:lnTo>
                    <a:lnTo>
                      <a:pt x="16" y="6"/>
                    </a:lnTo>
                    <a:lnTo>
                      <a:pt x="11" y="0"/>
                    </a:lnTo>
                    <a:lnTo>
                      <a:pt x="10" y="0"/>
                    </a:lnTo>
                    <a:lnTo>
                      <a:pt x="9" y="2"/>
                    </a:lnTo>
                    <a:lnTo>
                      <a:pt x="7" y="3"/>
                    </a:lnTo>
                    <a:lnTo>
                      <a:pt x="5" y="4"/>
                    </a:lnTo>
                    <a:lnTo>
                      <a:pt x="3" y="5"/>
                    </a:lnTo>
                    <a:lnTo>
                      <a:pt x="1" y="7"/>
                    </a:lnTo>
                    <a:lnTo>
                      <a:pt x="0" y="8"/>
                    </a:lnTo>
                    <a:lnTo>
                      <a:pt x="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89" name="Freeform 351"/>
              <p:cNvSpPr>
                <a:spLocks/>
              </p:cNvSpPr>
              <p:nvPr/>
            </p:nvSpPr>
            <p:spPr bwMode="auto">
              <a:xfrm>
                <a:off x="4465" y="3749"/>
                <a:ext cx="22" cy="167"/>
              </a:xfrm>
              <a:custGeom>
                <a:avLst/>
                <a:gdLst>
                  <a:gd name="T0" fmla="*/ 17 w 22"/>
                  <a:gd name="T1" fmla="*/ 163 h 167"/>
                  <a:gd name="T2" fmla="*/ 20 w 22"/>
                  <a:gd name="T3" fmla="*/ 163 h 167"/>
                  <a:gd name="T4" fmla="*/ 21 w 22"/>
                  <a:gd name="T5" fmla="*/ 141 h 167"/>
                  <a:gd name="T6" fmla="*/ 22 w 22"/>
                  <a:gd name="T7" fmla="*/ 117 h 167"/>
                  <a:gd name="T8" fmla="*/ 22 w 22"/>
                  <a:gd name="T9" fmla="*/ 95 h 167"/>
                  <a:gd name="T10" fmla="*/ 22 w 22"/>
                  <a:gd name="T11" fmla="*/ 74 h 167"/>
                  <a:gd name="T12" fmla="*/ 21 w 22"/>
                  <a:gd name="T13" fmla="*/ 54 h 167"/>
                  <a:gd name="T14" fmla="*/ 19 w 22"/>
                  <a:gd name="T15" fmla="*/ 34 h 167"/>
                  <a:gd name="T16" fmla="*/ 16 w 22"/>
                  <a:gd name="T17" fmla="*/ 26 h 167"/>
                  <a:gd name="T18" fmla="*/ 14 w 22"/>
                  <a:gd name="T19" fmla="*/ 16 h 167"/>
                  <a:gd name="T20" fmla="*/ 11 w 22"/>
                  <a:gd name="T21" fmla="*/ 7 h 167"/>
                  <a:gd name="T22" fmla="*/ 7 w 22"/>
                  <a:gd name="T23" fmla="*/ 0 h 167"/>
                  <a:gd name="T24" fmla="*/ 0 w 22"/>
                  <a:gd name="T25" fmla="*/ 4 h 167"/>
                  <a:gd name="T26" fmla="*/ 4 w 22"/>
                  <a:gd name="T27" fmla="*/ 12 h 167"/>
                  <a:gd name="T28" fmla="*/ 8 w 22"/>
                  <a:gd name="T29" fmla="*/ 20 h 167"/>
                  <a:gd name="T30" fmla="*/ 10 w 22"/>
                  <a:gd name="T31" fmla="*/ 29 h 167"/>
                  <a:gd name="T32" fmla="*/ 12 w 22"/>
                  <a:gd name="T33" fmla="*/ 39 h 167"/>
                  <a:gd name="T34" fmla="*/ 14 w 22"/>
                  <a:gd name="T35" fmla="*/ 58 h 167"/>
                  <a:gd name="T36" fmla="*/ 15 w 22"/>
                  <a:gd name="T37" fmla="*/ 78 h 167"/>
                  <a:gd name="T38" fmla="*/ 15 w 22"/>
                  <a:gd name="T39" fmla="*/ 99 h 167"/>
                  <a:gd name="T40" fmla="*/ 15 w 22"/>
                  <a:gd name="T41" fmla="*/ 121 h 167"/>
                  <a:gd name="T42" fmla="*/ 14 w 22"/>
                  <a:gd name="T43" fmla="*/ 144 h 167"/>
                  <a:gd name="T44" fmla="*/ 13 w 22"/>
                  <a:gd name="T45" fmla="*/ 167 h 167"/>
                  <a:gd name="T46" fmla="*/ 14 w 22"/>
                  <a:gd name="T47" fmla="*/ 167 h 167"/>
                  <a:gd name="T48" fmla="*/ 13 w 22"/>
                  <a:gd name="T49" fmla="*/ 167 h 167"/>
                  <a:gd name="T50" fmla="*/ 14 w 22"/>
                  <a:gd name="T51" fmla="*/ 167 h 167"/>
                  <a:gd name="T52" fmla="*/ 15 w 22"/>
                  <a:gd name="T53" fmla="*/ 167 h 167"/>
                  <a:gd name="T54" fmla="*/ 16 w 22"/>
                  <a:gd name="T55" fmla="*/ 166 h 167"/>
                  <a:gd name="T56" fmla="*/ 17 w 22"/>
                  <a:gd name="T57" fmla="*/ 166 h 167"/>
                  <a:gd name="T58" fmla="*/ 19 w 22"/>
                  <a:gd name="T59" fmla="*/ 165 h 167"/>
                  <a:gd name="T60" fmla="*/ 20 w 22"/>
                  <a:gd name="T61" fmla="*/ 164 h 167"/>
                  <a:gd name="T62" fmla="*/ 20 w 22"/>
                  <a:gd name="T63" fmla="*/ 163 h 167"/>
                  <a:gd name="T64" fmla="*/ 17 w 22"/>
                  <a:gd name="T65" fmla="*/ 16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167"/>
                  <a:gd name="T101" fmla="*/ 22 w 22"/>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167">
                    <a:moveTo>
                      <a:pt x="17" y="163"/>
                    </a:moveTo>
                    <a:lnTo>
                      <a:pt x="20" y="163"/>
                    </a:lnTo>
                    <a:lnTo>
                      <a:pt x="21" y="141"/>
                    </a:lnTo>
                    <a:lnTo>
                      <a:pt x="22" y="117"/>
                    </a:lnTo>
                    <a:lnTo>
                      <a:pt x="22" y="95"/>
                    </a:lnTo>
                    <a:lnTo>
                      <a:pt x="22" y="74"/>
                    </a:lnTo>
                    <a:lnTo>
                      <a:pt x="21" y="54"/>
                    </a:lnTo>
                    <a:lnTo>
                      <a:pt x="19" y="34"/>
                    </a:lnTo>
                    <a:lnTo>
                      <a:pt x="16" y="26"/>
                    </a:lnTo>
                    <a:lnTo>
                      <a:pt x="14" y="16"/>
                    </a:lnTo>
                    <a:lnTo>
                      <a:pt x="11" y="7"/>
                    </a:lnTo>
                    <a:lnTo>
                      <a:pt x="7" y="0"/>
                    </a:lnTo>
                    <a:lnTo>
                      <a:pt x="0" y="4"/>
                    </a:lnTo>
                    <a:lnTo>
                      <a:pt x="4" y="12"/>
                    </a:lnTo>
                    <a:lnTo>
                      <a:pt x="8" y="20"/>
                    </a:lnTo>
                    <a:lnTo>
                      <a:pt x="10" y="29"/>
                    </a:lnTo>
                    <a:lnTo>
                      <a:pt x="12" y="39"/>
                    </a:lnTo>
                    <a:lnTo>
                      <a:pt x="14" y="58"/>
                    </a:lnTo>
                    <a:lnTo>
                      <a:pt x="15" y="78"/>
                    </a:lnTo>
                    <a:lnTo>
                      <a:pt x="15" y="99"/>
                    </a:lnTo>
                    <a:lnTo>
                      <a:pt x="15" y="121"/>
                    </a:lnTo>
                    <a:lnTo>
                      <a:pt x="14" y="144"/>
                    </a:lnTo>
                    <a:lnTo>
                      <a:pt x="13" y="167"/>
                    </a:lnTo>
                    <a:lnTo>
                      <a:pt x="14" y="167"/>
                    </a:lnTo>
                    <a:lnTo>
                      <a:pt x="13" y="167"/>
                    </a:lnTo>
                    <a:lnTo>
                      <a:pt x="14" y="167"/>
                    </a:lnTo>
                    <a:lnTo>
                      <a:pt x="15" y="167"/>
                    </a:lnTo>
                    <a:lnTo>
                      <a:pt x="16" y="166"/>
                    </a:lnTo>
                    <a:lnTo>
                      <a:pt x="17" y="166"/>
                    </a:lnTo>
                    <a:lnTo>
                      <a:pt x="19" y="165"/>
                    </a:lnTo>
                    <a:lnTo>
                      <a:pt x="20" y="164"/>
                    </a:lnTo>
                    <a:lnTo>
                      <a:pt x="20" y="163"/>
                    </a:lnTo>
                    <a:lnTo>
                      <a:pt x="17"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0" name="Freeform 352"/>
              <p:cNvSpPr>
                <a:spLocks/>
              </p:cNvSpPr>
              <p:nvPr/>
            </p:nvSpPr>
            <p:spPr bwMode="auto">
              <a:xfrm>
                <a:off x="4479" y="3861"/>
                <a:ext cx="179" cy="55"/>
              </a:xfrm>
              <a:custGeom>
                <a:avLst/>
                <a:gdLst>
                  <a:gd name="T0" fmla="*/ 173 w 179"/>
                  <a:gd name="T1" fmla="*/ 3 h 55"/>
                  <a:gd name="T2" fmla="*/ 177 w 179"/>
                  <a:gd name="T3" fmla="*/ 0 h 55"/>
                  <a:gd name="T4" fmla="*/ 3 w 179"/>
                  <a:gd name="T5" fmla="*/ 51 h 55"/>
                  <a:gd name="T6" fmla="*/ 0 w 179"/>
                  <a:gd name="T7" fmla="*/ 55 h 55"/>
                  <a:gd name="T8" fmla="*/ 174 w 179"/>
                  <a:gd name="T9" fmla="*/ 5 h 55"/>
                  <a:gd name="T10" fmla="*/ 179 w 179"/>
                  <a:gd name="T11" fmla="*/ 2 h 55"/>
                  <a:gd name="T12" fmla="*/ 174 w 179"/>
                  <a:gd name="T13" fmla="*/ 5 h 55"/>
                  <a:gd name="T14" fmla="*/ 175 w 179"/>
                  <a:gd name="T15" fmla="*/ 4 h 55"/>
                  <a:gd name="T16" fmla="*/ 176 w 179"/>
                  <a:gd name="T17" fmla="*/ 4 h 55"/>
                  <a:gd name="T18" fmla="*/ 177 w 179"/>
                  <a:gd name="T19" fmla="*/ 3 h 55"/>
                  <a:gd name="T20" fmla="*/ 179 w 179"/>
                  <a:gd name="T21" fmla="*/ 2 h 55"/>
                  <a:gd name="T22" fmla="*/ 179 w 179"/>
                  <a:gd name="T23" fmla="*/ 1 h 55"/>
                  <a:gd name="T24" fmla="*/ 179 w 179"/>
                  <a:gd name="T25" fmla="*/ 0 h 55"/>
                  <a:gd name="T26" fmla="*/ 177 w 179"/>
                  <a:gd name="T27" fmla="*/ 0 h 55"/>
                  <a:gd name="T28" fmla="*/ 173 w 179"/>
                  <a:gd name="T29" fmla="*/ 3 h 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9"/>
                  <a:gd name="T46" fmla="*/ 0 h 55"/>
                  <a:gd name="T47" fmla="*/ 179 w 179"/>
                  <a:gd name="T48" fmla="*/ 55 h 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9" h="55">
                    <a:moveTo>
                      <a:pt x="173" y="3"/>
                    </a:moveTo>
                    <a:lnTo>
                      <a:pt x="177" y="0"/>
                    </a:lnTo>
                    <a:lnTo>
                      <a:pt x="3" y="51"/>
                    </a:lnTo>
                    <a:lnTo>
                      <a:pt x="0" y="55"/>
                    </a:lnTo>
                    <a:lnTo>
                      <a:pt x="174" y="5"/>
                    </a:lnTo>
                    <a:lnTo>
                      <a:pt x="179" y="2"/>
                    </a:lnTo>
                    <a:lnTo>
                      <a:pt x="174" y="5"/>
                    </a:lnTo>
                    <a:lnTo>
                      <a:pt x="175" y="4"/>
                    </a:lnTo>
                    <a:lnTo>
                      <a:pt x="176" y="4"/>
                    </a:lnTo>
                    <a:lnTo>
                      <a:pt x="177" y="3"/>
                    </a:lnTo>
                    <a:lnTo>
                      <a:pt x="179" y="2"/>
                    </a:lnTo>
                    <a:lnTo>
                      <a:pt x="179" y="1"/>
                    </a:lnTo>
                    <a:lnTo>
                      <a:pt x="179" y="0"/>
                    </a:lnTo>
                    <a:lnTo>
                      <a:pt x="177" y="0"/>
                    </a:lnTo>
                    <a:lnTo>
                      <a:pt x="17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1" name="Freeform 353"/>
              <p:cNvSpPr>
                <a:spLocks/>
              </p:cNvSpPr>
              <p:nvPr/>
            </p:nvSpPr>
            <p:spPr bwMode="auto">
              <a:xfrm>
                <a:off x="4652" y="3853"/>
                <a:ext cx="12" cy="11"/>
              </a:xfrm>
              <a:custGeom>
                <a:avLst/>
                <a:gdLst>
                  <a:gd name="T0" fmla="*/ 6 w 12"/>
                  <a:gd name="T1" fmla="*/ 4 h 11"/>
                  <a:gd name="T2" fmla="*/ 7 w 12"/>
                  <a:gd name="T3" fmla="*/ 3 h 11"/>
                  <a:gd name="T4" fmla="*/ 0 w 12"/>
                  <a:gd name="T5" fmla="*/ 11 h 11"/>
                  <a:gd name="T6" fmla="*/ 6 w 12"/>
                  <a:gd name="T7" fmla="*/ 10 h 11"/>
                  <a:gd name="T8" fmla="*/ 12 w 12"/>
                  <a:gd name="T9" fmla="*/ 2 h 11"/>
                  <a:gd name="T10" fmla="*/ 12 w 12"/>
                  <a:gd name="T11" fmla="*/ 1 h 11"/>
                  <a:gd name="T12" fmla="*/ 12 w 12"/>
                  <a:gd name="T13" fmla="*/ 2 h 11"/>
                  <a:gd name="T14" fmla="*/ 12 w 12"/>
                  <a:gd name="T15" fmla="*/ 1 h 11"/>
                  <a:gd name="T16" fmla="*/ 12 w 12"/>
                  <a:gd name="T17" fmla="*/ 0 h 11"/>
                  <a:gd name="T18" fmla="*/ 11 w 12"/>
                  <a:gd name="T19" fmla="*/ 0 h 11"/>
                  <a:gd name="T20" fmla="*/ 10 w 12"/>
                  <a:gd name="T21" fmla="*/ 1 h 11"/>
                  <a:gd name="T22" fmla="*/ 9 w 12"/>
                  <a:gd name="T23" fmla="*/ 1 h 11"/>
                  <a:gd name="T24" fmla="*/ 8 w 12"/>
                  <a:gd name="T25" fmla="*/ 2 h 11"/>
                  <a:gd name="T26" fmla="*/ 7 w 12"/>
                  <a:gd name="T27" fmla="*/ 3 h 11"/>
                  <a:gd name="T28" fmla="*/ 6 w 12"/>
                  <a:gd name="T29" fmla="*/ 4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1"/>
                  <a:gd name="T47" fmla="*/ 12 w 12"/>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1">
                    <a:moveTo>
                      <a:pt x="6" y="4"/>
                    </a:moveTo>
                    <a:lnTo>
                      <a:pt x="7" y="3"/>
                    </a:lnTo>
                    <a:lnTo>
                      <a:pt x="0" y="11"/>
                    </a:lnTo>
                    <a:lnTo>
                      <a:pt x="6" y="10"/>
                    </a:lnTo>
                    <a:lnTo>
                      <a:pt x="12" y="2"/>
                    </a:lnTo>
                    <a:lnTo>
                      <a:pt x="12" y="1"/>
                    </a:lnTo>
                    <a:lnTo>
                      <a:pt x="12" y="2"/>
                    </a:lnTo>
                    <a:lnTo>
                      <a:pt x="12" y="1"/>
                    </a:lnTo>
                    <a:lnTo>
                      <a:pt x="12" y="0"/>
                    </a:lnTo>
                    <a:lnTo>
                      <a:pt x="11" y="0"/>
                    </a:lnTo>
                    <a:lnTo>
                      <a:pt x="10" y="1"/>
                    </a:lnTo>
                    <a:lnTo>
                      <a:pt x="9" y="1"/>
                    </a:lnTo>
                    <a:lnTo>
                      <a:pt x="8" y="2"/>
                    </a:lnTo>
                    <a:lnTo>
                      <a:pt x="7" y="3"/>
                    </a:lnTo>
                    <a:lnTo>
                      <a:pt x="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2" name="Freeform 354"/>
              <p:cNvSpPr>
                <a:spLocks/>
              </p:cNvSpPr>
              <p:nvPr/>
            </p:nvSpPr>
            <p:spPr bwMode="auto">
              <a:xfrm>
                <a:off x="4650" y="3726"/>
                <a:ext cx="18" cy="131"/>
              </a:xfrm>
              <a:custGeom>
                <a:avLst/>
                <a:gdLst>
                  <a:gd name="T0" fmla="*/ 2 w 18"/>
                  <a:gd name="T1" fmla="*/ 5 h 131"/>
                  <a:gd name="T2" fmla="*/ 0 w 18"/>
                  <a:gd name="T3" fmla="*/ 5 h 131"/>
                  <a:gd name="T4" fmla="*/ 5 w 18"/>
                  <a:gd name="T5" fmla="*/ 22 h 131"/>
                  <a:gd name="T6" fmla="*/ 9 w 18"/>
                  <a:gd name="T7" fmla="*/ 38 h 131"/>
                  <a:gd name="T8" fmla="*/ 11 w 18"/>
                  <a:gd name="T9" fmla="*/ 53 h 131"/>
                  <a:gd name="T10" fmla="*/ 12 w 18"/>
                  <a:gd name="T11" fmla="*/ 67 h 131"/>
                  <a:gd name="T12" fmla="*/ 12 w 18"/>
                  <a:gd name="T13" fmla="*/ 81 h 131"/>
                  <a:gd name="T14" fmla="*/ 11 w 18"/>
                  <a:gd name="T15" fmla="*/ 97 h 131"/>
                  <a:gd name="T16" fmla="*/ 10 w 18"/>
                  <a:gd name="T17" fmla="*/ 113 h 131"/>
                  <a:gd name="T18" fmla="*/ 8 w 18"/>
                  <a:gd name="T19" fmla="*/ 131 h 131"/>
                  <a:gd name="T20" fmla="*/ 14 w 18"/>
                  <a:gd name="T21" fmla="*/ 128 h 131"/>
                  <a:gd name="T22" fmla="*/ 16 w 18"/>
                  <a:gd name="T23" fmla="*/ 110 h 131"/>
                  <a:gd name="T24" fmla="*/ 17 w 18"/>
                  <a:gd name="T25" fmla="*/ 93 h 131"/>
                  <a:gd name="T26" fmla="*/ 18 w 18"/>
                  <a:gd name="T27" fmla="*/ 78 h 131"/>
                  <a:gd name="T28" fmla="*/ 18 w 18"/>
                  <a:gd name="T29" fmla="*/ 63 h 131"/>
                  <a:gd name="T30" fmla="*/ 17 w 18"/>
                  <a:gd name="T31" fmla="*/ 49 h 131"/>
                  <a:gd name="T32" fmla="*/ 15 w 18"/>
                  <a:gd name="T33" fmla="*/ 34 h 131"/>
                  <a:gd name="T34" fmla="*/ 12 w 18"/>
                  <a:gd name="T35" fmla="*/ 18 h 131"/>
                  <a:gd name="T36" fmla="*/ 6 w 18"/>
                  <a:gd name="T37" fmla="*/ 0 h 131"/>
                  <a:gd name="T38" fmla="*/ 5 w 18"/>
                  <a:gd name="T39" fmla="*/ 0 h 131"/>
                  <a:gd name="T40" fmla="*/ 6 w 18"/>
                  <a:gd name="T41" fmla="*/ 0 h 131"/>
                  <a:gd name="T42" fmla="*/ 5 w 18"/>
                  <a:gd name="T43" fmla="*/ 0 h 131"/>
                  <a:gd name="T44" fmla="*/ 4 w 18"/>
                  <a:gd name="T45" fmla="*/ 0 h 131"/>
                  <a:gd name="T46" fmla="*/ 3 w 18"/>
                  <a:gd name="T47" fmla="*/ 1 h 131"/>
                  <a:gd name="T48" fmla="*/ 2 w 18"/>
                  <a:gd name="T49" fmla="*/ 1 h 131"/>
                  <a:gd name="T50" fmla="*/ 1 w 18"/>
                  <a:gd name="T51" fmla="*/ 3 h 131"/>
                  <a:gd name="T52" fmla="*/ 0 w 18"/>
                  <a:gd name="T53" fmla="*/ 4 h 131"/>
                  <a:gd name="T54" fmla="*/ 0 w 18"/>
                  <a:gd name="T55" fmla="*/ 5 h 131"/>
                  <a:gd name="T56" fmla="*/ 2 w 18"/>
                  <a:gd name="T57" fmla="*/ 5 h 1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131"/>
                  <a:gd name="T89" fmla="*/ 18 w 18"/>
                  <a:gd name="T90" fmla="*/ 131 h 13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131">
                    <a:moveTo>
                      <a:pt x="2" y="5"/>
                    </a:moveTo>
                    <a:lnTo>
                      <a:pt x="0" y="5"/>
                    </a:lnTo>
                    <a:lnTo>
                      <a:pt x="5" y="22"/>
                    </a:lnTo>
                    <a:lnTo>
                      <a:pt x="9" y="38"/>
                    </a:lnTo>
                    <a:lnTo>
                      <a:pt x="11" y="53"/>
                    </a:lnTo>
                    <a:lnTo>
                      <a:pt x="12" y="67"/>
                    </a:lnTo>
                    <a:lnTo>
                      <a:pt x="12" y="81"/>
                    </a:lnTo>
                    <a:lnTo>
                      <a:pt x="11" y="97"/>
                    </a:lnTo>
                    <a:lnTo>
                      <a:pt x="10" y="113"/>
                    </a:lnTo>
                    <a:lnTo>
                      <a:pt x="8" y="131"/>
                    </a:lnTo>
                    <a:lnTo>
                      <a:pt x="14" y="128"/>
                    </a:lnTo>
                    <a:lnTo>
                      <a:pt x="16" y="110"/>
                    </a:lnTo>
                    <a:lnTo>
                      <a:pt x="17" y="93"/>
                    </a:lnTo>
                    <a:lnTo>
                      <a:pt x="18" y="78"/>
                    </a:lnTo>
                    <a:lnTo>
                      <a:pt x="18" y="63"/>
                    </a:lnTo>
                    <a:lnTo>
                      <a:pt x="17" y="49"/>
                    </a:lnTo>
                    <a:lnTo>
                      <a:pt x="15" y="34"/>
                    </a:lnTo>
                    <a:lnTo>
                      <a:pt x="12" y="18"/>
                    </a:lnTo>
                    <a:lnTo>
                      <a:pt x="6" y="0"/>
                    </a:lnTo>
                    <a:lnTo>
                      <a:pt x="5" y="0"/>
                    </a:lnTo>
                    <a:lnTo>
                      <a:pt x="6" y="0"/>
                    </a:lnTo>
                    <a:lnTo>
                      <a:pt x="5" y="0"/>
                    </a:lnTo>
                    <a:lnTo>
                      <a:pt x="4" y="0"/>
                    </a:lnTo>
                    <a:lnTo>
                      <a:pt x="3" y="1"/>
                    </a:lnTo>
                    <a:lnTo>
                      <a:pt x="2" y="1"/>
                    </a:lnTo>
                    <a:lnTo>
                      <a:pt x="1" y="3"/>
                    </a:lnTo>
                    <a:lnTo>
                      <a:pt x="0" y="4"/>
                    </a:lnTo>
                    <a:lnTo>
                      <a:pt x="0" y="5"/>
                    </a:lnTo>
                    <a:lnTo>
                      <a:pt x="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3" name="Freeform 355"/>
              <p:cNvSpPr>
                <a:spLocks/>
              </p:cNvSpPr>
              <p:nvPr/>
            </p:nvSpPr>
            <p:spPr bwMode="auto">
              <a:xfrm>
                <a:off x="4565" y="3726"/>
                <a:ext cx="90" cy="23"/>
              </a:xfrm>
              <a:custGeom>
                <a:avLst/>
                <a:gdLst>
                  <a:gd name="T0" fmla="*/ 1 w 90"/>
                  <a:gd name="T1" fmla="*/ 23 h 23"/>
                  <a:gd name="T2" fmla="*/ 87 w 90"/>
                  <a:gd name="T3" fmla="*/ 5 h 23"/>
                  <a:gd name="T4" fmla="*/ 90 w 90"/>
                  <a:gd name="T5" fmla="*/ 0 h 23"/>
                  <a:gd name="T6" fmla="*/ 4 w 90"/>
                  <a:gd name="T7" fmla="*/ 19 h 23"/>
                  <a:gd name="T8" fmla="*/ 5 w 90"/>
                  <a:gd name="T9" fmla="*/ 19 h 23"/>
                  <a:gd name="T10" fmla="*/ 4 w 90"/>
                  <a:gd name="T11" fmla="*/ 19 h 23"/>
                  <a:gd name="T12" fmla="*/ 3 w 90"/>
                  <a:gd name="T13" fmla="*/ 19 h 23"/>
                  <a:gd name="T14" fmla="*/ 2 w 90"/>
                  <a:gd name="T15" fmla="*/ 20 h 23"/>
                  <a:gd name="T16" fmla="*/ 1 w 90"/>
                  <a:gd name="T17" fmla="*/ 21 h 23"/>
                  <a:gd name="T18" fmla="*/ 0 w 90"/>
                  <a:gd name="T19" fmla="*/ 22 h 23"/>
                  <a:gd name="T20" fmla="*/ 0 w 90"/>
                  <a:gd name="T21" fmla="*/ 23 h 23"/>
                  <a:gd name="T22" fmla="*/ 1 w 90"/>
                  <a:gd name="T23" fmla="*/ 23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0"/>
                  <a:gd name="T37" fmla="*/ 0 h 23"/>
                  <a:gd name="T38" fmla="*/ 90 w 90"/>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0" h="23">
                    <a:moveTo>
                      <a:pt x="1" y="23"/>
                    </a:moveTo>
                    <a:lnTo>
                      <a:pt x="87" y="5"/>
                    </a:lnTo>
                    <a:lnTo>
                      <a:pt x="90" y="0"/>
                    </a:lnTo>
                    <a:lnTo>
                      <a:pt x="4" y="19"/>
                    </a:lnTo>
                    <a:lnTo>
                      <a:pt x="5" y="19"/>
                    </a:lnTo>
                    <a:lnTo>
                      <a:pt x="4" y="19"/>
                    </a:lnTo>
                    <a:lnTo>
                      <a:pt x="3" y="19"/>
                    </a:lnTo>
                    <a:lnTo>
                      <a:pt x="2" y="20"/>
                    </a:lnTo>
                    <a:lnTo>
                      <a:pt x="1" y="21"/>
                    </a:lnTo>
                    <a:lnTo>
                      <a:pt x="0" y="22"/>
                    </a:lnTo>
                    <a:lnTo>
                      <a:pt x="0" y="23"/>
                    </a:lnTo>
                    <a:lnTo>
                      <a:pt x="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4" name="Freeform 356"/>
              <p:cNvSpPr>
                <a:spLocks/>
              </p:cNvSpPr>
              <p:nvPr/>
            </p:nvSpPr>
            <p:spPr bwMode="auto">
              <a:xfrm>
                <a:off x="4500" y="3745"/>
                <a:ext cx="70" cy="11"/>
              </a:xfrm>
              <a:custGeom>
                <a:avLst/>
                <a:gdLst>
                  <a:gd name="T0" fmla="*/ 0 w 70"/>
                  <a:gd name="T1" fmla="*/ 11 h 11"/>
                  <a:gd name="T2" fmla="*/ 1 w 70"/>
                  <a:gd name="T3" fmla="*/ 11 h 11"/>
                  <a:gd name="T4" fmla="*/ 66 w 70"/>
                  <a:gd name="T5" fmla="*/ 4 h 11"/>
                  <a:gd name="T6" fmla="*/ 70 w 70"/>
                  <a:gd name="T7" fmla="*/ 0 h 11"/>
                  <a:gd name="T8" fmla="*/ 5 w 70"/>
                  <a:gd name="T9" fmla="*/ 7 h 11"/>
                  <a:gd name="T10" fmla="*/ 5 w 70"/>
                  <a:gd name="T11" fmla="*/ 8 h 11"/>
                  <a:gd name="T12" fmla="*/ 5 w 70"/>
                  <a:gd name="T13" fmla="*/ 7 h 11"/>
                  <a:gd name="T14" fmla="*/ 3 w 70"/>
                  <a:gd name="T15" fmla="*/ 7 h 11"/>
                  <a:gd name="T16" fmla="*/ 2 w 70"/>
                  <a:gd name="T17" fmla="*/ 8 h 11"/>
                  <a:gd name="T18" fmla="*/ 1 w 70"/>
                  <a:gd name="T19" fmla="*/ 8 h 11"/>
                  <a:gd name="T20" fmla="*/ 0 w 70"/>
                  <a:gd name="T21" fmla="*/ 9 h 11"/>
                  <a:gd name="T22" fmla="*/ 0 w 70"/>
                  <a:gd name="T23" fmla="*/ 10 h 11"/>
                  <a:gd name="T24" fmla="*/ 0 w 70"/>
                  <a:gd name="T25" fmla="*/ 11 h 11"/>
                  <a:gd name="T26" fmla="*/ 1 w 70"/>
                  <a:gd name="T27" fmla="*/ 11 h 11"/>
                  <a:gd name="T28" fmla="*/ 0 w 70"/>
                  <a:gd name="T29" fmla="*/ 11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0"/>
                  <a:gd name="T46" fmla="*/ 0 h 11"/>
                  <a:gd name="T47" fmla="*/ 70 w 7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0" h="11">
                    <a:moveTo>
                      <a:pt x="0" y="11"/>
                    </a:moveTo>
                    <a:lnTo>
                      <a:pt x="1" y="11"/>
                    </a:lnTo>
                    <a:lnTo>
                      <a:pt x="66" y="4"/>
                    </a:lnTo>
                    <a:lnTo>
                      <a:pt x="70" y="0"/>
                    </a:lnTo>
                    <a:lnTo>
                      <a:pt x="5" y="7"/>
                    </a:lnTo>
                    <a:lnTo>
                      <a:pt x="5" y="8"/>
                    </a:lnTo>
                    <a:lnTo>
                      <a:pt x="5" y="7"/>
                    </a:lnTo>
                    <a:lnTo>
                      <a:pt x="3" y="7"/>
                    </a:lnTo>
                    <a:lnTo>
                      <a:pt x="2" y="8"/>
                    </a:lnTo>
                    <a:lnTo>
                      <a:pt x="1" y="8"/>
                    </a:lnTo>
                    <a:lnTo>
                      <a:pt x="0" y="9"/>
                    </a:lnTo>
                    <a:lnTo>
                      <a:pt x="0" y="10"/>
                    </a:lnTo>
                    <a:lnTo>
                      <a:pt x="0" y="11"/>
                    </a:lnTo>
                    <a:lnTo>
                      <a:pt x="1"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5" name="Freeform 357"/>
              <p:cNvSpPr>
                <a:spLocks/>
              </p:cNvSpPr>
              <p:nvPr/>
            </p:nvSpPr>
            <p:spPr bwMode="auto">
              <a:xfrm>
                <a:off x="4500" y="3650"/>
                <a:ext cx="32" cy="106"/>
              </a:xfrm>
              <a:custGeom>
                <a:avLst/>
                <a:gdLst>
                  <a:gd name="T0" fmla="*/ 26 w 32"/>
                  <a:gd name="T1" fmla="*/ 4 h 106"/>
                  <a:gd name="T2" fmla="*/ 0 w 32"/>
                  <a:gd name="T3" fmla="*/ 106 h 106"/>
                  <a:gd name="T4" fmla="*/ 5 w 32"/>
                  <a:gd name="T5" fmla="*/ 103 h 106"/>
                  <a:gd name="T6" fmla="*/ 32 w 32"/>
                  <a:gd name="T7" fmla="*/ 1 h 106"/>
                  <a:gd name="T8" fmla="*/ 32 w 32"/>
                  <a:gd name="T9" fmla="*/ 0 h 106"/>
                  <a:gd name="T10" fmla="*/ 31 w 32"/>
                  <a:gd name="T11" fmla="*/ 0 h 106"/>
                  <a:gd name="T12" fmla="*/ 30 w 32"/>
                  <a:gd name="T13" fmla="*/ 0 h 106"/>
                  <a:gd name="T14" fmla="*/ 29 w 32"/>
                  <a:gd name="T15" fmla="*/ 1 h 106"/>
                  <a:gd name="T16" fmla="*/ 28 w 32"/>
                  <a:gd name="T17" fmla="*/ 1 h 106"/>
                  <a:gd name="T18" fmla="*/ 27 w 32"/>
                  <a:gd name="T19" fmla="*/ 2 h 106"/>
                  <a:gd name="T20" fmla="*/ 26 w 32"/>
                  <a:gd name="T21" fmla="*/ 3 h 106"/>
                  <a:gd name="T22" fmla="*/ 26 w 32"/>
                  <a:gd name="T23" fmla="*/ 4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06"/>
                  <a:gd name="T38" fmla="*/ 32 w 32"/>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06">
                    <a:moveTo>
                      <a:pt x="26" y="4"/>
                    </a:moveTo>
                    <a:lnTo>
                      <a:pt x="0" y="106"/>
                    </a:lnTo>
                    <a:lnTo>
                      <a:pt x="5" y="103"/>
                    </a:lnTo>
                    <a:lnTo>
                      <a:pt x="32" y="1"/>
                    </a:lnTo>
                    <a:lnTo>
                      <a:pt x="32" y="0"/>
                    </a:lnTo>
                    <a:lnTo>
                      <a:pt x="31" y="0"/>
                    </a:lnTo>
                    <a:lnTo>
                      <a:pt x="30" y="0"/>
                    </a:lnTo>
                    <a:lnTo>
                      <a:pt x="29" y="1"/>
                    </a:lnTo>
                    <a:lnTo>
                      <a:pt x="28" y="1"/>
                    </a:lnTo>
                    <a:lnTo>
                      <a:pt x="27" y="2"/>
                    </a:lnTo>
                    <a:lnTo>
                      <a:pt x="26" y="3"/>
                    </a:lnTo>
                    <a:lnTo>
                      <a:pt x="26"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6" name="Freeform 358"/>
              <p:cNvSpPr>
                <a:spLocks/>
              </p:cNvSpPr>
              <p:nvPr/>
            </p:nvSpPr>
            <p:spPr bwMode="auto">
              <a:xfrm>
                <a:off x="4526" y="3643"/>
                <a:ext cx="6" cy="11"/>
              </a:xfrm>
              <a:custGeom>
                <a:avLst/>
                <a:gdLst>
                  <a:gd name="T0" fmla="*/ 1 w 6"/>
                  <a:gd name="T1" fmla="*/ 5 h 11"/>
                  <a:gd name="T2" fmla="*/ 0 w 6"/>
                  <a:gd name="T3" fmla="*/ 4 h 11"/>
                  <a:gd name="T4" fmla="*/ 0 w 6"/>
                  <a:gd name="T5" fmla="*/ 11 h 11"/>
                  <a:gd name="T6" fmla="*/ 6 w 6"/>
                  <a:gd name="T7" fmla="*/ 8 h 11"/>
                  <a:gd name="T8" fmla="*/ 6 w 6"/>
                  <a:gd name="T9" fmla="*/ 1 h 11"/>
                  <a:gd name="T10" fmla="*/ 5 w 6"/>
                  <a:gd name="T11" fmla="*/ 0 h 11"/>
                  <a:gd name="T12" fmla="*/ 6 w 6"/>
                  <a:gd name="T13" fmla="*/ 1 h 11"/>
                  <a:gd name="T14" fmla="*/ 5 w 6"/>
                  <a:gd name="T15" fmla="*/ 0 h 11"/>
                  <a:gd name="T16" fmla="*/ 4 w 6"/>
                  <a:gd name="T17" fmla="*/ 0 h 11"/>
                  <a:gd name="T18" fmla="*/ 3 w 6"/>
                  <a:gd name="T19" fmla="*/ 1 h 11"/>
                  <a:gd name="T20" fmla="*/ 2 w 6"/>
                  <a:gd name="T21" fmla="*/ 2 h 11"/>
                  <a:gd name="T22" fmla="*/ 1 w 6"/>
                  <a:gd name="T23" fmla="*/ 3 h 11"/>
                  <a:gd name="T24" fmla="*/ 0 w 6"/>
                  <a:gd name="T25" fmla="*/ 3 h 11"/>
                  <a:gd name="T26" fmla="*/ 0 w 6"/>
                  <a:gd name="T27" fmla="*/ 4 h 11"/>
                  <a:gd name="T28" fmla="*/ 1 w 6"/>
                  <a:gd name="T29" fmla="*/ 5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11"/>
                  <a:gd name="T47" fmla="*/ 6 w 6"/>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11">
                    <a:moveTo>
                      <a:pt x="1" y="5"/>
                    </a:moveTo>
                    <a:lnTo>
                      <a:pt x="0" y="4"/>
                    </a:lnTo>
                    <a:lnTo>
                      <a:pt x="0" y="11"/>
                    </a:lnTo>
                    <a:lnTo>
                      <a:pt x="6" y="8"/>
                    </a:lnTo>
                    <a:lnTo>
                      <a:pt x="6" y="1"/>
                    </a:lnTo>
                    <a:lnTo>
                      <a:pt x="5" y="0"/>
                    </a:lnTo>
                    <a:lnTo>
                      <a:pt x="6" y="1"/>
                    </a:lnTo>
                    <a:lnTo>
                      <a:pt x="5" y="0"/>
                    </a:lnTo>
                    <a:lnTo>
                      <a:pt x="4" y="0"/>
                    </a:lnTo>
                    <a:lnTo>
                      <a:pt x="3" y="1"/>
                    </a:lnTo>
                    <a:lnTo>
                      <a:pt x="2" y="2"/>
                    </a:lnTo>
                    <a:lnTo>
                      <a:pt x="1" y="3"/>
                    </a:lnTo>
                    <a:lnTo>
                      <a:pt x="0" y="3"/>
                    </a:lnTo>
                    <a:lnTo>
                      <a:pt x="0" y="4"/>
                    </a:lnTo>
                    <a:lnTo>
                      <a:pt x="1"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7" name="Freeform 359"/>
              <p:cNvSpPr>
                <a:spLocks/>
              </p:cNvSpPr>
              <p:nvPr/>
            </p:nvSpPr>
            <p:spPr bwMode="auto">
              <a:xfrm>
                <a:off x="4512" y="3643"/>
                <a:ext cx="19" cy="5"/>
              </a:xfrm>
              <a:custGeom>
                <a:avLst/>
                <a:gdLst>
                  <a:gd name="T0" fmla="*/ 6 w 19"/>
                  <a:gd name="T1" fmla="*/ 1 h 5"/>
                  <a:gd name="T2" fmla="*/ 1 w 19"/>
                  <a:gd name="T3" fmla="*/ 5 h 5"/>
                  <a:gd name="T4" fmla="*/ 15 w 19"/>
                  <a:gd name="T5" fmla="*/ 5 h 5"/>
                  <a:gd name="T6" fmla="*/ 19 w 19"/>
                  <a:gd name="T7" fmla="*/ 0 h 5"/>
                  <a:gd name="T8" fmla="*/ 5 w 19"/>
                  <a:gd name="T9" fmla="*/ 0 h 5"/>
                  <a:gd name="T10" fmla="*/ 0 w 19"/>
                  <a:gd name="T11" fmla="*/ 4 h 5"/>
                  <a:gd name="T12" fmla="*/ 5 w 19"/>
                  <a:gd name="T13" fmla="*/ 0 h 5"/>
                  <a:gd name="T14" fmla="*/ 4 w 19"/>
                  <a:gd name="T15" fmla="*/ 0 h 5"/>
                  <a:gd name="T16" fmla="*/ 3 w 19"/>
                  <a:gd name="T17" fmla="*/ 1 h 5"/>
                  <a:gd name="T18" fmla="*/ 2 w 19"/>
                  <a:gd name="T19" fmla="*/ 2 h 5"/>
                  <a:gd name="T20" fmla="*/ 1 w 19"/>
                  <a:gd name="T21" fmla="*/ 3 h 5"/>
                  <a:gd name="T22" fmla="*/ 0 w 19"/>
                  <a:gd name="T23" fmla="*/ 3 h 5"/>
                  <a:gd name="T24" fmla="*/ 0 w 19"/>
                  <a:gd name="T25" fmla="*/ 4 h 5"/>
                  <a:gd name="T26" fmla="*/ 0 w 19"/>
                  <a:gd name="T27" fmla="*/ 5 h 5"/>
                  <a:gd name="T28" fmla="*/ 1 w 19"/>
                  <a:gd name="T29" fmla="*/ 5 h 5"/>
                  <a:gd name="T30" fmla="*/ 6 w 19"/>
                  <a:gd name="T31" fmla="*/ 1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5"/>
                  <a:gd name="T50" fmla="*/ 19 w 19"/>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5">
                    <a:moveTo>
                      <a:pt x="6" y="1"/>
                    </a:moveTo>
                    <a:lnTo>
                      <a:pt x="1" y="5"/>
                    </a:lnTo>
                    <a:lnTo>
                      <a:pt x="15" y="5"/>
                    </a:lnTo>
                    <a:lnTo>
                      <a:pt x="19" y="0"/>
                    </a:lnTo>
                    <a:lnTo>
                      <a:pt x="5" y="0"/>
                    </a:lnTo>
                    <a:lnTo>
                      <a:pt x="0" y="4"/>
                    </a:lnTo>
                    <a:lnTo>
                      <a:pt x="5" y="0"/>
                    </a:lnTo>
                    <a:lnTo>
                      <a:pt x="4" y="0"/>
                    </a:lnTo>
                    <a:lnTo>
                      <a:pt x="3" y="1"/>
                    </a:lnTo>
                    <a:lnTo>
                      <a:pt x="2" y="2"/>
                    </a:lnTo>
                    <a:lnTo>
                      <a:pt x="1" y="3"/>
                    </a:lnTo>
                    <a:lnTo>
                      <a:pt x="0" y="3"/>
                    </a:lnTo>
                    <a:lnTo>
                      <a:pt x="0" y="4"/>
                    </a:lnTo>
                    <a:lnTo>
                      <a:pt x="0" y="5"/>
                    </a:lnTo>
                    <a:lnTo>
                      <a:pt x="1" y="5"/>
                    </a:lnTo>
                    <a:lnTo>
                      <a:pt x="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8" name="Freeform 360"/>
              <p:cNvSpPr>
                <a:spLocks/>
              </p:cNvSpPr>
              <p:nvPr/>
            </p:nvSpPr>
            <p:spPr bwMode="auto">
              <a:xfrm>
                <a:off x="4465" y="3644"/>
                <a:ext cx="53" cy="109"/>
              </a:xfrm>
              <a:custGeom>
                <a:avLst/>
                <a:gdLst>
                  <a:gd name="T0" fmla="*/ 7 w 53"/>
                  <a:gd name="T1" fmla="*/ 105 h 109"/>
                  <a:gd name="T2" fmla="*/ 53 w 53"/>
                  <a:gd name="T3" fmla="*/ 0 h 109"/>
                  <a:gd name="T4" fmla="*/ 47 w 53"/>
                  <a:gd name="T5" fmla="*/ 3 h 109"/>
                  <a:gd name="T6" fmla="*/ 0 w 53"/>
                  <a:gd name="T7" fmla="*/ 108 h 109"/>
                  <a:gd name="T8" fmla="*/ 0 w 53"/>
                  <a:gd name="T9" fmla="*/ 109 h 109"/>
                  <a:gd name="T10" fmla="*/ 0 w 53"/>
                  <a:gd name="T11" fmla="*/ 108 h 109"/>
                  <a:gd name="T12" fmla="*/ 0 w 53"/>
                  <a:gd name="T13" fmla="*/ 109 h 109"/>
                  <a:gd name="T14" fmla="*/ 1 w 53"/>
                  <a:gd name="T15" fmla="*/ 109 h 109"/>
                  <a:gd name="T16" fmla="*/ 2 w 53"/>
                  <a:gd name="T17" fmla="*/ 109 h 109"/>
                  <a:gd name="T18" fmla="*/ 4 w 53"/>
                  <a:gd name="T19" fmla="*/ 108 h 109"/>
                  <a:gd name="T20" fmla="*/ 6 w 53"/>
                  <a:gd name="T21" fmla="*/ 107 h 109"/>
                  <a:gd name="T22" fmla="*/ 7 w 53"/>
                  <a:gd name="T23" fmla="*/ 106 h 109"/>
                  <a:gd name="T24" fmla="*/ 7 w 53"/>
                  <a:gd name="T25" fmla="*/ 105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
                  <a:gd name="T40" fmla="*/ 0 h 109"/>
                  <a:gd name="T41" fmla="*/ 53 w 53"/>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 h="109">
                    <a:moveTo>
                      <a:pt x="7" y="105"/>
                    </a:moveTo>
                    <a:lnTo>
                      <a:pt x="53" y="0"/>
                    </a:lnTo>
                    <a:lnTo>
                      <a:pt x="47" y="3"/>
                    </a:lnTo>
                    <a:lnTo>
                      <a:pt x="0" y="108"/>
                    </a:lnTo>
                    <a:lnTo>
                      <a:pt x="0" y="109"/>
                    </a:lnTo>
                    <a:lnTo>
                      <a:pt x="0" y="108"/>
                    </a:lnTo>
                    <a:lnTo>
                      <a:pt x="0" y="109"/>
                    </a:lnTo>
                    <a:lnTo>
                      <a:pt x="1" y="109"/>
                    </a:lnTo>
                    <a:lnTo>
                      <a:pt x="2" y="109"/>
                    </a:lnTo>
                    <a:lnTo>
                      <a:pt x="4" y="108"/>
                    </a:lnTo>
                    <a:lnTo>
                      <a:pt x="6" y="107"/>
                    </a:lnTo>
                    <a:lnTo>
                      <a:pt x="7" y="106"/>
                    </a:lnTo>
                    <a:lnTo>
                      <a:pt x="7"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99" name="Freeform 361"/>
              <p:cNvSpPr>
                <a:spLocks/>
              </p:cNvSpPr>
              <p:nvPr/>
            </p:nvSpPr>
            <p:spPr bwMode="auto">
              <a:xfrm>
                <a:off x="4489" y="3645"/>
                <a:ext cx="159" cy="108"/>
              </a:xfrm>
              <a:custGeom>
                <a:avLst/>
                <a:gdLst>
                  <a:gd name="T0" fmla="*/ 0 w 159"/>
                  <a:gd name="T1" fmla="*/ 107 h 108"/>
                  <a:gd name="T2" fmla="*/ 4 w 159"/>
                  <a:gd name="T3" fmla="*/ 93 h 108"/>
                  <a:gd name="T4" fmla="*/ 9 w 159"/>
                  <a:gd name="T5" fmla="*/ 80 h 108"/>
                  <a:gd name="T6" fmla="*/ 13 w 159"/>
                  <a:gd name="T7" fmla="*/ 67 h 108"/>
                  <a:gd name="T8" fmla="*/ 17 w 159"/>
                  <a:gd name="T9" fmla="*/ 55 h 108"/>
                  <a:gd name="T10" fmla="*/ 22 w 159"/>
                  <a:gd name="T11" fmla="*/ 42 h 108"/>
                  <a:gd name="T12" fmla="*/ 27 w 159"/>
                  <a:gd name="T13" fmla="*/ 29 h 108"/>
                  <a:gd name="T14" fmla="*/ 31 w 159"/>
                  <a:gd name="T15" fmla="*/ 16 h 108"/>
                  <a:gd name="T16" fmla="*/ 37 w 159"/>
                  <a:gd name="T17" fmla="*/ 3 h 108"/>
                  <a:gd name="T18" fmla="*/ 47 w 159"/>
                  <a:gd name="T19" fmla="*/ 2 h 108"/>
                  <a:gd name="T20" fmla="*/ 58 w 159"/>
                  <a:gd name="T21" fmla="*/ 1 h 108"/>
                  <a:gd name="T22" fmla="*/ 68 w 159"/>
                  <a:gd name="T23" fmla="*/ 1 h 108"/>
                  <a:gd name="T24" fmla="*/ 78 w 159"/>
                  <a:gd name="T25" fmla="*/ 1 h 108"/>
                  <a:gd name="T26" fmla="*/ 87 w 159"/>
                  <a:gd name="T27" fmla="*/ 0 h 108"/>
                  <a:gd name="T28" fmla="*/ 97 w 159"/>
                  <a:gd name="T29" fmla="*/ 1 h 108"/>
                  <a:gd name="T30" fmla="*/ 108 w 159"/>
                  <a:gd name="T31" fmla="*/ 1 h 108"/>
                  <a:gd name="T32" fmla="*/ 119 w 159"/>
                  <a:gd name="T33" fmla="*/ 2 h 108"/>
                  <a:gd name="T34" fmla="*/ 123 w 159"/>
                  <a:gd name="T35" fmla="*/ 7 h 108"/>
                  <a:gd name="T36" fmla="*/ 130 w 159"/>
                  <a:gd name="T37" fmla="*/ 15 h 108"/>
                  <a:gd name="T38" fmla="*/ 135 w 159"/>
                  <a:gd name="T39" fmla="*/ 24 h 108"/>
                  <a:gd name="T40" fmla="*/ 140 w 159"/>
                  <a:gd name="T41" fmla="*/ 35 h 108"/>
                  <a:gd name="T42" fmla="*/ 146 w 159"/>
                  <a:gd name="T43" fmla="*/ 47 h 108"/>
                  <a:gd name="T44" fmla="*/ 151 w 159"/>
                  <a:gd name="T45" fmla="*/ 59 h 108"/>
                  <a:gd name="T46" fmla="*/ 156 w 159"/>
                  <a:gd name="T47" fmla="*/ 72 h 108"/>
                  <a:gd name="T48" fmla="*/ 159 w 159"/>
                  <a:gd name="T49" fmla="*/ 85 h 108"/>
                  <a:gd name="T50" fmla="*/ 140 w 159"/>
                  <a:gd name="T51" fmla="*/ 89 h 108"/>
                  <a:gd name="T52" fmla="*/ 120 w 159"/>
                  <a:gd name="T53" fmla="*/ 93 h 108"/>
                  <a:gd name="T54" fmla="*/ 97 w 159"/>
                  <a:gd name="T55" fmla="*/ 97 h 108"/>
                  <a:gd name="T56" fmla="*/ 73 w 159"/>
                  <a:gd name="T57" fmla="*/ 102 h 108"/>
                  <a:gd name="T58" fmla="*/ 50 w 159"/>
                  <a:gd name="T59" fmla="*/ 105 h 108"/>
                  <a:gd name="T60" fmla="*/ 29 w 159"/>
                  <a:gd name="T61" fmla="*/ 107 h 108"/>
                  <a:gd name="T62" fmla="*/ 12 w 159"/>
                  <a:gd name="T63" fmla="*/ 108 h 108"/>
                  <a:gd name="T64" fmla="*/ 0 w 159"/>
                  <a:gd name="T65" fmla="*/ 107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8"/>
                  <a:gd name="T101" fmla="*/ 159 w 159"/>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8">
                    <a:moveTo>
                      <a:pt x="0" y="107"/>
                    </a:moveTo>
                    <a:lnTo>
                      <a:pt x="4" y="93"/>
                    </a:lnTo>
                    <a:lnTo>
                      <a:pt x="9" y="80"/>
                    </a:lnTo>
                    <a:lnTo>
                      <a:pt x="13" y="67"/>
                    </a:lnTo>
                    <a:lnTo>
                      <a:pt x="17" y="55"/>
                    </a:lnTo>
                    <a:lnTo>
                      <a:pt x="22" y="42"/>
                    </a:lnTo>
                    <a:lnTo>
                      <a:pt x="27" y="29"/>
                    </a:lnTo>
                    <a:lnTo>
                      <a:pt x="31" y="16"/>
                    </a:lnTo>
                    <a:lnTo>
                      <a:pt x="37" y="3"/>
                    </a:lnTo>
                    <a:lnTo>
                      <a:pt x="47" y="2"/>
                    </a:lnTo>
                    <a:lnTo>
                      <a:pt x="58" y="1"/>
                    </a:lnTo>
                    <a:lnTo>
                      <a:pt x="68" y="1"/>
                    </a:lnTo>
                    <a:lnTo>
                      <a:pt x="78" y="1"/>
                    </a:lnTo>
                    <a:lnTo>
                      <a:pt x="87" y="0"/>
                    </a:lnTo>
                    <a:lnTo>
                      <a:pt x="97" y="1"/>
                    </a:lnTo>
                    <a:lnTo>
                      <a:pt x="108" y="1"/>
                    </a:lnTo>
                    <a:lnTo>
                      <a:pt x="119" y="2"/>
                    </a:lnTo>
                    <a:lnTo>
                      <a:pt x="123" y="7"/>
                    </a:lnTo>
                    <a:lnTo>
                      <a:pt x="130" y="15"/>
                    </a:lnTo>
                    <a:lnTo>
                      <a:pt x="135" y="24"/>
                    </a:lnTo>
                    <a:lnTo>
                      <a:pt x="140" y="35"/>
                    </a:lnTo>
                    <a:lnTo>
                      <a:pt x="146" y="47"/>
                    </a:lnTo>
                    <a:lnTo>
                      <a:pt x="151" y="59"/>
                    </a:lnTo>
                    <a:lnTo>
                      <a:pt x="156" y="72"/>
                    </a:lnTo>
                    <a:lnTo>
                      <a:pt x="159" y="85"/>
                    </a:lnTo>
                    <a:lnTo>
                      <a:pt x="140" y="89"/>
                    </a:lnTo>
                    <a:lnTo>
                      <a:pt x="120" y="93"/>
                    </a:lnTo>
                    <a:lnTo>
                      <a:pt x="97" y="97"/>
                    </a:lnTo>
                    <a:lnTo>
                      <a:pt x="73" y="102"/>
                    </a:lnTo>
                    <a:lnTo>
                      <a:pt x="50" y="105"/>
                    </a:lnTo>
                    <a:lnTo>
                      <a:pt x="29" y="107"/>
                    </a:lnTo>
                    <a:lnTo>
                      <a:pt x="12" y="108"/>
                    </a:lnTo>
                    <a:lnTo>
                      <a:pt x="0" y="10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0" name="Freeform 362"/>
              <p:cNvSpPr>
                <a:spLocks/>
              </p:cNvSpPr>
              <p:nvPr/>
            </p:nvSpPr>
            <p:spPr bwMode="auto">
              <a:xfrm>
                <a:off x="4489" y="3645"/>
                <a:ext cx="159" cy="108"/>
              </a:xfrm>
              <a:custGeom>
                <a:avLst/>
                <a:gdLst>
                  <a:gd name="T0" fmla="*/ 0 w 159"/>
                  <a:gd name="T1" fmla="*/ 107 h 108"/>
                  <a:gd name="T2" fmla="*/ 4 w 159"/>
                  <a:gd name="T3" fmla="*/ 93 h 108"/>
                  <a:gd name="T4" fmla="*/ 9 w 159"/>
                  <a:gd name="T5" fmla="*/ 80 h 108"/>
                  <a:gd name="T6" fmla="*/ 13 w 159"/>
                  <a:gd name="T7" fmla="*/ 67 h 108"/>
                  <a:gd name="T8" fmla="*/ 17 w 159"/>
                  <a:gd name="T9" fmla="*/ 55 h 108"/>
                  <a:gd name="T10" fmla="*/ 22 w 159"/>
                  <a:gd name="T11" fmla="*/ 42 h 108"/>
                  <a:gd name="T12" fmla="*/ 27 w 159"/>
                  <a:gd name="T13" fmla="*/ 29 h 108"/>
                  <a:gd name="T14" fmla="*/ 31 w 159"/>
                  <a:gd name="T15" fmla="*/ 16 h 108"/>
                  <a:gd name="T16" fmla="*/ 37 w 159"/>
                  <a:gd name="T17" fmla="*/ 3 h 108"/>
                  <a:gd name="T18" fmla="*/ 47 w 159"/>
                  <a:gd name="T19" fmla="*/ 2 h 108"/>
                  <a:gd name="T20" fmla="*/ 58 w 159"/>
                  <a:gd name="T21" fmla="*/ 1 h 108"/>
                  <a:gd name="T22" fmla="*/ 68 w 159"/>
                  <a:gd name="T23" fmla="*/ 1 h 108"/>
                  <a:gd name="T24" fmla="*/ 78 w 159"/>
                  <a:gd name="T25" fmla="*/ 1 h 108"/>
                  <a:gd name="T26" fmla="*/ 87 w 159"/>
                  <a:gd name="T27" fmla="*/ 0 h 108"/>
                  <a:gd name="T28" fmla="*/ 97 w 159"/>
                  <a:gd name="T29" fmla="*/ 1 h 108"/>
                  <a:gd name="T30" fmla="*/ 108 w 159"/>
                  <a:gd name="T31" fmla="*/ 1 h 108"/>
                  <a:gd name="T32" fmla="*/ 119 w 159"/>
                  <a:gd name="T33" fmla="*/ 2 h 108"/>
                  <a:gd name="T34" fmla="*/ 123 w 159"/>
                  <a:gd name="T35" fmla="*/ 7 h 108"/>
                  <a:gd name="T36" fmla="*/ 130 w 159"/>
                  <a:gd name="T37" fmla="*/ 15 h 108"/>
                  <a:gd name="T38" fmla="*/ 135 w 159"/>
                  <a:gd name="T39" fmla="*/ 24 h 108"/>
                  <a:gd name="T40" fmla="*/ 140 w 159"/>
                  <a:gd name="T41" fmla="*/ 35 h 108"/>
                  <a:gd name="T42" fmla="*/ 146 w 159"/>
                  <a:gd name="T43" fmla="*/ 47 h 108"/>
                  <a:gd name="T44" fmla="*/ 151 w 159"/>
                  <a:gd name="T45" fmla="*/ 59 h 108"/>
                  <a:gd name="T46" fmla="*/ 156 w 159"/>
                  <a:gd name="T47" fmla="*/ 72 h 108"/>
                  <a:gd name="T48" fmla="*/ 159 w 159"/>
                  <a:gd name="T49" fmla="*/ 85 h 108"/>
                  <a:gd name="T50" fmla="*/ 140 w 159"/>
                  <a:gd name="T51" fmla="*/ 89 h 108"/>
                  <a:gd name="T52" fmla="*/ 120 w 159"/>
                  <a:gd name="T53" fmla="*/ 93 h 108"/>
                  <a:gd name="T54" fmla="*/ 97 w 159"/>
                  <a:gd name="T55" fmla="*/ 97 h 108"/>
                  <a:gd name="T56" fmla="*/ 73 w 159"/>
                  <a:gd name="T57" fmla="*/ 102 h 108"/>
                  <a:gd name="T58" fmla="*/ 50 w 159"/>
                  <a:gd name="T59" fmla="*/ 105 h 108"/>
                  <a:gd name="T60" fmla="*/ 29 w 159"/>
                  <a:gd name="T61" fmla="*/ 107 h 108"/>
                  <a:gd name="T62" fmla="*/ 12 w 159"/>
                  <a:gd name="T63" fmla="*/ 108 h 108"/>
                  <a:gd name="T64" fmla="*/ 0 w 159"/>
                  <a:gd name="T65" fmla="*/ 107 h 1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9"/>
                  <a:gd name="T100" fmla="*/ 0 h 108"/>
                  <a:gd name="T101" fmla="*/ 159 w 159"/>
                  <a:gd name="T102" fmla="*/ 108 h 1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9" h="108">
                    <a:moveTo>
                      <a:pt x="0" y="107"/>
                    </a:moveTo>
                    <a:lnTo>
                      <a:pt x="4" y="93"/>
                    </a:lnTo>
                    <a:lnTo>
                      <a:pt x="9" y="80"/>
                    </a:lnTo>
                    <a:lnTo>
                      <a:pt x="13" y="67"/>
                    </a:lnTo>
                    <a:lnTo>
                      <a:pt x="17" y="55"/>
                    </a:lnTo>
                    <a:lnTo>
                      <a:pt x="22" y="42"/>
                    </a:lnTo>
                    <a:lnTo>
                      <a:pt x="27" y="29"/>
                    </a:lnTo>
                    <a:lnTo>
                      <a:pt x="31" y="16"/>
                    </a:lnTo>
                    <a:lnTo>
                      <a:pt x="37" y="3"/>
                    </a:lnTo>
                    <a:lnTo>
                      <a:pt x="47" y="2"/>
                    </a:lnTo>
                    <a:lnTo>
                      <a:pt x="58" y="1"/>
                    </a:lnTo>
                    <a:lnTo>
                      <a:pt x="68" y="1"/>
                    </a:lnTo>
                    <a:lnTo>
                      <a:pt x="78" y="1"/>
                    </a:lnTo>
                    <a:lnTo>
                      <a:pt x="87" y="0"/>
                    </a:lnTo>
                    <a:lnTo>
                      <a:pt x="97" y="1"/>
                    </a:lnTo>
                    <a:lnTo>
                      <a:pt x="108" y="1"/>
                    </a:lnTo>
                    <a:lnTo>
                      <a:pt x="119" y="2"/>
                    </a:lnTo>
                    <a:lnTo>
                      <a:pt x="123" y="7"/>
                    </a:lnTo>
                    <a:lnTo>
                      <a:pt x="130" y="15"/>
                    </a:lnTo>
                    <a:lnTo>
                      <a:pt x="135" y="24"/>
                    </a:lnTo>
                    <a:lnTo>
                      <a:pt x="140" y="35"/>
                    </a:lnTo>
                    <a:lnTo>
                      <a:pt x="146" y="47"/>
                    </a:lnTo>
                    <a:lnTo>
                      <a:pt x="151" y="59"/>
                    </a:lnTo>
                    <a:lnTo>
                      <a:pt x="156" y="72"/>
                    </a:lnTo>
                    <a:lnTo>
                      <a:pt x="159" y="85"/>
                    </a:lnTo>
                    <a:lnTo>
                      <a:pt x="140" y="89"/>
                    </a:lnTo>
                    <a:lnTo>
                      <a:pt x="120" y="93"/>
                    </a:lnTo>
                    <a:lnTo>
                      <a:pt x="97" y="97"/>
                    </a:lnTo>
                    <a:lnTo>
                      <a:pt x="73" y="102"/>
                    </a:lnTo>
                    <a:lnTo>
                      <a:pt x="50" y="105"/>
                    </a:lnTo>
                    <a:lnTo>
                      <a:pt x="29" y="107"/>
                    </a:lnTo>
                    <a:lnTo>
                      <a:pt x="12" y="108"/>
                    </a:lnTo>
                    <a:lnTo>
                      <a:pt x="0" y="107"/>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501" name="Freeform 363"/>
              <p:cNvSpPr>
                <a:spLocks/>
              </p:cNvSpPr>
              <p:nvPr/>
            </p:nvSpPr>
            <p:spPr bwMode="auto">
              <a:xfrm>
                <a:off x="4615" y="3647"/>
                <a:ext cx="83" cy="82"/>
              </a:xfrm>
              <a:custGeom>
                <a:avLst/>
                <a:gdLst>
                  <a:gd name="T0" fmla="*/ 0 w 83"/>
                  <a:gd name="T1" fmla="*/ 0 h 82"/>
                  <a:gd name="T2" fmla="*/ 18 w 83"/>
                  <a:gd name="T3" fmla="*/ 0 h 82"/>
                  <a:gd name="T4" fmla="*/ 27 w 83"/>
                  <a:gd name="T5" fmla="*/ 9 h 82"/>
                  <a:gd name="T6" fmla="*/ 37 w 83"/>
                  <a:gd name="T7" fmla="*/ 17 h 82"/>
                  <a:gd name="T8" fmla="*/ 45 w 83"/>
                  <a:gd name="T9" fmla="*/ 26 h 82"/>
                  <a:gd name="T10" fmla="*/ 52 w 83"/>
                  <a:gd name="T11" fmla="*/ 34 h 82"/>
                  <a:gd name="T12" fmla="*/ 60 w 83"/>
                  <a:gd name="T13" fmla="*/ 42 h 82"/>
                  <a:gd name="T14" fmla="*/ 67 w 83"/>
                  <a:gd name="T15" fmla="*/ 51 h 82"/>
                  <a:gd name="T16" fmla="*/ 75 w 83"/>
                  <a:gd name="T17" fmla="*/ 61 h 82"/>
                  <a:gd name="T18" fmla="*/ 83 w 83"/>
                  <a:gd name="T19" fmla="*/ 73 h 82"/>
                  <a:gd name="T20" fmla="*/ 77 w 83"/>
                  <a:gd name="T21" fmla="*/ 74 h 82"/>
                  <a:gd name="T22" fmla="*/ 72 w 83"/>
                  <a:gd name="T23" fmla="*/ 75 h 82"/>
                  <a:gd name="T24" fmla="*/ 66 w 83"/>
                  <a:gd name="T25" fmla="*/ 76 h 82"/>
                  <a:gd name="T26" fmla="*/ 61 w 83"/>
                  <a:gd name="T27" fmla="*/ 77 h 82"/>
                  <a:gd name="T28" fmla="*/ 56 w 83"/>
                  <a:gd name="T29" fmla="*/ 78 h 82"/>
                  <a:gd name="T30" fmla="*/ 50 w 83"/>
                  <a:gd name="T31" fmla="*/ 79 h 82"/>
                  <a:gd name="T32" fmla="*/ 45 w 83"/>
                  <a:gd name="T33" fmla="*/ 80 h 82"/>
                  <a:gd name="T34" fmla="*/ 39 w 83"/>
                  <a:gd name="T35" fmla="*/ 82 h 82"/>
                  <a:gd name="T36" fmla="*/ 36 w 83"/>
                  <a:gd name="T37" fmla="*/ 71 h 82"/>
                  <a:gd name="T38" fmla="*/ 32 w 83"/>
                  <a:gd name="T39" fmla="*/ 60 h 82"/>
                  <a:gd name="T40" fmla="*/ 27 w 83"/>
                  <a:gd name="T41" fmla="*/ 49 h 82"/>
                  <a:gd name="T42" fmla="*/ 23 w 83"/>
                  <a:gd name="T43" fmla="*/ 40 h 82"/>
                  <a:gd name="T44" fmla="*/ 18 w 83"/>
                  <a:gd name="T45" fmla="*/ 30 h 82"/>
                  <a:gd name="T46" fmla="*/ 12 w 83"/>
                  <a:gd name="T47" fmla="*/ 19 h 82"/>
                  <a:gd name="T48" fmla="*/ 6 w 83"/>
                  <a:gd name="T49" fmla="*/ 10 h 82"/>
                  <a:gd name="T50" fmla="*/ 0 w 83"/>
                  <a:gd name="T51" fmla="*/ 0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82"/>
                  <a:gd name="T80" fmla="*/ 83 w 83"/>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82">
                    <a:moveTo>
                      <a:pt x="0" y="0"/>
                    </a:moveTo>
                    <a:lnTo>
                      <a:pt x="18" y="0"/>
                    </a:lnTo>
                    <a:lnTo>
                      <a:pt x="27" y="9"/>
                    </a:lnTo>
                    <a:lnTo>
                      <a:pt x="37" y="17"/>
                    </a:lnTo>
                    <a:lnTo>
                      <a:pt x="45" y="26"/>
                    </a:lnTo>
                    <a:lnTo>
                      <a:pt x="52" y="34"/>
                    </a:lnTo>
                    <a:lnTo>
                      <a:pt x="60" y="42"/>
                    </a:lnTo>
                    <a:lnTo>
                      <a:pt x="67" y="51"/>
                    </a:lnTo>
                    <a:lnTo>
                      <a:pt x="75" y="61"/>
                    </a:lnTo>
                    <a:lnTo>
                      <a:pt x="83" y="73"/>
                    </a:lnTo>
                    <a:lnTo>
                      <a:pt x="77" y="74"/>
                    </a:lnTo>
                    <a:lnTo>
                      <a:pt x="72" y="75"/>
                    </a:lnTo>
                    <a:lnTo>
                      <a:pt x="66" y="76"/>
                    </a:lnTo>
                    <a:lnTo>
                      <a:pt x="61" y="77"/>
                    </a:lnTo>
                    <a:lnTo>
                      <a:pt x="56" y="78"/>
                    </a:lnTo>
                    <a:lnTo>
                      <a:pt x="50" y="79"/>
                    </a:lnTo>
                    <a:lnTo>
                      <a:pt x="45" y="80"/>
                    </a:lnTo>
                    <a:lnTo>
                      <a:pt x="39" y="82"/>
                    </a:lnTo>
                    <a:lnTo>
                      <a:pt x="36" y="71"/>
                    </a:lnTo>
                    <a:lnTo>
                      <a:pt x="32" y="60"/>
                    </a:lnTo>
                    <a:lnTo>
                      <a:pt x="27" y="49"/>
                    </a:lnTo>
                    <a:lnTo>
                      <a:pt x="23" y="40"/>
                    </a:lnTo>
                    <a:lnTo>
                      <a:pt x="18" y="30"/>
                    </a:lnTo>
                    <a:lnTo>
                      <a:pt x="12" y="19"/>
                    </a:lnTo>
                    <a:lnTo>
                      <a:pt x="6" y="10"/>
                    </a:lnTo>
                    <a:lnTo>
                      <a:pt x="0"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2" name="Freeform 364"/>
              <p:cNvSpPr>
                <a:spLocks/>
              </p:cNvSpPr>
              <p:nvPr/>
            </p:nvSpPr>
            <p:spPr bwMode="auto">
              <a:xfrm>
                <a:off x="4615" y="3647"/>
                <a:ext cx="83" cy="82"/>
              </a:xfrm>
              <a:custGeom>
                <a:avLst/>
                <a:gdLst>
                  <a:gd name="T0" fmla="*/ 0 w 83"/>
                  <a:gd name="T1" fmla="*/ 0 h 82"/>
                  <a:gd name="T2" fmla="*/ 18 w 83"/>
                  <a:gd name="T3" fmla="*/ 0 h 82"/>
                  <a:gd name="T4" fmla="*/ 27 w 83"/>
                  <a:gd name="T5" fmla="*/ 9 h 82"/>
                  <a:gd name="T6" fmla="*/ 37 w 83"/>
                  <a:gd name="T7" fmla="*/ 17 h 82"/>
                  <a:gd name="T8" fmla="*/ 45 w 83"/>
                  <a:gd name="T9" fmla="*/ 26 h 82"/>
                  <a:gd name="T10" fmla="*/ 52 w 83"/>
                  <a:gd name="T11" fmla="*/ 34 h 82"/>
                  <a:gd name="T12" fmla="*/ 60 w 83"/>
                  <a:gd name="T13" fmla="*/ 42 h 82"/>
                  <a:gd name="T14" fmla="*/ 67 w 83"/>
                  <a:gd name="T15" fmla="*/ 51 h 82"/>
                  <a:gd name="T16" fmla="*/ 75 w 83"/>
                  <a:gd name="T17" fmla="*/ 61 h 82"/>
                  <a:gd name="T18" fmla="*/ 83 w 83"/>
                  <a:gd name="T19" fmla="*/ 73 h 82"/>
                  <a:gd name="T20" fmla="*/ 77 w 83"/>
                  <a:gd name="T21" fmla="*/ 74 h 82"/>
                  <a:gd name="T22" fmla="*/ 72 w 83"/>
                  <a:gd name="T23" fmla="*/ 75 h 82"/>
                  <a:gd name="T24" fmla="*/ 66 w 83"/>
                  <a:gd name="T25" fmla="*/ 76 h 82"/>
                  <a:gd name="T26" fmla="*/ 61 w 83"/>
                  <a:gd name="T27" fmla="*/ 77 h 82"/>
                  <a:gd name="T28" fmla="*/ 56 w 83"/>
                  <a:gd name="T29" fmla="*/ 78 h 82"/>
                  <a:gd name="T30" fmla="*/ 50 w 83"/>
                  <a:gd name="T31" fmla="*/ 79 h 82"/>
                  <a:gd name="T32" fmla="*/ 45 w 83"/>
                  <a:gd name="T33" fmla="*/ 80 h 82"/>
                  <a:gd name="T34" fmla="*/ 39 w 83"/>
                  <a:gd name="T35" fmla="*/ 82 h 82"/>
                  <a:gd name="T36" fmla="*/ 36 w 83"/>
                  <a:gd name="T37" fmla="*/ 71 h 82"/>
                  <a:gd name="T38" fmla="*/ 32 w 83"/>
                  <a:gd name="T39" fmla="*/ 60 h 82"/>
                  <a:gd name="T40" fmla="*/ 27 w 83"/>
                  <a:gd name="T41" fmla="*/ 49 h 82"/>
                  <a:gd name="T42" fmla="*/ 23 w 83"/>
                  <a:gd name="T43" fmla="*/ 40 h 82"/>
                  <a:gd name="T44" fmla="*/ 18 w 83"/>
                  <a:gd name="T45" fmla="*/ 30 h 82"/>
                  <a:gd name="T46" fmla="*/ 12 w 83"/>
                  <a:gd name="T47" fmla="*/ 19 h 82"/>
                  <a:gd name="T48" fmla="*/ 6 w 83"/>
                  <a:gd name="T49" fmla="*/ 10 h 82"/>
                  <a:gd name="T50" fmla="*/ 0 w 83"/>
                  <a:gd name="T51" fmla="*/ 0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82"/>
                  <a:gd name="T80" fmla="*/ 83 w 83"/>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82">
                    <a:moveTo>
                      <a:pt x="0" y="0"/>
                    </a:moveTo>
                    <a:lnTo>
                      <a:pt x="18" y="0"/>
                    </a:lnTo>
                    <a:lnTo>
                      <a:pt x="27" y="9"/>
                    </a:lnTo>
                    <a:lnTo>
                      <a:pt x="37" y="17"/>
                    </a:lnTo>
                    <a:lnTo>
                      <a:pt x="45" y="26"/>
                    </a:lnTo>
                    <a:lnTo>
                      <a:pt x="52" y="34"/>
                    </a:lnTo>
                    <a:lnTo>
                      <a:pt x="60" y="42"/>
                    </a:lnTo>
                    <a:lnTo>
                      <a:pt x="67" y="51"/>
                    </a:lnTo>
                    <a:lnTo>
                      <a:pt x="75" y="61"/>
                    </a:lnTo>
                    <a:lnTo>
                      <a:pt x="83" y="73"/>
                    </a:lnTo>
                    <a:lnTo>
                      <a:pt x="77" y="74"/>
                    </a:lnTo>
                    <a:lnTo>
                      <a:pt x="72" y="75"/>
                    </a:lnTo>
                    <a:lnTo>
                      <a:pt x="66" y="76"/>
                    </a:lnTo>
                    <a:lnTo>
                      <a:pt x="61" y="77"/>
                    </a:lnTo>
                    <a:lnTo>
                      <a:pt x="56" y="78"/>
                    </a:lnTo>
                    <a:lnTo>
                      <a:pt x="50" y="79"/>
                    </a:lnTo>
                    <a:lnTo>
                      <a:pt x="45" y="80"/>
                    </a:lnTo>
                    <a:lnTo>
                      <a:pt x="39" y="82"/>
                    </a:lnTo>
                    <a:lnTo>
                      <a:pt x="36" y="71"/>
                    </a:lnTo>
                    <a:lnTo>
                      <a:pt x="32" y="60"/>
                    </a:lnTo>
                    <a:lnTo>
                      <a:pt x="27" y="49"/>
                    </a:lnTo>
                    <a:lnTo>
                      <a:pt x="23" y="40"/>
                    </a:lnTo>
                    <a:lnTo>
                      <a:pt x="18" y="30"/>
                    </a:lnTo>
                    <a:lnTo>
                      <a:pt x="12" y="19"/>
                    </a:lnTo>
                    <a:lnTo>
                      <a:pt x="6" y="10"/>
                    </a:lnTo>
                    <a:lnTo>
                      <a:pt x="0"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503" name="Freeform 365"/>
              <p:cNvSpPr>
                <a:spLocks/>
              </p:cNvSpPr>
              <p:nvPr/>
            </p:nvSpPr>
            <p:spPr bwMode="auto">
              <a:xfrm>
                <a:off x="4215" y="3638"/>
                <a:ext cx="298" cy="114"/>
              </a:xfrm>
              <a:custGeom>
                <a:avLst/>
                <a:gdLst>
                  <a:gd name="T0" fmla="*/ 0 w 298"/>
                  <a:gd name="T1" fmla="*/ 89 h 114"/>
                  <a:gd name="T2" fmla="*/ 17 w 298"/>
                  <a:gd name="T3" fmla="*/ 93 h 114"/>
                  <a:gd name="T4" fmla="*/ 47 w 298"/>
                  <a:gd name="T5" fmla="*/ 98 h 114"/>
                  <a:gd name="T6" fmla="*/ 88 w 298"/>
                  <a:gd name="T7" fmla="*/ 103 h 114"/>
                  <a:gd name="T8" fmla="*/ 133 w 298"/>
                  <a:gd name="T9" fmla="*/ 108 h 114"/>
                  <a:gd name="T10" fmla="*/ 178 w 298"/>
                  <a:gd name="T11" fmla="*/ 112 h 114"/>
                  <a:gd name="T12" fmla="*/ 217 w 298"/>
                  <a:gd name="T13" fmla="*/ 114 h 114"/>
                  <a:gd name="T14" fmla="*/ 233 w 298"/>
                  <a:gd name="T15" fmla="*/ 114 h 114"/>
                  <a:gd name="T16" fmla="*/ 245 w 298"/>
                  <a:gd name="T17" fmla="*/ 113 h 114"/>
                  <a:gd name="T18" fmla="*/ 250 w 298"/>
                  <a:gd name="T19" fmla="*/ 112 h 114"/>
                  <a:gd name="T20" fmla="*/ 253 w 298"/>
                  <a:gd name="T21" fmla="*/ 111 h 114"/>
                  <a:gd name="T22" fmla="*/ 256 w 298"/>
                  <a:gd name="T23" fmla="*/ 110 h 114"/>
                  <a:gd name="T24" fmla="*/ 257 w 298"/>
                  <a:gd name="T25" fmla="*/ 109 h 114"/>
                  <a:gd name="T26" fmla="*/ 298 w 298"/>
                  <a:gd name="T27" fmla="*/ 11 h 114"/>
                  <a:gd name="T28" fmla="*/ 297 w 298"/>
                  <a:gd name="T29" fmla="*/ 9 h 114"/>
                  <a:gd name="T30" fmla="*/ 292 w 298"/>
                  <a:gd name="T31" fmla="*/ 8 h 114"/>
                  <a:gd name="T32" fmla="*/ 284 w 298"/>
                  <a:gd name="T33" fmla="*/ 6 h 114"/>
                  <a:gd name="T34" fmla="*/ 273 w 298"/>
                  <a:gd name="T35" fmla="*/ 5 h 114"/>
                  <a:gd name="T36" fmla="*/ 245 w 298"/>
                  <a:gd name="T37" fmla="*/ 2 h 114"/>
                  <a:gd name="T38" fmla="*/ 211 w 298"/>
                  <a:gd name="T39" fmla="*/ 1 h 114"/>
                  <a:gd name="T40" fmla="*/ 177 w 298"/>
                  <a:gd name="T41" fmla="*/ 0 h 114"/>
                  <a:gd name="T42" fmla="*/ 145 w 298"/>
                  <a:gd name="T43" fmla="*/ 1 h 114"/>
                  <a:gd name="T44" fmla="*/ 131 w 298"/>
                  <a:gd name="T45" fmla="*/ 1 h 114"/>
                  <a:gd name="T46" fmla="*/ 119 w 298"/>
                  <a:gd name="T47" fmla="*/ 2 h 114"/>
                  <a:gd name="T48" fmla="*/ 111 w 298"/>
                  <a:gd name="T49" fmla="*/ 4 h 114"/>
                  <a:gd name="T50" fmla="*/ 104 w 298"/>
                  <a:gd name="T51" fmla="*/ 6 h 114"/>
                  <a:gd name="T52" fmla="*/ 100 w 298"/>
                  <a:gd name="T53" fmla="*/ 9 h 114"/>
                  <a:gd name="T54" fmla="*/ 88 w 298"/>
                  <a:gd name="T55" fmla="*/ 19 h 114"/>
                  <a:gd name="T56" fmla="*/ 71 w 298"/>
                  <a:gd name="T57" fmla="*/ 33 h 114"/>
                  <a:gd name="T58" fmla="*/ 51 w 298"/>
                  <a:gd name="T59" fmla="*/ 48 h 114"/>
                  <a:gd name="T60" fmla="*/ 32 w 298"/>
                  <a:gd name="T61" fmla="*/ 64 h 114"/>
                  <a:gd name="T62" fmla="*/ 16 w 298"/>
                  <a:gd name="T63" fmla="*/ 77 h 114"/>
                  <a:gd name="T64" fmla="*/ 5 w 298"/>
                  <a:gd name="T65" fmla="*/ 86 h 114"/>
                  <a:gd name="T66" fmla="*/ 0 w 298"/>
                  <a:gd name="T67" fmla="*/ 89 h 1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8"/>
                  <a:gd name="T103" fmla="*/ 0 h 114"/>
                  <a:gd name="T104" fmla="*/ 298 w 298"/>
                  <a:gd name="T105" fmla="*/ 114 h 1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8" h="114">
                    <a:moveTo>
                      <a:pt x="0" y="89"/>
                    </a:moveTo>
                    <a:lnTo>
                      <a:pt x="17" y="93"/>
                    </a:lnTo>
                    <a:lnTo>
                      <a:pt x="47" y="98"/>
                    </a:lnTo>
                    <a:lnTo>
                      <a:pt x="88" y="103"/>
                    </a:lnTo>
                    <a:lnTo>
                      <a:pt x="133" y="108"/>
                    </a:lnTo>
                    <a:lnTo>
                      <a:pt x="178" y="112"/>
                    </a:lnTo>
                    <a:lnTo>
                      <a:pt x="217" y="114"/>
                    </a:lnTo>
                    <a:lnTo>
                      <a:pt x="233" y="114"/>
                    </a:lnTo>
                    <a:lnTo>
                      <a:pt x="245" y="113"/>
                    </a:lnTo>
                    <a:lnTo>
                      <a:pt x="250" y="112"/>
                    </a:lnTo>
                    <a:lnTo>
                      <a:pt x="253" y="111"/>
                    </a:lnTo>
                    <a:lnTo>
                      <a:pt x="256" y="110"/>
                    </a:lnTo>
                    <a:lnTo>
                      <a:pt x="257" y="109"/>
                    </a:lnTo>
                    <a:lnTo>
                      <a:pt x="298" y="11"/>
                    </a:lnTo>
                    <a:lnTo>
                      <a:pt x="297" y="9"/>
                    </a:lnTo>
                    <a:lnTo>
                      <a:pt x="292" y="8"/>
                    </a:lnTo>
                    <a:lnTo>
                      <a:pt x="284" y="6"/>
                    </a:lnTo>
                    <a:lnTo>
                      <a:pt x="273" y="5"/>
                    </a:lnTo>
                    <a:lnTo>
                      <a:pt x="245" y="2"/>
                    </a:lnTo>
                    <a:lnTo>
                      <a:pt x="211" y="1"/>
                    </a:lnTo>
                    <a:lnTo>
                      <a:pt x="177" y="0"/>
                    </a:lnTo>
                    <a:lnTo>
                      <a:pt x="145" y="1"/>
                    </a:lnTo>
                    <a:lnTo>
                      <a:pt x="131" y="1"/>
                    </a:lnTo>
                    <a:lnTo>
                      <a:pt x="119" y="2"/>
                    </a:lnTo>
                    <a:lnTo>
                      <a:pt x="111" y="4"/>
                    </a:lnTo>
                    <a:lnTo>
                      <a:pt x="104" y="6"/>
                    </a:lnTo>
                    <a:lnTo>
                      <a:pt x="100" y="9"/>
                    </a:lnTo>
                    <a:lnTo>
                      <a:pt x="88" y="19"/>
                    </a:lnTo>
                    <a:lnTo>
                      <a:pt x="71" y="33"/>
                    </a:lnTo>
                    <a:lnTo>
                      <a:pt x="51" y="48"/>
                    </a:lnTo>
                    <a:lnTo>
                      <a:pt x="32" y="64"/>
                    </a:lnTo>
                    <a:lnTo>
                      <a:pt x="16" y="77"/>
                    </a:lnTo>
                    <a:lnTo>
                      <a:pt x="5" y="86"/>
                    </a:lnTo>
                    <a:lnTo>
                      <a:pt x="0" y="8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4" name="Freeform 366"/>
              <p:cNvSpPr>
                <a:spLocks/>
              </p:cNvSpPr>
              <p:nvPr/>
            </p:nvSpPr>
            <p:spPr bwMode="auto">
              <a:xfrm>
                <a:off x="4215" y="3638"/>
                <a:ext cx="298" cy="114"/>
              </a:xfrm>
              <a:custGeom>
                <a:avLst/>
                <a:gdLst>
                  <a:gd name="T0" fmla="*/ 0 w 298"/>
                  <a:gd name="T1" fmla="*/ 89 h 114"/>
                  <a:gd name="T2" fmla="*/ 17 w 298"/>
                  <a:gd name="T3" fmla="*/ 93 h 114"/>
                  <a:gd name="T4" fmla="*/ 47 w 298"/>
                  <a:gd name="T5" fmla="*/ 98 h 114"/>
                  <a:gd name="T6" fmla="*/ 88 w 298"/>
                  <a:gd name="T7" fmla="*/ 103 h 114"/>
                  <a:gd name="T8" fmla="*/ 133 w 298"/>
                  <a:gd name="T9" fmla="*/ 108 h 114"/>
                  <a:gd name="T10" fmla="*/ 178 w 298"/>
                  <a:gd name="T11" fmla="*/ 112 h 114"/>
                  <a:gd name="T12" fmla="*/ 217 w 298"/>
                  <a:gd name="T13" fmla="*/ 114 h 114"/>
                  <a:gd name="T14" fmla="*/ 233 w 298"/>
                  <a:gd name="T15" fmla="*/ 114 h 114"/>
                  <a:gd name="T16" fmla="*/ 245 w 298"/>
                  <a:gd name="T17" fmla="*/ 113 h 114"/>
                  <a:gd name="T18" fmla="*/ 250 w 298"/>
                  <a:gd name="T19" fmla="*/ 112 h 114"/>
                  <a:gd name="T20" fmla="*/ 253 w 298"/>
                  <a:gd name="T21" fmla="*/ 111 h 114"/>
                  <a:gd name="T22" fmla="*/ 256 w 298"/>
                  <a:gd name="T23" fmla="*/ 110 h 114"/>
                  <a:gd name="T24" fmla="*/ 257 w 298"/>
                  <a:gd name="T25" fmla="*/ 109 h 114"/>
                  <a:gd name="T26" fmla="*/ 298 w 298"/>
                  <a:gd name="T27" fmla="*/ 11 h 114"/>
                  <a:gd name="T28" fmla="*/ 297 w 298"/>
                  <a:gd name="T29" fmla="*/ 9 h 114"/>
                  <a:gd name="T30" fmla="*/ 292 w 298"/>
                  <a:gd name="T31" fmla="*/ 8 h 114"/>
                  <a:gd name="T32" fmla="*/ 284 w 298"/>
                  <a:gd name="T33" fmla="*/ 6 h 114"/>
                  <a:gd name="T34" fmla="*/ 273 w 298"/>
                  <a:gd name="T35" fmla="*/ 5 h 114"/>
                  <a:gd name="T36" fmla="*/ 245 w 298"/>
                  <a:gd name="T37" fmla="*/ 2 h 114"/>
                  <a:gd name="T38" fmla="*/ 211 w 298"/>
                  <a:gd name="T39" fmla="*/ 1 h 114"/>
                  <a:gd name="T40" fmla="*/ 177 w 298"/>
                  <a:gd name="T41" fmla="*/ 0 h 114"/>
                  <a:gd name="T42" fmla="*/ 145 w 298"/>
                  <a:gd name="T43" fmla="*/ 1 h 114"/>
                  <a:gd name="T44" fmla="*/ 131 w 298"/>
                  <a:gd name="T45" fmla="*/ 1 h 114"/>
                  <a:gd name="T46" fmla="*/ 119 w 298"/>
                  <a:gd name="T47" fmla="*/ 2 h 114"/>
                  <a:gd name="T48" fmla="*/ 111 w 298"/>
                  <a:gd name="T49" fmla="*/ 4 h 114"/>
                  <a:gd name="T50" fmla="*/ 104 w 298"/>
                  <a:gd name="T51" fmla="*/ 6 h 114"/>
                  <a:gd name="T52" fmla="*/ 100 w 298"/>
                  <a:gd name="T53" fmla="*/ 9 h 114"/>
                  <a:gd name="T54" fmla="*/ 88 w 298"/>
                  <a:gd name="T55" fmla="*/ 19 h 114"/>
                  <a:gd name="T56" fmla="*/ 71 w 298"/>
                  <a:gd name="T57" fmla="*/ 33 h 114"/>
                  <a:gd name="T58" fmla="*/ 51 w 298"/>
                  <a:gd name="T59" fmla="*/ 48 h 114"/>
                  <a:gd name="T60" fmla="*/ 32 w 298"/>
                  <a:gd name="T61" fmla="*/ 64 h 114"/>
                  <a:gd name="T62" fmla="*/ 16 w 298"/>
                  <a:gd name="T63" fmla="*/ 77 h 114"/>
                  <a:gd name="T64" fmla="*/ 5 w 298"/>
                  <a:gd name="T65" fmla="*/ 86 h 114"/>
                  <a:gd name="T66" fmla="*/ 0 w 298"/>
                  <a:gd name="T67" fmla="*/ 89 h 1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8"/>
                  <a:gd name="T103" fmla="*/ 0 h 114"/>
                  <a:gd name="T104" fmla="*/ 298 w 298"/>
                  <a:gd name="T105" fmla="*/ 114 h 1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8" h="114">
                    <a:moveTo>
                      <a:pt x="0" y="89"/>
                    </a:moveTo>
                    <a:lnTo>
                      <a:pt x="17" y="93"/>
                    </a:lnTo>
                    <a:lnTo>
                      <a:pt x="47" y="98"/>
                    </a:lnTo>
                    <a:lnTo>
                      <a:pt x="88" y="103"/>
                    </a:lnTo>
                    <a:lnTo>
                      <a:pt x="133" y="108"/>
                    </a:lnTo>
                    <a:lnTo>
                      <a:pt x="178" y="112"/>
                    </a:lnTo>
                    <a:lnTo>
                      <a:pt x="217" y="114"/>
                    </a:lnTo>
                    <a:lnTo>
                      <a:pt x="233" y="114"/>
                    </a:lnTo>
                    <a:lnTo>
                      <a:pt x="245" y="113"/>
                    </a:lnTo>
                    <a:lnTo>
                      <a:pt x="250" y="112"/>
                    </a:lnTo>
                    <a:lnTo>
                      <a:pt x="253" y="111"/>
                    </a:lnTo>
                    <a:lnTo>
                      <a:pt x="256" y="110"/>
                    </a:lnTo>
                    <a:lnTo>
                      <a:pt x="257" y="109"/>
                    </a:lnTo>
                    <a:lnTo>
                      <a:pt x="298" y="11"/>
                    </a:lnTo>
                    <a:lnTo>
                      <a:pt x="297" y="9"/>
                    </a:lnTo>
                    <a:lnTo>
                      <a:pt x="292" y="8"/>
                    </a:lnTo>
                    <a:lnTo>
                      <a:pt x="284" y="6"/>
                    </a:lnTo>
                    <a:lnTo>
                      <a:pt x="273" y="5"/>
                    </a:lnTo>
                    <a:lnTo>
                      <a:pt x="245" y="2"/>
                    </a:lnTo>
                    <a:lnTo>
                      <a:pt x="211" y="1"/>
                    </a:lnTo>
                    <a:lnTo>
                      <a:pt x="177" y="0"/>
                    </a:lnTo>
                    <a:lnTo>
                      <a:pt x="145" y="1"/>
                    </a:lnTo>
                    <a:lnTo>
                      <a:pt x="131" y="1"/>
                    </a:lnTo>
                    <a:lnTo>
                      <a:pt x="119" y="2"/>
                    </a:lnTo>
                    <a:lnTo>
                      <a:pt x="111" y="4"/>
                    </a:lnTo>
                    <a:lnTo>
                      <a:pt x="104" y="6"/>
                    </a:lnTo>
                    <a:lnTo>
                      <a:pt x="100" y="9"/>
                    </a:lnTo>
                    <a:lnTo>
                      <a:pt x="88" y="19"/>
                    </a:lnTo>
                    <a:lnTo>
                      <a:pt x="71" y="33"/>
                    </a:lnTo>
                    <a:lnTo>
                      <a:pt x="51" y="48"/>
                    </a:lnTo>
                    <a:lnTo>
                      <a:pt x="32" y="64"/>
                    </a:lnTo>
                    <a:lnTo>
                      <a:pt x="16" y="77"/>
                    </a:lnTo>
                    <a:lnTo>
                      <a:pt x="5" y="86"/>
                    </a:lnTo>
                    <a:lnTo>
                      <a:pt x="0" y="8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505" name="Freeform 367"/>
              <p:cNvSpPr>
                <a:spLocks/>
              </p:cNvSpPr>
              <p:nvPr/>
            </p:nvSpPr>
            <p:spPr bwMode="auto">
              <a:xfrm>
                <a:off x="3994" y="3727"/>
                <a:ext cx="463" cy="117"/>
              </a:xfrm>
              <a:custGeom>
                <a:avLst/>
                <a:gdLst>
                  <a:gd name="T0" fmla="*/ 0 w 463"/>
                  <a:gd name="T1" fmla="*/ 73 h 117"/>
                  <a:gd name="T2" fmla="*/ 11 w 463"/>
                  <a:gd name="T3" fmla="*/ 84 h 117"/>
                  <a:gd name="T4" fmla="*/ 9 w 463"/>
                  <a:gd name="T5" fmla="*/ 90 h 117"/>
                  <a:gd name="T6" fmla="*/ 147 w 463"/>
                  <a:gd name="T7" fmla="*/ 117 h 117"/>
                  <a:gd name="T8" fmla="*/ 154 w 463"/>
                  <a:gd name="T9" fmla="*/ 108 h 117"/>
                  <a:gd name="T10" fmla="*/ 230 w 463"/>
                  <a:gd name="T11" fmla="*/ 111 h 117"/>
                  <a:gd name="T12" fmla="*/ 254 w 463"/>
                  <a:gd name="T13" fmla="*/ 97 h 117"/>
                  <a:gd name="T14" fmla="*/ 278 w 463"/>
                  <a:gd name="T15" fmla="*/ 87 h 117"/>
                  <a:gd name="T16" fmla="*/ 303 w 463"/>
                  <a:gd name="T17" fmla="*/ 78 h 117"/>
                  <a:gd name="T18" fmla="*/ 330 w 463"/>
                  <a:gd name="T19" fmla="*/ 68 h 117"/>
                  <a:gd name="T20" fmla="*/ 358 w 463"/>
                  <a:gd name="T21" fmla="*/ 58 h 117"/>
                  <a:gd name="T22" fmla="*/ 386 w 463"/>
                  <a:gd name="T23" fmla="*/ 50 h 117"/>
                  <a:gd name="T24" fmla="*/ 414 w 463"/>
                  <a:gd name="T25" fmla="*/ 41 h 117"/>
                  <a:gd name="T26" fmla="*/ 440 w 463"/>
                  <a:gd name="T27" fmla="*/ 33 h 117"/>
                  <a:gd name="T28" fmla="*/ 463 w 463"/>
                  <a:gd name="T29" fmla="*/ 25 h 117"/>
                  <a:gd name="T30" fmla="*/ 221 w 463"/>
                  <a:gd name="T31" fmla="*/ 0 h 117"/>
                  <a:gd name="T32" fmla="*/ 194 w 463"/>
                  <a:gd name="T33" fmla="*/ 8 h 117"/>
                  <a:gd name="T34" fmla="*/ 166 w 463"/>
                  <a:gd name="T35" fmla="*/ 15 h 117"/>
                  <a:gd name="T36" fmla="*/ 139 w 463"/>
                  <a:gd name="T37" fmla="*/ 23 h 117"/>
                  <a:gd name="T38" fmla="*/ 111 w 463"/>
                  <a:gd name="T39" fmla="*/ 32 h 117"/>
                  <a:gd name="T40" fmla="*/ 84 w 463"/>
                  <a:gd name="T41" fmla="*/ 40 h 117"/>
                  <a:gd name="T42" fmla="*/ 56 w 463"/>
                  <a:gd name="T43" fmla="*/ 51 h 117"/>
                  <a:gd name="T44" fmla="*/ 28 w 463"/>
                  <a:gd name="T45" fmla="*/ 62 h 117"/>
                  <a:gd name="T46" fmla="*/ 0 w 463"/>
                  <a:gd name="T47" fmla="*/ 73 h 1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3"/>
                  <a:gd name="T73" fmla="*/ 0 h 117"/>
                  <a:gd name="T74" fmla="*/ 463 w 463"/>
                  <a:gd name="T75" fmla="*/ 117 h 1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3" h="117">
                    <a:moveTo>
                      <a:pt x="0" y="73"/>
                    </a:moveTo>
                    <a:lnTo>
                      <a:pt x="11" y="84"/>
                    </a:lnTo>
                    <a:lnTo>
                      <a:pt x="9" y="90"/>
                    </a:lnTo>
                    <a:lnTo>
                      <a:pt x="147" y="117"/>
                    </a:lnTo>
                    <a:lnTo>
                      <a:pt x="154" y="108"/>
                    </a:lnTo>
                    <a:lnTo>
                      <a:pt x="230" y="111"/>
                    </a:lnTo>
                    <a:lnTo>
                      <a:pt x="254" y="97"/>
                    </a:lnTo>
                    <a:lnTo>
                      <a:pt x="278" y="87"/>
                    </a:lnTo>
                    <a:lnTo>
                      <a:pt x="303" y="78"/>
                    </a:lnTo>
                    <a:lnTo>
                      <a:pt x="330" y="68"/>
                    </a:lnTo>
                    <a:lnTo>
                      <a:pt x="358" y="58"/>
                    </a:lnTo>
                    <a:lnTo>
                      <a:pt x="386" y="50"/>
                    </a:lnTo>
                    <a:lnTo>
                      <a:pt x="414" y="41"/>
                    </a:lnTo>
                    <a:lnTo>
                      <a:pt x="440" y="33"/>
                    </a:lnTo>
                    <a:lnTo>
                      <a:pt x="463" y="25"/>
                    </a:lnTo>
                    <a:lnTo>
                      <a:pt x="221" y="0"/>
                    </a:lnTo>
                    <a:lnTo>
                      <a:pt x="194" y="8"/>
                    </a:lnTo>
                    <a:lnTo>
                      <a:pt x="166" y="15"/>
                    </a:lnTo>
                    <a:lnTo>
                      <a:pt x="139" y="23"/>
                    </a:lnTo>
                    <a:lnTo>
                      <a:pt x="111" y="32"/>
                    </a:lnTo>
                    <a:lnTo>
                      <a:pt x="84" y="40"/>
                    </a:lnTo>
                    <a:lnTo>
                      <a:pt x="56" y="51"/>
                    </a:lnTo>
                    <a:lnTo>
                      <a:pt x="28" y="62"/>
                    </a:lnTo>
                    <a:lnTo>
                      <a:pt x="0" y="73"/>
                    </a:lnTo>
                    <a:close/>
                  </a:path>
                </a:pathLst>
              </a:custGeom>
              <a:solidFill>
                <a:srgbClr val="0087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6" name="Freeform 368"/>
              <p:cNvSpPr>
                <a:spLocks/>
              </p:cNvSpPr>
              <p:nvPr/>
            </p:nvSpPr>
            <p:spPr bwMode="auto">
              <a:xfrm>
                <a:off x="3994" y="3727"/>
                <a:ext cx="463" cy="117"/>
              </a:xfrm>
              <a:custGeom>
                <a:avLst/>
                <a:gdLst>
                  <a:gd name="T0" fmla="*/ 0 w 463"/>
                  <a:gd name="T1" fmla="*/ 73 h 117"/>
                  <a:gd name="T2" fmla="*/ 11 w 463"/>
                  <a:gd name="T3" fmla="*/ 84 h 117"/>
                  <a:gd name="T4" fmla="*/ 9 w 463"/>
                  <a:gd name="T5" fmla="*/ 90 h 117"/>
                  <a:gd name="T6" fmla="*/ 147 w 463"/>
                  <a:gd name="T7" fmla="*/ 117 h 117"/>
                  <a:gd name="T8" fmla="*/ 154 w 463"/>
                  <a:gd name="T9" fmla="*/ 108 h 117"/>
                  <a:gd name="T10" fmla="*/ 230 w 463"/>
                  <a:gd name="T11" fmla="*/ 111 h 117"/>
                  <a:gd name="T12" fmla="*/ 254 w 463"/>
                  <a:gd name="T13" fmla="*/ 97 h 117"/>
                  <a:gd name="T14" fmla="*/ 278 w 463"/>
                  <a:gd name="T15" fmla="*/ 87 h 117"/>
                  <a:gd name="T16" fmla="*/ 303 w 463"/>
                  <a:gd name="T17" fmla="*/ 78 h 117"/>
                  <a:gd name="T18" fmla="*/ 330 w 463"/>
                  <a:gd name="T19" fmla="*/ 68 h 117"/>
                  <a:gd name="T20" fmla="*/ 358 w 463"/>
                  <a:gd name="T21" fmla="*/ 58 h 117"/>
                  <a:gd name="T22" fmla="*/ 386 w 463"/>
                  <a:gd name="T23" fmla="*/ 50 h 117"/>
                  <a:gd name="T24" fmla="*/ 414 w 463"/>
                  <a:gd name="T25" fmla="*/ 41 h 117"/>
                  <a:gd name="T26" fmla="*/ 440 w 463"/>
                  <a:gd name="T27" fmla="*/ 33 h 117"/>
                  <a:gd name="T28" fmla="*/ 463 w 463"/>
                  <a:gd name="T29" fmla="*/ 25 h 117"/>
                  <a:gd name="T30" fmla="*/ 221 w 463"/>
                  <a:gd name="T31" fmla="*/ 0 h 117"/>
                  <a:gd name="T32" fmla="*/ 194 w 463"/>
                  <a:gd name="T33" fmla="*/ 8 h 117"/>
                  <a:gd name="T34" fmla="*/ 166 w 463"/>
                  <a:gd name="T35" fmla="*/ 15 h 117"/>
                  <a:gd name="T36" fmla="*/ 139 w 463"/>
                  <a:gd name="T37" fmla="*/ 23 h 117"/>
                  <a:gd name="T38" fmla="*/ 111 w 463"/>
                  <a:gd name="T39" fmla="*/ 32 h 117"/>
                  <a:gd name="T40" fmla="*/ 84 w 463"/>
                  <a:gd name="T41" fmla="*/ 40 h 117"/>
                  <a:gd name="T42" fmla="*/ 56 w 463"/>
                  <a:gd name="T43" fmla="*/ 51 h 117"/>
                  <a:gd name="T44" fmla="*/ 28 w 463"/>
                  <a:gd name="T45" fmla="*/ 62 h 117"/>
                  <a:gd name="T46" fmla="*/ 0 w 463"/>
                  <a:gd name="T47" fmla="*/ 73 h 1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63"/>
                  <a:gd name="T73" fmla="*/ 0 h 117"/>
                  <a:gd name="T74" fmla="*/ 463 w 463"/>
                  <a:gd name="T75" fmla="*/ 117 h 1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63" h="117">
                    <a:moveTo>
                      <a:pt x="0" y="73"/>
                    </a:moveTo>
                    <a:lnTo>
                      <a:pt x="11" y="84"/>
                    </a:lnTo>
                    <a:lnTo>
                      <a:pt x="9" y="90"/>
                    </a:lnTo>
                    <a:lnTo>
                      <a:pt x="147" y="117"/>
                    </a:lnTo>
                    <a:lnTo>
                      <a:pt x="154" y="108"/>
                    </a:lnTo>
                    <a:lnTo>
                      <a:pt x="230" y="111"/>
                    </a:lnTo>
                    <a:lnTo>
                      <a:pt x="254" y="97"/>
                    </a:lnTo>
                    <a:lnTo>
                      <a:pt x="278" y="87"/>
                    </a:lnTo>
                    <a:lnTo>
                      <a:pt x="303" y="78"/>
                    </a:lnTo>
                    <a:lnTo>
                      <a:pt x="330" y="68"/>
                    </a:lnTo>
                    <a:lnTo>
                      <a:pt x="358" y="58"/>
                    </a:lnTo>
                    <a:lnTo>
                      <a:pt x="386" y="50"/>
                    </a:lnTo>
                    <a:lnTo>
                      <a:pt x="414" y="41"/>
                    </a:lnTo>
                    <a:lnTo>
                      <a:pt x="440" y="33"/>
                    </a:lnTo>
                    <a:lnTo>
                      <a:pt x="463" y="25"/>
                    </a:lnTo>
                    <a:lnTo>
                      <a:pt x="221" y="0"/>
                    </a:lnTo>
                    <a:lnTo>
                      <a:pt x="194" y="8"/>
                    </a:lnTo>
                    <a:lnTo>
                      <a:pt x="166" y="15"/>
                    </a:lnTo>
                    <a:lnTo>
                      <a:pt x="139" y="23"/>
                    </a:lnTo>
                    <a:lnTo>
                      <a:pt x="111" y="32"/>
                    </a:lnTo>
                    <a:lnTo>
                      <a:pt x="84" y="40"/>
                    </a:lnTo>
                    <a:lnTo>
                      <a:pt x="56" y="51"/>
                    </a:lnTo>
                    <a:lnTo>
                      <a:pt x="28" y="62"/>
                    </a:lnTo>
                    <a:lnTo>
                      <a:pt x="0" y="7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507" name="Freeform 369"/>
              <p:cNvSpPr>
                <a:spLocks/>
              </p:cNvSpPr>
              <p:nvPr/>
            </p:nvSpPr>
            <p:spPr bwMode="auto">
              <a:xfrm>
                <a:off x="4003" y="3813"/>
                <a:ext cx="141" cy="75"/>
              </a:xfrm>
              <a:custGeom>
                <a:avLst/>
                <a:gdLst>
                  <a:gd name="T0" fmla="*/ 3 w 141"/>
                  <a:gd name="T1" fmla="*/ 0 h 75"/>
                  <a:gd name="T2" fmla="*/ 0 w 141"/>
                  <a:gd name="T3" fmla="*/ 45 h 75"/>
                  <a:gd name="T4" fmla="*/ 121 w 141"/>
                  <a:gd name="T5" fmla="*/ 75 h 75"/>
                  <a:gd name="T6" fmla="*/ 141 w 141"/>
                  <a:gd name="T7" fmla="*/ 29 h 75"/>
                  <a:gd name="T8" fmla="*/ 135 w 141"/>
                  <a:gd name="T9" fmla="*/ 28 h 75"/>
                  <a:gd name="T10" fmla="*/ 120 w 141"/>
                  <a:gd name="T11" fmla="*/ 25 h 75"/>
                  <a:gd name="T12" fmla="*/ 97 w 141"/>
                  <a:gd name="T13" fmla="*/ 21 h 75"/>
                  <a:gd name="T14" fmla="*/ 71 w 141"/>
                  <a:gd name="T15" fmla="*/ 16 h 75"/>
                  <a:gd name="T16" fmla="*/ 45 w 141"/>
                  <a:gd name="T17" fmla="*/ 11 h 75"/>
                  <a:gd name="T18" fmla="*/ 23 w 141"/>
                  <a:gd name="T19" fmla="*/ 7 h 75"/>
                  <a:gd name="T20" fmla="*/ 7 w 141"/>
                  <a:gd name="T21" fmla="*/ 2 h 75"/>
                  <a:gd name="T22" fmla="*/ 3 w 141"/>
                  <a:gd name="T23" fmla="*/ 0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1"/>
                  <a:gd name="T37" fmla="*/ 0 h 75"/>
                  <a:gd name="T38" fmla="*/ 141 w 141"/>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1" h="75">
                    <a:moveTo>
                      <a:pt x="3" y="0"/>
                    </a:moveTo>
                    <a:lnTo>
                      <a:pt x="0" y="45"/>
                    </a:lnTo>
                    <a:lnTo>
                      <a:pt x="121" y="75"/>
                    </a:lnTo>
                    <a:lnTo>
                      <a:pt x="141" y="29"/>
                    </a:lnTo>
                    <a:lnTo>
                      <a:pt x="135" y="28"/>
                    </a:lnTo>
                    <a:lnTo>
                      <a:pt x="120" y="25"/>
                    </a:lnTo>
                    <a:lnTo>
                      <a:pt x="97" y="21"/>
                    </a:lnTo>
                    <a:lnTo>
                      <a:pt x="71" y="16"/>
                    </a:lnTo>
                    <a:lnTo>
                      <a:pt x="45" y="11"/>
                    </a:lnTo>
                    <a:lnTo>
                      <a:pt x="23" y="7"/>
                    </a:lnTo>
                    <a:lnTo>
                      <a:pt x="7" y="2"/>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8" name="Freeform 370"/>
              <p:cNvSpPr>
                <a:spLocks/>
              </p:cNvSpPr>
              <p:nvPr/>
            </p:nvSpPr>
            <p:spPr bwMode="auto">
              <a:xfrm>
                <a:off x="3997" y="3811"/>
                <a:ext cx="14" cy="52"/>
              </a:xfrm>
              <a:custGeom>
                <a:avLst/>
                <a:gdLst>
                  <a:gd name="T0" fmla="*/ 11 w 14"/>
                  <a:gd name="T1" fmla="*/ 43 h 52"/>
                  <a:gd name="T2" fmla="*/ 11 w 14"/>
                  <a:gd name="T3" fmla="*/ 44 h 52"/>
                  <a:gd name="T4" fmla="*/ 14 w 14"/>
                  <a:gd name="T5" fmla="*/ 0 h 52"/>
                  <a:gd name="T6" fmla="*/ 3 w 14"/>
                  <a:gd name="T7" fmla="*/ 6 h 52"/>
                  <a:gd name="T8" fmla="*/ 0 w 14"/>
                  <a:gd name="T9" fmla="*/ 51 h 52"/>
                  <a:gd name="T10" fmla="*/ 1 w 14"/>
                  <a:gd name="T11" fmla="*/ 52 h 52"/>
                  <a:gd name="T12" fmla="*/ 0 w 14"/>
                  <a:gd name="T13" fmla="*/ 51 h 52"/>
                  <a:gd name="T14" fmla="*/ 1 w 14"/>
                  <a:gd name="T15" fmla="*/ 52 h 52"/>
                  <a:gd name="T16" fmla="*/ 2 w 14"/>
                  <a:gd name="T17" fmla="*/ 52 h 52"/>
                  <a:gd name="T18" fmla="*/ 3 w 14"/>
                  <a:gd name="T19" fmla="*/ 51 h 52"/>
                  <a:gd name="T20" fmla="*/ 6 w 14"/>
                  <a:gd name="T21" fmla="*/ 51 h 52"/>
                  <a:gd name="T22" fmla="*/ 8 w 14"/>
                  <a:gd name="T23" fmla="*/ 48 h 52"/>
                  <a:gd name="T24" fmla="*/ 10 w 14"/>
                  <a:gd name="T25" fmla="*/ 47 h 52"/>
                  <a:gd name="T26" fmla="*/ 11 w 14"/>
                  <a:gd name="T27" fmla="*/ 46 h 52"/>
                  <a:gd name="T28" fmla="*/ 11 w 14"/>
                  <a:gd name="T29" fmla="*/ 44 h 52"/>
                  <a:gd name="T30" fmla="*/ 11 w 14"/>
                  <a:gd name="T31" fmla="*/ 43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52"/>
                  <a:gd name="T50" fmla="*/ 14 w 14"/>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52">
                    <a:moveTo>
                      <a:pt x="11" y="43"/>
                    </a:moveTo>
                    <a:lnTo>
                      <a:pt x="11" y="44"/>
                    </a:lnTo>
                    <a:lnTo>
                      <a:pt x="14" y="0"/>
                    </a:lnTo>
                    <a:lnTo>
                      <a:pt x="3" y="6"/>
                    </a:lnTo>
                    <a:lnTo>
                      <a:pt x="0" y="51"/>
                    </a:lnTo>
                    <a:lnTo>
                      <a:pt x="1" y="52"/>
                    </a:lnTo>
                    <a:lnTo>
                      <a:pt x="0" y="51"/>
                    </a:lnTo>
                    <a:lnTo>
                      <a:pt x="1" y="52"/>
                    </a:lnTo>
                    <a:lnTo>
                      <a:pt x="2" y="52"/>
                    </a:lnTo>
                    <a:lnTo>
                      <a:pt x="3" y="51"/>
                    </a:lnTo>
                    <a:lnTo>
                      <a:pt x="6" y="51"/>
                    </a:lnTo>
                    <a:lnTo>
                      <a:pt x="8" y="48"/>
                    </a:lnTo>
                    <a:lnTo>
                      <a:pt x="10" y="47"/>
                    </a:lnTo>
                    <a:lnTo>
                      <a:pt x="11" y="46"/>
                    </a:lnTo>
                    <a:lnTo>
                      <a:pt x="11" y="44"/>
                    </a:lnTo>
                    <a:lnTo>
                      <a:pt x="1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09" name="Freeform 371"/>
              <p:cNvSpPr>
                <a:spLocks/>
              </p:cNvSpPr>
              <p:nvPr/>
            </p:nvSpPr>
            <p:spPr bwMode="auto">
              <a:xfrm>
                <a:off x="3998" y="3854"/>
                <a:ext cx="131" cy="38"/>
              </a:xfrm>
              <a:custGeom>
                <a:avLst/>
                <a:gdLst>
                  <a:gd name="T0" fmla="*/ 121 w 131"/>
                  <a:gd name="T1" fmla="*/ 37 h 38"/>
                  <a:gd name="T2" fmla="*/ 131 w 131"/>
                  <a:gd name="T3" fmla="*/ 30 h 38"/>
                  <a:gd name="T4" fmla="*/ 10 w 131"/>
                  <a:gd name="T5" fmla="*/ 0 h 38"/>
                  <a:gd name="T6" fmla="*/ 0 w 131"/>
                  <a:gd name="T7" fmla="*/ 9 h 38"/>
                  <a:gd name="T8" fmla="*/ 121 w 131"/>
                  <a:gd name="T9" fmla="*/ 38 h 38"/>
                  <a:gd name="T10" fmla="*/ 131 w 131"/>
                  <a:gd name="T11" fmla="*/ 32 h 38"/>
                  <a:gd name="T12" fmla="*/ 121 w 131"/>
                  <a:gd name="T13" fmla="*/ 38 h 38"/>
                  <a:gd name="T14" fmla="*/ 123 w 131"/>
                  <a:gd name="T15" fmla="*/ 38 h 38"/>
                  <a:gd name="T16" fmla="*/ 125 w 131"/>
                  <a:gd name="T17" fmla="*/ 38 h 38"/>
                  <a:gd name="T18" fmla="*/ 127 w 131"/>
                  <a:gd name="T19" fmla="*/ 37 h 38"/>
                  <a:gd name="T20" fmla="*/ 129 w 131"/>
                  <a:gd name="T21" fmla="*/ 34 h 38"/>
                  <a:gd name="T22" fmla="*/ 130 w 131"/>
                  <a:gd name="T23" fmla="*/ 33 h 38"/>
                  <a:gd name="T24" fmla="*/ 131 w 131"/>
                  <a:gd name="T25" fmla="*/ 32 h 38"/>
                  <a:gd name="T26" fmla="*/ 131 w 131"/>
                  <a:gd name="T27" fmla="*/ 30 h 38"/>
                  <a:gd name="T28" fmla="*/ 121 w 131"/>
                  <a:gd name="T29" fmla="*/ 3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1"/>
                  <a:gd name="T46" fmla="*/ 0 h 38"/>
                  <a:gd name="T47" fmla="*/ 131 w 131"/>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1" h="38">
                    <a:moveTo>
                      <a:pt x="121" y="37"/>
                    </a:moveTo>
                    <a:lnTo>
                      <a:pt x="131" y="30"/>
                    </a:lnTo>
                    <a:lnTo>
                      <a:pt x="10" y="0"/>
                    </a:lnTo>
                    <a:lnTo>
                      <a:pt x="0" y="9"/>
                    </a:lnTo>
                    <a:lnTo>
                      <a:pt x="121" y="38"/>
                    </a:lnTo>
                    <a:lnTo>
                      <a:pt x="131" y="32"/>
                    </a:lnTo>
                    <a:lnTo>
                      <a:pt x="121" y="38"/>
                    </a:lnTo>
                    <a:lnTo>
                      <a:pt x="123" y="38"/>
                    </a:lnTo>
                    <a:lnTo>
                      <a:pt x="125" y="38"/>
                    </a:lnTo>
                    <a:lnTo>
                      <a:pt x="127" y="37"/>
                    </a:lnTo>
                    <a:lnTo>
                      <a:pt x="129" y="34"/>
                    </a:lnTo>
                    <a:lnTo>
                      <a:pt x="130" y="33"/>
                    </a:lnTo>
                    <a:lnTo>
                      <a:pt x="131" y="32"/>
                    </a:lnTo>
                    <a:lnTo>
                      <a:pt x="131" y="30"/>
                    </a:lnTo>
                    <a:lnTo>
                      <a:pt x="121"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0" name="Freeform 372"/>
              <p:cNvSpPr>
                <a:spLocks/>
              </p:cNvSpPr>
              <p:nvPr/>
            </p:nvSpPr>
            <p:spPr bwMode="auto">
              <a:xfrm>
                <a:off x="4119" y="3838"/>
                <a:ext cx="31" cy="53"/>
              </a:xfrm>
              <a:custGeom>
                <a:avLst/>
                <a:gdLst>
                  <a:gd name="T0" fmla="*/ 21 w 31"/>
                  <a:gd name="T1" fmla="*/ 9 h 53"/>
                  <a:gd name="T2" fmla="*/ 20 w 31"/>
                  <a:gd name="T3" fmla="*/ 6 h 53"/>
                  <a:gd name="T4" fmla="*/ 0 w 31"/>
                  <a:gd name="T5" fmla="*/ 53 h 53"/>
                  <a:gd name="T6" fmla="*/ 10 w 31"/>
                  <a:gd name="T7" fmla="*/ 48 h 53"/>
                  <a:gd name="T8" fmla="*/ 31 w 31"/>
                  <a:gd name="T9" fmla="*/ 2 h 53"/>
                  <a:gd name="T10" fmla="*/ 29 w 31"/>
                  <a:gd name="T11" fmla="*/ 0 h 53"/>
                  <a:gd name="T12" fmla="*/ 31 w 31"/>
                  <a:gd name="T13" fmla="*/ 2 h 53"/>
                  <a:gd name="T14" fmla="*/ 31 w 31"/>
                  <a:gd name="T15" fmla="*/ 1 h 53"/>
                  <a:gd name="T16" fmla="*/ 29 w 31"/>
                  <a:gd name="T17" fmla="*/ 0 h 53"/>
                  <a:gd name="T18" fmla="*/ 28 w 31"/>
                  <a:gd name="T19" fmla="*/ 0 h 53"/>
                  <a:gd name="T20" fmla="*/ 26 w 31"/>
                  <a:gd name="T21" fmla="*/ 1 h 53"/>
                  <a:gd name="T22" fmla="*/ 24 w 31"/>
                  <a:gd name="T23" fmla="*/ 2 h 53"/>
                  <a:gd name="T24" fmla="*/ 23 w 31"/>
                  <a:gd name="T25" fmla="*/ 3 h 53"/>
                  <a:gd name="T26" fmla="*/ 21 w 31"/>
                  <a:gd name="T27" fmla="*/ 4 h 53"/>
                  <a:gd name="T28" fmla="*/ 20 w 31"/>
                  <a:gd name="T29" fmla="*/ 6 h 53"/>
                  <a:gd name="T30" fmla="*/ 21 w 31"/>
                  <a:gd name="T31" fmla="*/ 9 h 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
                  <a:gd name="T49" fmla="*/ 0 h 53"/>
                  <a:gd name="T50" fmla="*/ 31 w 31"/>
                  <a:gd name="T51" fmla="*/ 53 h 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 h="53">
                    <a:moveTo>
                      <a:pt x="21" y="9"/>
                    </a:moveTo>
                    <a:lnTo>
                      <a:pt x="20" y="6"/>
                    </a:lnTo>
                    <a:lnTo>
                      <a:pt x="0" y="53"/>
                    </a:lnTo>
                    <a:lnTo>
                      <a:pt x="10" y="48"/>
                    </a:lnTo>
                    <a:lnTo>
                      <a:pt x="31" y="2"/>
                    </a:lnTo>
                    <a:lnTo>
                      <a:pt x="29" y="0"/>
                    </a:lnTo>
                    <a:lnTo>
                      <a:pt x="31" y="2"/>
                    </a:lnTo>
                    <a:lnTo>
                      <a:pt x="31" y="1"/>
                    </a:lnTo>
                    <a:lnTo>
                      <a:pt x="29" y="0"/>
                    </a:lnTo>
                    <a:lnTo>
                      <a:pt x="28" y="0"/>
                    </a:lnTo>
                    <a:lnTo>
                      <a:pt x="26" y="1"/>
                    </a:lnTo>
                    <a:lnTo>
                      <a:pt x="24" y="2"/>
                    </a:lnTo>
                    <a:lnTo>
                      <a:pt x="23" y="3"/>
                    </a:lnTo>
                    <a:lnTo>
                      <a:pt x="21" y="4"/>
                    </a:lnTo>
                    <a:lnTo>
                      <a:pt x="20" y="6"/>
                    </a:lnTo>
                    <a:lnTo>
                      <a:pt x="2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1" name="Freeform 373"/>
              <p:cNvSpPr>
                <a:spLocks/>
              </p:cNvSpPr>
              <p:nvPr/>
            </p:nvSpPr>
            <p:spPr bwMode="auto">
              <a:xfrm>
                <a:off x="4000" y="3810"/>
                <a:ext cx="148" cy="37"/>
              </a:xfrm>
              <a:custGeom>
                <a:avLst/>
                <a:gdLst>
                  <a:gd name="T0" fmla="*/ 11 w 148"/>
                  <a:gd name="T1" fmla="*/ 1 h 37"/>
                  <a:gd name="T2" fmla="*/ 3 w 148"/>
                  <a:gd name="T3" fmla="*/ 3 h 37"/>
                  <a:gd name="T4" fmla="*/ 6 w 148"/>
                  <a:gd name="T5" fmla="*/ 10 h 37"/>
                  <a:gd name="T6" fmla="*/ 22 w 148"/>
                  <a:gd name="T7" fmla="*/ 13 h 37"/>
                  <a:gd name="T8" fmla="*/ 44 w 148"/>
                  <a:gd name="T9" fmla="*/ 18 h 37"/>
                  <a:gd name="T10" fmla="*/ 70 w 148"/>
                  <a:gd name="T11" fmla="*/ 23 h 37"/>
                  <a:gd name="T12" fmla="*/ 95 w 148"/>
                  <a:gd name="T13" fmla="*/ 28 h 37"/>
                  <a:gd name="T14" fmla="*/ 117 w 148"/>
                  <a:gd name="T15" fmla="*/ 32 h 37"/>
                  <a:gd name="T16" fmla="*/ 133 w 148"/>
                  <a:gd name="T17" fmla="*/ 36 h 37"/>
                  <a:gd name="T18" fmla="*/ 140 w 148"/>
                  <a:gd name="T19" fmla="*/ 37 h 37"/>
                  <a:gd name="T20" fmla="*/ 148 w 148"/>
                  <a:gd name="T21" fmla="*/ 28 h 37"/>
                  <a:gd name="T22" fmla="*/ 142 w 148"/>
                  <a:gd name="T23" fmla="*/ 27 h 37"/>
                  <a:gd name="T24" fmla="*/ 127 w 148"/>
                  <a:gd name="T25" fmla="*/ 24 h 37"/>
                  <a:gd name="T26" fmla="*/ 104 w 148"/>
                  <a:gd name="T27" fmla="*/ 19 h 37"/>
                  <a:gd name="T28" fmla="*/ 78 w 148"/>
                  <a:gd name="T29" fmla="*/ 15 h 37"/>
                  <a:gd name="T30" fmla="*/ 52 w 148"/>
                  <a:gd name="T31" fmla="*/ 10 h 37"/>
                  <a:gd name="T32" fmla="*/ 31 w 148"/>
                  <a:gd name="T33" fmla="*/ 5 h 37"/>
                  <a:gd name="T34" fmla="*/ 15 w 148"/>
                  <a:gd name="T35" fmla="*/ 1 h 37"/>
                  <a:gd name="T36" fmla="*/ 9 w 148"/>
                  <a:gd name="T37" fmla="*/ 4 h 37"/>
                  <a:gd name="T38" fmla="*/ 0 w 148"/>
                  <a:gd name="T39" fmla="*/ 7 h 37"/>
                  <a:gd name="T40" fmla="*/ 9 w 148"/>
                  <a:gd name="T41" fmla="*/ 4 h 37"/>
                  <a:gd name="T42" fmla="*/ 10 w 148"/>
                  <a:gd name="T43" fmla="*/ 2 h 37"/>
                  <a:gd name="T44" fmla="*/ 11 w 148"/>
                  <a:gd name="T45" fmla="*/ 1 h 37"/>
                  <a:gd name="T46" fmla="*/ 10 w 148"/>
                  <a:gd name="T47" fmla="*/ 0 h 37"/>
                  <a:gd name="T48" fmla="*/ 9 w 148"/>
                  <a:gd name="T49" fmla="*/ 0 h 37"/>
                  <a:gd name="T50" fmla="*/ 8 w 148"/>
                  <a:gd name="T51" fmla="*/ 0 h 37"/>
                  <a:gd name="T52" fmla="*/ 6 w 148"/>
                  <a:gd name="T53" fmla="*/ 0 h 37"/>
                  <a:gd name="T54" fmla="*/ 4 w 148"/>
                  <a:gd name="T55" fmla="*/ 2 h 37"/>
                  <a:gd name="T56" fmla="*/ 3 w 148"/>
                  <a:gd name="T57" fmla="*/ 3 h 37"/>
                  <a:gd name="T58" fmla="*/ 11 w 148"/>
                  <a:gd name="T59" fmla="*/ 1 h 3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8"/>
                  <a:gd name="T91" fmla="*/ 0 h 37"/>
                  <a:gd name="T92" fmla="*/ 148 w 148"/>
                  <a:gd name="T93" fmla="*/ 37 h 3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8" h="37">
                    <a:moveTo>
                      <a:pt x="11" y="1"/>
                    </a:moveTo>
                    <a:lnTo>
                      <a:pt x="3" y="3"/>
                    </a:lnTo>
                    <a:lnTo>
                      <a:pt x="6" y="10"/>
                    </a:lnTo>
                    <a:lnTo>
                      <a:pt x="22" y="13"/>
                    </a:lnTo>
                    <a:lnTo>
                      <a:pt x="44" y="18"/>
                    </a:lnTo>
                    <a:lnTo>
                      <a:pt x="70" y="23"/>
                    </a:lnTo>
                    <a:lnTo>
                      <a:pt x="95" y="28"/>
                    </a:lnTo>
                    <a:lnTo>
                      <a:pt x="117" y="32"/>
                    </a:lnTo>
                    <a:lnTo>
                      <a:pt x="133" y="36"/>
                    </a:lnTo>
                    <a:lnTo>
                      <a:pt x="140" y="37"/>
                    </a:lnTo>
                    <a:lnTo>
                      <a:pt x="148" y="28"/>
                    </a:lnTo>
                    <a:lnTo>
                      <a:pt x="142" y="27"/>
                    </a:lnTo>
                    <a:lnTo>
                      <a:pt x="127" y="24"/>
                    </a:lnTo>
                    <a:lnTo>
                      <a:pt x="104" y="19"/>
                    </a:lnTo>
                    <a:lnTo>
                      <a:pt x="78" y="15"/>
                    </a:lnTo>
                    <a:lnTo>
                      <a:pt x="52" y="10"/>
                    </a:lnTo>
                    <a:lnTo>
                      <a:pt x="31" y="5"/>
                    </a:lnTo>
                    <a:lnTo>
                      <a:pt x="15" y="1"/>
                    </a:lnTo>
                    <a:lnTo>
                      <a:pt x="9" y="4"/>
                    </a:lnTo>
                    <a:lnTo>
                      <a:pt x="0" y="7"/>
                    </a:lnTo>
                    <a:lnTo>
                      <a:pt x="9" y="4"/>
                    </a:lnTo>
                    <a:lnTo>
                      <a:pt x="10" y="2"/>
                    </a:lnTo>
                    <a:lnTo>
                      <a:pt x="11" y="1"/>
                    </a:lnTo>
                    <a:lnTo>
                      <a:pt x="10" y="0"/>
                    </a:lnTo>
                    <a:lnTo>
                      <a:pt x="9" y="0"/>
                    </a:lnTo>
                    <a:lnTo>
                      <a:pt x="8" y="0"/>
                    </a:lnTo>
                    <a:lnTo>
                      <a:pt x="6" y="0"/>
                    </a:lnTo>
                    <a:lnTo>
                      <a:pt x="4" y="2"/>
                    </a:lnTo>
                    <a:lnTo>
                      <a:pt x="3" y="3"/>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2" name="Freeform 374"/>
              <p:cNvSpPr>
                <a:spLocks/>
              </p:cNvSpPr>
              <p:nvPr/>
            </p:nvSpPr>
            <p:spPr bwMode="auto">
              <a:xfrm>
                <a:off x="4128" y="3835"/>
                <a:ext cx="95" cy="62"/>
              </a:xfrm>
              <a:custGeom>
                <a:avLst/>
                <a:gdLst>
                  <a:gd name="T0" fmla="*/ 19 w 95"/>
                  <a:gd name="T1" fmla="*/ 0 h 62"/>
                  <a:gd name="T2" fmla="*/ 15 w 95"/>
                  <a:gd name="T3" fmla="*/ 6 h 62"/>
                  <a:gd name="T4" fmla="*/ 12 w 95"/>
                  <a:gd name="T5" fmla="*/ 13 h 62"/>
                  <a:gd name="T6" fmla="*/ 7 w 95"/>
                  <a:gd name="T7" fmla="*/ 19 h 62"/>
                  <a:gd name="T8" fmla="*/ 5 w 95"/>
                  <a:gd name="T9" fmla="*/ 26 h 62"/>
                  <a:gd name="T10" fmla="*/ 3 w 95"/>
                  <a:gd name="T11" fmla="*/ 32 h 62"/>
                  <a:gd name="T12" fmla="*/ 1 w 95"/>
                  <a:gd name="T13" fmla="*/ 40 h 62"/>
                  <a:gd name="T14" fmla="*/ 1 w 95"/>
                  <a:gd name="T15" fmla="*/ 46 h 62"/>
                  <a:gd name="T16" fmla="*/ 0 w 95"/>
                  <a:gd name="T17" fmla="*/ 52 h 62"/>
                  <a:gd name="T18" fmla="*/ 71 w 95"/>
                  <a:gd name="T19" fmla="*/ 62 h 62"/>
                  <a:gd name="T20" fmla="*/ 78 w 95"/>
                  <a:gd name="T21" fmla="*/ 37 h 62"/>
                  <a:gd name="T22" fmla="*/ 86 w 95"/>
                  <a:gd name="T23" fmla="*/ 19 h 62"/>
                  <a:gd name="T24" fmla="*/ 95 w 95"/>
                  <a:gd name="T25" fmla="*/ 4 h 62"/>
                  <a:gd name="T26" fmla="*/ 92 w 95"/>
                  <a:gd name="T27" fmla="*/ 4 h 62"/>
                  <a:gd name="T28" fmla="*/ 83 w 95"/>
                  <a:gd name="T29" fmla="*/ 4 h 62"/>
                  <a:gd name="T30" fmla="*/ 71 w 95"/>
                  <a:gd name="T31" fmla="*/ 3 h 62"/>
                  <a:gd name="T32" fmla="*/ 57 w 95"/>
                  <a:gd name="T33" fmla="*/ 2 h 62"/>
                  <a:gd name="T34" fmla="*/ 44 w 95"/>
                  <a:gd name="T35" fmla="*/ 1 h 62"/>
                  <a:gd name="T36" fmla="*/ 31 w 95"/>
                  <a:gd name="T37" fmla="*/ 1 h 62"/>
                  <a:gd name="T38" fmla="*/ 23 w 95"/>
                  <a:gd name="T39" fmla="*/ 0 h 62"/>
                  <a:gd name="T40" fmla="*/ 19 w 95"/>
                  <a:gd name="T41" fmla="*/ 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62"/>
                  <a:gd name="T65" fmla="*/ 95 w 95"/>
                  <a:gd name="T66" fmla="*/ 62 h 6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62">
                    <a:moveTo>
                      <a:pt x="19" y="0"/>
                    </a:moveTo>
                    <a:lnTo>
                      <a:pt x="15" y="6"/>
                    </a:lnTo>
                    <a:lnTo>
                      <a:pt x="12" y="13"/>
                    </a:lnTo>
                    <a:lnTo>
                      <a:pt x="7" y="19"/>
                    </a:lnTo>
                    <a:lnTo>
                      <a:pt x="5" y="26"/>
                    </a:lnTo>
                    <a:lnTo>
                      <a:pt x="3" y="32"/>
                    </a:lnTo>
                    <a:lnTo>
                      <a:pt x="1" y="40"/>
                    </a:lnTo>
                    <a:lnTo>
                      <a:pt x="1" y="46"/>
                    </a:lnTo>
                    <a:lnTo>
                      <a:pt x="0" y="52"/>
                    </a:lnTo>
                    <a:lnTo>
                      <a:pt x="71" y="62"/>
                    </a:lnTo>
                    <a:lnTo>
                      <a:pt x="78" y="37"/>
                    </a:lnTo>
                    <a:lnTo>
                      <a:pt x="86" y="19"/>
                    </a:lnTo>
                    <a:lnTo>
                      <a:pt x="95" y="4"/>
                    </a:lnTo>
                    <a:lnTo>
                      <a:pt x="92" y="4"/>
                    </a:lnTo>
                    <a:lnTo>
                      <a:pt x="83" y="4"/>
                    </a:lnTo>
                    <a:lnTo>
                      <a:pt x="71" y="3"/>
                    </a:lnTo>
                    <a:lnTo>
                      <a:pt x="57" y="2"/>
                    </a:lnTo>
                    <a:lnTo>
                      <a:pt x="44" y="1"/>
                    </a:lnTo>
                    <a:lnTo>
                      <a:pt x="31" y="1"/>
                    </a:lnTo>
                    <a:lnTo>
                      <a:pt x="23" y="0"/>
                    </a:lnTo>
                    <a:lnTo>
                      <a:pt x="19" y="0"/>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3" name="Freeform 375"/>
              <p:cNvSpPr>
                <a:spLocks/>
              </p:cNvSpPr>
              <p:nvPr/>
            </p:nvSpPr>
            <p:spPr bwMode="auto">
              <a:xfrm>
                <a:off x="4124" y="3833"/>
                <a:ext cx="28" cy="59"/>
              </a:xfrm>
              <a:custGeom>
                <a:avLst/>
                <a:gdLst>
                  <a:gd name="T0" fmla="*/ 9 w 28"/>
                  <a:gd name="T1" fmla="*/ 50 h 59"/>
                  <a:gd name="T2" fmla="*/ 9 w 28"/>
                  <a:gd name="T3" fmla="*/ 44 h 59"/>
                  <a:gd name="T4" fmla="*/ 10 w 28"/>
                  <a:gd name="T5" fmla="*/ 37 h 59"/>
                  <a:gd name="T6" fmla="*/ 11 w 28"/>
                  <a:gd name="T7" fmla="*/ 31 h 59"/>
                  <a:gd name="T8" fmla="*/ 14 w 28"/>
                  <a:gd name="T9" fmla="*/ 23 h 59"/>
                  <a:gd name="T10" fmla="*/ 17 w 28"/>
                  <a:gd name="T11" fmla="*/ 17 h 59"/>
                  <a:gd name="T12" fmla="*/ 20 w 28"/>
                  <a:gd name="T13" fmla="*/ 10 h 59"/>
                  <a:gd name="T14" fmla="*/ 23 w 28"/>
                  <a:gd name="T15" fmla="*/ 5 h 59"/>
                  <a:gd name="T16" fmla="*/ 28 w 28"/>
                  <a:gd name="T17" fmla="*/ 0 h 59"/>
                  <a:gd name="T18" fmla="*/ 19 w 28"/>
                  <a:gd name="T19" fmla="*/ 5 h 59"/>
                  <a:gd name="T20" fmla="*/ 15 w 28"/>
                  <a:gd name="T21" fmla="*/ 11 h 59"/>
                  <a:gd name="T22" fmla="*/ 10 w 28"/>
                  <a:gd name="T23" fmla="*/ 18 h 59"/>
                  <a:gd name="T24" fmla="*/ 7 w 28"/>
                  <a:gd name="T25" fmla="*/ 24 h 59"/>
                  <a:gd name="T26" fmla="*/ 5 w 28"/>
                  <a:gd name="T27" fmla="*/ 32 h 59"/>
                  <a:gd name="T28" fmla="*/ 2 w 28"/>
                  <a:gd name="T29" fmla="*/ 38 h 59"/>
                  <a:gd name="T30" fmla="*/ 1 w 28"/>
                  <a:gd name="T31" fmla="*/ 45 h 59"/>
                  <a:gd name="T32" fmla="*/ 0 w 28"/>
                  <a:gd name="T33" fmla="*/ 52 h 59"/>
                  <a:gd name="T34" fmla="*/ 0 w 28"/>
                  <a:gd name="T35" fmla="*/ 59 h 59"/>
                  <a:gd name="T36" fmla="*/ 2 w 28"/>
                  <a:gd name="T37" fmla="*/ 58 h 59"/>
                  <a:gd name="T38" fmla="*/ 3 w 28"/>
                  <a:gd name="T39" fmla="*/ 57 h 59"/>
                  <a:gd name="T40" fmla="*/ 5 w 28"/>
                  <a:gd name="T41" fmla="*/ 55 h 59"/>
                  <a:gd name="T42" fmla="*/ 6 w 28"/>
                  <a:gd name="T43" fmla="*/ 53 h 59"/>
                  <a:gd name="T44" fmla="*/ 8 w 28"/>
                  <a:gd name="T45" fmla="*/ 52 h 59"/>
                  <a:gd name="T46" fmla="*/ 8 w 28"/>
                  <a:gd name="T47" fmla="*/ 51 h 59"/>
                  <a:gd name="T48" fmla="*/ 9 w 28"/>
                  <a:gd name="T49" fmla="*/ 50 h 5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59"/>
                  <a:gd name="T77" fmla="*/ 28 w 28"/>
                  <a:gd name="T78" fmla="*/ 59 h 5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59">
                    <a:moveTo>
                      <a:pt x="9" y="50"/>
                    </a:moveTo>
                    <a:lnTo>
                      <a:pt x="9" y="44"/>
                    </a:lnTo>
                    <a:lnTo>
                      <a:pt x="10" y="37"/>
                    </a:lnTo>
                    <a:lnTo>
                      <a:pt x="11" y="31"/>
                    </a:lnTo>
                    <a:lnTo>
                      <a:pt x="14" y="23"/>
                    </a:lnTo>
                    <a:lnTo>
                      <a:pt x="17" y="17"/>
                    </a:lnTo>
                    <a:lnTo>
                      <a:pt x="20" y="10"/>
                    </a:lnTo>
                    <a:lnTo>
                      <a:pt x="23" y="5"/>
                    </a:lnTo>
                    <a:lnTo>
                      <a:pt x="28" y="0"/>
                    </a:lnTo>
                    <a:lnTo>
                      <a:pt x="19" y="5"/>
                    </a:lnTo>
                    <a:lnTo>
                      <a:pt x="15" y="11"/>
                    </a:lnTo>
                    <a:lnTo>
                      <a:pt x="10" y="18"/>
                    </a:lnTo>
                    <a:lnTo>
                      <a:pt x="7" y="24"/>
                    </a:lnTo>
                    <a:lnTo>
                      <a:pt x="5" y="32"/>
                    </a:lnTo>
                    <a:lnTo>
                      <a:pt x="2" y="38"/>
                    </a:lnTo>
                    <a:lnTo>
                      <a:pt x="1" y="45"/>
                    </a:lnTo>
                    <a:lnTo>
                      <a:pt x="0" y="52"/>
                    </a:lnTo>
                    <a:lnTo>
                      <a:pt x="0" y="59"/>
                    </a:lnTo>
                    <a:lnTo>
                      <a:pt x="2" y="58"/>
                    </a:lnTo>
                    <a:lnTo>
                      <a:pt x="3" y="57"/>
                    </a:lnTo>
                    <a:lnTo>
                      <a:pt x="5" y="55"/>
                    </a:lnTo>
                    <a:lnTo>
                      <a:pt x="6" y="53"/>
                    </a:lnTo>
                    <a:lnTo>
                      <a:pt x="8" y="52"/>
                    </a:lnTo>
                    <a:lnTo>
                      <a:pt x="8" y="51"/>
                    </a:lnTo>
                    <a:lnTo>
                      <a:pt x="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4" name="Freeform 376"/>
              <p:cNvSpPr>
                <a:spLocks/>
              </p:cNvSpPr>
              <p:nvPr/>
            </p:nvSpPr>
            <p:spPr bwMode="auto">
              <a:xfrm>
                <a:off x="4124" y="3883"/>
                <a:ext cx="81" cy="18"/>
              </a:xfrm>
              <a:custGeom>
                <a:avLst/>
                <a:gdLst>
                  <a:gd name="T0" fmla="*/ 71 w 81"/>
                  <a:gd name="T1" fmla="*/ 18 h 18"/>
                  <a:gd name="T2" fmla="*/ 81 w 81"/>
                  <a:gd name="T3" fmla="*/ 10 h 18"/>
                  <a:gd name="T4" fmla="*/ 9 w 81"/>
                  <a:gd name="T5" fmla="*/ 0 h 18"/>
                  <a:gd name="T6" fmla="*/ 0 w 81"/>
                  <a:gd name="T7" fmla="*/ 9 h 18"/>
                  <a:gd name="T8" fmla="*/ 71 w 81"/>
                  <a:gd name="T9" fmla="*/ 18 h 18"/>
                  <a:gd name="T10" fmla="*/ 81 w 81"/>
                  <a:gd name="T11" fmla="*/ 11 h 18"/>
                  <a:gd name="T12" fmla="*/ 71 w 81"/>
                  <a:gd name="T13" fmla="*/ 18 h 18"/>
                  <a:gd name="T14" fmla="*/ 72 w 81"/>
                  <a:gd name="T15" fmla="*/ 18 h 18"/>
                  <a:gd name="T16" fmla="*/ 73 w 81"/>
                  <a:gd name="T17" fmla="*/ 17 h 18"/>
                  <a:gd name="T18" fmla="*/ 75 w 81"/>
                  <a:gd name="T19" fmla="*/ 16 h 18"/>
                  <a:gd name="T20" fmla="*/ 76 w 81"/>
                  <a:gd name="T21" fmla="*/ 15 h 18"/>
                  <a:gd name="T22" fmla="*/ 78 w 81"/>
                  <a:gd name="T23" fmla="*/ 13 h 18"/>
                  <a:gd name="T24" fmla="*/ 80 w 81"/>
                  <a:gd name="T25" fmla="*/ 12 h 18"/>
                  <a:gd name="T26" fmla="*/ 81 w 81"/>
                  <a:gd name="T27" fmla="*/ 11 h 18"/>
                  <a:gd name="T28" fmla="*/ 81 w 81"/>
                  <a:gd name="T29" fmla="*/ 10 h 18"/>
                  <a:gd name="T30" fmla="*/ 71 w 81"/>
                  <a:gd name="T31" fmla="*/ 18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18"/>
                  <a:gd name="T50" fmla="*/ 81 w 81"/>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18">
                    <a:moveTo>
                      <a:pt x="71" y="18"/>
                    </a:moveTo>
                    <a:lnTo>
                      <a:pt x="81" y="10"/>
                    </a:lnTo>
                    <a:lnTo>
                      <a:pt x="9" y="0"/>
                    </a:lnTo>
                    <a:lnTo>
                      <a:pt x="0" y="9"/>
                    </a:lnTo>
                    <a:lnTo>
                      <a:pt x="71" y="18"/>
                    </a:lnTo>
                    <a:lnTo>
                      <a:pt x="81" y="11"/>
                    </a:lnTo>
                    <a:lnTo>
                      <a:pt x="71" y="18"/>
                    </a:lnTo>
                    <a:lnTo>
                      <a:pt x="72" y="18"/>
                    </a:lnTo>
                    <a:lnTo>
                      <a:pt x="73" y="17"/>
                    </a:lnTo>
                    <a:lnTo>
                      <a:pt x="75" y="16"/>
                    </a:lnTo>
                    <a:lnTo>
                      <a:pt x="76" y="15"/>
                    </a:lnTo>
                    <a:lnTo>
                      <a:pt x="78" y="13"/>
                    </a:lnTo>
                    <a:lnTo>
                      <a:pt x="80" y="12"/>
                    </a:lnTo>
                    <a:lnTo>
                      <a:pt x="81" y="11"/>
                    </a:lnTo>
                    <a:lnTo>
                      <a:pt x="81" y="10"/>
                    </a:lnTo>
                    <a:lnTo>
                      <a:pt x="7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5" name="Freeform 377"/>
              <p:cNvSpPr>
                <a:spLocks/>
              </p:cNvSpPr>
              <p:nvPr/>
            </p:nvSpPr>
            <p:spPr bwMode="auto">
              <a:xfrm>
                <a:off x="4195" y="3868"/>
                <a:ext cx="15" cy="33"/>
              </a:xfrm>
              <a:custGeom>
                <a:avLst/>
                <a:gdLst>
                  <a:gd name="T0" fmla="*/ 6 w 15"/>
                  <a:gd name="T1" fmla="*/ 9 h 33"/>
                  <a:gd name="T2" fmla="*/ 0 w 15"/>
                  <a:gd name="T3" fmla="*/ 33 h 33"/>
                  <a:gd name="T4" fmla="*/ 10 w 15"/>
                  <a:gd name="T5" fmla="*/ 26 h 33"/>
                  <a:gd name="T6" fmla="*/ 15 w 15"/>
                  <a:gd name="T7" fmla="*/ 1 h 33"/>
                  <a:gd name="T8" fmla="*/ 15 w 15"/>
                  <a:gd name="T9" fmla="*/ 0 h 33"/>
                  <a:gd name="T10" fmla="*/ 14 w 15"/>
                  <a:gd name="T11" fmla="*/ 1 h 33"/>
                  <a:gd name="T12" fmla="*/ 13 w 15"/>
                  <a:gd name="T13" fmla="*/ 2 h 33"/>
                  <a:gd name="T14" fmla="*/ 11 w 15"/>
                  <a:gd name="T15" fmla="*/ 3 h 33"/>
                  <a:gd name="T16" fmla="*/ 10 w 15"/>
                  <a:gd name="T17" fmla="*/ 4 h 33"/>
                  <a:gd name="T18" fmla="*/ 7 w 15"/>
                  <a:gd name="T19" fmla="*/ 7 h 33"/>
                  <a:gd name="T20" fmla="*/ 6 w 15"/>
                  <a:gd name="T21" fmla="*/ 8 h 33"/>
                  <a:gd name="T22" fmla="*/ 6 w 15"/>
                  <a:gd name="T23" fmla="*/ 9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33"/>
                  <a:gd name="T38" fmla="*/ 15 w 15"/>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33">
                    <a:moveTo>
                      <a:pt x="6" y="9"/>
                    </a:moveTo>
                    <a:lnTo>
                      <a:pt x="0" y="33"/>
                    </a:lnTo>
                    <a:lnTo>
                      <a:pt x="10" y="26"/>
                    </a:lnTo>
                    <a:lnTo>
                      <a:pt x="15" y="1"/>
                    </a:lnTo>
                    <a:lnTo>
                      <a:pt x="15" y="0"/>
                    </a:lnTo>
                    <a:lnTo>
                      <a:pt x="14" y="1"/>
                    </a:lnTo>
                    <a:lnTo>
                      <a:pt x="13" y="2"/>
                    </a:lnTo>
                    <a:lnTo>
                      <a:pt x="11" y="3"/>
                    </a:lnTo>
                    <a:lnTo>
                      <a:pt x="10" y="4"/>
                    </a:lnTo>
                    <a:lnTo>
                      <a:pt x="7" y="7"/>
                    </a:lnTo>
                    <a:lnTo>
                      <a:pt x="6" y="8"/>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6" name="Freeform 378"/>
              <p:cNvSpPr>
                <a:spLocks/>
              </p:cNvSpPr>
              <p:nvPr/>
            </p:nvSpPr>
            <p:spPr bwMode="auto">
              <a:xfrm>
                <a:off x="4201" y="3850"/>
                <a:ext cx="18" cy="27"/>
              </a:xfrm>
              <a:custGeom>
                <a:avLst/>
                <a:gdLst>
                  <a:gd name="T0" fmla="*/ 9 w 18"/>
                  <a:gd name="T1" fmla="*/ 8 h 27"/>
                  <a:gd name="T2" fmla="*/ 8 w 18"/>
                  <a:gd name="T3" fmla="*/ 8 h 27"/>
                  <a:gd name="T4" fmla="*/ 0 w 18"/>
                  <a:gd name="T5" fmla="*/ 27 h 27"/>
                  <a:gd name="T6" fmla="*/ 9 w 18"/>
                  <a:gd name="T7" fmla="*/ 19 h 27"/>
                  <a:gd name="T8" fmla="*/ 18 w 18"/>
                  <a:gd name="T9" fmla="*/ 1 h 27"/>
                  <a:gd name="T10" fmla="*/ 18 w 18"/>
                  <a:gd name="T11" fmla="*/ 0 h 27"/>
                  <a:gd name="T12" fmla="*/ 17 w 18"/>
                  <a:gd name="T13" fmla="*/ 1 h 27"/>
                  <a:gd name="T14" fmla="*/ 16 w 18"/>
                  <a:gd name="T15" fmla="*/ 1 h 27"/>
                  <a:gd name="T16" fmla="*/ 14 w 18"/>
                  <a:gd name="T17" fmla="*/ 3 h 27"/>
                  <a:gd name="T18" fmla="*/ 12 w 18"/>
                  <a:gd name="T19" fmla="*/ 4 h 27"/>
                  <a:gd name="T20" fmla="*/ 10 w 18"/>
                  <a:gd name="T21" fmla="*/ 5 h 27"/>
                  <a:gd name="T22" fmla="*/ 9 w 18"/>
                  <a:gd name="T23" fmla="*/ 7 h 27"/>
                  <a:gd name="T24" fmla="*/ 8 w 18"/>
                  <a:gd name="T25" fmla="*/ 8 h 27"/>
                  <a:gd name="T26" fmla="*/ 9 w 18"/>
                  <a:gd name="T27" fmla="*/ 8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
                  <a:gd name="T43" fmla="*/ 0 h 27"/>
                  <a:gd name="T44" fmla="*/ 18 w 18"/>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 h="27">
                    <a:moveTo>
                      <a:pt x="9" y="8"/>
                    </a:moveTo>
                    <a:lnTo>
                      <a:pt x="8" y="8"/>
                    </a:lnTo>
                    <a:lnTo>
                      <a:pt x="0" y="27"/>
                    </a:lnTo>
                    <a:lnTo>
                      <a:pt x="9" y="19"/>
                    </a:lnTo>
                    <a:lnTo>
                      <a:pt x="18" y="1"/>
                    </a:lnTo>
                    <a:lnTo>
                      <a:pt x="18" y="0"/>
                    </a:lnTo>
                    <a:lnTo>
                      <a:pt x="17" y="1"/>
                    </a:lnTo>
                    <a:lnTo>
                      <a:pt x="16" y="1"/>
                    </a:lnTo>
                    <a:lnTo>
                      <a:pt x="14" y="3"/>
                    </a:lnTo>
                    <a:lnTo>
                      <a:pt x="12" y="4"/>
                    </a:lnTo>
                    <a:lnTo>
                      <a:pt x="10" y="5"/>
                    </a:lnTo>
                    <a:lnTo>
                      <a:pt x="9" y="7"/>
                    </a:lnTo>
                    <a:lnTo>
                      <a:pt x="8" y="8"/>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7" name="Freeform 379"/>
              <p:cNvSpPr>
                <a:spLocks/>
              </p:cNvSpPr>
              <p:nvPr/>
            </p:nvSpPr>
            <p:spPr bwMode="auto">
              <a:xfrm>
                <a:off x="4210" y="3835"/>
                <a:ext cx="17" cy="23"/>
              </a:xfrm>
              <a:custGeom>
                <a:avLst/>
                <a:gdLst>
                  <a:gd name="T0" fmla="*/ 9 w 17"/>
                  <a:gd name="T1" fmla="*/ 8 h 23"/>
                  <a:gd name="T2" fmla="*/ 0 w 17"/>
                  <a:gd name="T3" fmla="*/ 23 h 23"/>
                  <a:gd name="T4" fmla="*/ 9 w 17"/>
                  <a:gd name="T5" fmla="*/ 16 h 23"/>
                  <a:gd name="T6" fmla="*/ 17 w 17"/>
                  <a:gd name="T7" fmla="*/ 1 h 23"/>
                  <a:gd name="T8" fmla="*/ 17 w 17"/>
                  <a:gd name="T9" fmla="*/ 0 h 23"/>
                  <a:gd name="T10" fmla="*/ 17 w 17"/>
                  <a:gd name="T11" fmla="*/ 1 h 23"/>
                  <a:gd name="T12" fmla="*/ 17 w 17"/>
                  <a:gd name="T13" fmla="*/ 0 h 23"/>
                  <a:gd name="T14" fmla="*/ 16 w 17"/>
                  <a:gd name="T15" fmla="*/ 1 h 23"/>
                  <a:gd name="T16" fmla="*/ 14 w 17"/>
                  <a:gd name="T17" fmla="*/ 2 h 23"/>
                  <a:gd name="T18" fmla="*/ 13 w 17"/>
                  <a:gd name="T19" fmla="*/ 3 h 23"/>
                  <a:gd name="T20" fmla="*/ 11 w 17"/>
                  <a:gd name="T21" fmla="*/ 5 h 23"/>
                  <a:gd name="T22" fmla="*/ 10 w 17"/>
                  <a:gd name="T23" fmla="*/ 6 h 23"/>
                  <a:gd name="T24" fmla="*/ 9 w 17"/>
                  <a:gd name="T25" fmla="*/ 8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3"/>
                  <a:gd name="T41" fmla="*/ 17 w 1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3">
                    <a:moveTo>
                      <a:pt x="9" y="8"/>
                    </a:moveTo>
                    <a:lnTo>
                      <a:pt x="0" y="23"/>
                    </a:lnTo>
                    <a:lnTo>
                      <a:pt x="9" y="16"/>
                    </a:lnTo>
                    <a:lnTo>
                      <a:pt x="17" y="1"/>
                    </a:lnTo>
                    <a:lnTo>
                      <a:pt x="17" y="0"/>
                    </a:lnTo>
                    <a:lnTo>
                      <a:pt x="17" y="1"/>
                    </a:lnTo>
                    <a:lnTo>
                      <a:pt x="17" y="0"/>
                    </a:lnTo>
                    <a:lnTo>
                      <a:pt x="16" y="1"/>
                    </a:lnTo>
                    <a:lnTo>
                      <a:pt x="14" y="2"/>
                    </a:lnTo>
                    <a:lnTo>
                      <a:pt x="13" y="3"/>
                    </a:lnTo>
                    <a:lnTo>
                      <a:pt x="11" y="5"/>
                    </a:lnTo>
                    <a:lnTo>
                      <a:pt x="10" y="6"/>
                    </a:lnTo>
                    <a:lnTo>
                      <a:pt x="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8" name="Freeform 380"/>
              <p:cNvSpPr>
                <a:spLocks/>
              </p:cNvSpPr>
              <p:nvPr/>
            </p:nvSpPr>
            <p:spPr bwMode="auto">
              <a:xfrm>
                <a:off x="4143" y="3830"/>
                <a:ext cx="84" cy="13"/>
              </a:xfrm>
              <a:custGeom>
                <a:avLst/>
                <a:gdLst>
                  <a:gd name="T0" fmla="*/ 9 w 84"/>
                  <a:gd name="T1" fmla="*/ 3 h 13"/>
                  <a:gd name="T2" fmla="*/ 0 w 84"/>
                  <a:gd name="T3" fmla="*/ 9 h 13"/>
                  <a:gd name="T4" fmla="*/ 3 w 84"/>
                  <a:gd name="T5" fmla="*/ 9 h 13"/>
                  <a:gd name="T6" fmla="*/ 12 w 84"/>
                  <a:gd name="T7" fmla="*/ 10 h 13"/>
                  <a:gd name="T8" fmla="*/ 24 w 84"/>
                  <a:gd name="T9" fmla="*/ 10 h 13"/>
                  <a:gd name="T10" fmla="*/ 38 w 84"/>
                  <a:gd name="T11" fmla="*/ 11 h 13"/>
                  <a:gd name="T12" fmla="*/ 52 w 84"/>
                  <a:gd name="T13" fmla="*/ 12 h 13"/>
                  <a:gd name="T14" fmla="*/ 64 w 84"/>
                  <a:gd name="T15" fmla="*/ 13 h 13"/>
                  <a:gd name="T16" fmla="*/ 72 w 84"/>
                  <a:gd name="T17" fmla="*/ 13 h 13"/>
                  <a:gd name="T18" fmla="*/ 76 w 84"/>
                  <a:gd name="T19" fmla="*/ 13 h 13"/>
                  <a:gd name="T20" fmla="*/ 84 w 84"/>
                  <a:gd name="T21" fmla="*/ 5 h 13"/>
                  <a:gd name="T22" fmla="*/ 81 w 84"/>
                  <a:gd name="T23" fmla="*/ 5 h 13"/>
                  <a:gd name="T24" fmla="*/ 72 w 84"/>
                  <a:gd name="T25" fmla="*/ 5 h 13"/>
                  <a:gd name="T26" fmla="*/ 61 w 84"/>
                  <a:gd name="T27" fmla="*/ 4 h 13"/>
                  <a:gd name="T28" fmla="*/ 48 w 84"/>
                  <a:gd name="T29" fmla="*/ 3 h 13"/>
                  <a:gd name="T30" fmla="*/ 34 w 84"/>
                  <a:gd name="T31" fmla="*/ 2 h 13"/>
                  <a:gd name="T32" fmla="*/ 22 w 84"/>
                  <a:gd name="T33" fmla="*/ 2 h 13"/>
                  <a:gd name="T34" fmla="*/ 13 w 84"/>
                  <a:gd name="T35" fmla="*/ 0 h 13"/>
                  <a:gd name="T36" fmla="*/ 8 w 84"/>
                  <a:gd name="T37" fmla="*/ 0 h 13"/>
                  <a:gd name="T38" fmla="*/ 0 w 84"/>
                  <a:gd name="T39" fmla="*/ 8 h 13"/>
                  <a:gd name="T40" fmla="*/ 8 w 84"/>
                  <a:gd name="T41" fmla="*/ 0 h 13"/>
                  <a:gd name="T42" fmla="*/ 7 w 84"/>
                  <a:gd name="T43" fmla="*/ 2 h 13"/>
                  <a:gd name="T44" fmla="*/ 4 w 84"/>
                  <a:gd name="T45" fmla="*/ 4 h 13"/>
                  <a:gd name="T46" fmla="*/ 3 w 84"/>
                  <a:gd name="T47" fmla="*/ 5 h 13"/>
                  <a:gd name="T48" fmla="*/ 1 w 84"/>
                  <a:gd name="T49" fmla="*/ 7 h 13"/>
                  <a:gd name="T50" fmla="*/ 0 w 84"/>
                  <a:gd name="T51" fmla="*/ 8 h 13"/>
                  <a:gd name="T52" fmla="*/ 0 w 84"/>
                  <a:gd name="T53" fmla="*/ 9 h 13"/>
                  <a:gd name="T54" fmla="*/ 9 w 84"/>
                  <a:gd name="T55" fmla="*/ 3 h 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4"/>
                  <a:gd name="T85" fmla="*/ 0 h 13"/>
                  <a:gd name="T86" fmla="*/ 84 w 84"/>
                  <a:gd name="T87" fmla="*/ 13 h 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4" h="13">
                    <a:moveTo>
                      <a:pt x="9" y="3"/>
                    </a:moveTo>
                    <a:lnTo>
                      <a:pt x="0" y="9"/>
                    </a:lnTo>
                    <a:lnTo>
                      <a:pt x="3" y="9"/>
                    </a:lnTo>
                    <a:lnTo>
                      <a:pt x="12" y="10"/>
                    </a:lnTo>
                    <a:lnTo>
                      <a:pt x="24" y="10"/>
                    </a:lnTo>
                    <a:lnTo>
                      <a:pt x="38" y="11"/>
                    </a:lnTo>
                    <a:lnTo>
                      <a:pt x="52" y="12"/>
                    </a:lnTo>
                    <a:lnTo>
                      <a:pt x="64" y="13"/>
                    </a:lnTo>
                    <a:lnTo>
                      <a:pt x="72" y="13"/>
                    </a:lnTo>
                    <a:lnTo>
                      <a:pt x="76" y="13"/>
                    </a:lnTo>
                    <a:lnTo>
                      <a:pt x="84" y="5"/>
                    </a:lnTo>
                    <a:lnTo>
                      <a:pt x="81" y="5"/>
                    </a:lnTo>
                    <a:lnTo>
                      <a:pt x="72" y="5"/>
                    </a:lnTo>
                    <a:lnTo>
                      <a:pt x="61" y="4"/>
                    </a:lnTo>
                    <a:lnTo>
                      <a:pt x="48" y="3"/>
                    </a:lnTo>
                    <a:lnTo>
                      <a:pt x="34" y="2"/>
                    </a:lnTo>
                    <a:lnTo>
                      <a:pt x="22" y="2"/>
                    </a:lnTo>
                    <a:lnTo>
                      <a:pt x="13" y="0"/>
                    </a:lnTo>
                    <a:lnTo>
                      <a:pt x="8" y="0"/>
                    </a:lnTo>
                    <a:lnTo>
                      <a:pt x="0" y="8"/>
                    </a:lnTo>
                    <a:lnTo>
                      <a:pt x="8" y="0"/>
                    </a:lnTo>
                    <a:lnTo>
                      <a:pt x="7" y="2"/>
                    </a:lnTo>
                    <a:lnTo>
                      <a:pt x="4" y="4"/>
                    </a:lnTo>
                    <a:lnTo>
                      <a:pt x="3" y="5"/>
                    </a:lnTo>
                    <a:lnTo>
                      <a:pt x="1" y="7"/>
                    </a:lnTo>
                    <a:lnTo>
                      <a:pt x="0" y="8"/>
                    </a:lnTo>
                    <a:lnTo>
                      <a:pt x="0" y="9"/>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19" name="Freeform 381"/>
              <p:cNvSpPr>
                <a:spLocks/>
              </p:cNvSpPr>
              <p:nvPr/>
            </p:nvSpPr>
            <p:spPr bwMode="auto">
              <a:xfrm>
                <a:off x="3978" y="3800"/>
                <a:ext cx="27" cy="57"/>
              </a:xfrm>
              <a:custGeom>
                <a:avLst/>
                <a:gdLst>
                  <a:gd name="T0" fmla="*/ 10 w 27"/>
                  <a:gd name="T1" fmla="*/ 3 h 57"/>
                  <a:gd name="T2" fmla="*/ 15 w 27"/>
                  <a:gd name="T3" fmla="*/ 0 h 57"/>
                  <a:gd name="T4" fmla="*/ 27 w 27"/>
                  <a:gd name="T5" fmla="*/ 11 h 57"/>
                  <a:gd name="T6" fmla="*/ 25 w 27"/>
                  <a:gd name="T7" fmla="*/ 17 h 57"/>
                  <a:gd name="T8" fmla="*/ 25 w 27"/>
                  <a:gd name="T9" fmla="*/ 57 h 57"/>
                  <a:gd name="T10" fmla="*/ 0 w 27"/>
                  <a:gd name="T11" fmla="*/ 49 h 57"/>
                  <a:gd name="T12" fmla="*/ 3 w 27"/>
                  <a:gd name="T13" fmla="*/ 20 h 57"/>
                  <a:gd name="T14" fmla="*/ 10 w 27"/>
                  <a:gd name="T15" fmla="*/ 3 h 57"/>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57"/>
                  <a:gd name="T26" fmla="*/ 27 w 27"/>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57">
                    <a:moveTo>
                      <a:pt x="10" y="3"/>
                    </a:moveTo>
                    <a:lnTo>
                      <a:pt x="15" y="0"/>
                    </a:lnTo>
                    <a:lnTo>
                      <a:pt x="27" y="11"/>
                    </a:lnTo>
                    <a:lnTo>
                      <a:pt x="25" y="17"/>
                    </a:lnTo>
                    <a:lnTo>
                      <a:pt x="25" y="57"/>
                    </a:lnTo>
                    <a:lnTo>
                      <a:pt x="0" y="49"/>
                    </a:lnTo>
                    <a:lnTo>
                      <a:pt x="3" y="20"/>
                    </a:lnTo>
                    <a:lnTo>
                      <a:pt x="10" y="3"/>
                    </a:lnTo>
                    <a:close/>
                  </a:path>
                </a:pathLst>
              </a:custGeom>
              <a:solidFill>
                <a:srgbClr val="E8E8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0" name="Freeform 382"/>
              <p:cNvSpPr>
                <a:spLocks/>
              </p:cNvSpPr>
              <p:nvPr/>
            </p:nvSpPr>
            <p:spPr bwMode="auto">
              <a:xfrm>
                <a:off x="3985" y="3795"/>
                <a:ext cx="12" cy="12"/>
              </a:xfrm>
              <a:custGeom>
                <a:avLst/>
                <a:gdLst>
                  <a:gd name="T0" fmla="*/ 12 w 12"/>
                  <a:gd name="T1" fmla="*/ 0 h 12"/>
                  <a:gd name="T2" fmla="*/ 11 w 12"/>
                  <a:gd name="T3" fmla="*/ 1 h 12"/>
                  <a:gd name="T4" fmla="*/ 6 w 12"/>
                  <a:gd name="T5" fmla="*/ 3 h 12"/>
                  <a:gd name="T6" fmla="*/ 0 w 12"/>
                  <a:gd name="T7" fmla="*/ 12 h 12"/>
                  <a:gd name="T8" fmla="*/ 5 w 12"/>
                  <a:gd name="T9" fmla="*/ 10 h 12"/>
                  <a:gd name="T10" fmla="*/ 3 w 12"/>
                  <a:gd name="T11" fmla="*/ 10 h 12"/>
                  <a:gd name="T12" fmla="*/ 5 w 12"/>
                  <a:gd name="T13" fmla="*/ 10 h 12"/>
                  <a:gd name="T14" fmla="*/ 7 w 12"/>
                  <a:gd name="T15" fmla="*/ 9 h 12"/>
                  <a:gd name="T16" fmla="*/ 9 w 12"/>
                  <a:gd name="T17" fmla="*/ 7 h 12"/>
                  <a:gd name="T18" fmla="*/ 10 w 12"/>
                  <a:gd name="T19" fmla="*/ 5 h 12"/>
                  <a:gd name="T20" fmla="*/ 11 w 12"/>
                  <a:gd name="T21" fmla="*/ 3 h 12"/>
                  <a:gd name="T22" fmla="*/ 12 w 12"/>
                  <a:gd name="T23" fmla="*/ 2 h 12"/>
                  <a:gd name="T24" fmla="*/ 12 w 12"/>
                  <a:gd name="T25" fmla="*/ 1 h 12"/>
                  <a:gd name="T26" fmla="*/ 12 w 12"/>
                  <a:gd name="T27" fmla="*/ 0 h 12"/>
                  <a:gd name="T28" fmla="*/ 11 w 12"/>
                  <a:gd name="T29" fmla="*/ 1 h 12"/>
                  <a:gd name="T30" fmla="*/ 12 w 12"/>
                  <a:gd name="T31" fmla="*/ 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2"/>
                  <a:gd name="T50" fmla="*/ 12 w 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2">
                    <a:moveTo>
                      <a:pt x="12" y="0"/>
                    </a:moveTo>
                    <a:lnTo>
                      <a:pt x="11" y="1"/>
                    </a:lnTo>
                    <a:lnTo>
                      <a:pt x="6" y="3"/>
                    </a:lnTo>
                    <a:lnTo>
                      <a:pt x="0" y="12"/>
                    </a:lnTo>
                    <a:lnTo>
                      <a:pt x="5" y="10"/>
                    </a:lnTo>
                    <a:lnTo>
                      <a:pt x="3" y="10"/>
                    </a:lnTo>
                    <a:lnTo>
                      <a:pt x="5" y="10"/>
                    </a:lnTo>
                    <a:lnTo>
                      <a:pt x="7" y="9"/>
                    </a:lnTo>
                    <a:lnTo>
                      <a:pt x="9" y="7"/>
                    </a:lnTo>
                    <a:lnTo>
                      <a:pt x="10" y="5"/>
                    </a:lnTo>
                    <a:lnTo>
                      <a:pt x="11" y="3"/>
                    </a:lnTo>
                    <a:lnTo>
                      <a:pt x="12" y="2"/>
                    </a:lnTo>
                    <a:lnTo>
                      <a:pt x="12" y="1"/>
                    </a:lnTo>
                    <a:lnTo>
                      <a:pt x="12" y="0"/>
                    </a:lnTo>
                    <a:lnTo>
                      <a:pt x="11"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1" name="Freeform 383"/>
              <p:cNvSpPr>
                <a:spLocks/>
              </p:cNvSpPr>
              <p:nvPr/>
            </p:nvSpPr>
            <p:spPr bwMode="auto">
              <a:xfrm>
                <a:off x="3988" y="3795"/>
                <a:ext cx="21" cy="20"/>
              </a:xfrm>
              <a:custGeom>
                <a:avLst/>
                <a:gdLst>
                  <a:gd name="T0" fmla="*/ 21 w 21"/>
                  <a:gd name="T1" fmla="*/ 13 h 20"/>
                  <a:gd name="T2" fmla="*/ 21 w 21"/>
                  <a:gd name="T3" fmla="*/ 11 h 20"/>
                  <a:gd name="T4" fmla="*/ 9 w 21"/>
                  <a:gd name="T5" fmla="*/ 0 h 20"/>
                  <a:gd name="T6" fmla="*/ 0 w 21"/>
                  <a:gd name="T7" fmla="*/ 10 h 20"/>
                  <a:gd name="T8" fmla="*/ 12 w 21"/>
                  <a:gd name="T9" fmla="*/ 20 h 20"/>
                  <a:gd name="T10" fmla="*/ 12 w 21"/>
                  <a:gd name="T11" fmla="*/ 19 h 20"/>
                  <a:gd name="T12" fmla="*/ 12 w 21"/>
                  <a:gd name="T13" fmla="*/ 20 h 20"/>
                  <a:gd name="T14" fmla="*/ 13 w 21"/>
                  <a:gd name="T15" fmla="*/ 20 h 20"/>
                  <a:gd name="T16" fmla="*/ 15 w 21"/>
                  <a:gd name="T17" fmla="*/ 19 h 20"/>
                  <a:gd name="T18" fmla="*/ 16 w 21"/>
                  <a:gd name="T19" fmla="*/ 18 h 20"/>
                  <a:gd name="T20" fmla="*/ 18 w 21"/>
                  <a:gd name="T21" fmla="*/ 17 h 20"/>
                  <a:gd name="T22" fmla="*/ 19 w 21"/>
                  <a:gd name="T23" fmla="*/ 15 h 20"/>
                  <a:gd name="T24" fmla="*/ 20 w 21"/>
                  <a:gd name="T25" fmla="*/ 14 h 20"/>
                  <a:gd name="T26" fmla="*/ 21 w 21"/>
                  <a:gd name="T27" fmla="*/ 12 h 20"/>
                  <a:gd name="T28" fmla="*/ 21 w 21"/>
                  <a:gd name="T29" fmla="*/ 11 h 20"/>
                  <a:gd name="T30" fmla="*/ 21 w 21"/>
                  <a:gd name="T31" fmla="*/ 13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
                  <a:gd name="T49" fmla="*/ 0 h 20"/>
                  <a:gd name="T50" fmla="*/ 21 w 2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 h="20">
                    <a:moveTo>
                      <a:pt x="21" y="13"/>
                    </a:moveTo>
                    <a:lnTo>
                      <a:pt x="21" y="11"/>
                    </a:lnTo>
                    <a:lnTo>
                      <a:pt x="9" y="0"/>
                    </a:lnTo>
                    <a:lnTo>
                      <a:pt x="0" y="10"/>
                    </a:lnTo>
                    <a:lnTo>
                      <a:pt x="12" y="20"/>
                    </a:lnTo>
                    <a:lnTo>
                      <a:pt x="12" y="19"/>
                    </a:lnTo>
                    <a:lnTo>
                      <a:pt x="12" y="20"/>
                    </a:lnTo>
                    <a:lnTo>
                      <a:pt x="13" y="20"/>
                    </a:lnTo>
                    <a:lnTo>
                      <a:pt x="15" y="19"/>
                    </a:lnTo>
                    <a:lnTo>
                      <a:pt x="16" y="18"/>
                    </a:lnTo>
                    <a:lnTo>
                      <a:pt x="18" y="17"/>
                    </a:lnTo>
                    <a:lnTo>
                      <a:pt x="19" y="15"/>
                    </a:lnTo>
                    <a:lnTo>
                      <a:pt x="20" y="14"/>
                    </a:lnTo>
                    <a:lnTo>
                      <a:pt x="21" y="12"/>
                    </a:lnTo>
                    <a:lnTo>
                      <a:pt x="21" y="11"/>
                    </a:lnTo>
                    <a:lnTo>
                      <a:pt x="2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2" name="Freeform 384"/>
              <p:cNvSpPr>
                <a:spLocks/>
              </p:cNvSpPr>
              <p:nvPr/>
            </p:nvSpPr>
            <p:spPr bwMode="auto">
              <a:xfrm>
                <a:off x="3997" y="3808"/>
                <a:ext cx="12" cy="14"/>
              </a:xfrm>
              <a:custGeom>
                <a:avLst/>
                <a:gdLst>
                  <a:gd name="T0" fmla="*/ 10 w 12"/>
                  <a:gd name="T1" fmla="*/ 5 h 14"/>
                  <a:gd name="T2" fmla="*/ 12 w 12"/>
                  <a:gd name="T3" fmla="*/ 0 h 14"/>
                  <a:gd name="T4" fmla="*/ 3 w 12"/>
                  <a:gd name="T5" fmla="*/ 6 h 14"/>
                  <a:gd name="T6" fmla="*/ 1 w 12"/>
                  <a:gd name="T7" fmla="*/ 13 h 14"/>
                  <a:gd name="T8" fmla="*/ 0 w 12"/>
                  <a:gd name="T9" fmla="*/ 13 h 14"/>
                  <a:gd name="T10" fmla="*/ 1 w 12"/>
                  <a:gd name="T11" fmla="*/ 13 h 14"/>
                  <a:gd name="T12" fmla="*/ 0 w 12"/>
                  <a:gd name="T13" fmla="*/ 14 h 14"/>
                  <a:gd name="T14" fmla="*/ 1 w 12"/>
                  <a:gd name="T15" fmla="*/ 14 h 14"/>
                  <a:gd name="T16" fmla="*/ 2 w 12"/>
                  <a:gd name="T17" fmla="*/ 13 h 14"/>
                  <a:gd name="T18" fmla="*/ 3 w 12"/>
                  <a:gd name="T19" fmla="*/ 13 h 14"/>
                  <a:gd name="T20" fmla="*/ 6 w 12"/>
                  <a:gd name="T21" fmla="*/ 11 h 14"/>
                  <a:gd name="T22" fmla="*/ 8 w 12"/>
                  <a:gd name="T23" fmla="*/ 10 h 14"/>
                  <a:gd name="T24" fmla="*/ 9 w 12"/>
                  <a:gd name="T25" fmla="*/ 7 h 14"/>
                  <a:gd name="T26" fmla="*/ 10 w 12"/>
                  <a:gd name="T27" fmla="*/ 5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4"/>
                  <a:gd name="T44" fmla="*/ 12 w 12"/>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4">
                    <a:moveTo>
                      <a:pt x="10" y="5"/>
                    </a:moveTo>
                    <a:lnTo>
                      <a:pt x="12" y="0"/>
                    </a:lnTo>
                    <a:lnTo>
                      <a:pt x="3" y="6"/>
                    </a:lnTo>
                    <a:lnTo>
                      <a:pt x="1" y="13"/>
                    </a:lnTo>
                    <a:lnTo>
                      <a:pt x="0" y="13"/>
                    </a:lnTo>
                    <a:lnTo>
                      <a:pt x="1" y="13"/>
                    </a:lnTo>
                    <a:lnTo>
                      <a:pt x="0" y="14"/>
                    </a:lnTo>
                    <a:lnTo>
                      <a:pt x="1" y="14"/>
                    </a:lnTo>
                    <a:lnTo>
                      <a:pt x="2" y="13"/>
                    </a:lnTo>
                    <a:lnTo>
                      <a:pt x="3" y="13"/>
                    </a:lnTo>
                    <a:lnTo>
                      <a:pt x="6" y="11"/>
                    </a:lnTo>
                    <a:lnTo>
                      <a:pt x="8" y="10"/>
                    </a:lnTo>
                    <a:lnTo>
                      <a:pt x="9" y="7"/>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3" name="Freeform 385"/>
              <p:cNvSpPr>
                <a:spLocks/>
              </p:cNvSpPr>
              <p:nvPr/>
            </p:nvSpPr>
            <p:spPr bwMode="auto">
              <a:xfrm>
                <a:off x="3997" y="3813"/>
                <a:ext cx="10" cy="49"/>
              </a:xfrm>
              <a:custGeom>
                <a:avLst/>
                <a:gdLst>
                  <a:gd name="T0" fmla="*/ 1 w 10"/>
                  <a:gd name="T1" fmla="*/ 49 h 49"/>
                  <a:gd name="T2" fmla="*/ 10 w 10"/>
                  <a:gd name="T3" fmla="*/ 40 h 49"/>
                  <a:gd name="T4" fmla="*/ 10 w 10"/>
                  <a:gd name="T5" fmla="*/ 0 h 49"/>
                  <a:gd name="T6" fmla="*/ 0 w 10"/>
                  <a:gd name="T7" fmla="*/ 8 h 49"/>
                  <a:gd name="T8" fmla="*/ 0 w 10"/>
                  <a:gd name="T9" fmla="*/ 49 h 49"/>
                  <a:gd name="T10" fmla="*/ 10 w 10"/>
                  <a:gd name="T11" fmla="*/ 40 h 49"/>
                  <a:gd name="T12" fmla="*/ 0 w 10"/>
                  <a:gd name="T13" fmla="*/ 49 h 49"/>
                  <a:gd name="T14" fmla="*/ 1 w 10"/>
                  <a:gd name="T15" fmla="*/ 49 h 49"/>
                  <a:gd name="T16" fmla="*/ 2 w 10"/>
                  <a:gd name="T17" fmla="*/ 49 h 49"/>
                  <a:gd name="T18" fmla="*/ 3 w 10"/>
                  <a:gd name="T19" fmla="*/ 48 h 49"/>
                  <a:gd name="T20" fmla="*/ 6 w 10"/>
                  <a:gd name="T21" fmla="*/ 46 h 49"/>
                  <a:gd name="T22" fmla="*/ 7 w 10"/>
                  <a:gd name="T23" fmla="*/ 45 h 49"/>
                  <a:gd name="T24" fmla="*/ 9 w 10"/>
                  <a:gd name="T25" fmla="*/ 43 h 49"/>
                  <a:gd name="T26" fmla="*/ 10 w 10"/>
                  <a:gd name="T27" fmla="*/ 41 h 49"/>
                  <a:gd name="T28" fmla="*/ 10 w 10"/>
                  <a:gd name="T29" fmla="*/ 40 h 49"/>
                  <a:gd name="T30" fmla="*/ 1 w 10"/>
                  <a:gd name="T31" fmla="*/ 49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49"/>
                  <a:gd name="T50" fmla="*/ 10 w 10"/>
                  <a:gd name="T51" fmla="*/ 49 h 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49">
                    <a:moveTo>
                      <a:pt x="1" y="49"/>
                    </a:moveTo>
                    <a:lnTo>
                      <a:pt x="10" y="40"/>
                    </a:lnTo>
                    <a:lnTo>
                      <a:pt x="10" y="0"/>
                    </a:lnTo>
                    <a:lnTo>
                      <a:pt x="0" y="8"/>
                    </a:lnTo>
                    <a:lnTo>
                      <a:pt x="0" y="49"/>
                    </a:lnTo>
                    <a:lnTo>
                      <a:pt x="10" y="40"/>
                    </a:lnTo>
                    <a:lnTo>
                      <a:pt x="0" y="49"/>
                    </a:lnTo>
                    <a:lnTo>
                      <a:pt x="1" y="49"/>
                    </a:lnTo>
                    <a:lnTo>
                      <a:pt x="2" y="49"/>
                    </a:lnTo>
                    <a:lnTo>
                      <a:pt x="3" y="48"/>
                    </a:lnTo>
                    <a:lnTo>
                      <a:pt x="6" y="46"/>
                    </a:lnTo>
                    <a:lnTo>
                      <a:pt x="7" y="45"/>
                    </a:lnTo>
                    <a:lnTo>
                      <a:pt x="9" y="43"/>
                    </a:lnTo>
                    <a:lnTo>
                      <a:pt x="10" y="41"/>
                    </a:lnTo>
                    <a:lnTo>
                      <a:pt x="10" y="40"/>
                    </a:lnTo>
                    <a:lnTo>
                      <a:pt x="1"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4" name="Freeform 386"/>
              <p:cNvSpPr>
                <a:spLocks/>
              </p:cNvSpPr>
              <p:nvPr/>
            </p:nvSpPr>
            <p:spPr bwMode="auto">
              <a:xfrm>
                <a:off x="3972" y="3844"/>
                <a:ext cx="35" cy="18"/>
              </a:xfrm>
              <a:custGeom>
                <a:avLst/>
                <a:gdLst>
                  <a:gd name="T0" fmla="*/ 0 w 35"/>
                  <a:gd name="T1" fmla="*/ 9 h 18"/>
                  <a:gd name="T2" fmla="*/ 1 w 35"/>
                  <a:gd name="T3" fmla="*/ 9 h 18"/>
                  <a:gd name="T4" fmla="*/ 26 w 35"/>
                  <a:gd name="T5" fmla="*/ 18 h 18"/>
                  <a:gd name="T6" fmla="*/ 35 w 35"/>
                  <a:gd name="T7" fmla="*/ 9 h 18"/>
                  <a:gd name="T8" fmla="*/ 9 w 35"/>
                  <a:gd name="T9" fmla="*/ 0 h 18"/>
                  <a:gd name="T10" fmla="*/ 10 w 35"/>
                  <a:gd name="T11" fmla="*/ 0 h 18"/>
                  <a:gd name="T12" fmla="*/ 9 w 35"/>
                  <a:gd name="T13" fmla="*/ 0 h 18"/>
                  <a:gd name="T14" fmla="*/ 8 w 35"/>
                  <a:gd name="T15" fmla="*/ 0 h 18"/>
                  <a:gd name="T16" fmla="*/ 7 w 35"/>
                  <a:gd name="T17" fmla="*/ 2 h 18"/>
                  <a:gd name="T18" fmla="*/ 6 w 35"/>
                  <a:gd name="T19" fmla="*/ 3 h 18"/>
                  <a:gd name="T20" fmla="*/ 4 w 35"/>
                  <a:gd name="T21" fmla="*/ 4 h 18"/>
                  <a:gd name="T22" fmla="*/ 2 w 35"/>
                  <a:gd name="T23" fmla="*/ 6 h 18"/>
                  <a:gd name="T24" fmla="*/ 1 w 35"/>
                  <a:gd name="T25" fmla="*/ 8 h 18"/>
                  <a:gd name="T26" fmla="*/ 0 w 35"/>
                  <a:gd name="T27" fmla="*/ 9 h 18"/>
                  <a:gd name="T28" fmla="*/ 1 w 35"/>
                  <a:gd name="T29" fmla="*/ 9 h 18"/>
                  <a:gd name="T30" fmla="*/ 0 w 35"/>
                  <a:gd name="T31" fmla="*/ 9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5"/>
                  <a:gd name="T49" fmla="*/ 0 h 18"/>
                  <a:gd name="T50" fmla="*/ 35 w 35"/>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5" h="18">
                    <a:moveTo>
                      <a:pt x="0" y="9"/>
                    </a:moveTo>
                    <a:lnTo>
                      <a:pt x="1" y="9"/>
                    </a:lnTo>
                    <a:lnTo>
                      <a:pt x="26" y="18"/>
                    </a:lnTo>
                    <a:lnTo>
                      <a:pt x="35" y="9"/>
                    </a:lnTo>
                    <a:lnTo>
                      <a:pt x="9" y="0"/>
                    </a:lnTo>
                    <a:lnTo>
                      <a:pt x="10" y="0"/>
                    </a:lnTo>
                    <a:lnTo>
                      <a:pt x="9" y="0"/>
                    </a:lnTo>
                    <a:lnTo>
                      <a:pt x="8" y="0"/>
                    </a:lnTo>
                    <a:lnTo>
                      <a:pt x="7" y="2"/>
                    </a:lnTo>
                    <a:lnTo>
                      <a:pt x="6" y="3"/>
                    </a:lnTo>
                    <a:lnTo>
                      <a:pt x="4" y="4"/>
                    </a:lnTo>
                    <a:lnTo>
                      <a:pt x="2" y="6"/>
                    </a:lnTo>
                    <a:lnTo>
                      <a:pt x="1" y="8"/>
                    </a:lnTo>
                    <a:lnTo>
                      <a:pt x="0" y="9"/>
                    </a:lnTo>
                    <a:lnTo>
                      <a:pt x="1"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5" name="Freeform 387"/>
              <p:cNvSpPr>
                <a:spLocks/>
              </p:cNvSpPr>
              <p:nvPr/>
            </p:nvSpPr>
            <p:spPr bwMode="auto">
              <a:xfrm>
                <a:off x="3972" y="3815"/>
                <a:ext cx="13" cy="38"/>
              </a:xfrm>
              <a:custGeom>
                <a:avLst/>
                <a:gdLst>
                  <a:gd name="T0" fmla="*/ 5 w 13"/>
                  <a:gd name="T1" fmla="*/ 8 h 38"/>
                  <a:gd name="T2" fmla="*/ 5 w 13"/>
                  <a:gd name="T3" fmla="*/ 9 h 38"/>
                  <a:gd name="T4" fmla="*/ 0 w 13"/>
                  <a:gd name="T5" fmla="*/ 38 h 38"/>
                  <a:gd name="T6" fmla="*/ 10 w 13"/>
                  <a:gd name="T7" fmla="*/ 29 h 38"/>
                  <a:gd name="T8" fmla="*/ 13 w 13"/>
                  <a:gd name="T9" fmla="*/ 2 h 38"/>
                  <a:gd name="T10" fmla="*/ 13 w 13"/>
                  <a:gd name="T11" fmla="*/ 0 h 38"/>
                  <a:gd name="T12" fmla="*/ 12 w 13"/>
                  <a:gd name="T13" fmla="*/ 0 h 38"/>
                  <a:gd name="T14" fmla="*/ 11 w 13"/>
                  <a:gd name="T15" fmla="*/ 2 h 38"/>
                  <a:gd name="T16" fmla="*/ 10 w 13"/>
                  <a:gd name="T17" fmla="*/ 3 h 38"/>
                  <a:gd name="T18" fmla="*/ 8 w 13"/>
                  <a:gd name="T19" fmla="*/ 4 h 38"/>
                  <a:gd name="T20" fmla="*/ 7 w 13"/>
                  <a:gd name="T21" fmla="*/ 6 h 38"/>
                  <a:gd name="T22" fmla="*/ 5 w 13"/>
                  <a:gd name="T23" fmla="*/ 8 h 38"/>
                  <a:gd name="T24" fmla="*/ 5 w 13"/>
                  <a:gd name="T25" fmla="*/ 9 h 38"/>
                  <a:gd name="T26" fmla="*/ 5 w 13"/>
                  <a:gd name="T27" fmla="*/ 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38"/>
                  <a:gd name="T44" fmla="*/ 13 w 13"/>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38">
                    <a:moveTo>
                      <a:pt x="5" y="8"/>
                    </a:moveTo>
                    <a:lnTo>
                      <a:pt x="5" y="9"/>
                    </a:lnTo>
                    <a:lnTo>
                      <a:pt x="0" y="38"/>
                    </a:lnTo>
                    <a:lnTo>
                      <a:pt x="10" y="29"/>
                    </a:lnTo>
                    <a:lnTo>
                      <a:pt x="13" y="2"/>
                    </a:lnTo>
                    <a:lnTo>
                      <a:pt x="13" y="0"/>
                    </a:lnTo>
                    <a:lnTo>
                      <a:pt x="12" y="0"/>
                    </a:lnTo>
                    <a:lnTo>
                      <a:pt x="11" y="2"/>
                    </a:lnTo>
                    <a:lnTo>
                      <a:pt x="10" y="3"/>
                    </a:lnTo>
                    <a:lnTo>
                      <a:pt x="8" y="4"/>
                    </a:lnTo>
                    <a:lnTo>
                      <a:pt x="7" y="6"/>
                    </a:lnTo>
                    <a:lnTo>
                      <a:pt x="5" y="8"/>
                    </a:lnTo>
                    <a:lnTo>
                      <a:pt x="5" y="9"/>
                    </a:lnTo>
                    <a:lnTo>
                      <a:pt x="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6" name="Freeform 388"/>
              <p:cNvSpPr>
                <a:spLocks/>
              </p:cNvSpPr>
              <p:nvPr/>
            </p:nvSpPr>
            <p:spPr bwMode="auto">
              <a:xfrm>
                <a:off x="3977" y="3797"/>
                <a:ext cx="16" cy="26"/>
              </a:xfrm>
              <a:custGeom>
                <a:avLst/>
                <a:gdLst>
                  <a:gd name="T0" fmla="*/ 14 w 16"/>
                  <a:gd name="T1" fmla="*/ 1 h 26"/>
                  <a:gd name="T2" fmla="*/ 7 w 16"/>
                  <a:gd name="T3" fmla="*/ 9 h 26"/>
                  <a:gd name="T4" fmla="*/ 0 w 16"/>
                  <a:gd name="T5" fmla="*/ 26 h 26"/>
                  <a:gd name="T6" fmla="*/ 8 w 16"/>
                  <a:gd name="T7" fmla="*/ 20 h 26"/>
                  <a:gd name="T8" fmla="*/ 16 w 16"/>
                  <a:gd name="T9" fmla="*/ 2 h 26"/>
                  <a:gd name="T10" fmla="*/ 8 w 16"/>
                  <a:gd name="T11" fmla="*/ 10 h 26"/>
                  <a:gd name="T12" fmla="*/ 16 w 16"/>
                  <a:gd name="T13" fmla="*/ 2 h 26"/>
                  <a:gd name="T14" fmla="*/ 16 w 16"/>
                  <a:gd name="T15" fmla="*/ 1 h 26"/>
                  <a:gd name="T16" fmla="*/ 15 w 16"/>
                  <a:gd name="T17" fmla="*/ 0 h 26"/>
                  <a:gd name="T18" fmla="*/ 14 w 16"/>
                  <a:gd name="T19" fmla="*/ 1 h 26"/>
                  <a:gd name="T20" fmla="*/ 13 w 16"/>
                  <a:gd name="T21" fmla="*/ 2 h 26"/>
                  <a:gd name="T22" fmla="*/ 10 w 16"/>
                  <a:gd name="T23" fmla="*/ 3 h 26"/>
                  <a:gd name="T24" fmla="*/ 9 w 16"/>
                  <a:gd name="T25" fmla="*/ 5 h 26"/>
                  <a:gd name="T26" fmla="*/ 8 w 16"/>
                  <a:gd name="T27" fmla="*/ 7 h 26"/>
                  <a:gd name="T28" fmla="*/ 7 w 16"/>
                  <a:gd name="T29" fmla="*/ 9 h 26"/>
                  <a:gd name="T30" fmla="*/ 14 w 16"/>
                  <a:gd name="T31" fmla="*/ 1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26"/>
                  <a:gd name="T50" fmla="*/ 16 w 16"/>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26">
                    <a:moveTo>
                      <a:pt x="14" y="1"/>
                    </a:moveTo>
                    <a:lnTo>
                      <a:pt x="7" y="9"/>
                    </a:lnTo>
                    <a:lnTo>
                      <a:pt x="0" y="26"/>
                    </a:lnTo>
                    <a:lnTo>
                      <a:pt x="8" y="20"/>
                    </a:lnTo>
                    <a:lnTo>
                      <a:pt x="16" y="2"/>
                    </a:lnTo>
                    <a:lnTo>
                      <a:pt x="8" y="10"/>
                    </a:lnTo>
                    <a:lnTo>
                      <a:pt x="16" y="2"/>
                    </a:lnTo>
                    <a:lnTo>
                      <a:pt x="16" y="1"/>
                    </a:lnTo>
                    <a:lnTo>
                      <a:pt x="15" y="0"/>
                    </a:lnTo>
                    <a:lnTo>
                      <a:pt x="14" y="1"/>
                    </a:lnTo>
                    <a:lnTo>
                      <a:pt x="13" y="2"/>
                    </a:lnTo>
                    <a:lnTo>
                      <a:pt x="10" y="3"/>
                    </a:lnTo>
                    <a:lnTo>
                      <a:pt x="9" y="5"/>
                    </a:lnTo>
                    <a:lnTo>
                      <a:pt x="8" y="7"/>
                    </a:lnTo>
                    <a:lnTo>
                      <a:pt x="7" y="9"/>
                    </a:lnTo>
                    <a:lnTo>
                      <a:pt x="1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7" name="Freeform 389"/>
              <p:cNvSpPr>
                <a:spLocks/>
              </p:cNvSpPr>
              <p:nvPr/>
            </p:nvSpPr>
            <p:spPr bwMode="auto">
              <a:xfrm>
                <a:off x="3956" y="3853"/>
                <a:ext cx="5" cy="6"/>
              </a:xfrm>
              <a:custGeom>
                <a:avLst/>
                <a:gdLst>
                  <a:gd name="T0" fmla="*/ 5 w 5"/>
                  <a:gd name="T1" fmla="*/ 0 h 6"/>
                  <a:gd name="T2" fmla="*/ 0 w 5"/>
                  <a:gd name="T3" fmla="*/ 6 h 6"/>
                  <a:gd name="T4" fmla="*/ 0 w 5"/>
                  <a:gd name="T5" fmla="*/ 5 h 6"/>
                  <a:gd name="T6" fmla="*/ 1 w 5"/>
                  <a:gd name="T7" fmla="*/ 4 h 6"/>
                  <a:gd name="T8" fmla="*/ 1 w 5"/>
                  <a:gd name="T9" fmla="*/ 3 h 6"/>
                  <a:gd name="T10" fmla="*/ 2 w 5"/>
                  <a:gd name="T11" fmla="*/ 3 h 6"/>
                  <a:gd name="T12" fmla="*/ 3 w 5"/>
                  <a:gd name="T13" fmla="*/ 2 h 6"/>
                  <a:gd name="T14" fmla="*/ 4 w 5"/>
                  <a:gd name="T15" fmla="*/ 1 h 6"/>
                  <a:gd name="T16" fmla="*/ 4 w 5"/>
                  <a:gd name="T17" fmla="*/ 0 h 6"/>
                  <a:gd name="T18" fmla="*/ 5 w 5"/>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5" y="0"/>
                    </a:moveTo>
                    <a:lnTo>
                      <a:pt x="0" y="6"/>
                    </a:lnTo>
                    <a:lnTo>
                      <a:pt x="0" y="5"/>
                    </a:lnTo>
                    <a:lnTo>
                      <a:pt x="1" y="4"/>
                    </a:lnTo>
                    <a:lnTo>
                      <a:pt x="1" y="3"/>
                    </a:lnTo>
                    <a:lnTo>
                      <a:pt x="2" y="3"/>
                    </a:lnTo>
                    <a:lnTo>
                      <a:pt x="3" y="2"/>
                    </a:lnTo>
                    <a:lnTo>
                      <a:pt x="4" y="1"/>
                    </a:lnTo>
                    <a:lnTo>
                      <a:pt x="4" y="0"/>
                    </a:lnTo>
                    <a:lnTo>
                      <a:pt x="5" y="0"/>
                    </a:lnTo>
                    <a:close/>
                  </a:path>
                </a:pathLst>
              </a:custGeom>
              <a:solidFill>
                <a:srgbClr val="DE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8" name="Freeform 390"/>
              <p:cNvSpPr>
                <a:spLocks/>
              </p:cNvSpPr>
              <p:nvPr/>
            </p:nvSpPr>
            <p:spPr bwMode="auto">
              <a:xfrm>
                <a:off x="3954" y="3848"/>
                <a:ext cx="23" cy="24"/>
              </a:xfrm>
              <a:custGeom>
                <a:avLst/>
                <a:gdLst>
                  <a:gd name="T0" fmla="*/ 2 w 23"/>
                  <a:gd name="T1" fmla="*/ 11 h 24"/>
                  <a:gd name="T2" fmla="*/ 7 w 23"/>
                  <a:gd name="T3" fmla="*/ 5 h 24"/>
                  <a:gd name="T4" fmla="*/ 9 w 23"/>
                  <a:gd name="T5" fmla="*/ 4 h 24"/>
                  <a:gd name="T6" fmla="*/ 11 w 23"/>
                  <a:gd name="T7" fmla="*/ 3 h 24"/>
                  <a:gd name="T8" fmla="*/ 12 w 23"/>
                  <a:gd name="T9" fmla="*/ 2 h 24"/>
                  <a:gd name="T10" fmla="*/ 14 w 23"/>
                  <a:gd name="T11" fmla="*/ 2 h 24"/>
                  <a:gd name="T12" fmla="*/ 15 w 23"/>
                  <a:gd name="T13" fmla="*/ 1 h 24"/>
                  <a:gd name="T14" fmla="*/ 17 w 23"/>
                  <a:gd name="T15" fmla="*/ 1 h 24"/>
                  <a:gd name="T16" fmla="*/ 19 w 23"/>
                  <a:gd name="T17" fmla="*/ 0 h 24"/>
                  <a:gd name="T18" fmla="*/ 22 w 23"/>
                  <a:gd name="T19" fmla="*/ 0 h 24"/>
                  <a:gd name="T20" fmla="*/ 22 w 23"/>
                  <a:gd name="T21" fmla="*/ 0 h 24"/>
                  <a:gd name="T22" fmla="*/ 22 w 23"/>
                  <a:gd name="T23" fmla="*/ 0 h 24"/>
                  <a:gd name="T24" fmla="*/ 22 w 23"/>
                  <a:gd name="T25" fmla="*/ 0 h 24"/>
                  <a:gd name="T26" fmla="*/ 22 w 23"/>
                  <a:gd name="T27" fmla="*/ 0 h 24"/>
                  <a:gd name="T28" fmla="*/ 22 w 23"/>
                  <a:gd name="T29" fmla="*/ 0 h 24"/>
                  <a:gd name="T30" fmla="*/ 22 w 23"/>
                  <a:gd name="T31" fmla="*/ 0 h 24"/>
                  <a:gd name="T32" fmla="*/ 23 w 23"/>
                  <a:gd name="T33" fmla="*/ 0 h 24"/>
                  <a:gd name="T34" fmla="*/ 23 w 23"/>
                  <a:gd name="T35" fmla="*/ 0 h 24"/>
                  <a:gd name="T36" fmla="*/ 0 w 23"/>
                  <a:gd name="T37" fmla="*/ 24 h 24"/>
                  <a:gd name="T38" fmla="*/ 0 w 23"/>
                  <a:gd name="T39" fmla="*/ 22 h 24"/>
                  <a:gd name="T40" fmla="*/ 0 w 23"/>
                  <a:gd name="T41" fmla="*/ 21 h 24"/>
                  <a:gd name="T42" fmla="*/ 0 w 23"/>
                  <a:gd name="T43" fmla="*/ 19 h 24"/>
                  <a:gd name="T44" fmla="*/ 0 w 23"/>
                  <a:gd name="T45" fmla="*/ 17 h 24"/>
                  <a:gd name="T46" fmla="*/ 0 w 23"/>
                  <a:gd name="T47" fmla="*/ 16 h 24"/>
                  <a:gd name="T48" fmla="*/ 1 w 23"/>
                  <a:gd name="T49" fmla="*/ 14 h 24"/>
                  <a:gd name="T50" fmla="*/ 1 w 23"/>
                  <a:gd name="T51" fmla="*/ 13 h 24"/>
                  <a:gd name="T52" fmla="*/ 2 w 23"/>
                  <a:gd name="T53" fmla="*/ 11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24"/>
                  <a:gd name="T83" fmla="*/ 23 w 23"/>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24">
                    <a:moveTo>
                      <a:pt x="2" y="11"/>
                    </a:moveTo>
                    <a:lnTo>
                      <a:pt x="7" y="5"/>
                    </a:lnTo>
                    <a:lnTo>
                      <a:pt x="9" y="4"/>
                    </a:lnTo>
                    <a:lnTo>
                      <a:pt x="11" y="3"/>
                    </a:lnTo>
                    <a:lnTo>
                      <a:pt x="12" y="2"/>
                    </a:lnTo>
                    <a:lnTo>
                      <a:pt x="14" y="2"/>
                    </a:lnTo>
                    <a:lnTo>
                      <a:pt x="15" y="1"/>
                    </a:lnTo>
                    <a:lnTo>
                      <a:pt x="17" y="1"/>
                    </a:lnTo>
                    <a:lnTo>
                      <a:pt x="19" y="0"/>
                    </a:lnTo>
                    <a:lnTo>
                      <a:pt x="22" y="0"/>
                    </a:lnTo>
                    <a:lnTo>
                      <a:pt x="23" y="0"/>
                    </a:lnTo>
                    <a:lnTo>
                      <a:pt x="0" y="24"/>
                    </a:lnTo>
                    <a:lnTo>
                      <a:pt x="0" y="22"/>
                    </a:lnTo>
                    <a:lnTo>
                      <a:pt x="0" y="21"/>
                    </a:lnTo>
                    <a:lnTo>
                      <a:pt x="0" y="19"/>
                    </a:lnTo>
                    <a:lnTo>
                      <a:pt x="0" y="17"/>
                    </a:lnTo>
                    <a:lnTo>
                      <a:pt x="0" y="16"/>
                    </a:lnTo>
                    <a:lnTo>
                      <a:pt x="1" y="14"/>
                    </a:lnTo>
                    <a:lnTo>
                      <a:pt x="1" y="13"/>
                    </a:lnTo>
                    <a:lnTo>
                      <a:pt x="2" y="11"/>
                    </a:ln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29" name="Freeform 391"/>
              <p:cNvSpPr>
                <a:spLocks/>
              </p:cNvSpPr>
              <p:nvPr/>
            </p:nvSpPr>
            <p:spPr bwMode="auto">
              <a:xfrm>
                <a:off x="3954" y="3848"/>
                <a:ext cx="29" cy="33"/>
              </a:xfrm>
              <a:custGeom>
                <a:avLst/>
                <a:gdLst>
                  <a:gd name="T0" fmla="*/ 0 w 29"/>
                  <a:gd name="T1" fmla="*/ 24 h 33"/>
                  <a:gd name="T2" fmla="*/ 23 w 29"/>
                  <a:gd name="T3" fmla="*/ 0 h 33"/>
                  <a:gd name="T4" fmla="*/ 23 w 29"/>
                  <a:gd name="T5" fmla="*/ 0 h 33"/>
                  <a:gd name="T6" fmla="*/ 24 w 29"/>
                  <a:gd name="T7" fmla="*/ 1 h 33"/>
                  <a:gd name="T8" fmla="*/ 25 w 29"/>
                  <a:gd name="T9" fmla="*/ 1 h 33"/>
                  <a:gd name="T10" fmla="*/ 26 w 29"/>
                  <a:gd name="T11" fmla="*/ 1 h 33"/>
                  <a:gd name="T12" fmla="*/ 27 w 29"/>
                  <a:gd name="T13" fmla="*/ 2 h 33"/>
                  <a:gd name="T14" fmla="*/ 27 w 29"/>
                  <a:gd name="T15" fmla="*/ 2 h 33"/>
                  <a:gd name="T16" fmla="*/ 28 w 29"/>
                  <a:gd name="T17" fmla="*/ 2 h 33"/>
                  <a:gd name="T18" fmla="*/ 29 w 29"/>
                  <a:gd name="T19" fmla="*/ 3 h 33"/>
                  <a:gd name="T20" fmla="*/ 2 w 29"/>
                  <a:gd name="T21" fmla="*/ 33 h 33"/>
                  <a:gd name="T22" fmla="*/ 1 w 29"/>
                  <a:gd name="T23" fmla="*/ 32 h 33"/>
                  <a:gd name="T24" fmla="*/ 1 w 29"/>
                  <a:gd name="T25" fmla="*/ 31 h 33"/>
                  <a:gd name="T26" fmla="*/ 1 w 29"/>
                  <a:gd name="T27" fmla="*/ 30 h 33"/>
                  <a:gd name="T28" fmla="*/ 1 w 29"/>
                  <a:gd name="T29" fmla="*/ 29 h 33"/>
                  <a:gd name="T30" fmla="*/ 0 w 29"/>
                  <a:gd name="T31" fmla="*/ 28 h 33"/>
                  <a:gd name="T32" fmla="*/ 0 w 29"/>
                  <a:gd name="T33" fmla="*/ 27 h 33"/>
                  <a:gd name="T34" fmla="*/ 0 w 29"/>
                  <a:gd name="T35" fmla="*/ 25 h 33"/>
                  <a:gd name="T36" fmla="*/ 0 w 29"/>
                  <a:gd name="T37" fmla="*/ 24 h 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3"/>
                  <a:gd name="T59" fmla="*/ 29 w 29"/>
                  <a:gd name="T60" fmla="*/ 33 h 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3">
                    <a:moveTo>
                      <a:pt x="0" y="24"/>
                    </a:moveTo>
                    <a:lnTo>
                      <a:pt x="23" y="0"/>
                    </a:lnTo>
                    <a:lnTo>
                      <a:pt x="24" y="1"/>
                    </a:lnTo>
                    <a:lnTo>
                      <a:pt x="25" y="1"/>
                    </a:lnTo>
                    <a:lnTo>
                      <a:pt x="26" y="1"/>
                    </a:lnTo>
                    <a:lnTo>
                      <a:pt x="27" y="2"/>
                    </a:lnTo>
                    <a:lnTo>
                      <a:pt x="28" y="2"/>
                    </a:lnTo>
                    <a:lnTo>
                      <a:pt x="29" y="3"/>
                    </a:lnTo>
                    <a:lnTo>
                      <a:pt x="2" y="33"/>
                    </a:lnTo>
                    <a:lnTo>
                      <a:pt x="1" y="32"/>
                    </a:lnTo>
                    <a:lnTo>
                      <a:pt x="1" y="31"/>
                    </a:lnTo>
                    <a:lnTo>
                      <a:pt x="1" y="30"/>
                    </a:lnTo>
                    <a:lnTo>
                      <a:pt x="1" y="29"/>
                    </a:lnTo>
                    <a:lnTo>
                      <a:pt x="0" y="28"/>
                    </a:lnTo>
                    <a:lnTo>
                      <a:pt x="0" y="27"/>
                    </a:lnTo>
                    <a:lnTo>
                      <a:pt x="0" y="25"/>
                    </a:lnTo>
                    <a:lnTo>
                      <a:pt x="0" y="24"/>
                    </a:lnTo>
                    <a:close/>
                  </a:path>
                </a:pathLst>
              </a:custGeom>
              <a:solidFill>
                <a:srgbClr val="DA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0" name="Freeform 392"/>
              <p:cNvSpPr>
                <a:spLocks/>
              </p:cNvSpPr>
              <p:nvPr/>
            </p:nvSpPr>
            <p:spPr bwMode="auto">
              <a:xfrm>
                <a:off x="3956" y="3851"/>
                <a:ext cx="35" cy="36"/>
              </a:xfrm>
              <a:custGeom>
                <a:avLst/>
                <a:gdLst>
                  <a:gd name="T0" fmla="*/ 0 w 35"/>
                  <a:gd name="T1" fmla="*/ 30 h 36"/>
                  <a:gd name="T2" fmla="*/ 27 w 35"/>
                  <a:gd name="T3" fmla="*/ 0 h 36"/>
                  <a:gd name="T4" fmla="*/ 28 w 35"/>
                  <a:gd name="T5" fmla="*/ 0 h 36"/>
                  <a:gd name="T6" fmla="*/ 29 w 35"/>
                  <a:gd name="T7" fmla="*/ 0 h 36"/>
                  <a:gd name="T8" fmla="*/ 30 w 35"/>
                  <a:gd name="T9" fmla="*/ 1 h 36"/>
                  <a:gd name="T10" fmla="*/ 30 w 35"/>
                  <a:gd name="T11" fmla="*/ 1 h 36"/>
                  <a:gd name="T12" fmla="*/ 31 w 35"/>
                  <a:gd name="T13" fmla="*/ 1 h 36"/>
                  <a:gd name="T14" fmla="*/ 32 w 35"/>
                  <a:gd name="T15" fmla="*/ 2 h 36"/>
                  <a:gd name="T16" fmla="*/ 34 w 35"/>
                  <a:gd name="T17" fmla="*/ 2 h 36"/>
                  <a:gd name="T18" fmla="*/ 35 w 35"/>
                  <a:gd name="T19" fmla="*/ 2 h 36"/>
                  <a:gd name="T20" fmla="*/ 3 w 35"/>
                  <a:gd name="T21" fmla="*/ 36 h 36"/>
                  <a:gd name="T22" fmla="*/ 3 w 35"/>
                  <a:gd name="T23" fmla="*/ 35 h 36"/>
                  <a:gd name="T24" fmla="*/ 2 w 35"/>
                  <a:gd name="T25" fmla="*/ 34 h 36"/>
                  <a:gd name="T26" fmla="*/ 2 w 35"/>
                  <a:gd name="T27" fmla="*/ 34 h 36"/>
                  <a:gd name="T28" fmla="*/ 1 w 35"/>
                  <a:gd name="T29" fmla="*/ 33 h 36"/>
                  <a:gd name="T30" fmla="*/ 1 w 35"/>
                  <a:gd name="T31" fmla="*/ 32 h 36"/>
                  <a:gd name="T32" fmla="*/ 1 w 35"/>
                  <a:gd name="T33" fmla="*/ 31 h 36"/>
                  <a:gd name="T34" fmla="*/ 0 w 35"/>
                  <a:gd name="T35" fmla="*/ 30 h 36"/>
                  <a:gd name="T36" fmla="*/ 0 w 35"/>
                  <a:gd name="T37" fmla="*/ 30 h 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36"/>
                  <a:gd name="T59" fmla="*/ 35 w 35"/>
                  <a:gd name="T60" fmla="*/ 36 h 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36">
                    <a:moveTo>
                      <a:pt x="0" y="30"/>
                    </a:moveTo>
                    <a:lnTo>
                      <a:pt x="27" y="0"/>
                    </a:lnTo>
                    <a:lnTo>
                      <a:pt x="28" y="0"/>
                    </a:lnTo>
                    <a:lnTo>
                      <a:pt x="29" y="0"/>
                    </a:lnTo>
                    <a:lnTo>
                      <a:pt x="30" y="1"/>
                    </a:lnTo>
                    <a:lnTo>
                      <a:pt x="31" y="1"/>
                    </a:lnTo>
                    <a:lnTo>
                      <a:pt x="32" y="2"/>
                    </a:lnTo>
                    <a:lnTo>
                      <a:pt x="34" y="2"/>
                    </a:lnTo>
                    <a:lnTo>
                      <a:pt x="35" y="2"/>
                    </a:lnTo>
                    <a:lnTo>
                      <a:pt x="3" y="36"/>
                    </a:lnTo>
                    <a:lnTo>
                      <a:pt x="3" y="35"/>
                    </a:lnTo>
                    <a:lnTo>
                      <a:pt x="2" y="34"/>
                    </a:lnTo>
                    <a:lnTo>
                      <a:pt x="1" y="33"/>
                    </a:lnTo>
                    <a:lnTo>
                      <a:pt x="1" y="32"/>
                    </a:lnTo>
                    <a:lnTo>
                      <a:pt x="1" y="31"/>
                    </a:lnTo>
                    <a:lnTo>
                      <a:pt x="0" y="30"/>
                    </a:ln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1" name="Freeform 393"/>
              <p:cNvSpPr>
                <a:spLocks/>
              </p:cNvSpPr>
              <p:nvPr/>
            </p:nvSpPr>
            <p:spPr bwMode="auto">
              <a:xfrm>
                <a:off x="3959" y="3853"/>
                <a:ext cx="38" cy="40"/>
              </a:xfrm>
              <a:custGeom>
                <a:avLst/>
                <a:gdLst>
                  <a:gd name="T0" fmla="*/ 0 w 38"/>
                  <a:gd name="T1" fmla="*/ 34 h 40"/>
                  <a:gd name="T2" fmla="*/ 32 w 38"/>
                  <a:gd name="T3" fmla="*/ 0 h 40"/>
                  <a:gd name="T4" fmla="*/ 32 w 38"/>
                  <a:gd name="T5" fmla="*/ 1 h 40"/>
                  <a:gd name="T6" fmla="*/ 33 w 38"/>
                  <a:gd name="T7" fmla="*/ 1 h 40"/>
                  <a:gd name="T8" fmla="*/ 34 w 38"/>
                  <a:gd name="T9" fmla="*/ 1 h 40"/>
                  <a:gd name="T10" fmla="*/ 35 w 38"/>
                  <a:gd name="T11" fmla="*/ 2 h 40"/>
                  <a:gd name="T12" fmla="*/ 36 w 38"/>
                  <a:gd name="T13" fmla="*/ 2 h 40"/>
                  <a:gd name="T14" fmla="*/ 37 w 38"/>
                  <a:gd name="T15" fmla="*/ 2 h 40"/>
                  <a:gd name="T16" fmla="*/ 37 w 38"/>
                  <a:gd name="T17" fmla="*/ 3 h 40"/>
                  <a:gd name="T18" fmla="*/ 38 w 38"/>
                  <a:gd name="T19" fmla="*/ 3 h 40"/>
                  <a:gd name="T20" fmla="*/ 6 w 38"/>
                  <a:gd name="T21" fmla="*/ 40 h 40"/>
                  <a:gd name="T22" fmla="*/ 5 w 38"/>
                  <a:gd name="T23" fmla="*/ 39 h 40"/>
                  <a:gd name="T24" fmla="*/ 4 w 38"/>
                  <a:gd name="T25" fmla="*/ 39 h 40"/>
                  <a:gd name="T26" fmla="*/ 4 w 38"/>
                  <a:gd name="T27" fmla="*/ 39 h 40"/>
                  <a:gd name="T28" fmla="*/ 2 w 38"/>
                  <a:gd name="T29" fmla="*/ 38 h 40"/>
                  <a:gd name="T30" fmla="*/ 2 w 38"/>
                  <a:gd name="T31" fmla="*/ 38 h 40"/>
                  <a:gd name="T32" fmla="*/ 2 w 38"/>
                  <a:gd name="T33" fmla="*/ 37 h 40"/>
                  <a:gd name="T34" fmla="*/ 1 w 38"/>
                  <a:gd name="T35" fmla="*/ 37 h 40"/>
                  <a:gd name="T36" fmla="*/ 1 w 38"/>
                  <a:gd name="T37" fmla="*/ 37 h 40"/>
                  <a:gd name="T38" fmla="*/ 1 w 38"/>
                  <a:gd name="T39" fmla="*/ 37 h 40"/>
                  <a:gd name="T40" fmla="*/ 1 w 38"/>
                  <a:gd name="T41" fmla="*/ 35 h 40"/>
                  <a:gd name="T42" fmla="*/ 1 w 38"/>
                  <a:gd name="T43" fmla="*/ 35 h 40"/>
                  <a:gd name="T44" fmla="*/ 1 w 38"/>
                  <a:gd name="T45" fmla="*/ 35 h 40"/>
                  <a:gd name="T46" fmla="*/ 0 w 38"/>
                  <a:gd name="T47" fmla="*/ 35 h 40"/>
                  <a:gd name="T48" fmla="*/ 0 w 38"/>
                  <a:gd name="T49" fmla="*/ 35 h 40"/>
                  <a:gd name="T50" fmla="*/ 0 w 38"/>
                  <a:gd name="T51" fmla="*/ 34 h 40"/>
                  <a:gd name="T52" fmla="*/ 0 w 38"/>
                  <a:gd name="T53" fmla="*/ 34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40"/>
                  <a:gd name="T83" fmla="*/ 38 w 38"/>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40">
                    <a:moveTo>
                      <a:pt x="0" y="34"/>
                    </a:moveTo>
                    <a:lnTo>
                      <a:pt x="32" y="0"/>
                    </a:lnTo>
                    <a:lnTo>
                      <a:pt x="32" y="1"/>
                    </a:lnTo>
                    <a:lnTo>
                      <a:pt x="33" y="1"/>
                    </a:lnTo>
                    <a:lnTo>
                      <a:pt x="34" y="1"/>
                    </a:lnTo>
                    <a:lnTo>
                      <a:pt x="35" y="2"/>
                    </a:lnTo>
                    <a:lnTo>
                      <a:pt x="36" y="2"/>
                    </a:lnTo>
                    <a:lnTo>
                      <a:pt x="37" y="2"/>
                    </a:lnTo>
                    <a:lnTo>
                      <a:pt x="37" y="3"/>
                    </a:lnTo>
                    <a:lnTo>
                      <a:pt x="38" y="3"/>
                    </a:lnTo>
                    <a:lnTo>
                      <a:pt x="6" y="40"/>
                    </a:lnTo>
                    <a:lnTo>
                      <a:pt x="5" y="39"/>
                    </a:lnTo>
                    <a:lnTo>
                      <a:pt x="4" y="39"/>
                    </a:lnTo>
                    <a:lnTo>
                      <a:pt x="2" y="38"/>
                    </a:lnTo>
                    <a:lnTo>
                      <a:pt x="2" y="37"/>
                    </a:lnTo>
                    <a:lnTo>
                      <a:pt x="1" y="37"/>
                    </a:lnTo>
                    <a:lnTo>
                      <a:pt x="1" y="35"/>
                    </a:lnTo>
                    <a:lnTo>
                      <a:pt x="0" y="35"/>
                    </a:lnTo>
                    <a:lnTo>
                      <a:pt x="0" y="34"/>
                    </a:lnTo>
                    <a:close/>
                  </a:path>
                </a:pathLst>
              </a:custGeom>
              <a:solidFill>
                <a:srgbClr val="D6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2" name="Freeform 394"/>
              <p:cNvSpPr>
                <a:spLocks/>
              </p:cNvSpPr>
              <p:nvPr/>
            </p:nvSpPr>
            <p:spPr bwMode="auto">
              <a:xfrm>
                <a:off x="3965" y="3856"/>
                <a:ext cx="40" cy="40"/>
              </a:xfrm>
              <a:custGeom>
                <a:avLst/>
                <a:gdLst>
                  <a:gd name="T0" fmla="*/ 0 w 40"/>
                  <a:gd name="T1" fmla="*/ 37 h 40"/>
                  <a:gd name="T2" fmla="*/ 32 w 40"/>
                  <a:gd name="T3" fmla="*/ 0 h 40"/>
                  <a:gd name="T4" fmla="*/ 33 w 40"/>
                  <a:gd name="T5" fmla="*/ 0 h 40"/>
                  <a:gd name="T6" fmla="*/ 34 w 40"/>
                  <a:gd name="T7" fmla="*/ 1 h 40"/>
                  <a:gd name="T8" fmla="*/ 35 w 40"/>
                  <a:gd name="T9" fmla="*/ 1 h 40"/>
                  <a:gd name="T10" fmla="*/ 36 w 40"/>
                  <a:gd name="T11" fmla="*/ 1 h 40"/>
                  <a:gd name="T12" fmla="*/ 36 w 40"/>
                  <a:gd name="T13" fmla="*/ 2 h 40"/>
                  <a:gd name="T14" fmla="*/ 38 w 40"/>
                  <a:gd name="T15" fmla="*/ 2 h 40"/>
                  <a:gd name="T16" fmla="*/ 39 w 40"/>
                  <a:gd name="T17" fmla="*/ 2 h 40"/>
                  <a:gd name="T18" fmla="*/ 40 w 40"/>
                  <a:gd name="T19" fmla="*/ 3 h 40"/>
                  <a:gd name="T20" fmla="*/ 6 w 40"/>
                  <a:gd name="T21" fmla="*/ 40 h 40"/>
                  <a:gd name="T22" fmla="*/ 5 w 40"/>
                  <a:gd name="T23" fmla="*/ 39 h 40"/>
                  <a:gd name="T24" fmla="*/ 4 w 40"/>
                  <a:gd name="T25" fmla="*/ 39 h 40"/>
                  <a:gd name="T26" fmla="*/ 3 w 40"/>
                  <a:gd name="T27" fmla="*/ 39 h 40"/>
                  <a:gd name="T28" fmla="*/ 3 w 40"/>
                  <a:gd name="T29" fmla="*/ 38 h 40"/>
                  <a:gd name="T30" fmla="*/ 2 w 40"/>
                  <a:gd name="T31" fmla="*/ 38 h 40"/>
                  <a:gd name="T32" fmla="*/ 1 w 40"/>
                  <a:gd name="T33" fmla="*/ 37 h 40"/>
                  <a:gd name="T34" fmla="*/ 0 w 40"/>
                  <a:gd name="T35" fmla="*/ 37 h 40"/>
                  <a:gd name="T36" fmla="*/ 0 w 40"/>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40"/>
                  <a:gd name="T59" fmla="*/ 40 w 40"/>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40">
                    <a:moveTo>
                      <a:pt x="0" y="37"/>
                    </a:moveTo>
                    <a:lnTo>
                      <a:pt x="32" y="0"/>
                    </a:lnTo>
                    <a:lnTo>
                      <a:pt x="33" y="0"/>
                    </a:lnTo>
                    <a:lnTo>
                      <a:pt x="34" y="1"/>
                    </a:lnTo>
                    <a:lnTo>
                      <a:pt x="35" y="1"/>
                    </a:lnTo>
                    <a:lnTo>
                      <a:pt x="36" y="1"/>
                    </a:lnTo>
                    <a:lnTo>
                      <a:pt x="36" y="2"/>
                    </a:lnTo>
                    <a:lnTo>
                      <a:pt x="38" y="2"/>
                    </a:lnTo>
                    <a:lnTo>
                      <a:pt x="39" y="2"/>
                    </a:lnTo>
                    <a:lnTo>
                      <a:pt x="40" y="3"/>
                    </a:lnTo>
                    <a:lnTo>
                      <a:pt x="6" y="40"/>
                    </a:lnTo>
                    <a:lnTo>
                      <a:pt x="5" y="39"/>
                    </a:lnTo>
                    <a:lnTo>
                      <a:pt x="4" y="39"/>
                    </a:lnTo>
                    <a:lnTo>
                      <a:pt x="3" y="39"/>
                    </a:lnTo>
                    <a:lnTo>
                      <a:pt x="3" y="38"/>
                    </a:lnTo>
                    <a:lnTo>
                      <a:pt x="2" y="38"/>
                    </a:lnTo>
                    <a:lnTo>
                      <a:pt x="1" y="37"/>
                    </a:lnTo>
                    <a:lnTo>
                      <a:pt x="0" y="37"/>
                    </a:lnTo>
                    <a:close/>
                  </a:path>
                </a:pathLst>
              </a:custGeom>
              <a:solidFill>
                <a:srgbClr val="D4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3" name="Freeform 395"/>
              <p:cNvSpPr>
                <a:spLocks/>
              </p:cNvSpPr>
              <p:nvPr/>
            </p:nvSpPr>
            <p:spPr bwMode="auto">
              <a:xfrm>
                <a:off x="3971" y="3859"/>
                <a:ext cx="41" cy="39"/>
              </a:xfrm>
              <a:custGeom>
                <a:avLst/>
                <a:gdLst>
                  <a:gd name="T0" fmla="*/ 0 w 41"/>
                  <a:gd name="T1" fmla="*/ 37 h 39"/>
                  <a:gd name="T2" fmla="*/ 34 w 41"/>
                  <a:gd name="T3" fmla="*/ 0 h 39"/>
                  <a:gd name="T4" fmla="*/ 35 w 41"/>
                  <a:gd name="T5" fmla="*/ 0 h 39"/>
                  <a:gd name="T6" fmla="*/ 36 w 41"/>
                  <a:gd name="T7" fmla="*/ 0 h 39"/>
                  <a:gd name="T8" fmla="*/ 36 w 41"/>
                  <a:gd name="T9" fmla="*/ 0 h 39"/>
                  <a:gd name="T10" fmla="*/ 37 w 41"/>
                  <a:gd name="T11" fmla="*/ 2 h 39"/>
                  <a:gd name="T12" fmla="*/ 38 w 41"/>
                  <a:gd name="T13" fmla="*/ 2 h 39"/>
                  <a:gd name="T14" fmla="*/ 39 w 41"/>
                  <a:gd name="T15" fmla="*/ 2 h 39"/>
                  <a:gd name="T16" fmla="*/ 40 w 41"/>
                  <a:gd name="T17" fmla="*/ 3 h 39"/>
                  <a:gd name="T18" fmla="*/ 41 w 41"/>
                  <a:gd name="T19" fmla="*/ 3 h 39"/>
                  <a:gd name="T20" fmla="*/ 8 w 41"/>
                  <a:gd name="T21" fmla="*/ 39 h 39"/>
                  <a:gd name="T22" fmla="*/ 7 w 41"/>
                  <a:gd name="T23" fmla="*/ 39 h 39"/>
                  <a:gd name="T24" fmla="*/ 6 w 41"/>
                  <a:gd name="T25" fmla="*/ 39 h 39"/>
                  <a:gd name="T26" fmla="*/ 5 w 41"/>
                  <a:gd name="T27" fmla="*/ 38 h 39"/>
                  <a:gd name="T28" fmla="*/ 3 w 41"/>
                  <a:gd name="T29" fmla="*/ 38 h 39"/>
                  <a:gd name="T30" fmla="*/ 2 w 41"/>
                  <a:gd name="T31" fmla="*/ 38 h 39"/>
                  <a:gd name="T32" fmla="*/ 2 w 41"/>
                  <a:gd name="T33" fmla="*/ 37 h 39"/>
                  <a:gd name="T34" fmla="*/ 1 w 41"/>
                  <a:gd name="T35" fmla="*/ 37 h 39"/>
                  <a:gd name="T36" fmla="*/ 0 w 41"/>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7"/>
                    </a:moveTo>
                    <a:lnTo>
                      <a:pt x="34" y="0"/>
                    </a:lnTo>
                    <a:lnTo>
                      <a:pt x="35" y="0"/>
                    </a:lnTo>
                    <a:lnTo>
                      <a:pt x="36" y="0"/>
                    </a:lnTo>
                    <a:lnTo>
                      <a:pt x="37" y="2"/>
                    </a:lnTo>
                    <a:lnTo>
                      <a:pt x="38" y="2"/>
                    </a:lnTo>
                    <a:lnTo>
                      <a:pt x="39" y="2"/>
                    </a:lnTo>
                    <a:lnTo>
                      <a:pt x="40" y="3"/>
                    </a:lnTo>
                    <a:lnTo>
                      <a:pt x="41" y="3"/>
                    </a:lnTo>
                    <a:lnTo>
                      <a:pt x="8" y="39"/>
                    </a:lnTo>
                    <a:lnTo>
                      <a:pt x="7" y="39"/>
                    </a:lnTo>
                    <a:lnTo>
                      <a:pt x="6" y="39"/>
                    </a:lnTo>
                    <a:lnTo>
                      <a:pt x="5" y="38"/>
                    </a:lnTo>
                    <a:lnTo>
                      <a:pt x="3" y="38"/>
                    </a:lnTo>
                    <a:lnTo>
                      <a:pt x="2" y="38"/>
                    </a:lnTo>
                    <a:lnTo>
                      <a:pt x="2" y="37"/>
                    </a:lnTo>
                    <a:lnTo>
                      <a:pt x="1" y="37"/>
                    </a:lnTo>
                    <a:lnTo>
                      <a:pt x="0" y="37"/>
                    </a:lnTo>
                    <a:close/>
                  </a:path>
                </a:pathLst>
              </a:custGeom>
              <a:solidFill>
                <a:srgbClr val="D2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4" name="Freeform 396"/>
              <p:cNvSpPr>
                <a:spLocks/>
              </p:cNvSpPr>
              <p:nvPr/>
            </p:nvSpPr>
            <p:spPr bwMode="auto">
              <a:xfrm>
                <a:off x="3979" y="3862"/>
                <a:ext cx="40" cy="39"/>
              </a:xfrm>
              <a:custGeom>
                <a:avLst/>
                <a:gdLst>
                  <a:gd name="T0" fmla="*/ 0 w 40"/>
                  <a:gd name="T1" fmla="*/ 36 h 39"/>
                  <a:gd name="T2" fmla="*/ 33 w 40"/>
                  <a:gd name="T3" fmla="*/ 0 h 39"/>
                  <a:gd name="T4" fmla="*/ 33 w 40"/>
                  <a:gd name="T5" fmla="*/ 0 h 39"/>
                  <a:gd name="T6" fmla="*/ 34 w 40"/>
                  <a:gd name="T7" fmla="*/ 1 h 39"/>
                  <a:gd name="T8" fmla="*/ 35 w 40"/>
                  <a:gd name="T9" fmla="*/ 1 h 39"/>
                  <a:gd name="T10" fmla="*/ 36 w 40"/>
                  <a:gd name="T11" fmla="*/ 1 h 39"/>
                  <a:gd name="T12" fmla="*/ 38 w 40"/>
                  <a:gd name="T13" fmla="*/ 2 h 39"/>
                  <a:gd name="T14" fmla="*/ 39 w 40"/>
                  <a:gd name="T15" fmla="*/ 2 h 39"/>
                  <a:gd name="T16" fmla="*/ 40 w 40"/>
                  <a:gd name="T17" fmla="*/ 2 h 39"/>
                  <a:gd name="T18" fmla="*/ 40 w 40"/>
                  <a:gd name="T19" fmla="*/ 2 h 39"/>
                  <a:gd name="T20" fmla="*/ 6 w 40"/>
                  <a:gd name="T21" fmla="*/ 39 h 39"/>
                  <a:gd name="T22" fmla="*/ 6 w 40"/>
                  <a:gd name="T23" fmla="*/ 39 h 39"/>
                  <a:gd name="T24" fmla="*/ 5 w 40"/>
                  <a:gd name="T25" fmla="*/ 38 h 39"/>
                  <a:gd name="T26" fmla="*/ 4 w 40"/>
                  <a:gd name="T27" fmla="*/ 38 h 39"/>
                  <a:gd name="T28" fmla="*/ 3 w 40"/>
                  <a:gd name="T29" fmla="*/ 38 h 39"/>
                  <a:gd name="T30" fmla="*/ 2 w 40"/>
                  <a:gd name="T31" fmla="*/ 37 h 39"/>
                  <a:gd name="T32" fmla="*/ 1 w 40"/>
                  <a:gd name="T33" fmla="*/ 37 h 39"/>
                  <a:gd name="T34" fmla="*/ 0 w 40"/>
                  <a:gd name="T35" fmla="*/ 37 h 39"/>
                  <a:gd name="T36" fmla="*/ 0 w 40"/>
                  <a:gd name="T37" fmla="*/ 36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9"/>
                  <a:gd name="T59" fmla="*/ 40 w 40"/>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9">
                    <a:moveTo>
                      <a:pt x="0" y="36"/>
                    </a:moveTo>
                    <a:lnTo>
                      <a:pt x="33" y="0"/>
                    </a:lnTo>
                    <a:lnTo>
                      <a:pt x="34" y="1"/>
                    </a:lnTo>
                    <a:lnTo>
                      <a:pt x="35" y="1"/>
                    </a:lnTo>
                    <a:lnTo>
                      <a:pt x="36" y="1"/>
                    </a:lnTo>
                    <a:lnTo>
                      <a:pt x="38" y="2"/>
                    </a:lnTo>
                    <a:lnTo>
                      <a:pt x="39" y="2"/>
                    </a:lnTo>
                    <a:lnTo>
                      <a:pt x="40" y="2"/>
                    </a:lnTo>
                    <a:lnTo>
                      <a:pt x="6" y="39"/>
                    </a:lnTo>
                    <a:lnTo>
                      <a:pt x="5" y="38"/>
                    </a:lnTo>
                    <a:lnTo>
                      <a:pt x="4" y="38"/>
                    </a:lnTo>
                    <a:lnTo>
                      <a:pt x="3" y="38"/>
                    </a:lnTo>
                    <a:lnTo>
                      <a:pt x="2" y="37"/>
                    </a:lnTo>
                    <a:lnTo>
                      <a:pt x="1" y="37"/>
                    </a:lnTo>
                    <a:lnTo>
                      <a:pt x="0" y="37"/>
                    </a:lnTo>
                    <a:lnTo>
                      <a:pt x="0" y="36"/>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5" name="Freeform 397"/>
              <p:cNvSpPr>
                <a:spLocks/>
              </p:cNvSpPr>
              <p:nvPr/>
            </p:nvSpPr>
            <p:spPr bwMode="auto">
              <a:xfrm>
                <a:off x="3985" y="3864"/>
                <a:ext cx="41" cy="39"/>
              </a:xfrm>
              <a:custGeom>
                <a:avLst/>
                <a:gdLst>
                  <a:gd name="T0" fmla="*/ 0 w 41"/>
                  <a:gd name="T1" fmla="*/ 37 h 39"/>
                  <a:gd name="T2" fmla="*/ 34 w 41"/>
                  <a:gd name="T3" fmla="*/ 0 h 39"/>
                  <a:gd name="T4" fmla="*/ 35 w 41"/>
                  <a:gd name="T5" fmla="*/ 1 h 39"/>
                  <a:gd name="T6" fmla="*/ 36 w 41"/>
                  <a:gd name="T7" fmla="*/ 1 h 39"/>
                  <a:gd name="T8" fmla="*/ 37 w 41"/>
                  <a:gd name="T9" fmla="*/ 1 h 39"/>
                  <a:gd name="T10" fmla="*/ 38 w 41"/>
                  <a:gd name="T11" fmla="*/ 2 h 39"/>
                  <a:gd name="T12" fmla="*/ 39 w 41"/>
                  <a:gd name="T13" fmla="*/ 2 h 39"/>
                  <a:gd name="T14" fmla="*/ 40 w 41"/>
                  <a:gd name="T15" fmla="*/ 2 h 39"/>
                  <a:gd name="T16" fmla="*/ 40 w 41"/>
                  <a:gd name="T17" fmla="*/ 3 h 39"/>
                  <a:gd name="T18" fmla="*/ 41 w 41"/>
                  <a:gd name="T19" fmla="*/ 3 h 39"/>
                  <a:gd name="T20" fmla="*/ 8 w 41"/>
                  <a:gd name="T21" fmla="*/ 39 h 39"/>
                  <a:gd name="T22" fmla="*/ 7 w 41"/>
                  <a:gd name="T23" fmla="*/ 39 h 39"/>
                  <a:gd name="T24" fmla="*/ 7 w 41"/>
                  <a:gd name="T25" fmla="*/ 39 h 39"/>
                  <a:gd name="T26" fmla="*/ 6 w 41"/>
                  <a:gd name="T27" fmla="*/ 38 h 39"/>
                  <a:gd name="T28" fmla="*/ 5 w 41"/>
                  <a:gd name="T29" fmla="*/ 38 h 39"/>
                  <a:gd name="T30" fmla="*/ 3 w 41"/>
                  <a:gd name="T31" fmla="*/ 38 h 39"/>
                  <a:gd name="T32" fmla="*/ 2 w 41"/>
                  <a:gd name="T33" fmla="*/ 37 h 39"/>
                  <a:gd name="T34" fmla="*/ 1 w 41"/>
                  <a:gd name="T35" fmla="*/ 37 h 39"/>
                  <a:gd name="T36" fmla="*/ 0 w 41"/>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7"/>
                    </a:moveTo>
                    <a:lnTo>
                      <a:pt x="34" y="0"/>
                    </a:lnTo>
                    <a:lnTo>
                      <a:pt x="35" y="1"/>
                    </a:lnTo>
                    <a:lnTo>
                      <a:pt x="36" y="1"/>
                    </a:lnTo>
                    <a:lnTo>
                      <a:pt x="37" y="1"/>
                    </a:lnTo>
                    <a:lnTo>
                      <a:pt x="38" y="2"/>
                    </a:lnTo>
                    <a:lnTo>
                      <a:pt x="39" y="2"/>
                    </a:lnTo>
                    <a:lnTo>
                      <a:pt x="40" y="2"/>
                    </a:lnTo>
                    <a:lnTo>
                      <a:pt x="40" y="3"/>
                    </a:lnTo>
                    <a:lnTo>
                      <a:pt x="41" y="3"/>
                    </a:lnTo>
                    <a:lnTo>
                      <a:pt x="8" y="39"/>
                    </a:lnTo>
                    <a:lnTo>
                      <a:pt x="7" y="39"/>
                    </a:lnTo>
                    <a:lnTo>
                      <a:pt x="6" y="38"/>
                    </a:lnTo>
                    <a:lnTo>
                      <a:pt x="5" y="38"/>
                    </a:lnTo>
                    <a:lnTo>
                      <a:pt x="3" y="38"/>
                    </a:lnTo>
                    <a:lnTo>
                      <a:pt x="2" y="37"/>
                    </a:lnTo>
                    <a:lnTo>
                      <a:pt x="1" y="37"/>
                    </a:lnTo>
                    <a:lnTo>
                      <a:pt x="0" y="37"/>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6" name="Freeform 398"/>
              <p:cNvSpPr>
                <a:spLocks/>
              </p:cNvSpPr>
              <p:nvPr/>
            </p:nvSpPr>
            <p:spPr bwMode="auto">
              <a:xfrm>
                <a:off x="3993" y="3867"/>
                <a:ext cx="41" cy="39"/>
              </a:xfrm>
              <a:custGeom>
                <a:avLst/>
                <a:gdLst>
                  <a:gd name="T0" fmla="*/ 0 w 41"/>
                  <a:gd name="T1" fmla="*/ 36 h 39"/>
                  <a:gd name="T2" fmla="*/ 33 w 41"/>
                  <a:gd name="T3" fmla="*/ 0 h 39"/>
                  <a:gd name="T4" fmla="*/ 34 w 41"/>
                  <a:gd name="T5" fmla="*/ 0 h 39"/>
                  <a:gd name="T6" fmla="*/ 35 w 41"/>
                  <a:gd name="T7" fmla="*/ 0 h 39"/>
                  <a:gd name="T8" fmla="*/ 37 w 41"/>
                  <a:gd name="T9" fmla="*/ 1 h 39"/>
                  <a:gd name="T10" fmla="*/ 38 w 41"/>
                  <a:gd name="T11" fmla="*/ 1 h 39"/>
                  <a:gd name="T12" fmla="*/ 39 w 41"/>
                  <a:gd name="T13" fmla="*/ 1 h 39"/>
                  <a:gd name="T14" fmla="*/ 39 w 41"/>
                  <a:gd name="T15" fmla="*/ 2 h 39"/>
                  <a:gd name="T16" fmla="*/ 40 w 41"/>
                  <a:gd name="T17" fmla="*/ 2 h 39"/>
                  <a:gd name="T18" fmla="*/ 41 w 41"/>
                  <a:gd name="T19" fmla="*/ 2 h 39"/>
                  <a:gd name="T20" fmla="*/ 7 w 41"/>
                  <a:gd name="T21" fmla="*/ 39 h 39"/>
                  <a:gd name="T22" fmla="*/ 6 w 41"/>
                  <a:gd name="T23" fmla="*/ 39 h 39"/>
                  <a:gd name="T24" fmla="*/ 5 w 41"/>
                  <a:gd name="T25" fmla="*/ 39 h 39"/>
                  <a:gd name="T26" fmla="*/ 5 w 41"/>
                  <a:gd name="T27" fmla="*/ 39 h 39"/>
                  <a:gd name="T28" fmla="*/ 4 w 41"/>
                  <a:gd name="T29" fmla="*/ 38 h 39"/>
                  <a:gd name="T30" fmla="*/ 3 w 41"/>
                  <a:gd name="T31" fmla="*/ 38 h 39"/>
                  <a:gd name="T32" fmla="*/ 2 w 41"/>
                  <a:gd name="T33" fmla="*/ 38 h 39"/>
                  <a:gd name="T34" fmla="*/ 1 w 41"/>
                  <a:gd name="T35" fmla="*/ 36 h 39"/>
                  <a:gd name="T36" fmla="*/ 0 w 41"/>
                  <a:gd name="T37" fmla="*/ 36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6"/>
                    </a:moveTo>
                    <a:lnTo>
                      <a:pt x="33" y="0"/>
                    </a:lnTo>
                    <a:lnTo>
                      <a:pt x="34" y="0"/>
                    </a:lnTo>
                    <a:lnTo>
                      <a:pt x="35" y="0"/>
                    </a:lnTo>
                    <a:lnTo>
                      <a:pt x="37" y="1"/>
                    </a:lnTo>
                    <a:lnTo>
                      <a:pt x="38" y="1"/>
                    </a:lnTo>
                    <a:lnTo>
                      <a:pt x="39" y="1"/>
                    </a:lnTo>
                    <a:lnTo>
                      <a:pt x="39" y="2"/>
                    </a:lnTo>
                    <a:lnTo>
                      <a:pt x="40" y="2"/>
                    </a:lnTo>
                    <a:lnTo>
                      <a:pt x="41" y="2"/>
                    </a:lnTo>
                    <a:lnTo>
                      <a:pt x="7" y="39"/>
                    </a:lnTo>
                    <a:lnTo>
                      <a:pt x="6" y="39"/>
                    </a:lnTo>
                    <a:lnTo>
                      <a:pt x="5" y="39"/>
                    </a:lnTo>
                    <a:lnTo>
                      <a:pt x="4" y="38"/>
                    </a:lnTo>
                    <a:lnTo>
                      <a:pt x="3" y="38"/>
                    </a:lnTo>
                    <a:lnTo>
                      <a:pt x="2" y="38"/>
                    </a:lnTo>
                    <a:lnTo>
                      <a:pt x="1" y="36"/>
                    </a:lnTo>
                    <a:lnTo>
                      <a:pt x="0" y="36"/>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7" name="Freeform 399"/>
              <p:cNvSpPr>
                <a:spLocks/>
              </p:cNvSpPr>
              <p:nvPr/>
            </p:nvSpPr>
            <p:spPr bwMode="auto">
              <a:xfrm>
                <a:off x="4000" y="3869"/>
                <a:ext cx="41" cy="40"/>
              </a:xfrm>
              <a:custGeom>
                <a:avLst/>
                <a:gdLst>
                  <a:gd name="T0" fmla="*/ 0 w 41"/>
                  <a:gd name="T1" fmla="*/ 37 h 40"/>
                  <a:gd name="T2" fmla="*/ 34 w 41"/>
                  <a:gd name="T3" fmla="*/ 0 h 40"/>
                  <a:gd name="T4" fmla="*/ 35 w 41"/>
                  <a:gd name="T5" fmla="*/ 0 h 40"/>
                  <a:gd name="T6" fmla="*/ 36 w 41"/>
                  <a:gd name="T7" fmla="*/ 1 h 40"/>
                  <a:gd name="T8" fmla="*/ 37 w 41"/>
                  <a:gd name="T9" fmla="*/ 1 h 40"/>
                  <a:gd name="T10" fmla="*/ 38 w 41"/>
                  <a:gd name="T11" fmla="*/ 1 h 40"/>
                  <a:gd name="T12" fmla="*/ 38 w 41"/>
                  <a:gd name="T13" fmla="*/ 1 h 40"/>
                  <a:gd name="T14" fmla="*/ 39 w 41"/>
                  <a:gd name="T15" fmla="*/ 2 h 40"/>
                  <a:gd name="T16" fmla="*/ 40 w 41"/>
                  <a:gd name="T17" fmla="*/ 2 h 40"/>
                  <a:gd name="T18" fmla="*/ 41 w 41"/>
                  <a:gd name="T19" fmla="*/ 2 h 40"/>
                  <a:gd name="T20" fmla="*/ 8 w 41"/>
                  <a:gd name="T21" fmla="*/ 40 h 40"/>
                  <a:gd name="T22" fmla="*/ 7 w 41"/>
                  <a:gd name="T23" fmla="*/ 39 h 40"/>
                  <a:gd name="T24" fmla="*/ 7 w 41"/>
                  <a:gd name="T25" fmla="*/ 39 h 40"/>
                  <a:gd name="T26" fmla="*/ 6 w 41"/>
                  <a:gd name="T27" fmla="*/ 39 h 40"/>
                  <a:gd name="T28" fmla="*/ 5 w 41"/>
                  <a:gd name="T29" fmla="*/ 38 h 40"/>
                  <a:gd name="T30" fmla="*/ 4 w 41"/>
                  <a:gd name="T31" fmla="*/ 38 h 40"/>
                  <a:gd name="T32" fmla="*/ 3 w 41"/>
                  <a:gd name="T33" fmla="*/ 38 h 40"/>
                  <a:gd name="T34" fmla="*/ 1 w 41"/>
                  <a:gd name="T35" fmla="*/ 38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0"/>
                    </a:lnTo>
                    <a:lnTo>
                      <a:pt x="36" y="1"/>
                    </a:lnTo>
                    <a:lnTo>
                      <a:pt x="37" y="1"/>
                    </a:lnTo>
                    <a:lnTo>
                      <a:pt x="38" y="1"/>
                    </a:lnTo>
                    <a:lnTo>
                      <a:pt x="39" y="2"/>
                    </a:lnTo>
                    <a:lnTo>
                      <a:pt x="40" y="2"/>
                    </a:lnTo>
                    <a:lnTo>
                      <a:pt x="41" y="2"/>
                    </a:lnTo>
                    <a:lnTo>
                      <a:pt x="8" y="40"/>
                    </a:lnTo>
                    <a:lnTo>
                      <a:pt x="7" y="39"/>
                    </a:lnTo>
                    <a:lnTo>
                      <a:pt x="6" y="39"/>
                    </a:lnTo>
                    <a:lnTo>
                      <a:pt x="5" y="38"/>
                    </a:lnTo>
                    <a:lnTo>
                      <a:pt x="4" y="38"/>
                    </a:lnTo>
                    <a:lnTo>
                      <a:pt x="3" y="38"/>
                    </a:lnTo>
                    <a:lnTo>
                      <a:pt x="1" y="38"/>
                    </a:lnTo>
                    <a:lnTo>
                      <a:pt x="0" y="37"/>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8" name="Freeform 400"/>
              <p:cNvSpPr>
                <a:spLocks/>
              </p:cNvSpPr>
              <p:nvPr/>
            </p:nvSpPr>
            <p:spPr bwMode="auto">
              <a:xfrm>
                <a:off x="4008" y="3871"/>
                <a:ext cx="41" cy="40"/>
              </a:xfrm>
              <a:custGeom>
                <a:avLst/>
                <a:gdLst>
                  <a:gd name="T0" fmla="*/ 0 w 41"/>
                  <a:gd name="T1" fmla="*/ 38 h 40"/>
                  <a:gd name="T2" fmla="*/ 33 w 41"/>
                  <a:gd name="T3" fmla="*/ 0 h 40"/>
                  <a:gd name="T4" fmla="*/ 35 w 41"/>
                  <a:gd name="T5" fmla="*/ 1 h 40"/>
                  <a:gd name="T6" fmla="*/ 36 w 41"/>
                  <a:gd name="T7" fmla="*/ 1 h 40"/>
                  <a:gd name="T8" fmla="*/ 37 w 41"/>
                  <a:gd name="T9" fmla="*/ 1 h 40"/>
                  <a:gd name="T10" fmla="*/ 38 w 41"/>
                  <a:gd name="T11" fmla="*/ 1 h 40"/>
                  <a:gd name="T12" fmla="*/ 39 w 41"/>
                  <a:gd name="T13" fmla="*/ 2 h 40"/>
                  <a:gd name="T14" fmla="*/ 39 w 41"/>
                  <a:gd name="T15" fmla="*/ 2 h 40"/>
                  <a:gd name="T16" fmla="*/ 40 w 41"/>
                  <a:gd name="T17" fmla="*/ 2 h 40"/>
                  <a:gd name="T18" fmla="*/ 41 w 41"/>
                  <a:gd name="T19" fmla="*/ 2 h 40"/>
                  <a:gd name="T20" fmla="*/ 7 w 41"/>
                  <a:gd name="T21" fmla="*/ 40 h 40"/>
                  <a:gd name="T22" fmla="*/ 6 w 41"/>
                  <a:gd name="T23" fmla="*/ 39 h 40"/>
                  <a:gd name="T24" fmla="*/ 6 w 41"/>
                  <a:gd name="T25" fmla="*/ 39 h 40"/>
                  <a:gd name="T26" fmla="*/ 5 w 41"/>
                  <a:gd name="T27" fmla="*/ 39 h 40"/>
                  <a:gd name="T28" fmla="*/ 4 w 41"/>
                  <a:gd name="T29" fmla="*/ 39 h 40"/>
                  <a:gd name="T30" fmla="*/ 3 w 41"/>
                  <a:gd name="T31" fmla="*/ 38 h 40"/>
                  <a:gd name="T32" fmla="*/ 2 w 41"/>
                  <a:gd name="T33" fmla="*/ 38 h 40"/>
                  <a:gd name="T34" fmla="*/ 1 w 41"/>
                  <a:gd name="T35" fmla="*/ 38 h 40"/>
                  <a:gd name="T36" fmla="*/ 0 w 41"/>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8"/>
                    </a:moveTo>
                    <a:lnTo>
                      <a:pt x="33" y="0"/>
                    </a:lnTo>
                    <a:lnTo>
                      <a:pt x="35" y="1"/>
                    </a:lnTo>
                    <a:lnTo>
                      <a:pt x="36" y="1"/>
                    </a:lnTo>
                    <a:lnTo>
                      <a:pt x="37" y="1"/>
                    </a:lnTo>
                    <a:lnTo>
                      <a:pt x="38" y="1"/>
                    </a:lnTo>
                    <a:lnTo>
                      <a:pt x="39" y="2"/>
                    </a:lnTo>
                    <a:lnTo>
                      <a:pt x="40" y="2"/>
                    </a:lnTo>
                    <a:lnTo>
                      <a:pt x="41" y="2"/>
                    </a:lnTo>
                    <a:lnTo>
                      <a:pt x="7" y="40"/>
                    </a:lnTo>
                    <a:lnTo>
                      <a:pt x="6" y="39"/>
                    </a:lnTo>
                    <a:lnTo>
                      <a:pt x="5" y="39"/>
                    </a:lnTo>
                    <a:lnTo>
                      <a:pt x="4" y="39"/>
                    </a:lnTo>
                    <a:lnTo>
                      <a:pt x="3" y="38"/>
                    </a:lnTo>
                    <a:lnTo>
                      <a:pt x="2" y="38"/>
                    </a:lnTo>
                    <a:lnTo>
                      <a:pt x="1" y="38"/>
                    </a:lnTo>
                    <a:lnTo>
                      <a:pt x="0" y="38"/>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39" name="Freeform 401"/>
              <p:cNvSpPr>
                <a:spLocks/>
              </p:cNvSpPr>
              <p:nvPr/>
            </p:nvSpPr>
            <p:spPr bwMode="auto">
              <a:xfrm>
                <a:off x="4015" y="3873"/>
                <a:ext cx="42" cy="40"/>
              </a:xfrm>
              <a:custGeom>
                <a:avLst/>
                <a:gdLst>
                  <a:gd name="T0" fmla="*/ 0 w 42"/>
                  <a:gd name="T1" fmla="*/ 38 h 40"/>
                  <a:gd name="T2" fmla="*/ 34 w 42"/>
                  <a:gd name="T3" fmla="*/ 0 h 40"/>
                  <a:gd name="T4" fmla="*/ 35 w 42"/>
                  <a:gd name="T5" fmla="*/ 2 h 40"/>
                  <a:gd name="T6" fmla="*/ 36 w 42"/>
                  <a:gd name="T7" fmla="*/ 2 h 40"/>
                  <a:gd name="T8" fmla="*/ 37 w 42"/>
                  <a:gd name="T9" fmla="*/ 2 h 40"/>
                  <a:gd name="T10" fmla="*/ 38 w 42"/>
                  <a:gd name="T11" fmla="*/ 2 h 40"/>
                  <a:gd name="T12" fmla="*/ 39 w 42"/>
                  <a:gd name="T13" fmla="*/ 3 h 40"/>
                  <a:gd name="T14" fmla="*/ 40 w 42"/>
                  <a:gd name="T15" fmla="*/ 3 h 40"/>
                  <a:gd name="T16" fmla="*/ 40 w 42"/>
                  <a:gd name="T17" fmla="*/ 3 h 40"/>
                  <a:gd name="T18" fmla="*/ 42 w 42"/>
                  <a:gd name="T19" fmla="*/ 3 h 40"/>
                  <a:gd name="T20" fmla="*/ 8 w 42"/>
                  <a:gd name="T21" fmla="*/ 40 h 40"/>
                  <a:gd name="T22" fmla="*/ 8 w 42"/>
                  <a:gd name="T23" fmla="*/ 39 h 40"/>
                  <a:gd name="T24" fmla="*/ 7 w 42"/>
                  <a:gd name="T25" fmla="*/ 39 h 40"/>
                  <a:gd name="T26" fmla="*/ 6 w 42"/>
                  <a:gd name="T27" fmla="*/ 39 h 40"/>
                  <a:gd name="T28" fmla="*/ 5 w 42"/>
                  <a:gd name="T29" fmla="*/ 39 h 40"/>
                  <a:gd name="T30" fmla="*/ 4 w 42"/>
                  <a:gd name="T31" fmla="*/ 38 h 40"/>
                  <a:gd name="T32" fmla="*/ 3 w 42"/>
                  <a:gd name="T33" fmla="*/ 38 h 40"/>
                  <a:gd name="T34" fmla="*/ 2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4" y="0"/>
                    </a:lnTo>
                    <a:lnTo>
                      <a:pt x="35" y="2"/>
                    </a:lnTo>
                    <a:lnTo>
                      <a:pt x="36" y="2"/>
                    </a:lnTo>
                    <a:lnTo>
                      <a:pt x="37" y="2"/>
                    </a:lnTo>
                    <a:lnTo>
                      <a:pt x="38" y="2"/>
                    </a:lnTo>
                    <a:lnTo>
                      <a:pt x="39" y="3"/>
                    </a:lnTo>
                    <a:lnTo>
                      <a:pt x="40" y="3"/>
                    </a:lnTo>
                    <a:lnTo>
                      <a:pt x="42" y="3"/>
                    </a:lnTo>
                    <a:lnTo>
                      <a:pt x="8" y="40"/>
                    </a:lnTo>
                    <a:lnTo>
                      <a:pt x="8" y="39"/>
                    </a:lnTo>
                    <a:lnTo>
                      <a:pt x="7" y="39"/>
                    </a:lnTo>
                    <a:lnTo>
                      <a:pt x="6" y="39"/>
                    </a:lnTo>
                    <a:lnTo>
                      <a:pt x="5" y="39"/>
                    </a:lnTo>
                    <a:lnTo>
                      <a:pt x="4" y="38"/>
                    </a:lnTo>
                    <a:lnTo>
                      <a:pt x="3" y="38"/>
                    </a:lnTo>
                    <a:lnTo>
                      <a:pt x="2" y="38"/>
                    </a:lnTo>
                    <a:lnTo>
                      <a:pt x="0" y="38"/>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0" name="Freeform 402"/>
              <p:cNvSpPr>
                <a:spLocks/>
              </p:cNvSpPr>
              <p:nvPr/>
            </p:nvSpPr>
            <p:spPr bwMode="auto">
              <a:xfrm>
                <a:off x="4023" y="3876"/>
                <a:ext cx="42" cy="39"/>
              </a:xfrm>
              <a:custGeom>
                <a:avLst/>
                <a:gdLst>
                  <a:gd name="T0" fmla="*/ 0 w 42"/>
                  <a:gd name="T1" fmla="*/ 37 h 39"/>
                  <a:gd name="T2" fmla="*/ 34 w 42"/>
                  <a:gd name="T3" fmla="*/ 0 h 39"/>
                  <a:gd name="T4" fmla="*/ 35 w 42"/>
                  <a:gd name="T5" fmla="*/ 1 h 39"/>
                  <a:gd name="T6" fmla="*/ 36 w 42"/>
                  <a:gd name="T7" fmla="*/ 1 h 39"/>
                  <a:gd name="T8" fmla="*/ 37 w 42"/>
                  <a:gd name="T9" fmla="*/ 1 h 39"/>
                  <a:gd name="T10" fmla="*/ 38 w 42"/>
                  <a:gd name="T11" fmla="*/ 1 h 39"/>
                  <a:gd name="T12" fmla="*/ 39 w 42"/>
                  <a:gd name="T13" fmla="*/ 2 h 39"/>
                  <a:gd name="T14" fmla="*/ 40 w 42"/>
                  <a:gd name="T15" fmla="*/ 2 h 39"/>
                  <a:gd name="T16" fmla="*/ 41 w 42"/>
                  <a:gd name="T17" fmla="*/ 2 h 39"/>
                  <a:gd name="T18" fmla="*/ 42 w 42"/>
                  <a:gd name="T19" fmla="*/ 2 h 39"/>
                  <a:gd name="T20" fmla="*/ 9 w 42"/>
                  <a:gd name="T21" fmla="*/ 39 h 39"/>
                  <a:gd name="T22" fmla="*/ 8 w 42"/>
                  <a:gd name="T23" fmla="*/ 38 h 39"/>
                  <a:gd name="T24" fmla="*/ 7 w 42"/>
                  <a:gd name="T25" fmla="*/ 38 h 39"/>
                  <a:gd name="T26" fmla="*/ 5 w 42"/>
                  <a:gd name="T27" fmla="*/ 38 h 39"/>
                  <a:gd name="T28" fmla="*/ 4 w 42"/>
                  <a:gd name="T29" fmla="*/ 38 h 39"/>
                  <a:gd name="T30" fmla="*/ 3 w 42"/>
                  <a:gd name="T31" fmla="*/ 37 h 39"/>
                  <a:gd name="T32" fmla="*/ 2 w 42"/>
                  <a:gd name="T33" fmla="*/ 37 h 39"/>
                  <a:gd name="T34" fmla="*/ 1 w 42"/>
                  <a:gd name="T35" fmla="*/ 37 h 39"/>
                  <a:gd name="T36" fmla="*/ 0 w 42"/>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39"/>
                  <a:gd name="T59" fmla="*/ 42 w 42"/>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39">
                    <a:moveTo>
                      <a:pt x="0" y="37"/>
                    </a:moveTo>
                    <a:lnTo>
                      <a:pt x="34" y="0"/>
                    </a:lnTo>
                    <a:lnTo>
                      <a:pt x="35" y="1"/>
                    </a:lnTo>
                    <a:lnTo>
                      <a:pt x="36" y="1"/>
                    </a:lnTo>
                    <a:lnTo>
                      <a:pt x="37" y="1"/>
                    </a:lnTo>
                    <a:lnTo>
                      <a:pt x="38" y="1"/>
                    </a:lnTo>
                    <a:lnTo>
                      <a:pt x="39" y="2"/>
                    </a:lnTo>
                    <a:lnTo>
                      <a:pt x="40" y="2"/>
                    </a:lnTo>
                    <a:lnTo>
                      <a:pt x="41" y="2"/>
                    </a:lnTo>
                    <a:lnTo>
                      <a:pt x="42" y="2"/>
                    </a:lnTo>
                    <a:lnTo>
                      <a:pt x="9" y="39"/>
                    </a:lnTo>
                    <a:lnTo>
                      <a:pt x="8" y="38"/>
                    </a:lnTo>
                    <a:lnTo>
                      <a:pt x="7" y="38"/>
                    </a:lnTo>
                    <a:lnTo>
                      <a:pt x="5" y="38"/>
                    </a:lnTo>
                    <a:lnTo>
                      <a:pt x="4" y="38"/>
                    </a:lnTo>
                    <a:lnTo>
                      <a:pt x="3" y="37"/>
                    </a:lnTo>
                    <a:lnTo>
                      <a:pt x="2" y="37"/>
                    </a:lnTo>
                    <a:lnTo>
                      <a:pt x="1" y="37"/>
                    </a:lnTo>
                    <a:lnTo>
                      <a:pt x="0" y="37"/>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1" name="Freeform 403"/>
              <p:cNvSpPr>
                <a:spLocks/>
              </p:cNvSpPr>
              <p:nvPr/>
            </p:nvSpPr>
            <p:spPr bwMode="auto">
              <a:xfrm>
                <a:off x="4032" y="3878"/>
                <a:ext cx="41" cy="39"/>
              </a:xfrm>
              <a:custGeom>
                <a:avLst/>
                <a:gdLst>
                  <a:gd name="T0" fmla="*/ 0 w 41"/>
                  <a:gd name="T1" fmla="*/ 37 h 39"/>
                  <a:gd name="T2" fmla="*/ 33 w 41"/>
                  <a:gd name="T3" fmla="*/ 0 h 39"/>
                  <a:gd name="T4" fmla="*/ 34 w 41"/>
                  <a:gd name="T5" fmla="*/ 1 h 39"/>
                  <a:gd name="T6" fmla="*/ 34 w 41"/>
                  <a:gd name="T7" fmla="*/ 1 h 39"/>
                  <a:gd name="T8" fmla="*/ 35 w 41"/>
                  <a:gd name="T9" fmla="*/ 1 h 39"/>
                  <a:gd name="T10" fmla="*/ 36 w 41"/>
                  <a:gd name="T11" fmla="*/ 1 h 39"/>
                  <a:gd name="T12" fmla="*/ 38 w 41"/>
                  <a:gd name="T13" fmla="*/ 1 h 39"/>
                  <a:gd name="T14" fmla="*/ 39 w 41"/>
                  <a:gd name="T15" fmla="*/ 2 h 39"/>
                  <a:gd name="T16" fmla="*/ 40 w 41"/>
                  <a:gd name="T17" fmla="*/ 2 h 39"/>
                  <a:gd name="T18" fmla="*/ 41 w 41"/>
                  <a:gd name="T19" fmla="*/ 2 h 39"/>
                  <a:gd name="T20" fmla="*/ 7 w 41"/>
                  <a:gd name="T21" fmla="*/ 39 h 39"/>
                  <a:gd name="T22" fmla="*/ 6 w 41"/>
                  <a:gd name="T23" fmla="*/ 38 h 39"/>
                  <a:gd name="T24" fmla="*/ 5 w 41"/>
                  <a:gd name="T25" fmla="*/ 38 h 39"/>
                  <a:gd name="T26" fmla="*/ 4 w 41"/>
                  <a:gd name="T27" fmla="*/ 38 h 39"/>
                  <a:gd name="T28" fmla="*/ 3 w 41"/>
                  <a:gd name="T29" fmla="*/ 38 h 39"/>
                  <a:gd name="T30" fmla="*/ 2 w 41"/>
                  <a:gd name="T31" fmla="*/ 37 h 39"/>
                  <a:gd name="T32" fmla="*/ 1 w 41"/>
                  <a:gd name="T33" fmla="*/ 37 h 39"/>
                  <a:gd name="T34" fmla="*/ 1 w 41"/>
                  <a:gd name="T35" fmla="*/ 37 h 39"/>
                  <a:gd name="T36" fmla="*/ 0 w 41"/>
                  <a:gd name="T37" fmla="*/ 37 h 3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39"/>
                  <a:gd name="T59" fmla="*/ 41 w 41"/>
                  <a:gd name="T60" fmla="*/ 39 h 3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39">
                    <a:moveTo>
                      <a:pt x="0" y="37"/>
                    </a:moveTo>
                    <a:lnTo>
                      <a:pt x="33" y="0"/>
                    </a:lnTo>
                    <a:lnTo>
                      <a:pt x="34" y="1"/>
                    </a:lnTo>
                    <a:lnTo>
                      <a:pt x="35" y="1"/>
                    </a:lnTo>
                    <a:lnTo>
                      <a:pt x="36" y="1"/>
                    </a:lnTo>
                    <a:lnTo>
                      <a:pt x="38" y="1"/>
                    </a:lnTo>
                    <a:lnTo>
                      <a:pt x="39" y="2"/>
                    </a:lnTo>
                    <a:lnTo>
                      <a:pt x="40" y="2"/>
                    </a:lnTo>
                    <a:lnTo>
                      <a:pt x="41" y="2"/>
                    </a:lnTo>
                    <a:lnTo>
                      <a:pt x="7" y="39"/>
                    </a:lnTo>
                    <a:lnTo>
                      <a:pt x="6" y="38"/>
                    </a:lnTo>
                    <a:lnTo>
                      <a:pt x="5" y="38"/>
                    </a:lnTo>
                    <a:lnTo>
                      <a:pt x="4" y="38"/>
                    </a:lnTo>
                    <a:lnTo>
                      <a:pt x="3" y="38"/>
                    </a:lnTo>
                    <a:lnTo>
                      <a:pt x="2" y="37"/>
                    </a:lnTo>
                    <a:lnTo>
                      <a:pt x="1" y="37"/>
                    </a:lnTo>
                    <a:lnTo>
                      <a:pt x="0" y="37"/>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2" name="Freeform 404"/>
              <p:cNvSpPr>
                <a:spLocks/>
              </p:cNvSpPr>
              <p:nvPr/>
            </p:nvSpPr>
            <p:spPr bwMode="auto">
              <a:xfrm>
                <a:off x="4039" y="3880"/>
                <a:ext cx="41" cy="40"/>
              </a:xfrm>
              <a:custGeom>
                <a:avLst/>
                <a:gdLst>
                  <a:gd name="T0" fmla="*/ 0 w 41"/>
                  <a:gd name="T1" fmla="*/ 37 h 40"/>
                  <a:gd name="T2" fmla="*/ 34 w 41"/>
                  <a:gd name="T3" fmla="*/ 0 h 40"/>
                  <a:gd name="T4" fmla="*/ 35 w 41"/>
                  <a:gd name="T5" fmla="*/ 0 h 40"/>
                  <a:gd name="T6" fmla="*/ 36 w 41"/>
                  <a:gd name="T7" fmla="*/ 0 h 40"/>
                  <a:gd name="T8" fmla="*/ 37 w 41"/>
                  <a:gd name="T9" fmla="*/ 1 h 40"/>
                  <a:gd name="T10" fmla="*/ 38 w 41"/>
                  <a:gd name="T11" fmla="*/ 1 h 40"/>
                  <a:gd name="T12" fmla="*/ 39 w 41"/>
                  <a:gd name="T13" fmla="*/ 1 h 40"/>
                  <a:gd name="T14" fmla="*/ 40 w 41"/>
                  <a:gd name="T15" fmla="*/ 1 h 40"/>
                  <a:gd name="T16" fmla="*/ 41 w 41"/>
                  <a:gd name="T17" fmla="*/ 2 h 40"/>
                  <a:gd name="T18" fmla="*/ 41 w 41"/>
                  <a:gd name="T19" fmla="*/ 2 h 40"/>
                  <a:gd name="T20" fmla="*/ 8 w 41"/>
                  <a:gd name="T21" fmla="*/ 40 h 40"/>
                  <a:gd name="T22" fmla="*/ 7 w 41"/>
                  <a:gd name="T23" fmla="*/ 39 h 40"/>
                  <a:gd name="T24" fmla="*/ 6 w 41"/>
                  <a:gd name="T25" fmla="*/ 39 h 40"/>
                  <a:gd name="T26" fmla="*/ 5 w 41"/>
                  <a:gd name="T27" fmla="*/ 39 h 40"/>
                  <a:gd name="T28" fmla="*/ 5 w 41"/>
                  <a:gd name="T29" fmla="*/ 39 h 40"/>
                  <a:gd name="T30" fmla="*/ 4 w 41"/>
                  <a:gd name="T31" fmla="*/ 37 h 40"/>
                  <a:gd name="T32" fmla="*/ 2 w 41"/>
                  <a:gd name="T33" fmla="*/ 37 h 40"/>
                  <a:gd name="T34" fmla="*/ 1 w 41"/>
                  <a:gd name="T35" fmla="*/ 37 h 40"/>
                  <a:gd name="T36" fmla="*/ 0 w 41"/>
                  <a:gd name="T37" fmla="*/ 37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1"/>
                  <a:gd name="T58" fmla="*/ 0 h 40"/>
                  <a:gd name="T59" fmla="*/ 41 w 41"/>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1" h="40">
                    <a:moveTo>
                      <a:pt x="0" y="37"/>
                    </a:moveTo>
                    <a:lnTo>
                      <a:pt x="34" y="0"/>
                    </a:lnTo>
                    <a:lnTo>
                      <a:pt x="35" y="0"/>
                    </a:lnTo>
                    <a:lnTo>
                      <a:pt x="36" y="0"/>
                    </a:lnTo>
                    <a:lnTo>
                      <a:pt x="37" y="1"/>
                    </a:lnTo>
                    <a:lnTo>
                      <a:pt x="38" y="1"/>
                    </a:lnTo>
                    <a:lnTo>
                      <a:pt x="39" y="1"/>
                    </a:lnTo>
                    <a:lnTo>
                      <a:pt x="40" y="1"/>
                    </a:lnTo>
                    <a:lnTo>
                      <a:pt x="41" y="2"/>
                    </a:lnTo>
                    <a:lnTo>
                      <a:pt x="8" y="40"/>
                    </a:lnTo>
                    <a:lnTo>
                      <a:pt x="7" y="39"/>
                    </a:lnTo>
                    <a:lnTo>
                      <a:pt x="6" y="39"/>
                    </a:lnTo>
                    <a:lnTo>
                      <a:pt x="5" y="39"/>
                    </a:lnTo>
                    <a:lnTo>
                      <a:pt x="4" y="37"/>
                    </a:lnTo>
                    <a:lnTo>
                      <a:pt x="2" y="37"/>
                    </a:lnTo>
                    <a:lnTo>
                      <a:pt x="1" y="37"/>
                    </a:lnTo>
                    <a:lnTo>
                      <a:pt x="0" y="37"/>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3" name="Freeform 405"/>
              <p:cNvSpPr>
                <a:spLocks/>
              </p:cNvSpPr>
              <p:nvPr/>
            </p:nvSpPr>
            <p:spPr bwMode="auto">
              <a:xfrm>
                <a:off x="4047" y="3882"/>
                <a:ext cx="42" cy="40"/>
              </a:xfrm>
              <a:custGeom>
                <a:avLst/>
                <a:gdLst>
                  <a:gd name="T0" fmla="*/ 0 w 42"/>
                  <a:gd name="T1" fmla="*/ 38 h 40"/>
                  <a:gd name="T2" fmla="*/ 33 w 42"/>
                  <a:gd name="T3" fmla="*/ 0 h 40"/>
                  <a:gd name="T4" fmla="*/ 34 w 42"/>
                  <a:gd name="T5" fmla="*/ 0 h 40"/>
                  <a:gd name="T6" fmla="*/ 36 w 42"/>
                  <a:gd name="T7" fmla="*/ 0 h 40"/>
                  <a:gd name="T8" fmla="*/ 37 w 42"/>
                  <a:gd name="T9" fmla="*/ 0 h 40"/>
                  <a:gd name="T10" fmla="*/ 38 w 42"/>
                  <a:gd name="T11" fmla="*/ 0 h 40"/>
                  <a:gd name="T12" fmla="*/ 39 w 42"/>
                  <a:gd name="T13" fmla="*/ 1 h 40"/>
                  <a:gd name="T14" fmla="*/ 40 w 42"/>
                  <a:gd name="T15" fmla="*/ 1 h 40"/>
                  <a:gd name="T16" fmla="*/ 41 w 42"/>
                  <a:gd name="T17" fmla="*/ 1 h 40"/>
                  <a:gd name="T18" fmla="*/ 42 w 42"/>
                  <a:gd name="T19" fmla="*/ 1 h 40"/>
                  <a:gd name="T20" fmla="*/ 7 w 42"/>
                  <a:gd name="T21" fmla="*/ 40 h 40"/>
                  <a:gd name="T22" fmla="*/ 6 w 42"/>
                  <a:gd name="T23" fmla="*/ 39 h 40"/>
                  <a:gd name="T24" fmla="*/ 6 w 42"/>
                  <a:gd name="T25" fmla="*/ 39 h 40"/>
                  <a:gd name="T26" fmla="*/ 5 w 42"/>
                  <a:gd name="T27" fmla="*/ 39 h 40"/>
                  <a:gd name="T28" fmla="*/ 4 w 42"/>
                  <a:gd name="T29" fmla="*/ 39 h 40"/>
                  <a:gd name="T30" fmla="*/ 3 w 42"/>
                  <a:gd name="T31" fmla="*/ 38 h 40"/>
                  <a:gd name="T32" fmla="*/ 2 w 42"/>
                  <a:gd name="T33" fmla="*/ 38 h 40"/>
                  <a:gd name="T34" fmla="*/ 1 w 42"/>
                  <a:gd name="T35" fmla="*/ 38 h 40"/>
                  <a:gd name="T36" fmla="*/ 0 w 42"/>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2"/>
                  <a:gd name="T58" fmla="*/ 0 h 40"/>
                  <a:gd name="T59" fmla="*/ 42 w 42"/>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2" h="40">
                    <a:moveTo>
                      <a:pt x="0" y="38"/>
                    </a:moveTo>
                    <a:lnTo>
                      <a:pt x="33" y="0"/>
                    </a:lnTo>
                    <a:lnTo>
                      <a:pt x="34" y="0"/>
                    </a:lnTo>
                    <a:lnTo>
                      <a:pt x="36" y="0"/>
                    </a:lnTo>
                    <a:lnTo>
                      <a:pt x="37" y="0"/>
                    </a:lnTo>
                    <a:lnTo>
                      <a:pt x="38" y="0"/>
                    </a:lnTo>
                    <a:lnTo>
                      <a:pt x="39" y="1"/>
                    </a:lnTo>
                    <a:lnTo>
                      <a:pt x="40" y="1"/>
                    </a:lnTo>
                    <a:lnTo>
                      <a:pt x="41" y="1"/>
                    </a:lnTo>
                    <a:lnTo>
                      <a:pt x="42" y="1"/>
                    </a:lnTo>
                    <a:lnTo>
                      <a:pt x="7" y="40"/>
                    </a:lnTo>
                    <a:lnTo>
                      <a:pt x="6" y="39"/>
                    </a:lnTo>
                    <a:lnTo>
                      <a:pt x="5" y="39"/>
                    </a:lnTo>
                    <a:lnTo>
                      <a:pt x="4" y="39"/>
                    </a:lnTo>
                    <a:lnTo>
                      <a:pt x="3" y="38"/>
                    </a:lnTo>
                    <a:lnTo>
                      <a:pt x="2" y="38"/>
                    </a:lnTo>
                    <a:lnTo>
                      <a:pt x="1" y="38"/>
                    </a:lnTo>
                    <a:lnTo>
                      <a:pt x="0" y="38"/>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4" name="Freeform 406"/>
              <p:cNvSpPr>
                <a:spLocks/>
              </p:cNvSpPr>
              <p:nvPr/>
            </p:nvSpPr>
            <p:spPr bwMode="auto">
              <a:xfrm>
                <a:off x="4054" y="3883"/>
                <a:ext cx="44" cy="40"/>
              </a:xfrm>
              <a:custGeom>
                <a:avLst/>
                <a:gdLst>
                  <a:gd name="T0" fmla="*/ 0 w 44"/>
                  <a:gd name="T1" fmla="*/ 39 h 40"/>
                  <a:gd name="T2" fmla="*/ 35 w 44"/>
                  <a:gd name="T3" fmla="*/ 0 h 40"/>
                  <a:gd name="T4" fmla="*/ 36 w 44"/>
                  <a:gd name="T5" fmla="*/ 0 h 40"/>
                  <a:gd name="T6" fmla="*/ 37 w 44"/>
                  <a:gd name="T7" fmla="*/ 1 h 40"/>
                  <a:gd name="T8" fmla="*/ 38 w 44"/>
                  <a:gd name="T9" fmla="*/ 1 h 40"/>
                  <a:gd name="T10" fmla="*/ 39 w 44"/>
                  <a:gd name="T11" fmla="*/ 1 h 40"/>
                  <a:gd name="T12" fmla="*/ 40 w 44"/>
                  <a:gd name="T13" fmla="*/ 1 h 40"/>
                  <a:gd name="T14" fmla="*/ 41 w 44"/>
                  <a:gd name="T15" fmla="*/ 1 h 40"/>
                  <a:gd name="T16" fmla="*/ 43 w 44"/>
                  <a:gd name="T17" fmla="*/ 1 h 40"/>
                  <a:gd name="T18" fmla="*/ 44 w 44"/>
                  <a:gd name="T19" fmla="*/ 2 h 40"/>
                  <a:gd name="T20" fmla="*/ 8 w 44"/>
                  <a:gd name="T21" fmla="*/ 40 h 40"/>
                  <a:gd name="T22" fmla="*/ 8 w 44"/>
                  <a:gd name="T23" fmla="*/ 40 h 40"/>
                  <a:gd name="T24" fmla="*/ 8 w 44"/>
                  <a:gd name="T25" fmla="*/ 40 h 40"/>
                  <a:gd name="T26" fmla="*/ 8 w 44"/>
                  <a:gd name="T27" fmla="*/ 40 h 40"/>
                  <a:gd name="T28" fmla="*/ 7 w 44"/>
                  <a:gd name="T29" fmla="*/ 40 h 40"/>
                  <a:gd name="T30" fmla="*/ 7 w 44"/>
                  <a:gd name="T31" fmla="*/ 40 h 40"/>
                  <a:gd name="T32" fmla="*/ 7 w 44"/>
                  <a:gd name="T33" fmla="*/ 40 h 40"/>
                  <a:gd name="T34" fmla="*/ 7 w 44"/>
                  <a:gd name="T35" fmla="*/ 40 h 40"/>
                  <a:gd name="T36" fmla="*/ 6 w 44"/>
                  <a:gd name="T37" fmla="*/ 40 h 40"/>
                  <a:gd name="T38" fmla="*/ 6 w 44"/>
                  <a:gd name="T39" fmla="*/ 40 h 40"/>
                  <a:gd name="T40" fmla="*/ 6 w 44"/>
                  <a:gd name="T41" fmla="*/ 40 h 40"/>
                  <a:gd name="T42" fmla="*/ 5 w 44"/>
                  <a:gd name="T43" fmla="*/ 40 h 40"/>
                  <a:gd name="T44" fmla="*/ 4 w 44"/>
                  <a:gd name="T45" fmla="*/ 39 h 40"/>
                  <a:gd name="T46" fmla="*/ 4 w 44"/>
                  <a:gd name="T47" fmla="*/ 39 h 40"/>
                  <a:gd name="T48" fmla="*/ 3 w 44"/>
                  <a:gd name="T49" fmla="*/ 39 h 40"/>
                  <a:gd name="T50" fmla="*/ 1 w 44"/>
                  <a:gd name="T51" fmla="*/ 39 h 40"/>
                  <a:gd name="T52" fmla="*/ 0 w 44"/>
                  <a:gd name="T53" fmla="*/ 39 h 4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
                  <a:gd name="T82" fmla="*/ 0 h 40"/>
                  <a:gd name="T83" fmla="*/ 44 w 44"/>
                  <a:gd name="T84" fmla="*/ 40 h 4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 h="40">
                    <a:moveTo>
                      <a:pt x="0" y="39"/>
                    </a:moveTo>
                    <a:lnTo>
                      <a:pt x="35" y="0"/>
                    </a:lnTo>
                    <a:lnTo>
                      <a:pt x="36" y="0"/>
                    </a:lnTo>
                    <a:lnTo>
                      <a:pt x="37" y="1"/>
                    </a:lnTo>
                    <a:lnTo>
                      <a:pt x="38" y="1"/>
                    </a:lnTo>
                    <a:lnTo>
                      <a:pt x="39" y="1"/>
                    </a:lnTo>
                    <a:lnTo>
                      <a:pt x="40" y="1"/>
                    </a:lnTo>
                    <a:lnTo>
                      <a:pt x="41" y="1"/>
                    </a:lnTo>
                    <a:lnTo>
                      <a:pt x="43" y="1"/>
                    </a:lnTo>
                    <a:lnTo>
                      <a:pt x="44" y="2"/>
                    </a:lnTo>
                    <a:lnTo>
                      <a:pt x="8" y="40"/>
                    </a:lnTo>
                    <a:lnTo>
                      <a:pt x="7" y="40"/>
                    </a:lnTo>
                    <a:lnTo>
                      <a:pt x="6" y="40"/>
                    </a:lnTo>
                    <a:lnTo>
                      <a:pt x="5" y="40"/>
                    </a:lnTo>
                    <a:lnTo>
                      <a:pt x="4" y="39"/>
                    </a:lnTo>
                    <a:lnTo>
                      <a:pt x="3" y="39"/>
                    </a:lnTo>
                    <a:lnTo>
                      <a:pt x="1" y="39"/>
                    </a:lnTo>
                    <a:lnTo>
                      <a:pt x="0" y="39"/>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5" name="Freeform 407"/>
              <p:cNvSpPr>
                <a:spLocks/>
              </p:cNvSpPr>
              <p:nvPr/>
            </p:nvSpPr>
            <p:spPr bwMode="auto">
              <a:xfrm>
                <a:off x="4062" y="3885"/>
                <a:ext cx="44" cy="40"/>
              </a:xfrm>
              <a:custGeom>
                <a:avLst/>
                <a:gdLst>
                  <a:gd name="T0" fmla="*/ 0 w 44"/>
                  <a:gd name="T1" fmla="*/ 38 h 40"/>
                  <a:gd name="T2" fmla="*/ 36 w 44"/>
                  <a:gd name="T3" fmla="*/ 0 h 40"/>
                  <a:gd name="T4" fmla="*/ 37 w 44"/>
                  <a:gd name="T5" fmla="*/ 0 h 40"/>
                  <a:gd name="T6" fmla="*/ 38 w 44"/>
                  <a:gd name="T7" fmla="*/ 0 h 40"/>
                  <a:gd name="T8" fmla="*/ 39 w 44"/>
                  <a:gd name="T9" fmla="*/ 0 h 40"/>
                  <a:gd name="T10" fmla="*/ 40 w 44"/>
                  <a:gd name="T11" fmla="*/ 0 h 40"/>
                  <a:gd name="T12" fmla="*/ 41 w 44"/>
                  <a:gd name="T13" fmla="*/ 0 h 40"/>
                  <a:gd name="T14" fmla="*/ 42 w 44"/>
                  <a:gd name="T15" fmla="*/ 1 h 40"/>
                  <a:gd name="T16" fmla="*/ 43 w 44"/>
                  <a:gd name="T17" fmla="*/ 1 h 40"/>
                  <a:gd name="T18" fmla="*/ 44 w 44"/>
                  <a:gd name="T19" fmla="*/ 1 h 40"/>
                  <a:gd name="T20" fmla="*/ 9 w 44"/>
                  <a:gd name="T21" fmla="*/ 40 h 40"/>
                  <a:gd name="T22" fmla="*/ 8 w 44"/>
                  <a:gd name="T23" fmla="*/ 40 h 40"/>
                  <a:gd name="T24" fmla="*/ 6 w 44"/>
                  <a:gd name="T25" fmla="*/ 40 h 40"/>
                  <a:gd name="T26" fmla="*/ 5 w 44"/>
                  <a:gd name="T27" fmla="*/ 40 h 40"/>
                  <a:gd name="T28" fmla="*/ 4 w 44"/>
                  <a:gd name="T29" fmla="*/ 39 h 40"/>
                  <a:gd name="T30" fmla="*/ 3 w 44"/>
                  <a:gd name="T31" fmla="*/ 39 h 40"/>
                  <a:gd name="T32" fmla="*/ 2 w 44"/>
                  <a:gd name="T33" fmla="*/ 39 h 40"/>
                  <a:gd name="T34" fmla="*/ 1 w 44"/>
                  <a:gd name="T35" fmla="*/ 39 h 40"/>
                  <a:gd name="T36" fmla="*/ 0 w 44"/>
                  <a:gd name="T37" fmla="*/ 38 h 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40"/>
                  <a:gd name="T59" fmla="*/ 44 w 44"/>
                  <a:gd name="T60" fmla="*/ 40 h 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40">
                    <a:moveTo>
                      <a:pt x="0" y="38"/>
                    </a:moveTo>
                    <a:lnTo>
                      <a:pt x="36" y="0"/>
                    </a:lnTo>
                    <a:lnTo>
                      <a:pt x="37" y="0"/>
                    </a:lnTo>
                    <a:lnTo>
                      <a:pt x="38" y="0"/>
                    </a:lnTo>
                    <a:lnTo>
                      <a:pt x="39" y="0"/>
                    </a:lnTo>
                    <a:lnTo>
                      <a:pt x="40" y="0"/>
                    </a:lnTo>
                    <a:lnTo>
                      <a:pt x="41" y="0"/>
                    </a:lnTo>
                    <a:lnTo>
                      <a:pt x="42" y="1"/>
                    </a:lnTo>
                    <a:lnTo>
                      <a:pt x="43" y="1"/>
                    </a:lnTo>
                    <a:lnTo>
                      <a:pt x="44" y="1"/>
                    </a:lnTo>
                    <a:lnTo>
                      <a:pt x="9" y="40"/>
                    </a:lnTo>
                    <a:lnTo>
                      <a:pt x="8" y="40"/>
                    </a:lnTo>
                    <a:lnTo>
                      <a:pt x="6" y="40"/>
                    </a:lnTo>
                    <a:lnTo>
                      <a:pt x="5" y="40"/>
                    </a:lnTo>
                    <a:lnTo>
                      <a:pt x="4" y="39"/>
                    </a:lnTo>
                    <a:lnTo>
                      <a:pt x="3" y="39"/>
                    </a:lnTo>
                    <a:lnTo>
                      <a:pt x="2" y="39"/>
                    </a:lnTo>
                    <a:lnTo>
                      <a:pt x="1" y="39"/>
                    </a:lnTo>
                    <a:lnTo>
                      <a:pt x="0" y="38"/>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6" name="Freeform 408"/>
              <p:cNvSpPr>
                <a:spLocks/>
              </p:cNvSpPr>
              <p:nvPr/>
            </p:nvSpPr>
            <p:spPr bwMode="auto">
              <a:xfrm>
                <a:off x="4071" y="3886"/>
                <a:ext cx="44" cy="41"/>
              </a:xfrm>
              <a:custGeom>
                <a:avLst/>
                <a:gdLst>
                  <a:gd name="T0" fmla="*/ 0 w 44"/>
                  <a:gd name="T1" fmla="*/ 39 h 41"/>
                  <a:gd name="T2" fmla="*/ 35 w 44"/>
                  <a:gd name="T3" fmla="*/ 0 h 41"/>
                  <a:gd name="T4" fmla="*/ 36 w 44"/>
                  <a:gd name="T5" fmla="*/ 0 h 41"/>
                  <a:gd name="T6" fmla="*/ 37 w 44"/>
                  <a:gd name="T7" fmla="*/ 0 h 41"/>
                  <a:gd name="T8" fmla="*/ 39 w 44"/>
                  <a:gd name="T9" fmla="*/ 0 h 41"/>
                  <a:gd name="T10" fmla="*/ 40 w 44"/>
                  <a:gd name="T11" fmla="*/ 0 h 41"/>
                  <a:gd name="T12" fmla="*/ 41 w 44"/>
                  <a:gd name="T13" fmla="*/ 1 h 41"/>
                  <a:gd name="T14" fmla="*/ 42 w 44"/>
                  <a:gd name="T15" fmla="*/ 1 h 41"/>
                  <a:gd name="T16" fmla="*/ 43 w 44"/>
                  <a:gd name="T17" fmla="*/ 1 h 41"/>
                  <a:gd name="T18" fmla="*/ 44 w 44"/>
                  <a:gd name="T19" fmla="*/ 1 h 41"/>
                  <a:gd name="T20" fmla="*/ 7 w 44"/>
                  <a:gd name="T21" fmla="*/ 41 h 41"/>
                  <a:gd name="T22" fmla="*/ 6 w 44"/>
                  <a:gd name="T23" fmla="*/ 41 h 41"/>
                  <a:gd name="T24" fmla="*/ 5 w 44"/>
                  <a:gd name="T25" fmla="*/ 41 h 41"/>
                  <a:gd name="T26" fmla="*/ 4 w 44"/>
                  <a:gd name="T27" fmla="*/ 41 h 41"/>
                  <a:gd name="T28" fmla="*/ 3 w 44"/>
                  <a:gd name="T29" fmla="*/ 40 h 41"/>
                  <a:gd name="T30" fmla="*/ 2 w 44"/>
                  <a:gd name="T31" fmla="*/ 40 h 41"/>
                  <a:gd name="T32" fmla="*/ 2 w 44"/>
                  <a:gd name="T33" fmla="*/ 40 h 41"/>
                  <a:gd name="T34" fmla="*/ 1 w 44"/>
                  <a:gd name="T35" fmla="*/ 40 h 41"/>
                  <a:gd name="T36" fmla="*/ 0 w 44"/>
                  <a:gd name="T37" fmla="*/ 39 h 4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4"/>
                  <a:gd name="T58" fmla="*/ 0 h 41"/>
                  <a:gd name="T59" fmla="*/ 44 w 44"/>
                  <a:gd name="T60" fmla="*/ 41 h 4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4" h="41">
                    <a:moveTo>
                      <a:pt x="0" y="39"/>
                    </a:moveTo>
                    <a:lnTo>
                      <a:pt x="35" y="0"/>
                    </a:lnTo>
                    <a:lnTo>
                      <a:pt x="36" y="0"/>
                    </a:lnTo>
                    <a:lnTo>
                      <a:pt x="37" y="0"/>
                    </a:lnTo>
                    <a:lnTo>
                      <a:pt x="39" y="0"/>
                    </a:lnTo>
                    <a:lnTo>
                      <a:pt x="40" y="0"/>
                    </a:lnTo>
                    <a:lnTo>
                      <a:pt x="41" y="1"/>
                    </a:lnTo>
                    <a:lnTo>
                      <a:pt x="42" y="1"/>
                    </a:lnTo>
                    <a:lnTo>
                      <a:pt x="43" y="1"/>
                    </a:lnTo>
                    <a:lnTo>
                      <a:pt x="44" y="1"/>
                    </a:lnTo>
                    <a:lnTo>
                      <a:pt x="7" y="41"/>
                    </a:lnTo>
                    <a:lnTo>
                      <a:pt x="6" y="41"/>
                    </a:lnTo>
                    <a:lnTo>
                      <a:pt x="5" y="41"/>
                    </a:lnTo>
                    <a:lnTo>
                      <a:pt x="4" y="41"/>
                    </a:lnTo>
                    <a:lnTo>
                      <a:pt x="3" y="40"/>
                    </a:lnTo>
                    <a:lnTo>
                      <a:pt x="2" y="40"/>
                    </a:lnTo>
                    <a:lnTo>
                      <a:pt x="1" y="40"/>
                    </a:lnTo>
                    <a:lnTo>
                      <a:pt x="0" y="39"/>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7" name="Freeform 409"/>
              <p:cNvSpPr>
                <a:spLocks/>
              </p:cNvSpPr>
              <p:nvPr/>
            </p:nvSpPr>
            <p:spPr bwMode="auto">
              <a:xfrm>
                <a:off x="4078" y="3887"/>
                <a:ext cx="46" cy="42"/>
              </a:xfrm>
              <a:custGeom>
                <a:avLst/>
                <a:gdLst>
                  <a:gd name="T0" fmla="*/ 0 w 46"/>
                  <a:gd name="T1" fmla="*/ 40 h 42"/>
                  <a:gd name="T2" fmla="*/ 37 w 46"/>
                  <a:gd name="T3" fmla="*/ 0 h 42"/>
                  <a:gd name="T4" fmla="*/ 37 w 46"/>
                  <a:gd name="T5" fmla="*/ 0 h 42"/>
                  <a:gd name="T6" fmla="*/ 38 w 46"/>
                  <a:gd name="T7" fmla="*/ 0 h 42"/>
                  <a:gd name="T8" fmla="*/ 39 w 46"/>
                  <a:gd name="T9" fmla="*/ 0 h 42"/>
                  <a:gd name="T10" fmla="*/ 39 w 46"/>
                  <a:gd name="T11" fmla="*/ 0 h 42"/>
                  <a:gd name="T12" fmla="*/ 40 w 46"/>
                  <a:gd name="T13" fmla="*/ 0 h 42"/>
                  <a:gd name="T14" fmla="*/ 41 w 46"/>
                  <a:gd name="T15" fmla="*/ 0 h 42"/>
                  <a:gd name="T16" fmla="*/ 41 w 46"/>
                  <a:gd name="T17" fmla="*/ 1 h 42"/>
                  <a:gd name="T18" fmla="*/ 42 w 46"/>
                  <a:gd name="T19" fmla="*/ 1 h 42"/>
                  <a:gd name="T20" fmla="*/ 42 w 46"/>
                  <a:gd name="T21" fmla="*/ 1 h 42"/>
                  <a:gd name="T22" fmla="*/ 43 w 46"/>
                  <a:gd name="T23" fmla="*/ 1 h 42"/>
                  <a:gd name="T24" fmla="*/ 43 w 46"/>
                  <a:gd name="T25" fmla="*/ 1 h 42"/>
                  <a:gd name="T26" fmla="*/ 43 w 46"/>
                  <a:gd name="T27" fmla="*/ 1 h 42"/>
                  <a:gd name="T28" fmla="*/ 45 w 46"/>
                  <a:gd name="T29" fmla="*/ 1 h 42"/>
                  <a:gd name="T30" fmla="*/ 45 w 46"/>
                  <a:gd name="T31" fmla="*/ 1 h 42"/>
                  <a:gd name="T32" fmla="*/ 45 w 46"/>
                  <a:gd name="T33" fmla="*/ 1 h 42"/>
                  <a:gd name="T34" fmla="*/ 46 w 46"/>
                  <a:gd name="T35" fmla="*/ 1 h 42"/>
                  <a:gd name="T36" fmla="*/ 8 w 46"/>
                  <a:gd name="T37" fmla="*/ 42 h 42"/>
                  <a:gd name="T38" fmla="*/ 7 w 46"/>
                  <a:gd name="T39" fmla="*/ 42 h 42"/>
                  <a:gd name="T40" fmla="*/ 7 w 46"/>
                  <a:gd name="T41" fmla="*/ 42 h 42"/>
                  <a:gd name="T42" fmla="*/ 6 w 46"/>
                  <a:gd name="T43" fmla="*/ 41 h 42"/>
                  <a:gd name="T44" fmla="*/ 5 w 46"/>
                  <a:gd name="T45" fmla="*/ 41 h 42"/>
                  <a:gd name="T46" fmla="*/ 3 w 46"/>
                  <a:gd name="T47" fmla="*/ 41 h 42"/>
                  <a:gd name="T48" fmla="*/ 2 w 46"/>
                  <a:gd name="T49" fmla="*/ 41 h 42"/>
                  <a:gd name="T50" fmla="*/ 1 w 46"/>
                  <a:gd name="T51" fmla="*/ 41 h 42"/>
                  <a:gd name="T52" fmla="*/ 0 w 46"/>
                  <a:gd name="T53" fmla="*/ 4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
                  <a:gd name="T82" fmla="*/ 0 h 42"/>
                  <a:gd name="T83" fmla="*/ 46 w 46"/>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 h="42">
                    <a:moveTo>
                      <a:pt x="0" y="40"/>
                    </a:moveTo>
                    <a:lnTo>
                      <a:pt x="37" y="0"/>
                    </a:lnTo>
                    <a:lnTo>
                      <a:pt x="38" y="0"/>
                    </a:lnTo>
                    <a:lnTo>
                      <a:pt x="39" y="0"/>
                    </a:lnTo>
                    <a:lnTo>
                      <a:pt x="40" y="0"/>
                    </a:lnTo>
                    <a:lnTo>
                      <a:pt x="41" y="0"/>
                    </a:lnTo>
                    <a:lnTo>
                      <a:pt x="41" y="1"/>
                    </a:lnTo>
                    <a:lnTo>
                      <a:pt x="42" y="1"/>
                    </a:lnTo>
                    <a:lnTo>
                      <a:pt x="43" y="1"/>
                    </a:lnTo>
                    <a:lnTo>
                      <a:pt x="45" y="1"/>
                    </a:lnTo>
                    <a:lnTo>
                      <a:pt x="46" y="1"/>
                    </a:lnTo>
                    <a:lnTo>
                      <a:pt x="8" y="42"/>
                    </a:lnTo>
                    <a:lnTo>
                      <a:pt x="7" y="42"/>
                    </a:lnTo>
                    <a:lnTo>
                      <a:pt x="6" y="41"/>
                    </a:lnTo>
                    <a:lnTo>
                      <a:pt x="5" y="41"/>
                    </a:lnTo>
                    <a:lnTo>
                      <a:pt x="3" y="41"/>
                    </a:lnTo>
                    <a:lnTo>
                      <a:pt x="2" y="41"/>
                    </a:lnTo>
                    <a:lnTo>
                      <a:pt x="1" y="41"/>
                    </a:lnTo>
                    <a:lnTo>
                      <a:pt x="0" y="40"/>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8" name="Freeform 410"/>
              <p:cNvSpPr>
                <a:spLocks/>
              </p:cNvSpPr>
              <p:nvPr/>
            </p:nvSpPr>
            <p:spPr bwMode="auto">
              <a:xfrm>
                <a:off x="4086" y="3888"/>
                <a:ext cx="46" cy="43"/>
              </a:xfrm>
              <a:custGeom>
                <a:avLst/>
                <a:gdLst>
                  <a:gd name="T0" fmla="*/ 0 w 46"/>
                  <a:gd name="T1" fmla="*/ 41 h 43"/>
                  <a:gd name="T2" fmla="*/ 38 w 46"/>
                  <a:gd name="T3" fmla="*/ 0 h 43"/>
                  <a:gd name="T4" fmla="*/ 39 w 46"/>
                  <a:gd name="T5" fmla="*/ 0 h 43"/>
                  <a:gd name="T6" fmla="*/ 40 w 46"/>
                  <a:gd name="T7" fmla="*/ 0 h 43"/>
                  <a:gd name="T8" fmla="*/ 41 w 46"/>
                  <a:gd name="T9" fmla="*/ 0 h 43"/>
                  <a:gd name="T10" fmla="*/ 42 w 46"/>
                  <a:gd name="T11" fmla="*/ 0 h 43"/>
                  <a:gd name="T12" fmla="*/ 43 w 46"/>
                  <a:gd name="T13" fmla="*/ 2 h 43"/>
                  <a:gd name="T14" fmla="*/ 44 w 46"/>
                  <a:gd name="T15" fmla="*/ 2 h 43"/>
                  <a:gd name="T16" fmla="*/ 45 w 46"/>
                  <a:gd name="T17" fmla="*/ 2 h 43"/>
                  <a:gd name="T18" fmla="*/ 46 w 46"/>
                  <a:gd name="T19" fmla="*/ 2 h 43"/>
                  <a:gd name="T20" fmla="*/ 8 w 46"/>
                  <a:gd name="T21" fmla="*/ 43 h 43"/>
                  <a:gd name="T22" fmla="*/ 7 w 46"/>
                  <a:gd name="T23" fmla="*/ 43 h 43"/>
                  <a:gd name="T24" fmla="*/ 6 w 46"/>
                  <a:gd name="T25" fmla="*/ 42 h 43"/>
                  <a:gd name="T26" fmla="*/ 5 w 46"/>
                  <a:gd name="T27" fmla="*/ 42 h 43"/>
                  <a:gd name="T28" fmla="*/ 4 w 46"/>
                  <a:gd name="T29" fmla="*/ 42 h 43"/>
                  <a:gd name="T30" fmla="*/ 3 w 46"/>
                  <a:gd name="T31" fmla="*/ 42 h 43"/>
                  <a:gd name="T32" fmla="*/ 2 w 46"/>
                  <a:gd name="T33" fmla="*/ 42 h 43"/>
                  <a:gd name="T34" fmla="*/ 1 w 46"/>
                  <a:gd name="T35" fmla="*/ 41 h 43"/>
                  <a:gd name="T36" fmla="*/ 0 w 46"/>
                  <a:gd name="T37" fmla="*/ 41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43"/>
                  <a:gd name="T59" fmla="*/ 46 w 46"/>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43">
                    <a:moveTo>
                      <a:pt x="0" y="41"/>
                    </a:moveTo>
                    <a:lnTo>
                      <a:pt x="38" y="0"/>
                    </a:lnTo>
                    <a:lnTo>
                      <a:pt x="39" y="0"/>
                    </a:lnTo>
                    <a:lnTo>
                      <a:pt x="40" y="0"/>
                    </a:lnTo>
                    <a:lnTo>
                      <a:pt x="41" y="0"/>
                    </a:lnTo>
                    <a:lnTo>
                      <a:pt x="42" y="0"/>
                    </a:lnTo>
                    <a:lnTo>
                      <a:pt x="43" y="2"/>
                    </a:lnTo>
                    <a:lnTo>
                      <a:pt x="44" y="2"/>
                    </a:lnTo>
                    <a:lnTo>
                      <a:pt x="45" y="2"/>
                    </a:lnTo>
                    <a:lnTo>
                      <a:pt x="46" y="2"/>
                    </a:lnTo>
                    <a:lnTo>
                      <a:pt x="8" y="43"/>
                    </a:lnTo>
                    <a:lnTo>
                      <a:pt x="7" y="43"/>
                    </a:lnTo>
                    <a:lnTo>
                      <a:pt x="6" y="42"/>
                    </a:lnTo>
                    <a:lnTo>
                      <a:pt x="5" y="42"/>
                    </a:lnTo>
                    <a:lnTo>
                      <a:pt x="4" y="42"/>
                    </a:lnTo>
                    <a:lnTo>
                      <a:pt x="3" y="42"/>
                    </a:lnTo>
                    <a:lnTo>
                      <a:pt x="2" y="42"/>
                    </a:lnTo>
                    <a:lnTo>
                      <a:pt x="1" y="41"/>
                    </a:lnTo>
                    <a:lnTo>
                      <a:pt x="0" y="41"/>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49" name="Freeform 411"/>
              <p:cNvSpPr>
                <a:spLocks/>
              </p:cNvSpPr>
              <p:nvPr/>
            </p:nvSpPr>
            <p:spPr bwMode="auto">
              <a:xfrm>
                <a:off x="4094" y="3890"/>
                <a:ext cx="47" cy="42"/>
              </a:xfrm>
              <a:custGeom>
                <a:avLst/>
                <a:gdLst>
                  <a:gd name="T0" fmla="*/ 0 w 47"/>
                  <a:gd name="T1" fmla="*/ 41 h 42"/>
                  <a:gd name="T2" fmla="*/ 38 w 47"/>
                  <a:gd name="T3" fmla="*/ 0 h 42"/>
                  <a:gd name="T4" fmla="*/ 39 w 47"/>
                  <a:gd name="T5" fmla="*/ 0 h 42"/>
                  <a:gd name="T6" fmla="*/ 40 w 47"/>
                  <a:gd name="T7" fmla="*/ 0 h 42"/>
                  <a:gd name="T8" fmla="*/ 41 w 47"/>
                  <a:gd name="T9" fmla="*/ 0 h 42"/>
                  <a:gd name="T10" fmla="*/ 43 w 47"/>
                  <a:gd name="T11" fmla="*/ 0 h 42"/>
                  <a:gd name="T12" fmla="*/ 44 w 47"/>
                  <a:gd name="T13" fmla="*/ 1 h 42"/>
                  <a:gd name="T14" fmla="*/ 45 w 47"/>
                  <a:gd name="T15" fmla="*/ 1 h 42"/>
                  <a:gd name="T16" fmla="*/ 46 w 47"/>
                  <a:gd name="T17" fmla="*/ 1 h 42"/>
                  <a:gd name="T18" fmla="*/ 47 w 47"/>
                  <a:gd name="T19" fmla="*/ 1 h 42"/>
                  <a:gd name="T20" fmla="*/ 8 w 47"/>
                  <a:gd name="T21" fmla="*/ 42 h 42"/>
                  <a:gd name="T22" fmla="*/ 7 w 47"/>
                  <a:gd name="T23" fmla="*/ 42 h 42"/>
                  <a:gd name="T24" fmla="*/ 6 w 47"/>
                  <a:gd name="T25" fmla="*/ 42 h 42"/>
                  <a:gd name="T26" fmla="*/ 5 w 47"/>
                  <a:gd name="T27" fmla="*/ 42 h 42"/>
                  <a:gd name="T28" fmla="*/ 5 w 47"/>
                  <a:gd name="T29" fmla="*/ 42 h 42"/>
                  <a:gd name="T30" fmla="*/ 4 w 47"/>
                  <a:gd name="T31" fmla="*/ 41 h 42"/>
                  <a:gd name="T32" fmla="*/ 3 w 47"/>
                  <a:gd name="T33" fmla="*/ 41 h 42"/>
                  <a:gd name="T34" fmla="*/ 1 w 47"/>
                  <a:gd name="T35" fmla="*/ 41 h 42"/>
                  <a:gd name="T36" fmla="*/ 0 w 47"/>
                  <a:gd name="T37" fmla="*/ 41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2"/>
                  <a:gd name="T59" fmla="*/ 47 w 47"/>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2">
                    <a:moveTo>
                      <a:pt x="0" y="41"/>
                    </a:moveTo>
                    <a:lnTo>
                      <a:pt x="38" y="0"/>
                    </a:lnTo>
                    <a:lnTo>
                      <a:pt x="39" y="0"/>
                    </a:lnTo>
                    <a:lnTo>
                      <a:pt x="40" y="0"/>
                    </a:lnTo>
                    <a:lnTo>
                      <a:pt x="41" y="0"/>
                    </a:lnTo>
                    <a:lnTo>
                      <a:pt x="43" y="0"/>
                    </a:lnTo>
                    <a:lnTo>
                      <a:pt x="44" y="1"/>
                    </a:lnTo>
                    <a:lnTo>
                      <a:pt x="45" y="1"/>
                    </a:lnTo>
                    <a:lnTo>
                      <a:pt x="46" y="1"/>
                    </a:lnTo>
                    <a:lnTo>
                      <a:pt x="47" y="1"/>
                    </a:lnTo>
                    <a:lnTo>
                      <a:pt x="8" y="42"/>
                    </a:lnTo>
                    <a:lnTo>
                      <a:pt x="7" y="42"/>
                    </a:lnTo>
                    <a:lnTo>
                      <a:pt x="6" y="42"/>
                    </a:lnTo>
                    <a:lnTo>
                      <a:pt x="5" y="42"/>
                    </a:lnTo>
                    <a:lnTo>
                      <a:pt x="4" y="41"/>
                    </a:lnTo>
                    <a:lnTo>
                      <a:pt x="3" y="41"/>
                    </a:lnTo>
                    <a:lnTo>
                      <a:pt x="1" y="41"/>
                    </a:lnTo>
                    <a:lnTo>
                      <a:pt x="0" y="41"/>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0" name="Freeform 412"/>
              <p:cNvSpPr>
                <a:spLocks/>
              </p:cNvSpPr>
              <p:nvPr/>
            </p:nvSpPr>
            <p:spPr bwMode="auto">
              <a:xfrm>
                <a:off x="4102" y="3891"/>
                <a:ext cx="48" cy="44"/>
              </a:xfrm>
              <a:custGeom>
                <a:avLst/>
                <a:gdLst>
                  <a:gd name="T0" fmla="*/ 0 w 48"/>
                  <a:gd name="T1" fmla="*/ 41 h 44"/>
                  <a:gd name="T2" fmla="*/ 39 w 48"/>
                  <a:gd name="T3" fmla="*/ 0 h 44"/>
                  <a:gd name="T4" fmla="*/ 40 w 48"/>
                  <a:gd name="T5" fmla="*/ 0 h 44"/>
                  <a:gd name="T6" fmla="*/ 41 w 48"/>
                  <a:gd name="T7" fmla="*/ 0 h 44"/>
                  <a:gd name="T8" fmla="*/ 42 w 48"/>
                  <a:gd name="T9" fmla="*/ 0 h 44"/>
                  <a:gd name="T10" fmla="*/ 43 w 48"/>
                  <a:gd name="T11" fmla="*/ 0 h 44"/>
                  <a:gd name="T12" fmla="*/ 44 w 48"/>
                  <a:gd name="T13" fmla="*/ 0 h 44"/>
                  <a:gd name="T14" fmla="*/ 45 w 48"/>
                  <a:gd name="T15" fmla="*/ 1 h 44"/>
                  <a:gd name="T16" fmla="*/ 46 w 48"/>
                  <a:gd name="T17" fmla="*/ 1 h 44"/>
                  <a:gd name="T18" fmla="*/ 48 w 48"/>
                  <a:gd name="T19" fmla="*/ 1 h 44"/>
                  <a:gd name="T20" fmla="*/ 9 w 48"/>
                  <a:gd name="T21" fmla="*/ 44 h 44"/>
                  <a:gd name="T22" fmla="*/ 8 w 48"/>
                  <a:gd name="T23" fmla="*/ 44 h 44"/>
                  <a:gd name="T24" fmla="*/ 6 w 48"/>
                  <a:gd name="T25" fmla="*/ 44 h 44"/>
                  <a:gd name="T26" fmla="*/ 5 w 48"/>
                  <a:gd name="T27" fmla="*/ 43 h 44"/>
                  <a:gd name="T28" fmla="*/ 4 w 48"/>
                  <a:gd name="T29" fmla="*/ 43 h 44"/>
                  <a:gd name="T30" fmla="*/ 3 w 48"/>
                  <a:gd name="T31" fmla="*/ 43 h 44"/>
                  <a:gd name="T32" fmla="*/ 2 w 48"/>
                  <a:gd name="T33" fmla="*/ 43 h 44"/>
                  <a:gd name="T34" fmla="*/ 1 w 48"/>
                  <a:gd name="T35" fmla="*/ 43 h 44"/>
                  <a:gd name="T36" fmla="*/ 0 w 48"/>
                  <a:gd name="T37" fmla="*/ 41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4"/>
                  <a:gd name="T59" fmla="*/ 48 w 48"/>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4">
                    <a:moveTo>
                      <a:pt x="0" y="41"/>
                    </a:moveTo>
                    <a:lnTo>
                      <a:pt x="39" y="0"/>
                    </a:lnTo>
                    <a:lnTo>
                      <a:pt x="40" y="0"/>
                    </a:lnTo>
                    <a:lnTo>
                      <a:pt x="41" y="0"/>
                    </a:lnTo>
                    <a:lnTo>
                      <a:pt x="42" y="0"/>
                    </a:lnTo>
                    <a:lnTo>
                      <a:pt x="43" y="0"/>
                    </a:lnTo>
                    <a:lnTo>
                      <a:pt x="44" y="0"/>
                    </a:lnTo>
                    <a:lnTo>
                      <a:pt x="45" y="1"/>
                    </a:lnTo>
                    <a:lnTo>
                      <a:pt x="46" y="1"/>
                    </a:lnTo>
                    <a:lnTo>
                      <a:pt x="48" y="1"/>
                    </a:lnTo>
                    <a:lnTo>
                      <a:pt x="9" y="44"/>
                    </a:lnTo>
                    <a:lnTo>
                      <a:pt x="8" y="44"/>
                    </a:lnTo>
                    <a:lnTo>
                      <a:pt x="6" y="44"/>
                    </a:lnTo>
                    <a:lnTo>
                      <a:pt x="5" y="43"/>
                    </a:lnTo>
                    <a:lnTo>
                      <a:pt x="4" y="43"/>
                    </a:lnTo>
                    <a:lnTo>
                      <a:pt x="3" y="43"/>
                    </a:lnTo>
                    <a:lnTo>
                      <a:pt x="2" y="43"/>
                    </a:lnTo>
                    <a:lnTo>
                      <a:pt x="1" y="43"/>
                    </a:lnTo>
                    <a:lnTo>
                      <a:pt x="0" y="41"/>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1" name="Freeform 413"/>
              <p:cNvSpPr>
                <a:spLocks/>
              </p:cNvSpPr>
              <p:nvPr/>
            </p:nvSpPr>
            <p:spPr bwMode="auto">
              <a:xfrm>
                <a:off x="4111" y="3892"/>
                <a:ext cx="47" cy="44"/>
              </a:xfrm>
              <a:custGeom>
                <a:avLst/>
                <a:gdLst>
                  <a:gd name="T0" fmla="*/ 0 w 47"/>
                  <a:gd name="T1" fmla="*/ 43 h 44"/>
                  <a:gd name="T2" fmla="*/ 39 w 47"/>
                  <a:gd name="T3" fmla="*/ 0 h 44"/>
                  <a:gd name="T4" fmla="*/ 40 w 47"/>
                  <a:gd name="T5" fmla="*/ 0 h 44"/>
                  <a:gd name="T6" fmla="*/ 41 w 47"/>
                  <a:gd name="T7" fmla="*/ 0 h 44"/>
                  <a:gd name="T8" fmla="*/ 42 w 47"/>
                  <a:gd name="T9" fmla="*/ 0 h 44"/>
                  <a:gd name="T10" fmla="*/ 43 w 47"/>
                  <a:gd name="T11" fmla="*/ 0 h 44"/>
                  <a:gd name="T12" fmla="*/ 44 w 47"/>
                  <a:gd name="T13" fmla="*/ 0 h 44"/>
                  <a:gd name="T14" fmla="*/ 45 w 47"/>
                  <a:gd name="T15" fmla="*/ 1 h 44"/>
                  <a:gd name="T16" fmla="*/ 46 w 47"/>
                  <a:gd name="T17" fmla="*/ 1 h 44"/>
                  <a:gd name="T18" fmla="*/ 47 w 47"/>
                  <a:gd name="T19" fmla="*/ 1 h 44"/>
                  <a:gd name="T20" fmla="*/ 8 w 47"/>
                  <a:gd name="T21" fmla="*/ 44 h 44"/>
                  <a:gd name="T22" fmla="*/ 7 w 47"/>
                  <a:gd name="T23" fmla="*/ 44 h 44"/>
                  <a:gd name="T24" fmla="*/ 6 w 47"/>
                  <a:gd name="T25" fmla="*/ 44 h 44"/>
                  <a:gd name="T26" fmla="*/ 5 w 47"/>
                  <a:gd name="T27" fmla="*/ 44 h 44"/>
                  <a:gd name="T28" fmla="*/ 4 w 47"/>
                  <a:gd name="T29" fmla="*/ 44 h 44"/>
                  <a:gd name="T30" fmla="*/ 3 w 47"/>
                  <a:gd name="T31" fmla="*/ 44 h 44"/>
                  <a:gd name="T32" fmla="*/ 2 w 47"/>
                  <a:gd name="T33" fmla="*/ 43 h 44"/>
                  <a:gd name="T34" fmla="*/ 1 w 47"/>
                  <a:gd name="T35" fmla="*/ 43 h 44"/>
                  <a:gd name="T36" fmla="*/ 0 w 47"/>
                  <a:gd name="T37" fmla="*/ 43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44"/>
                  <a:gd name="T59" fmla="*/ 47 w 47"/>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44">
                    <a:moveTo>
                      <a:pt x="0" y="43"/>
                    </a:moveTo>
                    <a:lnTo>
                      <a:pt x="39" y="0"/>
                    </a:lnTo>
                    <a:lnTo>
                      <a:pt x="40" y="0"/>
                    </a:lnTo>
                    <a:lnTo>
                      <a:pt x="41" y="0"/>
                    </a:lnTo>
                    <a:lnTo>
                      <a:pt x="42" y="0"/>
                    </a:lnTo>
                    <a:lnTo>
                      <a:pt x="43" y="0"/>
                    </a:lnTo>
                    <a:lnTo>
                      <a:pt x="44" y="0"/>
                    </a:lnTo>
                    <a:lnTo>
                      <a:pt x="45" y="1"/>
                    </a:lnTo>
                    <a:lnTo>
                      <a:pt x="46" y="1"/>
                    </a:lnTo>
                    <a:lnTo>
                      <a:pt x="47" y="1"/>
                    </a:lnTo>
                    <a:lnTo>
                      <a:pt x="8" y="44"/>
                    </a:lnTo>
                    <a:lnTo>
                      <a:pt x="7" y="44"/>
                    </a:lnTo>
                    <a:lnTo>
                      <a:pt x="6" y="44"/>
                    </a:lnTo>
                    <a:lnTo>
                      <a:pt x="5" y="44"/>
                    </a:lnTo>
                    <a:lnTo>
                      <a:pt x="4" y="44"/>
                    </a:lnTo>
                    <a:lnTo>
                      <a:pt x="3" y="44"/>
                    </a:lnTo>
                    <a:lnTo>
                      <a:pt x="2" y="43"/>
                    </a:lnTo>
                    <a:lnTo>
                      <a:pt x="1" y="43"/>
                    </a:lnTo>
                    <a:lnTo>
                      <a:pt x="0" y="43"/>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2" name="Freeform 414"/>
              <p:cNvSpPr>
                <a:spLocks/>
              </p:cNvSpPr>
              <p:nvPr/>
            </p:nvSpPr>
            <p:spPr bwMode="auto">
              <a:xfrm>
                <a:off x="4119" y="3893"/>
                <a:ext cx="48" cy="45"/>
              </a:xfrm>
              <a:custGeom>
                <a:avLst/>
                <a:gdLst>
                  <a:gd name="T0" fmla="*/ 0 w 48"/>
                  <a:gd name="T1" fmla="*/ 43 h 45"/>
                  <a:gd name="T2" fmla="*/ 39 w 48"/>
                  <a:gd name="T3" fmla="*/ 0 h 45"/>
                  <a:gd name="T4" fmla="*/ 40 w 48"/>
                  <a:gd name="T5" fmla="*/ 0 h 45"/>
                  <a:gd name="T6" fmla="*/ 41 w 48"/>
                  <a:gd name="T7" fmla="*/ 0 h 45"/>
                  <a:gd name="T8" fmla="*/ 42 w 48"/>
                  <a:gd name="T9" fmla="*/ 0 h 45"/>
                  <a:gd name="T10" fmla="*/ 43 w 48"/>
                  <a:gd name="T11" fmla="*/ 0 h 45"/>
                  <a:gd name="T12" fmla="*/ 45 w 48"/>
                  <a:gd name="T13" fmla="*/ 0 h 45"/>
                  <a:gd name="T14" fmla="*/ 46 w 48"/>
                  <a:gd name="T15" fmla="*/ 0 h 45"/>
                  <a:gd name="T16" fmla="*/ 47 w 48"/>
                  <a:gd name="T17" fmla="*/ 1 h 45"/>
                  <a:gd name="T18" fmla="*/ 48 w 48"/>
                  <a:gd name="T19" fmla="*/ 1 h 45"/>
                  <a:gd name="T20" fmla="*/ 8 w 48"/>
                  <a:gd name="T21" fmla="*/ 45 h 45"/>
                  <a:gd name="T22" fmla="*/ 7 w 48"/>
                  <a:gd name="T23" fmla="*/ 45 h 45"/>
                  <a:gd name="T24" fmla="*/ 6 w 48"/>
                  <a:gd name="T25" fmla="*/ 44 h 45"/>
                  <a:gd name="T26" fmla="*/ 5 w 48"/>
                  <a:gd name="T27" fmla="*/ 44 h 45"/>
                  <a:gd name="T28" fmla="*/ 4 w 48"/>
                  <a:gd name="T29" fmla="*/ 44 h 45"/>
                  <a:gd name="T30" fmla="*/ 2 w 48"/>
                  <a:gd name="T31" fmla="*/ 44 h 45"/>
                  <a:gd name="T32" fmla="*/ 1 w 48"/>
                  <a:gd name="T33" fmla="*/ 44 h 45"/>
                  <a:gd name="T34" fmla="*/ 1 w 48"/>
                  <a:gd name="T35" fmla="*/ 44 h 45"/>
                  <a:gd name="T36" fmla="*/ 0 w 48"/>
                  <a:gd name="T37" fmla="*/ 43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5"/>
                  <a:gd name="T59" fmla="*/ 48 w 48"/>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5">
                    <a:moveTo>
                      <a:pt x="0" y="43"/>
                    </a:moveTo>
                    <a:lnTo>
                      <a:pt x="39" y="0"/>
                    </a:lnTo>
                    <a:lnTo>
                      <a:pt x="40" y="0"/>
                    </a:lnTo>
                    <a:lnTo>
                      <a:pt x="41" y="0"/>
                    </a:lnTo>
                    <a:lnTo>
                      <a:pt x="42" y="0"/>
                    </a:lnTo>
                    <a:lnTo>
                      <a:pt x="43" y="0"/>
                    </a:lnTo>
                    <a:lnTo>
                      <a:pt x="45" y="0"/>
                    </a:lnTo>
                    <a:lnTo>
                      <a:pt x="46" y="0"/>
                    </a:lnTo>
                    <a:lnTo>
                      <a:pt x="47" y="1"/>
                    </a:lnTo>
                    <a:lnTo>
                      <a:pt x="48" y="1"/>
                    </a:lnTo>
                    <a:lnTo>
                      <a:pt x="8" y="45"/>
                    </a:lnTo>
                    <a:lnTo>
                      <a:pt x="7" y="45"/>
                    </a:lnTo>
                    <a:lnTo>
                      <a:pt x="6" y="44"/>
                    </a:lnTo>
                    <a:lnTo>
                      <a:pt x="5" y="44"/>
                    </a:lnTo>
                    <a:lnTo>
                      <a:pt x="4" y="44"/>
                    </a:lnTo>
                    <a:lnTo>
                      <a:pt x="2" y="44"/>
                    </a:lnTo>
                    <a:lnTo>
                      <a:pt x="1" y="44"/>
                    </a:lnTo>
                    <a:lnTo>
                      <a:pt x="0" y="43"/>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3" name="Freeform 415"/>
              <p:cNvSpPr>
                <a:spLocks/>
              </p:cNvSpPr>
              <p:nvPr/>
            </p:nvSpPr>
            <p:spPr bwMode="auto">
              <a:xfrm>
                <a:off x="4127" y="3894"/>
                <a:ext cx="50" cy="45"/>
              </a:xfrm>
              <a:custGeom>
                <a:avLst/>
                <a:gdLst>
                  <a:gd name="T0" fmla="*/ 0 w 50"/>
                  <a:gd name="T1" fmla="*/ 44 h 45"/>
                  <a:gd name="T2" fmla="*/ 40 w 50"/>
                  <a:gd name="T3" fmla="*/ 0 h 45"/>
                  <a:gd name="T4" fmla="*/ 41 w 50"/>
                  <a:gd name="T5" fmla="*/ 0 h 45"/>
                  <a:gd name="T6" fmla="*/ 42 w 50"/>
                  <a:gd name="T7" fmla="*/ 0 h 45"/>
                  <a:gd name="T8" fmla="*/ 43 w 50"/>
                  <a:gd name="T9" fmla="*/ 0 h 45"/>
                  <a:gd name="T10" fmla="*/ 44 w 50"/>
                  <a:gd name="T11" fmla="*/ 0 h 45"/>
                  <a:gd name="T12" fmla="*/ 45 w 50"/>
                  <a:gd name="T13" fmla="*/ 0 h 45"/>
                  <a:gd name="T14" fmla="*/ 46 w 50"/>
                  <a:gd name="T15" fmla="*/ 0 h 45"/>
                  <a:gd name="T16" fmla="*/ 47 w 50"/>
                  <a:gd name="T17" fmla="*/ 0 h 45"/>
                  <a:gd name="T18" fmla="*/ 50 w 50"/>
                  <a:gd name="T19" fmla="*/ 1 h 45"/>
                  <a:gd name="T20" fmla="*/ 8 w 50"/>
                  <a:gd name="T21" fmla="*/ 45 h 45"/>
                  <a:gd name="T22" fmla="*/ 7 w 50"/>
                  <a:gd name="T23" fmla="*/ 45 h 45"/>
                  <a:gd name="T24" fmla="*/ 6 w 50"/>
                  <a:gd name="T25" fmla="*/ 45 h 45"/>
                  <a:gd name="T26" fmla="*/ 5 w 50"/>
                  <a:gd name="T27" fmla="*/ 44 h 45"/>
                  <a:gd name="T28" fmla="*/ 4 w 50"/>
                  <a:gd name="T29" fmla="*/ 44 h 45"/>
                  <a:gd name="T30" fmla="*/ 3 w 50"/>
                  <a:gd name="T31" fmla="*/ 44 h 45"/>
                  <a:gd name="T32" fmla="*/ 2 w 50"/>
                  <a:gd name="T33" fmla="*/ 44 h 45"/>
                  <a:gd name="T34" fmla="*/ 1 w 50"/>
                  <a:gd name="T35" fmla="*/ 44 h 45"/>
                  <a:gd name="T36" fmla="*/ 0 w 50"/>
                  <a:gd name="T37" fmla="*/ 44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4"/>
                    </a:moveTo>
                    <a:lnTo>
                      <a:pt x="40" y="0"/>
                    </a:lnTo>
                    <a:lnTo>
                      <a:pt x="41" y="0"/>
                    </a:lnTo>
                    <a:lnTo>
                      <a:pt x="42" y="0"/>
                    </a:lnTo>
                    <a:lnTo>
                      <a:pt x="43" y="0"/>
                    </a:lnTo>
                    <a:lnTo>
                      <a:pt x="44" y="0"/>
                    </a:lnTo>
                    <a:lnTo>
                      <a:pt x="45" y="0"/>
                    </a:lnTo>
                    <a:lnTo>
                      <a:pt x="46" y="0"/>
                    </a:lnTo>
                    <a:lnTo>
                      <a:pt x="47" y="0"/>
                    </a:lnTo>
                    <a:lnTo>
                      <a:pt x="50" y="1"/>
                    </a:lnTo>
                    <a:lnTo>
                      <a:pt x="8" y="45"/>
                    </a:lnTo>
                    <a:lnTo>
                      <a:pt x="7" y="45"/>
                    </a:lnTo>
                    <a:lnTo>
                      <a:pt x="6" y="45"/>
                    </a:lnTo>
                    <a:lnTo>
                      <a:pt x="5" y="44"/>
                    </a:lnTo>
                    <a:lnTo>
                      <a:pt x="4" y="44"/>
                    </a:lnTo>
                    <a:lnTo>
                      <a:pt x="3" y="44"/>
                    </a:lnTo>
                    <a:lnTo>
                      <a:pt x="2" y="44"/>
                    </a:lnTo>
                    <a:lnTo>
                      <a:pt x="1" y="44"/>
                    </a:lnTo>
                    <a:lnTo>
                      <a:pt x="0" y="44"/>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4" name="Freeform 416"/>
              <p:cNvSpPr>
                <a:spLocks/>
              </p:cNvSpPr>
              <p:nvPr/>
            </p:nvSpPr>
            <p:spPr bwMode="auto">
              <a:xfrm>
                <a:off x="4135" y="3895"/>
                <a:ext cx="50" cy="45"/>
              </a:xfrm>
              <a:custGeom>
                <a:avLst/>
                <a:gdLst>
                  <a:gd name="T0" fmla="*/ 0 w 50"/>
                  <a:gd name="T1" fmla="*/ 44 h 45"/>
                  <a:gd name="T2" fmla="*/ 42 w 50"/>
                  <a:gd name="T3" fmla="*/ 0 h 45"/>
                  <a:gd name="T4" fmla="*/ 43 w 50"/>
                  <a:gd name="T5" fmla="*/ 0 h 45"/>
                  <a:gd name="T6" fmla="*/ 44 w 50"/>
                  <a:gd name="T7" fmla="*/ 0 h 45"/>
                  <a:gd name="T8" fmla="*/ 45 w 50"/>
                  <a:gd name="T9" fmla="*/ 0 h 45"/>
                  <a:gd name="T10" fmla="*/ 46 w 50"/>
                  <a:gd name="T11" fmla="*/ 0 h 45"/>
                  <a:gd name="T12" fmla="*/ 47 w 50"/>
                  <a:gd name="T13" fmla="*/ 0 h 45"/>
                  <a:gd name="T14" fmla="*/ 48 w 50"/>
                  <a:gd name="T15" fmla="*/ 0 h 45"/>
                  <a:gd name="T16" fmla="*/ 49 w 50"/>
                  <a:gd name="T17" fmla="*/ 0 h 45"/>
                  <a:gd name="T18" fmla="*/ 50 w 50"/>
                  <a:gd name="T19" fmla="*/ 0 h 45"/>
                  <a:gd name="T20" fmla="*/ 9 w 50"/>
                  <a:gd name="T21" fmla="*/ 45 h 45"/>
                  <a:gd name="T22" fmla="*/ 8 w 50"/>
                  <a:gd name="T23" fmla="*/ 45 h 45"/>
                  <a:gd name="T24" fmla="*/ 7 w 50"/>
                  <a:gd name="T25" fmla="*/ 45 h 45"/>
                  <a:gd name="T26" fmla="*/ 6 w 50"/>
                  <a:gd name="T27" fmla="*/ 45 h 45"/>
                  <a:gd name="T28" fmla="*/ 5 w 50"/>
                  <a:gd name="T29" fmla="*/ 44 h 45"/>
                  <a:gd name="T30" fmla="*/ 4 w 50"/>
                  <a:gd name="T31" fmla="*/ 44 h 45"/>
                  <a:gd name="T32" fmla="*/ 3 w 50"/>
                  <a:gd name="T33" fmla="*/ 44 h 45"/>
                  <a:gd name="T34" fmla="*/ 2 w 50"/>
                  <a:gd name="T35" fmla="*/ 44 h 45"/>
                  <a:gd name="T36" fmla="*/ 0 w 50"/>
                  <a:gd name="T37" fmla="*/ 44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4"/>
                    </a:moveTo>
                    <a:lnTo>
                      <a:pt x="42" y="0"/>
                    </a:lnTo>
                    <a:lnTo>
                      <a:pt x="43" y="0"/>
                    </a:lnTo>
                    <a:lnTo>
                      <a:pt x="44" y="0"/>
                    </a:lnTo>
                    <a:lnTo>
                      <a:pt x="45" y="0"/>
                    </a:lnTo>
                    <a:lnTo>
                      <a:pt x="46" y="0"/>
                    </a:lnTo>
                    <a:lnTo>
                      <a:pt x="47" y="0"/>
                    </a:lnTo>
                    <a:lnTo>
                      <a:pt x="48" y="0"/>
                    </a:lnTo>
                    <a:lnTo>
                      <a:pt x="49" y="0"/>
                    </a:lnTo>
                    <a:lnTo>
                      <a:pt x="50" y="0"/>
                    </a:lnTo>
                    <a:lnTo>
                      <a:pt x="9" y="45"/>
                    </a:lnTo>
                    <a:lnTo>
                      <a:pt x="8" y="45"/>
                    </a:lnTo>
                    <a:lnTo>
                      <a:pt x="7" y="45"/>
                    </a:lnTo>
                    <a:lnTo>
                      <a:pt x="6" y="45"/>
                    </a:lnTo>
                    <a:lnTo>
                      <a:pt x="5" y="44"/>
                    </a:lnTo>
                    <a:lnTo>
                      <a:pt x="4" y="44"/>
                    </a:lnTo>
                    <a:lnTo>
                      <a:pt x="3" y="44"/>
                    </a:lnTo>
                    <a:lnTo>
                      <a:pt x="2" y="44"/>
                    </a:lnTo>
                    <a:lnTo>
                      <a:pt x="0" y="4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5" name="Freeform 417"/>
              <p:cNvSpPr>
                <a:spLocks/>
              </p:cNvSpPr>
              <p:nvPr/>
            </p:nvSpPr>
            <p:spPr bwMode="auto">
              <a:xfrm>
                <a:off x="4144" y="3895"/>
                <a:ext cx="50" cy="46"/>
              </a:xfrm>
              <a:custGeom>
                <a:avLst/>
                <a:gdLst>
                  <a:gd name="T0" fmla="*/ 0 w 50"/>
                  <a:gd name="T1" fmla="*/ 45 h 46"/>
                  <a:gd name="T2" fmla="*/ 41 w 50"/>
                  <a:gd name="T3" fmla="*/ 0 h 46"/>
                  <a:gd name="T4" fmla="*/ 42 w 50"/>
                  <a:gd name="T5" fmla="*/ 0 h 46"/>
                  <a:gd name="T6" fmla="*/ 43 w 50"/>
                  <a:gd name="T7" fmla="*/ 0 h 46"/>
                  <a:gd name="T8" fmla="*/ 44 w 50"/>
                  <a:gd name="T9" fmla="*/ 1 h 46"/>
                  <a:gd name="T10" fmla="*/ 46 w 50"/>
                  <a:gd name="T11" fmla="*/ 1 h 46"/>
                  <a:gd name="T12" fmla="*/ 47 w 50"/>
                  <a:gd name="T13" fmla="*/ 1 h 46"/>
                  <a:gd name="T14" fmla="*/ 48 w 50"/>
                  <a:gd name="T15" fmla="*/ 1 h 46"/>
                  <a:gd name="T16" fmla="*/ 49 w 50"/>
                  <a:gd name="T17" fmla="*/ 1 h 46"/>
                  <a:gd name="T18" fmla="*/ 50 w 50"/>
                  <a:gd name="T19" fmla="*/ 1 h 46"/>
                  <a:gd name="T20" fmla="*/ 10 w 50"/>
                  <a:gd name="T21" fmla="*/ 46 h 46"/>
                  <a:gd name="T22" fmla="*/ 8 w 50"/>
                  <a:gd name="T23" fmla="*/ 46 h 46"/>
                  <a:gd name="T24" fmla="*/ 7 w 50"/>
                  <a:gd name="T25" fmla="*/ 46 h 46"/>
                  <a:gd name="T26" fmla="*/ 6 w 50"/>
                  <a:gd name="T27" fmla="*/ 45 h 46"/>
                  <a:gd name="T28" fmla="*/ 4 w 50"/>
                  <a:gd name="T29" fmla="*/ 45 h 46"/>
                  <a:gd name="T30" fmla="*/ 3 w 50"/>
                  <a:gd name="T31" fmla="*/ 45 h 46"/>
                  <a:gd name="T32" fmla="*/ 2 w 50"/>
                  <a:gd name="T33" fmla="*/ 45 h 46"/>
                  <a:gd name="T34" fmla="*/ 1 w 50"/>
                  <a:gd name="T35" fmla="*/ 45 h 46"/>
                  <a:gd name="T36" fmla="*/ 0 w 50"/>
                  <a:gd name="T37" fmla="*/ 45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5"/>
                    </a:moveTo>
                    <a:lnTo>
                      <a:pt x="41" y="0"/>
                    </a:lnTo>
                    <a:lnTo>
                      <a:pt x="42" y="0"/>
                    </a:lnTo>
                    <a:lnTo>
                      <a:pt x="43" y="0"/>
                    </a:lnTo>
                    <a:lnTo>
                      <a:pt x="44" y="1"/>
                    </a:lnTo>
                    <a:lnTo>
                      <a:pt x="46" y="1"/>
                    </a:lnTo>
                    <a:lnTo>
                      <a:pt x="47" y="1"/>
                    </a:lnTo>
                    <a:lnTo>
                      <a:pt x="48" y="1"/>
                    </a:lnTo>
                    <a:lnTo>
                      <a:pt x="49" y="1"/>
                    </a:lnTo>
                    <a:lnTo>
                      <a:pt x="50" y="1"/>
                    </a:lnTo>
                    <a:lnTo>
                      <a:pt x="10" y="46"/>
                    </a:lnTo>
                    <a:lnTo>
                      <a:pt x="8" y="46"/>
                    </a:lnTo>
                    <a:lnTo>
                      <a:pt x="7" y="46"/>
                    </a:lnTo>
                    <a:lnTo>
                      <a:pt x="6" y="45"/>
                    </a:lnTo>
                    <a:lnTo>
                      <a:pt x="4" y="45"/>
                    </a:lnTo>
                    <a:lnTo>
                      <a:pt x="3" y="45"/>
                    </a:lnTo>
                    <a:lnTo>
                      <a:pt x="2" y="45"/>
                    </a:lnTo>
                    <a:lnTo>
                      <a:pt x="1" y="45"/>
                    </a:lnTo>
                    <a:lnTo>
                      <a:pt x="0" y="45"/>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6" name="Freeform 418"/>
              <p:cNvSpPr>
                <a:spLocks/>
              </p:cNvSpPr>
              <p:nvPr/>
            </p:nvSpPr>
            <p:spPr bwMode="auto">
              <a:xfrm>
                <a:off x="4154" y="3896"/>
                <a:ext cx="50" cy="45"/>
              </a:xfrm>
              <a:custGeom>
                <a:avLst/>
                <a:gdLst>
                  <a:gd name="T0" fmla="*/ 0 w 50"/>
                  <a:gd name="T1" fmla="*/ 45 h 45"/>
                  <a:gd name="T2" fmla="*/ 40 w 50"/>
                  <a:gd name="T3" fmla="*/ 0 h 45"/>
                  <a:gd name="T4" fmla="*/ 41 w 50"/>
                  <a:gd name="T5" fmla="*/ 0 h 45"/>
                  <a:gd name="T6" fmla="*/ 42 w 50"/>
                  <a:gd name="T7" fmla="*/ 0 h 45"/>
                  <a:gd name="T8" fmla="*/ 43 w 50"/>
                  <a:gd name="T9" fmla="*/ 0 h 45"/>
                  <a:gd name="T10" fmla="*/ 44 w 50"/>
                  <a:gd name="T11" fmla="*/ 0 h 45"/>
                  <a:gd name="T12" fmla="*/ 46 w 50"/>
                  <a:gd name="T13" fmla="*/ 0 h 45"/>
                  <a:gd name="T14" fmla="*/ 47 w 50"/>
                  <a:gd name="T15" fmla="*/ 0 h 45"/>
                  <a:gd name="T16" fmla="*/ 48 w 50"/>
                  <a:gd name="T17" fmla="*/ 0 h 45"/>
                  <a:gd name="T18" fmla="*/ 50 w 50"/>
                  <a:gd name="T19" fmla="*/ 0 h 45"/>
                  <a:gd name="T20" fmla="*/ 8 w 50"/>
                  <a:gd name="T21" fmla="*/ 45 h 45"/>
                  <a:gd name="T22" fmla="*/ 7 w 50"/>
                  <a:gd name="T23" fmla="*/ 45 h 45"/>
                  <a:gd name="T24" fmla="*/ 6 w 50"/>
                  <a:gd name="T25" fmla="*/ 45 h 45"/>
                  <a:gd name="T26" fmla="*/ 5 w 50"/>
                  <a:gd name="T27" fmla="*/ 45 h 45"/>
                  <a:gd name="T28" fmla="*/ 4 w 50"/>
                  <a:gd name="T29" fmla="*/ 45 h 45"/>
                  <a:gd name="T30" fmla="*/ 3 w 50"/>
                  <a:gd name="T31" fmla="*/ 45 h 45"/>
                  <a:gd name="T32" fmla="*/ 2 w 50"/>
                  <a:gd name="T33" fmla="*/ 45 h 45"/>
                  <a:gd name="T34" fmla="*/ 1 w 50"/>
                  <a:gd name="T35" fmla="*/ 45 h 45"/>
                  <a:gd name="T36" fmla="*/ 0 w 50"/>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5"/>
                    </a:moveTo>
                    <a:lnTo>
                      <a:pt x="40" y="0"/>
                    </a:lnTo>
                    <a:lnTo>
                      <a:pt x="41" y="0"/>
                    </a:lnTo>
                    <a:lnTo>
                      <a:pt x="42" y="0"/>
                    </a:lnTo>
                    <a:lnTo>
                      <a:pt x="43" y="0"/>
                    </a:lnTo>
                    <a:lnTo>
                      <a:pt x="44" y="0"/>
                    </a:lnTo>
                    <a:lnTo>
                      <a:pt x="46" y="0"/>
                    </a:lnTo>
                    <a:lnTo>
                      <a:pt x="47" y="0"/>
                    </a:lnTo>
                    <a:lnTo>
                      <a:pt x="48" y="0"/>
                    </a:lnTo>
                    <a:lnTo>
                      <a:pt x="50" y="0"/>
                    </a:lnTo>
                    <a:lnTo>
                      <a:pt x="8" y="45"/>
                    </a:lnTo>
                    <a:lnTo>
                      <a:pt x="7" y="45"/>
                    </a:lnTo>
                    <a:lnTo>
                      <a:pt x="6" y="45"/>
                    </a:lnTo>
                    <a:lnTo>
                      <a:pt x="5" y="45"/>
                    </a:lnTo>
                    <a:lnTo>
                      <a:pt x="4" y="45"/>
                    </a:lnTo>
                    <a:lnTo>
                      <a:pt x="3" y="45"/>
                    </a:lnTo>
                    <a:lnTo>
                      <a:pt x="2" y="45"/>
                    </a:lnTo>
                    <a:lnTo>
                      <a:pt x="1" y="45"/>
                    </a:lnTo>
                    <a:lnTo>
                      <a:pt x="0" y="45"/>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7" name="Freeform 419"/>
              <p:cNvSpPr>
                <a:spLocks/>
              </p:cNvSpPr>
              <p:nvPr/>
            </p:nvSpPr>
            <p:spPr bwMode="auto">
              <a:xfrm>
                <a:off x="4162" y="3896"/>
                <a:ext cx="50" cy="46"/>
              </a:xfrm>
              <a:custGeom>
                <a:avLst/>
                <a:gdLst>
                  <a:gd name="T0" fmla="*/ 0 w 50"/>
                  <a:gd name="T1" fmla="*/ 45 h 46"/>
                  <a:gd name="T2" fmla="*/ 42 w 50"/>
                  <a:gd name="T3" fmla="*/ 0 h 46"/>
                  <a:gd name="T4" fmla="*/ 43 w 50"/>
                  <a:gd name="T5" fmla="*/ 0 h 46"/>
                  <a:gd name="T6" fmla="*/ 44 w 50"/>
                  <a:gd name="T7" fmla="*/ 1 h 46"/>
                  <a:gd name="T8" fmla="*/ 45 w 50"/>
                  <a:gd name="T9" fmla="*/ 1 h 46"/>
                  <a:gd name="T10" fmla="*/ 46 w 50"/>
                  <a:gd name="T11" fmla="*/ 1 h 46"/>
                  <a:gd name="T12" fmla="*/ 47 w 50"/>
                  <a:gd name="T13" fmla="*/ 1 h 46"/>
                  <a:gd name="T14" fmla="*/ 48 w 50"/>
                  <a:gd name="T15" fmla="*/ 1 h 46"/>
                  <a:gd name="T16" fmla="*/ 49 w 50"/>
                  <a:gd name="T17" fmla="*/ 1 h 46"/>
                  <a:gd name="T18" fmla="*/ 50 w 50"/>
                  <a:gd name="T19" fmla="*/ 1 h 46"/>
                  <a:gd name="T20" fmla="*/ 10 w 50"/>
                  <a:gd name="T21" fmla="*/ 46 h 46"/>
                  <a:gd name="T22" fmla="*/ 8 w 50"/>
                  <a:gd name="T23" fmla="*/ 46 h 46"/>
                  <a:gd name="T24" fmla="*/ 7 w 50"/>
                  <a:gd name="T25" fmla="*/ 46 h 46"/>
                  <a:gd name="T26" fmla="*/ 6 w 50"/>
                  <a:gd name="T27" fmla="*/ 46 h 46"/>
                  <a:gd name="T28" fmla="*/ 5 w 50"/>
                  <a:gd name="T29" fmla="*/ 46 h 46"/>
                  <a:gd name="T30" fmla="*/ 4 w 50"/>
                  <a:gd name="T31" fmla="*/ 46 h 46"/>
                  <a:gd name="T32" fmla="*/ 3 w 50"/>
                  <a:gd name="T33" fmla="*/ 45 h 46"/>
                  <a:gd name="T34" fmla="*/ 2 w 50"/>
                  <a:gd name="T35" fmla="*/ 45 h 46"/>
                  <a:gd name="T36" fmla="*/ 0 w 50"/>
                  <a:gd name="T37" fmla="*/ 45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6"/>
                  <a:gd name="T59" fmla="*/ 50 w 50"/>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6">
                    <a:moveTo>
                      <a:pt x="0" y="45"/>
                    </a:moveTo>
                    <a:lnTo>
                      <a:pt x="42" y="0"/>
                    </a:lnTo>
                    <a:lnTo>
                      <a:pt x="43" y="0"/>
                    </a:lnTo>
                    <a:lnTo>
                      <a:pt x="44" y="1"/>
                    </a:lnTo>
                    <a:lnTo>
                      <a:pt x="45" y="1"/>
                    </a:lnTo>
                    <a:lnTo>
                      <a:pt x="46" y="1"/>
                    </a:lnTo>
                    <a:lnTo>
                      <a:pt x="47" y="1"/>
                    </a:lnTo>
                    <a:lnTo>
                      <a:pt x="48" y="1"/>
                    </a:lnTo>
                    <a:lnTo>
                      <a:pt x="49" y="1"/>
                    </a:lnTo>
                    <a:lnTo>
                      <a:pt x="50" y="1"/>
                    </a:lnTo>
                    <a:lnTo>
                      <a:pt x="10" y="46"/>
                    </a:lnTo>
                    <a:lnTo>
                      <a:pt x="8" y="46"/>
                    </a:lnTo>
                    <a:lnTo>
                      <a:pt x="7" y="46"/>
                    </a:lnTo>
                    <a:lnTo>
                      <a:pt x="6" y="46"/>
                    </a:lnTo>
                    <a:lnTo>
                      <a:pt x="5" y="46"/>
                    </a:lnTo>
                    <a:lnTo>
                      <a:pt x="4" y="46"/>
                    </a:lnTo>
                    <a:lnTo>
                      <a:pt x="3" y="45"/>
                    </a:lnTo>
                    <a:lnTo>
                      <a:pt x="2" y="45"/>
                    </a:lnTo>
                    <a:lnTo>
                      <a:pt x="0" y="45"/>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8" name="Freeform 420"/>
              <p:cNvSpPr>
                <a:spLocks/>
              </p:cNvSpPr>
              <p:nvPr/>
            </p:nvSpPr>
            <p:spPr bwMode="auto">
              <a:xfrm>
                <a:off x="4172" y="3897"/>
                <a:ext cx="50" cy="45"/>
              </a:xfrm>
              <a:custGeom>
                <a:avLst/>
                <a:gdLst>
                  <a:gd name="T0" fmla="*/ 0 w 50"/>
                  <a:gd name="T1" fmla="*/ 45 h 45"/>
                  <a:gd name="T2" fmla="*/ 40 w 50"/>
                  <a:gd name="T3" fmla="*/ 0 h 45"/>
                  <a:gd name="T4" fmla="*/ 41 w 50"/>
                  <a:gd name="T5" fmla="*/ 0 h 45"/>
                  <a:gd name="T6" fmla="*/ 43 w 50"/>
                  <a:gd name="T7" fmla="*/ 0 h 45"/>
                  <a:gd name="T8" fmla="*/ 45 w 50"/>
                  <a:gd name="T9" fmla="*/ 0 h 45"/>
                  <a:gd name="T10" fmla="*/ 46 w 50"/>
                  <a:gd name="T11" fmla="*/ 0 h 45"/>
                  <a:gd name="T12" fmla="*/ 47 w 50"/>
                  <a:gd name="T13" fmla="*/ 0 h 45"/>
                  <a:gd name="T14" fmla="*/ 48 w 50"/>
                  <a:gd name="T15" fmla="*/ 0 h 45"/>
                  <a:gd name="T16" fmla="*/ 49 w 50"/>
                  <a:gd name="T17" fmla="*/ 0 h 45"/>
                  <a:gd name="T18" fmla="*/ 50 w 50"/>
                  <a:gd name="T19" fmla="*/ 0 h 45"/>
                  <a:gd name="T20" fmla="*/ 9 w 50"/>
                  <a:gd name="T21" fmla="*/ 45 h 45"/>
                  <a:gd name="T22" fmla="*/ 8 w 50"/>
                  <a:gd name="T23" fmla="*/ 45 h 45"/>
                  <a:gd name="T24" fmla="*/ 7 w 50"/>
                  <a:gd name="T25" fmla="*/ 45 h 45"/>
                  <a:gd name="T26" fmla="*/ 6 w 50"/>
                  <a:gd name="T27" fmla="*/ 45 h 45"/>
                  <a:gd name="T28" fmla="*/ 5 w 50"/>
                  <a:gd name="T29" fmla="*/ 45 h 45"/>
                  <a:gd name="T30" fmla="*/ 3 w 50"/>
                  <a:gd name="T31" fmla="*/ 45 h 45"/>
                  <a:gd name="T32" fmla="*/ 2 w 50"/>
                  <a:gd name="T33" fmla="*/ 45 h 45"/>
                  <a:gd name="T34" fmla="*/ 1 w 50"/>
                  <a:gd name="T35" fmla="*/ 45 h 45"/>
                  <a:gd name="T36" fmla="*/ 0 w 50"/>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45"/>
                  <a:gd name="T59" fmla="*/ 50 w 50"/>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45">
                    <a:moveTo>
                      <a:pt x="0" y="45"/>
                    </a:moveTo>
                    <a:lnTo>
                      <a:pt x="40" y="0"/>
                    </a:lnTo>
                    <a:lnTo>
                      <a:pt x="41" y="0"/>
                    </a:lnTo>
                    <a:lnTo>
                      <a:pt x="43" y="0"/>
                    </a:lnTo>
                    <a:lnTo>
                      <a:pt x="45" y="0"/>
                    </a:lnTo>
                    <a:lnTo>
                      <a:pt x="46" y="0"/>
                    </a:lnTo>
                    <a:lnTo>
                      <a:pt x="47" y="0"/>
                    </a:lnTo>
                    <a:lnTo>
                      <a:pt x="48" y="0"/>
                    </a:lnTo>
                    <a:lnTo>
                      <a:pt x="49" y="0"/>
                    </a:lnTo>
                    <a:lnTo>
                      <a:pt x="50" y="0"/>
                    </a:lnTo>
                    <a:lnTo>
                      <a:pt x="9" y="45"/>
                    </a:lnTo>
                    <a:lnTo>
                      <a:pt x="8" y="45"/>
                    </a:lnTo>
                    <a:lnTo>
                      <a:pt x="7" y="45"/>
                    </a:lnTo>
                    <a:lnTo>
                      <a:pt x="6" y="45"/>
                    </a:lnTo>
                    <a:lnTo>
                      <a:pt x="5" y="45"/>
                    </a:lnTo>
                    <a:lnTo>
                      <a:pt x="3" y="45"/>
                    </a:lnTo>
                    <a:lnTo>
                      <a:pt x="2" y="45"/>
                    </a:lnTo>
                    <a:lnTo>
                      <a:pt x="1" y="45"/>
                    </a:lnTo>
                    <a:lnTo>
                      <a:pt x="0" y="45"/>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59" name="Freeform 421"/>
              <p:cNvSpPr>
                <a:spLocks/>
              </p:cNvSpPr>
              <p:nvPr/>
            </p:nvSpPr>
            <p:spPr bwMode="auto">
              <a:xfrm>
                <a:off x="4181" y="3897"/>
                <a:ext cx="51" cy="45"/>
              </a:xfrm>
              <a:custGeom>
                <a:avLst/>
                <a:gdLst>
                  <a:gd name="T0" fmla="*/ 0 w 51"/>
                  <a:gd name="T1" fmla="*/ 45 h 45"/>
                  <a:gd name="T2" fmla="*/ 41 w 51"/>
                  <a:gd name="T3" fmla="*/ 0 h 45"/>
                  <a:gd name="T4" fmla="*/ 42 w 51"/>
                  <a:gd name="T5" fmla="*/ 0 h 45"/>
                  <a:gd name="T6" fmla="*/ 43 w 51"/>
                  <a:gd name="T7" fmla="*/ 0 h 45"/>
                  <a:gd name="T8" fmla="*/ 45 w 51"/>
                  <a:gd name="T9" fmla="*/ 0 h 45"/>
                  <a:gd name="T10" fmla="*/ 46 w 51"/>
                  <a:gd name="T11" fmla="*/ 0 h 45"/>
                  <a:gd name="T12" fmla="*/ 47 w 51"/>
                  <a:gd name="T13" fmla="*/ 0 h 45"/>
                  <a:gd name="T14" fmla="*/ 49 w 51"/>
                  <a:gd name="T15" fmla="*/ 0 h 45"/>
                  <a:gd name="T16" fmla="*/ 50 w 51"/>
                  <a:gd name="T17" fmla="*/ 0 h 45"/>
                  <a:gd name="T18" fmla="*/ 51 w 51"/>
                  <a:gd name="T19" fmla="*/ 0 h 45"/>
                  <a:gd name="T20" fmla="*/ 10 w 51"/>
                  <a:gd name="T21" fmla="*/ 45 h 45"/>
                  <a:gd name="T22" fmla="*/ 9 w 51"/>
                  <a:gd name="T23" fmla="*/ 45 h 45"/>
                  <a:gd name="T24" fmla="*/ 7 w 51"/>
                  <a:gd name="T25" fmla="*/ 45 h 45"/>
                  <a:gd name="T26" fmla="*/ 6 w 51"/>
                  <a:gd name="T27" fmla="*/ 45 h 45"/>
                  <a:gd name="T28" fmla="*/ 5 w 51"/>
                  <a:gd name="T29" fmla="*/ 45 h 45"/>
                  <a:gd name="T30" fmla="*/ 4 w 51"/>
                  <a:gd name="T31" fmla="*/ 45 h 45"/>
                  <a:gd name="T32" fmla="*/ 3 w 51"/>
                  <a:gd name="T33" fmla="*/ 45 h 45"/>
                  <a:gd name="T34" fmla="*/ 1 w 51"/>
                  <a:gd name="T35" fmla="*/ 45 h 45"/>
                  <a:gd name="T36" fmla="*/ 0 w 51"/>
                  <a:gd name="T37" fmla="*/ 45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45"/>
                  <a:gd name="T59" fmla="*/ 51 w 51"/>
                  <a:gd name="T60" fmla="*/ 45 h 4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45">
                    <a:moveTo>
                      <a:pt x="0" y="45"/>
                    </a:moveTo>
                    <a:lnTo>
                      <a:pt x="41" y="0"/>
                    </a:lnTo>
                    <a:lnTo>
                      <a:pt x="42" y="0"/>
                    </a:lnTo>
                    <a:lnTo>
                      <a:pt x="43" y="0"/>
                    </a:lnTo>
                    <a:lnTo>
                      <a:pt x="45" y="0"/>
                    </a:lnTo>
                    <a:lnTo>
                      <a:pt x="46" y="0"/>
                    </a:lnTo>
                    <a:lnTo>
                      <a:pt x="47" y="0"/>
                    </a:lnTo>
                    <a:lnTo>
                      <a:pt x="49" y="0"/>
                    </a:lnTo>
                    <a:lnTo>
                      <a:pt x="50" y="0"/>
                    </a:lnTo>
                    <a:lnTo>
                      <a:pt x="51" y="0"/>
                    </a:lnTo>
                    <a:lnTo>
                      <a:pt x="10" y="45"/>
                    </a:lnTo>
                    <a:lnTo>
                      <a:pt x="9" y="45"/>
                    </a:lnTo>
                    <a:lnTo>
                      <a:pt x="7" y="45"/>
                    </a:lnTo>
                    <a:lnTo>
                      <a:pt x="6" y="45"/>
                    </a:lnTo>
                    <a:lnTo>
                      <a:pt x="5" y="45"/>
                    </a:lnTo>
                    <a:lnTo>
                      <a:pt x="4" y="45"/>
                    </a:lnTo>
                    <a:lnTo>
                      <a:pt x="3" y="45"/>
                    </a:lnTo>
                    <a:lnTo>
                      <a:pt x="1" y="45"/>
                    </a:lnTo>
                    <a:lnTo>
                      <a:pt x="0" y="45"/>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0" name="Freeform 422"/>
              <p:cNvSpPr>
                <a:spLocks/>
              </p:cNvSpPr>
              <p:nvPr/>
            </p:nvSpPr>
            <p:spPr bwMode="auto">
              <a:xfrm>
                <a:off x="4191" y="3896"/>
                <a:ext cx="51" cy="46"/>
              </a:xfrm>
              <a:custGeom>
                <a:avLst/>
                <a:gdLst>
                  <a:gd name="T0" fmla="*/ 0 w 51"/>
                  <a:gd name="T1" fmla="*/ 46 h 46"/>
                  <a:gd name="T2" fmla="*/ 41 w 51"/>
                  <a:gd name="T3" fmla="*/ 1 h 46"/>
                  <a:gd name="T4" fmla="*/ 42 w 51"/>
                  <a:gd name="T5" fmla="*/ 1 h 46"/>
                  <a:gd name="T6" fmla="*/ 44 w 51"/>
                  <a:gd name="T7" fmla="*/ 1 h 46"/>
                  <a:gd name="T8" fmla="*/ 45 w 51"/>
                  <a:gd name="T9" fmla="*/ 1 h 46"/>
                  <a:gd name="T10" fmla="*/ 46 w 51"/>
                  <a:gd name="T11" fmla="*/ 1 h 46"/>
                  <a:gd name="T12" fmla="*/ 47 w 51"/>
                  <a:gd name="T13" fmla="*/ 1 h 46"/>
                  <a:gd name="T14" fmla="*/ 48 w 51"/>
                  <a:gd name="T15" fmla="*/ 0 h 46"/>
                  <a:gd name="T16" fmla="*/ 50 w 51"/>
                  <a:gd name="T17" fmla="*/ 0 h 46"/>
                  <a:gd name="T18" fmla="*/ 51 w 51"/>
                  <a:gd name="T19" fmla="*/ 0 h 46"/>
                  <a:gd name="T20" fmla="*/ 10 w 51"/>
                  <a:gd name="T21" fmla="*/ 45 h 46"/>
                  <a:gd name="T22" fmla="*/ 9 w 51"/>
                  <a:gd name="T23" fmla="*/ 46 h 46"/>
                  <a:gd name="T24" fmla="*/ 7 w 51"/>
                  <a:gd name="T25" fmla="*/ 46 h 46"/>
                  <a:gd name="T26" fmla="*/ 6 w 51"/>
                  <a:gd name="T27" fmla="*/ 46 h 46"/>
                  <a:gd name="T28" fmla="*/ 5 w 51"/>
                  <a:gd name="T29" fmla="*/ 46 h 46"/>
                  <a:gd name="T30" fmla="*/ 4 w 51"/>
                  <a:gd name="T31" fmla="*/ 46 h 46"/>
                  <a:gd name="T32" fmla="*/ 3 w 51"/>
                  <a:gd name="T33" fmla="*/ 46 h 46"/>
                  <a:gd name="T34" fmla="*/ 2 w 51"/>
                  <a:gd name="T35" fmla="*/ 46 h 46"/>
                  <a:gd name="T36" fmla="*/ 0 w 51"/>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1"/>
                  <a:gd name="T58" fmla="*/ 0 h 46"/>
                  <a:gd name="T59" fmla="*/ 51 w 51"/>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1" h="46">
                    <a:moveTo>
                      <a:pt x="0" y="46"/>
                    </a:moveTo>
                    <a:lnTo>
                      <a:pt x="41" y="1"/>
                    </a:lnTo>
                    <a:lnTo>
                      <a:pt x="42" y="1"/>
                    </a:lnTo>
                    <a:lnTo>
                      <a:pt x="44" y="1"/>
                    </a:lnTo>
                    <a:lnTo>
                      <a:pt x="45" y="1"/>
                    </a:lnTo>
                    <a:lnTo>
                      <a:pt x="46" y="1"/>
                    </a:lnTo>
                    <a:lnTo>
                      <a:pt x="47" y="1"/>
                    </a:lnTo>
                    <a:lnTo>
                      <a:pt x="48" y="0"/>
                    </a:lnTo>
                    <a:lnTo>
                      <a:pt x="50" y="0"/>
                    </a:lnTo>
                    <a:lnTo>
                      <a:pt x="51" y="0"/>
                    </a:lnTo>
                    <a:lnTo>
                      <a:pt x="10" y="45"/>
                    </a:lnTo>
                    <a:lnTo>
                      <a:pt x="9" y="46"/>
                    </a:lnTo>
                    <a:lnTo>
                      <a:pt x="7" y="46"/>
                    </a:lnTo>
                    <a:lnTo>
                      <a:pt x="6" y="46"/>
                    </a:lnTo>
                    <a:lnTo>
                      <a:pt x="5" y="46"/>
                    </a:lnTo>
                    <a:lnTo>
                      <a:pt x="4" y="46"/>
                    </a:lnTo>
                    <a:lnTo>
                      <a:pt x="3" y="46"/>
                    </a:lnTo>
                    <a:lnTo>
                      <a:pt x="2" y="46"/>
                    </a:lnTo>
                    <a:lnTo>
                      <a:pt x="0" y="46"/>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1" name="Freeform 423"/>
              <p:cNvSpPr>
                <a:spLocks/>
              </p:cNvSpPr>
              <p:nvPr/>
            </p:nvSpPr>
            <p:spPr bwMode="auto">
              <a:xfrm>
                <a:off x="4201" y="3895"/>
                <a:ext cx="52" cy="46"/>
              </a:xfrm>
              <a:custGeom>
                <a:avLst/>
                <a:gdLst>
                  <a:gd name="T0" fmla="*/ 0 w 52"/>
                  <a:gd name="T1" fmla="*/ 46 h 46"/>
                  <a:gd name="T2" fmla="*/ 41 w 52"/>
                  <a:gd name="T3" fmla="*/ 1 h 46"/>
                  <a:gd name="T4" fmla="*/ 43 w 52"/>
                  <a:gd name="T5" fmla="*/ 1 h 46"/>
                  <a:gd name="T6" fmla="*/ 44 w 52"/>
                  <a:gd name="T7" fmla="*/ 1 h 46"/>
                  <a:gd name="T8" fmla="*/ 45 w 52"/>
                  <a:gd name="T9" fmla="*/ 1 h 46"/>
                  <a:gd name="T10" fmla="*/ 47 w 52"/>
                  <a:gd name="T11" fmla="*/ 1 h 46"/>
                  <a:gd name="T12" fmla="*/ 48 w 52"/>
                  <a:gd name="T13" fmla="*/ 1 h 46"/>
                  <a:gd name="T14" fmla="*/ 49 w 52"/>
                  <a:gd name="T15" fmla="*/ 1 h 46"/>
                  <a:gd name="T16" fmla="*/ 50 w 52"/>
                  <a:gd name="T17" fmla="*/ 1 h 46"/>
                  <a:gd name="T18" fmla="*/ 52 w 52"/>
                  <a:gd name="T19" fmla="*/ 0 h 46"/>
                  <a:gd name="T20" fmla="*/ 10 w 52"/>
                  <a:gd name="T21" fmla="*/ 46 h 46"/>
                  <a:gd name="T22" fmla="*/ 9 w 52"/>
                  <a:gd name="T23" fmla="*/ 46 h 46"/>
                  <a:gd name="T24" fmla="*/ 8 w 52"/>
                  <a:gd name="T25" fmla="*/ 46 h 46"/>
                  <a:gd name="T26" fmla="*/ 7 w 52"/>
                  <a:gd name="T27" fmla="*/ 46 h 46"/>
                  <a:gd name="T28" fmla="*/ 5 w 52"/>
                  <a:gd name="T29" fmla="*/ 46 h 46"/>
                  <a:gd name="T30" fmla="*/ 4 w 52"/>
                  <a:gd name="T31" fmla="*/ 46 h 46"/>
                  <a:gd name="T32" fmla="*/ 3 w 52"/>
                  <a:gd name="T33" fmla="*/ 46 h 46"/>
                  <a:gd name="T34" fmla="*/ 1 w 52"/>
                  <a:gd name="T35" fmla="*/ 46 h 46"/>
                  <a:gd name="T36" fmla="*/ 0 w 52"/>
                  <a:gd name="T37" fmla="*/ 46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46"/>
                  <a:gd name="T59" fmla="*/ 52 w 52"/>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46">
                    <a:moveTo>
                      <a:pt x="0" y="46"/>
                    </a:moveTo>
                    <a:lnTo>
                      <a:pt x="41" y="1"/>
                    </a:lnTo>
                    <a:lnTo>
                      <a:pt x="43" y="1"/>
                    </a:lnTo>
                    <a:lnTo>
                      <a:pt x="44" y="1"/>
                    </a:lnTo>
                    <a:lnTo>
                      <a:pt x="45" y="1"/>
                    </a:lnTo>
                    <a:lnTo>
                      <a:pt x="47" y="1"/>
                    </a:lnTo>
                    <a:lnTo>
                      <a:pt x="48" y="1"/>
                    </a:lnTo>
                    <a:lnTo>
                      <a:pt x="49" y="1"/>
                    </a:lnTo>
                    <a:lnTo>
                      <a:pt x="50" y="1"/>
                    </a:lnTo>
                    <a:lnTo>
                      <a:pt x="52" y="0"/>
                    </a:lnTo>
                    <a:lnTo>
                      <a:pt x="10" y="46"/>
                    </a:lnTo>
                    <a:lnTo>
                      <a:pt x="9" y="46"/>
                    </a:lnTo>
                    <a:lnTo>
                      <a:pt x="8" y="46"/>
                    </a:lnTo>
                    <a:lnTo>
                      <a:pt x="7" y="46"/>
                    </a:lnTo>
                    <a:lnTo>
                      <a:pt x="5" y="46"/>
                    </a:lnTo>
                    <a:lnTo>
                      <a:pt x="4" y="46"/>
                    </a:lnTo>
                    <a:lnTo>
                      <a:pt x="3" y="46"/>
                    </a:lnTo>
                    <a:lnTo>
                      <a:pt x="1" y="46"/>
                    </a:lnTo>
                    <a:lnTo>
                      <a:pt x="0" y="46"/>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2" name="Freeform 424"/>
              <p:cNvSpPr>
                <a:spLocks/>
              </p:cNvSpPr>
              <p:nvPr/>
            </p:nvSpPr>
            <p:spPr bwMode="auto">
              <a:xfrm>
                <a:off x="4211" y="3894"/>
                <a:ext cx="53" cy="47"/>
              </a:xfrm>
              <a:custGeom>
                <a:avLst/>
                <a:gdLst>
                  <a:gd name="T0" fmla="*/ 0 w 53"/>
                  <a:gd name="T1" fmla="*/ 47 h 47"/>
                  <a:gd name="T2" fmla="*/ 42 w 53"/>
                  <a:gd name="T3" fmla="*/ 1 h 47"/>
                  <a:gd name="T4" fmla="*/ 42 w 53"/>
                  <a:gd name="T5" fmla="*/ 1 h 47"/>
                  <a:gd name="T6" fmla="*/ 43 w 53"/>
                  <a:gd name="T7" fmla="*/ 1 h 47"/>
                  <a:gd name="T8" fmla="*/ 44 w 53"/>
                  <a:gd name="T9" fmla="*/ 1 h 47"/>
                  <a:gd name="T10" fmla="*/ 46 w 53"/>
                  <a:gd name="T11" fmla="*/ 1 h 47"/>
                  <a:gd name="T12" fmla="*/ 47 w 53"/>
                  <a:gd name="T13" fmla="*/ 1 h 47"/>
                  <a:gd name="T14" fmla="*/ 48 w 53"/>
                  <a:gd name="T15" fmla="*/ 1 h 47"/>
                  <a:gd name="T16" fmla="*/ 49 w 53"/>
                  <a:gd name="T17" fmla="*/ 1 h 47"/>
                  <a:gd name="T18" fmla="*/ 49 w 53"/>
                  <a:gd name="T19" fmla="*/ 0 h 47"/>
                  <a:gd name="T20" fmla="*/ 53 w 53"/>
                  <a:gd name="T21" fmla="*/ 0 h 47"/>
                  <a:gd name="T22" fmla="*/ 11 w 53"/>
                  <a:gd name="T23" fmla="*/ 46 h 47"/>
                  <a:gd name="T24" fmla="*/ 10 w 53"/>
                  <a:gd name="T25" fmla="*/ 46 h 47"/>
                  <a:gd name="T26" fmla="*/ 9 w 53"/>
                  <a:gd name="T27" fmla="*/ 46 h 47"/>
                  <a:gd name="T28" fmla="*/ 7 w 53"/>
                  <a:gd name="T29" fmla="*/ 46 h 47"/>
                  <a:gd name="T30" fmla="*/ 6 w 53"/>
                  <a:gd name="T31" fmla="*/ 46 h 47"/>
                  <a:gd name="T32" fmla="*/ 4 w 53"/>
                  <a:gd name="T33" fmla="*/ 46 h 47"/>
                  <a:gd name="T34" fmla="*/ 3 w 53"/>
                  <a:gd name="T35" fmla="*/ 47 h 47"/>
                  <a:gd name="T36" fmla="*/ 2 w 53"/>
                  <a:gd name="T37" fmla="*/ 47 h 47"/>
                  <a:gd name="T38" fmla="*/ 0 w 53"/>
                  <a:gd name="T39" fmla="*/ 47 h 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47"/>
                  <a:gd name="T62" fmla="*/ 53 w 53"/>
                  <a:gd name="T63" fmla="*/ 47 h 4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47">
                    <a:moveTo>
                      <a:pt x="0" y="47"/>
                    </a:moveTo>
                    <a:lnTo>
                      <a:pt x="42" y="1"/>
                    </a:lnTo>
                    <a:lnTo>
                      <a:pt x="43" y="1"/>
                    </a:lnTo>
                    <a:lnTo>
                      <a:pt x="44" y="1"/>
                    </a:lnTo>
                    <a:lnTo>
                      <a:pt x="46" y="1"/>
                    </a:lnTo>
                    <a:lnTo>
                      <a:pt x="47" y="1"/>
                    </a:lnTo>
                    <a:lnTo>
                      <a:pt x="48" y="1"/>
                    </a:lnTo>
                    <a:lnTo>
                      <a:pt x="49" y="1"/>
                    </a:lnTo>
                    <a:lnTo>
                      <a:pt x="49" y="0"/>
                    </a:lnTo>
                    <a:lnTo>
                      <a:pt x="53" y="0"/>
                    </a:lnTo>
                    <a:lnTo>
                      <a:pt x="11" y="46"/>
                    </a:lnTo>
                    <a:lnTo>
                      <a:pt x="10" y="46"/>
                    </a:lnTo>
                    <a:lnTo>
                      <a:pt x="9" y="46"/>
                    </a:lnTo>
                    <a:lnTo>
                      <a:pt x="7" y="46"/>
                    </a:lnTo>
                    <a:lnTo>
                      <a:pt x="6" y="46"/>
                    </a:lnTo>
                    <a:lnTo>
                      <a:pt x="4" y="46"/>
                    </a:lnTo>
                    <a:lnTo>
                      <a:pt x="3" y="47"/>
                    </a:lnTo>
                    <a:lnTo>
                      <a:pt x="2" y="47"/>
                    </a:lnTo>
                    <a:lnTo>
                      <a:pt x="0" y="47"/>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3" name="Freeform 425"/>
              <p:cNvSpPr>
                <a:spLocks/>
              </p:cNvSpPr>
              <p:nvPr/>
            </p:nvSpPr>
            <p:spPr bwMode="auto">
              <a:xfrm>
                <a:off x="4222" y="3892"/>
                <a:ext cx="53" cy="48"/>
              </a:xfrm>
              <a:custGeom>
                <a:avLst/>
                <a:gdLst>
                  <a:gd name="T0" fmla="*/ 0 w 53"/>
                  <a:gd name="T1" fmla="*/ 48 h 48"/>
                  <a:gd name="T2" fmla="*/ 42 w 53"/>
                  <a:gd name="T3" fmla="*/ 2 h 48"/>
                  <a:gd name="T4" fmla="*/ 53 w 53"/>
                  <a:gd name="T5" fmla="*/ 0 h 48"/>
                  <a:gd name="T6" fmla="*/ 11 w 53"/>
                  <a:gd name="T7" fmla="*/ 46 h 48"/>
                  <a:gd name="T8" fmla="*/ 10 w 53"/>
                  <a:gd name="T9" fmla="*/ 47 h 48"/>
                  <a:gd name="T10" fmla="*/ 9 w 53"/>
                  <a:gd name="T11" fmla="*/ 47 h 48"/>
                  <a:gd name="T12" fmla="*/ 8 w 53"/>
                  <a:gd name="T13" fmla="*/ 47 h 48"/>
                  <a:gd name="T14" fmla="*/ 5 w 53"/>
                  <a:gd name="T15" fmla="*/ 47 h 48"/>
                  <a:gd name="T16" fmla="*/ 4 w 53"/>
                  <a:gd name="T17" fmla="*/ 47 h 48"/>
                  <a:gd name="T18" fmla="*/ 3 w 53"/>
                  <a:gd name="T19" fmla="*/ 47 h 48"/>
                  <a:gd name="T20" fmla="*/ 1 w 53"/>
                  <a:gd name="T21" fmla="*/ 48 h 48"/>
                  <a:gd name="T22" fmla="*/ 0 w 53"/>
                  <a:gd name="T23" fmla="*/ 48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8"/>
                  <a:gd name="T38" fmla="*/ 53 w 53"/>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8">
                    <a:moveTo>
                      <a:pt x="0" y="48"/>
                    </a:moveTo>
                    <a:lnTo>
                      <a:pt x="42" y="2"/>
                    </a:lnTo>
                    <a:lnTo>
                      <a:pt x="53" y="0"/>
                    </a:lnTo>
                    <a:lnTo>
                      <a:pt x="11" y="46"/>
                    </a:lnTo>
                    <a:lnTo>
                      <a:pt x="10" y="47"/>
                    </a:lnTo>
                    <a:lnTo>
                      <a:pt x="9" y="47"/>
                    </a:lnTo>
                    <a:lnTo>
                      <a:pt x="8" y="47"/>
                    </a:lnTo>
                    <a:lnTo>
                      <a:pt x="5" y="47"/>
                    </a:lnTo>
                    <a:lnTo>
                      <a:pt x="4" y="47"/>
                    </a:lnTo>
                    <a:lnTo>
                      <a:pt x="3" y="47"/>
                    </a:lnTo>
                    <a:lnTo>
                      <a:pt x="1" y="48"/>
                    </a:lnTo>
                    <a:lnTo>
                      <a:pt x="0" y="48"/>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4" name="Freeform 426"/>
              <p:cNvSpPr>
                <a:spLocks/>
              </p:cNvSpPr>
              <p:nvPr/>
            </p:nvSpPr>
            <p:spPr bwMode="auto">
              <a:xfrm>
                <a:off x="4233" y="3891"/>
                <a:ext cx="54" cy="47"/>
              </a:xfrm>
              <a:custGeom>
                <a:avLst/>
                <a:gdLst>
                  <a:gd name="T0" fmla="*/ 0 w 54"/>
                  <a:gd name="T1" fmla="*/ 47 h 47"/>
                  <a:gd name="T2" fmla="*/ 42 w 54"/>
                  <a:gd name="T3" fmla="*/ 1 h 47"/>
                  <a:gd name="T4" fmla="*/ 54 w 54"/>
                  <a:gd name="T5" fmla="*/ 0 h 47"/>
                  <a:gd name="T6" fmla="*/ 12 w 54"/>
                  <a:gd name="T7" fmla="*/ 46 h 47"/>
                  <a:gd name="T8" fmla="*/ 11 w 54"/>
                  <a:gd name="T9" fmla="*/ 46 h 47"/>
                  <a:gd name="T10" fmla="*/ 8 w 54"/>
                  <a:gd name="T11" fmla="*/ 46 h 47"/>
                  <a:gd name="T12" fmla="*/ 7 w 54"/>
                  <a:gd name="T13" fmla="*/ 46 h 47"/>
                  <a:gd name="T14" fmla="*/ 6 w 54"/>
                  <a:gd name="T15" fmla="*/ 47 h 47"/>
                  <a:gd name="T16" fmla="*/ 4 w 54"/>
                  <a:gd name="T17" fmla="*/ 47 h 47"/>
                  <a:gd name="T18" fmla="*/ 3 w 54"/>
                  <a:gd name="T19" fmla="*/ 47 h 47"/>
                  <a:gd name="T20" fmla="*/ 2 w 54"/>
                  <a:gd name="T21" fmla="*/ 47 h 47"/>
                  <a:gd name="T22" fmla="*/ 0 w 54"/>
                  <a:gd name="T23" fmla="*/ 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47"/>
                  <a:gd name="T38" fmla="*/ 54 w 5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47">
                    <a:moveTo>
                      <a:pt x="0" y="47"/>
                    </a:moveTo>
                    <a:lnTo>
                      <a:pt x="42" y="1"/>
                    </a:lnTo>
                    <a:lnTo>
                      <a:pt x="54" y="0"/>
                    </a:lnTo>
                    <a:lnTo>
                      <a:pt x="12" y="46"/>
                    </a:lnTo>
                    <a:lnTo>
                      <a:pt x="11" y="46"/>
                    </a:lnTo>
                    <a:lnTo>
                      <a:pt x="8" y="46"/>
                    </a:lnTo>
                    <a:lnTo>
                      <a:pt x="7" y="46"/>
                    </a:lnTo>
                    <a:lnTo>
                      <a:pt x="6" y="47"/>
                    </a:lnTo>
                    <a:lnTo>
                      <a:pt x="4" y="47"/>
                    </a:lnTo>
                    <a:lnTo>
                      <a:pt x="3" y="47"/>
                    </a:lnTo>
                    <a:lnTo>
                      <a:pt x="2" y="47"/>
                    </a:lnTo>
                    <a:lnTo>
                      <a:pt x="0" y="47"/>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5" name="Freeform 427"/>
              <p:cNvSpPr>
                <a:spLocks/>
              </p:cNvSpPr>
              <p:nvPr/>
            </p:nvSpPr>
            <p:spPr bwMode="auto">
              <a:xfrm>
                <a:off x="4245" y="3888"/>
                <a:ext cx="53" cy="49"/>
              </a:xfrm>
              <a:custGeom>
                <a:avLst/>
                <a:gdLst>
                  <a:gd name="T0" fmla="*/ 0 w 53"/>
                  <a:gd name="T1" fmla="*/ 49 h 49"/>
                  <a:gd name="T2" fmla="*/ 42 w 53"/>
                  <a:gd name="T3" fmla="*/ 3 h 49"/>
                  <a:gd name="T4" fmla="*/ 53 w 53"/>
                  <a:gd name="T5" fmla="*/ 0 h 49"/>
                  <a:gd name="T6" fmla="*/ 12 w 53"/>
                  <a:gd name="T7" fmla="*/ 47 h 49"/>
                  <a:gd name="T8" fmla="*/ 9 w 53"/>
                  <a:gd name="T9" fmla="*/ 47 h 49"/>
                  <a:gd name="T10" fmla="*/ 8 w 53"/>
                  <a:gd name="T11" fmla="*/ 47 h 49"/>
                  <a:gd name="T12" fmla="*/ 7 w 53"/>
                  <a:gd name="T13" fmla="*/ 48 h 49"/>
                  <a:gd name="T14" fmla="*/ 5 w 53"/>
                  <a:gd name="T15" fmla="*/ 48 h 49"/>
                  <a:gd name="T16" fmla="*/ 4 w 53"/>
                  <a:gd name="T17" fmla="*/ 48 h 49"/>
                  <a:gd name="T18" fmla="*/ 2 w 53"/>
                  <a:gd name="T19" fmla="*/ 48 h 49"/>
                  <a:gd name="T20" fmla="*/ 1 w 53"/>
                  <a:gd name="T21" fmla="*/ 49 h 49"/>
                  <a:gd name="T22" fmla="*/ 0 w 53"/>
                  <a:gd name="T23" fmla="*/ 49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9"/>
                  <a:gd name="T38" fmla="*/ 53 w 53"/>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9">
                    <a:moveTo>
                      <a:pt x="0" y="49"/>
                    </a:moveTo>
                    <a:lnTo>
                      <a:pt x="42" y="3"/>
                    </a:lnTo>
                    <a:lnTo>
                      <a:pt x="53" y="0"/>
                    </a:lnTo>
                    <a:lnTo>
                      <a:pt x="12" y="47"/>
                    </a:lnTo>
                    <a:lnTo>
                      <a:pt x="9" y="47"/>
                    </a:lnTo>
                    <a:lnTo>
                      <a:pt x="8" y="47"/>
                    </a:lnTo>
                    <a:lnTo>
                      <a:pt x="7" y="48"/>
                    </a:lnTo>
                    <a:lnTo>
                      <a:pt x="5" y="48"/>
                    </a:lnTo>
                    <a:lnTo>
                      <a:pt x="4" y="48"/>
                    </a:lnTo>
                    <a:lnTo>
                      <a:pt x="2" y="48"/>
                    </a:lnTo>
                    <a:lnTo>
                      <a:pt x="1" y="49"/>
                    </a:lnTo>
                    <a:lnTo>
                      <a:pt x="0" y="49"/>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6" name="Freeform 428"/>
              <p:cNvSpPr>
                <a:spLocks/>
              </p:cNvSpPr>
              <p:nvPr/>
            </p:nvSpPr>
            <p:spPr bwMode="auto">
              <a:xfrm>
                <a:off x="4257" y="3886"/>
                <a:ext cx="53" cy="49"/>
              </a:xfrm>
              <a:custGeom>
                <a:avLst/>
                <a:gdLst>
                  <a:gd name="T0" fmla="*/ 0 w 53"/>
                  <a:gd name="T1" fmla="*/ 49 h 49"/>
                  <a:gd name="T2" fmla="*/ 41 w 53"/>
                  <a:gd name="T3" fmla="*/ 2 h 49"/>
                  <a:gd name="T4" fmla="*/ 53 w 53"/>
                  <a:gd name="T5" fmla="*/ 0 h 49"/>
                  <a:gd name="T6" fmla="*/ 11 w 53"/>
                  <a:gd name="T7" fmla="*/ 45 h 49"/>
                  <a:gd name="T8" fmla="*/ 9 w 53"/>
                  <a:gd name="T9" fmla="*/ 46 h 49"/>
                  <a:gd name="T10" fmla="*/ 8 w 53"/>
                  <a:gd name="T11" fmla="*/ 46 h 49"/>
                  <a:gd name="T12" fmla="*/ 6 w 53"/>
                  <a:gd name="T13" fmla="*/ 46 h 49"/>
                  <a:gd name="T14" fmla="*/ 5 w 53"/>
                  <a:gd name="T15" fmla="*/ 48 h 49"/>
                  <a:gd name="T16" fmla="*/ 4 w 53"/>
                  <a:gd name="T17" fmla="*/ 48 h 49"/>
                  <a:gd name="T18" fmla="*/ 2 w 53"/>
                  <a:gd name="T19" fmla="*/ 48 h 49"/>
                  <a:gd name="T20" fmla="*/ 1 w 53"/>
                  <a:gd name="T21" fmla="*/ 48 h 49"/>
                  <a:gd name="T22" fmla="*/ 0 w 53"/>
                  <a:gd name="T23" fmla="*/ 49 h 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49"/>
                  <a:gd name="T38" fmla="*/ 53 w 53"/>
                  <a:gd name="T39" fmla="*/ 49 h 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49">
                    <a:moveTo>
                      <a:pt x="0" y="49"/>
                    </a:moveTo>
                    <a:lnTo>
                      <a:pt x="41" y="2"/>
                    </a:lnTo>
                    <a:lnTo>
                      <a:pt x="53" y="0"/>
                    </a:lnTo>
                    <a:lnTo>
                      <a:pt x="11" y="45"/>
                    </a:lnTo>
                    <a:lnTo>
                      <a:pt x="9" y="46"/>
                    </a:lnTo>
                    <a:lnTo>
                      <a:pt x="8" y="46"/>
                    </a:lnTo>
                    <a:lnTo>
                      <a:pt x="6" y="46"/>
                    </a:lnTo>
                    <a:lnTo>
                      <a:pt x="5" y="48"/>
                    </a:lnTo>
                    <a:lnTo>
                      <a:pt x="4" y="48"/>
                    </a:lnTo>
                    <a:lnTo>
                      <a:pt x="2" y="48"/>
                    </a:lnTo>
                    <a:lnTo>
                      <a:pt x="1" y="48"/>
                    </a:lnTo>
                    <a:lnTo>
                      <a:pt x="0" y="49"/>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7" name="Freeform 429"/>
              <p:cNvSpPr>
                <a:spLocks/>
              </p:cNvSpPr>
              <p:nvPr/>
            </p:nvSpPr>
            <p:spPr bwMode="auto">
              <a:xfrm>
                <a:off x="4268" y="3885"/>
                <a:ext cx="52" cy="46"/>
              </a:xfrm>
              <a:custGeom>
                <a:avLst/>
                <a:gdLst>
                  <a:gd name="T0" fmla="*/ 0 w 52"/>
                  <a:gd name="T1" fmla="*/ 46 h 46"/>
                  <a:gd name="T2" fmla="*/ 42 w 52"/>
                  <a:gd name="T3" fmla="*/ 1 h 46"/>
                  <a:gd name="T4" fmla="*/ 52 w 52"/>
                  <a:gd name="T5" fmla="*/ 0 h 46"/>
                  <a:gd name="T6" fmla="*/ 12 w 52"/>
                  <a:gd name="T7" fmla="*/ 44 h 46"/>
                  <a:gd name="T8" fmla="*/ 11 w 52"/>
                  <a:gd name="T9" fmla="*/ 44 h 46"/>
                  <a:gd name="T10" fmla="*/ 9 w 52"/>
                  <a:gd name="T11" fmla="*/ 44 h 46"/>
                  <a:gd name="T12" fmla="*/ 8 w 52"/>
                  <a:gd name="T13" fmla="*/ 45 h 46"/>
                  <a:gd name="T14" fmla="*/ 6 w 52"/>
                  <a:gd name="T15" fmla="*/ 45 h 46"/>
                  <a:gd name="T16" fmla="*/ 5 w 52"/>
                  <a:gd name="T17" fmla="*/ 45 h 46"/>
                  <a:gd name="T18" fmla="*/ 3 w 52"/>
                  <a:gd name="T19" fmla="*/ 46 h 46"/>
                  <a:gd name="T20" fmla="*/ 2 w 52"/>
                  <a:gd name="T21" fmla="*/ 46 h 46"/>
                  <a:gd name="T22" fmla="*/ 0 w 52"/>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6"/>
                  <a:gd name="T38" fmla="*/ 52 w 5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6">
                    <a:moveTo>
                      <a:pt x="0" y="46"/>
                    </a:moveTo>
                    <a:lnTo>
                      <a:pt x="42" y="1"/>
                    </a:lnTo>
                    <a:lnTo>
                      <a:pt x="52" y="0"/>
                    </a:lnTo>
                    <a:lnTo>
                      <a:pt x="12" y="44"/>
                    </a:lnTo>
                    <a:lnTo>
                      <a:pt x="11" y="44"/>
                    </a:lnTo>
                    <a:lnTo>
                      <a:pt x="9" y="44"/>
                    </a:lnTo>
                    <a:lnTo>
                      <a:pt x="8" y="45"/>
                    </a:lnTo>
                    <a:lnTo>
                      <a:pt x="6" y="45"/>
                    </a:lnTo>
                    <a:lnTo>
                      <a:pt x="5" y="45"/>
                    </a:lnTo>
                    <a:lnTo>
                      <a:pt x="3" y="46"/>
                    </a:lnTo>
                    <a:lnTo>
                      <a:pt x="2" y="46"/>
                    </a:lnTo>
                    <a:lnTo>
                      <a:pt x="0" y="46"/>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8" name="Freeform 430"/>
              <p:cNvSpPr>
                <a:spLocks/>
              </p:cNvSpPr>
              <p:nvPr/>
            </p:nvSpPr>
            <p:spPr bwMode="auto">
              <a:xfrm>
                <a:off x="4280" y="3883"/>
                <a:ext cx="52" cy="46"/>
              </a:xfrm>
              <a:custGeom>
                <a:avLst/>
                <a:gdLst>
                  <a:gd name="T0" fmla="*/ 0 w 52"/>
                  <a:gd name="T1" fmla="*/ 46 h 46"/>
                  <a:gd name="T2" fmla="*/ 40 w 52"/>
                  <a:gd name="T3" fmla="*/ 2 h 46"/>
                  <a:gd name="T4" fmla="*/ 52 w 52"/>
                  <a:gd name="T5" fmla="*/ 0 h 46"/>
                  <a:gd name="T6" fmla="*/ 13 w 52"/>
                  <a:gd name="T7" fmla="*/ 43 h 46"/>
                  <a:gd name="T8" fmla="*/ 11 w 52"/>
                  <a:gd name="T9" fmla="*/ 43 h 46"/>
                  <a:gd name="T10" fmla="*/ 10 w 52"/>
                  <a:gd name="T11" fmla="*/ 44 h 46"/>
                  <a:gd name="T12" fmla="*/ 8 w 52"/>
                  <a:gd name="T13" fmla="*/ 44 h 46"/>
                  <a:gd name="T14" fmla="*/ 7 w 52"/>
                  <a:gd name="T15" fmla="*/ 44 h 46"/>
                  <a:gd name="T16" fmla="*/ 5 w 52"/>
                  <a:gd name="T17" fmla="*/ 45 h 46"/>
                  <a:gd name="T18" fmla="*/ 4 w 52"/>
                  <a:gd name="T19" fmla="*/ 45 h 46"/>
                  <a:gd name="T20" fmla="*/ 1 w 52"/>
                  <a:gd name="T21" fmla="*/ 45 h 46"/>
                  <a:gd name="T22" fmla="*/ 0 w 52"/>
                  <a:gd name="T23" fmla="*/ 4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
                  <a:gd name="T37" fmla="*/ 0 h 46"/>
                  <a:gd name="T38" fmla="*/ 52 w 5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 h="46">
                    <a:moveTo>
                      <a:pt x="0" y="46"/>
                    </a:moveTo>
                    <a:lnTo>
                      <a:pt x="40" y="2"/>
                    </a:lnTo>
                    <a:lnTo>
                      <a:pt x="52" y="0"/>
                    </a:lnTo>
                    <a:lnTo>
                      <a:pt x="13" y="43"/>
                    </a:lnTo>
                    <a:lnTo>
                      <a:pt x="11" y="43"/>
                    </a:lnTo>
                    <a:lnTo>
                      <a:pt x="10" y="44"/>
                    </a:lnTo>
                    <a:lnTo>
                      <a:pt x="8" y="44"/>
                    </a:lnTo>
                    <a:lnTo>
                      <a:pt x="7" y="44"/>
                    </a:lnTo>
                    <a:lnTo>
                      <a:pt x="5" y="45"/>
                    </a:lnTo>
                    <a:lnTo>
                      <a:pt x="4" y="45"/>
                    </a:lnTo>
                    <a:lnTo>
                      <a:pt x="1" y="45"/>
                    </a:lnTo>
                    <a:lnTo>
                      <a:pt x="0" y="46"/>
                    </a:lnTo>
                    <a:close/>
                  </a:path>
                </a:pathLst>
              </a:custGeom>
              <a:solidFill>
                <a:srgbClr val="87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69" name="Freeform 431"/>
              <p:cNvSpPr>
                <a:spLocks/>
              </p:cNvSpPr>
              <p:nvPr/>
            </p:nvSpPr>
            <p:spPr bwMode="auto">
              <a:xfrm>
                <a:off x="4293" y="3882"/>
                <a:ext cx="46" cy="44"/>
              </a:xfrm>
              <a:custGeom>
                <a:avLst/>
                <a:gdLst>
                  <a:gd name="T0" fmla="*/ 0 w 46"/>
                  <a:gd name="T1" fmla="*/ 44 h 44"/>
                  <a:gd name="T2" fmla="*/ 39 w 46"/>
                  <a:gd name="T3" fmla="*/ 1 h 44"/>
                  <a:gd name="T4" fmla="*/ 46 w 46"/>
                  <a:gd name="T5" fmla="*/ 0 h 44"/>
                  <a:gd name="T6" fmla="*/ 42 w 46"/>
                  <a:gd name="T7" fmla="*/ 8 h 44"/>
                  <a:gd name="T8" fmla="*/ 12 w 46"/>
                  <a:gd name="T9" fmla="*/ 41 h 44"/>
                  <a:gd name="T10" fmla="*/ 11 w 46"/>
                  <a:gd name="T11" fmla="*/ 41 h 44"/>
                  <a:gd name="T12" fmla="*/ 9 w 46"/>
                  <a:gd name="T13" fmla="*/ 42 h 44"/>
                  <a:gd name="T14" fmla="*/ 8 w 46"/>
                  <a:gd name="T15" fmla="*/ 42 h 44"/>
                  <a:gd name="T16" fmla="*/ 6 w 46"/>
                  <a:gd name="T17" fmla="*/ 42 h 44"/>
                  <a:gd name="T18" fmla="*/ 5 w 46"/>
                  <a:gd name="T19" fmla="*/ 43 h 44"/>
                  <a:gd name="T20" fmla="*/ 2 w 46"/>
                  <a:gd name="T21" fmla="*/ 43 h 44"/>
                  <a:gd name="T22" fmla="*/ 1 w 46"/>
                  <a:gd name="T23" fmla="*/ 44 h 44"/>
                  <a:gd name="T24" fmla="*/ 0 w 46"/>
                  <a:gd name="T25" fmla="*/ 44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
                  <a:gd name="T40" fmla="*/ 0 h 44"/>
                  <a:gd name="T41" fmla="*/ 46 w 46"/>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 h="44">
                    <a:moveTo>
                      <a:pt x="0" y="44"/>
                    </a:moveTo>
                    <a:lnTo>
                      <a:pt x="39" y="1"/>
                    </a:lnTo>
                    <a:lnTo>
                      <a:pt x="46" y="0"/>
                    </a:lnTo>
                    <a:lnTo>
                      <a:pt x="42" y="8"/>
                    </a:lnTo>
                    <a:lnTo>
                      <a:pt x="12" y="41"/>
                    </a:lnTo>
                    <a:lnTo>
                      <a:pt x="11" y="41"/>
                    </a:lnTo>
                    <a:lnTo>
                      <a:pt x="9" y="42"/>
                    </a:lnTo>
                    <a:lnTo>
                      <a:pt x="8" y="42"/>
                    </a:lnTo>
                    <a:lnTo>
                      <a:pt x="6" y="42"/>
                    </a:lnTo>
                    <a:lnTo>
                      <a:pt x="5" y="43"/>
                    </a:lnTo>
                    <a:lnTo>
                      <a:pt x="2" y="43"/>
                    </a:lnTo>
                    <a:lnTo>
                      <a:pt x="1" y="44"/>
                    </a:lnTo>
                    <a:lnTo>
                      <a:pt x="0" y="44"/>
                    </a:lnTo>
                    <a:close/>
                  </a:path>
                </a:pathLst>
              </a:custGeom>
              <a:solidFill>
                <a:srgbClr val="85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0" name="Freeform 432"/>
              <p:cNvSpPr>
                <a:spLocks/>
              </p:cNvSpPr>
              <p:nvPr/>
            </p:nvSpPr>
            <p:spPr bwMode="auto">
              <a:xfrm>
                <a:off x="4305" y="3890"/>
                <a:ext cx="30" cy="33"/>
              </a:xfrm>
              <a:custGeom>
                <a:avLst/>
                <a:gdLst>
                  <a:gd name="T0" fmla="*/ 0 w 30"/>
                  <a:gd name="T1" fmla="*/ 33 h 33"/>
                  <a:gd name="T2" fmla="*/ 30 w 30"/>
                  <a:gd name="T3" fmla="*/ 0 h 33"/>
                  <a:gd name="T4" fmla="*/ 21 w 30"/>
                  <a:gd name="T5" fmla="*/ 21 h 33"/>
                  <a:gd name="T6" fmla="*/ 13 w 30"/>
                  <a:gd name="T7" fmla="*/ 29 h 33"/>
                  <a:gd name="T8" fmla="*/ 12 w 30"/>
                  <a:gd name="T9" fmla="*/ 30 h 33"/>
                  <a:gd name="T10" fmla="*/ 10 w 30"/>
                  <a:gd name="T11" fmla="*/ 30 h 33"/>
                  <a:gd name="T12" fmla="*/ 9 w 30"/>
                  <a:gd name="T13" fmla="*/ 31 h 33"/>
                  <a:gd name="T14" fmla="*/ 7 w 30"/>
                  <a:gd name="T15" fmla="*/ 31 h 33"/>
                  <a:gd name="T16" fmla="*/ 6 w 30"/>
                  <a:gd name="T17" fmla="*/ 32 h 33"/>
                  <a:gd name="T18" fmla="*/ 3 w 30"/>
                  <a:gd name="T19" fmla="*/ 32 h 33"/>
                  <a:gd name="T20" fmla="*/ 2 w 30"/>
                  <a:gd name="T21" fmla="*/ 32 h 33"/>
                  <a:gd name="T22" fmla="*/ 0 w 30"/>
                  <a:gd name="T23" fmla="*/ 33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3"/>
                  <a:gd name="T38" fmla="*/ 30 w 30"/>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3">
                    <a:moveTo>
                      <a:pt x="0" y="33"/>
                    </a:moveTo>
                    <a:lnTo>
                      <a:pt x="30" y="0"/>
                    </a:lnTo>
                    <a:lnTo>
                      <a:pt x="21" y="21"/>
                    </a:lnTo>
                    <a:lnTo>
                      <a:pt x="13" y="29"/>
                    </a:lnTo>
                    <a:lnTo>
                      <a:pt x="12" y="30"/>
                    </a:lnTo>
                    <a:lnTo>
                      <a:pt x="10" y="30"/>
                    </a:lnTo>
                    <a:lnTo>
                      <a:pt x="9" y="31"/>
                    </a:lnTo>
                    <a:lnTo>
                      <a:pt x="7" y="31"/>
                    </a:lnTo>
                    <a:lnTo>
                      <a:pt x="6" y="32"/>
                    </a:lnTo>
                    <a:lnTo>
                      <a:pt x="3" y="32"/>
                    </a:lnTo>
                    <a:lnTo>
                      <a:pt x="2" y="32"/>
                    </a:lnTo>
                    <a:lnTo>
                      <a:pt x="0" y="33"/>
                    </a:lnTo>
                    <a:close/>
                  </a:path>
                </a:pathLst>
              </a:custGeom>
              <a:solidFill>
                <a:srgbClr val="83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1" name="Freeform 433"/>
              <p:cNvSpPr>
                <a:spLocks/>
              </p:cNvSpPr>
              <p:nvPr/>
            </p:nvSpPr>
            <p:spPr bwMode="auto">
              <a:xfrm>
                <a:off x="4318" y="3911"/>
                <a:ext cx="8" cy="8"/>
              </a:xfrm>
              <a:custGeom>
                <a:avLst/>
                <a:gdLst>
                  <a:gd name="T0" fmla="*/ 0 w 8"/>
                  <a:gd name="T1" fmla="*/ 8 h 8"/>
                  <a:gd name="T2" fmla="*/ 8 w 8"/>
                  <a:gd name="T3" fmla="*/ 0 h 8"/>
                  <a:gd name="T4" fmla="*/ 4 w 8"/>
                  <a:gd name="T5" fmla="*/ 6 h 8"/>
                  <a:gd name="T6" fmla="*/ 4 w 8"/>
                  <a:gd name="T7" fmla="*/ 6 h 8"/>
                  <a:gd name="T8" fmla="*/ 3 w 8"/>
                  <a:gd name="T9" fmla="*/ 8 h 8"/>
                  <a:gd name="T10" fmla="*/ 3 w 8"/>
                  <a:gd name="T11" fmla="*/ 8 h 8"/>
                  <a:gd name="T12" fmla="*/ 2 w 8"/>
                  <a:gd name="T13" fmla="*/ 8 h 8"/>
                  <a:gd name="T14" fmla="*/ 2 w 8"/>
                  <a:gd name="T15" fmla="*/ 8 h 8"/>
                  <a:gd name="T16" fmla="*/ 1 w 8"/>
                  <a:gd name="T17" fmla="*/ 8 h 8"/>
                  <a:gd name="T18" fmla="*/ 1 w 8"/>
                  <a:gd name="T19" fmla="*/ 8 h 8"/>
                  <a:gd name="T20" fmla="*/ 0 w 8"/>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8"/>
                  <a:gd name="T35" fmla="*/ 8 w 8"/>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8">
                    <a:moveTo>
                      <a:pt x="0" y="8"/>
                    </a:moveTo>
                    <a:lnTo>
                      <a:pt x="8" y="0"/>
                    </a:lnTo>
                    <a:lnTo>
                      <a:pt x="4" y="6"/>
                    </a:lnTo>
                    <a:lnTo>
                      <a:pt x="3" y="8"/>
                    </a:lnTo>
                    <a:lnTo>
                      <a:pt x="2" y="8"/>
                    </a:lnTo>
                    <a:lnTo>
                      <a:pt x="1" y="8"/>
                    </a:lnTo>
                    <a:lnTo>
                      <a:pt x="0" y="8"/>
                    </a:lnTo>
                    <a:close/>
                  </a:path>
                </a:pathLst>
              </a:custGeom>
              <a:solidFill>
                <a:srgbClr val="81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2" name="Freeform 434"/>
              <p:cNvSpPr>
                <a:spLocks/>
              </p:cNvSpPr>
              <p:nvPr/>
            </p:nvSpPr>
            <p:spPr bwMode="auto">
              <a:xfrm>
                <a:off x="3971" y="3843"/>
                <a:ext cx="154" cy="50"/>
              </a:xfrm>
              <a:custGeom>
                <a:avLst/>
                <a:gdLst>
                  <a:gd name="T0" fmla="*/ 154 w 154"/>
                  <a:gd name="T1" fmla="*/ 41 h 50"/>
                  <a:gd name="T2" fmla="*/ 135 w 154"/>
                  <a:gd name="T3" fmla="*/ 38 h 50"/>
                  <a:gd name="T4" fmla="*/ 117 w 154"/>
                  <a:gd name="T5" fmla="*/ 35 h 50"/>
                  <a:gd name="T6" fmla="*/ 100 w 154"/>
                  <a:gd name="T7" fmla="*/ 32 h 50"/>
                  <a:gd name="T8" fmla="*/ 81 w 154"/>
                  <a:gd name="T9" fmla="*/ 26 h 50"/>
                  <a:gd name="T10" fmla="*/ 64 w 154"/>
                  <a:gd name="T11" fmla="*/ 21 h 50"/>
                  <a:gd name="T12" fmla="*/ 46 w 154"/>
                  <a:gd name="T13" fmla="*/ 14 h 50"/>
                  <a:gd name="T14" fmla="*/ 27 w 154"/>
                  <a:gd name="T15" fmla="*/ 8 h 50"/>
                  <a:gd name="T16" fmla="*/ 9 w 154"/>
                  <a:gd name="T17" fmla="*/ 0 h 50"/>
                  <a:gd name="T18" fmla="*/ 0 w 154"/>
                  <a:gd name="T19" fmla="*/ 8 h 50"/>
                  <a:gd name="T20" fmla="*/ 19 w 154"/>
                  <a:gd name="T21" fmla="*/ 16 h 50"/>
                  <a:gd name="T22" fmla="*/ 36 w 154"/>
                  <a:gd name="T23" fmla="*/ 23 h 50"/>
                  <a:gd name="T24" fmla="*/ 54 w 154"/>
                  <a:gd name="T25" fmla="*/ 29 h 50"/>
                  <a:gd name="T26" fmla="*/ 72 w 154"/>
                  <a:gd name="T27" fmla="*/ 35 h 50"/>
                  <a:gd name="T28" fmla="*/ 90 w 154"/>
                  <a:gd name="T29" fmla="*/ 39 h 50"/>
                  <a:gd name="T30" fmla="*/ 108 w 154"/>
                  <a:gd name="T31" fmla="*/ 43 h 50"/>
                  <a:gd name="T32" fmla="*/ 127 w 154"/>
                  <a:gd name="T33" fmla="*/ 47 h 50"/>
                  <a:gd name="T34" fmla="*/ 145 w 154"/>
                  <a:gd name="T35" fmla="*/ 50 h 50"/>
                  <a:gd name="T36" fmla="*/ 154 w 154"/>
                  <a:gd name="T37" fmla="*/ 41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4"/>
                  <a:gd name="T58" fmla="*/ 0 h 50"/>
                  <a:gd name="T59" fmla="*/ 154 w 154"/>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4" h="50">
                    <a:moveTo>
                      <a:pt x="154" y="41"/>
                    </a:moveTo>
                    <a:lnTo>
                      <a:pt x="135" y="38"/>
                    </a:lnTo>
                    <a:lnTo>
                      <a:pt x="117" y="35"/>
                    </a:lnTo>
                    <a:lnTo>
                      <a:pt x="100" y="32"/>
                    </a:lnTo>
                    <a:lnTo>
                      <a:pt x="81" y="26"/>
                    </a:lnTo>
                    <a:lnTo>
                      <a:pt x="64" y="21"/>
                    </a:lnTo>
                    <a:lnTo>
                      <a:pt x="46" y="14"/>
                    </a:lnTo>
                    <a:lnTo>
                      <a:pt x="27" y="8"/>
                    </a:lnTo>
                    <a:lnTo>
                      <a:pt x="9" y="0"/>
                    </a:lnTo>
                    <a:lnTo>
                      <a:pt x="0" y="8"/>
                    </a:lnTo>
                    <a:lnTo>
                      <a:pt x="19" y="16"/>
                    </a:lnTo>
                    <a:lnTo>
                      <a:pt x="36" y="23"/>
                    </a:lnTo>
                    <a:lnTo>
                      <a:pt x="54" y="29"/>
                    </a:lnTo>
                    <a:lnTo>
                      <a:pt x="72" y="35"/>
                    </a:lnTo>
                    <a:lnTo>
                      <a:pt x="90" y="39"/>
                    </a:lnTo>
                    <a:lnTo>
                      <a:pt x="108" y="43"/>
                    </a:lnTo>
                    <a:lnTo>
                      <a:pt x="127" y="47"/>
                    </a:lnTo>
                    <a:lnTo>
                      <a:pt x="145" y="50"/>
                    </a:lnTo>
                    <a:lnTo>
                      <a:pt x="15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3" name="Freeform 435"/>
              <p:cNvSpPr>
                <a:spLocks/>
              </p:cNvSpPr>
              <p:nvPr/>
            </p:nvSpPr>
            <p:spPr bwMode="auto">
              <a:xfrm>
                <a:off x="4116" y="3884"/>
                <a:ext cx="148" cy="17"/>
              </a:xfrm>
              <a:custGeom>
                <a:avLst/>
                <a:gdLst>
                  <a:gd name="T0" fmla="*/ 148 w 148"/>
                  <a:gd name="T1" fmla="*/ 6 h 17"/>
                  <a:gd name="T2" fmla="*/ 132 w 148"/>
                  <a:gd name="T3" fmla="*/ 8 h 17"/>
                  <a:gd name="T4" fmla="*/ 116 w 148"/>
                  <a:gd name="T5" fmla="*/ 9 h 17"/>
                  <a:gd name="T6" fmla="*/ 98 w 148"/>
                  <a:gd name="T7" fmla="*/ 9 h 17"/>
                  <a:gd name="T8" fmla="*/ 80 w 148"/>
                  <a:gd name="T9" fmla="*/ 8 h 17"/>
                  <a:gd name="T10" fmla="*/ 63 w 148"/>
                  <a:gd name="T11" fmla="*/ 6 h 17"/>
                  <a:gd name="T12" fmla="*/ 44 w 148"/>
                  <a:gd name="T13" fmla="*/ 4 h 17"/>
                  <a:gd name="T14" fmla="*/ 27 w 148"/>
                  <a:gd name="T15" fmla="*/ 2 h 17"/>
                  <a:gd name="T16" fmla="*/ 9 w 148"/>
                  <a:gd name="T17" fmla="*/ 0 h 17"/>
                  <a:gd name="T18" fmla="*/ 0 w 148"/>
                  <a:gd name="T19" fmla="*/ 9 h 17"/>
                  <a:gd name="T20" fmla="*/ 17 w 148"/>
                  <a:gd name="T21" fmla="*/ 11 h 17"/>
                  <a:gd name="T22" fmla="*/ 36 w 148"/>
                  <a:gd name="T23" fmla="*/ 13 h 17"/>
                  <a:gd name="T24" fmla="*/ 54 w 148"/>
                  <a:gd name="T25" fmla="*/ 14 h 17"/>
                  <a:gd name="T26" fmla="*/ 71 w 148"/>
                  <a:gd name="T27" fmla="*/ 16 h 17"/>
                  <a:gd name="T28" fmla="*/ 90 w 148"/>
                  <a:gd name="T29" fmla="*/ 17 h 17"/>
                  <a:gd name="T30" fmla="*/ 107 w 148"/>
                  <a:gd name="T31" fmla="*/ 17 h 17"/>
                  <a:gd name="T32" fmla="*/ 123 w 148"/>
                  <a:gd name="T33" fmla="*/ 16 h 17"/>
                  <a:gd name="T34" fmla="*/ 141 w 148"/>
                  <a:gd name="T35" fmla="*/ 14 h 17"/>
                  <a:gd name="T36" fmla="*/ 148 w 148"/>
                  <a:gd name="T37" fmla="*/ 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8"/>
                  <a:gd name="T58" fmla="*/ 0 h 17"/>
                  <a:gd name="T59" fmla="*/ 148 w 148"/>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8" h="17">
                    <a:moveTo>
                      <a:pt x="148" y="6"/>
                    </a:moveTo>
                    <a:lnTo>
                      <a:pt x="132" y="8"/>
                    </a:lnTo>
                    <a:lnTo>
                      <a:pt x="116" y="9"/>
                    </a:lnTo>
                    <a:lnTo>
                      <a:pt x="98" y="9"/>
                    </a:lnTo>
                    <a:lnTo>
                      <a:pt x="80" y="8"/>
                    </a:lnTo>
                    <a:lnTo>
                      <a:pt x="63" y="6"/>
                    </a:lnTo>
                    <a:lnTo>
                      <a:pt x="44" y="4"/>
                    </a:lnTo>
                    <a:lnTo>
                      <a:pt x="27" y="2"/>
                    </a:lnTo>
                    <a:lnTo>
                      <a:pt x="9" y="0"/>
                    </a:lnTo>
                    <a:lnTo>
                      <a:pt x="0" y="9"/>
                    </a:lnTo>
                    <a:lnTo>
                      <a:pt x="17" y="11"/>
                    </a:lnTo>
                    <a:lnTo>
                      <a:pt x="36" y="13"/>
                    </a:lnTo>
                    <a:lnTo>
                      <a:pt x="54" y="14"/>
                    </a:lnTo>
                    <a:lnTo>
                      <a:pt x="71" y="16"/>
                    </a:lnTo>
                    <a:lnTo>
                      <a:pt x="90" y="17"/>
                    </a:lnTo>
                    <a:lnTo>
                      <a:pt x="107" y="17"/>
                    </a:lnTo>
                    <a:lnTo>
                      <a:pt x="123" y="16"/>
                    </a:lnTo>
                    <a:lnTo>
                      <a:pt x="141" y="14"/>
                    </a:lnTo>
                    <a:lnTo>
                      <a:pt x="1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4" name="Freeform 436"/>
              <p:cNvSpPr>
                <a:spLocks/>
              </p:cNvSpPr>
              <p:nvPr/>
            </p:nvSpPr>
            <p:spPr bwMode="auto">
              <a:xfrm>
                <a:off x="4257" y="3878"/>
                <a:ext cx="87" cy="20"/>
              </a:xfrm>
              <a:custGeom>
                <a:avLst/>
                <a:gdLst>
                  <a:gd name="T0" fmla="*/ 87 w 87"/>
                  <a:gd name="T1" fmla="*/ 1 h 20"/>
                  <a:gd name="T2" fmla="*/ 86 w 87"/>
                  <a:gd name="T3" fmla="*/ 0 h 20"/>
                  <a:gd name="T4" fmla="*/ 7 w 87"/>
                  <a:gd name="T5" fmla="*/ 12 h 20"/>
                  <a:gd name="T6" fmla="*/ 0 w 87"/>
                  <a:gd name="T7" fmla="*/ 20 h 20"/>
                  <a:gd name="T8" fmla="*/ 77 w 87"/>
                  <a:gd name="T9" fmla="*/ 8 h 20"/>
                  <a:gd name="T10" fmla="*/ 77 w 87"/>
                  <a:gd name="T11" fmla="*/ 7 h 20"/>
                  <a:gd name="T12" fmla="*/ 77 w 87"/>
                  <a:gd name="T13" fmla="*/ 8 h 20"/>
                  <a:gd name="T14" fmla="*/ 80 w 87"/>
                  <a:gd name="T15" fmla="*/ 7 h 20"/>
                  <a:gd name="T16" fmla="*/ 82 w 87"/>
                  <a:gd name="T17" fmla="*/ 6 h 20"/>
                  <a:gd name="T18" fmla="*/ 83 w 87"/>
                  <a:gd name="T19" fmla="*/ 5 h 20"/>
                  <a:gd name="T20" fmla="*/ 85 w 87"/>
                  <a:gd name="T21" fmla="*/ 3 h 20"/>
                  <a:gd name="T22" fmla="*/ 86 w 87"/>
                  <a:gd name="T23" fmla="*/ 2 h 20"/>
                  <a:gd name="T24" fmla="*/ 87 w 87"/>
                  <a:gd name="T25" fmla="*/ 1 h 20"/>
                  <a:gd name="T26" fmla="*/ 87 w 87"/>
                  <a:gd name="T27" fmla="*/ 0 h 20"/>
                  <a:gd name="T28" fmla="*/ 86 w 87"/>
                  <a:gd name="T29" fmla="*/ 0 h 20"/>
                  <a:gd name="T30" fmla="*/ 87 w 87"/>
                  <a:gd name="T31" fmla="*/ 1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20"/>
                  <a:gd name="T50" fmla="*/ 87 w 87"/>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20">
                    <a:moveTo>
                      <a:pt x="87" y="1"/>
                    </a:moveTo>
                    <a:lnTo>
                      <a:pt x="86" y="0"/>
                    </a:lnTo>
                    <a:lnTo>
                      <a:pt x="7" y="12"/>
                    </a:lnTo>
                    <a:lnTo>
                      <a:pt x="0" y="20"/>
                    </a:lnTo>
                    <a:lnTo>
                      <a:pt x="77" y="8"/>
                    </a:lnTo>
                    <a:lnTo>
                      <a:pt x="77" y="7"/>
                    </a:lnTo>
                    <a:lnTo>
                      <a:pt x="77" y="8"/>
                    </a:lnTo>
                    <a:lnTo>
                      <a:pt x="80" y="7"/>
                    </a:lnTo>
                    <a:lnTo>
                      <a:pt x="82" y="6"/>
                    </a:lnTo>
                    <a:lnTo>
                      <a:pt x="83" y="5"/>
                    </a:lnTo>
                    <a:lnTo>
                      <a:pt x="85" y="3"/>
                    </a:lnTo>
                    <a:lnTo>
                      <a:pt x="86" y="2"/>
                    </a:lnTo>
                    <a:lnTo>
                      <a:pt x="87" y="1"/>
                    </a:lnTo>
                    <a:lnTo>
                      <a:pt x="87" y="0"/>
                    </a:lnTo>
                    <a:lnTo>
                      <a:pt x="86" y="0"/>
                    </a:lnTo>
                    <a:lnTo>
                      <a:pt x="8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5" name="Freeform 437"/>
              <p:cNvSpPr>
                <a:spLocks/>
              </p:cNvSpPr>
              <p:nvPr/>
            </p:nvSpPr>
            <p:spPr bwMode="auto">
              <a:xfrm>
                <a:off x="4318" y="3879"/>
                <a:ext cx="26" cy="43"/>
              </a:xfrm>
              <a:custGeom>
                <a:avLst/>
                <a:gdLst>
                  <a:gd name="T0" fmla="*/ 1 w 26"/>
                  <a:gd name="T1" fmla="*/ 43 h 43"/>
                  <a:gd name="T2" fmla="*/ 10 w 26"/>
                  <a:gd name="T3" fmla="*/ 36 h 43"/>
                  <a:gd name="T4" fmla="*/ 26 w 26"/>
                  <a:gd name="T5" fmla="*/ 0 h 43"/>
                  <a:gd name="T6" fmla="*/ 16 w 26"/>
                  <a:gd name="T7" fmla="*/ 6 h 43"/>
                  <a:gd name="T8" fmla="*/ 0 w 26"/>
                  <a:gd name="T9" fmla="*/ 42 h 43"/>
                  <a:gd name="T10" fmla="*/ 9 w 26"/>
                  <a:gd name="T11" fmla="*/ 34 h 43"/>
                  <a:gd name="T12" fmla="*/ 0 w 26"/>
                  <a:gd name="T13" fmla="*/ 42 h 43"/>
                  <a:gd name="T14" fmla="*/ 0 w 26"/>
                  <a:gd name="T15" fmla="*/ 43 h 43"/>
                  <a:gd name="T16" fmla="*/ 1 w 26"/>
                  <a:gd name="T17" fmla="*/ 43 h 43"/>
                  <a:gd name="T18" fmla="*/ 3 w 26"/>
                  <a:gd name="T19" fmla="*/ 42 h 43"/>
                  <a:gd name="T20" fmla="*/ 6 w 26"/>
                  <a:gd name="T21" fmla="*/ 41 h 43"/>
                  <a:gd name="T22" fmla="*/ 7 w 26"/>
                  <a:gd name="T23" fmla="*/ 40 h 43"/>
                  <a:gd name="T24" fmla="*/ 9 w 26"/>
                  <a:gd name="T25" fmla="*/ 37 h 43"/>
                  <a:gd name="T26" fmla="*/ 10 w 26"/>
                  <a:gd name="T27" fmla="*/ 36 h 43"/>
                  <a:gd name="T28" fmla="*/ 1 w 26"/>
                  <a:gd name="T29" fmla="*/ 43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
                  <a:gd name="T46" fmla="*/ 0 h 43"/>
                  <a:gd name="T47" fmla="*/ 26 w 26"/>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 h="43">
                    <a:moveTo>
                      <a:pt x="1" y="43"/>
                    </a:moveTo>
                    <a:lnTo>
                      <a:pt x="10" y="36"/>
                    </a:lnTo>
                    <a:lnTo>
                      <a:pt x="26" y="0"/>
                    </a:lnTo>
                    <a:lnTo>
                      <a:pt x="16" y="6"/>
                    </a:lnTo>
                    <a:lnTo>
                      <a:pt x="0" y="42"/>
                    </a:lnTo>
                    <a:lnTo>
                      <a:pt x="9" y="34"/>
                    </a:lnTo>
                    <a:lnTo>
                      <a:pt x="0" y="42"/>
                    </a:lnTo>
                    <a:lnTo>
                      <a:pt x="0" y="43"/>
                    </a:lnTo>
                    <a:lnTo>
                      <a:pt x="1" y="43"/>
                    </a:lnTo>
                    <a:lnTo>
                      <a:pt x="3" y="42"/>
                    </a:lnTo>
                    <a:lnTo>
                      <a:pt x="6" y="41"/>
                    </a:lnTo>
                    <a:lnTo>
                      <a:pt x="7" y="40"/>
                    </a:lnTo>
                    <a:lnTo>
                      <a:pt x="9" y="37"/>
                    </a:lnTo>
                    <a:lnTo>
                      <a:pt x="10" y="36"/>
                    </a:lnTo>
                    <a:lnTo>
                      <a:pt x="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6" name="Freeform 438"/>
              <p:cNvSpPr>
                <a:spLocks/>
              </p:cNvSpPr>
              <p:nvPr/>
            </p:nvSpPr>
            <p:spPr bwMode="auto">
              <a:xfrm>
                <a:off x="4055" y="3913"/>
                <a:ext cx="272" cy="33"/>
              </a:xfrm>
              <a:custGeom>
                <a:avLst/>
                <a:gdLst>
                  <a:gd name="T0" fmla="*/ 0 w 272"/>
                  <a:gd name="T1" fmla="*/ 14 h 33"/>
                  <a:gd name="T2" fmla="*/ 36 w 272"/>
                  <a:gd name="T3" fmla="*/ 23 h 33"/>
                  <a:gd name="T4" fmla="*/ 70 w 272"/>
                  <a:gd name="T5" fmla="*/ 29 h 33"/>
                  <a:gd name="T6" fmla="*/ 85 w 272"/>
                  <a:gd name="T7" fmla="*/ 31 h 33"/>
                  <a:gd name="T8" fmla="*/ 100 w 272"/>
                  <a:gd name="T9" fmla="*/ 32 h 33"/>
                  <a:gd name="T10" fmla="*/ 115 w 272"/>
                  <a:gd name="T11" fmla="*/ 33 h 33"/>
                  <a:gd name="T12" fmla="*/ 130 w 272"/>
                  <a:gd name="T13" fmla="*/ 33 h 33"/>
                  <a:gd name="T14" fmla="*/ 145 w 272"/>
                  <a:gd name="T15" fmla="*/ 32 h 33"/>
                  <a:gd name="T16" fmla="*/ 160 w 272"/>
                  <a:gd name="T17" fmla="*/ 31 h 33"/>
                  <a:gd name="T18" fmla="*/ 176 w 272"/>
                  <a:gd name="T19" fmla="*/ 29 h 33"/>
                  <a:gd name="T20" fmla="*/ 192 w 272"/>
                  <a:gd name="T21" fmla="*/ 27 h 33"/>
                  <a:gd name="T22" fmla="*/ 226 w 272"/>
                  <a:gd name="T23" fmla="*/ 19 h 33"/>
                  <a:gd name="T24" fmla="*/ 264 w 272"/>
                  <a:gd name="T25" fmla="*/ 9 h 33"/>
                  <a:gd name="T26" fmla="*/ 272 w 272"/>
                  <a:gd name="T27" fmla="*/ 0 h 33"/>
                  <a:gd name="T28" fmla="*/ 234 w 272"/>
                  <a:gd name="T29" fmla="*/ 11 h 33"/>
                  <a:gd name="T30" fmla="*/ 199 w 272"/>
                  <a:gd name="T31" fmla="*/ 18 h 33"/>
                  <a:gd name="T32" fmla="*/ 184 w 272"/>
                  <a:gd name="T33" fmla="*/ 21 h 33"/>
                  <a:gd name="T34" fmla="*/ 168 w 272"/>
                  <a:gd name="T35" fmla="*/ 23 h 33"/>
                  <a:gd name="T36" fmla="*/ 154 w 272"/>
                  <a:gd name="T37" fmla="*/ 24 h 33"/>
                  <a:gd name="T38" fmla="*/ 139 w 272"/>
                  <a:gd name="T39" fmla="*/ 25 h 33"/>
                  <a:gd name="T40" fmla="*/ 124 w 272"/>
                  <a:gd name="T41" fmla="*/ 25 h 33"/>
                  <a:gd name="T42" fmla="*/ 109 w 272"/>
                  <a:gd name="T43" fmla="*/ 24 h 33"/>
                  <a:gd name="T44" fmla="*/ 93 w 272"/>
                  <a:gd name="T45" fmla="*/ 23 h 33"/>
                  <a:gd name="T46" fmla="*/ 78 w 272"/>
                  <a:gd name="T47" fmla="*/ 21 h 33"/>
                  <a:gd name="T48" fmla="*/ 46 w 272"/>
                  <a:gd name="T49" fmla="*/ 14 h 33"/>
                  <a:gd name="T50" fmla="*/ 10 w 272"/>
                  <a:gd name="T51" fmla="*/ 6 h 33"/>
                  <a:gd name="T52" fmla="*/ 9 w 272"/>
                  <a:gd name="T53" fmla="*/ 6 h 33"/>
                  <a:gd name="T54" fmla="*/ 7 w 272"/>
                  <a:gd name="T55" fmla="*/ 7 h 33"/>
                  <a:gd name="T56" fmla="*/ 5 w 272"/>
                  <a:gd name="T57" fmla="*/ 8 h 33"/>
                  <a:gd name="T58" fmla="*/ 4 w 272"/>
                  <a:gd name="T59" fmla="*/ 9 h 33"/>
                  <a:gd name="T60" fmla="*/ 2 w 272"/>
                  <a:gd name="T61" fmla="*/ 11 h 33"/>
                  <a:gd name="T62" fmla="*/ 0 w 272"/>
                  <a:gd name="T63" fmla="*/ 12 h 33"/>
                  <a:gd name="T64" fmla="*/ 0 w 272"/>
                  <a:gd name="T65" fmla="*/ 13 h 33"/>
                  <a:gd name="T66" fmla="*/ 0 w 272"/>
                  <a:gd name="T67" fmla="*/ 14 h 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2"/>
                  <a:gd name="T103" fmla="*/ 0 h 33"/>
                  <a:gd name="T104" fmla="*/ 272 w 272"/>
                  <a:gd name="T105" fmla="*/ 33 h 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2" h="33">
                    <a:moveTo>
                      <a:pt x="0" y="14"/>
                    </a:moveTo>
                    <a:lnTo>
                      <a:pt x="36" y="23"/>
                    </a:lnTo>
                    <a:lnTo>
                      <a:pt x="70" y="29"/>
                    </a:lnTo>
                    <a:lnTo>
                      <a:pt x="85" y="31"/>
                    </a:lnTo>
                    <a:lnTo>
                      <a:pt x="100" y="32"/>
                    </a:lnTo>
                    <a:lnTo>
                      <a:pt x="115" y="33"/>
                    </a:lnTo>
                    <a:lnTo>
                      <a:pt x="130" y="33"/>
                    </a:lnTo>
                    <a:lnTo>
                      <a:pt x="145" y="32"/>
                    </a:lnTo>
                    <a:lnTo>
                      <a:pt x="160" y="31"/>
                    </a:lnTo>
                    <a:lnTo>
                      <a:pt x="176" y="29"/>
                    </a:lnTo>
                    <a:lnTo>
                      <a:pt x="192" y="27"/>
                    </a:lnTo>
                    <a:lnTo>
                      <a:pt x="226" y="19"/>
                    </a:lnTo>
                    <a:lnTo>
                      <a:pt x="264" y="9"/>
                    </a:lnTo>
                    <a:lnTo>
                      <a:pt x="272" y="0"/>
                    </a:lnTo>
                    <a:lnTo>
                      <a:pt x="234" y="11"/>
                    </a:lnTo>
                    <a:lnTo>
                      <a:pt x="199" y="18"/>
                    </a:lnTo>
                    <a:lnTo>
                      <a:pt x="184" y="21"/>
                    </a:lnTo>
                    <a:lnTo>
                      <a:pt x="168" y="23"/>
                    </a:lnTo>
                    <a:lnTo>
                      <a:pt x="154" y="24"/>
                    </a:lnTo>
                    <a:lnTo>
                      <a:pt x="139" y="25"/>
                    </a:lnTo>
                    <a:lnTo>
                      <a:pt x="124" y="25"/>
                    </a:lnTo>
                    <a:lnTo>
                      <a:pt x="109" y="24"/>
                    </a:lnTo>
                    <a:lnTo>
                      <a:pt x="93" y="23"/>
                    </a:lnTo>
                    <a:lnTo>
                      <a:pt x="78" y="21"/>
                    </a:lnTo>
                    <a:lnTo>
                      <a:pt x="46" y="14"/>
                    </a:lnTo>
                    <a:lnTo>
                      <a:pt x="10" y="6"/>
                    </a:lnTo>
                    <a:lnTo>
                      <a:pt x="9" y="6"/>
                    </a:lnTo>
                    <a:lnTo>
                      <a:pt x="7" y="7"/>
                    </a:lnTo>
                    <a:lnTo>
                      <a:pt x="5" y="8"/>
                    </a:lnTo>
                    <a:lnTo>
                      <a:pt x="4" y="9"/>
                    </a:lnTo>
                    <a:lnTo>
                      <a:pt x="2" y="11"/>
                    </a:lnTo>
                    <a:lnTo>
                      <a:pt x="0" y="12"/>
                    </a:lnTo>
                    <a:lnTo>
                      <a:pt x="0" y="13"/>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7" name="Freeform 439"/>
              <p:cNvSpPr>
                <a:spLocks/>
              </p:cNvSpPr>
              <p:nvPr/>
            </p:nvSpPr>
            <p:spPr bwMode="auto">
              <a:xfrm>
                <a:off x="3955" y="3885"/>
                <a:ext cx="110" cy="42"/>
              </a:xfrm>
              <a:custGeom>
                <a:avLst/>
                <a:gdLst>
                  <a:gd name="T0" fmla="*/ 0 w 110"/>
                  <a:gd name="T1" fmla="*/ 9 h 42"/>
                  <a:gd name="T2" fmla="*/ 6 w 110"/>
                  <a:gd name="T3" fmla="*/ 12 h 42"/>
                  <a:gd name="T4" fmla="*/ 17 w 110"/>
                  <a:gd name="T5" fmla="*/ 17 h 42"/>
                  <a:gd name="T6" fmla="*/ 32 w 110"/>
                  <a:gd name="T7" fmla="*/ 23 h 42"/>
                  <a:gd name="T8" fmla="*/ 49 w 110"/>
                  <a:gd name="T9" fmla="*/ 27 h 42"/>
                  <a:gd name="T10" fmla="*/ 66 w 110"/>
                  <a:gd name="T11" fmla="*/ 32 h 42"/>
                  <a:gd name="T12" fmla="*/ 81 w 110"/>
                  <a:gd name="T13" fmla="*/ 37 h 42"/>
                  <a:gd name="T14" fmla="*/ 94 w 110"/>
                  <a:gd name="T15" fmla="*/ 40 h 42"/>
                  <a:gd name="T16" fmla="*/ 100 w 110"/>
                  <a:gd name="T17" fmla="*/ 42 h 42"/>
                  <a:gd name="T18" fmla="*/ 110 w 110"/>
                  <a:gd name="T19" fmla="*/ 34 h 42"/>
                  <a:gd name="T20" fmla="*/ 103 w 110"/>
                  <a:gd name="T21" fmla="*/ 31 h 42"/>
                  <a:gd name="T22" fmla="*/ 91 w 110"/>
                  <a:gd name="T23" fmla="*/ 28 h 42"/>
                  <a:gd name="T24" fmla="*/ 75 w 110"/>
                  <a:gd name="T25" fmla="*/ 24 h 42"/>
                  <a:gd name="T26" fmla="*/ 58 w 110"/>
                  <a:gd name="T27" fmla="*/ 20 h 42"/>
                  <a:gd name="T28" fmla="*/ 41 w 110"/>
                  <a:gd name="T29" fmla="*/ 14 h 42"/>
                  <a:gd name="T30" fmla="*/ 27 w 110"/>
                  <a:gd name="T31" fmla="*/ 9 h 42"/>
                  <a:gd name="T32" fmla="*/ 15 w 110"/>
                  <a:gd name="T33" fmla="*/ 5 h 42"/>
                  <a:gd name="T34" fmla="*/ 11 w 110"/>
                  <a:gd name="T35" fmla="*/ 0 h 42"/>
                  <a:gd name="T36" fmla="*/ 0 w 110"/>
                  <a:gd name="T37" fmla="*/ 9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0"/>
                  <a:gd name="T58" fmla="*/ 0 h 42"/>
                  <a:gd name="T59" fmla="*/ 110 w 110"/>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0" h="42">
                    <a:moveTo>
                      <a:pt x="0" y="9"/>
                    </a:moveTo>
                    <a:lnTo>
                      <a:pt x="6" y="12"/>
                    </a:lnTo>
                    <a:lnTo>
                      <a:pt x="17" y="17"/>
                    </a:lnTo>
                    <a:lnTo>
                      <a:pt x="32" y="23"/>
                    </a:lnTo>
                    <a:lnTo>
                      <a:pt x="49" y="27"/>
                    </a:lnTo>
                    <a:lnTo>
                      <a:pt x="66" y="32"/>
                    </a:lnTo>
                    <a:lnTo>
                      <a:pt x="81" y="37"/>
                    </a:lnTo>
                    <a:lnTo>
                      <a:pt x="94" y="40"/>
                    </a:lnTo>
                    <a:lnTo>
                      <a:pt x="100" y="42"/>
                    </a:lnTo>
                    <a:lnTo>
                      <a:pt x="110" y="34"/>
                    </a:lnTo>
                    <a:lnTo>
                      <a:pt x="103" y="31"/>
                    </a:lnTo>
                    <a:lnTo>
                      <a:pt x="91" y="28"/>
                    </a:lnTo>
                    <a:lnTo>
                      <a:pt x="75" y="24"/>
                    </a:lnTo>
                    <a:lnTo>
                      <a:pt x="58" y="20"/>
                    </a:lnTo>
                    <a:lnTo>
                      <a:pt x="41" y="14"/>
                    </a:lnTo>
                    <a:lnTo>
                      <a:pt x="27" y="9"/>
                    </a:lnTo>
                    <a:lnTo>
                      <a:pt x="15" y="5"/>
                    </a:lnTo>
                    <a:lnTo>
                      <a:pt x="11"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8" name="Freeform 440"/>
              <p:cNvSpPr>
                <a:spLocks/>
              </p:cNvSpPr>
              <p:nvPr/>
            </p:nvSpPr>
            <p:spPr bwMode="auto">
              <a:xfrm>
                <a:off x="3948" y="3843"/>
                <a:ext cx="33" cy="51"/>
              </a:xfrm>
              <a:custGeom>
                <a:avLst/>
                <a:gdLst>
                  <a:gd name="T0" fmla="*/ 32 w 33"/>
                  <a:gd name="T1" fmla="*/ 0 h 51"/>
                  <a:gd name="T2" fmla="*/ 23 w 33"/>
                  <a:gd name="T3" fmla="*/ 3 h 51"/>
                  <a:gd name="T4" fmla="*/ 13 w 33"/>
                  <a:gd name="T5" fmla="*/ 8 h 51"/>
                  <a:gd name="T6" fmla="*/ 5 w 33"/>
                  <a:gd name="T7" fmla="*/ 15 h 51"/>
                  <a:gd name="T8" fmla="*/ 2 w 33"/>
                  <a:gd name="T9" fmla="*/ 22 h 51"/>
                  <a:gd name="T10" fmla="*/ 0 w 33"/>
                  <a:gd name="T11" fmla="*/ 28 h 51"/>
                  <a:gd name="T12" fmla="*/ 2 w 33"/>
                  <a:gd name="T13" fmla="*/ 36 h 51"/>
                  <a:gd name="T14" fmla="*/ 4 w 33"/>
                  <a:gd name="T15" fmla="*/ 42 h 51"/>
                  <a:gd name="T16" fmla="*/ 7 w 33"/>
                  <a:gd name="T17" fmla="*/ 51 h 51"/>
                  <a:gd name="T18" fmla="*/ 18 w 33"/>
                  <a:gd name="T19" fmla="*/ 42 h 51"/>
                  <a:gd name="T20" fmla="*/ 13 w 33"/>
                  <a:gd name="T21" fmla="*/ 35 h 51"/>
                  <a:gd name="T22" fmla="*/ 11 w 33"/>
                  <a:gd name="T23" fmla="*/ 27 h 51"/>
                  <a:gd name="T24" fmla="*/ 10 w 33"/>
                  <a:gd name="T25" fmla="*/ 22 h 51"/>
                  <a:gd name="T26" fmla="*/ 11 w 33"/>
                  <a:gd name="T27" fmla="*/ 15 h 51"/>
                  <a:gd name="T28" fmla="*/ 13 w 33"/>
                  <a:gd name="T29" fmla="*/ 12 h 51"/>
                  <a:gd name="T30" fmla="*/ 17 w 33"/>
                  <a:gd name="T31" fmla="*/ 10 h 51"/>
                  <a:gd name="T32" fmla="*/ 23 w 33"/>
                  <a:gd name="T33" fmla="*/ 8 h 51"/>
                  <a:gd name="T34" fmla="*/ 25 w 33"/>
                  <a:gd name="T35" fmla="*/ 8 h 51"/>
                  <a:gd name="T36" fmla="*/ 28 w 33"/>
                  <a:gd name="T37" fmla="*/ 7 h 51"/>
                  <a:gd name="T38" fmla="*/ 29 w 33"/>
                  <a:gd name="T39" fmla="*/ 5 h 51"/>
                  <a:gd name="T40" fmla="*/ 31 w 33"/>
                  <a:gd name="T41" fmla="*/ 4 h 51"/>
                  <a:gd name="T42" fmla="*/ 32 w 33"/>
                  <a:gd name="T43" fmla="*/ 3 h 51"/>
                  <a:gd name="T44" fmla="*/ 33 w 33"/>
                  <a:gd name="T45" fmla="*/ 0 h 51"/>
                  <a:gd name="T46" fmla="*/ 32 w 33"/>
                  <a:gd name="T47" fmla="*/ 0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
                  <a:gd name="T73" fmla="*/ 0 h 51"/>
                  <a:gd name="T74" fmla="*/ 33 w 33"/>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 h="51">
                    <a:moveTo>
                      <a:pt x="32" y="0"/>
                    </a:moveTo>
                    <a:lnTo>
                      <a:pt x="23" y="3"/>
                    </a:lnTo>
                    <a:lnTo>
                      <a:pt x="13" y="8"/>
                    </a:lnTo>
                    <a:lnTo>
                      <a:pt x="5" y="15"/>
                    </a:lnTo>
                    <a:lnTo>
                      <a:pt x="2" y="22"/>
                    </a:lnTo>
                    <a:lnTo>
                      <a:pt x="0" y="28"/>
                    </a:lnTo>
                    <a:lnTo>
                      <a:pt x="2" y="36"/>
                    </a:lnTo>
                    <a:lnTo>
                      <a:pt x="4" y="42"/>
                    </a:lnTo>
                    <a:lnTo>
                      <a:pt x="7" y="51"/>
                    </a:lnTo>
                    <a:lnTo>
                      <a:pt x="18" y="42"/>
                    </a:lnTo>
                    <a:lnTo>
                      <a:pt x="13" y="35"/>
                    </a:lnTo>
                    <a:lnTo>
                      <a:pt x="11" y="27"/>
                    </a:lnTo>
                    <a:lnTo>
                      <a:pt x="10" y="22"/>
                    </a:lnTo>
                    <a:lnTo>
                      <a:pt x="11" y="15"/>
                    </a:lnTo>
                    <a:lnTo>
                      <a:pt x="13" y="12"/>
                    </a:lnTo>
                    <a:lnTo>
                      <a:pt x="17" y="10"/>
                    </a:lnTo>
                    <a:lnTo>
                      <a:pt x="23" y="8"/>
                    </a:lnTo>
                    <a:lnTo>
                      <a:pt x="25" y="8"/>
                    </a:lnTo>
                    <a:lnTo>
                      <a:pt x="28" y="7"/>
                    </a:lnTo>
                    <a:lnTo>
                      <a:pt x="29" y="5"/>
                    </a:lnTo>
                    <a:lnTo>
                      <a:pt x="31" y="4"/>
                    </a:lnTo>
                    <a:lnTo>
                      <a:pt x="32" y="3"/>
                    </a:lnTo>
                    <a:lnTo>
                      <a:pt x="33" y="0"/>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79" name="Freeform 441"/>
              <p:cNvSpPr>
                <a:spLocks/>
              </p:cNvSpPr>
              <p:nvPr/>
            </p:nvSpPr>
            <p:spPr bwMode="auto">
              <a:xfrm>
                <a:off x="4263" y="3649"/>
                <a:ext cx="141" cy="72"/>
              </a:xfrm>
              <a:custGeom>
                <a:avLst/>
                <a:gdLst>
                  <a:gd name="T0" fmla="*/ 0 w 141"/>
                  <a:gd name="T1" fmla="*/ 63 h 72"/>
                  <a:gd name="T2" fmla="*/ 19 w 141"/>
                  <a:gd name="T3" fmla="*/ 72 h 72"/>
                  <a:gd name="T4" fmla="*/ 120 w 141"/>
                  <a:gd name="T5" fmla="*/ 62 h 72"/>
                  <a:gd name="T6" fmla="*/ 141 w 141"/>
                  <a:gd name="T7" fmla="*/ 0 h 72"/>
                  <a:gd name="T8" fmla="*/ 81 w 141"/>
                  <a:gd name="T9" fmla="*/ 0 h 72"/>
                  <a:gd name="T10" fmla="*/ 70 w 141"/>
                  <a:gd name="T11" fmla="*/ 4 h 72"/>
                  <a:gd name="T12" fmla="*/ 58 w 141"/>
                  <a:gd name="T13" fmla="*/ 13 h 72"/>
                  <a:gd name="T14" fmla="*/ 44 w 141"/>
                  <a:gd name="T15" fmla="*/ 23 h 72"/>
                  <a:gd name="T16" fmla="*/ 31 w 141"/>
                  <a:gd name="T17" fmla="*/ 34 h 72"/>
                  <a:gd name="T18" fmla="*/ 18 w 141"/>
                  <a:gd name="T19" fmla="*/ 45 h 72"/>
                  <a:gd name="T20" fmla="*/ 9 w 141"/>
                  <a:gd name="T21" fmla="*/ 54 h 72"/>
                  <a:gd name="T22" fmla="*/ 2 w 141"/>
                  <a:gd name="T23" fmla="*/ 60 h 72"/>
                  <a:gd name="T24" fmla="*/ 0 w 141"/>
                  <a:gd name="T25" fmla="*/ 63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1"/>
                  <a:gd name="T40" fmla="*/ 0 h 72"/>
                  <a:gd name="T41" fmla="*/ 141 w 141"/>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1" h="72">
                    <a:moveTo>
                      <a:pt x="0" y="63"/>
                    </a:moveTo>
                    <a:lnTo>
                      <a:pt x="19" y="72"/>
                    </a:lnTo>
                    <a:lnTo>
                      <a:pt x="120" y="62"/>
                    </a:lnTo>
                    <a:lnTo>
                      <a:pt x="141" y="0"/>
                    </a:lnTo>
                    <a:lnTo>
                      <a:pt x="81" y="0"/>
                    </a:lnTo>
                    <a:lnTo>
                      <a:pt x="70" y="4"/>
                    </a:lnTo>
                    <a:lnTo>
                      <a:pt x="58" y="13"/>
                    </a:lnTo>
                    <a:lnTo>
                      <a:pt x="44" y="23"/>
                    </a:lnTo>
                    <a:lnTo>
                      <a:pt x="31" y="34"/>
                    </a:lnTo>
                    <a:lnTo>
                      <a:pt x="18" y="45"/>
                    </a:lnTo>
                    <a:lnTo>
                      <a:pt x="9" y="54"/>
                    </a:lnTo>
                    <a:lnTo>
                      <a:pt x="2" y="60"/>
                    </a:lnTo>
                    <a:lnTo>
                      <a:pt x="0" y="6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0" name="Freeform 442"/>
              <p:cNvSpPr>
                <a:spLocks/>
              </p:cNvSpPr>
              <p:nvPr/>
            </p:nvSpPr>
            <p:spPr bwMode="auto">
              <a:xfrm>
                <a:off x="4419" y="3651"/>
                <a:ext cx="34" cy="26"/>
              </a:xfrm>
              <a:custGeom>
                <a:avLst/>
                <a:gdLst>
                  <a:gd name="T0" fmla="*/ 0 w 34"/>
                  <a:gd name="T1" fmla="*/ 26 h 26"/>
                  <a:gd name="T2" fmla="*/ 34 w 34"/>
                  <a:gd name="T3" fmla="*/ 26 h 26"/>
                  <a:gd name="T4" fmla="*/ 30 w 34"/>
                  <a:gd name="T5" fmla="*/ 1 h 26"/>
                  <a:gd name="T6" fmla="*/ 27 w 34"/>
                  <a:gd name="T7" fmla="*/ 0 h 26"/>
                  <a:gd name="T8" fmla="*/ 25 w 34"/>
                  <a:gd name="T9" fmla="*/ 0 h 26"/>
                  <a:gd name="T10" fmla="*/ 22 w 34"/>
                  <a:gd name="T11" fmla="*/ 0 h 26"/>
                  <a:gd name="T12" fmla="*/ 20 w 34"/>
                  <a:gd name="T13" fmla="*/ 0 h 26"/>
                  <a:gd name="T14" fmla="*/ 18 w 34"/>
                  <a:gd name="T15" fmla="*/ 0 h 26"/>
                  <a:gd name="T16" fmla="*/ 15 w 34"/>
                  <a:gd name="T17" fmla="*/ 0 h 26"/>
                  <a:gd name="T18" fmla="*/ 13 w 34"/>
                  <a:gd name="T19" fmla="*/ 0 h 26"/>
                  <a:gd name="T20" fmla="*/ 10 w 34"/>
                  <a:gd name="T21" fmla="*/ 0 h 26"/>
                  <a:gd name="T22" fmla="*/ 0 w 34"/>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26"/>
                  <a:gd name="T38" fmla="*/ 34 w 34"/>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26">
                    <a:moveTo>
                      <a:pt x="0" y="26"/>
                    </a:moveTo>
                    <a:lnTo>
                      <a:pt x="34" y="26"/>
                    </a:lnTo>
                    <a:lnTo>
                      <a:pt x="30" y="1"/>
                    </a:lnTo>
                    <a:lnTo>
                      <a:pt x="27" y="0"/>
                    </a:lnTo>
                    <a:lnTo>
                      <a:pt x="25" y="0"/>
                    </a:lnTo>
                    <a:lnTo>
                      <a:pt x="22" y="0"/>
                    </a:lnTo>
                    <a:lnTo>
                      <a:pt x="20" y="0"/>
                    </a:lnTo>
                    <a:lnTo>
                      <a:pt x="18" y="0"/>
                    </a:lnTo>
                    <a:lnTo>
                      <a:pt x="15" y="0"/>
                    </a:lnTo>
                    <a:lnTo>
                      <a:pt x="13" y="0"/>
                    </a:lnTo>
                    <a:lnTo>
                      <a:pt x="10" y="0"/>
                    </a:lnTo>
                    <a:lnTo>
                      <a:pt x="0" y="26"/>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1" name="Freeform 443"/>
              <p:cNvSpPr>
                <a:spLocks/>
              </p:cNvSpPr>
              <p:nvPr/>
            </p:nvSpPr>
            <p:spPr bwMode="auto">
              <a:xfrm>
                <a:off x="4746" y="3791"/>
                <a:ext cx="3" cy="2"/>
              </a:xfrm>
              <a:custGeom>
                <a:avLst/>
                <a:gdLst>
                  <a:gd name="T0" fmla="*/ 3 w 3"/>
                  <a:gd name="T1" fmla="*/ 0 h 2"/>
                  <a:gd name="T2" fmla="*/ 0 w 3"/>
                  <a:gd name="T3" fmla="*/ 2 h 2"/>
                  <a:gd name="T4" fmla="*/ 0 w 3"/>
                  <a:gd name="T5" fmla="*/ 2 h 2"/>
                  <a:gd name="T6" fmla="*/ 0 w 3"/>
                  <a:gd name="T7" fmla="*/ 2 h 2"/>
                  <a:gd name="T8" fmla="*/ 0 w 3"/>
                  <a:gd name="T9" fmla="*/ 2 h 2"/>
                  <a:gd name="T10" fmla="*/ 0 w 3"/>
                  <a:gd name="T11" fmla="*/ 2 h 2"/>
                  <a:gd name="T12" fmla="*/ 0 w 3"/>
                  <a:gd name="T13" fmla="*/ 2 h 2"/>
                  <a:gd name="T14" fmla="*/ 0 w 3"/>
                  <a:gd name="T15" fmla="*/ 2 h 2"/>
                  <a:gd name="T16" fmla="*/ 0 w 3"/>
                  <a:gd name="T17" fmla="*/ 2 h 2"/>
                  <a:gd name="T18" fmla="*/ 0 w 3"/>
                  <a:gd name="T19" fmla="*/ 1 h 2"/>
                  <a:gd name="T20" fmla="*/ 3 w 3"/>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2"/>
                  <a:gd name="T35" fmla="*/ 3 w 3"/>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2">
                    <a:moveTo>
                      <a:pt x="3" y="0"/>
                    </a:moveTo>
                    <a:lnTo>
                      <a:pt x="0" y="2"/>
                    </a:lnTo>
                    <a:lnTo>
                      <a:pt x="0" y="1"/>
                    </a:lnTo>
                    <a:lnTo>
                      <a:pt x="3"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2" name="Freeform 444"/>
              <p:cNvSpPr>
                <a:spLocks/>
              </p:cNvSpPr>
              <p:nvPr/>
            </p:nvSpPr>
            <p:spPr bwMode="auto">
              <a:xfrm>
                <a:off x="4746" y="3788"/>
                <a:ext cx="7" cy="6"/>
              </a:xfrm>
              <a:custGeom>
                <a:avLst/>
                <a:gdLst>
                  <a:gd name="T0" fmla="*/ 0 w 7"/>
                  <a:gd name="T1" fmla="*/ 5 h 6"/>
                  <a:gd name="T2" fmla="*/ 3 w 7"/>
                  <a:gd name="T3" fmla="*/ 3 h 6"/>
                  <a:gd name="T4" fmla="*/ 7 w 7"/>
                  <a:gd name="T5" fmla="*/ 0 h 6"/>
                  <a:gd name="T6" fmla="*/ 1 w 7"/>
                  <a:gd name="T7" fmla="*/ 6 h 6"/>
                  <a:gd name="T8" fmla="*/ 1 w 7"/>
                  <a:gd name="T9" fmla="*/ 6 h 6"/>
                  <a:gd name="T10" fmla="*/ 1 w 7"/>
                  <a:gd name="T11" fmla="*/ 6 h 6"/>
                  <a:gd name="T12" fmla="*/ 1 w 7"/>
                  <a:gd name="T13" fmla="*/ 6 h 6"/>
                  <a:gd name="T14" fmla="*/ 1 w 7"/>
                  <a:gd name="T15" fmla="*/ 6 h 6"/>
                  <a:gd name="T16" fmla="*/ 1 w 7"/>
                  <a:gd name="T17" fmla="*/ 6 h 6"/>
                  <a:gd name="T18" fmla="*/ 1 w 7"/>
                  <a:gd name="T19" fmla="*/ 6 h 6"/>
                  <a:gd name="T20" fmla="*/ 0 w 7"/>
                  <a:gd name="T21" fmla="*/ 5 h 6"/>
                  <a:gd name="T22" fmla="*/ 0 w 7"/>
                  <a:gd name="T23" fmla="*/ 5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6"/>
                  <a:gd name="T38" fmla="*/ 7 w 7"/>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6">
                    <a:moveTo>
                      <a:pt x="0" y="5"/>
                    </a:moveTo>
                    <a:lnTo>
                      <a:pt x="3" y="3"/>
                    </a:lnTo>
                    <a:lnTo>
                      <a:pt x="7" y="0"/>
                    </a:lnTo>
                    <a:lnTo>
                      <a:pt x="1" y="6"/>
                    </a:lnTo>
                    <a:lnTo>
                      <a:pt x="0" y="5"/>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3" name="Freeform 445"/>
              <p:cNvSpPr>
                <a:spLocks/>
              </p:cNvSpPr>
              <p:nvPr/>
            </p:nvSpPr>
            <p:spPr bwMode="auto">
              <a:xfrm>
                <a:off x="4747" y="3785"/>
                <a:ext cx="10" cy="11"/>
              </a:xfrm>
              <a:custGeom>
                <a:avLst/>
                <a:gdLst>
                  <a:gd name="T0" fmla="*/ 0 w 10"/>
                  <a:gd name="T1" fmla="*/ 9 h 11"/>
                  <a:gd name="T2" fmla="*/ 6 w 10"/>
                  <a:gd name="T3" fmla="*/ 3 h 11"/>
                  <a:gd name="T4" fmla="*/ 10 w 10"/>
                  <a:gd name="T5" fmla="*/ 0 h 11"/>
                  <a:gd name="T6" fmla="*/ 1 w 10"/>
                  <a:gd name="T7" fmla="*/ 11 h 11"/>
                  <a:gd name="T8" fmla="*/ 1 w 10"/>
                  <a:gd name="T9" fmla="*/ 10 h 11"/>
                  <a:gd name="T10" fmla="*/ 0 w 10"/>
                  <a:gd name="T11" fmla="*/ 10 h 11"/>
                  <a:gd name="T12" fmla="*/ 0 w 10"/>
                  <a:gd name="T13" fmla="*/ 10 h 11"/>
                  <a:gd name="T14" fmla="*/ 0 w 10"/>
                  <a:gd name="T15" fmla="*/ 10 h 11"/>
                  <a:gd name="T16" fmla="*/ 0 w 10"/>
                  <a:gd name="T17" fmla="*/ 10 h 11"/>
                  <a:gd name="T18" fmla="*/ 0 w 10"/>
                  <a:gd name="T19" fmla="*/ 10 h 11"/>
                  <a:gd name="T20" fmla="*/ 0 w 10"/>
                  <a:gd name="T21" fmla="*/ 10 h 11"/>
                  <a:gd name="T22" fmla="*/ 0 w 10"/>
                  <a:gd name="T23" fmla="*/ 9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1"/>
                  <a:gd name="T38" fmla="*/ 10 w 10"/>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1">
                    <a:moveTo>
                      <a:pt x="0" y="9"/>
                    </a:moveTo>
                    <a:lnTo>
                      <a:pt x="6" y="3"/>
                    </a:lnTo>
                    <a:lnTo>
                      <a:pt x="10" y="0"/>
                    </a:lnTo>
                    <a:lnTo>
                      <a:pt x="1" y="11"/>
                    </a:lnTo>
                    <a:lnTo>
                      <a:pt x="1" y="10"/>
                    </a:lnTo>
                    <a:lnTo>
                      <a:pt x="0" y="10"/>
                    </a:lnTo>
                    <a:lnTo>
                      <a:pt x="0" y="9"/>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4" name="Freeform 446"/>
              <p:cNvSpPr>
                <a:spLocks/>
              </p:cNvSpPr>
              <p:nvPr/>
            </p:nvSpPr>
            <p:spPr bwMode="auto">
              <a:xfrm>
                <a:off x="4748" y="3783"/>
                <a:ext cx="12" cy="14"/>
              </a:xfrm>
              <a:custGeom>
                <a:avLst/>
                <a:gdLst>
                  <a:gd name="T0" fmla="*/ 0 w 12"/>
                  <a:gd name="T1" fmla="*/ 13 h 14"/>
                  <a:gd name="T2" fmla="*/ 9 w 12"/>
                  <a:gd name="T3" fmla="*/ 2 h 14"/>
                  <a:gd name="T4" fmla="*/ 12 w 12"/>
                  <a:gd name="T5" fmla="*/ 0 h 14"/>
                  <a:gd name="T6" fmla="*/ 0 w 12"/>
                  <a:gd name="T7" fmla="*/ 14 h 14"/>
                  <a:gd name="T8" fmla="*/ 0 w 12"/>
                  <a:gd name="T9" fmla="*/ 13 h 14"/>
                  <a:gd name="T10" fmla="*/ 0 w 12"/>
                  <a:gd name="T11" fmla="*/ 13 h 14"/>
                  <a:gd name="T12" fmla="*/ 0 w 12"/>
                  <a:gd name="T13" fmla="*/ 13 h 14"/>
                  <a:gd name="T14" fmla="*/ 0 w 12"/>
                  <a:gd name="T15" fmla="*/ 13 h 14"/>
                  <a:gd name="T16" fmla="*/ 0 w 12"/>
                  <a:gd name="T17" fmla="*/ 13 h 14"/>
                  <a:gd name="T18" fmla="*/ 0 w 12"/>
                  <a:gd name="T19" fmla="*/ 13 h 14"/>
                  <a:gd name="T20" fmla="*/ 0 w 12"/>
                  <a:gd name="T21" fmla="*/ 13 h 14"/>
                  <a:gd name="T22" fmla="*/ 0 w 12"/>
                  <a:gd name="T23" fmla="*/ 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4"/>
                  <a:gd name="T38" fmla="*/ 12 w 12"/>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4">
                    <a:moveTo>
                      <a:pt x="0" y="13"/>
                    </a:moveTo>
                    <a:lnTo>
                      <a:pt x="9" y="2"/>
                    </a:lnTo>
                    <a:lnTo>
                      <a:pt x="12" y="0"/>
                    </a:lnTo>
                    <a:lnTo>
                      <a:pt x="0" y="14"/>
                    </a:lnTo>
                    <a:lnTo>
                      <a:pt x="0" y="13"/>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5" name="Freeform 447"/>
              <p:cNvSpPr>
                <a:spLocks/>
              </p:cNvSpPr>
              <p:nvPr/>
            </p:nvSpPr>
            <p:spPr bwMode="auto">
              <a:xfrm>
                <a:off x="4748" y="3781"/>
                <a:ext cx="17" cy="17"/>
              </a:xfrm>
              <a:custGeom>
                <a:avLst/>
                <a:gdLst>
                  <a:gd name="T0" fmla="*/ 0 w 17"/>
                  <a:gd name="T1" fmla="*/ 16 h 17"/>
                  <a:gd name="T2" fmla="*/ 12 w 17"/>
                  <a:gd name="T3" fmla="*/ 2 h 17"/>
                  <a:gd name="T4" fmla="*/ 17 w 17"/>
                  <a:gd name="T5" fmla="*/ 0 h 17"/>
                  <a:gd name="T6" fmla="*/ 1 w 17"/>
                  <a:gd name="T7" fmla="*/ 17 h 17"/>
                  <a:gd name="T8" fmla="*/ 1 w 17"/>
                  <a:gd name="T9" fmla="*/ 17 h 17"/>
                  <a:gd name="T10" fmla="*/ 1 w 17"/>
                  <a:gd name="T11" fmla="*/ 16 h 17"/>
                  <a:gd name="T12" fmla="*/ 1 w 17"/>
                  <a:gd name="T13" fmla="*/ 16 h 17"/>
                  <a:gd name="T14" fmla="*/ 1 w 17"/>
                  <a:gd name="T15" fmla="*/ 16 h 17"/>
                  <a:gd name="T16" fmla="*/ 1 w 17"/>
                  <a:gd name="T17" fmla="*/ 16 h 17"/>
                  <a:gd name="T18" fmla="*/ 0 w 17"/>
                  <a:gd name="T19" fmla="*/ 16 h 17"/>
                  <a:gd name="T20" fmla="*/ 0 w 17"/>
                  <a:gd name="T21" fmla="*/ 16 h 17"/>
                  <a:gd name="T22" fmla="*/ 0 w 17"/>
                  <a:gd name="T23" fmla="*/ 16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
                  <a:gd name="T37" fmla="*/ 0 h 17"/>
                  <a:gd name="T38" fmla="*/ 17 w 1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 h="17">
                    <a:moveTo>
                      <a:pt x="0" y="16"/>
                    </a:moveTo>
                    <a:lnTo>
                      <a:pt x="12" y="2"/>
                    </a:lnTo>
                    <a:lnTo>
                      <a:pt x="17" y="0"/>
                    </a:lnTo>
                    <a:lnTo>
                      <a:pt x="1" y="17"/>
                    </a:lnTo>
                    <a:lnTo>
                      <a:pt x="1" y="16"/>
                    </a:lnTo>
                    <a:lnTo>
                      <a:pt x="0" y="16"/>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6" name="Freeform 448"/>
              <p:cNvSpPr>
                <a:spLocks/>
              </p:cNvSpPr>
              <p:nvPr/>
            </p:nvSpPr>
            <p:spPr bwMode="auto">
              <a:xfrm>
                <a:off x="4749" y="3779"/>
                <a:ext cx="19" cy="20"/>
              </a:xfrm>
              <a:custGeom>
                <a:avLst/>
                <a:gdLst>
                  <a:gd name="T0" fmla="*/ 0 w 19"/>
                  <a:gd name="T1" fmla="*/ 19 h 20"/>
                  <a:gd name="T2" fmla="*/ 16 w 19"/>
                  <a:gd name="T3" fmla="*/ 2 h 20"/>
                  <a:gd name="T4" fmla="*/ 19 w 19"/>
                  <a:gd name="T5" fmla="*/ 0 h 20"/>
                  <a:gd name="T6" fmla="*/ 2 w 19"/>
                  <a:gd name="T7" fmla="*/ 20 h 20"/>
                  <a:gd name="T8" fmla="*/ 2 w 19"/>
                  <a:gd name="T9" fmla="*/ 20 h 20"/>
                  <a:gd name="T10" fmla="*/ 0 w 19"/>
                  <a:gd name="T11" fmla="*/ 19 h 20"/>
                  <a:gd name="T12" fmla="*/ 0 w 19"/>
                  <a:gd name="T13" fmla="*/ 19 h 20"/>
                  <a:gd name="T14" fmla="*/ 0 w 19"/>
                  <a:gd name="T15" fmla="*/ 19 h 20"/>
                  <a:gd name="T16" fmla="*/ 0 w 19"/>
                  <a:gd name="T17" fmla="*/ 19 h 20"/>
                  <a:gd name="T18" fmla="*/ 0 w 19"/>
                  <a:gd name="T19" fmla="*/ 19 h 20"/>
                  <a:gd name="T20" fmla="*/ 0 w 19"/>
                  <a:gd name="T21" fmla="*/ 19 h 20"/>
                  <a:gd name="T22" fmla="*/ 0 w 19"/>
                  <a:gd name="T23" fmla="*/ 19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20"/>
                  <a:gd name="T38" fmla="*/ 19 w 19"/>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20">
                    <a:moveTo>
                      <a:pt x="0" y="19"/>
                    </a:moveTo>
                    <a:lnTo>
                      <a:pt x="16" y="2"/>
                    </a:lnTo>
                    <a:lnTo>
                      <a:pt x="19" y="0"/>
                    </a:lnTo>
                    <a:lnTo>
                      <a:pt x="2" y="20"/>
                    </a:lnTo>
                    <a:lnTo>
                      <a:pt x="0" y="19"/>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7" name="Freeform 449"/>
              <p:cNvSpPr>
                <a:spLocks/>
              </p:cNvSpPr>
              <p:nvPr/>
            </p:nvSpPr>
            <p:spPr bwMode="auto">
              <a:xfrm>
                <a:off x="4751" y="3777"/>
                <a:ext cx="21" cy="23"/>
              </a:xfrm>
              <a:custGeom>
                <a:avLst/>
                <a:gdLst>
                  <a:gd name="T0" fmla="*/ 0 w 21"/>
                  <a:gd name="T1" fmla="*/ 22 h 23"/>
                  <a:gd name="T2" fmla="*/ 17 w 21"/>
                  <a:gd name="T3" fmla="*/ 2 h 23"/>
                  <a:gd name="T4" fmla="*/ 21 w 21"/>
                  <a:gd name="T5" fmla="*/ 0 h 23"/>
                  <a:gd name="T6" fmla="*/ 0 w 21"/>
                  <a:gd name="T7" fmla="*/ 23 h 23"/>
                  <a:gd name="T8" fmla="*/ 0 w 21"/>
                  <a:gd name="T9" fmla="*/ 23 h 23"/>
                  <a:gd name="T10" fmla="*/ 0 w 21"/>
                  <a:gd name="T11" fmla="*/ 22 h 23"/>
                  <a:gd name="T12" fmla="*/ 0 w 21"/>
                  <a:gd name="T13" fmla="*/ 22 h 23"/>
                  <a:gd name="T14" fmla="*/ 0 w 21"/>
                  <a:gd name="T15" fmla="*/ 22 h 23"/>
                  <a:gd name="T16" fmla="*/ 0 w 21"/>
                  <a:gd name="T17" fmla="*/ 22 h 23"/>
                  <a:gd name="T18" fmla="*/ 0 w 21"/>
                  <a:gd name="T19" fmla="*/ 22 h 23"/>
                  <a:gd name="T20" fmla="*/ 0 w 21"/>
                  <a:gd name="T21" fmla="*/ 22 h 23"/>
                  <a:gd name="T22" fmla="*/ 0 w 21"/>
                  <a:gd name="T23" fmla="*/ 22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3"/>
                  <a:gd name="T38" fmla="*/ 21 w 2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3">
                    <a:moveTo>
                      <a:pt x="0" y="22"/>
                    </a:moveTo>
                    <a:lnTo>
                      <a:pt x="17" y="2"/>
                    </a:lnTo>
                    <a:lnTo>
                      <a:pt x="21" y="0"/>
                    </a:lnTo>
                    <a:lnTo>
                      <a:pt x="0" y="23"/>
                    </a:lnTo>
                    <a:lnTo>
                      <a:pt x="0" y="22"/>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8" name="Freeform 450"/>
              <p:cNvSpPr>
                <a:spLocks/>
              </p:cNvSpPr>
              <p:nvPr/>
            </p:nvSpPr>
            <p:spPr bwMode="auto">
              <a:xfrm>
                <a:off x="4751" y="3777"/>
                <a:ext cx="22" cy="25"/>
              </a:xfrm>
              <a:custGeom>
                <a:avLst/>
                <a:gdLst>
                  <a:gd name="T0" fmla="*/ 0 w 22"/>
                  <a:gd name="T1" fmla="*/ 23 h 25"/>
                  <a:gd name="T2" fmla="*/ 21 w 22"/>
                  <a:gd name="T3" fmla="*/ 0 h 25"/>
                  <a:gd name="T4" fmla="*/ 21 w 22"/>
                  <a:gd name="T5" fmla="*/ 0 h 25"/>
                  <a:gd name="T6" fmla="*/ 21 w 22"/>
                  <a:gd name="T7" fmla="*/ 0 h 25"/>
                  <a:gd name="T8" fmla="*/ 21 w 22"/>
                  <a:gd name="T9" fmla="*/ 0 h 25"/>
                  <a:gd name="T10" fmla="*/ 22 w 22"/>
                  <a:gd name="T11" fmla="*/ 0 h 25"/>
                  <a:gd name="T12" fmla="*/ 22 w 22"/>
                  <a:gd name="T13" fmla="*/ 0 h 25"/>
                  <a:gd name="T14" fmla="*/ 22 w 22"/>
                  <a:gd name="T15" fmla="*/ 0 h 25"/>
                  <a:gd name="T16" fmla="*/ 22 w 22"/>
                  <a:gd name="T17" fmla="*/ 0 h 25"/>
                  <a:gd name="T18" fmla="*/ 22 w 22"/>
                  <a:gd name="T19" fmla="*/ 0 h 25"/>
                  <a:gd name="T20" fmla="*/ 22 w 22"/>
                  <a:gd name="T21" fmla="*/ 0 h 25"/>
                  <a:gd name="T22" fmla="*/ 1 w 22"/>
                  <a:gd name="T23" fmla="*/ 25 h 25"/>
                  <a:gd name="T24" fmla="*/ 1 w 22"/>
                  <a:gd name="T25" fmla="*/ 25 h 25"/>
                  <a:gd name="T26" fmla="*/ 1 w 22"/>
                  <a:gd name="T27" fmla="*/ 23 h 25"/>
                  <a:gd name="T28" fmla="*/ 1 w 22"/>
                  <a:gd name="T29" fmla="*/ 23 h 25"/>
                  <a:gd name="T30" fmla="*/ 1 w 22"/>
                  <a:gd name="T31" fmla="*/ 23 h 25"/>
                  <a:gd name="T32" fmla="*/ 1 w 22"/>
                  <a:gd name="T33" fmla="*/ 23 h 25"/>
                  <a:gd name="T34" fmla="*/ 1 w 22"/>
                  <a:gd name="T35" fmla="*/ 23 h 25"/>
                  <a:gd name="T36" fmla="*/ 0 w 22"/>
                  <a:gd name="T37" fmla="*/ 23 h 25"/>
                  <a:gd name="T38" fmla="*/ 0 w 22"/>
                  <a:gd name="T39" fmla="*/ 23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
                  <a:gd name="T61" fmla="*/ 0 h 25"/>
                  <a:gd name="T62" fmla="*/ 22 w 22"/>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 h="25">
                    <a:moveTo>
                      <a:pt x="0" y="23"/>
                    </a:moveTo>
                    <a:lnTo>
                      <a:pt x="21" y="0"/>
                    </a:lnTo>
                    <a:lnTo>
                      <a:pt x="22" y="0"/>
                    </a:lnTo>
                    <a:lnTo>
                      <a:pt x="1" y="25"/>
                    </a:lnTo>
                    <a:lnTo>
                      <a:pt x="1" y="23"/>
                    </a:lnTo>
                    <a:lnTo>
                      <a:pt x="0" y="23"/>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89" name="Freeform 451"/>
              <p:cNvSpPr>
                <a:spLocks/>
              </p:cNvSpPr>
              <p:nvPr/>
            </p:nvSpPr>
            <p:spPr bwMode="auto">
              <a:xfrm>
                <a:off x="4752" y="3777"/>
                <a:ext cx="22" cy="26"/>
              </a:xfrm>
              <a:custGeom>
                <a:avLst/>
                <a:gdLst>
                  <a:gd name="T0" fmla="*/ 0 w 22"/>
                  <a:gd name="T1" fmla="*/ 25 h 26"/>
                  <a:gd name="T2" fmla="*/ 21 w 22"/>
                  <a:gd name="T3" fmla="*/ 0 h 26"/>
                  <a:gd name="T4" fmla="*/ 21 w 22"/>
                  <a:gd name="T5" fmla="*/ 0 h 26"/>
                  <a:gd name="T6" fmla="*/ 22 w 22"/>
                  <a:gd name="T7" fmla="*/ 0 h 26"/>
                  <a:gd name="T8" fmla="*/ 22 w 22"/>
                  <a:gd name="T9" fmla="*/ 0 h 26"/>
                  <a:gd name="T10" fmla="*/ 22 w 22"/>
                  <a:gd name="T11" fmla="*/ 1 h 26"/>
                  <a:gd name="T12" fmla="*/ 22 w 22"/>
                  <a:gd name="T13" fmla="*/ 1 h 26"/>
                  <a:gd name="T14" fmla="*/ 22 w 22"/>
                  <a:gd name="T15" fmla="*/ 1 h 26"/>
                  <a:gd name="T16" fmla="*/ 22 w 22"/>
                  <a:gd name="T17" fmla="*/ 1 h 26"/>
                  <a:gd name="T18" fmla="*/ 22 w 22"/>
                  <a:gd name="T19" fmla="*/ 1 h 26"/>
                  <a:gd name="T20" fmla="*/ 1 w 22"/>
                  <a:gd name="T21" fmla="*/ 26 h 26"/>
                  <a:gd name="T22" fmla="*/ 1 w 22"/>
                  <a:gd name="T23" fmla="*/ 26 h 26"/>
                  <a:gd name="T24" fmla="*/ 1 w 22"/>
                  <a:gd name="T25" fmla="*/ 25 h 26"/>
                  <a:gd name="T26" fmla="*/ 1 w 22"/>
                  <a:gd name="T27" fmla="*/ 25 h 26"/>
                  <a:gd name="T28" fmla="*/ 0 w 22"/>
                  <a:gd name="T29" fmla="*/ 25 h 26"/>
                  <a:gd name="T30" fmla="*/ 0 w 22"/>
                  <a:gd name="T31" fmla="*/ 25 h 26"/>
                  <a:gd name="T32" fmla="*/ 0 w 22"/>
                  <a:gd name="T33" fmla="*/ 25 h 26"/>
                  <a:gd name="T34" fmla="*/ 0 w 22"/>
                  <a:gd name="T35" fmla="*/ 25 h 26"/>
                  <a:gd name="T36" fmla="*/ 0 w 22"/>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6"/>
                  <a:gd name="T59" fmla="*/ 22 w 22"/>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6">
                    <a:moveTo>
                      <a:pt x="0" y="25"/>
                    </a:moveTo>
                    <a:lnTo>
                      <a:pt x="21" y="0"/>
                    </a:lnTo>
                    <a:lnTo>
                      <a:pt x="22" y="0"/>
                    </a:lnTo>
                    <a:lnTo>
                      <a:pt x="22" y="1"/>
                    </a:lnTo>
                    <a:lnTo>
                      <a:pt x="1" y="26"/>
                    </a:lnTo>
                    <a:lnTo>
                      <a:pt x="1" y="25"/>
                    </a:lnTo>
                    <a:lnTo>
                      <a:pt x="0" y="25"/>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0" name="Freeform 452"/>
              <p:cNvSpPr>
                <a:spLocks/>
              </p:cNvSpPr>
              <p:nvPr/>
            </p:nvSpPr>
            <p:spPr bwMode="auto">
              <a:xfrm>
                <a:off x="4753" y="3778"/>
                <a:ext cx="22" cy="26"/>
              </a:xfrm>
              <a:custGeom>
                <a:avLst/>
                <a:gdLst>
                  <a:gd name="T0" fmla="*/ 0 w 22"/>
                  <a:gd name="T1" fmla="*/ 25 h 26"/>
                  <a:gd name="T2" fmla="*/ 21 w 22"/>
                  <a:gd name="T3" fmla="*/ 0 h 26"/>
                  <a:gd name="T4" fmla="*/ 21 w 22"/>
                  <a:gd name="T5" fmla="*/ 0 h 26"/>
                  <a:gd name="T6" fmla="*/ 22 w 22"/>
                  <a:gd name="T7" fmla="*/ 0 h 26"/>
                  <a:gd name="T8" fmla="*/ 22 w 22"/>
                  <a:gd name="T9" fmla="*/ 0 h 26"/>
                  <a:gd name="T10" fmla="*/ 22 w 22"/>
                  <a:gd name="T11" fmla="*/ 0 h 26"/>
                  <a:gd name="T12" fmla="*/ 22 w 22"/>
                  <a:gd name="T13" fmla="*/ 0 h 26"/>
                  <a:gd name="T14" fmla="*/ 22 w 22"/>
                  <a:gd name="T15" fmla="*/ 0 h 26"/>
                  <a:gd name="T16" fmla="*/ 22 w 22"/>
                  <a:gd name="T17" fmla="*/ 0 h 26"/>
                  <a:gd name="T18" fmla="*/ 22 w 22"/>
                  <a:gd name="T19" fmla="*/ 0 h 26"/>
                  <a:gd name="T20" fmla="*/ 1 w 22"/>
                  <a:gd name="T21" fmla="*/ 26 h 26"/>
                  <a:gd name="T22" fmla="*/ 0 w 22"/>
                  <a:gd name="T23" fmla="*/ 26 h 26"/>
                  <a:gd name="T24" fmla="*/ 0 w 22"/>
                  <a:gd name="T25" fmla="*/ 25 h 26"/>
                  <a:gd name="T26" fmla="*/ 0 w 22"/>
                  <a:gd name="T27" fmla="*/ 25 h 26"/>
                  <a:gd name="T28" fmla="*/ 0 w 22"/>
                  <a:gd name="T29" fmla="*/ 25 h 26"/>
                  <a:gd name="T30" fmla="*/ 0 w 22"/>
                  <a:gd name="T31" fmla="*/ 25 h 26"/>
                  <a:gd name="T32" fmla="*/ 0 w 22"/>
                  <a:gd name="T33" fmla="*/ 25 h 26"/>
                  <a:gd name="T34" fmla="*/ 0 w 22"/>
                  <a:gd name="T35" fmla="*/ 25 h 26"/>
                  <a:gd name="T36" fmla="*/ 0 w 22"/>
                  <a:gd name="T37" fmla="*/ 25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2"/>
                  <a:gd name="T58" fmla="*/ 0 h 26"/>
                  <a:gd name="T59" fmla="*/ 22 w 22"/>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2" h="26">
                    <a:moveTo>
                      <a:pt x="0" y="25"/>
                    </a:moveTo>
                    <a:lnTo>
                      <a:pt x="21" y="0"/>
                    </a:lnTo>
                    <a:lnTo>
                      <a:pt x="22" y="0"/>
                    </a:lnTo>
                    <a:lnTo>
                      <a:pt x="1" y="26"/>
                    </a:lnTo>
                    <a:lnTo>
                      <a:pt x="0" y="26"/>
                    </a:lnTo>
                    <a:lnTo>
                      <a:pt x="0" y="25"/>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1" name="Freeform 453"/>
              <p:cNvSpPr>
                <a:spLocks/>
              </p:cNvSpPr>
              <p:nvPr/>
            </p:nvSpPr>
            <p:spPr bwMode="auto">
              <a:xfrm>
                <a:off x="4754" y="3778"/>
                <a:ext cx="24" cy="27"/>
              </a:xfrm>
              <a:custGeom>
                <a:avLst/>
                <a:gdLst>
                  <a:gd name="T0" fmla="*/ 0 w 24"/>
                  <a:gd name="T1" fmla="*/ 26 h 27"/>
                  <a:gd name="T2" fmla="*/ 21 w 24"/>
                  <a:gd name="T3" fmla="*/ 0 h 27"/>
                  <a:gd name="T4" fmla="*/ 22 w 24"/>
                  <a:gd name="T5" fmla="*/ 0 h 27"/>
                  <a:gd name="T6" fmla="*/ 22 w 24"/>
                  <a:gd name="T7" fmla="*/ 1 h 27"/>
                  <a:gd name="T8" fmla="*/ 22 w 24"/>
                  <a:gd name="T9" fmla="*/ 1 h 27"/>
                  <a:gd name="T10" fmla="*/ 22 w 24"/>
                  <a:gd name="T11" fmla="*/ 1 h 27"/>
                  <a:gd name="T12" fmla="*/ 22 w 24"/>
                  <a:gd name="T13" fmla="*/ 1 h 27"/>
                  <a:gd name="T14" fmla="*/ 22 w 24"/>
                  <a:gd name="T15" fmla="*/ 1 h 27"/>
                  <a:gd name="T16" fmla="*/ 22 w 24"/>
                  <a:gd name="T17" fmla="*/ 1 h 27"/>
                  <a:gd name="T18" fmla="*/ 24 w 24"/>
                  <a:gd name="T19" fmla="*/ 1 h 27"/>
                  <a:gd name="T20" fmla="*/ 0 w 24"/>
                  <a:gd name="T21" fmla="*/ 27 h 27"/>
                  <a:gd name="T22" fmla="*/ 0 w 24"/>
                  <a:gd name="T23" fmla="*/ 27 h 27"/>
                  <a:gd name="T24" fmla="*/ 0 w 24"/>
                  <a:gd name="T25" fmla="*/ 26 h 27"/>
                  <a:gd name="T26" fmla="*/ 0 w 24"/>
                  <a:gd name="T27" fmla="*/ 26 h 27"/>
                  <a:gd name="T28" fmla="*/ 0 w 24"/>
                  <a:gd name="T29" fmla="*/ 26 h 27"/>
                  <a:gd name="T30" fmla="*/ 0 w 24"/>
                  <a:gd name="T31" fmla="*/ 26 h 27"/>
                  <a:gd name="T32" fmla="*/ 0 w 24"/>
                  <a:gd name="T33" fmla="*/ 26 h 27"/>
                  <a:gd name="T34" fmla="*/ 0 w 24"/>
                  <a:gd name="T35" fmla="*/ 26 h 27"/>
                  <a:gd name="T36" fmla="*/ 0 w 24"/>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7"/>
                  <a:gd name="T59" fmla="*/ 24 w 2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7">
                    <a:moveTo>
                      <a:pt x="0" y="26"/>
                    </a:moveTo>
                    <a:lnTo>
                      <a:pt x="21" y="0"/>
                    </a:lnTo>
                    <a:lnTo>
                      <a:pt x="22" y="0"/>
                    </a:lnTo>
                    <a:lnTo>
                      <a:pt x="22" y="1"/>
                    </a:lnTo>
                    <a:lnTo>
                      <a:pt x="24" y="1"/>
                    </a:lnTo>
                    <a:lnTo>
                      <a:pt x="0" y="27"/>
                    </a:lnTo>
                    <a:lnTo>
                      <a:pt x="0" y="26"/>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2" name="Freeform 454"/>
              <p:cNvSpPr>
                <a:spLocks/>
              </p:cNvSpPr>
              <p:nvPr/>
            </p:nvSpPr>
            <p:spPr bwMode="auto">
              <a:xfrm>
                <a:off x="4754" y="3779"/>
                <a:ext cx="25" cy="27"/>
              </a:xfrm>
              <a:custGeom>
                <a:avLst/>
                <a:gdLst>
                  <a:gd name="T0" fmla="*/ 0 w 25"/>
                  <a:gd name="T1" fmla="*/ 26 h 27"/>
                  <a:gd name="T2" fmla="*/ 24 w 25"/>
                  <a:gd name="T3" fmla="*/ 0 h 27"/>
                  <a:gd name="T4" fmla="*/ 24 w 25"/>
                  <a:gd name="T5" fmla="*/ 0 h 27"/>
                  <a:gd name="T6" fmla="*/ 24 w 25"/>
                  <a:gd name="T7" fmla="*/ 0 h 27"/>
                  <a:gd name="T8" fmla="*/ 24 w 25"/>
                  <a:gd name="T9" fmla="*/ 0 h 27"/>
                  <a:gd name="T10" fmla="*/ 24 w 25"/>
                  <a:gd name="T11" fmla="*/ 0 h 27"/>
                  <a:gd name="T12" fmla="*/ 24 w 25"/>
                  <a:gd name="T13" fmla="*/ 0 h 27"/>
                  <a:gd name="T14" fmla="*/ 24 w 25"/>
                  <a:gd name="T15" fmla="*/ 0 h 27"/>
                  <a:gd name="T16" fmla="*/ 24 w 25"/>
                  <a:gd name="T17" fmla="*/ 1 h 27"/>
                  <a:gd name="T18" fmla="*/ 25 w 25"/>
                  <a:gd name="T19" fmla="*/ 1 h 27"/>
                  <a:gd name="T20" fmla="*/ 1 w 25"/>
                  <a:gd name="T21" fmla="*/ 27 h 27"/>
                  <a:gd name="T22" fmla="*/ 1 w 25"/>
                  <a:gd name="T23" fmla="*/ 27 h 27"/>
                  <a:gd name="T24" fmla="*/ 1 w 25"/>
                  <a:gd name="T25" fmla="*/ 26 h 27"/>
                  <a:gd name="T26" fmla="*/ 1 w 25"/>
                  <a:gd name="T27" fmla="*/ 26 h 27"/>
                  <a:gd name="T28" fmla="*/ 1 w 25"/>
                  <a:gd name="T29" fmla="*/ 26 h 27"/>
                  <a:gd name="T30" fmla="*/ 0 w 25"/>
                  <a:gd name="T31" fmla="*/ 26 h 27"/>
                  <a:gd name="T32" fmla="*/ 0 w 25"/>
                  <a:gd name="T33" fmla="*/ 26 h 27"/>
                  <a:gd name="T34" fmla="*/ 0 w 25"/>
                  <a:gd name="T35" fmla="*/ 26 h 27"/>
                  <a:gd name="T36" fmla="*/ 0 w 25"/>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7"/>
                  <a:gd name="T59" fmla="*/ 25 w 2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7">
                    <a:moveTo>
                      <a:pt x="0" y="26"/>
                    </a:moveTo>
                    <a:lnTo>
                      <a:pt x="24" y="0"/>
                    </a:lnTo>
                    <a:lnTo>
                      <a:pt x="24" y="1"/>
                    </a:lnTo>
                    <a:lnTo>
                      <a:pt x="25" y="1"/>
                    </a:lnTo>
                    <a:lnTo>
                      <a:pt x="1" y="27"/>
                    </a:lnTo>
                    <a:lnTo>
                      <a:pt x="1" y="26"/>
                    </a:lnTo>
                    <a:lnTo>
                      <a:pt x="0" y="26"/>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3" name="Freeform 455"/>
              <p:cNvSpPr>
                <a:spLocks/>
              </p:cNvSpPr>
              <p:nvPr/>
            </p:nvSpPr>
            <p:spPr bwMode="auto">
              <a:xfrm>
                <a:off x="4755" y="3780"/>
                <a:ext cx="25" cy="27"/>
              </a:xfrm>
              <a:custGeom>
                <a:avLst/>
                <a:gdLst>
                  <a:gd name="T0" fmla="*/ 0 w 25"/>
                  <a:gd name="T1" fmla="*/ 26 h 27"/>
                  <a:gd name="T2" fmla="*/ 24 w 25"/>
                  <a:gd name="T3" fmla="*/ 0 h 27"/>
                  <a:gd name="T4" fmla="*/ 24 w 25"/>
                  <a:gd name="T5" fmla="*/ 0 h 27"/>
                  <a:gd name="T6" fmla="*/ 24 w 25"/>
                  <a:gd name="T7" fmla="*/ 0 h 27"/>
                  <a:gd name="T8" fmla="*/ 24 w 25"/>
                  <a:gd name="T9" fmla="*/ 0 h 27"/>
                  <a:gd name="T10" fmla="*/ 24 w 25"/>
                  <a:gd name="T11" fmla="*/ 0 h 27"/>
                  <a:gd name="T12" fmla="*/ 24 w 25"/>
                  <a:gd name="T13" fmla="*/ 0 h 27"/>
                  <a:gd name="T14" fmla="*/ 24 w 25"/>
                  <a:gd name="T15" fmla="*/ 0 h 27"/>
                  <a:gd name="T16" fmla="*/ 24 w 25"/>
                  <a:gd name="T17" fmla="*/ 0 h 27"/>
                  <a:gd name="T18" fmla="*/ 25 w 25"/>
                  <a:gd name="T19" fmla="*/ 0 h 27"/>
                  <a:gd name="T20" fmla="*/ 1 w 25"/>
                  <a:gd name="T21" fmla="*/ 27 h 27"/>
                  <a:gd name="T22" fmla="*/ 0 w 25"/>
                  <a:gd name="T23" fmla="*/ 27 h 27"/>
                  <a:gd name="T24" fmla="*/ 0 w 25"/>
                  <a:gd name="T25" fmla="*/ 26 h 27"/>
                  <a:gd name="T26" fmla="*/ 0 w 25"/>
                  <a:gd name="T27" fmla="*/ 26 h 27"/>
                  <a:gd name="T28" fmla="*/ 0 w 25"/>
                  <a:gd name="T29" fmla="*/ 26 h 27"/>
                  <a:gd name="T30" fmla="*/ 0 w 25"/>
                  <a:gd name="T31" fmla="*/ 26 h 27"/>
                  <a:gd name="T32" fmla="*/ 0 w 25"/>
                  <a:gd name="T33" fmla="*/ 26 h 27"/>
                  <a:gd name="T34" fmla="*/ 0 w 25"/>
                  <a:gd name="T35" fmla="*/ 26 h 27"/>
                  <a:gd name="T36" fmla="*/ 0 w 25"/>
                  <a:gd name="T37" fmla="*/ 26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7"/>
                  <a:gd name="T59" fmla="*/ 25 w 2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7">
                    <a:moveTo>
                      <a:pt x="0" y="26"/>
                    </a:moveTo>
                    <a:lnTo>
                      <a:pt x="24" y="0"/>
                    </a:lnTo>
                    <a:lnTo>
                      <a:pt x="25" y="0"/>
                    </a:lnTo>
                    <a:lnTo>
                      <a:pt x="1" y="27"/>
                    </a:lnTo>
                    <a:lnTo>
                      <a:pt x="0" y="27"/>
                    </a:lnTo>
                    <a:lnTo>
                      <a:pt x="0" y="26"/>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4" name="Freeform 456"/>
              <p:cNvSpPr>
                <a:spLocks/>
              </p:cNvSpPr>
              <p:nvPr/>
            </p:nvSpPr>
            <p:spPr bwMode="auto">
              <a:xfrm>
                <a:off x="4756" y="3780"/>
                <a:ext cx="25" cy="28"/>
              </a:xfrm>
              <a:custGeom>
                <a:avLst/>
                <a:gdLst>
                  <a:gd name="T0" fmla="*/ 0 w 25"/>
                  <a:gd name="T1" fmla="*/ 27 h 28"/>
                  <a:gd name="T2" fmla="*/ 24 w 25"/>
                  <a:gd name="T3" fmla="*/ 0 h 28"/>
                  <a:gd name="T4" fmla="*/ 24 w 25"/>
                  <a:gd name="T5" fmla="*/ 0 h 28"/>
                  <a:gd name="T6" fmla="*/ 24 w 25"/>
                  <a:gd name="T7" fmla="*/ 0 h 28"/>
                  <a:gd name="T8" fmla="*/ 24 w 25"/>
                  <a:gd name="T9" fmla="*/ 1 h 28"/>
                  <a:gd name="T10" fmla="*/ 24 w 25"/>
                  <a:gd name="T11" fmla="*/ 1 h 28"/>
                  <a:gd name="T12" fmla="*/ 24 w 25"/>
                  <a:gd name="T13" fmla="*/ 1 h 28"/>
                  <a:gd name="T14" fmla="*/ 24 w 25"/>
                  <a:gd name="T15" fmla="*/ 1 h 28"/>
                  <a:gd name="T16" fmla="*/ 24 w 25"/>
                  <a:gd name="T17" fmla="*/ 1 h 28"/>
                  <a:gd name="T18" fmla="*/ 25 w 25"/>
                  <a:gd name="T19" fmla="*/ 1 h 28"/>
                  <a:gd name="T20" fmla="*/ 0 w 25"/>
                  <a:gd name="T21" fmla="*/ 28 h 28"/>
                  <a:gd name="T22" fmla="*/ 0 w 25"/>
                  <a:gd name="T23" fmla="*/ 28 h 28"/>
                  <a:gd name="T24" fmla="*/ 0 w 25"/>
                  <a:gd name="T25" fmla="*/ 28 h 28"/>
                  <a:gd name="T26" fmla="*/ 0 w 25"/>
                  <a:gd name="T27" fmla="*/ 28 h 28"/>
                  <a:gd name="T28" fmla="*/ 0 w 25"/>
                  <a:gd name="T29" fmla="*/ 27 h 28"/>
                  <a:gd name="T30" fmla="*/ 0 w 25"/>
                  <a:gd name="T31" fmla="*/ 27 h 28"/>
                  <a:gd name="T32" fmla="*/ 0 w 25"/>
                  <a:gd name="T33" fmla="*/ 27 h 28"/>
                  <a:gd name="T34" fmla="*/ 0 w 25"/>
                  <a:gd name="T35" fmla="*/ 27 h 28"/>
                  <a:gd name="T36" fmla="*/ 0 w 25"/>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8"/>
                  <a:gd name="T59" fmla="*/ 25 w 25"/>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8">
                    <a:moveTo>
                      <a:pt x="0" y="27"/>
                    </a:moveTo>
                    <a:lnTo>
                      <a:pt x="24" y="0"/>
                    </a:lnTo>
                    <a:lnTo>
                      <a:pt x="24" y="1"/>
                    </a:lnTo>
                    <a:lnTo>
                      <a:pt x="25" y="1"/>
                    </a:lnTo>
                    <a:lnTo>
                      <a:pt x="0" y="28"/>
                    </a:lnTo>
                    <a:lnTo>
                      <a:pt x="0" y="27"/>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5" name="Freeform 457"/>
              <p:cNvSpPr>
                <a:spLocks/>
              </p:cNvSpPr>
              <p:nvPr/>
            </p:nvSpPr>
            <p:spPr bwMode="auto">
              <a:xfrm>
                <a:off x="4756" y="3781"/>
                <a:ext cx="26" cy="28"/>
              </a:xfrm>
              <a:custGeom>
                <a:avLst/>
                <a:gdLst>
                  <a:gd name="T0" fmla="*/ 0 w 26"/>
                  <a:gd name="T1" fmla="*/ 27 h 28"/>
                  <a:gd name="T2" fmla="*/ 25 w 26"/>
                  <a:gd name="T3" fmla="*/ 0 h 28"/>
                  <a:gd name="T4" fmla="*/ 25 w 26"/>
                  <a:gd name="T5" fmla="*/ 0 h 28"/>
                  <a:gd name="T6" fmla="*/ 25 w 26"/>
                  <a:gd name="T7" fmla="*/ 0 h 28"/>
                  <a:gd name="T8" fmla="*/ 25 w 26"/>
                  <a:gd name="T9" fmla="*/ 0 h 28"/>
                  <a:gd name="T10" fmla="*/ 25 w 26"/>
                  <a:gd name="T11" fmla="*/ 0 h 28"/>
                  <a:gd name="T12" fmla="*/ 25 w 26"/>
                  <a:gd name="T13" fmla="*/ 0 h 28"/>
                  <a:gd name="T14" fmla="*/ 25 w 26"/>
                  <a:gd name="T15" fmla="*/ 1 h 28"/>
                  <a:gd name="T16" fmla="*/ 25 w 26"/>
                  <a:gd name="T17" fmla="*/ 1 h 28"/>
                  <a:gd name="T18" fmla="*/ 26 w 26"/>
                  <a:gd name="T19" fmla="*/ 1 h 28"/>
                  <a:gd name="T20" fmla="*/ 1 w 26"/>
                  <a:gd name="T21" fmla="*/ 28 h 28"/>
                  <a:gd name="T22" fmla="*/ 0 w 26"/>
                  <a:gd name="T23" fmla="*/ 28 h 28"/>
                  <a:gd name="T24" fmla="*/ 0 w 26"/>
                  <a:gd name="T25" fmla="*/ 28 h 28"/>
                  <a:gd name="T26" fmla="*/ 0 w 26"/>
                  <a:gd name="T27" fmla="*/ 28 h 28"/>
                  <a:gd name="T28" fmla="*/ 0 w 26"/>
                  <a:gd name="T29" fmla="*/ 28 h 28"/>
                  <a:gd name="T30" fmla="*/ 0 w 26"/>
                  <a:gd name="T31" fmla="*/ 27 h 28"/>
                  <a:gd name="T32" fmla="*/ 0 w 26"/>
                  <a:gd name="T33" fmla="*/ 27 h 28"/>
                  <a:gd name="T34" fmla="*/ 0 w 26"/>
                  <a:gd name="T35" fmla="*/ 27 h 28"/>
                  <a:gd name="T36" fmla="*/ 0 w 26"/>
                  <a:gd name="T37" fmla="*/ 27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8"/>
                  <a:gd name="T59" fmla="*/ 26 w 26"/>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8">
                    <a:moveTo>
                      <a:pt x="0" y="27"/>
                    </a:moveTo>
                    <a:lnTo>
                      <a:pt x="25" y="0"/>
                    </a:lnTo>
                    <a:lnTo>
                      <a:pt x="25" y="1"/>
                    </a:lnTo>
                    <a:lnTo>
                      <a:pt x="26" y="1"/>
                    </a:lnTo>
                    <a:lnTo>
                      <a:pt x="1" y="28"/>
                    </a:lnTo>
                    <a:lnTo>
                      <a:pt x="0" y="28"/>
                    </a:lnTo>
                    <a:lnTo>
                      <a:pt x="0" y="27"/>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6" name="Freeform 458"/>
              <p:cNvSpPr>
                <a:spLocks/>
              </p:cNvSpPr>
              <p:nvPr/>
            </p:nvSpPr>
            <p:spPr bwMode="auto">
              <a:xfrm>
                <a:off x="4757" y="3782"/>
                <a:ext cx="25" cy="29"/>
              </a:xfrm>
              <a:custGeom>
                <a:avLst/>
                <a:gdLst>
                  <a:gd name="T0" fmla="*/ 0 w 25"/>
                  <a:gd name="T1" fmla="*/ 27 h 29"/>
                  <a:gd name="T2" fmla="*/ 25 w 25"/>
                  <a:gd name="T3" fmla="*/ 0 h 29"/>
                  <a:gd name="T4" fmla="*/ 25 w 25"/>
                  <a:gd name="T5" fmla="*/ 0 h 29"/>
                  <a:gd name="T6" fmla="*/ 25 w 25"/>
                  <a:gd name="T7" fmla="*/ 0 h 29"/>
                  <a:gd name="T8" fmla="*/ 25 w 25"/>
                  <a:gd name="T9" fmla="*/ 0 h 29"/>
                  <a:gd name="T10" fmla="*/ 25 w 25"/>
                  <a:gd name="T11" fmla="*/ 0 h 29"/>
                  <a:gd name="T12" fmla="*/ 25 w 25"/>
                  <a:gd name="T13" fmla="*/ 0 h 29"/>
                  <a:gd name="T14" fmla="*/ 25 w 25"/>
                  <a:gd name="T15" fmla="*/ 0 h 29"/>
                  <a:gd name="T16" fmla="*/ 25 w 25"/>
                  <a:gd name="T17" fmla="*/ 0 h 29"/>
                  <a:gd name="T18" fmla="*/ 25 w 25"/>
                  <a:gd name="T19" fmla="*/ 1 h 29"/>
                  <a:gd name="T20" fmla="*/ 0 w 25"/>
                  <a:gd name="T21" fmla="*/ 29 h 29"/>
                  <a:gd name="T22" fmla="*/ 0 w 25"/>
                  <a:gd name="T23" fmla="*/ 29 h 29"/>
                  <a:gd name="T24" fmla="*/ 0 w 25"/>
                  <a:gd name="T25" fmla="*/ 28 h 29"/>
                  <a:gd name="T26" fmla="*/ 0 w 25"/>
                  <a:gd name="T27" fmla="*/ 28 h 29"/>
                  <a:gd name="T28" fmla="*/ 0 w 25"/>
                  <a:gd name="T29" fmla="*/ 28 h 29"/>
                  <a:gd name="T30" fmla="*/ 0 w 25"/>
                  <a:gd name="T31" fmla="*/ 28 h 29"/>
                  <a:gd name="T32" fmla="*/ 0 w 25"/>
                  <a:gd name="T33" fmla="*/ 28 h 29"/>
                  <a:gd name="T34" fmla="*/ 0 w 25"/>
                  <a:gd name="T35" fmla="*/ 27 h 29"/>
                  <a:gd name="T36" fmla="*/ 0 w 25"/>
                  <a:gd name="T37" fmla="*/ 27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9"/>
                  <a:gd name="T59" fmla="*/ 25 w 25"/>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9">
                    <a:moveTo>
                      <a:pt x="0" y="27"/>
                    </a:moveTo>
                    <a:lnTo>
                      <a:pt x="25" y="0"/>
                    </a:lnTo>
                    <a:lnTo>
                      <a:pt x="25" y="1"/>
                    </a:lnTo>
                    <a:lnTo>
                      <a:pt x="0" y="29"/>
                    </a:lnTo>
                    <a:lnTo>
                      <a:pt x="0" y="28"/>
                    </a:lnTo>
                    <a:lnTo>
                      <a:pt x="0" y="27"/>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7" name="Freeform 459"/>
              <p:cNvSpPr>
                <a:spLocks/>
              </p:cNvSpPr>
              <p:nvPr/>
            </p:nvSpPr>
            <p:spPr bwMode="auto">
              <a:xfrm>
                <a:off x="4757" y="3783"/>
                <a:ext cx="26" cy="29"/>
              </a:xfrm>
              <a:custGeom>
                <a:avLst/>
                <a:gdLst>
                  <a:gd name="T0" fmla="*/ 0 w 26"/>
                  <a:gd name="T1" fmla="*/ 28 h 29"/>
                  <a:gd name="T2" fmla="*/ 25 w 26"/>
                  <a:gd name="T3" fmla="*/ 0 h 29"/>
                  <a:gd name="T4" fmla="*/ 26 w 26"/>
                  <a:gd name="T5" fmla="*/ 0 h 29"/>
                  <a:gd name="T6" fmla="*/ 26 w 26"/>
                  <a:gd name="T7" fmla="*/ 0 h 29"/>
                  <a:gd name="T8" fmla="*/ 26 w 26"/>
                  <a:gd name="T9" fmla="*/ 0 h 29"/>
                  <a:gd name="T10" fmla="*/ 26 w 26"/>
                  <a:gd name="T11" fmla="*/ 0 h 29"/>
                  <a:gd name="T12" fmla="*/ 26 w 26"/>
                  <a:gd name="T13" fmla="*/ 0 h 29"/>
                  <a:gd name="T14" fmla="*/ 26 w 26"/>
                  <a:gd name="T15" fmla="*/ 0 h 29"/>
                  <a:gd name="T16" fmla="*/ 26 w 26"/>
                  <a:gd name="T17" fmla="*/ 0 h 29"/>
                  <a:gd name="T18" fmla="*/ 26 w 26"/>
                  <a:gd name="T19" fmla="*/ 0 h 29"/>
                  <a:gd name="T20" fmla="*/ 0 w 26"/>
                  <a:gd name="T21" fmla="*/ 29 h 29"/>
                  <a:gd name="T22" fmla="*/ 0 w 26"/>
                  <a:gd name="T23" fmla="*/ 29 h 29"/>
                  <a:gd name="T24" fmla="*/ 0 w 26"/>
                  <a:gd name="T25" fmla="*/ 29 h 29"/>
                  <a:gd name="T26" fmla="*/ 0 w 26"/>
                  <a:gd name="T27" fmla="*/ 29 h 29"/>
                  <a:gd name="T28" fmla="*/ 0 w 26"/>
                  <a:gd name="T29" fmla="*/ 29 h 29"/>
                  <a:gd name="T30" fmla="*/ 0 w 26"/>
                  <a:gd name="T31" fmla="*/ 28 h 29"/>
                  <a:gd name="T32" fmla="*/ 0 w 26"/>
                  <a:gd name="T33" fmla="*/ 28 h 29"/>
                  <a:gd name="T34" fmla="*/ 0 w 26"/>
                  <a:gd name="T35" fmla="*/ 28 h 29"/>
                  <a:gd name="T36" fmla="*/ 0 w 26"/>
                  <a:gd name="T37" fmla="*/ 28 h 2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29"/>
                  <a:gd name="T59" fmla="*/ 26 w 26"/>
                  <a:gd name="T60" fmla="*/ 29 h 2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29">
                    <a:moveTo>
                      <a:pt x="0" y="28"/>
                    </a:moveTo>
                    <a:lnTo>
                      <a:pt x="25" y="0"/>
                    </a:lnTo>
                    <a:lnTo>
                      <a:pt x="26" y="0"/>
                    </a:lnTo>
                    <a:lnTo>
                      <a:pt x="0" y="29"/>
                    </a:lnTo>
                    <a:lnTo>
                      <a:pt x="0" y="28"/>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8" name="Freeform 460"/>
              <p:cNvSpPr>
                <a:spLocks/>
              </p:cNvSpPr>
              <p:nvPr/>
            </p:nvSpPr>
            <p:spPr bwMode="auto">
              <a:xfrm>
                <a:off x="4757" y="3783"/>
                <a:ext cx="27" cy="32"/>
              </a:xfrm>
              <a:custGeom>
                <a:avLst/>
                <a:gdLst>
                  <a:gd name="T0" fmla="*/ 0 w 27"/>
                  <a:gd name="T1" fmla="*/ 29 h 32"/>
                  <a:gd name="T2" fmla="*/ 26 w 27"/>
                  <a:gd name="T3" fmla="*/ 0 h 32"/>
                  <a:gd name="T4" fmla="*/ 26 w 27"/>
                  <a:gd name="T5" fmla="*/ 0 h 32"/>
                  <a:gd name="T6" fmla="*/ 26 w 27"/>
                  <a:gd name="T7" fmla="*/ 1 h 32"/>
                  <a:gd name="T8" fmla="*/ 27 w 27"/>
                  <a:gd name="T9" fmla="*/ 1 h 32"/>
                  <a:gd name="T10" fmla="*/ 27 w 27"/>
                  <a:gd name="T11" fmla="*/ 1 h 32"/>
                  <a:gd name="T12" fmla="*/ 27 w 27"/>
                  <a:gd name="T13" fmla="*/ 1 h 32"/>
                  <a:gd name="T14" fmla="*/ 27 w 27"/>
                  <a:gd name="T15" fmla="*/ 1 h 32"/>
                  <a:gd name="T16" fmla="*/ 27 w 27"/>
                  <a:gd name="T17" fmla="*/ 1 h 32"/>
                  <a:gd name="T18" fmla="*/ 27 w 27"/>
                  <a:gd name="T19" fmla="*/ 1 h 32"/>
                  <a:gd name="T20" fmla="*/ 0 w 27"/>
                  <a:gd name="T21" fmla="*/ 32 h 32"/>
                  <a:gd name="T22" fmla="*/ 0 w 27"/>
                  <a:gd name="T23" fmla="*/ 31 h 32"/>
                  <a:gd name="T24" fmla="*/ 0 w 27"/>
                  <a:gd name="T25" fmla="*/ 31 h 32"/>
                  <a:gd name="T26" fmla="*/ 0 w 27"/>
                  <a:gd name="T27" fmla="*/ 31 h 32"/>
                  <a:gd name="T28" fmla="*/ 0 w 27"/>
                  <a:gd name="T29" fmla="*/ 31 h 32"/>
                  <a:gd name="T30" fmla="*/ 0 w 27"/>
                  <a:gd name="T31" fmla="*/ 30 h 32"/>
                  <a:gd name="T32" fmla="*/ 0 w 27"/>
                  <a:gd name="T33" fmla="*/ 30 h 32"/>
                  <a:gd name="T34" fmla="*/ 0 w 27"/>
                  <a:gd name="T35" fmla="*/ 30 h 32"/>
                  <a:gd name="T36" fmla="*/ 0 w 27"/>
                  <a:gd name="T37" fmla="*/ 29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32"/>
                  <a:gd name="T59" fmla="*/ 27 w 27"/>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32">
                    <a:moveTo>
                      <a:pt x="0" y="29"/>
                    </a:moveTo>
                    <a:lnTo>
                      <a:pt x="26" y="0"/>
                    </a:lnTo>
                    <a:lnTo>
                      <a:pt x="26" y="1"/>
                    </a:lnTo>
                    <a:lnTo>
                      <a:pt x="27" y="1"/>
                    </a:lnTo>
                    <a:lnTo>
                      <a:pt x="0" y="32"/>
                    </a:lnTo>
                    <a:lnTo>
                      <a:pt x="0" y="31"/>
                    </a:lnTo>
                    <a:lnTo>
                      <a:pt x="0" y="30"/>
                    </a:lnTo>
                    <a:lnTo>
                      <a:pt x="0" y="29"/>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599" name="Freeform 461"/>
              <p:cNvSpPr>
                <a:spLocks/>
              </p:cNvSpPr>
              <p:nvPr/>
            </p:nvSpPr>
            <p:spPr bwMode="auto">
              <a:xfrm>
                <a:off x="4756" y="3784"/>
                <a:ext cx="29" cy="34"/>
              </a:xfrm>
              <a:custGeom>
                <a:avLst/>
                <a:gdLst>
                  <a:gd name="T0" fmla="*/ 1 w 29"/>
                  <a:gd name="T1" fmla="*/ 31 h 34"/>
                  <a:gd name="T2" fmla="*/ 28 w 29"/>
                  <a:gd name="T3" fmla="*/ 0 h 34"/>
                  <a:gd name="T4" fmla="*/ 28 w 29"/>
                  <a:gd name="T5" fmla="*/ 0 h 34"/>
                  <a:gd name="T6" fmla="*/ 28 w 29"/>
                  <a:gd name="T7" fmla="*/ 0 h 34"/>
                  <a:gd name="T8" fmla="*/ 28 w 29"/>
                  <a:gd name="T9" fmla="*/ 1 h 34"/>
                  <a:gd name="T10" fmla="*/ 29 w 29"/>
                  <a:gd name="T11" fmla="*/ 1 h 34"/>
                  <a:gd name="T12" fmla="*/ 29 w 29"/>
                  <a:gd name="T13" fmla="*/ 1 h 34"/>
                  <a:gd name="T14" fmla="*/ 29 w 29"/>
                  <a:gd name="T15" fmla="*/ 1 h 34"/>
                  <a:gd name="T16" fmla="*/ 29 w 29"/>
                  <a:gd name="T17" fmla="*/ 1 h 34"/>
                  <a:gd name="T18" fmla="*/ 29 w 29"/>
                  <a:gd name="T19" fmla="*/ 1 h 34"/>
                  <a:gd name="T20" fmla="*/ 0 w 29"/>
                  <a:gd name="T21" fmla="*/ 34 h 34"/>
                  <a:gd name="T22" fmla="*/ 0 w 29"/>
                  <a:gd name="T23" fmla="*/ 34 h 34"/>
                  <a:gd name="T24" fmla="*/ 0 w 29"/>
                  <a:gd name="T25" fmla="*/ 34 h 34"/>
                  <a:gd name="T26" fmla="*/ 0 w 29"/>
                  <a:gd name="T27" fmla="*/ 33 h 34"/>
                  <a:gd name="T28" fmla="*/ 0 w 29"/>
                  <a:gd name="T29" fmla="*/ 33 h 34"/>
                  <a:gd name="T30" fmla="*/ 0 w 29"/>
                  <a:gd name="T31" fmla="*/ 33 h 34"/>
                  <a:gd name="T32" fmla="*/ 0 w 29"/>
                  <a:gd name="T33" fmla="*/ 31 h 34"/>
                  <a:gd name="T34" fmla="*/ 0 w 29"/>
                  <a:gd name="T35" fmla="*/ 31 h 34"/>
                  <a:gd name="T36" fmla="*/ 1 w 29"/>
                  <a:gd name="T37" fmla="*/ 31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34"/>
                  <a:gd name="T59" fmla="*/ 29 w 29"/>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34">
                    <a:moveTo>
                      <a:pt x="1" y="31"/>
                    </a:moveTo>
                    <a:lnTo>
                      <a:pt x="28" y="0"/>
                    </a:lnTo>
                    <a:lnTo>
                      <a:pt x="28" y="1"/>
                    </a:lnTo>
                    <a:lnTo>
                      <a:pt x="29" y="1"/>
                    </a:lnTo>
                    <a:lnTo>
                      <a:pt x="0" y="34"/>
                    </a:lnTo>
                    <a:lnTo>
                      <a:pt x="0" y="33"/>
                    </a:lnTo>
                    <a:lnTo>
                      <a:pt x="0" y="31"/>
                    </a:lnTo>
                    <a:lnTo>
                      <a:pt x="1" y="31"/>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0" name="Freeform 462"/>
              <p:cNvSpPr>
                <a:spLocks/>
              </p:cNvSpPr>
              <p:nvPr/>
            </p:nvSpPr>
            <p:spPr bwMode="auto">
              <a:xfrm>
                <a:off x="4755" y="3785"/>
                <a:ext cx="31" cy="35"/>
              </a:xfrm>
              <a:custGeom>
                <a:avLst/>
                <a:gdLst>
                  <a:gd name="T0" fmla="*/ 1 w 31"/>
                  <a:gd name="T1" fmla="*/ 33 h 35"/>
                  <a:gd name="T2" fmla="*/ 30 w 31"/>
                  <a:gd name="T3" fmla="*/ 0 h 35"/>
                  <a:gd name="T4" fmla="*/ 30 w 31"/>
                  <a:gd name="T5" fmla="*/ 0 h 35"/>
                  <a:gd name="T6" fmla="*/ 30 w 31"/>
                  <a:gd name="T7" fmla="*/ 0 h 35"/>
                  <a:gd name="T8" fmla="*/ 30 w 31"/>
                  <a:gd name="T9" fmla="*/ 1 h 35"/>
                  <a:gd name="T10" fmla="*/ 30 w 31"/>
                  <a:gd name="T11" fmla="*/ 1 h 35"/>
                  <a:gd name="T12" fmla="*/ 30 w 31"/>
                  <a:gd name="T13" fmla="*/ 1 h 35"/>
                  <a:gd name="T14" fmla="*/ 30 w 31"/>
                  <a:gd name="T15" fmla="*/ 1 h 35"/>
                  <a:gd name="T16" fmla="*/ 31 w 31"/>
                  <a:gd name="T17" fmla="*/ 1 h 35"/>
                  <a:gd name="T18" fmla="*/ 31 w 31"/>
                  <a:gd name="T19" fmla="*/ 1 h 35"/>
                  <a:gd name="T20" fmla="*/ 1 w 31"/>
                  <a:gd name="T21" fmla="*/ 35 h 35"/>
                  <a:gd name="T22" fmla="*/ 0 w 31"/>
                  <a:gd name="T23" fmla="*/ 35 h 35"/>
                  <a:gd name="T24" fmla="*/ 0 w 31"/>
                  <a:gd name="T25" fmla="*/ 35 h 35"/>
                  <a:gd name="T26" fmla="*/ 0 w 31"/>
                  <a:gd name="T27" fmla="*/ 35 h 35"/>
                  <a:gd name="T28" fmla="*/ 0 w 31"/>
                  <a:gd name="T29" fmla="*/ 34 h 35"/>
                  <a:gd name="T30" fmla="*/ 0 w 31"/>
                  <a:gd name="T31" fmla="*/ 34 h 35"/>
                  <a:gd name="T32" fmla="*/ 0 w 31"/>
                  <a:gd name="T33" fmla="*/ 34 h 35"/>
                  <a:gd name="T34" fmla="*/ 1 w 31"/>
                  <a:gd name="T35" fmla="*/ 34 h 35"/>
                  <a:gd name="T36" fmla="*/ 1 w 31"/>
                  <a:gd name="T37" fmla="*/ 34 h 35"/>
                  <a:gd name="T38" fmla="*/ 1 w 31"/>
                  <a:gd name="T39" fmla="*/ 33 h 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35"/>
                  <a:gd name="T62" fmla="*/ 31 w 31"/>
                  <a:gd name="T63" fmla="*/ 35 h 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35">
                    <a:moveTo>
                      <a:pt x="1" y="33"/>
                    </a:moveTo>
                    <a:lnTo>
                      <a:pt x="30" y="0"/>
                    </a:lnTo>
                    <a:lnTo>
                      <a:pt x="30" y="1"/>
                    </a:lnTo>
                    <a:lnTo>
                      <a:pt x="31" y="1"/>
                    </a:lnTo>
                    <a:lnTo>
                      <a:pt x="1" y="35"/>
                    </a:lnTo>
                    <a:lnTo>
                      <a:pt x="0" y="35"/>
                    </a:lnTo>
                    <a:lnTo>
                      <a:pt x="0" y="34"/>
                    </a:lnTo>
                    <a:lnTo>
                      <a:pt x="1" y="34"/>
                    </a:lnTo>
                    <a:lnTo>
                      <a:pt x="1" y="33"/>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1" name="Freeform 463"/>
              <p:cNvSpPr>
                <a:spLocks/>
              </p:cNvSpPr>
              <p:nvPr/>
            </p:nvSpPr>
            <p:spPr bwMode="auto">
              <a:xfrm>
                <a:off x="4756" y="3786"/>
                <a:ext cx="30" cy="34"/>
              </a:xfrm>
              <a:custGeom>
                <a:avLst/>
                <a:gdLst>
                  <a:gd name="T0" fmla="*/ 0 w 30"/>
                  <a:gd name="T1" fmla="*/ 34 h 34"/>
                  <a:gd name="T2" fmla="*/ 30 w 30"/>
                  <a:gd name="T3" fmla="*/ 0 h 34"/>
                  <a:gd name="T4" fmla="*/ 30 w 30"/>
                  <a:gd name="T5" fmla="*/ 0 h 34"/>
                  <a:gd name="T6" fmla="*/ 30 w 30"/>
                  <a:gd name="T7" fmla="*/ 0 h 34"/>
                  <a:gd name="T8" fmla="*/ 30 w 30"/>
                  <a:gd name="T9" fmla="*/ 2 h 34"/>
                  <a:gd name="T10" fmla="*/ 30 w 30"/>
                  <a:gd name="T11" fmla="*/ 2 h 34"/>
                  <a:gd name="T12" fmla="*/ 30 w 30"/>
                  <a:gd name="T13" fmla="*/ 2 h 34"/>
                  <a:gd name="T14" fmla="*/ 30 w 30"/>
                  <a:gd name="T15" fmla="*/ 2 h 34"/>
                  <a:gd name="T16" fmla="*/ 30 w 30"/>
                  <a:gd name="T17" fmla="*/ 2 h 34"/>
                  <a:gd name="T18" fmla="*/ 30 w 30"/>
                  <a:gd name="T19" fmla="*/ 2 h 34"/>
                  <a:gd name="T20" fmla="*/ 2 w 30"/>
                  <a:gd name="T21" fmla="*/ 33 h 34"/>
                  <a:gd name="T22" fmla="*/ 0 w 30"/>
                  <a:gd name="T23" fmla="*/ 34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4"/>
                  <a:gd name="T38" fmla="*/ 30 w 30"/>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4">
                    <a:moveTo>
                      <a:pt x="0" y="34"/>
                    </a:moveTo>
                    <a:lnTo>
                      <a:pt x="30" y="0"/>
                    </a:lnTo>
                    <a:lnTo>
                      <a:pt x="30" y="2"/>
                    </a:lnTo>
                    <a:lnTo>
                      <a:pt x="2" y="33"/>
                    </a:lnTo>
                    <a:lnTo>
                      <a:pt x="0" y="34"/>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2" name="Freeform 464"/>
              <p:cNvSpPr>
                <a:spLocks/>
              </p:cNvSpPr>
              <p:nvPr/>
            </p:nvSpPr>
            <p:spPr bwMode="auto">
              <a:xfrm>
                <a:off x="4758" y="3788"/>
                <a:ext cx="29" cy="31"/>
              </a:xfrm>
              <a:custGeom>
                <a:avLst/>
                <a:gdLst>
                  <a:gd name="T0" fmla="*/ 0 w 29"/>
                  <a:gd name="T1" fmla="*/ 31 h 31"/>
                  <a:gd name="T2" fmla="*/ 28 w 29"/>
                  <a:gd name="T3" fmla="*/ 0 h 31"/>
                  <a:gd name="T4" fmla="*/ 28 w 29"/>
                  <a:gd name="T5" fmla="*/ 0 h 31"/>
                  <a:gd name="T6" fmla="*/ 28 w 29"/>
                  <a:gd name="T7" fmla="*/ 0 h 31"/>
                  <a:gd name="T8" fmla="*/ 29 w 29"/>
                  <a:gd name="T9" fmla="*/ 1 h 31"/>
                  <a:gd name="T10" fmla="*/ 29 w 29"/>
                  <a:gd name="T11" fmla="*/ 1 h 31"/>
                  <a:gd name="T12" fmla="*/ 29 w 29"/>
                  <a:gd name="T13" fmla="*/ 1 h 31"/>
                  <a:gd name="T14" fmla="*/ 29 w 29"/>
                  <a:gd name="T15" fmla="*/ 1 h 31"/>
                  <a:gd name="T16" fmla="*/ 29 w 29"/>
                  <a:gd name="T17" fmla="*/ 1 h 31"/>
                  <a:gd name="T18" fmla="*/ 29 w 29"/>
                  <a:gd name="T19" fmla="*/ 1 h 31"/>
                  <a:gd name="T20" fmla="*/ 2 w 29"/>
                  <a:gd name="T21" fmla="*/ 31 h 31"/>
                  <a:gd name="T22" fmla="*/ 0 w 29"/>
                  <a:gd name="T23" fmla="*/ 31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31"/>
                  <a:gd name="T38" fmla="*/ 29 w 29"/>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31">
                    <a:moveTo>
                      <a:pt x="0" y="31"/>
                    </a:moveTo>
                    <a:lnTo>
                      <a:pt x="28" y="0"/>
                    </a:lnTo>
                    <a:lnTo>
                      <a:pt x="29" y="1"/>
                    </a:lnTo>
                    <a:lnTo>
                      <a:pt x="2" y="31"/>
                    </a:lnTo>
                    <a:lnTo>
                      <a:pt x="0" y="31"/>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3" name="Freeform 465"/>
              <p:cNvSpPr>
                <a:spLocks/>
              </p:cNvSpPr>
              <p:nvPr/>
            </p:nvSpPr>
            <p:spPr bwMode="auto">
              <a:xfrm>
                <a:off x="4760" y="3789"/>
                <a:ext cx="27" cy="30"/>
              </a:xfrm>
              <a:custGeom>
                <a:avLst/>
                <a:gdLst>
                  <a:gd name="T0" fmla="*/ 0 w 27"/>
                  <a:gd name="T1" fmla="*/ 30 h 30"/>
                  <a:gd name="T2" fmla="*/ 27 w 27"/>
                  <a:gd name="T3" fmla="*/ 0 h 30"/>
                  <a:gd name="T4" fmla="*/ 27 w 27"/>
                  <a:gd name="T5" fmla="*/ 0 h 30"/>
                  <a:gd name="T6" fmla="*/ 27 w 27"/>
                  <a:gd name="T7" fmla="*/ 1 h 30"/>
                  <a:gd name="T8" fmla="*/ 27 w 27"/>
                  <a:gd name="T9" fmla="*/ 1 h 30"/>
                  <a:gd name="T10" fmla="*/ 27 w 27"/>
                  <a:gd name="T11" fmla="*/ 1 h 30"/>
                  <a:gd name="T12" fmla="*/ 27 w 27"/>
                  <a:gd name="T13" fmla="*/ 1 h 30"/>
                  <a:gd name="T14" fmla="*/ 27 w 27"/>
                  <a:gd name="T15" fmla="*/ 1 h 30"/>
                  <a:gd name="T16" fmla="*/ 27 w 27"/>
                  <a:gd name="T17" fmla="*/ 1 h 30"/>
                  <a:gd name="T18" fmla="*/ 27 w 27"/>
                  <a:gd name="T19" fmla="*/ 2 h 30"/>
                  <a:gd name="T20" fmla="*/ 2 w 27"/>
                  <a:gd name="T21" fmla="*/ 29 h 30"/>
                  <a:gd name="T22" fmla="*/ 0 w 27"/>
                  <a:gd name="T23" fmla="*/ 3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
                  <a:gd name="T37" fmla="*/ 0 h 30"/>
                  <a:gd name="T38" fmla="*/ 27 w 27"/>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 h="30">
                    <a:moveTo>
                      <a:pt x="0" y="30"/>
                    </a:moveTo>
                    <a:lnTo>
                      <a:pt x="27" y="0"/>
                    </a:lnTo>
                    <a:lnTo>
                      <a:pt x="27" y="1"/>
                    </a:lnTo>
                    <a:lnTo>
                      <a:pt x="27" y="2"/>
                    </a:lnTo>
                    <a:lnTo>
                      <a:pt x="2" y="29"/>
                    </a:lnTo>
                    <a:lnTo>
                      <a:pt x="0" y="30"/>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4" name="Freeform 466"/>
              <p:cNvSpPr>
                <a:spLocks/>
              </p:cNvSpPr>
              <p:nvPr/>
            </p:nvSpPr>
            <p:spPr bwMode="auto">
              <a:xfrm>
                <a:off x="4762" y="3791"/>
                <a:ext cx="26" cy="27"/>
              </a:xfrm>
              <a:custGeom>
                <a:avLst/>
                <a:gdLst>
                  <a:gd name="T0" fmla="*/ 0 w 26"/>
                  <a:gd name="T1" fmla="*/ 27 h 27"/>
                  <a:gd name="T2" fmla="*/ 25 w 26"/>
                  <a:gd name="T3" fmla="*/ 0 h 27"/>
                  <a:gd name="T4" fmla="*/ 25 w 26"/>
                  <a:gd name="T5" fmla="*/ 0 h 27"/>
                  <a:gd name="T6" fmla="*/ 26 w 26"/>
                  <a:gd name="T7" fmla="*/ 0 h 27"/>
                  <a:gd name="T8" fmla="*/ 26 w 26"/>
                  <a:gd name="T9" fmla="*/ 0 h 27"/>
                  <a:gd name="T10" fmla="*/ 26 w 26"/>
                  <a:gd name="T11" fmla="*/ 0 h 27"/>
                  <a:gd name="T12" fmla="*/ 26 w 26"/>
                  <a:gd name="T13" fmla="*/ 0 h 27"/>
                  <a:gd name="T14" fmla="*/ 26 w 26"/>
                  <a:gd name="T15" fmla="*/ 1 h 27"/>
                  <a:gd name="T16" fmla="*/ 26 w 26"/>
                  <a:gd name="T17" fmla="*/ 1 h 27"/>
                  <a:gd name="T18" fmla="*/ 26 w 26"/>
                  <a:gd name="T19" fmla="*/ 1 h 27"/>
                  <a:gd name="T20" fmla="*/ 3 w 26"/>
                  <a:gd name="T21" fmla="*/ 27 h 27"/>
                  <a:gd name="T22" fmla="*/ 0 w 26"/>
                  <a:gd name="T23" fmla="*/ 2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27"/>
                  <a:gd name="T38" fmla="*/ 26 w 26"/>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27">
                    <a:moveTo>
                      <a:pt x="0" y="27"/>
                    </a:moveTo>
                    <a:lnTo>
                      <a:pt x="25" y="0"/>
                    </a:lnTo>
                    <a:lnTo>
                      <a:pt x="26" y="0"/>
                    </a:lnTo>
                    <a:lnTo>
                      <a:pt x="26" y="1"/>
                    </a:lnTo>
                    <a:lnTo>
                      <a:pt x="3" y="27"/>
                    </a:lnTo>
                    <a:lnTo>
                      <a:pt x="0" y="27"/>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5" name="Freeform 467"/>
              <p:cNvSpPr>
                <a:spLocks/>
              </p:cNvSpPr>
              <p:nvPr/>
            </p:nvSpPr>
            <p:spPr bwMode="auto">
              <a:xfrm>
                <a:off x="4765" y="3792"/>
                <a:ext cx="23" cy="26"/>
              </a:xfrm>
              <a:custGeom>
                <a:avLst/>
                <a:gdLst>
                  <a:gd name="T0" fmla="*/ 0 w 23"/>
                  <a:gd name="T1" fmla="*/ 26 h 26"/>
                  <a:gd name="T2" fmla="*/ 23 w 23"/>
                  <a:gd name="T3" fmla="*/ 0 h 26"/>
                  <a:gd name="T4" fmla="*/ 23 w 23"/>
                  <a:gd name="T5" fmla="*/ 0 h 26"/>
                  <a:gd name="T6" fmla="*/ 23 w 23"/>
                  <a:gd name="T7" fmla="*/ 0 h 26"/>
                  <a:gd name="T8" fmla="*/ 23 w 23"/>
                  <a:gd name="T9" fmla="*/ 0 h 26"/>
                  <a:gd name="T10" fmla="*/ 23 w 23"/>
                  <a:gd name="T11" fmla="*/ 1 h 26"/>
                  <a:gd name="T12" fmla="*/ 23 w 23"/>
                  <a:gd name="T13" fmla="*/ 1 h 26"/>
                  <a:gd name="T14" fmla="*/ 23 w 23"/>
                  <a:gd name="T15" fmla="*/ 1 h 26"/>
                  <a:gd name="T16" fmla="*/ 23 w 23"/>
                  <a:gd name="T17" fmla="*/ 1 h 26"/>
                  <a:gd name="T18" fmla="*/ 23 w 23"/>
                  <a:gd name="T19" fmla="*/ 1 h 26"/>
                  <a:gd name="T20" fmla="*/ 3 w 23"/>
                  <a:gd name="T21" fmla="*/ 25 h 26"/>
                  <a:gd name="T22" fmla="*/ 0 w 23"/>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26"/>
                  <a:gd name="T38" fmla="*/ 23 w 23"/>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26">
                    <a:moveTo>
                      <a:pt x="0" y="26"/>
                    </a:moveTo>
                    <a:lnTo>
                      <a:pt x="23" y="0"/>
                    </a:lnTo>
                    <a:lnTo>
                      <a:pt x="23" y="1"/>
                    </a:lnTo>
                    <a:lnTo>
                      <a:pt x="3" y="25"/>
                    </a:lnTo>
                    <a:lnTo>
                      <a:pt x="0" y="26"/>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6" name="Freeform 468"/>
              <p:cNvSpPr>
                <a:spLocks/>
              </p:cNvSpPr>
              <p:nvPr/>
            </p:nvSpPr>
            <p:spPr bwMode="auto">
              <a:xfrm>
                <a:off x="4768" y="3793"/>
                <a:ext cx="20" cy="24"/>
              </a:xfrm>
              <a:custGeom>
                <a:avLst/>
                <a:gdLst>
                  <a:gd name="T0" fmla="*/ 0 w 20"/>
                  <a:gd name="T1" fmla="*/ 24 h 24"/>
                  <a:gd name="T2" fmla="*/ 20 w 20"/>
                  <a:gd name="T3" fmla="*/ 0 h 24"/>
                  <a:gd name="T4" fmla="*/ 20 w 20"/>
                  <a:gd name="T5" fmla="*/ 0 h 24"/>
                  <a:gd name="T6" fmla="*/ 20 w 20"/>
                  <a:gd name="T7" fmla="*/ 1 h 24"/>
                  <a:gd name="T8" fmla="*/ 20 w 20"/>
                  <a:gd name="T9" fmla="*/ 1 h 24"/>
                  <a:gd name="T10" fmla="*/ 20 w 20"/>
                  <a:gd name="T11" fmla="*/ 1 h 24"/>
                  <a:gd name="T12" fmla="*/ 20 w 20"/>
                  <a:gd name="T13" fmla="*/ 1 h 24"/>
                  <a:gd name="T14" fmla="*/ 20 w 20"/>
                  <a:gd name="T15" fmla="*/ 1 h 24"/>
                  <a:gd name="T16" fmla="*/ 20 w 20"/>
                  <a:gd name="T17" fmla="*/ 2 h 24"/>
                  <a:gd name="T18" fmla="*/ 20 w 20"/>
                  <a:gd name="T19" fmla="*/ 2 h 24"/>
                  <a:gd name="T20" fmla="*/ 2 w 20"/>
                  <a:gd name="T21" fmla="*/ 22 h 24"/>
                  <a:gd name="T22" fmla="*/ 0 w 20"/>
                  <a:gd name="T23" fmla="*/ 24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4"/>
                  <a:gd name="T38" fmla="*/ 20 w 20"/>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4">
                    <a:moveTo>
                      <a:pt x="0" y="24"/>
                    </a:moveTo>
                    <a:lnTo>
                      <a:pt x="20" y="0"/>
                    </a:lnTo>
                    <a:lnTo>
                      <a:pt x="20" y="1"/>
                    </a:lnTo>
                    <a:lnTo>
                      <a:pt x="20" y="2"/>
                    </a:lnTo>
                    <a:lnTo>
                      <a:pt x="2" y="22"/>
                    </a:lnTo>
                    <a:lnTo>
                      <a:pt x="0" y="24"/>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7" name="Freeform 469"/>
              <p:cNvSpPr>
                <a:spLocks/>
              </p:cNvSpPr>
              <p:nvPr/>
            </p:nvSpPr>
            <p:spPr bwMode="auto">
              <a:xfrm>
                <a:off x="4770" y="3795"/>
                <a:ext cx="18" cy="20"/>
              </a:xfrm>
              <a:custGeom>
                <a:avLst/>
                <a:gdLst>
                  <a:gd name="T0" fmla="*/ 0 w 18"/>
                  <a:gd name="T1" fmla="*/ 20 h 20"/>
                  <a:gd name="T2" fmla="*/ 18 w 18"/>
                  <a:gd name="T3" fmla="*/ 0 h 20"/>
                  <a:gd name="T4" fmla="*/ 18 w 18"/>
                  <a:gd name="T5" fmla="*/ 0 h 20"/>
                  <a:gd name="T6" fmla="*/ 18 w 18"/>
                  <a:gd name="T7" fmla="*/ 0 h 20"/>
                  <a:gd name="T8" fmla="*/ 18 w 18"/>
                  <a:gd name="T9" fmla="*/ 0 h 20"/>
                  <a:gd name="T10" fmla="*/ 18 w 18"/>
                  <a:gd name="T11" fmla="*/ 1 h 20"/>
                  <a:gd name="T12" fmla="*/ 18 w 18"/>
                  <a:gd name="T13" fmla="*/ 1 h 20"/>
                  <a:gd name="T14" fmla="*/ 18 w 18"/>
                  <a:gd name="T15" fmla="*/ 1 h 20"/>
                  <a:gd name="T16" fmla="*/ 18 w 18"/>
                  <a:gd name="T17" fmla="*/ 1 h 20"/>
                  <a:gd name="T18" fmla="*/ 18 w 18"/>
                  <a:gd name="T19" fmla="*/ 2 h 20"/>
                  <a:gd name="T20" fmla="*/ 2 w 18"/>
                  <a:gd name="T21" fmla="*/ 20 h 20"/>
                  <a:gd name="T22" fmla="*/ 0 w 18"/>
                  <a:gd name="T23" fmla="*/ 2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20"/>
                  <a:gd name="T38" fmla="*/ 18 w 1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20">
                    <a:moveTo>
                      <a:pt x="0" y="20"/>
                    </a:moveTo>
                    <a:lnTo>
                      <a:pt x="18" y="0"/>
                    </a:lnTo>
                    <a:lnTo>
                      <a:pt x="18" y="1"/>
                    </a:lnTo>
                    <a:lnTo>
                      <a:pt x="18" y="2"/>
                    </a:lnTo>
                    <a:lnTo>
                      <a:pt x="2" y="20"/>
                    </a:lnTo>
                    <a:lnTo>
                      <a:pt x="0" y="20"/>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8" name="Freeform 470"/>
              <p:cNvSpPr>
                <a:spLocks/>
              </p:cNvSpPr>
              <p:nvPr/>
            </p:nvSpPr>
            <p:spPr bwMode="auto">
              <a:xfrm>
                <a:off x="4772" y="3797"/>
                <a:ext cx="16" cy="18"/>
              </a:xfrm>
              <a:custGeom>
                <a:avLst/>
                <a:gdLst>
                  <a:gd name="T0" fmla="*/ 0 w 16"/>
                  <a:gd name="T1" fmla="*/ 18 h 18"/>
                  <a:gd name="T2" fmla="*/ 16 w 16"/>
                  <a:gd name="T3" fmla="*/ 0 h 18"/>
                  <a:gd name="T4" fmla="*/ 16 w 16"/>
                  <a:gd name="T5" fmla="*/ 0 h 18"/>
                  <a:gd name="T6" fmla="*/ 16 w 16"/>
                  <a:gd name="T7" fmla="*/ 0 h 18"/>
                  <a:gd name="T8" fmla="*/ 16 w 16"/>
                  <a:gd name="T9" fmla="*/ 0 h 18"/>
                  <a:gd name="T10" fmla="*/ 16 w 16"/>
                  <a:gd name="T11" fmla="*/ 1 h 18"/>
                  <a:gd name="T12" fmla="*/ 16 w 16"/>
                  <a:gd name="T13" fmla="*/ 1 h 18"/>
                  <a:gd name="T14" fmla="*/ 16 w 16"/>
                  <a:gd name="T15" fmla="*/ 1 h 18"/>
                  <a:gd name="T16" fmla="*/ 16 w 16"/>
                  <a:gd name="T17" fmla="*/ 1 h 18"/>
                  <a:gd name="T18" fmla="*/ 16 w 16"/>
                  <a:gd name="T19" fmla="*/ 2 h 18"/>
                  <a:gd name="T20" fmla="*/ 2 w 16"/>
                  <a:gd name="T21" fmla="*/ 17 h 18"/>
                  <a:gd name="T22" fmla="*/ 0 w 16"/>
                  <a:gd name="T23" fmla="*/ 18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8"/>
                  <a:gd name="T38" fmla="*/ 16 w 16"/>
                  <a:gd name="T39" fmla="*/ 18 h 1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8">
                    <a:moveTo>
                      <a:pt x="0" y="18"/>
                    </a:moveTo>
                    <a:lnTo>
                      <a:pt x="16" y="0"/>
                    </a:lnTo>
                    <a:lnTo>
                      <a:pt x="16" y="1"/>
                    </a:lnTo>
                    <a:lnTo>
                      <a:pt x="16" y="2"/>
                    </a:lnTo>
                    <a:lnTo>
                      <a:pt x="2" y="17"/>
                    </a:lnTo>
                    <a:lnTo>
                      <a:pt x="0" y="18"/>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09" name="Freeform 471"/>
              <p:cNvSpPr>
                <a:spLocks/>
              </p:cNvSpPr>
              <p:nvPr/>
            </p:nvSpPr>
            <p:spPr bwMode="auto">
              <a:xfrm>
                <a:off x="4774" y="3799"/>
                <a:ext cx="14" cy="15"/>
              </a:xfrm>
              <a:custGeom>
                <a:avLst/>
                <a:gdLst>
                  <a:gd name="T0" fmla="*/ 0 w 14"/>
                  <a:gd name="T1" fmla="*/ 15 h 15"/>
                  <a:gd name="T2" fmla="*/ 14 w 14"/>
                  <a:gd name="T3" fmla="*/ 0 h 15"/>
                  <a:gd name="T4" fmla="*/ 14 w 14"/>
                  <a:gd name="T5" fmla="*/ 0 h 15"/>
                  <a:gd name="T6" fmla="*/ 14 w 14"/>
                  <a:gd name="T7" fmla="*/ 0 h 15"/>
                  <a:gd name="T8" fmla="*/ 14 w 14"/>
                  <a:gd name="T9" fmla="*/ 0 h 15"/>
                  <a:gd name="T10" fmla="*/ 14 w 14"/>
                  <a:gd name="T11" fmla="*/ 1 h 15"/>
                  <a:gd name="T12" fmla="*/ 14 w 14"/>
                  <a:gd name="T13" fmla="*/ 1 h 15"/>
                  <a:gd name="T14" fmla="*/ 14 w 14"/>
                  <a:gd name="T15" fmla="*/ 1 h 15"/>
                  <a:gd name="T16" fmla="*/ 14 w 14"/>
                  <a:gd name="T17" fmla="*/ 3 h 15"/>
                  <a:gd name="T18" fmla="*/ 14 w 14"/>
                  <a:gd name="T19" fmla="*/ 3 h 15"/>
                  <a:gd name="T20" fmla="*/ 2 w 14"/>
                  <a:gd name="T21" fmla="*/ 15 h 15"/>
                  <a:gd name="T22" fmla="*/ 0 w 14"/>
                  <a:gd name="T23" fmla="*/ 1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15"/>
                  <a:gd name="T38" fmla="*/ 14 w 14"/>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15">
                    <a:moveTo>
                      <a:pt x="0" y="15"/>
                    </a:moveTo>
                    <a:lnTo>
                      <a:pt x="14" y="0"/>
                    </a:lnTo>
                    <a:lnTo>
                      <a:pt x="14" y="1"/>
                    </a:lnTo>
                    <a:lnTo>
                      <a:pt x="14" y="3"/>
                    </a:lnTo>
                    <a:lnTo>
                      <a:pt x="2" y="15"/>
                    </a:lnTo>
                    <a:lnTo>
                      <a:pt x="0" y="15"/>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0" name="Freeform 472"/>
              <p:cNvSpPr>
                <a:spLocks/>
              </p:cNvSpPr>
              <p:nvPr/>
            </p:nvSpPr>
            <p:spPr bwMode="auto">
              <a:xfrm>
                <a:off x="4776" y="3802"/>
                <a:ext cx="12" cy="12"/>
              </a:xfrm>
              <a:custGeom>
                <a:avLst/>
                <a:gdLst>
                  <a:gd name="T0" fmla="*/ 0 w 12"/>
                  <a:gd name="T1" fmla="*/ 12 h 12"/>
                  <a:gd name="T2" fmla="*/ 12 w 12"/>
                  <a:gd name="T3" fmla="*/ 0 h 12"/>
                  <a:gd name="T4" fmla="*/ 12 w 12"/>
                  <a:gd name="T5" fmla="*/ 0 h 12"/>
                  <a:gd name="T6" fmla="*/ 11 w 12"/>
                  <a:gd name="T7" fmla="*/ 1 h 12"/>
                  <a:gd name="T8" fmla="*/ 11 w 12"/>
                  <a:gd name="T9" fmla="*/ 1 h 12"/>
                  <a:gd name="T10" fmla="*/ 11 w 12"/>
                  <a:gd name="T11" fmla="*/ 2 h 12"/>
                  <a:gd name="T12" fmla="*/ 11 w 12"/>
                  <a:gd name="T13" fmla="*/ 2 h 12"/>
                  <a:gd name="T14" fmla="*/ 11 w 12"/>
                  <a:gd name="T15" fmla="*/ 2 h 12"/>
                  <a:gd name="T16" fmla="*/ 11 w 12"/>
                  <a:gd name="T17" fmla="*/ 3 h 12"/>
                  <a:gd name="T18" fmla="*/ 10 w 12"/>
                  <a:gd name="T19" fmla="*/ 3 h 12"/>
                  <a:gd name="T20" fmla="*/ 3 w 12"/>
                  <a:gd name="T21" fmla="*/ 11 h 12"/>
                  <a:gd name="T22" fmla="*/ 0 w 12"/>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0" y="12"/>
                    </a:moveTo>
                    <a:lnTo>
                      <a:pt x="12" y="0"/>
                    </a:lnTo>
                    <a:lnTo>
                      <a:pt x="11" y="1"/>
                    </a:lnTo>
                    <a:lnTo>
                      <a:pt x="11" y="2"/>
                    </a:lnTo>
                    <a:lnTo>
                      <a:pt x="11" y="3"/>
                    </a:lnTo>
                    <a:lnTo>
                      <a:pt x="10" y="3"/>
                    </a:lnTo>
                    <a:lnTo>
                      <a:pt x="3" y="11"/>
                    </a:lnTo>
                    <a:lnTo>
                      <a:pt x="0" y="12"/>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1" name="Freeform 473"/>
              <p:cNvSpPr>
                <a:spLocks/>
              </p:cNvSpPr>
              <p:nvPr/>
            </p:nvSpPr>
            <p:spPr bwMode="auto">
              <a:xfrm>
                <a:off x="4779" y="3805"/>
                <a:ext cx="7" cy="8"/>
              </a:xfrm>
              <a:custGeom>
                <a:avLst/>
                <a:gdLst>
                  <a:gd name="T0" fmla="*/ 0 w 7"/>
                  <a:gd name="T1" fmla="*/ 8 h 8"/>
                  <a:gd name="T2" fmla="*/ 7 w 7"/>
                  <a:gd name="T3" fmla="*/ 0 h 8"/>
                  <a:gd name="T4" fmla="*/ 7 w 7"/>
                  <a:gd name="T5" fmla="*/ 1 h 8"/>
                  <a:gd name="T6" fmla="*/ 6 w 7"/>
                  <a:gd name="T7" fmla="*/ 2 h 8"/>
                  <a:gd name="T8" fmla="*/ 6 w 7"/>
                  <a:gd name="T9" fmla="*/ 3 h 8"/>
                  <a:gd name="T10" fmla="*/ 5 w 7"/>
                  <a:gd name="T11" fmla="*/ 4 h 8"/>
                  <a:gd name="T12" fmla="*/ 5 w 7"/>
                  <a:gd name="T13" fmla="*/ 5 h 8"/>
                  <a:gd name="T14" fmla="*/ 4 w 7"/>
                  <a:gd name="T15" fmla="*/ 6 h 8"/>
                  <a:gd name="T16" fmla="*/ 3 w 7"/>
                  <a:gd name="T17" fmla="*/ 7 h 8"/>
                  <a:gd name="T18" fmla="*/ 2 w 7"/>
                  <a:gd name="T19" fmla="*/ 8 h 8"/>
                  <a:gd name="T20" fmla="*/ 0 w 7"/>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8"/>
                  <a:gd name="T35" fmla="*/ 7 w 7"/>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8">
                    <a:moveTo>
                      <a:pt x="0" y="8"/>
                    </a:moveTo>
                    <a:lnTo>
                      <a:pt x="7" y="0"/>
                    </a:lnTo>
                    <a:lnTo>
                      <a:pt x="7" y="1"/>
                    </a:lnTo>
                    <a:lnTo>
                      <a:pt x="6" y="2"/>
                    </a:lnTo>
                    <a:lnTo>
                      <a:pt x="6" y="3"/>
                    </a:lnTo>
                    <a:lnTo>
                      <a:pt x="5" y="4"/>
                    </a:lnTo>
                    <a:lnTo>
                      <a:pt x="5" y="5"/>
                    </a:lnTo>
                    <a:lnTo>
                      <a:pt x="4" y="6"/>
                    </a:lnTo>
                    <a:lnTo>
                      <a:pt x="3" y="7"/>
                    </a:lnTo>
                    <a:lnTo>
                      <a:pt x="2" y="8"/>
                    </a:lnTo>
                    <a:lnTo>
                      <a:pt x="0" y="8"/>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2" name="Freeform 474"/>
              <p:cNvSpPr>
                <a:spLocks/>
              </p:cNvSpPr>
              <p:nvPr/>
            </p:nvSpPr>
            <p:spPr bwMode="auto">
              <a:xfrm>
                <a:off x="4742" y="3788"/>
                <a:ext cx="19" cy="37"/>
              </a:xfrm>
              <a:custGeom>
                <a:avLst/>
                <a:gdLst>
                  <a:gd name="T0" fmla="*/ 17 w 19"/>
                  <a:gd name="T1" fmla="*/ 27 h 37"/>
                  <a:gd name="T2" fmla="*/ 19 w 19"/>
                  <a:gd name="T3" fmla="*/ 23 h 37"/>
                  <a:gd name="T4" fmla="*/ 19 w 19"/>
                  <a:gd name="T5" fmla="*/ 20 h 37"/>
                  <a:gd name="T6" fmla="*/ 19 w 19"/>
                  <a:gd name="T7" fmla="*/ 17 h 37"/>
                  <a:gd name="T8" fmla="*/ 17 w 19"/>
                  <a:gd name="T9" fmla="*/ 14 h 37"/>
                  <a:gd name="T10" fmla="*/ 16 w 19"/>
                  <a:gd name="T11" fmla="*/ 11 h 37"/>
                  <a:gd name="T12" fmla="*/ 14 w 19"/>
                  <a:gd name="T13" fmla="*/ 8 h 37"/>
                  <a:gd name="T14" fmla="*/ 11 w 19"/>
                  <a:gd name="T15" fmla="*/ 4 h 37"/>
                  <a:gd name="T16" fmla="*/ 9 w 19"/>
                  <a:gd name="T17" fmla="*/ 0 h 37"/>
                  <a:gd name="T18" fmla="*/ 0 w 19"/>
                  <a:gd name="T19" fmla="*/ 9 h 37"/>
                  <a:gd name="T20" fmla="*/ 2 w 19"/>
                  <a:gd name="T21" fmla="*/ 14 h 37"/>
                  <a:gd name="T22" fmla="*/ 4 w 19"/>
                  <a:gd name="T23" fmla="*/ 17 h 37"/>
                  <a:gd name="T24" fmla="*/ 7 w 19"/>
                  <a:gd name="T25" fmla="*/ 20 h 37"/>
                  <a:gd name="T26" fmla="*/ 9 w 19"/>
                  <a:gd name="T27" fmla="*/ 23 h 37"/>
                  <a:gd name="T28" fmla="*/ 10 w 19"/>
                  <a:gd name="T29" fmla="*/ 25 h 37"/>
                  <a:gd name="T30" fmla="*/ 11 w 19"/>
                  <a:gd name="T31" fmla="*/ 29 h 37"/>
                  <a:gd name="T32" fmla="*/ 10 w 19"/>
                  <a:gd name="T33" fmla="*/ 32 h 37"/>
                  <a:gd name="T34" fmla="*/ 9 w 19"/>
                  <a:gd name="T35" fmla="*/ 36 h 37"/>
                  <a:gd name="T36" fmla="*/ 9 w 19"/>
                  <a:gd name="T37" fmla="*/ 37 h 37"/>
                  <a:gd name="T38" fmla="*/ 9 w 19"/>
                  <a:gd name="T39" fmla="*/ 36 h 37"/>
                  <a:gd name="T40" fmla="*/ 11 w 19"/>
                  <a:gd name="T41" fmla="*/ 36 h 37"/>
                  <a:gd name="T42" fmla="*/ 12 w 19"/>
                  <a:gd name="T43" fmla="*/ 34 h 37"/>
                  <a:gd name="T44" fmla="*/ 14 w 19"/>
                  <a:gd name="T45" fmla="*/ 33 h 37"/>
                  <a:gd name="T46" fmla="*/ 15 w 19"/>
                  <a:gd name="T47" fmla="*/ 31 h 37"/>
                  <a:gd name="T48" fmla="*/ 16 w 19"/>
                  <a:gd name="T49" fmla="*/ 30 h 37"/>
                  <a:gd name="T50" fmla="*/ 17 w 19"/>
                  <a:gd name="T51" fmla="*/ 27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37"/>
                  <a:gd name="T80" fmla="*/ 19 w 19"/>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37">
                    <a:moveTo>
                      <a:pt x="17" y="27"/>
                    </a:moveTo>
                    <a:lnTo>
                      <a:pt x="19" y="23"/>
                    </a:lnTo>
                    <a:lnTo>
                      <a:pt x="19" y="20"/>
                    </a:lnTo>
                    <a:lnTo>
                      <a:pt x="19" y="17"/>
                    </a:lnTo>
                    <a:lnTo>
                      <a:pt x="17" y="14"/>
                    </a:lnTo>
                    <a:lnTo>
                      <a:pt x="16" y="11"/>
                    </a:lnTo>
                    <a:lnTo>
                      <a:pt x="14" y="8"/>
                    </a:lnTo>
                    <a:lnTo>
                      <a:pt x="11" y="4"/>
                    </a:lnTo>
                    <a:lnTo>
                      <a:pt x="9" y="0"/>
                    </a:lnTo>
                    <a:lnTo>
                      <a:pt x="0" y="9"/>
                    </a:lnTo>
                    <a:lnTo>
                      <a:pt x="2" y="14"/>
                    </a:lnTo>
                    <a:lnTo>
                      <a:pt x="4" y="17"/>
                    </a:lnTo>
                    <a:lnTo>
                      <a:pt x="7" y="20"/>
                    </a:lnTo>
                    <a:lnTo>
                      <a:pt x="9" y="23"/>
                    </a:lnTo>
                    <a:lnTo>
                      <a:pt x="10" y="25"/>
                    </a:lnTo>
                    <a:lnTo>
                      <a:pt x="11" y="29"/>
                    </a:lnTo>
                    <a:lnTo>
                      <a:pt x="10" y="32"/>
                    </a:lnTo>
                    <a:lnTo>
                      <a:pt x="9" y="36"/>
                    </a:lnTo>
                    <a:lnTo>
                      <a:pt x="9" y="37"/>
                    </a:lnTo>
                    <a:lnTo>
                      <a:pt x="9" y="36"/>
                    </a:lnTo>
                    <a:lnTo>
                      <a:pt x="11" y="36"/>
                    </a:lnTo>
                    <a:lnTo>
                      <a:pt x="12" y="34"/>
                    </a:lnTo>
                    <a:lnTo>
                      <a:pt x="14" y="33"/>
                    </a:lnTo>
                    <a:lnTo>
                      <a:pt x="15" y="31"/>
                    </a:lnTo>
                    <a:lnTo>
                      <a:pt x="16" y="30"/>
                    </a:lnTo>
                    <a:lnTo>
                      <a:pt x="1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3" name="Freeform 475"/>
              <p:cNvSpPr>
                <a:spLocks/>
              </p:cNvSpPr>
              <p:nvPr/>
            </p:nvSpPr>
            <p:spPr bwMode="auto">
              <a:xfrm>
                <a:off x="4751" y="3808"/>
                <a:ext cx="34" cy="16"/>
              </a:xfrm>
              <a:custGeom>
                <a:avLst/>
                <a:gdLst>
                  <a:gd name="T0" fmla="*/ 29 w 34"/>
                  <a:gd name="T1" fmla="*/ 4 h 16"/>
                  <a:gd name="T2" fmla="*/ 34 w 34"/>
                  <a:gd name="T3" fmla="*/ 0 h 16"/>
                  <a:gd name="T4" fmla="*/ 8 w 34"/>
                  <a:gd name="T5" fmla="*/ 7 h 16"/>
                  <a:gd name="T6" fmla="*/ 0 w 34"/>
                  <a:gd name="T7" fmla="*/ 16 h 16"/>
                  <a:gd name="T8" fmla="*/ 25 w 34"/>
                  <a:gd name="T9" fmla="*/ 10 h 16"/>
                  <a:gd name="T10" fmla="*/ 31 w 34"/>
                  <a:gd name="T11" fmla="*/ 5 h 16"/>
                  <a:gd name="T12" fmla="*/ 25 w 34"/>
                  <a:gd name="T13" fmla="*/ 10 h 16"/>
                  <a:gd name="T14" fmla="*/ 27 w 34"/>
                  <a:gd name="T15" fmla="*/ 9 h 16"/>
                  <a:gd name="T16" fmla="*/ 29 w 34"/>
                  <a:gd name="T17" fmla="*/ 7 h 16"/>
                  <a:gd name="T18" fmla="*/ 30 w 34"/>
                  <a:gd name="T19" fmla="*/ 6 h 16"/>
                  <a:gd name="T20" fmla="*/ 32 w 34"/>
                  <a:gd name="T21" fmla="*/ 4 h 16"/>
                  <a:gd name="T22" fmla="*/ 33 w 34"/>
                  <a:gd name="T23" fmla="*/ 3 h 16"/>
                  <a:gd name="T24" fmla="*/ 34 w 34"/>
                  <a:gd name="T25" fmla="*/ 1 h 16"/>
                  <a:gd name="T26" fmla="*/ 34 w 34"/>
                  <a:gd name="T27" fmla="*/ 0 h 16"/>
                  <a:gd name="T28" fmla="*/ 29 w 34"/>
                  <a:gd name="T29" fmla="*/ 4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16"/>
                  <a:gd name="T47" fmla="*/ 34 w 34"/>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16">
                    <a:moveTo>
                      <a:pt x="29" y="4"/>
                    </a:moveTo>
                    <a:lnTo>
                      <a:pt x="34" y="0"/>
                    </a:lnTo>
                    <a:lnTo>
                      <a:pt x="8" y="7"/>
                    </a:lnTo>
                    <a:lnTo>
                      <a:pt x="0" y="16"/>
                    </a:lnTo>
                    <a:lnTo>
                      <a:pt x="25" y="10"/>
                    </a:lnTo>
                    <a:lnTo>
                      <a:pt x="31" y="5"/>
                    </a:lnTo>
                    <a:lnTo>
                      <a:pt x="25" y="10"/>
                    </a:lnTo>
                    <a:lnTo>
                      <a:pt x="27" y="9"/>
                    </a:lnTo>
                    <a:lnTo>
                      <a:pt x="29" y="7"/>
                    </a:lnTo>
                    <a:lnTo>
                      <a:pt x="30" y="6"/>
                    </a:lnTo>
                    <a:lnTo>
                      <a:pt x="32" y="4"/>
                    </a:lnTo>
                    <a:lnTo>
                      <a:pt x="33" y="3"/>
                    </a:lnTo>
                    <a:lnTo>
                      <a:pt x="34" y="1"/>
                    </a:lnTo>
                    <a:lnTo>
                      <a:pt x="34" y="0"/>
                    </a:lnTo>
                    <a:lnTo>
                      <a:pt x="29"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4" name="Freeform 476"/>
              <p:cNvSpPr>
                <a:spLocks/>
              </p:cNvSpPr>
              <p:nvPr/>
            </p:nvSpPr>
            <p:spPr bwMode="auto">
              <a:xfrm>
                <a:off x="4768" y="3773"/>
                <a:ext cx="25" cy="40"/>
              </a:xfrm>
              <a:custGeom>
                <a:avLst/>
                <a:gdLst>
                  <a:gd name="T0" fmla="*/ 1 w 25"/>
                  <a:gd name="T1" fmla="*/ 8 h 40"/>
                  <a:gd name="T2" fmla="*/ 0 w 25"/>
                  <a:gd name="T3" fmla="*/ 8 h 40"/>
                  <a:gd name="T4" fmla="*/ 6 w 25"/>
                  <a:gd name="T5" fmla="*/ 11 h 40"/>
                  <a:gd name="T6" fmla="*/ 11 w 25"/>
                  <a:gd name="T7" fmla="*/ 16 h 40"/>
                  <a:gd name="T8" fmla="*/ 14 w 25"/>
                  <a:gd name="T9" fmla="*/ 19 h 40"/>
                  <a:gd name="T10" fmla="*/ 16 w 25"/>
                  <a:gd name="T11" fmla="*/ 24 h 40"/>
                  <a:gd name="T12" fmla="*/ 16 w 25"/>
                  <a:gd name="T13" fmla="*/ 29 h 40"/>
                  <a:gd name="T14" fmla="*/ 15 w 25"/>
                  <a:gd name="T15" fmla="*/ 34 h 40"/>
                  <a:gd name="T16" fmla="*/ 13 w 25"/>
                  <a:gd name="T17" fmla="*/ 38 h 40"/>
                  <a:gd name="T18" fmla="*/ 12 w 25"/>
                  <a:gd name="T19" fmla="*/ 39 h 40"/>
                  <a:gd name="T20" fmla="*/ 14 w 25"/>
                  <a:gd name="T21" fmla="*/ 40 h 40"/>
                  <a:gd name="T22" fmla="*/ 21 w 25"/>
                  <a:gd name="T23" fmla="*/ 32 h 40"/>
                  <a:gd name="T24" fmla="*/ 24 w 25"/>
                  <a:gd name="T25" fmla="*/ 25 h 40"/>
                  <a:gd name="T26" fmla="*/ 25 w 25"/>
                  <a:gd name="T27" fmla="*/ 20 h 40"/>
                  <a:gd name="T28" fmla="*/ 25 w 25"/>
                  <a:gd name="T29" fmla="*/ 15 h 40"/>
                  <a:gd name="T30" fmla="*/ 23 w 25"/>
                  <a:gd name="T31" fmla="*/ 10 h 40"/>
                  <a:gd name="T32" fmla="*/ 19 w 25"/>
                  <a:gd name="T33" fmla="*/ 6 h 40"/>
                  <a:gd name="T34" fmla="*/ 15 w 25"/>
                  <a:gd name="T35" fmla="*/ 3 h 40"/>
                  <a:gd name="T36" fmla="*/ 8 w 25"/>
                  <a:gd name="T37" fmla="*/ 0 h 40"/>
                  <a:gd name="T38" fmla="*/ 7 w 25"/>
                  <a:gd name="T39" fmla="*/ 0 h 40"/>
                  <a:gd name="T40" fmla="*/ 8 w 25"/>
                  <a:gd name="T41" fmla="*/ 0 h 40"/>
                  <a:gd name="T42" fmla="*/ 7 w 25"/>
                  <a:gd name="T43" fmla="*/ 0 h 40"/>
                  <a:gd name="T44" fmla="*/ 6 w 25"/>
                  <a:gd name="T45" fmla="*/ 1 h 40"/>
                  <a:gd name="T46" fmla="*/ 5 w 25"/>
                  <a:gd name="T47" fmla="*/ 2 h 40"/>
                  <a:gd name="T48" fmla="*/ 3 w 25"/>
                  <a:gd name="T49" fmla="*/ 3 h 40"/>
                  <a:gd name="T50" fmla="*/ 2 w 25"/>
                  <a:gd name="T51" fmla="*/ 5 h 40"/>
                  <a:gd name="T52" fmla="*/ 1 w 25"/>
                  <a:gd name="T53" fmla="*/ 6 h 40"/>
                  <a:gd name="T54" fmla="*/ 0 w 25"/>
                  <a:gd name="T55" fmla="*/ 8 h 40"/>
                  <a:gd name="T56" fmla="*/ 1 w 25"/>
                  <a:gd name="T57" fmla="*/ 8 h 4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
                  <a:gd name="T88" fmla="*/ 0 h 40"/>
                  <a:gd name="T89" fmla="*/ 25 w 25"/>
                  <a:gd name="T90" fmla="*/ 40 h 4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 h="40">
                    <a:moveTo>
                      <a:pt x="1" y="8"/>
                    </a:moveTo>
                    <a:lnTo>
                      <a:pt x="0" y="8"/>
                    </a:lnTo>
                    <a:lnTo>
                      <a:pt x="6" y="11"/>
                    </a:lnTo>
                    <a:lnTo>
                      <a:pt x="11" y="16"/>
                    </a:lnTo>
                    <a:lnTo>
                      <a:pt x="14" y="19"/>
                    </a:lnTo>
                    <a:lnTo>
                      <a:pt x="16" y="24"/>
                    </a:lnTo>
                    <a:lnTo>
                      <a:pt x="16" y="29"/>
                    </a:lnTo>
                    <a:lnTo>
                      <a:pt x="15" y="34"/>
                    </a:lnTo>
                    <a:lnTo>
                      <a:pt x="13" y="38"/>
                    </a:lnTo>
                    <a:lnTo>
                      <a:pt x="12" y="39"/>
                    </a:lnTo>
                    <a:lnTo>
                      <a:pt x="14" y="40"/>
                    </a:lnTo>
                    <a:lnTo>
                      <a:pt x="21" y="32"/>
                    </a:lnTo>
                    <a:lnTo>
                      <a:pt x="24" y="25"/>
                    </a:lnTo>
                    <a:lnTo>
                      <a:pt x="25" y="20"/>
                    </a:lnTo>
                    <a:lnTo>
                      <a:pt x="25" y="15"/>
                    </a:lnTo>
                    <a:lnTo>
                      <a:pt x="23" y="10"/>
                    </a:lnTo>
                    <a:lnTo>
                      <a:pt x="19" y="6"/>
                    </a:lnTo>
                    <a:lnTo>
                      <a:pt x="15" y="3"/>
                    </a:lnTo>
                    <a:lnTo>
                      <a:pt x="8" y="0"/>
                    </a:lnTo>
                    <a:lnTo>
                      <a:pt x="7" y="0"/>
                    </a:lnTo>
                    <a:lnTo>
                      <a:pt x="8" y="0"/>
                    </a:lnTo>
                    <a:lnTo>
                      <a:pt x="7" y="0"/>
                    </a:lnTo>
                    <a:lnTo>
                      <a:pt x="6" y="1"/>
                    </a:lnTo>
                    <a:lnTo>
                      <a:pt x="5" y="2"/>
                    </a:lnTo>
                    <a:lnTo>
                      <a:pt x="3" y="3"/>
                    </a:lnTo>
                    <a:lnTo>
                      <a:pt x="2" y="5"/>
                    </a:lnTo>
                    <a:lnTo>
                      <a:pt x="1" y="6"/>
                    </a:lnTo>
                    <a:lnTo>
                      <a:pt x="0" y="8"/>
                    </a:lnTo>
                    <a:lnTo>
                      <a:pt x="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5" name="Freeform 477"/>
              <p:cNvSpPr>
                <a:spLocks/>
              </p:cNvSpPr>
              <p:nvPr/>
            </p:nvSpPr>
            <p:spPr bwMode="auto">
              <a:xfrm>
                <a:off x="4742" y="3773"/>
                <a:ext cx="33" cy="24"/>
              </a:xfrm>
              <a:custGeom>
                <a:avLst/>
                <a:gdLst>
                  <a:gd name="T0" fmla="*/ 9 w 33"/>
                  <a:gd name="T1" fmla="*/ 15 h 24"/>
                  <a:gd name="T2" fmla="*/ 1 w 33"/>
                  <a:gd name="T3" fmla="*/ 23 h 24"/>
                  <a:gd name="T4" fmla="*/ 27 w 33"/>
                  <a:gd name="T5" fmla="*/ 8 h 24"/>
                  <a:gd name="T6" fmla="*/ 33 w 33"/>
                  <a:gd name="T7" fmla="*/ 0 h 24"/>
                  <a:gd name="T8" fmla="*/ 7 w 33"/>
                  <a:gd name="T9" fmla="*/ 15 h 24"/>
                  <a:gd name="T10" fmla="*/ 0 w 33"/>
                  <a:gd name="T11" fmla="*/ 24 h 24"/>
                  <a:gd name="T12" fmla="*/ 7 w 33"/>
                  <a:gd name="T13" fmla="*/ 15 h 24"/>
                  <a:gd name="T14" fmla="*/ 6 w 33"/>
                  <a:gd name="T15" fmla="*/ 16 h 24"/>
                  <a:gd name="T16" fmla="*/ 4 w 33"/>
                  <a:gd name="T17" fmla="*/ 18 h 24"/>
                  <a:gd name="T18" fmla="*/ 3 w 33"/>
                  <a:gd name="T19" fmla="*/ 19 h 24"/>
                  <a:gd name="T20" fmla="*/ 1 w 33"/>
                  <a:gd name="T21" fmla="*/ 21 h 24"/>
                  <a:gd name="T22" fmla="*/ 0 w 33"/>
                  <a:gd name="T23" fmla="*/ 22 h 24"/>
                  <a:gd name="T24" fmla="*/ 0 w 33"/>
                  <a:gd name="T25" fmla="*/ 23 h 24"/>
                  <a:gd name="T26" fmla="*/ 0 w 33"/>
                  <a:gd name="T27" fmla="*/ 24 h 24"/>
                  <a:gd name="T28" fmla="*/ 1 w 33"/>
                  <a:gd name="T29" fmla="*/ 23 h 24"/>
                  <a:gd name="T30" fmla="*/ 9 w 33"/>
                  <a:gd name="T31" fmla="*/ 15 h 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
                  <a:gd name="T49" fmla="*/ 0 h 24"/>
                  <a:gd name="T50" fmla="*/ 33 w 33"/>
                  <a:gd name="T51" fmla="*/ 24 h 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 h="24">
                    <a:moveTo>
                      <a:pt x="9" y="15"/>
                    </a:moveTo>
                    <a:lnTo>
                      <a:pt x="1" y="23"/>
                    </a:lnTo>
                    <a:lnTo>
                      <a:pt x="27" y="8"/>
                    </a:lnTo>
                    <a:lnTo>
                      <a:pt x="33" y="0"/>
                    </a:lnTo>
                    <a:lnTo>
                      <a:pt x="7" y="15"/>
                    </a:lnTo>
                    <a:lnTo>
                      <a:pt x="0" y="24"/>
                    </a:lnTo>
                    <a:lnTo>
                      <a:pt x="7" y="15"/>
                    </a:lnTo>
                    <a:lnTo>
                      <a:pt x="6" y="16"/>
                    </a:lnTo>
                    <a:lnTo>
                      <a:pt x="4" y="18"/>
                    </a:lnTo>
                    <a:lnTo>
                      <a:pt x="3" y="19"/>
                    </a:lnTo>
                    <a:lnTo>
                      <a:pt x="1" y="21"/>
                    </a:lnTo>
                    <a:lnTo>
                      <a:pt x="0" y="22"/>
                    </a:lnTo>
                    <a:lnTo>
                      <a:pt x="0" y="23"/>
                    </a:lnTo>
                    <a:lnTo>
                      <a:pt x="0" y="24"/>
                    </a:lnTo>
                    <a:lnTo>
                      <a:pt x="1" y="23"/>
                    </a:lnTo>
                    <a:lnTo>
                      <a:pt x="9"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6" name="Freeform 478"/>
              <p:cNvSpPr>
                <a:spLocks/>
              </p:cNvSpPr>
              <p:nvPr/>
            </p:nvSpPr>
            <p:spPr bwMode="auto">
              <a:xfrm>
                <a:off x="4621" y="3752"/>
                <a:ext cx="1" cy="1"/>
              </a:xfrm>
              <a:custGeom>
                <a:avLst/>
                <a:gdLst>
                  <a:gd name="T0" fmla="*/ 1 w 1"/>
                  <a:gd name="T1" fmla="*/ 0 h 1"/>
                  <a:gd name="T2" fmla="*/ 0 w 1"/>
                  <a:gd name="T3" fmla="*/ 1 h 1"/>
                  <a:gd name="T4" fmla="*/ 0 w 1"/>
                  <a:gd name="T5" fmla="*/ 1 h 1"/>
                  <a:gd name="T6" fmla="*/ 0 w 1"/>
                  <a:gd name="T7" fmla="*/ 1 h 1"/>
                  <a:gd name="T8" fmla="*/ 0 w 1"/>
                  <a:gd name="T9" fmla="*/ 1 h 1"/>
                  <a:gd name="T10" fmla="*/ 0 w 1"/>
                  <a:gd name="T11" fmla="*/ 1 h 1"/>
                  <a:gd name="T12" fmla="*/ 0 w 1"/>
                  <a:gd name="T13" fmla="*/ 0 h 1"/>
                  <a:gd name="T14" fmla="*/ 0 w 1"/>
                  <a:gd name="T15" fmla="*/ 0 h 1"/>
                  <a:gd name="T16" fmla="*/ 0 w 1"/>
                  <a:gd name="T17" fmla="*/ 0 h 1"/>
                  <a:gd name="T18" fmla="*/ 1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1" y="0"/>
                    </a:moveTo>
                    <a:lnTo>
                      <a:pt x="0" y="1"/>
                    </a:lnTo>
                    <a:lnTo>
                      <a:pt x="0" y="0"/>
                    </a:lnTo>
                    <a:lnTo>
                      <a:pt x="1" y="0"/>
                    </a:lnTo>
                    <a:close/>
                  </a:path>
                </a:pathLst>
              </a:custGeom>
              <a:solidFill>
                <a:srgbClr val="D0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7" name="Freeform 479"/>
              <p:cNvSpPr>
                <a:spLocks/>
              </p:cNvSpPr>
              <p:nvPr/>
            </p:nvSpPr>
            <p:spPr bwMode="auto">
              <a:xfrm>
                <a:off x="4620" y="3751"/>
                <a:ext cx="3" cy="4"/>
              </a:xfrm>
              <a:custGeom>
                <a:avLst/>
                <a:gdLst>
                  <a:gd name="T0" fmla="*/ 1 w 3"/>
                  <a:gd name="T1" fmla="*/ 2 h 4"/>
                  <a:gd name="T2" fmla="*/ 2 w 3"/>
                  <a:gd name="T3" fmla="*/ 1 h 4"/>
                  <a:gd name="T4" fmla="*/ 2 w 3"/>
                  <a:gd name="T5" fmla="*/ 1 h 4"/>
                  <a:gd name="T6" fmla="*/ 2 w 3"/>
                  <a:gd name="T7" fmla="*/ 1 h 4"/>
                  <a:gd name="T8" fmla="*/ 2 w 3"/>
                  <a:gd name="T9" fmla="*/ 1 h 4"/>
                  <a:gd name="T10" fmla="*/ 2 w 3"/>
                  <a:gd name="T11" fmla="*/ 1 h 4"/>
                  <a:gd name="T12" fmla="*/ 2 w 3"/>
                  <a:gd name="T13" fmla="*/ 0 h 4"/>
                  <a:gd name="T14" fmla="*/ 3 w 3"/>
                  <a:gd name="T15" fmla="*/ 0 h 4"/>
                  <a:gd name="T16" fmla="*/ 3 w 3"/>
                  <a:gd name="T17" fmla="*/ 0 h 4"/>
                  <a:gd name="T18" fmla="*/ 3 w 3"/>
                  <a:gd name="T19" fmla="*/ 0 h 4"/>
                  <a:gd name="T20" fmla="*/ 3 w 3"/>
                  <a:gd name="T21" fmla="*/ 0 h 4"/>
                  <a:gd name="T22" fmla="*/ 0 w 3"/>
                  <a:gd name="T23" fmla="*/ 4 h 4"/>
                  <a:gd name="T24" fmla="*/ 0 w 3"/>
                  <a:gd name="T25" fmla="*/ 4 h 4"/>
                  <a:gd name="T26" fmla="*/ 0 w 3"/>
                  <a:gd name="T27" fmla="*/ 4 h 4"/>
                  <a:gd name="T28" fmla="*/ 0 w 3"/>
                  <a:gd name="T29" fmla="*/ 3 h 4"/>
                  <a:gd name="T30" fmla="*/ 1 w 3"/>
                  <a:gd name="T31" fmla="*/ 3 h 4"/>
                  <a:gd name="T32" fmla="*/ 1 w 3"/>
                  <a:gd name="T33" fmla="*/ 3 h 4"/>
                  <a:gd name="T34" fmla="*/ 1 w 3"/>
                  <a:gd name="T35" fmla="*/ 2 h 4"/>
                  <a:gd name="T36" fmla="*/ 1 w 3"/>
                  <a:gd name="T37" fmla="*/ 2 h 4"/>
                  <a:gd name="T38" fmla="*/ 1 w 3"/>
                  <a:gd name="T39" fmla="*/ 2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1" y="2"/>
                    </a:moveTo>
                    <a:lnTo>
                      <a:pt x="2" y="1"/>
                    </a:lnTo>
                    <a:lnTo>
                      <a:pt x="2" y="0"/>
                    </a:lnTo>
                    <a:lnTo>
                      <a:pt x="3" y="0"/>
                    </a:lnTo>
                    <a:lnTo>
                      <a:pt x="0" y="4"/>
                    </a:lnTo>
                    <a:lnTo>
                      <a:pt x="0" y="3"/>
                    </a:lnTo>
                    <a:lnTo>
                      <a:pt x="1" y="3"/>
                    </a:lnTo>
                    <a:lnTo>
                      <a:pt x="1" y="2"/>
                    </a:lnTo>
                    <a:close/>
                  </a:path>
                </a:pathLst>
              </a:custGeom>
              <a:solidFill>
                <a:srgbClr val="CD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8" name="Freeform 480"/>
              <p:cNvSpPr>
                <a:spLocks/>
              </p:cNvSpPr>
              <p:nvPr/>
            </p:nvSpPr>
            <p:spPr bwMode="auto">
              <a:xfrm>
                <a:off x="4620" y="3751"/>
                <a:ext cx="4" cy="5"/>
              </a:xfrm>
              <a:custGeom>
                <a:avLst/>
                <a:gdLst>
                  <a:gd name="T0" fmla="*/ 0 w 4"/>
                  <a:gd name="T1" fmla="*/ 4 h 5"/>
                  <a:gd name="T2" fmla="*/ 3 w 4"/>
                  <a:gd name="T3" fmla="*/ 0 h 5"/>
                  <a:gd name="T4" fmla="*/ 4 w 4"/>
                  <a:gd name="T5" fmla="*/ 0 h 5"/>
                  <a:gd name="T6" fmla="*/ 0 w 4"/>
                  <a:gd name="T7" fmla="*/ 5 h 5"/>
                  <a:gd name="T8" fmla="*/ 0 w 4"/>
                  <a:gd name="T9" fmla="*/ 5 h 5"/>
                  <a:gd name="T10" fmla="*/ 0 w 4"/>
                  <a:gd name="T11" fmla="*/ 5 h 5"/>
                  <a:gd name="T12" fmla="*/ 0 w 4"/>
                  <a:gd name="T13" fmla="*/ 5 h 5"/>
                  <a:gd name="T14" fmla="*/ 0 w 4"/>
                  <a:gd name="T15" fmla="*/ 5 h 5"/>
                  <a:gd name="T16" fmla="*/ 0 w 4"/>
                  <a:gd name="T17" fmla="*/ 5 h 5"/>
                  <a:gd name="T18" fmla="*/ 0 w 4"/>
                  <a:gd name="T19" fmla="*/ 4 h 5"/>
                  <a:gd name="T20" fmla="*/ 0 w 4"/>
                  <a:gd name="T21" fmla="*/ 4 h 5"/>
                  <a:gd name="T22" fmla="*/ 0 w 4"/>
                  <a:gd name="T23" fmla="*/ 4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0" y="4"/>
                    </a:moveTo>
                    <a:lnTo>
                      <a:pt x="3" y="0"/>
                    </a:lnTo>
                    <a:lnTo>
                      <a:pt x="4" y="0"/>
                    </a:lnTo>
                    <a:lnTo>
                      <a:pt x="0" y="5"/>
                    </a:lnTo>
                    <a:lnTo>
                      <a:pt x="0" y="4"/>
                    </a:lnTo>
                    <a:close/>
                  </a:path>
                </a:pathLst>
              </a:custGeom>
              <a:solidFill>
                <a:srgbClr val="CB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19" name="Freeform 481"/>
              <p:cNvSpPr>
                <a:spLocks/>
              </p:cNvSpPr>
              <p:nvPr/>
            </p:nvSpPr>
            <p:spPr bwMode="auto">
              <a:xfrm>
                <a:off x="4620" y="3751"/>
                <a:ext cx="5" cy="6"/>
              </a:xfrm>
              <a:custGeom>
                <a:avLst/>
                <a:gdLst>
                  <a:gd name="T0" fmla="*/ 0 w 5"/>
                  <a:gd name="T1" fmla="*/ 5 h 6"/>
                  <a:gd name="T2" fmla="*/ 4 w 5"/>
                  <a:gd name="T3" fmla="*/ 0 h 6"/>
                  <a:gd name="T4" fmla="*/ 5 w 5"/>
                  <a:gd name="T5" fmla="*/ 0 h 6"/>
                  <a:gd name="T6" fmla="*/ 0 w 5"/>
                  <a:gd name="T7" fmla="*/ 6 h 6"/>
                  <a:gd name="T8" fmla="*/ 0 w 5"/>
                  <a:gd name="T9" fmla="*/ 6 h 6"/>
                  <a:gd name="T10" fmla="*/ 0 w 5"/>
                  <a:gd name="T11" fmla="*/ 6 h 6"/>
                  <a:gd name="T12" fmla="*/ 0 w 5"/>
                  <a:gd name="T13" fmla="*/ 6 h 6"/>
                  <a:gd name="T14" fmla="*/ 0 w 5"/>
                  <a:gd name="T15" fmla="*/ 6 h 6"/>
                  <a:gd name="T16" fmla="*/ 0 w 5"/>
                  <a:gd name="T17" fmla="*/ 6 h 6"/>
                  <a:gd name="T18" fmla="*/ 0 w 5"/>
                  <a:gd name="T19" fmla="*/ 6 h 6"/>
                  <a:gd name="T20" fmla="*/ 0 w 5"/>
                  <a:gd name="T21" fmla="*/ 6 h 6"/>
                  <a:gd name="T22" fmla="*/ 0 w 5"/>
                  <a:gd name="T23" fmla="*/ 5 h 6"/>
                  <a:gd name="T24" fmla="*/ 0 w 5"/>
                  <a:gd name="T25" fmla="*/ 5 h 6"/>
                  <a:gd name="T26" fmla="*/ 0 w 5"/>
                  <a:gd name="T27" fmla="*/ 5 h 6"/>
                  <a:gd name="T28" fmla="*/ 0 w 5"/>
                  <a:gd name="T29" fmla="*/ 5 h 6"/>
                  <a:gd name="T30" fmla="*/ 0 w 5"/>
                  <a:gd name="T31" fmla="*/ 5 h 6"/>
                  <a:gd name="T32" fmla="*/ 0 w 5"/>
                  <a:gd name="T33" fmla="*/ 5 h 6"/>
                  <a:gd name="T34" fmla="*/ 0 w 5"/>
                  <a:gd name="T35" fmla="*/ 5 h 6"/>
                  <a:gd name="T36" fmla="*/ 0 w 5"/>
                  <a:gd name="T37" fmla="*/ 5 h 6"/>
                  <a:gd name="T38" fmla="*/ 0 w 5"/>
                  <a:gd name="T39" fmla="*/ 5 h 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
                  <a:gd name="T61" fmla="*/ 0 h 6"/>
                  <a:gd name="T62" fmla="*/ 5 w 5"/>
                  <a:gd name="T63" fmla="*/ 6 h 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 h="6">
                    <a:moveTo>
                      <a:pt x="0" y="5"/>
                    </a:moveTo>
                    <a:lnTo>
                      <a:pt x="4" y="0"/>
                    </a:lnTo>
                    <a:lnTo>
                      <a:pt x="5" y="0"/>
                    </a:lnTo>
                    <a:lnTo>
                      <a:pt x="0" y="6"/>
                    </a:lnTo>
                    <a:lnTo>
                      <a:pt x="0" y="5"/>
                    </a:lnTo>
                    <a:close/>
                  </a:path>
                </a:pathLst>
              </a:custGeom>
              <a:solidFill>
                <a:srgbClr val="C9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0" name="Freeform 482"/>
              <p:cNvSpPr>
                <a:spLocks/>
              </p:cNvSpPr>
              <p:nvPr/>
            </p:nvSpPr>
            <p:spPr bwMode="auto">
              <a:xfrm>
                <a:off x="4620" y="3750"/>
                <a:ext cx="6" cy="9"/>
              </a:xfrm>
              <a:custGeom>
                <a:avLst/>
                <a:gdLst>
                  <a:gd name="T0" fmla="*/ 0 w 6"/>
                  <a:gd name="T1" fmla="*/ 7 h 9"/>
                  <a:gd name="T2" fmla="*/ 5 w 6"/>
                  <a:gd name="T3" fmla="*/ 1 h 9"/>
                  <a:gd name="T4" fmla="*/ 6 w 6"/>
                  <a:gd name="T5" fmla="*/ 0 h 9"/>
                  <a:gd name="T6" fmla="*/ 0 w 6"/>
                  <a:gd name="T7" fmla="*/ 9 h 9"/>
                  <a:gd name="T8" fmla="*/ 0 w 6"/>
                  <a:gd name="T9" fmla="*/ 9 h 9"/>
                  <a:gd name="T10" fmla="*/ 0 w 6"/>
                  <a:gd name="T11" fmla="*/ 9 h 9"/>
                  <a:gd name="T12" fmla="*/ 0 w 6"/>
                  <a:gd name="T13" fmla="*/ 9 h 9"/>
                  <a:gd name="T14" fmla="*/ 0 w 6"/>
                  <a:gd name="T15" fmla="*/ 9 h 9"/>
                  <a:gd name="T16" fmla="*/ 0 w 6"/>
                  <a:gd name="T17" fmla="*/ 9 h 9"/>
                  <a:gd name="T18" fmla="*/ 0 w 6"/>
                  <a:gd name="T19" fmla="*/ 9 h 9"/>
                  <a:gd name="T20" fmla="*/ 0 w 6"/>
                  <a:gd name="T21" fmla="*/ 7 h 9"/>
                  <a:gd name="T22" fmla="*/ 0 w 6"/>
                  <a:gd name="T23" fmla="*/ 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9"/>
                  <a:gd name="T38" fmla="*/ 6 w 6"/>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9">
                    <a:moveTo>
                      <a:pt x="0" y="7"/>
                    </a:moveTo>
                    <a:lnTo>
                      <a:pt x="5" y="1"/>
                    </a:lnTo>
                    <a:lnTo>
                      <a:pt x="6" y="0"/>
                    </a:lnTo>
                    <a:lnTo>
                      <a:pt x="0" y="9"/>
                    </a:lnTo>
                    <a:lnTo>
                      <a:pt x="0" y="7"/>
                    </a:lnTo>
                    <a:close/>
                  </a:path>
                </a:pathLst>
              </a:custGeom>
              <a:solidFill>
                <a:srgbClr val="C7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1" name="Freeform 483"/>
              <p:cNvSpPr>
                <a:spLocks/>
              </p:cNvSpPr>
              <p:nvPr/>
            </p:nvSpPr>
            <p:spPr bwMode="auto">
              <a:xfrm>
                <a:off x="4620" y="3750"/>
                <a:ext cx="7" cy="10"/>
              </a:xfrm>
              <a:custGeom>
                <a:avLst/>
                <a:gdLst>
                  <a:gd name="T0" fmla="*/ 0 w 7"/>
                  <a:gd name="T1" fmla="*/ 9 h 10"/>
                  <a:gd name="T2" fmla="*/ 6 w 7"/>
                  <a:gd name="T3" fmla="*/ 0 h 10"/>
                  <a:gd name="T4" fmla="*/ 7 w 7"/>
                  <a:gd name="T5" fmla="*/ 0 h 10"/>
                  <a:gd name="T6" fmla="*/ 1 w 7"/>
                  <a:gd name="T7" fmla="*/ 10 h 10"/>
                  <a:gd name="T8" fmla="*/ 1 w 7"/>
                  <a:gd name="T9" fmla="*/ 10 h 10"/>
                  <a:gd name="T10" fmla="*/ 1 w 7"/>
                  <a:gd name="T11" fmla="*/ 10 h 10"/>
                  <a:gd name="T12" fmla="*/ 1 w 7"/>
                  <a:gd name="T13" fmla="*/ 10 h 10"/>
                  <a:gd name="T14" fmla="*/ 1 w 7"/>
                  <a:gd name="T15" fmla="*/ 10 h 10"/>
                  <a:gd name="T16" fmla="*/ 1 w 7"/>
                  <a:gd name="T17" fmla="*/ 9 h 10"/>
                  <a:gd name="T18" fmla="*/ 1 w 7"/>
                  <a:gd name="T19" fmla="*/ 9 h 10"/>
                  <a:gd name="T20" fmla="*/ 0 w 7"/>
                  <a:gd name="T21" fmla="*/ 9 h 10"/>
                  <a:gd name="T22" fmla="*/ 0 w 7"/>
                  <a:gd name="T23" fmla="*/ 9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0"/>
                  <a:gd name="T38" fmla="*/ 7 w 7"/>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0">
                    <a:moveTo>
                      <a:pt x="0" y="9"/>
                    </a:moveTo>
                    <a:lnTo>
                      <a:pt x="6" y="0"/>
                    </a:lnTo>
                    <a:lnTo>
                      <a:pt x="7" y="0"/>
                    </a:lnTo>
                    <a:lnTo>
                      <a:pt x="1" y="10"/>
                    </a:lnTo>
                    <a:lnTo>
                      <a:pt x="1" y="9"/>
                    </a:lnTo>
                    <a:lnTo>
                      <a:pt x="0" y="9"/>
                    </a:lnTo>
                    <a:close/>
                  </a:path>
                </a:pathLst>
              </a:custGeom>
              <a:solidFill>
                <a:srgbClr val="C5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2" name="Freeform 484"/>
              <p:cNvSpPr>
                <a:spLocks/>
              </p:cNvSpPr>
              <p:nvPr/>
            </p:nvSpPr>
            <p:spPr bwMode="auto">
              <a:xfrm>
                <a:off x="4621" y="3750"/>
                <a:ext cx="7" cy="10"/>
              </a:xfrm>
              <a:custGeom>
                <a:avLst/>
                <a:gdLst>
                  <a:gd name="T0" fmla="*/ 0 w 7"/>
                  <a:gd name="T1" fmla="*/ 10 h 10"/>
                  <a:gd name="T2" fmla="*/ 6 w 7"/>
                  <a:gd name="T3" fmla="*/ 0 h 10"/>
                  <a:gd name="T4" fmla="*/ 7 w 7"/>
                  <a:gd name="T5" fmla="*/ 0 h 10"/>
                  <a:gd name="T6" fmla="*/ 0 w 7"/>
                  <a:gd name="T7" fmla="*/ 10 h 10"/>
                  <a:gd name="T8" fmla="*/ 0 w 7"/>
                  <a:gd name="T9" fmla="*/ 10 h 10"/>
                  <a:gd name="T10" fmla="*/ 0 w 7"/>
                  <a:gd name="T11" fmla="*/ 10 h 10"/>
                  <a:gd name="T12" fmla="*/ 0 w 7"/>
                  <a:gd name="T13" fmla="*/ 10 h 10"/>
                  <a:gd name="T14" fmla="*/ 0 w 7"/>
                  <a:gd name="T15" fmla="*/ 10 h 10"/>
                  <a:gd name="T16" fmla="*/ 0 w 7"/>
                  <a:gd name="T17" fmla="*/ 10 h 10"/>
                  <a:gd name="T18" fmla="*/ 0 w 7"/>
                  <a:gd name="T19" fmla="*/ 10 h 10"/>
                  <a:gd name="T20" fmla="*/ 0 w 7"/>
                  <a:gd name="T21" fmla="*/ 10 h 10"/>
                  <a:gd name="T22" fmla="*/ 0 w 7"/>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0"/>
                  <a:gd name="T38" fmla="*/ 7 w 7"/>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0">
                    <a:moveTo>
                      <a:pt x="0" y="10"/>
                    </a:moveTo>
                    <a:lnTo>
                      <a:pt x="6" y="0"/>
                    </a:lnTo>
                    <a:lnTo>
                      <a:pt x="7" y="0"/>
                    </a:lnTo>
                    <a:lnTo>
                      <a:pt x="0" y="10"/>
                    </a:lnTo>
                    <a:close/>
                  </a:path>
                </a:pathLst>
              </a:custGeom>
              <a:solidFill>
                <a:srgbClr val="C3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3" name="Freeform 485"/>
              <p:cNvSpPr>
                <a:spLocks/>
              </p:cNvSpPr>
              <p:nvPr/>
            </p:nvSpPr>
            <p:spPr bwMode="auto">
              <a:xfrm>
                <a:off x="4621" y="3749"/>
                <a:ext cx="8" cy="12"/>
              </a:xfrm>
              <a:custGeom>
                <a:avLst/>
                <a:gdLst>
                  <a:gd name="T0" fmla="*/ 0 w 8"/>
                  <a:gd name="T1" fmla="*/ 11 h 12"/>
                  <a:gd name="T2" fmla="*/ 7 w 8"/>
                  <a:gd name="T3" fmla="*/ 1 h 12"/>
                  <a:gd name="T4" fmla="*/ 8 w 8"/>
                  <a:gd name="T5" fmla="*/ 0 h 12"/>
                  <a:gd name="T6" fmla="*/ 1 w 8"/>
                  <a:gd name="T7" fmla="*/ 12 h 12"/>
                  <a:gd name="T8" fmla="*/ 1 w 8"/>
                  <a:gd name="T9" fmla="*/ 12 h 12"/>
                  <a:gd name="T10" fmla="*/ 1 w 8"/>
                  <a:gd name="T11" fmla="*/ 12 h 12"/>
                  <a:gd name="T12" fmla="*/ 0 w 8"/>
                  <a:gd name="T13" fmla="*/ 12 h 12"/>
                  <a:gd name="T14" fmla="*/ 0 w 8"/>
                  <a:gd name="T15" fmla="*/ 12 h 12"/>
                  <a:gd name="T16" fmla="*/ 0 w 8"/>
                  <a:gd name="T17" fmla="*/ 12 h 12"/>
                  <a:gd name="T18" fmla="*/ 0 w 8"/>
                  <a:gd name="T19" fmla="*/ 12 h 12"/>
                  <a:gd name="T20" fmla="*/ 0 w 8"/>
                  <a:gd name="T21" fmla="*/ 11 h 12"/>
                  <a:gd name="T22" fmla="*/ 0 w 8"/>
                  <a:gd name="T23" fmla="*/ 11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0" y="11"/>
                    </a:moveTo>
                    <a:lnTo>
                      <a:pt x="7" y="1"/>
                    </a:lnTo>
                    <a:lnTo>
                      <a:pt x="8" y="0"/>
                    </a:lnTo>
                    <a:lnTo>
                      <a:pt x="1" y="12"/>
                    </a:lnTo>
                    <a:lnTo>
                      <a:pt x="0" y="12"/>
                    </a:lnTo>
                    <a:lnTo>
                      <a:pt x="0" y="11"/>
                    </a:lnTo>
                    <a:close/>
                  </a:path>
                </a:pathLst>
              </a:custGeom>
              <a:solidFill>
                <a:srgbClr val="C1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4" name="Freeform 486"/>
              <p:cNvSpPr>
                <a:spLocks/>
              </p:cNvSpPr>
              <p:nvPr/>
            </p:nvSpPr>
            <p:spPr bwMode="auto">
              <a:xfrm>
                <a:off x="4622" y="3749"/>
                <a:ext cx="9" cy="12"/>
              </a:xfrm>
              <a:custGeom>
                <a:avLst/>
                <a:gdLst>
                  <a:gd name="T0" fmla="*/ 0 w 9"/>
                  <a:gd name="T1" fmla="*/ 12 h 12"/>
                  <a:gd name="T2" fmla="*/ 7 w 9"/>
                  <a:gd name="T3" fmla="*/ 0 h 12"/>
                  <a:gd name="T4" fmla="*/ 9 w 9"/>
                  <a:gd name="T5" fmla="*/ 0 h 12"/>
                  <a:gd name="T6" fmla="*/ 0 w 9"/>
                  <a:gd name="T7" fmla="*/ 12 h 12"/>
                  <a:gd name="T8" fmla="*/ 0 w 9"/>
                  <a:gd name="T9" fmla="*/ 12 h 12"/>
                  <a:gd name="T10" fmla="*/ 0 w 9"/>
                  <a:gd name="T11" fmla="*/ 12 h 12"/>
                  <a:gd name="T12" fmla="*/ 0 w 9"/>
                  <a:gd name="T13" fmla="*/ 12 h 12"/>
                  <a:gd name="T14" fmla="*/ 0 w 9"/>
                  <a:gd name="T15" fmla="*/ 12 h 12"/>
                  <a:gd name="T16" fmla="*/ 0 w 9"/>
                  <a:gd name="T17" fmla="*/ 12 h 12"/>
                  <a:gd name="T18" fmla="*/ 0 w 9"/>
                  <a:gd name="T19" fmla="*/ 12 h 12"/>
                  <a:gd name="T20" fmla="*/ 0 w 9"/>
                  <a:gd name="T21" fmla="*/ 12 h 12"/>
                  <a:gd name="T22" fmla="*/ 0 w 9"/>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2"/>
                  <a:gd name="T38" fmla="*/ 9 w 9"/>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2">
                    <a:moveTo>
                      <a:pt x="0" y="12"/>
                    </a:moveTo>
                    <a:lnTo>
                      <a:pt x="7" y="0"/>
                    </a:lnTo>
                    <a:lnTo>
                      <a:pt x="9" y="0"/>
                    </a:lnTo>
                    <a:lnTo>
                      <a:pt x="0" y="12"/>
                    </a:lnTo>
                    <a:close/>
                  </a:path>
                </a:pathLst>
              </a:custGeom>
              <a:solidFill>
                <a:srgbClr val="BF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5" name="Freeform 487"/>
              <p:cNvSpPr>
                <a:spLocks/>
              </p:cNvSpPr>
              <p:nvPr/>
            </p:nvSpPr>
            <p:spPr bwMode="auto">
              <a:xfrm>
                <a:off x="4622" y="3749"/>
                <a:ext cx="10" cy="12"/>
              </a:xfrm>
              <a:custGeom>
                <a:avLst/>
                <a:gdLst>
                  <a:gd name="T0" fmla="*/ 0 w 10"/>
                  <a:gd name="T1" fmla="*/ 12 h 12"/>
                  <a:gd name="T2" fmla="*/ 9 w 10"/>
                  <a:gd name="T3" fmla="*/ 0 h 12"/>
                  <a:gd name="T4" fmla="*/ 10 w 10"/>
                  <a:gd name="T5" fmla="*/ 0 h 12"/>
                  <a:gd name="T6" fmla="*/ 1 w 10"/>
                  <a:gd name="T7" fmla="*/ 12 h 12"/>
                  <a:gd name="T8" fmla="*/ 1 w 10"/>
                  <a:gd name="T9" fmla="*/ 12 h 12"/>
                  <a:gd name="T10" fmla="*/ 1 w 10"/>
                  <a:gd name="T11" fmla="*/ 12 h 12"/>
                  <a:gd name="T12" fmla="*/ 1 w 10"/>
                  <a:gd name="T13" fmla="*/ 12 h 12"/>
                  <a:gd name="T14" fmla="*/ 1 w 10"/>
                  <a:gd name="T15" fmla="*/ 12 h 12"/>
                  <a:gd name="T16" fmla="*/ 1 w 10"/>
                  <a:gd name="T17" fmla="*/ 12 h 12"/>
                  <a:gd name="T18" fmla="*/ 0 w 10"/>
                  <a:gd name="T19" fmla="*/ 12 h 12"/>
                  <a:gd name="T20" fmla="*/ 0 w 10"/>
                  <a:gd name="T21" fmla="*/ 12 h 12"/>
                  <a:gd name="T22" fmla="*/ 0 w 10"/>
                  <a:gd name="T23" fmla="*/ 1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2"/>
                  <a:gd name="T38" fmla="*/ 10 w 1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2">
                    <a:moveTo>
                      <a:pt x="0" y="12"/>
                    </a:moveTo>
                    <a:lnTo>
                      <a:pt x="9" y="0"/>
                    </a:lnTo>
                    <a:lnTo>
                      <a:pt x="10" y="0"/>
                    </a:lnTo>
                    <a:lnTo>
                      <a:pt x="1" y="12"/>
                    </a:lnTo>
                    <a:lnTo>
                      <a:pt x="0" y="12"/>
                    </a:lnTo>
                    <a:close/>
                  </a:path>
                </a:pathLst>
              </a:custGeom>
              <a:solidFill>
                <a:srgbClr val="BC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6" name="Freeform 488"/>
              <p:cNvSpPr>
                <a:spLocks/>
              </p:cNvSpPr>
              <p:nvPr/>
            </p:nvSpPr>
            <p:spPr bwMode="auto">
              <a:xfrm>
                <a:off x="4623" y="3748"/>
                <a:ext cx="10" cy="13"/>
              </a:xfrm>
              <a:custGeom>
                <a:avLst/>
                <a:gdLst>
                  <a:gd name="T0" fmla="*/ 0 w 10"/>
                  <a:gd name="T1" fmla="*/ 13 h 13"/>
                  <a:gd name="T2" fmla="*/ 9 w 10"/>
                  <a:gd name="T3" fmla="*/ 1 h 13"/>
                  <a:gd name="T4" fmla="*/ 10 w 10"/>
                  <a:gd name="T5" fmla="*/ 0 h 13"/>
                  <a:gd name="T6" fmla="*/ 1 w 10"/>
                  <a:gd name="T7" fmla="*/ 13 h 13"/>
                  <a:gd name="T8" fmla="*/ 0 w 10"/>
                  <a:gd name="T9" fmla="*/ 13 h 13"/>
                  <a:gd name="T10" fmla="*/ 0 w 10"/>
                  <a:gd name="T11" fmla="*/ 13 h 13"/>
                  <a:gd name="T12" fmla="*/ 0 w 10"/>
                  <a:gd name="T13" fmla="*/ 13 h 13"/>
                  <a:gd name="T14" fmla="*/ 0 w 10"/>
                  <a:gd name="T15" fmla="*/ 13 h 13"/>
                  <a:gd name="T16" fmla="*/ 0 w 10"/>
                  <a:gd name="T17" fmla="*/ 13 h 13"/>
                  <a:gd name="T18" fmla="*/ 0 w 10"/>
                  <a:gd name="T19" fmla="*/ 13 h 13"/>
                  <a:gd name="T20" fmla="*/ 0 w 10"/>
                  <a:gd name="T21" fmla="*/ 13 h 13"/>
                  <a:gd name="T22" fmla="*/ 0 w 10"/>
                  <a:gd name="T23" fmla="*/ 13 h 13"/>
                  <a:gd name="T24" fmla="*/ 0 w 10"/>
                  <a:gd name="T25" fmla="*/ 13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3"/>
                  <a:gd name="T41" fmla="*/ 10 w 10"/>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3">
                    <a:moveTo>
                      <a:pt x="0" y="13"/>
                    </a:moveTo>
                    <a:lnTo>
                      <a:pt x="9" y="1"/>
                    </a:lnTo>
                    <a:lnTo>
                      <a:pt x="10" y="0"/>
                    </a:lnTo>
                    <a:lnTo>
                      <a:pt x="1" y="13"/>
                    </a:lnTo>
                    <a:lnTo>
                      <a:pt x="0" y="13"/>
                    </a:lnTo>
                    <a:close/>
                  </a:path>
                </a:pathLst>
              </a:custGeom>
              <a:solidFill>
                <a:srgbClr val="BA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7" name="Freeform 489"/>
              <p:cNvSpPr>
                <a:spLocks/>
              </p:cNvSpPr>
              <p:nvPr/>
            </p:nvSpPr>
            <p:spPr bwMode="auto">
              <a:xfrm>
                <a:off x="4624" y="3748"/>
                <a:ext cx="10" cy="13"/>
              </a:xfrm>
              <a:custGeom>
                <a:avLst/>
                <a:gdLst>
                  <a:gd name="T0" fmla="*/ 0 w 10"/>
                  <a:gd name="T1" fmla="*/ 13 h 13"/>
                  <a:gd name="T2" fmla="*/ 9 w 10"/>
                  <a:gd name="T3" fmla="*/ 0 h 13"/>
                  <a:gd name="T4" fmla="*/ 10 w 10"/>
                  <a:gd name="T5" fmla="*/ 0 h 13"/>
                  <a:gd name="T6" fmla="*/ 1 w 10"/>
                  <a:gd name="T7" fmla="*/ 12 h 13"/>
                  <a:gd name="T8" fmla="*/ 0 w 10"/>
                  <a:gd name="T9" fmla="*/ 13 h 13"/>
                  <a:gd name="T10" fmla="*/ 0 60000 65536"/>
                  <a:gd name="T11" fmla="*/ 0 60000 65536"/>
                  <a:gd name="T12" fmla="*/ 0 60000 65536"/>
                  <a:gd name="T13" fmla="*/ 0 60000 65536"/>
                  <a:gd name="T14" fmla="*/ 0 60000 65536"/>
                  <a:gd name="T15" fmla="*/ 0 w 10"/>
                  <a:gd name="T16" fmla="*/ 0 h 13"/>
                  <a:gd name="T17" fmla="*/ 10 w 10"/>
                  <a:gd name="T18" fmla="*/ 13 h 13"/>
                </a:gdLst>
                <a:ahLst/>
                <a:cxnLst>
                  <a:cxn ang="T10">
                    <a:pos x="T0" y="T1"/>
                  </a:cxn>
                  <a:cxn ang="T11">
                    <a:pos x="T2" y="T3"/>
                  </a:cxn>
                  <a:cxn ang="T12">
                    <a:pos x="T4" y="T5"/>
                  </a:cxn>
                  <a:cxn ang="T13">
                    <a:pos x="T6" y="T7"/>
                  </a:cxn>
                  <a:cxn ang="T14">
                    <a:pos x="T8" y="T9"/>
                  </a:cxn>
                </a:cxnLst>
                <a:rect l="T15" t="T16" r="T17" b="T18"/>
                <a:pathLst>
                  <a:path w="10" h="13">
                    <a:moveTo>
                      <a:pt x="0" y="13"/>
                    </a:moveTo>
                    <a:lnTo>
                      <a:pt x="9" y="0"/>
                    </a:lnTo>
                    <a:lnTo>
                      <a:pt x="10" y="0"/>
                    </a:lnTo>
                    <a:lnTo>
                      <a:pt x="1" y="12"/>
                    </a:lnTo>
                    <a:lnTo>
                      <a:pt x="0" y="13"/>
                    </a:lnTo>
                    <a:close/>
                  </a:path>
                </a:pathLst>
              </a:custGeom>
              <a:solidFill>
                <a:srgbClr val="B8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8" name="Freeform 490"/>
              <p:cNvSpPr>
                <a:spLocks/>
              </p:cNvSpPr>
              <p:nvPr/>
            </p:nvSpPr>
            <p:spPr bwMode="auto">
              <a:xfrm>
                <a:off x="4625" y="3748"/>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6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29" name="Freeform 491"/>
              <p:cNvSpPr>
                <a:spLocks/>
              </p:cNvSpPr>
              <p:nvPr/>
            </p:nvSpPr>
            <p:spPr bwMode="auto">
              <a:xfrm>
                <a:off x="4626" y="3748"/>
                <a:ext cx="10" cy="12"/>
              </a:xfrm>
              <a:custGeom>
                <a:avLst/>
                <a:gdLst>
                  <a:gd name="T0" fmla="*/ 0 w 10"/>
                  <a:gd name="T1" fmla="*/ 12 h 12"/>
                  <a:gd name="T2" fmla="*/ 9 w 10"/>
                  <a:gd name="T3" fmla="*/ 0 h 12"/>
                  <a:gd name="T4" fmla="*/ 10 w 10"/>
                  <a:gd name="T5" fmla="*/ 0 h 12"/>
                  <a:gd name="T6" fmla="*/ 1 w 10"/>
                  <a:gd name="T7" fmla="*/ 12 h 12"/>
                  <a:gd name="T8" fmla="*/ 0 w 10"/>
                  <a:gd name="T9" fmla="*/ 12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0" y="12"/>
                    </a:moveTo>
                    <a:lnTo>
                      <a:pt x="9" y="0"/>
                    </a:lnTo>
                    <a:lnTo>
                      <a:pt x="10" y="0"/>
                    </a:lnTo>
                    <a:lnTo>
                      <a:pt x="1" y="12"/>
                    </a:lnTo>
                    <a:lnTo>
                      <a:pt x="0" y="12"/>
                    </a:lnTo>
                    <a:close/>
                  </a:path>
                </a:pathLst>
              </a:custGeom>
              <a:solidFill>
                <a:srgbClr val="B4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0" name="Freeform 492"/>
              <p:cNvSpPr>
                <a:spLocks/>
              </p:cNvSpPr>
              <p:nvPr/>
            </p:nvSpPr>
            <p:spPr bwMode="auto">
              <a:xfrm>
                <a:off x="4627" y="3747"/>
                <a:ext cx="9" cy="13"/>
              </a:xfrm>
              <a:custGeom>
                <a:avLst/>
                <a:gdLst>
                  <a:gd name="T0" fmla="*/ 0 w 9"/>
                  <a:gd name="T1" fmla="*/ 13 h 13"/>
                  <a:gd name="T2" fmla="*/ 9 w 9"/>
                  <a:gd name="T3" fmla="*/ 1 h 13"/>
                  <a:gd name="T4" fmla="*/ 9 w 9"/>
                  <a:gd name="T5" fmla="*/ 0 h 13"/>
                  <a:gd name="T6" fmla="*/ 1 w 9"/>
                  <a:gd name="T7" fmla="*/ 13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9" y="1"/>
                    </a:lnTo>
                    <a:lnTo>
                      <a:pt x="9" y="0"/>
                    </a:lnTo>
                    <a:lnTo>
                      <a:pt x="1" y="13"/>
                    </a:lnTo>
                    <a:lnTo>
                      <a:pt x="0" y="13"/>
                    </a:lnTo>
                    <a:close/>
                  </a:path>
                </a:pathLst>
              </a:custGeom>
              <a:solidFill>
                <a:srgbClr val="B2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1" name="Freeform 493"/>
              <p:cNvSpPr>
                <a:spLocks/>
              </p:cNvSpPr>
              <p:nvPr/>
            </p:nvSpPr>
            <p:spPr bwMode="auto">
              <a:xfrm>
                <a:off x="4628" y="3747"/>
                <a:ext cx="9" cy="13"/>
              </a:xfrm>
              <a:custGeom>
                <a:avLst/>
                <a:gdLst>
                  <a:gd name="T0" fmla="*/ 0 w 9"/>
                  <a:gd name="T1" fmla="*/ 13 h 13"/>
                  <a:gd name="T2" fmla="*/ 8 w 9"/>
                  <a:gd name="T3" fmla="*/ 0 h 13"/>
                  <a:gd name="T4" fmla="*/ 9 w 9"/>
                  <a:gd name="T5" fmla="*/ 0 h 13"/>
                  <a:gd name="T6" fmla="*/ 1 w 9"/>
                  <a:gd name="T7" fmla="*/ 12 h 13"/>
                  <a:gd name="T8" fmla="*/ 0 w 9"/>
                  <a:gd name="T9" fmla="*/ 13 h 13"/>
                  <a:gd name="T10" fmla="*/ 0 60000 65536"/>
                  <a:gd name="T11" fmla="*/ 0 60000 65536"/>
                  <a:gd name="T12" fmla="*/ 0 60000 65536"/>
                  <a:gd name="T13" fmla="*/ 0 60000 65536"/>
                  <a:gd name="T14" fmla="*/ 0 60000 65536"/>
                  <a:gd name="T15" fmla="*/ 0 w 9"/>
                  <a:gd name="T16" fmla="*/ 0 h 13"/>
                  <a:gd name="T17" fmla="*/ 9 w 9"/>
                  <a:gd name="T18" fmla="*/ 13 h 13"/>
                </a:gdLst>
                <a:ahLst/>
                <a:cxnLst>
                  <a:cxn ang="T10">
                    <a:pos x="T0" y="T1"/>
                  </a:cxn>
                  <a:cxn ang="T11">
                    <a:pos x="T2" y="T3"/>
                  </a:cxn>
                  <a:cxn ang="T12">
                    <a:pos x="T4" y="T5"/>
                  </a:cxn>
                  <a:cxn ang="T13">
                    <a:pos x="T6" y="T7"/>
                  </a:cxn>
                  <a:cxn ang="T14">
                    <a:pos x="T8" y="T9"/>
                  </a:cxn>
                </a:cxnLst>
                <a:rect l="T15" t="T16" r="T17" b="T18"/>
                <a:pathLst>
                  <a:path w="9" h="13">
                    <a:moveTo>
                      <a:pt x="0" y="13"/>
                    </a:moveTo>
                    <a:lnTo>
                      <a:pt x="8" y="0"/>
                    </a:lnTo>
                    <a:lnTo>
                      <a:pt x="9" y="0"/>
                    </a:lnTo>
                    <a:lnTo>
                      <a:pt x="1" y="12"/>
                    </a:lnTo>
                    <a:lnTo>
                      <a:pt x="0" y="13"/>
                    </a:lnTo>
                    <a:close/>
                  </a:path>
                </a:pathLst>
              </a:custGeom>
              <a:solidFill>
                <a:srgbClr val="B0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2" name="Freeform 494"/>
              <p:cNvSpPr>
                <a:spLocks/>
              </p:cNvSpPr>
              <p:nvPr/>
            </p:nvSpPr>
            <p:spPr bwMode="auto">
              <a:xfrm>
                <a:off x="4629" y="3747"/>
                <a:ext cx="9" cy="12"/>
              </a:xfrm>
              <a:custGeom>
                <a:avLst/>
                <a:gdLst>
                  <a:gd name="T0" fmla="*/ 0 w 9"/>
                  <a:gd name="T1" fmla="*/ 12 h 12"/>
                  <a:gd name="T2" fmla="*/ 8 w 9"/>
                  <a:gd name="T3" fmla="*/ 0 h 12"/>
                  <a:gd name="T4" fmla="*/ 9 w 9"/>
                  <a:gd name="T5" fmla="*/ 0 h 12"/>
                  <a:gd name="T6" fmla="*/ 2 w 9"/>
                  <a:gd name="T7" fmla="*/ 12 h 12"/>
                  <a:gd name="T8" fmla="*/ 0 w 9"/>
                  <a:gd name="T9" fmla="*/ 1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12"/>
                    </a:moveTo>
                    <a:lnTo>
                      <a:pt x="8" y="0"/>
                    </a:lnTo>
                    <a:lnTo>
                      <a:pt x="9" y="0"/>
                    </a:lnTo>
                    <a:lnTo>
                      <a:pt x="2" y="12"/>
                    </a:lnTo>
                    <a:lnTo>
                      <a:pt x="0" y="12"/>
                    </a:lnTo>
                    <a:close/>
                  </a:path>
                </a:pathLst>
              </a:custGeom>
              <a:solidFill>
                <a:srgbClr val="AE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3" name="Freeform 495"/>
              <p:cNvSpPr>
                <a:spLocks/>
              </p:cNvSpPr>
              <p:nvPr/>
            </p:nvSpPr>
            <p:spPr bwMode="auto">
              <a:xfrm>
                <a:off x="4631" y="3746"/>
                <a:ext cx="8" cy="13"/>
              </a:xfrm>
              <a:custGeom>
                <a:avLst/>
                <a:gdLst>
                  <a:gd name="T0" fmla="*/ 0 w 8"/>
                  <a:gd name="T1" fmla="*/ 13 h 13"/>
                  <a:gd name="T2" fmla="*/ 7 w 8"/>
                  <a:gd name="T3" fmla="*/ 1 h 13"/>
                  <a:gd name="T4" fmla="*/ 8 w 8"/>
                  <a:gd name="T5" fmla="*/ 0 h 13"/>
                  <a:gd name="T6" fmla="*/ 1 w 8"/>
                  <a:gd name="T7" fmla="*/ 13 h 13"/>
                  <a:gd name="T8" fmla="*/ 0 w 8"/>
                  <a:gd name="T9" fmla="*/ 13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0" y="13"/>
                    </a:moveTo>
                    <a:lnTo>
                      <a:pt x="7" y="1"/>
                    </a:lnTo>
                    <a:lnTo>
                      <a:pt x="8" y="0"/>
                    </a:lnTo>
                    <a:lnTo>
                      <a:pt x="1" y="13"/>
                    </a:lnTo>
                    <a:lnTo>
                      <a:pt x="0" y="13"/>
                    </a:lnTo>
                    <a:close/>
                  </a:path>
                </a:pathLst>
              </a:custGeom>
              <a:solidFill>
                <a:srgbClr val="AB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4" name="Freeform 496"/>
              <p:cNvSpPr>
                <a:spLocks/>
              </p:cNvSpPr>
              <p:nvPr/>
            </p:nvSpPr>
            <p:spPr bwMode="auto">
              <a:xfrm>
                <a:off x="4632" y="3746"/>
                <a:ext cx="8" cy="13"/>
              </a:xfrm>
              <a:custGeom>
                <a:avLst/>
                <a:gdLst>
                  <a:gd name="T0" fmla="*/ 0 w 8"/>
                  <a:gd name="T1" fmla="*/ 13 h 13"/>
                  <a:gd name="T2" fmla="*/ 7 w 8"/>
                  <a:gd name="T3" fmla="*/ 0 h 13"/>
                  <a:gd name="T4" fmla="*/ 8 w 8"/>
                  <a:gd name="T5" fmla="*/ 0 h 13"/>
                  <a:gd name="T6" fmla="*/ 1 w 8"/>
                  <a:gd name="T7" fmla="*/ 11 h 13"/>
                  <a:gd name="T8" fmla="*/ 0 w 8"/>
                  <a:gd name="T9" fmla="*/ 13 h 13"/>
                  <a:gd name="T10" fmla="*/ 0 60000 65536"/>
                  <a:gd name="T11" fmla="*/ 0 60000 65536"/>
                  <a:gd name="T12" fmla="*/ 0 60000 65536"/>
                  <a:gd name="T13" fmla="*/ 0 60000 65536"/>
                  <a:gd name="T14" fmla="*/ 0 60000 65536"/>
                  <a:gd name="T15" fmla="*/ 0 w 8"/>
                  <a:gd name="T16" fmla="*/ 0 h 13"/>
                  <a:gd name="T17" fmla="*/ 8 w 8"/>
                  <a:gd name="T18" fmla="*/ 13 h 13"/>
                </a:gdLst>
                <a:ahLst/>
                <a:cxnLst>
                  <a:cxn ang="T10">
                    <a:pos x="T0" y="T1"/>
                  </a:cxn>
                  <a:cxn ang="T11">
                    <a:pos x="T2" y="T3"/>
                  </a:cxn>
                  <a:cxn ang="T12">
                    <a:pos x="T4" y="T5"/>
                  </a:cxn>
                  <a:cxn ang="T13">
                    <a:pos x="T6" y="T7"/>
                  </a:cxn>
                  <a:cxn ang="T14">
                    <a:pos x="T8" y="T9"/>
                  </a:cxn>
                </a:cxnLst>
                <a:rect l="T15" t="T16" r="T17" b="T18"/>
                <a:pathLst>
                  <a:path w="8" h="13">
                    <a:moveTo>
                      <a:pt x="0" y="13"/>
                    </a:moveTo>
                    <a:lnTo>
                      <a:pt x="7" y="0"/>
                    </a:lnTo>
                    <a:lnTo>
                      <a:pt x="8" y="0"/>
                    </a:lnTo>
                    <a:lnTo>
                      <a:pt x="1" y="11"/>
                    </a:lnTo>
                    <a:lnTo>
                      <a:pt x="0" y="13"/>
                    </a:lnTo>
                    <a:close/>
                  </a:path>
                </a:pathLst>
              </a:custGeom>
              <a:solidFill>
                <a:srgbClr val="A9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5" name="Freeform 497"/>
              <p:cNvSpPr>
                <a:spLocks/>
              </p:cNvSpPr>
              <p:nvPr/>
            </p:nvSpPr>
            <p:spPr bwMode="auto">
              <a:xfrm>
                <a:off x="4633" y="3746"/>
                <a:ext cx="8" cy="11"/>
              </a:xfrm>
              <a:custGeom>
                <a:avLst/>
                <a:gdLst>
                  <a:gd name="T0" fmla="*/ 0 w 8"/>
                  <a:gd name="T1" fmla="*/ 11 h 11"/>
                  <a:gd name="T2" fmla="*/ 7 w 8"/>
                  <a:gd name="T3" fmla="*/ 0 h 11"/>
                  <a:gd name="T4" fmla="*/ 8 w 8"/>
                  <a:gd name="T5" fmla="*/ 0 h 11"/>
                  <a:gd name="T6" fmla="*/ 1 w 8"/>
                  <a:gd name="T7" fmla="*/ 11 h 11"/>
                  <a:gd name="T8" fmla="*/ 0 w 8"/>
                  <a:gd name="T9" fmla="*/ 11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0" y="11"/>
                    </a:moveTo>
                    <a:lnTo>
                      <a:pt x="7" y="0"/>
                    </a:lnTo>
                    <a:lnTo>
                      <a:pt x="8" y="0"/>
                    </a:lnTo>
                    <a:lnTo>
                      <a:pt x="1" y="11"/>
                    </a:lnTo>
                    <a:lnTo>
                      <a:pt x="0" y="11"/>
                    </a:lnTo>
                    <a:close/>
                  </a:path>
                </a:pathLst>
              </a:custGeom>
              <a:solidFill>
                <a:srgbClr val="A7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6" name="Freeform 498"/>
              <p:cNvSpPr>
                <a:spLocks/>
              </p:cNvSpPr>
              <p:nvPr/>
            </p:nvSpPr>
            <p:spPr bwMode="auto">
              <a:xfrm>
                <a:off x="4634" y="3745"/>
                <a:ext cx="8" cy="12"/>
              </a:xfrm>
              <a:custGeom>
                <a:avLst/>
                <a:gdLst>
                  <a:gd name="T0" fmla="*/ 0 w 8"/>
                  <a:gd name="T1" fmla="*/ 12 h 12"/>
                  <a:gd name="T2" fmla="*/ 7 w 8"/>
                  <a:gd name="T3" fmla="*/ 1 h 12"/>
                  <a:gd name="T4" fmla="*/ 8 w 8"/>
                  <a:gd name="T5" fmla="*/ 0 h 12"/>
                  <a:gd name="T6" fmla="*/ 1 w 8"/>
                  <a:gd name="T7" fmla="*/ 12 h 12"/>
                  <a:gd name="T8" fmla="*/ 0 w 8"/>
                  <a:gd name="T9" fmla="*/ 12 h 12"/>
                  <a:gd name="T10" fmla="*/ 0 60000 65536"/>
                  <a:gd name="T11" fmla="*/ 0 60000 65536"/>
                  <a:gd name="T12" fmla="*/ 0 60000 65536"/>
                  <a:gd name="T13" fmla="*/ 0 60000 65536"/>
                  <a:gd name="T14" fmla="*/ 0 60000 65536"/>
                  <a:gd name="T15" fmla="*/ 0 w 8"/>
                  <a:gd name="T16" fmla="*/ 0 h 12"/>
                  <a:gd name="T17" fmla="*/ 8 w 8"/>
                  <a:gd name="T18" fmla="*/ 12 h 12"/>
                </a:gdLst>
                <a:ahLst/>
                <a:cxnLst>
                  <a:cxn ang="T10">
                    <a:pos x="T0" y="T1"/>
                  </a:cxn>
                  <a:cxn ang="T11">
                    <a:pos x="T2" y="T3"/>
                  </a:cxn>
                  <a:cxn ang="T12">
                    <a:pos x="T4" y="T5"/>
                  </a:cxn>
                  <a:cxn ang="T13">
                    <a:pos x="T6" y="T7"/>
                  </a:cxn>
                  <a:cxn ang="T14">
                    <a:pos x="T8" y="T9"/>
                  </a:cxn>
                </a:cxnLst>
                <a:rect l="T15" t="T16" r="T17" b="T18"/>
                <a:pathLst>
                  <a:path w="8" h="12">
                    <a:moveTo>
                      <a:pt x="0" y="12"/>
                    </a:moveTo>
                    <a:lnTo>
                      <a:pt x="7" y="1"/>
                    </a:lnTo>
                    <a:lnTo>
                      <a:pt x="8" y="0"/>
                    </a:lnTo>
                    <a:lnTo>
                      <a:pt x="1" y="12"/>
                    </a:lnTo>
                    <a:lnTo>
                      <a:pt x="0" y="12"/>
                    </a:lnTo>
                    <a:close/>
                  </a:path>
                </a:pathLst>
              </a:custGeom>
              <a:solidFill>
                <a:srgbClr val="A5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7" name="Freeform 499"/>
              <p:cNvSpPr>
                <a:spLocks/>
              </p:cNvSpPr>
              <p:nvPr/>
            </p:nvSpPr>
            <p:spPr bwMode="auto">
              <a:xfrm>
                <a:off x="4635" y="3745"/>
                <a:ext cx="9" cy="12"/>
              </a:xfrm>
              <a:custGeom>
                <a:avLst/>
                <a:gdLst>
                  <a:gd name="T0" fmla="*/ 0 w 9"/>
                  <a:gd name="T1" fmla="*/ 12 h 12"/>
                  <a:gd name="T2" fmla="*/ 7 w 9"/>
                  <a:gd name="T3" fmla="*/ 0 h 12"/>
                  <a:gd name="T4" fmla="*/ 9 w 9"/>
                  <a:gd name="T5" fmla="*/ 0 h 12"/>
                  <a:gd name="T6" fmla="*/ 1 w 9"/>
                  <a:gd name="T7" fmla="*/ 11 h 12"/>
                  <a:gd name="T8" fmla="*/ 0 w 9"/>
                  <a:gd name="T9" fmla="*/ 1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0" y="12"/>
                    </a:moveTo>
                    <a:lnTo>
                      <a:pt x="7" y="0"/>
                    </a:lnTo>
                    <a:lnTo>
                      <a:pt x="9" y="0"/>
                    </a:lnTo>
                    <a:lnTo>
                      <a:pt x="1" y="11"/>
                    </a:lnTo>
                    <a:lnTo>
                      <a:pt x="0" y="12"/>
                    </a:lnTo>
                    <a:close/>
                  </a:path>
                </a:pathLst>
              </a:custGeom>
              <a:solidFill>
                <a:srgbClr val="A3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8" name="Freeform 500"/>
              <p:cNvSpPr>
                <a:spLocks/>
              </p:cNvSpPr>
              <p:nvPr/>
            </p:nvSpPr>
            <p:spPr bwMode="auto">
              <a:xfrm>
                <a:off x="4636" y="3745"/>
                <a:ext cx="9" cy="11"/>
              </a:xfrm>
              <a:custGeom>
                <a:avLst/>
                <a:gdLst>
                  <a:gd name="T0" fmla="*/ 0 w 9"/>
                  <a:gd name="T1" fmla="*/ 11 h 11"/>
                  <a:gd name="T2" fmla="*/ 8 w 9"/>
                  <a:gd name="T3" fmla="*/ 0 h 11"/>
                  <a:gd name="T4" fmla="*/ 9 w 9"/>
                  <a:gd name="T5" fmla="*/ 0 h 11"/>
                  <a:gd name="T6" fmla="*/ 1 w 9"/>
                  <a:gd name="T7" fmla="*/ 11 h 11"/>
                  <a:gd name="T8" fmla="*/ 0 w 9"/>
                  <a:gd name="T9" fmla="*/ 11 h 11"/>
                  <a:gd name="T10" fmla="*/ 0 60000 65536"/>
                  <a:gd name="T11" fmla="*/ 0 60000 65536"/>
                  <a:gd name="T12" fmla="*/ 0 60000 65536"/>
                  <a:gd name="T13" fmla="*/ 0 60000 65536"/>
                  <a:gd name="T14" fmla="*/ 0 60000 65536"/>
                  <a:gd name="T15" fmla="*/ 0 w 9"/>
                  <a:gd name="T16" fmla="*/ 0 h 11"/>
                  <a:gd name="T17" fmla="*/ 9 w 9"/>
                  <a:gd name="T18" fmla="*/ 11 h 11"/>
                </a:gdLst>
                <a:ahLst/>
                <a:cxnLst>
                  <a:cxn ang="T10">
                    <a:pos x="T0" y="T1"/>
                  </a:cxn>
                  <a:cxn ang="T11">
                    <a:pos x="T2" y="T3"/>
                  </a:cxn>
                  <a:cxn ang="T12">
                    <a:pos x="T4" y="T5"/>
                  </a:cxn>
                  <a:cxn ang="T13">
                    <a:pos x="T6" y="T7"/>
                  </a:cxn>
                  <a:cxn ang="T14">
                    <a:pos x="T8" y="T9"/>
                  </a:cxn>
                </a:cxnLst>
                <a:rect l="T15" t="T16" r="T17" b="T18"/>
                <a:pathLst>
                  <a:path w="9" h="11">
                    <a:moveTo>
                      <a:pt x="0" y="11"/>
                    </a:moveTo>
                    <a:lnTo>
                      <a:pt x="8" y="0"/>
                    </a:lnTo>
                    <a:lnTo>
                      <a:pt x="9" y="0"/>
                    </a:lnTo>
                    <a:lnTo>
                      <a:pt x="1" y="11"/>
                    </a:lnTo>
                    <a:lnTo>
                      <a:pt x="0" y="11"/>
                    </a:lnTo>
                    <a:close/>
                  </a:path>
                </a:pathLst>
              </a:custGeom>
              <a:solidFill>
                <a:srgbClr val="A1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39" name="Freeform 501"/>
              <p:cNvSpPr>
                <a:spLocks/>
              </p:cNvSpPr>
              <p:nvPr/>
            </p:nvSpPr>
            <p:spPr bwMode="auto">
              <a:xfrm>
                <a:off x="4637" y="3745"/>
                <a:ext cx="9" cy="11"/>
              </a:xfrm>
              <a:custGeom>
                <a:avLst/>
                <a:gdLst>
                  <a:gd name="T0" fmla="*/ 0 w 9"/>
                  <a:gd name="T1" fmla="*/ 11 h 11"/>
                  <a:gd name="T2" fmla="*/ 8 w 9"/>
                  <a:gd name="T3" fmla="*/ 0 h 11"/>
                  <a:gd name="T4" fmla="*/ 9 w 9"/>
                  <a:gd name="T5" fmla="*/ 0 h 11"/>
                  <a:gd name="T6" fmla="*/ 9 w 9"/>
                  <a:gd name="T7" fmla="*/ 0 h 11"/>
                  <a:gd name="T8" fmla="*/ 9 w 9"/>
                  <a:gd name="T9" fmla="*/ 0 h 11"/>
                  <a:gd name="T10" fmla="*/ 9 w 9"/>
                  <a:gd name="T11" fmla="*/ 0 h 11"/>
                  <a:gd name="T12" fmla="*/ 9 w 9"/>
                  <a:gd name="T13" fmla="*/ 0 h 11"/>
                  <a:gd name="T14" fmla="*/ 9 w 9"/>
                  <a:gd name="T15" fmla="*/ 0 h 11"/>
                  <a:gd name="T16" fmla="*/ 9 w 9"/>
                  <a:gd name="T17" fmla="*/ 0 h 11"/>
                  <a:gd name="T18" fmla="*/ 9 w 9"/>
                  <a:gd name="T19" fmla="*/ 0 h 11"/>
                  <a:gd name="T20" fmla="*/ 9 w 9"/>
                  <a:gd name="T21" fmla="*/ 0 h 11"/>
                  <a:gd name="T22" fmla="*/ 1 w 9"/>
                  <a:gd name="T23" fmla="*/ 11 h 11"/>
                  <a:gd name="T24" fmla="*/ 0 w 9"/>
                  <a:gd name="T25" fmla="*/ 11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1"/>
                  <a:gd name="T41" fmla="*/ 9 w 9"/>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1">
                    <a:moveTo>
                      <a:pt x="0" y="11"/>
                    </a:moveTo>
                    <a:lnTo>
                      <a:pt x="8" y="0"/>
                    </a:lnTo>
                    <a:lnTo>
                      <a:pt x="9" y="0"/>
                    </a:lnTo>
                    <a:lnTo>
                      <a:pt x="1" y="11"/>
                    </a:lnTo>
                    <a:lnTo>
                      <a:pt x="0" y="11"/>
                    </a:lnTo>
                    <a:close/>
                  </a:path>
                </a:pathLst>
              </a:custGeom>
              <a:solidFill>
                <a:srgbClr val="9F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0" name="Freeform 502"/>
              <p:cNvSpPr>
                <a:spLocks/>
              </p:cNvSpPr>
              <p:nvPr/>
            </p:nvSpPr>
            <p:spPr bwMode="auto">
              <a:xfrm>
                <a:off x="4638" y="3745"/>
                <a:ext cx="9" cy="11"/>
              </a:xfrm>
              <a:custGeom>
                <a:avLst/>
                <a:gdLst>
                  <a:gd name="T0" fmla="*/ 0 w 9"/>
                  <a:gd name="T1" fmla="*/ 11 h 11"/>
                  <a:gd name="T2" fmla="*/ 8 w 9"/>
                  <a:gd name="T3" fmla="*/ 0 h 11"/>
                  <a:gd name="T4" fmla="*/ 8 w 9"/>
                  <a:gd name="T5" fmla="*/ 0 h 11"/>
                  <a:gd name="T6" fmla="*/ 8 w 9"/>
                  <a:gd name="T7" fmla="*/ 0 h 11"/>
                  <a:gd name="T8" fmla="*/ 8 w 9"/>
                  <a:gd name="T9" fmla="*/ 0 h 11"/>
                  <a:gd name="T10" fmla="*/ 9 w 9"/>
                  <a:gd name="T11" fmla="*/ 0 h 11"/>
                  <a:gd name="T12" fmla="*/ 9 w 9"/>
                  <a:gd name="T13" fmla="*/ 0 h 11"/>
                  <a:gd name="T14" fmla="*/ 9 w 9"/>
                  <a:gd name="T15" fmla="*/ 0 h 11"/>
                  <a:gd name="T16" fmla="*/ 9 w 9"/>
                  <a:gd name="T17" fmla="*/ 0 h 11"/>
                  <a:gd name="T18" fmla="*/ 9 w 9"/>
                  <a:gd name="T19" fmla="*/ 0 h 11"/>
                  <a:gd name="T20" fmla="*/ 0 w 9"/>
                  <a:gd name="T21" fmla="*/ 11 h 11"/>
                  <a:gd name="T22" fmla="*/ 0 w 9"/>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1"/>
                  <a:gd name="T38" fmla="*/ 9 w 9"/>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1">
                    <a:moveTo>
                      <a:pt x="0" y="11"/>
                    </a:moveTo>
                    <a:lnTo>
                      <a:pt x="8" y="0"/>
                    </a:lnTo>
                    <a:lnTo>
                      <a:pt x="9" y="0"/>
                    </a:lnTo>
                    <a:lnTo>
                      <a:pt x="0" y="11"/>
                    </a:lnTo>
                    <a:close/>
                  </a:path>
                </a:pathLst>
              </a:custGeom>
              <a:solidFill>
                <a:srgbClr val="9D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1" name="Freeform 503"/>
              <p:cNvSpPr>
                <a:spLocks/>
              </p:cNvSpPr>
              <p:nvPr/>
            </p:nvSpPr>
            <p:spPr bwMode="auto">
              <a:xfrm>
                <a:off x="4638" y="3745"/>
                <a:ext cx="10" cy="11"/>
              </a:xfrm>
              <a:custGeom>
                <a:avLst/>
                <a:gdLst>
                  <a:gd name="T0" fmla="*/ 0 w 10"/>
                  <a:gd name="T1" fmla="*/ 11 h 11"/>
                  <a:gd name="T2" fmla="*/ 9 w 10"/>
                  <a:gd name="T3" fmla="*/ 0 h 11"/>
                  <a:gd name="T4" fmla="*/ 9 w 10"/>
                  <a:gd name="T5" fmla="*/ 0 h 11"/>
                  <a:gd name="T6" fmla="*/ 9 w 10"/>
                  <a:gd name="T7" fmla="*/ 0 h 11"/>
                  <a:gd name="T8" fmla="*/ 9 w 10"/>
                  <a:gd name="T9" fmla="*/ 0 h 11"/>
                  <a:gd name="T10" fmla="*/ 9 w 10"/>
                  <a:gd name="T11" fmla="*/ 0 h 11"/>
                  <a:gd name="T12" fmla="*/ 9 w 10"/>
                  <a:gd name="T13" fmla="*/ 0 h 11"/>
                  <a:gd name="T14" fmla="*/ 9 w 10"/>
                  <a:gd name="T15" fmla="*/ 0 h 11"/>
                  <a:gd name="T16" fmla="*/ 9 w 10"/>
                  <a:gd name="T17" fmla="*/ 0 h 11"/>
                  <a:gd name="T18" fmla="*/ 10 w 10"/>
                  <a:gd name="T19" fmla="*/ 0 h 11"/>
                  <a:gd name="T20" fmla="*/ 1 w 10"/>
                  <a:gd name="T21" fmla="*/ 10 h 11"/>
                  <a:gd name="T22" fmla="*/ 0 w 10"/>
                  <a:gd name="T23" fmla="*/ 11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11"/>
                  <a:gd name="T38" fmla="*/ 10 w 10"/>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11">
                    <a:moveTo>
                      <a:pt x="0" y="11"/>
                    </a:moveTo>
                    <a:lnTo>
                      <a:pt x="9" y="0"/>
                    </a:lnTo>
                    <a:lnTo>
                      <a:pt x="10" y="0"/>
                    </a:lnTo>
                    <a:lnTo>
                      <a:pt x="1" y="10"/>
                    </a:lnTo>
                    <a:lnTo>
                      <a:pt x="0" y="11"/>
                    </a:lnTo>
                    <a:close/>
                  </a:path>
                </a:pathLst>
              </a:custGeom>
              <a:solidFill>
                <a:srgbClr val="9A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2" name="Freeform 504"/>
              <p:cNvSpPr>
                <a:spLocks/>
              </p:cNvSpPr>
              <p:nvPr/>
            </p:nvSpPr>
            <p:spPr bwMode="auto">
              <a:xfrm>
                <a:off x="4639" y="3745"/>
                <a:ext cx="9" cy="10"/>
              </a:xfrm>
              <a:custGeom>
                <a:avLst/>
                <a:gdLst>
                  <a:gd name="T0" fmla="*/ 0 w 9"/>
                  <a:gd name="T1" fmla="*/ 10 h 10"/>
                  <a:gd name="T2" fmla="*/ 9 w 9"/>
                  <a:gd name="T3" fmla="*/ 0 h 10"/>
                  <a:gd name="T4" fmla="*/ 9 w 9"/>
                  <a:gd name="T5" fmla="*/ 0 h 10"/>
                  <a:gd name="T6" fmla="*/ 9 w 9"/>
                  <a:gd name="T7" fmla="*/ 0 h 10"/>
                  <a:gd name="T8" fmla="*/ 9 w 9"/>
                  <a:gd name="T9" fmla="*/ 0 h 10"/>
                  <a:gd name="T10" fmla="*/ 9 w 9"/>
                  <a:gd name="T11" fmla="*/ 0 h 10"/>
                  <a:gd name="T12" fmla="*/ 9 w 9"/>
                  <a:gd name="T13" fmla="*/ 0 h 10"/>
                  <a:gd name="T14" fmla="*/ 9 w 9"/>
                  <a:gd name="T15" fmla="*/ 0 h 10"/>
                  <a:gd name="T16" fmla="*/ 9 w 9"/>
                  <a:gd name="T17" fmla="*/ 0 h 10"/>
                  <a:gd name="T18" fmla="*/ 9 w 9"/>
                  <a:gd name="T19" fmla="*/ 0 h 10"/>
                  <a:gd name="T20" fmla="*/ 1 w 9"/>
                  <a:gd name="T21" fmla="*/ 10 h 10"/>
                  <a:gd name="T22" fmla="*/ 0 w 9"/>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0"/>
                  <a:gd name="T38" fmla="*/ 9 w 9"/>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0">
                    <a:moveTo>
                      <a:pt x="0" y="10"/>
                    </a:moveTo>
                    <a:lnTo>
                      <a:pt x="9" y="0"/>
                    </a:lnTo>
                    <a:lnTo>
                      <a:pt x="1" y="10"/>
                    </a:lnTo>
                    <a:lnTo>
                      <a:pt x="0" y="10"/>
                    </a:lnTo>
                    <a:close/>
                  </a:path>
                </a:pathLst>
              </a:custGeom>
              <a:solidFill>
                <a:srgbClr val="98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3" name="Freeform 505"/>
              <p:cNvSpPr>
                <a:spLocks/>
              </p:cNvSpPr>
              <p:nvPr/>
            </p:nvSpPr>
            <p:spPr bwMode="auto">
              <a:xfrm>
                <a:off x="4640" y="3745"/>
                <a:ext cx="8" cy="10"/>
              </a:xfrm>
              <a:custGeom>
                <a:avLst/>
                <a:gdLst>
                  <a:gd name="T0" fmla="*/ 0 w 8"/>
                  <a:gd name="T1" fmla="*/ 10 h 10"/>
                  <a:gd name="T2" fmla="*/ 8 w 8"/>
                  <a:gd name="T3" fmla="*/ 0 h 10"/>
                  <a:gd name="T4" fmla="*/ 8 w 8"/>
                  <a:gd name="T5" fmla="*/ 0 h 10"/>
                  <a:gd name="T6" fmla="*/ 8 w 8"/>
                  <a:gd name="T7" fmla="*/ 0 h 10"/>
                  <a:gd name="T8" fmla="*/ 8 w 8"/>
                  <a:gd name="T9" fmla="*/ 0 h 10"/>
                  <a:gd name="T10" fmla="*/ 8 w 8"/>
                  <a:gd name="T11" fmla="*/ 0 h 10"/>
                  <a:gd name="T12" fmla="*/ 8 w 8"/>
                  <a:gd name="T13" fmla="*/ 0 h 10"/>
                  <a:gd name="T14" fmla="*/ 8 w 8"/>
                  <a:gd name="T15" fmla="*/ 1 h 10"/>
                  <a:gd name="T16" fmla="*/ 8 w 8"/>
                  <a:gd name="T17" fmla="*/ 1 h 10"/>
                  <a:gd name="T18" fmla="*/ 8 w 8"/>
                  <a:gd name="T19" fmla="*/ 1 h 10"/>
                  <a:gd name="T20" fmla="*/ 1 w 8"/>
                  <a:gd name="T21" fmla="*/ 10 h 10"/>
                  <a:gd name="T22" fmla="*/ 0 w 8"/>
                  <a:gd name="T23" fmla="*/ 10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0" y="10"/>
                    </a:moveTo>
                    <a:lnTo>
                      <a:pt x="8" y="0"/>
                    </a:lnTo>
                    <a:lnTo>
                      <a:pt x="8" y="1"/>
                    </a:lnTo>
                    <a:lnTo>
                      <a:pt x="1" y="10"/>
                    </a:lnTo>
                    <a:lnTo>
                      <a:pt x="0" y="10"/>
                    </a:lnTo>
                    <a:close/>
                  </a:path>
                </a:pathLst>
              </a:custGeom>
              <a:solidFill>
                <a:srgbClr val="96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4" name="Freeform 506"/>
              <p:cNvSpPr>
                <a:spLocks/>
              </p:cNvSpPr>
              <p:nvPr/>
            </p:nvSpPr>
            <p:spPr bwMode="auto">
              <a:xfrm>
                <a:off x="4641" y="3746"/>
                <a:ext cx="8" cy="9"/>
              </a:xfrm>
              <a:custGeom>
                <a:avLst/>
                <a:gdLst>
                  <a:gd name="T0" fmla="*/ 0 w 8"/>
                  <a:gd name="T1" fmla="*/ 9 h 9"/>
                  <a:gd name="T2" fmla="*/ 7 w 8"/>
                  <a:gd name="T3" fmla="*/ 0 h 9"/>
                  <a:gd name="T4" fmla="*/ 7 w 8"/>
                  <a:gd name="T5" fmla="*/ 0 h 9"/>
                  <a:gd name="T6" fmla="*/ 8 w 8"/>
                  <a:gd name="T7" fmla="*/ 0 h 9"/>
                  <a:gd name="T8" fmla="*/ 8 w 8"/>
                  <a:gd name="T9" fmla="*/ 0 h 9"/>
                  <a:gd name="T10" fmla="*/ 8 w 8"/>
                  <a:gd name="T11" fmla="*/ 0 h 9"/>
                  <a:gd name="T12" fmla="*/ 8 w 8"/>
                  <a:gd name="T13" fmla="*/ 0 h 9"/>
                  <a:gd name="T14" fmla="*/ 8 w 8"/>
                  <a:gd name="T15" fmla="*/ 0 h 9"/>
                  <a:gd name="T16" fmla="*/ 8 w 8"/>
                  <a:gd name="T17" fmla="*/ 0 h 9"/>
                  <a:gd name="T18" fmla="*/ 8 w 8"/>
                  <a:gd name="T19" fmla="*/ 0 h 9"/>
                  <a:gd name="T20" fmla="*/ 1 w 8"/>
                  <a:gd name="T21" fmla="*/ 8 h 9"/>
                  <a:gd name="T22" fmla="*/ 0 w 8"/>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9"/>
                  <a:gd name="T38" fmla="*/ 8 w 8"/>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9">
                    <a:moveTo>
                      <a:pt x="0" y="9"/>
                    </a:moveTo>
                    <a:lnTo>
                      <a:pt x="7" y="0"/>
                    </a:lnTo>
                    <a:lnTo>
                      <a:pt x="8" y="0"/>
                    </a:lnTo>
                    <a:lnTo>
                      <a:pt x="1" y="8"/>
                    </a:lnTo>
                    <a:lnTo>
                      <a:pt x="0" y="9"/>
                    </a:lnTo>
                    <a:close/>
                  </a:path>
                </a:pathLst>
              </a:custGeom>
              <a:solidFill>
                <a:srgbClr val="94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5" name="Freeform 507"/>
              <p:cNvSpPr>
                <a:spLocks/>
              </p:cNvSpPr>
              <p:nvPr/>
            </p:nvSpPr>
            <p:spPr bwMode="auto">
              <a:xfrm>
                <a:off x="4642" y="3746"/>
                <a:ext cx="7" cy="8"/>
              </a:xfrm>
              <a:custGeom>
                <a:avLst/>
                <a:gdLst>
                  <a:gd name="T0" fmla="*/ 0 w 7"/>
                  <a:gd name="T1" fmla="*/ 8 h 8"/>
                  <a:gd name="T2" fmla="*/ 7 w 7"/>
                  <a:gd name="T3" fmla="*/ 0 h 8"/>
                  <a:gd name="T4" fmla="*/ 7 w 7"/>
                  <a:gd name="T5" fmla="*/ 0 h 8"/>
                  <a:gd name="T6" fmla="*/ 7 w 7"/>
                  <a:gd name="T7" fmla="*/ 1 h 8"/>
                  <a:gd name="T8" fmla="*/ 7 w 7"/>
                  <a:gd name="T9" fmla="*/ 1 h 8"/>
                  <a:gd name="T10" fmla="*/ 7 w 7"/>
                  <a:gd name="T11" fmla="*/ 1 h 8"/>
                  <a:gd name="T12" fmla="*/ 7 w 7"/>
                  <a:gd name="T13" fmla="*/ 1 h 8"/>
                  <a:gd name="T14" fmla="*/ 7 w 7"/>
                  <a:gd name="T15" fmla="*/ 1 h 8"/>
                  <a:gd name="T16" fmla="*/ 7 w 7"/>
                  <a:gd name="T17" fmla="*/ 1 h 8"/>
                  <a:gd name="T18" fmla="*/ 7 w 7"/>
                  <a:gd name="T19" fmla="*/ 1 h 8"/>
                  <a:gd name="T20" fmla="*/ 2 w 7"/>
                  <a:gd name="T21" fmla="*/ 8 h 8"/>
                  <a:gd name="T22" fmla="*/ 0 w 7"/>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0" y="8"/>
                    </a:moveTo>
                    <a:lnTo>
                      <a:pt x="7" y="0"/>
                    </a:lnTo>
                    <a:lnTo>
                      <a:pt x="7" y="1"/>
                    </a:lnTo>
                    <a:lnTo>
                      <a:pt x="2" y="8"/>
                    </a:lnTo>
                    <a:lnTo>
                      <a:pt x="0" y="8"/>
                    </a:lnTo>
                    <a:close/>
                  </a:path>
                </a:pathLst>
              </a:custGeom>
              <a:solidFill>
                <a:srgbClr val="92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6" name="Freeform 508"/>
              <p:cNvSpPr>
                <a:spLocks/>
              </p:cNvSpPr>
              <p:nvPr/>
            </p:nvSpPr>
            <p:spPr bwMode="auto">
              <a:xfrm>
                <a:off x="4644" y="3747"/>
                <a:ext cx="5" cy="7"/>
              </a:xfrm>
              <a:custGeom>
                <a:avLst/>
                <a:gdLst>
                  <a:gd name="T0" fmla="*/ 0 w 5"/>
                  <a:gd name="T1" fmla="*/ 7 h 7"/>
                  <a:gd name="T2" fmla="*/ 5 w 5"/>
                  <a:gd name="T3" fmla="*/ 0 h 7"/>
                  <a:gd name="T4" fmla="*/ 5 w 5"/>
                  <a:gd name="T5" fmla="*/ 0 h 7"/>
                  <a:gd name="T6" fmla="*/ 5 w 5"/>
                  <a:gd name="T7" fmla="*/ 0 h 7"/>
                  <a:gd name="T8" fmla="*/ 5 w 5"/>
                  <a:gd name="T9" fmla="*/ 1 h 7"/>
                  <a:gd name="T10" fmla="*/ 5 w 5"/>
                  <a:gd name="T11" fmla="*/ 1 h 7"/>
                  <a:gd name="T12" fmla="*/ 5 w 5"/>
                  <a:gd name="T13" fmla="*/ 1 h 7"/>
                  <a:gd name="T14" fmla="*/ 5 w 5"/>
                  <a:gd name="T15" fmla="*/ 1 h 7"/>
                  <a:gd name="T16" fmla="*/ 5 w 5"/>
                  <a:gd name="T17" fmla="*/ 1 h 7"/>
                  <a:gd name="T18" fmla="*/ 5 w 5"/>
                  <a:gd name="T19" fmla="*/ 1 h 7"/>
                  <a:gd name="T20" fmla="*/ 5 w 5"/>
                  <a:gd name="T21" fmla="*/ 1 h 7"/>
                  <a:gd name="T22" fmla="*/ 5 w 5"/>
                  <a:gd name="T23" fmla="*/ 1 h 7"/>
                  <a:gd name="T24" fmla="*/ 5 w 5"/>
                  <a:gd name="T25" fmla="*/ 1 h 7"/>
                  <a:gd name="T26" fmla="*/ 5 w 5"/>
                  <a:gd name="T27" fmla="*/ 1 h 7"/>
                  <a:gd name="T28" fmla="*/ 5 w 5"/>
                  <a:gd name="T29" fmla="*/ 1 h 7"/>
                  <a:gd name="T30" fmla="*/ 5 w 5"/>
                  <a:gd name="T31" fmla="*/ 1 h 7"/>
                  <a:gd name="T32" fmla="*/ 5 w 5"/>
                  <a:gd name="T33" fmla="*/ 1 h 7"/>
                  <a:gd name="T34" fmla="*/ 5 w 5"/>
                  <a:gd name="T35" fmla="*/ 1 h 7"/>
                  <a:gd name="T36" fmla="*/ 1 w 5"/>
                  <a:gd name="T37" fmla="*/ 7 h 7"/>
                  <a:gd name="T38" fmla="*/ 0 w 5"/>
                  <a:gd name="T39" fmla="*/ 7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
                  <a:gd name="T61" fmla="*/ 0 h 7"/>
                  <a:gd name="T62" fmla="*/ 5 w 5"/>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 h="7">
                    <a:moveTo>
                      <a:pt x="0" y="7"/>
                    </a:moveTo>
                    <a:lnTo>
                      <a:pt x="5" y="0"/>
                    </a:lnTo>
                    <a:lnTo>
                      <a:pt x="5" y="1"/>
                    </a:lnTo>
                    <a:lnTo>
                      <a:pt x="1" y="7"/>
                    </a:lnTo>
                    <a:lnTo>
                      <a:pt x="0" y="7"/>
                    </a:lnTo>
                    <a:close/>
                  </a:path>
                </a:pathLst>
              </a:custGeom>
              <a:solidFill>
                <a:srgbClr val="90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7" name="Freeform 509"/>
              <p:cNvSpPr>
                <a:spLocks/>
              </p:cNvSpPr>
              <p:nvPr/>
            </p:nvSpPr>
            <p:spPr bwMode="auto">
              <a:xfrm>
                <a:off x="4645" y="3748"/>
                <a:ext cx="4" cy="6"/>
              </a:xfrm>
              <a:custGeom>
                <a:avLst/>
                <a:gdLst>
                  <a:gd name="T0" fmla="*/ 0 w 4"/>
                  <a:gd name="T1" fmla="*/ 6 h 6"/>
                  <a:gd name="T2" fmla="*/ 4 w 4"/>
                  <a:gd name="T3" fmla="*/ 0 h 6"/>
                  <a:gd name="T4" fmla="*/ 4 w 4"/>
                  <a:gd name="T5" fmla="*/ 0 h 6"/>
                  <a:gd name="T6" fmla="*/ 4 w 4"/>
                  <a:gd name="T7" fmla="*/ 0 h 6"/>
                  <a:gd name="T8" fmla="*/ 4 w 4"/>
                  <a:gd name="T9" fmla="*/ 1 h 6"/>
                  <a:gd name="T10" fmla="*/ 4 w 4"/>
                  <a:gd name="T11" fmla="*/ 1 h 6"/>
                  <a:gd name="T12" fmla="*/ 4 w 4"/>
                  <a:gd name="T13" fmla="*/ 1 h 6"/>
                  <a:gd name="T14" fmla="*/ 4 w 4"/>
                  <a:gd name="T15" fmla="*/ 1 h 6"/>
                  <a:gd name="T16" fmla="*/ 4 w 4"/>
                  <a:gd name="T17" fmla="*/ 1 h 6"/>
                  <a:gd name="T18" fmla="*/ 4 w 4"/>
                  <a:gd name="T19" fmla="*/ 1 h 6"/>
                  <a:gd name="T20" fmla="*/ 1 w 4"/>
                  <a:gd name="T21" fmla="*/ 5 h 6"/>
                  <a:gd name="T22" fmla="*/ 0 w 4"/>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6"/>
                  <a:gd name="T38" fmla="*/ 4 w 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6">
                    <a:moveTo>
                      <a:pt x="0" y="6"/>
                    </a:moveTo>
                    <a:lnTo>
                      <a:pt x="4" y="0"/>
                    </a:lnTo>
                    <a:lnTo>
                      <a:pt x="4" y="1"/>
                    </a:lnTo>
                    <a:lnTo>
                      <a:pt x="1" y="5"/>
                    </a:lnTo>
                    <a:lnTo>
                      <a:pt x="0" y="6"/>
                    </a:lnTo>
                    <a:close/>
                  </a:path>
                </a:pathLst>
              </a:custGeom>
              <a:solidFill>
                <a:srgbClr val="8E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8" name="Freeform 510"/>
              <p:cNvSpPr>
                <a:spLocks/>
              </p:cNvSpPr>
              <p:nvPr/>
            </p:nvSpPr>
            <p:spPr bwMode="auto">
              <a:xfrm>
                <a:off x="4646" y="3749"/>
                <a:ext cx="3" cy="4"/>
              </a:xfrm>
              <a:custGeom>
                <a:avLst/>
                <a:gdLst>
                  <a:gd name="T0" fmla="*/ 0 w 3"/>
                  <a:gd name="T1" fmla="*/ 4 h 4"/>
                  <a:gd name="T2" fmla="*/ 3 w 3"/>
                  <a:gd name="T3" fmla="*/ 0 h 4"/>
                  <a:gd name="T4" fmla="*/ 3 w 3"/>
                  <a:gd name="T5" fmla="*/ 1 h 4"/>
                  <a:gd name="T6" fmla="*/ 3 w 3"/>
                  <a:gd name="T7" fmla="*/ 1 h 4"/>
                  <a:gd name="T8" fmla="*/ 3 w 3"/>
                  <a:gd name="T9" fmla="*/ 1 h 4"/>
                  <a:gd name="T10" fmla="*/ 3 w 3"/>
                  <a:gd name="T11" fmla="*/ 2 h 4"/>
                  <a:gd name="T12" fmla="*/ 3 w 3"/>
                  <a:gd name="T13" fmla="*/ 2 h 4"/>
                  <a:gd name="T14" fmla="*/ 2 w 3"/>
                  <a:gd name="T15" fmla="*/ 2 h 4"/>
                  <a:gd name="T16" fmla="*/ 2 w 3"/>
                  <a:gd name="T17" fmla="*/ 2 h 4"/>
                  <a:gd name="T18" fmla="*/ 2 w 3"/>
                  <a:gd name="T19" fmla="*/ 3 h 4"/>
                  <a:gd name="T20" fmla="*/ 2 w 3"/>
                  <a:gd name="T21" fmla="*/ 3 h 4"/>
                  <a:gd name="T22" fmla="*/ 2 w 3"/>
                  <a:gd name="T23" fmla="*/ 4 h 4"/>
                  <a:gd name="T24" fmla="*/ 1 w 3"/>
                  <a:gd name="T25" fmla="*/ 4 h 4"/>
                  <a:gd name="T26" fmla="*/ 1 w 3"/>
                  <a:gd name="T27" fmla="*/ 4 h 4"/>
                  <a:gd name="T28" fmla="*/ 1 w 3"/>
                  <a:gd name="T29" fmla="*/ 4 h 4"/>
                  <a:gd name="T30" fmla="*/ 1 w 3"/>
                  <a:gd name="T31" fmla="*/ 4 h 4"/>
                  <a:gd name="T32" fmla="*/ 1 w 3"/>
                  <a:gd name="T33" fmla="*/ 4 h 4"/>
                  <a:gd name="T34" fmla="*/ 0 w 3"/>
                  <a:gd name="T35" fmla="*/ 4 h 4"/>
                  <a:gd name="T36" fmla="*/ 0 w 3"/>
                  <a:gd name="T37" fmla="*/ 4 h 4"/>
                  <a:gd name="T38" fmla="*/ 0 w 3"/>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
                  <a:gd name="T61" fmla="*/ 0 h 4"/>
                  <a:gd name="T62" fmla="*/ 3 w 3"/>
                  <a:gd name="T63" fmla="*/ 4 h 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 h="4">
                    <a:moveTo>
                      <a:pt x="0" y="4"/>
                    </a:moveTo>
                    <a:lnTo>
                      <a:pt x="3" y="0"/>
                    </a:lnTo>
                    <a:lnTo>
                      <a:pt x="3" y="1"/>
                    </a:lnTo>
                    <a:lnTo>
                      <a:pt x="3" y="2"/>
                    </a:lnTo>
                    <a:lnTo>
                      <a:pt x="2" y="2"/>
                    </a:lnTo>
                    <a:lnTo>
                      <a:pt x="2" y="3"/>
                    </a:lnTo>
                    <a:lnTo>
                      <a:pt x="2" y="4"/>
                    </a:lnTo>
                    <a:lnTo>
                      <a:pt x="1" y="4"/>
                    </a:lnTo>
                    <a:lnTo>
                      <a:pt x="0" y="4"/>
                    </a:lnTo>
                    <a:close/>
                  </a:path>
                </a:pathLst>
              </a:custGeom>
              <a:solidFill>
                <a:srgbClr val="8C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49" name="Freeform 511"/>
              <p:cNvSpPr>
                <a:spLocks/>
              </p:cNvSpPr>
              <p:nvPr/>
            </p:nvSpPr>
            <p:spPr bwMode="auto">
              <a:xfrm>
                <a:off x="4648" y="375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1"/>
                  <a:gd name="T32" fmla="*/ 1 w 1"/>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1">
                    <a:moveTo>
                      <a:pt x="0" y="0"/>
                    </a:moveTo>
                    <a:lnTo>
                      <a:pt x="0" y="0"/>
                    </a:lnTo>
                    <a:close/>
                  </a:path>
                </a:pathLst>
              </a:custGeom>
              <a:solidFill>
                <a:srgbClr val="89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0" name="Freeform 512"/>
              <p:cNvSpPr>
                <a:spLocks/>
              </p:cNvSpPr>
              <p:nvPr/>
            </p:nvSpPr>
            <p:spPr bwMode="auto">
              <a:xfrm>
                <a:off x="4620" y="3745"/>
                <a:ext cx="29" cy="16"/>
              </a:xfrm>
              <a:custGeom>
                <a:avLst/>
                <a:gdLst>
                  <a:gd name="T0" fmla="*/ 3 w 29"/>
                  <a:gd name="T1" fmla="*/ 6 h 16"/>
                  <a:gd name="T2" fmla="*/ 26 w 29"/>
                  <a:gd name="T3" fmla="*/ 0 h 16"/>
                  <a:gd name="T4" fmla="*/ 27 w 29"/>
                  <a:gd name="T5" fmla="*/ 0 h 16"/>
                  <a:gd name="T6" fmla="*/ 28 w 29"/>
                  <a:gd name="T7" fmla="*/ 0 h 16"/>
                  <a:gd name="T8" fmla="*/ 28 w 29"/>
                  <a:gd name="T9" fmla="*/ 1 h 16"/>
                  <a:gd name="T10" fmla="*/ 29 w 29"/>
                  <a:gd name="T11" fmla="*/ 1 h 16"/>
                  <a:gd name="T12" fmla="*/ 29 w 29"/>
                  <a:gd name="T13" fmla="*/ 2 h 16"/>
                  <a:gd name="T14" fmla="*/ 29 w 29"/>
                  <a:gd name="T15" fmla="*/ 3 h 16"/>
                  <a:gd name="T16" fmla="*/ 29 w 29"/>
                  <a:gd name="T17" fmla="*/ 4 h 16"/>
                  <a:gd name="T18" fmla="*/ 29 w 29"/>
                  <a:gd name="T19" fmla="*/ 5 h 16"/>
                  <a:gd name="T20" fmla="*/ 29 w 29"/>
                  <a:gd name="T21" fmla="*/ 6 h 16"/>
                  <a:gd name="T22" fmla="*/ 28 w 29"/>
                  <a:gd name="T23" fmla="*/ 7 h 16"/>
                  <a:gd name="T24" fmla="*/ 27 w 29"/>
                  <a:gd name="T25" fmla="*/ 8 h 16"/>
                  <a:gd name="T26" fmla="*/ 26 w 29"/>
                  <a:gd name="T27" fmla="*/ 8 h 16"/>
                  <a:gd name="T28" fmla="*/ 3 w 29"/>
                  <a:gd name="T29" fmla="*/ 16 h 16"/>
                  <a:gd name="T30" fmla="*/ 2 w 29"/>
                  <a:gd name="T31" fmla="*/ 16 h 16"/>
                  <a:gd name="T32" fmla="*/ 1 w 29"/>
                  <a:gd name="T33" fmla="*/ 15 h 16"/>
                  <a:gd name="T34" fmla="*/ 0 w 29"/>
                  <a:gd name="T35" fmla="*/ 14 h 16"/>
                  <a:gd name="T36" fmla="*/ 0 w 29"/>
                  <a:gd name="T37" fmla="*/ 12 h 16"/>
                  <a:gd name="T38" fmla="*/ 0 w 29"/>
                  <a:gd name="T39" fmla="*/ 11 h 16"/>
                  <a:gd name="T40" fmla="*/ 0 w 29"/>
                  <a:gd name="T41" fmla="*/ 10 h 16"/>
                  <a:gd name="T42" fmla="*/ 1 w 29"/>
                  <a:gd name="T43" fmla="*/ 9 h 16"/>
                  <a:gd name="T44" fmla="*/ 1 w 29"/>
                  <a:gd name="T45" fmla="*/ 8 h 16"/>
                  <a:gd name="T46" fmla="*/ 1 w 29"/>
                  <a:gd name="T47" fmla="*/ 7 h 16"/>
                  <a:gd name="T48" fmla="*/ 2 w 29"/>
                  <a:gd name="T49" fmla="*/ 7 h 16"/>
                  <a:gd name="T50" fmla="*/ 2 w 29"/>
                  <a:gd name="T51" fmla="*/ 6 h 16"/>
                  <a:gd name="T52" fmla="*/ 3 w 29"/>
                  <a:gd name="T53" fmla="*/ 6 h 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
                  <a:gd name="T82" fmla="*/ 0 h 16"/>
                  <a:gd name="T83" fmla="*/ 29 w 29"/>
                  <a:gd name="T84" fmla="*/ 16 h 1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 h="16">
                    <a:moveTo>
                      <a:pt x="3" y="6"/>
                    </a:moveTo>
                    <a:lnTo>
                      <a:pt x="26" y="0"/>
                    </a:lnTo>
                    <a:lnTo>
                      <a:pt x="27" y="0"/>
                    </a:lnTo>
                    <a:lnTo>
                      <a:pt x="28" y="0"/>
                    </a:lnTo>
                    <a:lnTo>
                      <a:pt x="28" y="1"/>
                    </a:lnTo>
                    <a:lnTo>
                      <a:pt x="29" y="1"/>
                    </a:lnTo>
                    <a:lnTo>
                      <a:pt x="29" y="2"/>
                    </a:lnTo>
                    <a:lnTo>
                      <a:pt x="29" y="3"/>
                    </a:lnTo>
                    <a:lnTo>
                      <a:pt x="29" y="4"/>
                    </a:lnTo>
                    <a:lnTo>
                      <a:pt x="29" y="5"/>
                    </a:lnTo>
                    <a:lnTo>
                      <a:pt x="29" y="6"/>
                    </a:lnTo>
                    <a:lnTo>
                      <a:pt x="28" y="7"/>
                    </a:lnTo>
                    <a:lnTo>
                      <a:pt x="27" y="8"/>
                    </a:lnTo>
                    <a:lnTo>
                      <a:pt x="26" y="8"/>
                    </a:lnTo>
                    <a:lnTo>
                      <a:pt x="3" y="16"/>
                    </a:lnTo>
                    <a:lnTo>
                      <a:pt x="2" y="16"/>
                    </a:lnTo>
                    <a:lnTo>
                      <a:pt x="1" y="15"/>
                    </a:lnTo>
                    <a:lnTo>
                      <a:pt x="0" y="14"/>
                    </a:lnTo>
                    <a:lnTo>
                      <a:pt x="0" y="12"/>
                    </a:lnTo>
                    <a:lnTo>
                      <a:pt x="0" y="11"/>
                    </a:lnTo>
                    <a:lnTo>
                      <a:pt x="0" y="10"/>
                    </a:lnTo>
                    <a:lnTo>
                      <a:pt x="1" y="9"/>
                    </a:lnTo>
                    <a:lnTo>
                      <a:pt x="1" y="8"/>
                    </a:lnTo>
                    <a:lnTo>
                      <a:pt x="1" y="7"/>
                    </a:lnTo>
                    <a:lnTo>
                      <a:pt x="2" y="7"/>
                    </a:lnTo>
                    <a:lnTo>
                      <a:pt x="2" y="6"/>
                    </a:lnTo>
                    <a:lnTo>
                      <a:pt x="3" y="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85651" name="Freeform 513"/>
              <p:cNvSpPr>
                <a:spLocks/>
              </p:cNvSpPr>
              <p:nvPr/>
            </p:nvSpPr>
            <p:spPr bwMode="auto">
              <a:xfrm>
                <a:off x="4507" y="3646"/>
                <a:ext cx="120" cy="54"/>
              </a:xfrm>
              <a:custGeom>
                <a:avLst/>
                <a:gdLst>
                  <a:gd name="T0" fmla="*/ 0 w 120"/>
                  <a:gd name="T1" fmla="*/ 54 h 54"/>
                  <a:gd name="T2" fmla="*/ 25 w 120"/>
                  <a:gd name="T3" fmla="*/ 51 h 54"/>
                  <a:gd name="T4" fmla="*/ 32 w 120"/>
                  <a:gd name="T5" fmla="*/ 36 h 54"/>
                  <a:gd name="T6" fmla="*/ 41 w 120"/>
                  <a:gd name="T7" fmla="*/ 35 h 54"/>
                  <a:gd name="T8" fmla="*/ 51 w 120"/>
                  <a:gd name="T9" fmla="*/ 34 h 54"/>
                  <a:gd name="T10" fmla="*/ 61 w 120"/>
                  <a:gd name="T11" fmla="*/ 33 h 54"/>
                  <a:gd name="T12" fmla="*/ 69 w 120"/>
                  <a:gd name="T13" fmla="*/ 33 h 54"/>
                  <a:gd name="T14" fmla="*/ 77 w 120"/>
                  <a:gd name="T15" fmla="*/ 33 h 54"/>
                  <a:gd name="T16" fmla="*/ 82 w 120"/>
                  <a:gd name="T17" fmla="*/ 35 h 54"/>
                  <a:gd name="T18" fmla="*/ 85 w 120"/>
                  <a:gd name="T19" fmla="*/ 36 h 54"/>
                  <a:gd name="T20" fmla="*/ 85 w 120"/>
                  <a:gd name="T21" fmla="*/ 38 h 54"/>
                  <a:gd name="T22" fmla="*/ 85 w 120"/>
                  <a:gd name="T23" fmla="*/ 41 h 54"/>
                  <a:gd name="T24" fmla="*/ 85 w 120"/>
                  <a:gd name="T25" fmla="*/ 44 h 54"/>
                  <a:gd name="T26" fmla="*/ 120 w 120"/>
                  <a:gd name="T27" fmla="*/ 42 h 54"/>
                  <a:gd name="T28" fmla="*/ 118 w 120"/>
                  <a:gd name="T29" fmla="*/ 35 h 54"/>
                  <a:gd name="T30" fmla="*/ 116 w 120"/>
                  <a:gd name="T31" fmla="*/ 30 h 54"/>
                  <a:gd name="T32" fmla="*/ 114 w 120"/>
                  <a:gd name="T33" fmla="*/ 26 h 54"/>
                  <a:gd name="T34" fmla="*/ 112 w 120"/>
                  <a:gd name="T35" fmla="*/ 20 h 54"/>
                  <a:gd name="T36" fmla="*/ 108 w 120"/>
                  <a:gd name="T37" fmla="*/ 16 h 54"/>
                  <a:gd name="T38" fmla="*/ 106 w 120"/>
                  <a:gd name="T39" fmla="*/ 11 h 54"/>
                  <a:gd name="T40" fmla="*/ 103 w 120"/>
                  <a:gd name="T41" fmla="*/ 6 h 54"/>
                  <a:gd name="T42" fmla="*/ 99 w 120"/>
                  <a:gd name="T43" fmla="*/ 2 h 54"/>
                  <a:gd name="T44" fmla="*/ 22 w 120"/>
                  <a:gd name="T45" fmla="*/ 0 h 54"/>
                  <a:gd name="T46" fmla="*/ 0 w 120"/>
                  <a:gd name="T47" fmla="*/ 54 h 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
                  <a:gd name="T73" fmla="*/ 0 h 54"/>
                  <a:gd name="T74" fmla="*/ 120 w 120"/>
                  <a:gd name="T75" fmla="*/ 54 h 5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 h="54">
                    <a:moveTo>
                      <a:pt x="0" y="54"/>
                    </a:moveTo>
                    <a:lnTo>
                      <a:pt x="25" y="51"/>
                    </a:lnTo>
                    <a:lnTo>
                      <a:pt x="32" y="36"/>
                    </a:lnTo>
                    <a:lnTo>
                      <a:pt x="41" y="35"/>
                    </a:lnTo>
                    <a:lnTo>
                      <a:pt x="51" y="34"/>
                    </a:lnTo>
                    <a:lnTo>
                      <a:pt x="61" y="33"/>
                    </a:lnTo>
                    <a:lnTo>
                      <a:pt x="69" y="33"/>
                    </a:lnTo>
                    <a:lnTo>
                      <a:pt x="77" y="33"/>
                    </a:lnTo>
                    <a:lnTo>
                      <a:pt x="82" y="35"/>
                    </a:lnTo>
                    <a:lnTo>
                      <a:pt x="85" y="36"/>
                    </a:lnTo>
                    <a:lnTo>
                      <a:pt x="85" y="38"/>
                    </a:lnTo>
                    <a:lnTo>
                      <a:pt x="85" y="41"/>
                    </a:lnTo>
                    <a:lnTo>
                      <a:pt x="85" y="44"/>
                    </a:lnTo>
                    <a:lnTo>
                      <a:pt x="120" y="42"/>
                    </a:lnTo>
                    <a:lnTo>
                      <a:pt x="118" y="35"/>
                    </a:lnTo>
                    <a:lnTo>
                      <a:pt x="116" y="30"/>
                    </a:lnTo>
                    <a:lnTo>
                      <a:pt x="114" y="26"/>
                    </a:lnTo>
                    <a:lnTo>
                      <a:pt x="112" y="20"/>
                    </a:lnTo>
                    <a:lnTo>
                      <a:pt x="108" y="16"/>
                    </a:lnTo>
                    <a:lnTo>
                      <a:pt x="106" y="11"/>
                    </a:lnTo>
                    <a:lnTo>
                      <a:pt x="103" y="6"/>
                    </a:lnTo>
                    <a:lnTo>
                      <a:pt x="99" y="2"/>
                    </a:lnTo>
                    <a:lnTo>
                      <a:pt x="22" y="0"/>
                    </a:lnTo>
                    <a:lnTo>
                      <a:pt x="0" y="54"/>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2" name="Freeform 514"/>
              <p:cNvSpPr>
                <a:spLocks/>
              </p:cNvSpPr>
              <p:nvPr/>
            </p:nvSpPr>
            <p:spPr bwMode="auto">
              <a:xfrm>
                <a:off x="4446" y="3919"/>
                <a:ext cx="5" cy="15"/>
              </a:xfrm>
              <a:custGeom>
                <a:avLst/>
                <a:gdLst>
                  <a:gd name="T0" fmla="*/ 1 w 5"/>
                  <a:gd name="T1" fmla="*/ 8 h 15"/>
                  <a:gd name="T2" fmla="*/ 5 w 5"/>
                  <a:gd name="T3" fmla="*/ 0 h 15"/>
                  <a:gd name="T4" fmla="*/ 5 w 5"/>
                  <a:gd name="T5" fmla="*/ 1 h 15"/>
                  <a:gd name="T6" fmla="*/ 4 w 5"/>
                  <a:gd name="T7" fmla="*/ 3 h 15"/>
                  <a:gd name="T8" fmla="*/ 4 w 5"/>
                  <a:gd name="T9" fmla="*/ 5 h 15"/>
                  <a:gd name="T10" fmla="*/ 3 w 5"/>
                  <a:gd name="T11" fmla="*/ 7 h 15"/>
                  <a:gd name="T12" fmla="*/ 2 w 5"/>
                  <a:gd name="T13" fmla="*/ 9 h 15"/>
                  <a:gd name="T14" fmla="*/ 2 w 5"/>
                  <a:gd name="T15" fmla="*/ 10 h 15"/>
                  <a:gd name="T16" fmla="*/ 1 w 5"/>
                  <a:gd name="T17" fmla="*/ 12 h 15"/>
                  <a:gd name="T18" fmla="*/ 0 w 5"/>
                  <a:gd name="T19" fmla="*/ 15 h 15"/>
                  <a:gd name="T20" fmla="*/ 0 w 5"/>
                  <a:gd name="T21" fmla="*/ 13 h 15"/>
                  <a:gd name="T22" fmla="*/ 0 w 5"/>
                  <a:gd name="T23" fmla="*/ 13 h 15"/>
                  <a:gd name="T24" fmla="*/ 0 w 5"/>
                  <a:gd name="T25" fmla="*/ 12 h 15"/>
                  <a:gd name="T26" fmla="*/ 0 w 5"/>
                  <a:gd name="T27" fmla="*/ 11 h 15"/>
                  <a:gd name="T28" fmla="*/ 0 w 5"/>
                  <a:gd name="T29" fmla="*/ 10 h 15"/>
                  <a:gd name="T30" fmla="*/ 1 w 5"/>
                  <a:gd name="T31" fmla="*/ 9 h 15"/>
                  <a:gd name="T32" fmla="*/ 1 w 5"/>
                  <a:gd name="T33" fmla="*/ 9 h 15"/>
                  <a:gd name="T34" fmla="*/ 1 w 5"/>
                  <a:gd name="T35" fmla="*/ 8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15"/>
                  <a:gd name="T56" fmla="*/ 5 w 5"/>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15">
                    <a:moveTo>
                      <a:pt x="1" y="8"/>
                    </a:moveTo>
                    <a:lnTo>
                      <a:pt x="5" y="0"/>
                    </a:lnTo>
                    <a:lnTo>
                      <a:pt x="5" y="1"/>
                    </a:lnTo>
                    <a:lnTo>
                      <a:pt x="4" y="3"/>
                    </a:lnTo>
                    <a:lnTo>
                      <a:pt x="4" y="5"/>
                    </a:lnTo>
                    <a:lnTo>
                      <a:pt x="3" y="7"/>
                    </a:lnTo>
                    <a:lnTo>
                      <a:pt x="2" y="9"/>
                    </a:lnTo>
                    <a:lnTo>
                      <a:pt x="2" y="10"/>
                    </a:lnTo>
                    <a:lnTo>
                      <a:pt x="1" y="12"/>
                    </a:lnTo>
                    <a:lnTo>
                      <a:pt x="0" y="15"/>
                    </a:lnTo>
                    <a:lnTo>
                      <a:pt x="0" y="13"/>
                    </a:lnTo>
                    <a:lnTo>
                      <a:pt x="0" y="12"/>
                    </a:lnTo>
                    <a:lnTo>
                      <a:pt x="0" y="11"/>
                    </a:lnTo>
                    <a:lnTo>
                      <a:pt x="0" y="10"/>
                    </a:lnTo>
                    <a:lnTo>
                      <a:pt x="1" y="9"/>
                    </a:lnTo>
                    <a:lnTo>
                      <a:pt x="1" y="8"/>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653" name="Freeform 515"/>
              <p:cNvSpPr>
                <a:spLocks/>
              </p:cNvSpPr>
              <p:nvPr/>
            </p:nvSpPr>
            <p:spPr bwMode="auto">
              <a:xfrm>
                <a:off x="4447" y="3902"/>
                <a:ext cx="8" cy="25"/>
              </a:xfrm>
              <a:custGeom>
                <a:avLst/>
                <a:gdLst>
                  <a:gd name="T0" fmla="*/ 4 w 8"/>
                  <a:gd name="T1" fmla="*/ 17 h 25"/>
                  <a:gd name="T2" fmla="*/ 0 w 8"/>
                  <a:gd name="T3" fmla="*/ 25 h 25"/>
                  <a:gd name="T4" fmla="*/ 0 w 8"/>
                  <a:gd name="T5" fmla="*/ 24 h 25"/>
                  <a:gd name="T6" fmla="*/ 0 w 8"/>
                  <a:gd name="T7" fmla="*/ 22 h 25"/>
                  <a:gd name="T8" fmla="*/ 0 w 8"/>
                  <a:gd name="T9" fmla="*/ 21 h 25"/>
                  <a:gd name="T10" fmla="*/ 0 w 8"/>
                  <a:gd name="T11" fmla="*/ 20 h 25"/>
                  <a:gd name="T12" fmla="*/ 0 w 8"/>
                  <a:gd name="T13" fmla="*/ 19 h 25"/>
                  <a:gd name="T14" fmla="*/ 0 w 8"/>
                  <a:gd name="T15" fmla="*/ 17 h 25"/>
                  <a:gd name="T16" fmla="*/ 0 w 8"/>
                  <a:gd name="T17" fmla="*/ 15 h 25"/>
                  <a:gd name="T18" fmla="*/ 0 w 8"/>
                  <a:gd name="T19" fmla="*/ 14 h 25"/>
                  <a:gd name="T20" fmla="*/ 8 w 8"/>
                  <a:gd name="T21" fmla="*/ 0 h 25"/>
                  <a:gd name="T22" fmla="*/ 7 w 8"/>
                  <a:gd name="T23" fmla="*/ 3 h 25"/>
                  <a:gd name="T24" fmla="*/ 7 w 8"/>
                  <a:gd name="T25" fmla="*/ 4 h 25"/>
                  <a:gd name="T26" fmla="*/ 7 w 8"/>
                  <a:gd name="T27" fmla="*/ 6 h 25"/>
                  <a:gd name="T28" fmla="*/ 6 w 8"/>
                  <a:gd name="T29" fmla="*/ 8 h 25"/>
                  <a:gd name="T30" fmla="*/ 6 w 8"/>
                  <a:gd name="T31" fmla="*/ 10 h 25"/>
                  <a:gd name="T32" fmla="*/ 5 w 8"/>
                  <a:gd name="T33" fmla="*/ 12 h 25"/>
                  <a:gd name="T34" fmla="*/ 5 w 8"/>
                  <a:gd name="T35" fmla="*/ 14 h 25"/>
                  <a:gd name="T36" fmla="*/ 4 w 8"/>
                  <a:gd name="T37" fmla="*/ 17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4" y="17"/>
                    </a:moveTo>
                    <a:lnTo>
                      <a:pt x="0" y="25"/>
                    </a:lnTo>
                    <a:lnTo>
                      <a:pt x="0" y="24"/>
                    </a:lnTo>
                    <a:lnTo>
                      <a:pt x="0" y="22"/>
                    </a:lnTo>
                    <a:lnTo>
                      <a:pt x="0" y="21"/>
                    </a:lnTo>
                    <a:lnTo>
                      <a:pt x="0" y="20"/>
                    </a:lnTo>
                    <a:lnTo>
                      <a:pt x="0" y="19"/>
                    </a:lnTo>
                    <a:lnTo>
                      <a:pt x="0" y="17"/>
                    </a:lnTo>
                    <a:lnTo>
                      <a:pt x="0" y="15"/>
                    </a:lnTo>
                    <a:lnTo>
                      <a:pt x="0" y="14"/>
                    </a:lnTo>
                    <a:lnTo>
                      <a:pt x="8" y="0"/>
                    </a:lnTo>
                    <a:lnTo>
                      <a:pt x="7" y="3"/>
                    </a:lnTo>
                    <a:lnTo>
                      <a:pt x="7" y="4"/>
                    </a:lnTo>
                    <a:lnTo>
                      <a:pt x="7" y="6"/>
                    </a:lnTo>
                    <a:lnTo>
                      <a:pt x="6" y="8"/>
                    </a:lnTo>
                    <a:lnTo>
                      <a:pt x="6" y="10"/>
                    </a:lnTo>
                    <a:lnTo>
                      <a:pt x="5" y="12"/>
                    </a:lnTo>
                    <a:lnTo>
                      <a:pt x="5" y="14"/>
                    </a:lnTo>
                    <a:lnTo>
                      <a:pt x="4" y="17"/>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5392" name="Freeform 516"/>
            <p:cNvSpPr>
              <a:spLocks/>
            </p:cNvSpPr>
            <p:nvPr/>
          </p:nvSpPr>
          <p:spPr bwMode="auto">
            <a:xfrm>
              <a:off x="4447" y="3891"/>
              <a:ext cx="8" cy="25"/>
            </a:xfrm>
            <a:custGeom>
              <a:avLst/>
              <a:gdLst>
                <a:gd name="T0" fmla="*/ 8 w 8"/>
                <a:gd name="T1" fmla="*/ 11 h 25"/>
                <a:gd name="T2" fmla="*/ 0 w 8"/>
                <a:gd name="T3" fmla="*/ 25 h 25"/>
                <a:gd name="T4" fmla="*/ 0 w 8"/>
                <a:gd name="T5" fmla="*/ 24 h 25"/>
                <a:gd name="T6" fmla="*/ 0 w 8"/>
                <a:gd name="T7" fmla="*/ 23 h 25"/>
                <a:gd name="T8" fmla="*/ 0 w 8"/>
                <a:gd name="T9" fmla="*/ 21 h 25"/>
                <a:gd name="T10" fmla="*/ 0 w 8"/>
                <a:gd name="T11" fmla="*/ 20 h 25"/>
                <a:gd name="T12" fmla="*/ 0 w 8"/>
                <a:gd name="T13" fmla="*/ 19 h 25"/>
                <a:gd name="T14" fmla="*/ 0 w 8"/>
                <a:gd name="T15" fmla="*/ 18 h 25"/>
                <a:gd name="T16" fmla="*/ 0 w 8"/>
                <a:gd name="T17" fmla="*/ 17 h 25"/>
                <a:gd name="T18" fmla="*/ 0 w 8"/>
                <a:gd name="T19" fmla="*/ 16 h 25"/>
                <a:gd name="T20" fmla="*/ 8 w 8"/>
                <a:gd name="T21" fmla="*/ 0 h 25"/>
                <a:gd name="T22" fmla="*/ 8 w 8"/>
                <a:gd name="T23" fmla="*/ 1 h 25"/>
                <a:gd name="T24" fmla="*/ 8 w 8"/>
                <a:gd name="T25" fmla="*/ 3 h 25"/>
                <a:gd name="T26" fmla="*/ 8 w 8"/>
                <a:gd name="T27" fmla="*/ 4 h 25"/>
                <a:gd name="T28" fmla="*/ 8 w 8"/>
                <a:gd name="T29" fmla="*/ 5 h 25"/>
                <a:gd name="T30" fmla="*/ 8 w 8"/>
                <a:gd name="T31" fmla="*/ 7 h 25"/>
                <a:gd name="T32" fmla="*/ 8 w 8"/>
                <a:gd name="T33" fmla="*/ 8 h 25"/>
                <a:gd name="T34" fmla="*/ 8 w 8"/>
                <a:gd name="T35" fmla="*/ 9 h 25"/>
                <a:gd name="T36" fmla="*/ 8 w 8"/>
                <a:gd name="T37" fmla="*/ 11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8" y="11"/>
                  </a:moveTo>
                  <a:lnTo>
                    <a:pt x="0" y="25"/>
                  </a:lnTo>
                  <a:lnTo>
                    <a:pt x="0" y="24"/>
                  </a:lnTo>
                  <a:lnTo>
                    <a:pt x="0" y="23"/>
                  </a:lnTo>
                  <a:lnTo>
                    <a:pt x="0" y="21"/>
                  </a:lnTo>
                  <a:lnTo>
                    <a:pt x="0" y="20"/>
                  </a:lnTo>
                  <a:lnTo>
                    <a:pt x="0" y="19"/>
                  </a:lnTo>
                  <a:lnTo>
                    <a:pt x="0" y="18"/>
                  </a:lnTo>
                  <a:lnTo>
                    <a:pt x="0" y="17"/>
                  </a:lnTo>
                  <a:lnTo>
                    <a:pt x="0" y="16"/>
                  </a:lnTo>
                  <a:lnTo>
                    <a:pt x="8" y="0"/>
                  </a:lnTo>
                  <a:lnTo>
                    <a:pt x="8" y="1"/>
                  </a:lnTo>
                  <a:lnTo>
                    <a:pt x="8" y="3"/>
                  </a:lnTo>
                  <a:lnTo>
                    <a:pt x="8" y="4"/>
                  </a:lnTo>
                  <a:lnTo>
                    <a:pt x="8" y="5"/>
                  </a:lnTo>
                  <a:lnTo>
                    <a:pt x="8" y="7"/>
                  </a:lnTo>
                  <a:lnTo>
                    <a:pt x="8" y="8"/>
                  </a:lnTo>
                  <a:lnTo>
                    <a:pt x="8" y="9"/>
                  </a:lnTo>
                  <a:lnTo>
                    <a:pt x="8" y="11"/>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3" name="Freeform 517"/>
            <p:cNvSpPr>
              <a:spLocks/>
            </p:cNvSpPr>
            <p:nvPr/>
          </p:nvSpPr>
          <p:spPr bwMode="auto">
            <a:xfrm>
              <a:off x="4447" y="3882"/>
              <a:ext cx="8" cy="25"/>
            </a:xfrm>
            <a:custGeom>
              <a:avLst/>
              <a:gdLst>
                <a:gd name="T0" fmla="*/ 8 w 8"/>
                <a:gd name="T1" fmla="*/ 9 h 25"/>
                <a:gd name="T2" fmla="*/ 0 w 8"/>
                <a:gd name="T3" fmla="*/ 25 h 25"/>
                <a:gd name="T4" fmla="*/ 0 w 8"/>
                <a:gd name="T5" fmla="*/ 24 h 25"/>
                <a:gd name="T6" fmla="*/ 0 w 8"/>
                <a:gd name="T7" fmla="*/ 23 h 25"/>
                <a:gd name="T8" fmla="*/ 0 w 8"/>
                <a:gd name="T9" fmla="*/ 21 h 25"/>
                <a:gd name="T10" fmla="*/ 0 w 8"/>
                <a:gd name="T11" fmla="*/ 20 h 25"/>
                <a:gd name="T12" fmla="*/ 0 w 8"/>
                <a:gd name="T13" fmla="*/ 19 h 25"/>
                <a:gd name="T14" fmla="*/ 0 w 8"/>
                <a:gd name="T15" fmla="*/ 18 h 25"/>
                <a:gd name="T16" fmla="*/ 0 w 8"/>
                <a:gd name="T17" fmla="*/ 17 h 25"/>
                <a:gd name="T18" fmla="*/ 0 w 8"/>
                <a:gd name="T19" fmla="*/ 16 h 25"/>
                <a:gd name="T20" fmla="*/ 8 w 8"/>
                <a:gd name="T21" fmla="*/ 0 h 25"/>
                <a:gd name="T22" fmla="*/ 8 w 8"/>
                <a:gd name="T23" fmla="*/ 1 h 25"/>
                <a:gd name="T24" fmla="*/ 8 w 8"/>
                <a:gd name="T25" fmla="*/ 2 h 25"/>
                <a:gd name="T26" fmla="*/ 8 w 8"/>
                <a:gd name="T27" fmla="*/ 3 h 25"/>
                <a:gd name="T28" fmla="*/ 8 w 8"/>
                <a:gd name="T29" fmla="*/ 4 h 25"/>
                <a:gd name="T30" fmla="*/ 8 w 8"/>
                <a:gd name="T31" fmla="*/ 5 h 25"/>
                <a:gd name="T32" fmla="*/ 8 w 8"/>
                <a:gd name="T33" fmla="*/ 6 h 25"/>
                <a:gd name="T34" fmla="*/ 8 w 8"/>
                <a:gd name="T35" fmla="*/ 8 h 25"/>
                <a:gd name="T36" fmla="*/ 8 w 8"/>
                <a:gd name="T37" fmla="*/ 9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5"/>
                <a:gd name="T59" fmla="*/ 8 w 8"/>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5">
                  <a:moveTo>
                    <a:pt x="8" y="9"/>
                  </a:moveTo>
                  <a:lnTo>
                    <a:pt x="0" y="25"/>
                  </a:lnTo>
                  <a:lnTo>
                    <a:pt x="0" y="24"/>
                  </a:lnTo>
                  <a:lnTo>
                    <a:pt x="0" y="23"/>
                  </a:lnTo>
                  <a:lnTo>
                    <a:pt x="0" y="21"/>
                  </a:lnTo>
                  <a:lnTo>
                    <a:pt x="0" y="20"/>
                  </a:lnTo>
                  <a:lnTo>
                    <a:pt x="0" y="19"/>
                  </a:lnTo>
                  <a:lnTo>
                    <a:pt x="0" y="18"/>
                  </a:lnTo>
                  <a:lnTo>
                    <a:pt x="0" y="17"/>
                  </a:lnTo>
                  <a:lnTo>
                    <a:pt x="0" y="16"/>
                  </a:lnTo>
                  <a:lnTo>
                    <a:pt x="8" y="0"/>
                  </a:lnTo>
                  <a:lnTo>
                    <a:pt x="8" y="1"/>
                  </a:lnTo>
                  <a:lnTo>
                    <a:pt x="8" y="2"/>
                  </a:lnTo>
                  <a:lnTo>
                    <a:pt x="8" y="3"/>
                  </a:lnTo>
                  <a:lnTo>
                    <a:pt x="8" y="4"/>
                  </a:lnTo>
                  <a:lnTo>
                    <a:pt x="8" y="5"/>
                  </a:lnTo>
                  <a:lnTo>
                    <a:pt x="8" y="6"/>
                  </a:lnTo>
                  <a:lnTo>
                    <a:pt x="8" y="8"/>
                  </a:lnTo>
                  <a:lnTo>
                    <a:pt x="8" y="9"/>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4" name="Freeform 518"/>
            <p:cNvSpPr>
              <a:spLocks/>
            </p:cNvSpPr>
            <p:nvPr/>
          </p:nvSpPr>
          <p:spPr bwMode="auto">
            <a:xfrm>
              <a:off x="4445" y="3875"/>
              <a:ext cx="10" cy="23"/>
            </a:xfrm>
            <a:custGeom>
              <a:avLst/>
              <a:gdLst>
                <a:gd name="T0" fmla="*/ 10 w 10"/>
                <a:gd name="T1" fmla="*/ 7 h 23"/>
                <a:gd name="T2" fmla="*/ 2 w 10"/>
                <a:gd name="T3" fmla="*/ 23 h 23"/>
                <a:gd name="T4" fmla="*/ 1 w 10"/>
                <a:gd name="T5" fmla="*/ 22 h 23"/>
                <a:gd name="T6" fmla="*/ 1 w 10"/>
                <a:gd name="T7" fmla="*/ 22 h 23"/>
                <a:gd name="T8" fmla="*/ 1 w 10"/>
                <a:gd name="T9" fmla="*/ 21 h 23"/>
                <a:gd name="T10" fmla="*/ 1 w 10"/>
                <a:gd name="T11" fmla="*/ 20 h 23"/>
                <a:gd name="T12" fmla="*/ 1 w 10"/>
                <a:gd name="T13" fmla="*/ 19 h 23"/>
                <a:gd name="T14" fmla="*/ 1 w 10"/>
                <a:gd name="T15" fmla="*/ 18 h 23"/>
                <a:gd name="T16" fmla="*/ 0 w 10"/>
                <a:gd name="T17" fmla="*/ 18 h 23"/>
                <a:gd name="T18" fmla="*/ 0 w 10"/>
                <a:gd name="T19" fmla="*/ 17 h 23"/>
                <a:gd name="T20" fmla="*/ 9 w 10"/>
                <a:gd name="T21" fmla="*/ 0 h 23"/>
                <a:gd name="T22" fmla="*/ 9 w 10"/>
                <a:gd name="T23" fmla="*/ 1 h 23"/>
                <a:gd name="T24" fmla="*/ 9 w 10"/>
                <a:gd name="T25" fmla="*/ 2 h 23"/>
                <a:gd name="T26" fmla="*/ 9 w 10"/>
                <a:gd name="T27" fmla="*/ 3 h 23"/>
                <a:gd name="T28" fmla="*/ 10 w 10"/>
                <a:gd name="T29" fmla="*/ 3 h 23"/>
                <a:gd name="T30" fmla="*/ 10 w 10"/>
                <a:gd name="T31" fmla="*/ 4 h 23"/>
                <a:gd name="T32" fmla="*/ 10 w 10"/>
                <a:gd name="T33" fmla="*/ 5 h 23"/>
                <a:gd name="T34" fmla="*/ 10 w 10"/>
                <a:gd name="T35" fmla="*/ 6 h 23"/>
                <a:gd name="T36" fmla="*/ 10 w 10"/>
                <a:gd name="T37" fmla="*/ 7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23"/>
                <a:gd name="T59" fmla="*/ 10 w 10"/>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23">
                  <a:moveTo>
                    <a:pt x="10" y="7"/>
                  </a:moveTo>
                  <a:lnTo>
                    <a:pt x="2" y="23"/>
                  </a:lnTo>
                  <a:lnTo>
                    <a:pt x="1" y="22"/>
                  </a:lnTo>
                  <a:lnTo>
                    <a:pt x="1" y="21"/>
                  </a:lnTo>
                  <a:lnTo>
                    <a:pt x="1" y="20"/>
                  </a:lnTo>
                  <a:lnTo>
                    <a:pt x="1" y="19"/>
                  </a:lnTo>
                  <a:lnTo>
                    <a:pt x="1" y="18"/>
                  </a:lnTo>
                  <a:lnTo>
                    <a:pt x="0" y="18"/>
                  </a:lnTo>
                  <a:lnTo>
                    <a:pt x="0" y="17"/>
                  </a:lnTo>
                  <a:lnTo>
                    <a:pt x="9" y="0"/>
                  </a:lnTo>
                  <a:lnTo>
                    <a:pt x="9" y="1"/>
                  </a:lnTo>
                  <a:lnTo>
                    <a:pt x="9" y="2"/>
                  </a:lnTo>
                  <a:lnTo>
                    <a:pt x="9" y="3"/>
                  </a:lnTo>
                  <a:lnTo>
                    <a:pt x="10" y="3"/>
                  </a:lnTo>
                  <a:lnTo>
                    <a:pt x="10" y="4"/>
                  </a:lnTo>
                  <a:lnTo>
                    <a:pt x="10" y="5"/>
                  </a:lnTo>
                  <a:lnTo>
                    <a:pt x="10" y="6"/>
                  </a:lnTo>
                  <a:lnTo>
                    <a:pt x="10" y="7"/>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5" name="Freeform 519"/>
            <p:cNvSpPr>
              <a:spLocks/>
            </p:cNvSpPr>
            <p:nvPr/>
          </p:nvSpPr>
          <p:spPr bwMode="auto">
            <a:xfrm>
              <a:off x="4442" y="3868"/>
              <a:ext cx="12" cy="24"/>
            </a:xfrm>
            <a:custGeom>
              <a:avLst/>
              <a:gdLst>
                <a:gd name="T0" fmla="*/ 12 w 12"/>
                <a:gd name="T1" fmla="*/ 7 h 24"/>
                <a:gd name="T2" fmla="*/ 3 w 12"/>
                <a:gd name="T3" fmla="*/ 24 h 24"/>
                <a:gd name="T4" fmla="*/ 3 w 12"/>
                <a:gd name="T5" fmla="*/ 23 h 24"/>
                <a:gd name="T6" fmla="*/ 3 w 12"/>
                <a:gd name="T7" fmla="*/ 22 h 24"/>
                <a:gd name="T8" fmla="*/ 3 w 12"/>
                <a:gd name="T9" fmla="*/ 22 h 24"/>
                <a:gd name="T10" fmla="*/ 2 w 12"/>
                <a:gd name="T11" fmla="*/ 20 h 24"/>
                <a:gd name="T12" fmla="*/ 2 w 12"/>
                <a:gd name="T13" fmla="*/ 19 h 24"/>
                <a:gd name="T14" fmla="*/ 2 w 12"/>
                <a:gd name="T15" fmla="*/ 19 h 24"/>
                <a:gd name="T16" fmla="*/ 0 w 12"/>
                <a:gd name="T17" fmla="*/ 18 h 24"/>
                <a:gd name="T18" fmla="*/ 0 w 12"/>
                <a:gd name="T19" fmla="*/ 17 h 24"/>
                <a:gd name="T20" fmla="*/ 10 w 12"/>
                <a:gd name="T21" fmla="*/ 0 h 24"/>
                <a:gd name="T22" fmla="*/ 10 w 12"/>
                <a:gd name="T23" fmla="*/ 1 h 24"/>
                <a:gd name="T24" fmla="*/ 11 w 12"/>
                <a:gd name="T25" fmla="*/ 2 h 24"/>
                <a:gd name="T26" fmla="*/ 11 w 12"/>
                <a:gd name="T27" fmla="*/ 2 h 24"/>
                <a:gd name="T28" fmla="*/ 11 w 12"/>
                <a:gd name="T29" fmla="*/ 3 h 24"/>
                <a:gd name="T30" fmla="*/ 11 w 12"/>
                <a:gd name="T31" fmla="*/ 4 h 24"/>
                <a:gd name="T32" fmla="*/ 12 w 12"/>
                <a:gd name="T33" fmla="*/ 5 h 24"/>
                <a:gd name="T34" fmla="*/ 12 w 12"/>
                <a:gd name="T35" fmla="*/ 5 h 24"/>
                <a:gd name="T36" fmla="*/ 12 w 12"/>
                <a:gd name="T37" fmla="*/ 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4"/>
                <a:gd name="T59" fmla="*/ 12 w 1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4">
                  <a:moveTo>
                    <a:pt x="12" y="7"/>
                  </a:moveTo>
                  <a:lnTo>
                    <a:pt x="3" y="24"/>
                  </a:lnTo>
                  <a:lnTo>
                    <a:pt x="3" y="23"/>
                  </a:lnTo>
                  <a:lnTo>
                    <a:pt x="3" y="22"/>
                  </a:lnTo>
                  <a:lnTo>
                    <a:pt x="2" y="20"/>
                  </a:lnTo>
                  <a:lnTo>
                    <a:pt x="2" y="19"/>
                  </a:lnTo>
                  <a:lnTo>
                    <a:pt x="0" y="18"/>
                  </a:lnTo>
                  <a:lnTo>
                    <a:pt x="0" y="17"/>
                  </a:lnTo>
                  <a:lnTo>
                    <a:pt x="10" y="0"/>
                  </a:lnTo>
                  <a:lnTo>
                    <a:pt x="10" y="1"/>
                  </a:lnTo>
                  <a:lnTo>
                    <a:pt x="11" y="2"/>
                  </a:lnTo>
                  <a:lnTo>
                    <a:pt x="11" y="3"/>
                  </a:lnTo>
                  <a:lnTo>
                    <a:pt x="11" y="4"/>
                  </a:lnTo>
                  <a:lnTo>
                    <a:pt x="12" y="5"/>
                  </a:lnTo>
                  <a:lnTo>
                    <a:pt x="12" y="7"/>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6" name="Freeform 520"/>
            <p:cNvSpPr>
              <a:spLocks/>
            </p:cNvSpPr>
            <p:nvPr/>
          </p:nvSpPr>
          <p:spPr bwMode="auto">
            <a:xfrm>
              <a:off x="4440" y="3863"/>
              <a:ext cx="12" cy="22"/>
            </a:xfrm>
            <a:custGeom>
              <a:avLst/>
              <a:gdLst>
                <a:gd name="T0" fmla="*/ 12 w 12"/>
                <a:gd name="T1" fmla="*/ 5 h 22"/>
                <a:gd name="T2" fmla="*/ 2 w 12"/>
                <a:gd name="T3" fmla="*/ 22 h 22"/>
                <a:gd name="T4" fmla="*/ 2 w 12"/>
                <a:gd name="T5" fmla="*/ 22 h 22"/>
                <a:gd name="T6" fmla="*/ 2 w 12"/>
                <a:gd name="T7" fmla="*/ 21 h 22"/>
                <a:gd name="T8" fmla="*/ 1 w 12"/>
                <a:gd name="T9" fmla="*/ 21 h 22"/>
                <a:gd name="T10" fmla="*/ 1 w 12"/>
                <a:gd name="T11" fmla="*/ 20 h 22"/>
                <a:gd name="T12" fmla="*/ 1 w 12"/>
                <a:gd name="T13" fmla="*/ 20 h 22"/>
                <a:gd name="T14" fmla="*/ 0 w 12"/>
                <a:gd name="T15" fmla="*/ 19 h 22"/>
                <a:gd name="T16" fmla="*/ 0 w 12"/>
                <a:gd name="T17" fmla="*/ 18 h 22"/>
                <a:gd name="T18" fmla="*/ 0 w 12"/>
                <a:gd name="T19" fmla="*/ 18 h 22"/>
                <a:gd name="T20" fmla="*/ 10 w 12"/>
                <a:gd name="T21" fmla="*/ 0 h 22"/>
                <a:gd name="T22" fmla="*/ 10 w 12"/>
                <a:gd name="T23" fmla="*/ 1 h 22"/>
                <a:gd name="T24" fmla="*/ 11 w 12"/>
                <a:gd name="T25" fmla="*/ 2 h 22"/>
                <a:gd name="T26" fmla="*/ 11 w 12"/>
                <a:gd name="T27" fmla="*/ 2 h 22"/>
                <a:gd name="T28" fmla="*/ 11 w 12"/>
                <a:gd name="T29" fmla="*/ 3 h 22"/>
                <a:gd name="T30" fmla="*/ 11 w 12"/>
                <a:gd name="T31" fmla="*/ 3 h 22"/>
                <a:gd name="T32" fmla="*/ 12 w 12"/>
                <a:gd name="T33" fmla="*/ 4 h 22"/>
                <a:gd name="T34" fmla="*/ 12 w 12"/>
                <a:gd name="T35" fmla="*/ 5 h 22"/>
                <a:gd name="T36" fmla="*/ 12 w 12"/>
                <a:gd name="T37" fmla="*/ 5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22"/>
                <a:gd name="T59" fmla="*/ 12 w 12"/>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22">
                  <a:moveTo>
                    <a:pt x="12" y="5"/>
                  </a:moveTo>
                  <a:lnTo>
                    <a:pt x="2" y="22"/>
                  </a:lnTo>
                  <a:lnTo>
                    <a:pt x="2" y="21"/>
                  </a:lnTo>
                  <a:lnTo>
                    <a:pt x="1" y="21"/>
                  </a:lnTo>
                  <a:lnTo>
                    <a:pt x="1" y="20"/>
                  </a:lnTo>
                  <a:lnTo>
                    <a:pt x="0" y="19"/>
                  </a:lnTo>
                  <a:lnTo>
                    <a:pt x="0" y="18"/>
                  </a:lnTo>
                  <a:lnTo>
                    <a:pt x="10" y="0"/>
                  </a:lnTo>
                  <a:lnTo>
                    <a:pt x="10" y="1"/>
                  </a:lnTo>
                  <a:lnTo>
                    <a:pt x="11" y="2"/>
                  </a:lnTo>
                  <a:lnTo>
                    <a:pt x="11" y="3"/>
                  </a:lnTo>
                  <a:lnTo>
                    <a:pt x="12" y="4"/>
                  </a:lnTo>
                  <a:lnTo>
                    <a:pt x="12" y="5"/>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7" name="Freeform 521"/>
            <p:cNvSpPr>
              <a:spLocks/>
            </p:cNvSpPr>
            <p:nvPr/>
          </p:nvSpPr>
          <p:spPr bwMode="auto">
            <a:xfrm>
              <a:off x="4437" y="3858"/>
              <a:ext cx="13" cy="23"/>
            </a:xfrm>
            <a:custGeom>
              <a:avLst/>
              <a:gdLst>
                <a:gd name="T0" fmla="*/ 13 w 13"/>
                <a:gd name="T1" fmla="*/ 5 h 23"/>
                <a:gd name="T2" fmla="*/ 3 w 13"/>
                <a:gd name="T3" fmla="*/ 23 h 23"/>
                <a:gd name="T4" fmla="*/ 2 w 13"/>
                <a:gd name="T5" fmla="*/ 22 h 23"/>
                <a:gd name="T6" fmla="*/ 2 w 13"/>
                <a:gd name="T7" fmla="*/ 22 h 23"/>
                <a:gd name="T8" fmla="*/ 2 w 13"/>
                <a:gd name="T9" fmla="*/ 21 h 23"/>
                <a:gd name="T10" fmla="*/ 1 w 13"/>
                <a:gd name="T11" fmla="*/ 21 h 23"/>
                <a:gd name="T12" fmla="*/ 1 w 13"/>
                <a:gd name="T13" fmla="*/ 21 h 23"/>
                <a:gd name="T14" fmla="*/ 1 w 13"/>
                <a:gd name="T15" fmla="*/ 20 h 23"/>
                <a:gd name="T16" fmla="*/ 0 w 13"/>
                <a:gd name="T17" fmla="*/ 20 h 23"/>
                <a:gd name="T18" fmla="*/ 0 w 13"/>
                <a:gd name="T19" fmla="*/ 19 h 23"/>
                <a:gd name="T20" fmla="*/ 10 w 13"/>
                <a:gd name="T21" fmla="*/ 0 h 23"/>
                <a:gd name="T22" fmla="*/ 11 w 13"/>
                <a:gd name="T23" fmla="*/ 0 h 23"/>
                <a:gd name="T24" fmla="*/ 11 w 13"/>
                <a:gd name="T25" fmla="*/ 1 h 23"/>
                <a:gd name="T26" fmla="*/ 11 w 13"/>
                <a:gd name="T27" fmla="*/ 3 h 23"/>
                <a:gd name="T28" fmla="*/ 12 w 13"/>
                <a:gd name="T29" fmla="*/ 3 h 23"/>
                <a:gd name="T30" fmla="*/ 12 w 13"/>
                <a:gd name="T31" fmla="*/ 4 h 23"/>
                <a:gd name="T32" fmla="*/ 12 w 13"/>
                <a:gd name="T33" fmla="*/ 4 h 23"/>
                <a:gd name="T34" fmla="*/ 13 w 13"/>
                <a:gd name="T35" fmla="*/ 5 h 23"/>
                <a:gd name="T36" fmla="*/ 13 w 13"/>
                <a:gd name="T37" fmla="*/ 5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3"/>
                <a:gd name="T59" fmla="*/ 13 w 13"/>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3">
                  <a:moveTo>
                    <a:pt x="13" y="5"/>
                  </a:moveTo>
                  <a:lnTo>
                    <a:pt x="3" y="23"/>
                  </a:lnTo>
                  <a:lnTo>
                    <a:pt x="2" y="22"/>
                  </a:lnTo>
                  <a:lnTo>
                    <a:pt x="2" y="21"/>
                  </a:lnTo>
                  <a:lnTo>
                    <a:pt x="1" y="21"/>
                  </a:lnTo>
                  <a:lnTo>
                    <a:pt x="1" y="20"/>
                  </a:lnTo>
                  <a:lnTo>
                    <a:pt x="0" y="20"/>
                  </a:lnTo>
                  <a:lnTo>
                    <a:pt x="0" y="19"/>
                  </a:lnTo>
                  <a:lnTo>
                    <a:pt x="10" y="0"/>
                  </a:lnTo>
                  <a:lnTo>
                    <a:pt x="11" y="0"/>
                  </a:lnTo>
                  <a:lnTo>
                    <a:pt x="11" y="1"/>
                  </a:lnTo>
                  <a:lnTo>
                    <a:pt x="11" y="3"/>
                  </a:lnTo>
                  <a:lnTo>
                    <a:pt x="12" y="3"/>
                  </a:lnTo>
                  <a:lnTo>
                    <a:pt x="12" y="4"/>
                  </a:lnTo>
                  <a:lnTo>
                    <a:pt x="13" y="5"/>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8" name="Freeform 522"/>
            <p:cNvSpPr>
              <a:spLocks/>
            </p:cNvSpPr>
            <p:nvPr/>
          </p:nvSpPr>
          <p:spPr bwMode="auto">
            <a:xfrm>
              <a:off x="4434" y="3854"/>
              <a:ext cx="13" cy="23"/>
            </a:xfrm>
            <a:custGeom>
              <a:avLst/>
              <a:gdLst>
                <a:gd name="T0" fmla="*/ 13 w 13"/>
                <a:gd name="T1" fmla="*/ 4 h 23"/>
                <a:gd name="T2" fmla="*/ 3 w 13"/>
                <a:gd name="T3" fmla="*/ 23 h 23"/>
                <a:gd name="T4" fmla="*/ 2 w 13"/>
                <a:gd name="T5" fmla="*/ 23 h 23"/>
                <a:gd name="T6" fmla="*/ 2 w 13"/>
                <a:gd name="T7" fmla="*/ 22 h 23"/>
                <a:gd name="T8" fmla="*/ 2 w 13"/>
                <a:gd name="T9" fmla="*/ 22 h 23"/>
                <a:gd name="T10" fmla="*/ 1 w 13"/>
                <a:gd name="T11" fmla="*/ 21 h 23"/>
                <a:gd name="T12" fmla="*/ 1 w 13"/>
                <a:gd name="T13" fmla="*/ 21 h 23"/>
                <a:gd name="T14" fmla="*/ 0 w 13"/>
                <a:gd name="T15" fmla="*/ 21 h 23"/>
                <a:gd name="T16" fmla="*/ 0 w 13"/>
                <a:gd name="T17" fmla="*/ 19 h 23"/>
                <a:gd name="T18" fmla="*/ 0 w 13"/>
                <a:gd name="T19" fmla="*/ 19 h 23"/>
                <a:gd name="T20" fmla="*/ 10 w 13"/>
                <a:gd name="T21" fmla="*/ 0 h 23"/>
                <a:gd name="T22" fmla="*/ 11 w 13"/>
                <a:gd name="T23" fmla="*/ 1 h 23"/>
                <a:gd name="T24" fmla="*/ 11 w 13"/>
                <a:gd name="T25" fmla="*/ 1 h 23"/>
                <a:gd name="T26" fmla="*/ 12 w 13"/>
                <a:gd name="T27" fmla="*/ 2 h 23"/>
                <a:gd name="T28" fmla="*/ 12 w 13"/>
                <a:gd name="T29" fmla="*/ 2 h 23"/>
                <a:gd name="T30" fmla="*/ 12 w 13"/>
                <a:gd name="T31" fmla="*/ 2 h 23"/>
                <a:gd name="T32" fmla="*/ 13 w 13"/>
                <a:gd name="T33" fmla="*/ 3 h 23"/>
                <a:gd name="T34" fmla="*/ 13 w 13"/>
                <a:gd name="T35" fmla="*/ 3 h 23"/>
                <a:gd name="T36" fmla="*/ 13 w 13"/>
                <a:gd name="T37" fmla="*/ 4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23"/>
                <a:gd name="T59" fmla="*/ 13 w 13"/>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23">
                  <a:moveTo>
                    <a:pt x="13" y="4"/>
                  </a:moveTo>
                  <a:lnTo>
                    <a:pt x="3" y="23"/>
                  </a:lnTo>
                  <a:lnTo>
                    <a:pt x="2" y="23"/>
                  </a:lnTo>
                  <a:lnTo>
                    <a:pt x="2" y="22"/>
                  </a:lnTo>
                  <a:lnTo>
                    <a:pt x="1" y="21"/>
                  </a:lnTo>
                  <a:lnTo>
                    <a:pt x="0" y="21"/>
                  </a:lnTo>
                  <a:lnTo>
                    <a:pt x="0" y="19"/>
                  </a:lnTo>
                  <a:lnTo>
                    <a:pt x="10" y="0"/>
                  </a:lnTo>
                  <a:lnTo>
                    <a:pt x="11" y="1"/>
                  </a:lnTo>
                  <a:lnTo>
                    <a:pt x="12" y="2"/>
                  </a:lnTo>
                  <a:lnTo>
                    <a:pt x="13" y="3"/>
                  </a:lnTo>
                  <a:lnTo>
                    <a:pt x="13" y="4"/>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399" name="Freeform 523"/>
            <p:cNvSpPr>
              <a:spLocks/>
            </p:cNvSpPr>
            <p:nvPr/>
          </p:nvSpPr>
          <p:spPr bwMode="auto">
            <a:xfrm>
              <a:off x="4429" y="3851"/>
              <a:ext cx="15" cy="22"/>
            </a:xfrm>
            <a:custGeom>
              <a:avLst/>
              <a:gdLst>
                <a:gd name="T0" fmla="*/ 15 w 15"/>
                <a:gd name="T1" fmla="*/ 3 h 22"/>
                <a:gd name="T2" fmla="*/ 5 w 15"/>
                <a:gd name="T3" fmla="*/ 22 h 22"/>
                <a:gd name="T4" fmla="*/ 4 w 15"/>
                <a:gd name="T5" fmla="*/ 22 h 22"/>
                <a:gd name="T6" fmla="*/ 4 w 15"/>
                <a:gd name="T7" fmla="*/ 21 h 22"/>
                <a:gd name="T8" fmla="*/ 3 w 15"/>
                <a:gd name="T9" fmla="*/ 21 h 22"/>
                <a:gd name="T10" fmla="*/ 3 w 15"/>
                <a:gd name="T11" fmla="*/ 20 h 22"/>
                <a:gd name="T12" fmla="*/ 3 w 15"/>
                <a:gd name="T13" fmla="*/ 20 h 22"/>
                <a:gd name="T14" fmla="*/ 2 w 15"/>
                <a:gd name="T15" fmla="*/ 20 h 22"/>
                <a:gd name="T16" fmla="*/ 2 w 15"/>
                <a:gd name="T17" fmla="*/ 19 h 22"/>
                <a:gd name="T18" fmla="*/ 0 w 15"/>
                <a:gd name="T19" fmla="*/ 19 h 22"/>
                <a:gd name="T20" fmla="*/ 11 w 15"/>
                <a:gd name="T21" fmla="*/ 0 h 22"/>
                <a:gd name="T22" fmla="*/ 12 w 15"/>
                <a:gd name="T23" fmla="*/ 0 h 22"/>
                <a:gd name="T24" fmla="*/ 12 w 15"/>
                <a:gd name="T25" fmla="*/ 1 h 22"/>
                <a:gd name="T26" fmla="*/ 13 w 15"/>
                <a:gd name="T27" fmla="*/ 1 h 22"/>
                <a:gd name="T28" fmla="*/ 13 w 15"/>
                <a:gd name="T29" fmla="*/ 1 h 22"/>
                <a:gd name="T30" fmla="*/ 13 w 15"/>
                <a:gd name="T31" fmla="*/ 2 h 22"/>
                <a:gd name="T32" fmla="*/ 15 w 15"/>
                <a:gd name="T33" fmla="*/ 2 h 22"/>
                <a:gd name="T34" fmla="*/ 15 w 15"/>
                <a:gd name="T35" fmla="*/ 3 h 22"/>
                <a:gd name="T36" fmla="*/ 15 w 15"/>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3"/>
                  </a:moveTo>
                  <a:lnTo>
                    <a:pt x="5" y="22"/>
                  </a:lnTo>
                  <a:lnTo>
                    <a:pt x="4" y="22"/>
                  </a:lnTo>
                  <a:lnTo>
                    <a:pt x="4" y="21"/>
                  </a:lnTo>
                  <a:lnTo>
                    <a:pt x="3" y="21"/>
                  </a:lnTo>
                  <a:lnTo>
                    <a:pt x="3" y="20"/>
                  </a:lnTo>
                  <a:lnTo>
                    <a:pt x="2" y="20"/>
                  </a:lnTo>
                  <a:lnTo>
                    <a:pt x="2" y="19"/>
                  </a:lnTo>
                  <a:lnTo>
                    <a:pt x="0" y="19"/>
                  </a:lnTo>
                  <a:lnTo>
                    <a:pt x="11" y="0"/>
                  </a:lnTo>
                  <a:lnTo>
                    <a:pt x="12" y="0"/>
                  </a:lnTo>
                  <a:lnTo>
                    <a:pt x="12" y="1"/>
                  </a:lnTo>
                  <a:lnTo>
                    <a:pt x="13" y="1"/>
                  </a:lnTo>
                  <a:lnTo>
                    <a:pt x="13" y="2"/>
                  </a:lnTo>
                  <a:lnTo>
                    <a:pt x="15" y="2"/>
                  </a:lnTo>
                  <a:lnTo>
                    <a:pt x="15" y="3"/>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0" name="Freeform 524"/>
            <p:cNvSpPr>
              <a:spLocks/>
            </p:cNvSpPr>
            <p:nvPr/>
          </p:nvSpPr>
          <p:spPr bwMode="auto">
            <a:xfrm>
              <a:off x="4426" y="3848"/>
              <a:ext cx="14" cy="22"/>
            </a:xfrm>
            <a:custGeom>
              <a:avLst/>
              <a:gdLst>
                <a:gd name="T0" fmla="*/ 14 w 14"/>
                <a:gd name="T1" fmla="*/ 3 h 22"/>
                <a:gd name="T2" fmla="*/ 3 w 14"/>
                <a:gd name="T3" fmla="*/ 22 h 22"/>
                <a:gd name="T4" fmla="*/ 3 w 14"/>
                <a:gd name="T5" fmla="*/ 22 h 22"/>
                <a:gd name="T6" fmla="*/ 2 w 14"/>
                <a:gd name="T7" fmla="*/ 21 h 22"/>
                <a:gd name="T8" fmla="*/ 2 w 14"/>
                <a:gd name="T9" fmla="*/ 21 h 22"/>
                <a:gd name="T10" fmla="*/ 2 w 14"/>
                <a:gd name="T11" fmla="*/ 21 h 22"/>
                <a:gd name="T12" fmla="*/ 1 w 14"/>
                <a:gd name="T13" fmla="*/ 20 h 22"/>
                <a:gd name="T14" fmla="*/ 1 w 14"/>
                <a:gd name="T15" fmla="*/ 20 h 22"/>
                <a:gd name="T16" fmla="*/ 0 w 14"/>
                <a:gd name="T17" fmla="*/ 20 h 22"/>
                <a:gd name="T18" fmla="*/ 0 w 14"/>
                <a:gd name="T19" fmla="*/ 20 h 22"/>
                <a:gd name="T20" fmla="*/ 11 w 14"/>
                <a:gd name="T21" fmla="*/ 0 h 22"/>
                <a:gd name="T22" fmla="*/ 11 w 14"/>
                <a:gd name="T23" fmla="*/ 0 h 22"/>
                <a:gd name="T24" fmla="*/ 12 w 14"/>
                <a:gd name="T25" fmla="*/ 1 h 22"/>
                <a:gd name="T26" fmla="*/ 12 w 14"/>
                <a:gd name="T27" fmla="*/ 1 h 22"/>
                <a:gd name="T28" fmla="*/ 13 w 14"/>
                <a:gd name="T29" fmla="*/ 1 h 22"/>
                <a:gd name="T30" fmla="*/ 13 w 14"/>
                <a:gd name="T31" fmla="*/ 2 h 22"/>
                <a:gd name="T32" fmla="*/ 14 w 14"/>
                <a:gd name="T33" fmla="*/ 2 h 22"/>
                <a:gd name="T34" fmla="*/ 14 w 14"/>
                <a:gd name="T35" fmla="*/ 2 h 22"/>
                <a:gd name="T36" fmla="*/ 14 w 14"/>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2"/>
                <a:gd name="T59" fmla="*/ 14 w 14"/>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2">
                  <a:moveTo>
                    <a:pt x="14" y="3"/>
                  </a:moveTo>
                  <a:lnTo>
                    <a:pt x="3" y="22"/>
                  </a:lnTo>
                  <a:lnTo>
                    <a:pt x="2" y="21"/>
                  </a:lnTo>
                  <a:lnTo>
                    <a:pt x="1" y="20"/>
                  </a:lnTo>
                  <a:lnTo>
                    <a:pt x="0" y="20"/>
                  </a:lnTo>
                  <a:lnTo>
                    <a:pt x="11" y="0"/>
                  </a:lnTo>
                  <a:lnTo>
                    <a:pt x="12" y="1"/>
                  </a:lnTo>
                  <a:lnTo>
                    <a:pt x="13" y="1"/>
                  </a:lnTo>
                  <a:lnTo>
                    <a:pt x="13" y="2"/>
                  </a:lnTo>
                  <a:lnTo>
                    <a:pt x="14" y="2"/>
                  </a:lnTo>
                  <a:lnTo>
                    <a:pt x="14" y="3"/>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1" name="Freeform 525"/>
            <p:cNvSpPr>
              <a:spLocks/>
            </p:cNvSpPr>
            <p:nvPr/>
          </p:nvSpPr>
          <p:spPr bwMode="auto">
            <a:xfrm>
              <a:off x="4422" y="3846"/>
              <a:ext cx="15" cy="22"/>
            </a:xfrm>
            <a:custGeom>
              <a:avLst/>
              <a:gdLst>
                <a:gd name="T0" fmla="*/ 15 w 15"/>
                <a:gd name="T1" fmla="*/ 2 h 22"/>
                <a:gd name="T2" fmla="*/ 4 w 15"/>
                <a:gd name="T3" fmla="*/ 22 h 22"/>
                <a:gd name="T4" fmla="*/ 3 w 15"/>
                <a:gd name="T5" fmla="*/ 21 h 22"/>
                <a:gd name="T6" fmla="*/ 3 w 15"/>
                <a:gd name="T7" fmla="*/ 21 h 22"/>
                <a:gd name="T8" fmla="*/ 2 w 15"/>
                <a:gd name="T9" fmla="*/ 21 h 22"/>
                <a:gd name="T10" fmla="*/ 2 w 15"/>
                <a:gd name="T11" fmla="*/ 20 h 22"/>
                <a:gd name="T12" fmla="*/ 1 w 15"/>
                <a:gd name="T13" fmla="*/ 20 h 22"/>
                <a:gd name="T14" fmla="*/ 1 w 15"/>
                <a:gd name="T15" fmla="*/ 20 h 22"/>
                <a:gd name="T16" fmla="*/ 0 w 15"/>
                <a:gd name="T17" fmla="*/ 20 h 22"/>
                <a:gd name="T18" fmla="*/ 0 w 15"/>
                <a:gd name="T19" fmla="*/ 19 h 22"/>
                <a:gd name="T20" fmla="*/ 11 w 15"/>
                <a:gd name="T21" fmla="*/ 0 h 22"/>
                <a:gd name="T22" fmla="*/ 12 w 15"/>
                <a:gd name="T23" fmla="*/ 0 h 22"/>
                <a:gd name="T24" fmla="*/ 12 w 15"/>
                <a:gd name="T25" fmla="*/ 0 h 22"/>
                <a:gd name="T26" fmla="*/ 13 w 15"/>
                <a:gd name="T27" fmla="*/ 0 h 22"/>
                <a:gd name="T28" fmla="*/ 13 w 15"/>
                <a:gd name="T29" fmla="*/ 1 h 22"/>
                <a:gd name="T30" fmla="*/ 14 w 15"/>
                <a:gd name="T31" fmla="*/ 1 h 22"/>
                <a:gd name="T32" fmla="*/ 14 w 15"/>
                <a:gd name="T33" fmla="*/ 1 h 22"/>
                <a:gd name="T34" fmla="*/ 15 w 15"/>
                <a:gd name="T35" fmla="*/ 2 h 22"/>
                <a:gd name="T36" fmla="*/ 15 w 15"/>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2"/>
                  </a:moveTo>
                  <a:lnTo>
                    <a:pt x="4" y="22"/>
                  </a:lnTo>
                  <a:lnTo>
                    <a:pt x="3" y="21"/>
                  </a:lnTo>
                  <a:lnTo>
                    <a:pt x="2" y="21"/>
                  </a:lnTo>
                  <a:lnTo>
                    <a:pt x="2" y="20"/>
                  </a:lnTo>
                  <a:lnTo>
                    <a:pt x="1" y="20"/>
                  </a:lnTo>
                  <a:lnTo>
                    <a:pt x="0" y="20"/>
                  </a:lnTo>
                  <a:lnTo>
                    <a:pt x="0" y="19"/>
                  </a:lnTo>
                  <a:lnTo>
                    <a:pt x="11" y="0"/>
                  </a:lnTo>
                  <a:lnTo>
                    <a:pt x="12" y="0"/>
                  </a:lnTo>
                  <a:lnTo>
                    <a:pt x="13" y="0"/>
                  </a:lnTo>
                  <a:lnTo>
                    <a:pt x="13" y="1"/>
                  </a:lnTo>
                  <a:lnTo>
                    <a:pt x="14" y="1"/>
                  </a:lnTo>
                  <a:lnTo>
                    <a:pt x="15" y="2"/>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2" name="Freeform 526"/>
            <p:cNvSpPr>
              <a:spLocks/>
            </p:cNvSpPr>
            <p:nvPr/>
          </p:nvSpPr>
          <p:spPr bwMode="auto">
            <a:xfrm>
              <a:off x="4418" y="3843"/>
              <a:ext cx="15" cy="22"/>
            </a:xfrm>
            <a:custGeom>
              <a:avLst/>
              <a:gdLst>
                <a:gd name="T0" fmla="*/ 15 w 15"/>
                <a:gd name="T1" fmla="*/ 3 h 22"/>
                <a:gd name="T2" fmla="*/ 4 w 15"/>
                <a:gd name="T3" fmla="*/ 22 h 22"/>
                <a:gd name="T4" fmla="*/ 4 w 15"/>
                <a:gd name="T5" fmla="*/ 22 h 22"/>
                <a:gd name="T6" fmla="*/ 3 w 15"/>
                <a:gd name="T7" fmla="*/ 22 h 22"/>
                <a:gd name="T8" fmla="*/ 3 w 15"/>
                <a:gd name="T9" fmla="*/ 21 h 22"/>
                <a:gd name="T10" fmla="*/ 2 w 15"/>
                <a:gd name="T11" fmla="*/ 21 h 22"/>
                <a:gd name="T12" fmla="*/ 2 w 15"/>
                <a:gd name="T13" fmla="*/ 21 h 22"/>
                <a:gd name="T14" fmla="*/ 1 w 15"/>
                <a:gd name="T15" fmla="*/ 21 h 22"/>
                <a:gd name="T16" fmla="*/ 1 w 15"/>
                <a:gd name="T17" fmla="*/ 20 h 22"/>
                <a:gd name="T18" fmla="*/ 0 w 15"/>
                <a:gd name="T19" fmla="*/ 20 h 22"/>
                <a:gd name="T20" fmla="*/ 10 w 15"/>
                <a:gd name="T21" fmla="*/ 0 h 22"/>
                <a:gd name="T22" fmla="*/ 11 w 15"/>
                <a:gd name="T23" fmla="*/ 0 h 22"/>
                <a:gd name="T24" fmla="*/ 11 w 15"/>
                <a:gd name="T25" fmla="*/ 0 h 22"/>
                <a:gd name="T26" fmla="*/ 13 w 15"/>
                <a:gd name="T27" fmla="*/ 0 h 22"/>
                <a:gd name="T28" fmla="*/ 13 w 15"/>
                <a:gd name="T29" fmla="*/ 1 h 22"/>
                <a:gd name="T30" fmla="*/ 14 w 15"/>
                <a:gd name="T31" fmla="*/ 1 h 22"/>
                <a:gd name="T32" fmla="*/ 14 w 15"/>
                <a:gd name="T33" fmla="*/ 1 h 22"/>
                <a:gd name="T34" fmla="*/ 15 w 15"/>
                <a:gd name="T35" fmla="*/ 1 h 22"/>
                <a:gd name="T36" fmla="*/ 15 w 15"/>
                <a:gd name="T37" fmla="*/ 3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3"/>
                  </a:moveTo>
                  <a:lnTo>
                    <a:pt x="4" y="22"/>
                  </a:lnTo>
                  <a:lnTo>
                    <a:pt x="3" y="22"/>
                  </a:lnTo>
                  <a:lnTo>
                    <a:pt x="3" y="21"/>
                  </a:lnTo>
                  <a:lnTo>
                    <a:pt x="2" y="21"/>
                  </a:lnTo>
                  <a:lnTo>
                    <a:pt x="1" y="21"/>
                  </a:lnTo>
                  <a:lnTo>
                    <a:pt x="1" y="20"/>
                  </a:lnTo>
                  <a:lnTo>
                    <a:pt x="0" y="20"/>
                  </a:lnTo>
                  <a:lnTo>
                    <a:pt x="10" y="0"/>
                  </a:lnTo>
                  <a:lnTo>
                    <a:pt x="11" y="0"/>
                  </a:lnTo>
                  <a:lnTo>
                    <a:pt x="13" y="0"/>
                  </a:lnTo>
                  <a:lnTo>
                    <a:pt x="13" y="1"/>
                  </a:lnTo>
                  <a:lnTo>
                    <a:pt x="14" y="1"/>
                  </a:lnTo>
                  <a:lnTo>
                    <a:pt x="15" y="1"/>
                  </a:lnTo>
                  <a:lnTo>
                    <a:pt x="15" y="3"/>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3" name="Freeform 527"/>
            <p:cNvSpPr>
              <a:spLocks/>
            </p:cNvSpPr>
            <p:nvPr/>
          </p:nvSpPr>
          <p:spPr bwMode="auto">
            <a:xfrm>
              <a:off x="4413" y="3841"/>
              <a:ext cx="15" cy="22"/>
            </a:xfrm>
            <a:custGeom>
              <a:avLst/>
              <a:gdLst>
                <a:gd name="T0" fmla="*/ 15 w 15"/>
                <a:gd name="T1" fmla="*/ 2 h 22"/>
                <a:gd name="T2" fmla="*/ 5 w 15"/>
                <a:gd name="T3" fmla="*/ 22 h 22"/>
                <a:gd name="T4" fmla="*/ 5 w 15"/>
                <a:gd name="T5" fmla="*/ 22 h 22"/>
                <a:gd name="T6" fmla="*/ 4 w 15"/>
                <a:gd name="T7" fmla="*/ 22 h 22"/>
                <a:gd name="T8" fmla="*/ 4 w 15"/>
                <a:gd name="T9" fmla="*/ 21 h 22"/>
                <a:gd name="T10" fmla="*/ 2 w 15"/>
                <a:gd name="T11" fmla="*/ 21 h 22"/>
                <a:gd name="T12" fmla="*/ 2 w 15"/>
                <a:gd name="T13" fmla="*/ 21 h 22"/>
                <a:gd name="T14" fmla="*/ 1 w 15"/>
                <a:gd name="T15" fmla="*/ 21 h 22"/>
                <a:gd name="T16" fmla="*/ 1 w 15"/>
                <a:gd name="T17" fmla="*/ 20 h 22"/>
                <a:gd name="T18" fmla="*/ 0 w 15"/>
                <a:gd name="T19" fmla="*/ 20 h 22"/>
                <a:gd name="T20" fmla="*/ 11 w 15"/>
                <a:gd name="T21" fmla="*/ 0 h 22"/>
                <a:gd name="T22" fmla="*/ 12 w 15"/>
                <a:gd name="T23" fmla="*/ 0 h 22"/>
                <a:gd name="T24" fmla="*/ 12 w 15"/>
                <a:gd name="T25" fmla="*/ 0 h 22"/>
                <a:gd name="T26" fmla="*/ 13 w 15"/>
                <a:gd name="T27" fmla="*/ 0 h 22"/>
                <a:gd name="T28" fmla="*/ 13 w 15"/>
                <a:gd name="T29" fmla="*/ 1 h 22"/>
                <a:gd name="T30" fmla="*/ 14 w 15"/>
                <a:gd name="T31" fmla="*/ 1 h 22"/>
                <a:gd name="T32" fmla="*/ 14 w 15"/>
                <a:gd name="T33" fmla="*/ 1 h 22"/>
                <a:gd name="T34" fmla="*/ 15 w 15"/>
                <a:gd name="T35" fmla="*/ 1 h 22"/>
                <a:gd name="T36" fmla="*/ 15 w 15"/>
                <a:gd name="T37" fmla="*/ 2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5" y="2"/>
                  </a:moveTo>
                  <a:lnTo>
                    <a:pt x="5" y="22"/>
                  </a:lnTo>
                  <a:lnTo>
                    <a:pt x="4" y="22"/>
                  </a:lnTo>
                  <a:lnTo>
                    <a:pt x="4" y="21"/>
                  </a:lnTo>
                  <a:lnTo>
                    <a:pt x="2" y="21"/>
                  </a:lnTo>
                  <a:lnTo>
                    <a:pt x="1" y="21"/>
                  </a:lnTo>
                  <a:lnTo>
                    <a:pt x="1" y="20"/>
                  </a:lnTo>
                  <a:lnTo>
                    <a:pt x="0" y="20"/>
                  </a:lnTo>
                  <a:lnTo>
                    <a:pt x="11" y="0"/>
                  </a:lnTo>
                  <a:lnTo>
                    <a:pt x="12" y="0"/>
                  </a:lnTo>
                  <a:lnTo>
                    <a:pt x="13" y="0"/>
                  </a:lnTo>
                  <a:lnTo>
                    <a:pt x="13" y="1"/>
                  </a:lnTo>
                  <a:lnTo>
                    <a:pt x="14" y="1"/>
                  </a:lnTo>
                  <a:lnTo>
                    <a:pt x="15" y="1"/>
                  </a:lnTo>
                  <a:lnTo>
                    <a:pt x="15" y="2"/>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4" name="Freeform 528"/>
            <p:cNvSpPr>
              <a:spLocks/>
            </p:cNvSpPr>
            <p:nvPr/>
          </p:nvSpPr>
          <p:spPr bwMode="auto">
            <a:xfrm>
              <a:off x="4409" y="3840"/>
              <a:ext cx="15" cy="21"/>
            </a:xfrm>
            <a:custGeom>
              <a:avLst/>
              <a:gdLst>
                <a:gd name="T0" fmla="*/ 15 w 15"/>
                <a:gd name="T1" fmla="*/ 1 h 21"/>
                <a:gd name="T2" fmla="*/ 4 w 15"/>
                <a:gd name="T3" fmla="*/ 21 h 21"/>
                <a:gd name="T4" fmla="*/ 4 w 15"/>
                <a:gd name="T5" fmla="*/ 21 h 21"/>
                <a:gd name="T6" fmla="*/ 3 w 15"/>
                <a:gd name="T7" fmla="*/ 21 h 21"/>
                <a:gd name="T8" fmla="*/ 3 w 15"/>
                <a:gd name="T9" fmla="*/ 19 h 21"/>
                <a:gd name="T10" fmla="*/ 2 w 15"/>
                <a:gd name="T11" fmla="*/ 19 h 21"/>
                <a:gd name="T12" fmla="*/ 2 w 15"/>
                <a:gd name="T13" fmla="*/ 19 h 21"/>
                <a:gd name="T14" fmla="*/ 1 w 15"/>
                <a:gd name="T15" fmla="*/ 19 h 21"/>
                <a:gd name="T16" fmla="*/ 1 w 15"/>
                <a:gd name="T17" fmla="*/ 18 h 21"/>
                <a:gd name="T18" fmla="*/ 0 w 15"/>
                <a:gd name="T19" fmla="*/ 18 h 21"/>
                <a:gd name="T20" fmla="*/ 11 w 15"/>
                <a:gd name="T21" fmla="*/ 0 h 21"/>
                <a:gd name="T22" fmla="*/ 12 w 15"/>
                <a:gd name="T23" fmla="*/ 0 h 21"/>
                <a:gd name="T24" fmla="*/ 12 w 15"/>
                <a:gd name="T25" fmla="*/ 0 h 21"/>
                <a:gd name="T26" fmla="*/ 13 w 15"/>
                <a:gd name="T27" fmla="*/ 0 h 21"/>
                <a:gd name="T28" fmla="*/ 13 w 15"/>
                <a:gd name="T29" fmla="*/ 0 h 21"/>
                <a:gd name="T30" fmla="*/ 14 w 15"/>
                <a:gd name="T31" fmla="*/ 0 h 21"/>
                <a:gd name="T32" fmla="*/ 14 w 15"/>
                <a:gd name="T33" fmla="*/ 0 h 21"/>
                <a:gd name="T34" fmla="*/ 15 w 15"/>
                <a:gd name="T35" fmla="*/ 1 h 21"/>
                <a:gd name="T36" fmla="*/ 15 w 15"/>
                <a:gd name="T37" fmla="*/ 1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1"/>
                <a:gd name="T59" fmla="*/ 15 w 15"/>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1">
                  <a:moveTo>
                    <a:pt x="15" y="1"/>
                  </a:moveTo>
                  <a:lnTo>
                    <a:pt x="4" y="21"/>
                  </a:lnTo>
                  <a:lnTo>
                    <a:pt x="3" y="21"/>
                  </a:lnTo>
                  <a:lnTo>
                    <a:pt x="3" y="19"/>
                  </a:lnTo>
                  <a:lnTo>
                    <a:pt x="2" y="19"/>
                  </a:lnTo>
                  <a:lnTo>
                    <a:pt x="1" y="19"/>
                  </a:lnTo>
                  <a:lnTo>
                    <a:pt x="1" y="18"/>
                  </a:lnTo>
                  <a:lnTo>
                    <a:pt x="0" y="18"/>
                  </a:lnTo>
                  <a:lnTo>
                    <a:pt x="11" y="0"/>
                  </a:lnTo>
                  <a:lnTo>
                    <a:pt x="12" y="0"/>
                  </a:lnTo>
                  <a:lnTo>
                    <a:pt x="13" y="0"/>
                  </a:lnTo>
                  <a:lnTo>
                    <a:pt x="14" y="0"/>
                  </a:lnTo>
                  <a:lnTo>
                    <a:pt x="15" y="1"/>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5" name="Freeform 529"/>
            <p:cNvSpPr>
              <a:spLocks/>
            </p:cNvSpPr>
            <p:nvPr/>
          </p:nvSpPr>
          <p:spPr bwMode="auto">
            <a:xfrm>
              <a:off x="4405" y="3839"/>
              <a:ext cx="15" cy="19"/>
            </a:xfrm>
            <a:custGeom>
              <a:avLst/>
              <a:gdLst>
                <a:gd name="T0" fmla="*/ 15 w 15"/>
                <a:gd name="T1" fmla="*/ 1 h 19"/>
                <a:gd name="T2" fmla="*/ 4 w 15"/>
                <a:gd name="T3" fmla="*/ 19 h 19"/>
                <a:gd name="T4" fmla="*/ 4 w 15"/>
                <a:gd name="T5" fmla="*/ 19 h 19"/>
                <a:gd name="T6" fmla="*/ 3 w 15"/>
                <a:gd name="T7" fmla="*/ 19 h 19"/>
                <a:gd name="T8" fmla="*/ 3 w 15"/>
                <a:gd name="T9" fmla="*/ 19 h 19"/>
                <a:gd name="T10" fmla="*/ 2 w 15"/>
                <a:gd name="T11" fmla="*/ 18 h 19"/>
                <a:gd name="T12" fmla="*/ 2 w 15"/>
                <a:gd name="T13" fmla="*/ 18 h 19"/>
                <a:gd name="T14" fmla="*/ 1 w 15"/>
                <a:gd name="T15" fmla="*/ 18 h 19"/>
                <a:gd name="T16" fmla="*/ 1 w 15"/>
                <a:gd name="T17" fmla="*/ 18 h 19"/>
                <a:gd name="T18" fmla="*/ 0 w 15"/>
                <a:gd name="T19" fmla="*/ 17 h 19"/>
                <a:gd name="T20" fmla="*/ 10 w 15"/>
                <a:gd name="T21" fmla="*/ 0 h 19"/>
                <a:gd name="T22" fmla="*/ 10 w 15"/>
                <a:gd name="T23" fmla="*/ 0 h 19"/>
                <a:gd name="T24" fmla="*/ 12 w 15"/>
                <a:gd name="T25" fmla="*/ 0 h 19"/>
                <a:gd name="T26" fmla="*/ 12 w 15"/>
                <a:gd name="T27" fmla="*/ 0 h 19"/>
                <a:gd name="T28" fmla="*/ 13 w 15"/>
                <a:gd name="T29" fmla="*/ 0 h 19"/>
                <a:gd name="T30" fmla="*/ 14 w 15"/>
                <a:gd name="T31" fmla="*/ 0 h 19"/>
                <a:gd name="T32" fmla="*/ 14 w 15"/>
                <a:gd name="T33" fmla="*/ 0 h 19"/>
                <a:gd name="T34" fmla="*/ 15 w 15"/>
                <a:gd name="T35" fmla="*/ 0 h 19"/>
                <a:gd name="T36" fmla="*/ 15 w 15"/>
                <a:gd name="T37" fmla="*/ 1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9"/>
                <a:gd name="T59" fmla="*/ 15 w 15"/>
                <a:gd name="T60" fmla="*/ 19 h 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9">
                  <a:moveTo>
                    <a:pt x="15" y="1"/>
                  </a:moveTo>
                  <a:lnTo>
                    <a:pt x="4" y="19"/>
                  </a:lnTo>
                  <a:lnTo>
                    <a:pt x="3" y="19"/>
                  </a:lnTo>
                  <a:lnTo>
                    <a:pt x="2" y="18"/>
                  </a:lnTo>
                  <a:lnTo>
                    <a:pt x="1" y="18"/>
                  </a:lnTo>
                  <a:lnTo>
                    <a:pt x="0" y="17"/>
                  </a:lnTo>
                  <a:lnTo>
                    <a:pt x="10" y="0"/>
                  </a:lnTo>
                  <a:lnTo>
                    <a:pt x="12" y="0"/>
                  </a:lnTo>
                  <a:lnTo>
                    <a:pt x="13" y="0"/>
                  </a:lnTo>
                  <a:lnTo>
                    <a:pt x="14" y="0"/>
                  </a:lnTo>
                  <a:lnTo>
                    <a:pt x="15" y="0"/>
                  </a:lnTo>
                  <a:lnTo>
                    <a:pt x="15" y="1"/>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6" name="Freeform 530"/>
            <p:cNvSpPr>
              <a:spLocks/>
            </p:cNvSpPr>
            <p:nvPr/>
          </p:nvSpPr>
          <p:spPr bwMode="auto">
            <a:xfrm>
              <a:off x="4400" y="3838"/>
              <a:ext cx="15" cy="18"/>
            </a:xfrm>
            <a:custGeom>
              <a:avLst/>
              <a:gdLst>
                <a:gd name="T0" fmla="*/ 15 w 15"/>
                <a:gd name="T1" fmla="*/ 1 h 18"/>
                <a:gd name="T2" fmla="*/ 5 w 15"/>
                <a:gd name="T3" fmla="*/ 18 h 18"/>
                <a:gd name="T4" fmla="*/ 5 w 15"/>
                <a:gd name="T5" fmla="*/ 18 h 18"/>
                <a:gd name="T6" fmla="*/ 4 w 15"/>
                <a:gd name="T7" fmla="*/ 18 h 18"/>
                <a:gd name="T8" fmla="*/ 4 w 15"/>
                <a:gd name="T9" fmla="*/ 18 h 18"/>
                <a:gd name="T10" fmla="*/ 2 w 15"/>
                <a:gd name="T11" fmla="*/ 18 h 18"/>
                <a:gd name="T12" fmla="*/ 2 w 15"/>
                <a:gd name="T13" fmla="*/ 17 h 18"/>
                <a:gd name="T14" fmla="*/ 1 w 15"/>
                <a:gd name="T15" fmla="*/ 17 h 18"/>
                <a:gd name="T16" fmla="*/ 1 w 15"/>
                <a:gd name="T17" fmla="*/ 17 h 18"/>
                <a:gd name="T18" fmla="*/ 0 w 15"/>
                <a:gd name="T19" fmla="*/ 17 h 18"/>
                <a:gd name="T20" fmla="*/ 10 w 15"/>
                <a:gd name="T21" fmla="*/ 0 h 18"/>
                <a:gd name="T22" fmla="*/ 11 w 15"/>
                <a:gd name="T23" fmla="*/ 0 h 18"/>
                <a:gd name="T24" fmla="*/ 11 w 15"/>
                <a:gd name="T25" fmla="*/ 0 h 18"/>
                <a:gd name="T26" fmla="*/ 12 w 15"/>
                <a:gd name="T27" fmla="*/ 0 h 18"/>
                <a:gd name="T28" fmla="*/ 12 w 15"/>
                <a:gd name="T29" fmla="*/ 0 h 18"/>
                <a:gd name="T30" fmla="*/ 13 w 15"/>
                <a:gd name="T31" fmla="*/ 0 h 18"/>
                <a:gd name="T32" fmla="*/ 14 w 15"/>
                <a:gd name="T33" fmla="*/ 0 h 18"/>
                <a:gd name="T34" fmla="*/ 14 w 15"/>
                <a:gd name="T35" fmla="*/ 0 h 18"/>
                <a:gd name="T36" fmla="*/ 15 w 15"/>
                <a:gd name="T37" fmla="*/ 1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8"/>
                <a:gd name="T59" fmla="*/ 15 w 1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8">
                  <a:moveTo>
                    <a:pt x="15" y="1"/>
                  </a:moveTo>
                  <a:lnTo>
                    <a:pt x="5" y="18"/>
                  </a:lnTo>
                  <a:lnTo>
                    <a:pt x="4" y="18"/>
                  </a:lnTo>
                  <a:lnTo>
                    <a:pt x="2" y="18"/>
                  </a:lnTo>
                  <a:lnTo>
                    <a:pt x="2" y="17"/>
                  </a:lnTo>
                  <a:lnTo>
                    <a:pt x="1" y="17"/>
                  </a:lnTo>
                  <a:lnTo>
                    <a:pt x="0" y="17"/>
                  </a:lnTo>
                  <a:lnTo>
                    <a:pt x="10" y="0"/>
                  </a:lnTo>
                  <a:lnTo>
                    <a:pt x="11" y="0"/>
                  </a:lnTo>
                  <a:lnTo>
                    <a:pt x="12" y="0"/>
                  </a:lnTo>
                  <a:lnTo>
                    <a:pt x="13" y="0"/>
                  </a:lnTo>
                  <a:lnTo>
                    <a:pt x="14" y="0"/>
                  </a:lnTo>
                  <a:lnTo>
                    <a:pt x="15" y="1"/>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7" name="Freeform 531"/>
            <p:cNvSpPr>
              <a:spLocks/>
            </p:cNvSpPr>
            <p:nvPr/>
          </p:nvSpPr>
          <p:spPr bwMode="auto">
            <a:xfrm>
              <a:off x="4396" y="3838"/>
              <a:ext cx="14" cy="17"/>
            </a:xfrm>
            <a:custGeom>
              <a:avLst/>
              <a:gdLst>
                <a:gd name="T0" fmla="*/ 14 w 14"/>
                <a:gd name="T1" fmla="*/ 0 h 17"/>
                <a:gd name="T2" fmla="*/ 4 w 14"/>
                <a:gd name="T3" fmla="*/ 17 h 17"/>
                <a:gd name="T4" fmla="*/ 4 w 14"/>
                <a:gd name="T5" fmla="*/ 17 h 17"/>
                <a:gd name="T6" fmla="*/ 4 w 14"/>
                <a:gd name="T7" fmla="*/ 16 h 17"/>
                <a:gd name="T8" fmla="*/ 3 w 14"/>
                <a:gd name="T9" fmla="*/ 16 h 17"/>
                <a:gd name="T10" fmla="*/ 3 w 14"/>
                <a:gd name="T11" fmla="*/ 16 h 17"/>
                <a:gd name="T12" fmla="*/ 2 w 14"/>
                <a:gd name="T13" fmla="*/ 16 h 17"/>
                <a:gd name="T14" fmla="*/ 2 w 14"/>
                <a:gd name="T15" fmla="*/ 16 h 17"/>
                <a:gd name="T16" fmla="*/ 2 w 14"/>
                <a:gd name="T17" fmla="*/ 16 h 17"/>
                <a:gd name="T18" fmla="*/ 1 w 14"/>
                <a:gd name="T19" fmla="*/ 16 h 17"/>
                <a:gd name="T20" fmla="*/ 1 w 14"/>
                <a:gd name="T21" fmla="*/ 16 h 17"/>
                <a:gd name="T22" fmla="*/ 1 w 14"/>
                <a:gd name="T23" fmla="*/ 16 h 17"/>
                <a:gd name="T24" fmla="*/ 1 w 14"/>
                <a:gd name="T25" fmla="*/ 16 h 17"/>
                <a:gd name="T26" fmla="*/ 1 w 14"/>
                <a:gd name="T27" fmla="*/ 16 h 17"/>
                <a:gd name="T28" fmla="*/ 0 w 14"/>
                <a:gd name="T29" fmla="*/ 16 h 17"/>
                <a:gd name="T30" fmla="*/ 0 w 14"/>
                <a:gd name="T31" fmla="*/ 16 h 17"/>
                <a:gd name="T32" fmla="*/ 0 w 14"/>
                <a:gd name="T33" fmla="*/ 16 h 17"/>
                <a:gd name="T34" fmla="*/ 0 w 14"/>
                <a:gd name="T35" fmla="*/ 16 h 17"/>
                <a:gd name="T36" fmla="*/ 9 w 14"/>
                <a:gd name="T37" fmla="*/ 0 h 17"/>
                <a:gd name="T38" fmla="*/ 10 w 14"/>
                <a:gd name="T39" fmla="*/ 0 h 17"/>
                <a:gd name="T40" fmla="*/ 10 w 14"/>
                <a:gd name="T41" fmla="*/ 0 h 17"/>
                <a:gd name="T42" fmla="*/ 11 w 14"/>
                <a:gd name="T43" fmla="*/ 0 h 17"/>
                <a:gd name="T44" fmla="*/ 12 w 14"/>
                <a:gd name="T45" fmla="*/ 0 h 17"/>
                <a:gd name="T46" fmla="*/ 12 w 14"/>
                <a:gd name="T47" fmla="*/ 0 h 17"/>
                <a:gd name="T48" fmla="*/ 13 w 14"/>
                <a:gd name="T49" fmla="*/ 0 h 17"/>
                <a:gd name="T50" fmla="*/ 14 w 14"/>
                <a:gd name="T51" fmla="*/ 0 h 17"/>
                <a:gd name="T52" fmla="*/ 14 w 14"/>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
                <a:gd name="T82" fmla="*/ 0 h 17"/>
                <a:gd name="T83" fmla="*/ 14 w 14"/>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 h="17">
                  <a:moveTo>
                    <a:pt x="14" y="0"/>
                  </a:moveTo>
                  <a:lnTo>
                    <a:pt x="4" y="17"/>
                  </a:lnTo>
                  <a:lnTo>
                    <a:pt x="4" y="16"/>
                  </a:lnTo>
                  <a:lnTo>
                    <a:pt x="3" y="16"/>
                  </a:lnTo>
                  <a:lnTo>
                    <a:pt x="2" y="16"/>
                  </a:lnTo>
                  <a:lnTo>
                    <a:pt x="1" y="16"/>
                  </a:lnTo>
                  <a:lnTo>
                    <a:pt x="0" y="16"/>
                  </a:lnTo>
                  <a:lnTo>
                    <a:pt x="9" y="0"/>
                  </a:lnTo>
                  <a:lnTo>
                    <a:pt x="10" y="0"/>
                  </a:lnTo>
                  <a:lnTo>
                    <a:pt x="11" y="0"/>
                  </a:lnTo>
                  <a:lnTo>
                    <a:pt x="12" y="0"/>
                  </a:lnTo>
                  <a:lnTo>
                    <a:pt x="13" y="0"/>
                  </a:lnTo>
                  <a:lnTo>
                    <a:pt x="14"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8" name="Freeform 532"/>
            <p:cNvSpPr>
              <a:spLocks/>
            </p:cNvSpPr>
            <p:nvPr/>
          </p:nvSpPr>
          <p:spPr bwMode="auto">
            <a:xfrm>
              <a:off x="4391" y="3838"/>
              <a:ext cx="14" cy="16"/>
            </a:xfrm>
            <a:custGeom>
              <a:avLst/>
              <a:gdLst>
                <a:gd name="T0" fmla="*/ 14 w 14"/>
                <a:gd name="T1" fmla="*/ 0 h 16"/>
                <a:gd name="T2" fmla="*/ 5 w 14"/>
                <a:gd name="T3" fmla="*/ 16 h 16"/>
                <a:gd name="T4" fmla="*/ 4 w 14"/>
                <a:gd name="T5" fmla="*/ 16 h 16"/>
                <a:gd name="T6" fmla="*/ 4 w 14"/>
                <a:gd name="T7" fmla="*/ 16 h 16"/>
                <a:gd name="T8" fmla="*/ 3 w 14"/>
                <a:gd name="T9" fmla="*/ 16 h 16"/>
                <a:gd name="T10" fmla="*/ 2 w 14"/>
                <a:gd name="T11" fmla="*/ 16 h 16"/>
                <a:gd name="T12" fmla="*/ 2 w 14"/>
                <a:gd name="T13" fmla="*/ 16 h 16"/>
                <a:gd name="T14" fmla="*/ 1 w 14"/>
                <a:gd name="T15" fmla="*/ 16 h 16"/>
                <a:gd name="T16" fmla="*/ 1 w 14"/>
                <a:gd name="T17" fmla="*/ 16 h 16"/>
                <a:gd name="T18" fmla="*/ 0 w 14"/>
                <a:gd name="T19" fmla="*/ 16 h 16"/>
                <a:gd name="T20" fmla="*/ 8 w 14"/>
                <a:gd name="T21" fmla="*/ 0 h 16"/>
                <a:gd name="T22" fmla="*/ 9 w 14"/>
                <a:gd name="T23" fmla="*/ 0 h 16"/>
                <a:gd name="T24" fmla="*/ 9 w 14"/>
                <a:gd name="T25" fmla="*/ 0 h 16"/>
                <a:gd name="T26" fmla="*/ 10 w 14"/>
                <a:gd name="T27" fmla="*/ 0 h 16"/>
                <a:gd name="T28" fmla="*/ 11 w 14"/>
                <a:gd name="T29" fmla="*/ 0 h 16"/>
                <a:gd name="T30" fmla="*/ 11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5" y="16"/>
                  </a:lnTo>
                  <a:lnTo>
                    <a:pt x="4" y="16"/>
                  </a:lnTo>
                  <a:lnTo>
                    <a:pt x="3" y="16"/>
                  </a:lnTo>
                  <a:lnTo>
                    <a:pt x="2" y="16"/>
                  </a:lnTo>
                  <a:lnTo>
                    <a:pt x="1" y="16"/>
                  </a:lnTo>
                  <a:lnTo>
                    <a:pt x="0" y="16"/>
                  </a:lnTo>
                  <a:lnTo>
                    <a:pt x="8" y="0"/>
                  </a:lnTo>
                  <a:lnTo>
                    <a:pt x="9" y="0"/>
                  </a:lnTo>
                  <a:lnTo>
                    <a:pt x="10" y="0"/>
                  </a:lnTo>
                  <a:lnTo>
                    <a:pt x="11" y="0"/>
                  </a:lnTo>
                  <a:lnTo>
                    <a:pt x="13" y="0"/>
                  </a:lnTo>
                  <a:lnTo>
                    <a:pt x="14"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09" name="Freeform 533"/>
            <p:cNvSpPr>
              <a:spLocks/>
            </p:cNvSpPr>
            <p:nvPr/>
          </p:nvSpPr>
          <p:spPr bwMode="auto">
            <a:xfrm>
              <a:off x="4385" y="3838"/>
              <a:ext cx="14" cy="16"/>
            </a:xfrm>
            <a:custGeom>
              <a:avLst/>
              <a:gdLst>
                <a:gd name="T0" fmla="*/ 14 w 14"/>
                <a:gd name="T1" fmla="*/ 0 h 16"/>
                <a:gd name="T2" fmla="*/ 6 w 14"/>
                <a:gd name="T3" fmla="*/ 16 h 16"/>
                <a:gd name="T4" fmla="*/ 4 w 14"/>
                <a:gd name="T5" fmla="*/ 16 h 16"/>
                <a:gd name="T6" fmla="*/ 4 w 14"/>
                <a:gd name="T7" fmla="*/ 16 h 16"/>
                <a:gd name="T8" fmla="*/ 3 w 14"/>
                <a:gd name="T9" fmla="*/ 16 h 16"/>
                <a:gd name="T10" fmla="*/ 2 w 14"/>
                <a:gd name="T11" fmla="*/ 16 h 16"/>
                <a:gd name="T12" fmla="*/ 2 w 14"/>
                <a:gd name="T13" fmla="*/ 16 h 16"/>
                <a:gd name="T14" fmla="*/ 1 w 14"/>
                <a:gd name="T15" fmla="*/ 16 h 16"/>
                <a:gd name="T16" fmla="*/ 0 w 14"/>
                <a:gd name="T17" fmla="*/ 16 h 16"/>
                <a:gd name="T18" fmla="*/ 0 w 14"/>
                <a:gd name="T19" fmla="*/ 16 h 16"/>
                <a:gd name="T20" fmla="*/ 9 w 14"/>
                <a:gd name="T21" fmla="*/ 1 h 16"/>
                <a:gd name="T22" fmla="*/ 10 w 14"/>
                <a:gd name="T23" fmla="*/ 0 h 16"/>
                <a:gd name="T24" fmla="*/ 10 w 14"/>
                <a:gd name="T25" fmla="*/ 0 h 16"/>
                <a:gd name="T26" fmla="*/ 11 w 14"/>
                <a:gd name="T27" fmla="*/ 0 h 16"/>
                <a:gd name="T28" fmla="*/ 12 w 14"/>
                <a:gd name="T29" fmla="*/ 0 h 16"/>
                <a:gd name="T30" fmla="*/ 12 w 14"/>
                <a:gd name="T31" fmla="*/ 0 h 16"/>
                <a:gd name="T32" fmla="*/ 13 w 14"/>
                <a:gd name="T33" fmla="*/ 0 h 16"/>
                <a:gd name="T34" fmla="*/ 14 w 14"/>
                <a:gd name="T35" fmla="*/ 0 h 16"/>
                <a:gd name="T36" fmla="*/ 14 w 14"/>
                <a:gd name="T37" fmla="*/ 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6"/>
                <a:gd name="T59" fmla="*/ 14 w 14"/>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6">
                  <a:moveTo>
                    <a:pt x="14" y="0"/>
                  </a:moveTo>
                  <a:lnTo>
                    <a:pt x="6" y="16"/>
                  </a:lnTo>
                  <a:lnTo>
                    <a:pt x="4" y="16"/>
                  </a:lnTo>
                  <a:lnTo>
                    <a:pt x="3" y="16"/>
                  </a:lnTo>
                  <a:lnTo>
                    <a:pt x="2" y="16"/>
                  </a:lnTo>
                  <a:lnTo>
                    <a:pt x="1" y="16"/>
                  </a:lnTo>
                  <a:lnTo>
                    <a:pt x="0" y="16"/>
                  </a:lnTo>
                  <a:lnTo>
                    <a:pt x="9" y="1"/>
                  </a:lnTo>
                  <a:lnTo>
                    <a:pt x="10" y="0"/>
                  </a:lnTo>
                  <a:lnTo>
                    <a:pt x="11" y="0"/>
                  </a:lnTo>
                  <a:lnTo>
                    <a:pt x="12" y="0"/>
                  </a:lnTo>
                  <a:lnTo>
                    <a:pt x="13" y="0"/>
                  </a:lnTo>
                  <a:lnTo>
                    <a:pt x="14"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0" name="Freeform 534"/>
            <p:cNvSpPr>
              <a:spLocks/>
            </p:cNvSpPr>
            <p:nvPr/>
          </p:nvSpPr>
          <p:spPr bwMode="auto">
            <a:xfrm>
              <a:off x="4379" y="3839"/>
              <a:ext cx="15" cy="17"/>
            </a:xfrm>
            <a:custGeom>
              <a:avLst/>
              <a:gdLst>
                <a:gd name="T0" fmla="*/ 15 w 15"/>
                <a:gd name="T1" fmla="*/ 0 h 17"/>
                <a:gd name="T2" fmla="*/ 6 w 15"/>
                <a:gd name="T3" fmla="*/ 15 h 17"/>
                <a:gd name="T4" fmla="*/ 5 w 15"/>
                <a:gd name="T5" fmla="*/ 16 h 17"/>
                <a:gd name="T6" fmla="*/ 4 w 15"/>
                <a:gd name="T7" fmla="*/ 16 h 17"/>
                <a:gd name="T8" fmla="*/ 3 w 15"/>
                <a:gd name="T9" fmla="*/ 16 h 17"/>
                <a:gd name="T10" fmla="*/ 3 w 15"/>
                <a:gd name="T11" fmla="*/ 16 h 17"/>
                <a:gd name="T12" fmla="*/ 2 w 15"/>
                <a:gd name="T13" fmla="*/ 16 h 17"/>
                <a:gd name="T14" fmla="*/ 1 w 15"/>
                <a:gd name="T15" fmla="*/ 16 h 17"/>
                <a:gd name="T16" fmla="*/ 1 w 15"/>
                <a:gd name="T17" fmla="*/ 17 h 17"/>
                <a:gd name="T18" fmla="*/ 0 w 15"/>
                <a:gd name="T19" fmla="*/ 17 h 17"/>
                <a:gd name="T20" fmla="*/ 8 w 15"/>
                <a:gd name="T21" fmla="*/ 1 h 17"/>
                <a:gd name="T22" fmla="*/ 9 w 15"/>
                <a:gd name="T23" fmla="*/ 0 h 17"/>
                <a:gd name="T24" fmla="*/ 10 w 15"/>
                <a:gd name="T25" fmla="*/ 0 h 17"/>
                <a:gd name="T26" fmla="*/ 10 w 15"/>
                <a:gd name="T27" fmla="*/ 0 h 17"/>
                <a:gd name="T28" fmla="*/ 12 w 15"/>
                <a:gd name="T29" fmla="*/ 0 h 17"/>
                <a:gd name="T30" fmla="*/ 13 w 15"/>
                <a:gd name="T31" fmla="*/ 0 h 17"/>
                <a:gd name="T32" fmla="*/ 13 w 15"/>
                <a:gd name="T33" fmla="*/ 0 h 17"/>
                <a:gd name="T34" fmla="*/ 14 w 15"/>
                <a:gd name="T35" fmla="*/ 0 h 17"/>
                <a:gd name="T36" fmla="*/ 15 w 1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7"/>
                <a:gd name="T59" fmla="*/ 15 w 15"/>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7">
                  <a:moveTo>
                    <a:pt x="15" y="0"/>
                  </a:moveTo>
                  <a:lnTo>
                    <a:pt x="6" y="15"/>
                  </a:lnTo>
                  <a:lnTo>
                    <a:pt x="5" y="16"/>
                  </a:lnTo>
                  <a:lnTo>
                    <a:pt x="4" y="16"/>
                  </a:lnTo>
                  <a:lnTo>
                    <a:pt x="3" y="16"/>
                  </a:lnTo>
                  <a:lnTo>
                    <a:pt x="2" y="16"/>
                  </a:lnTo>
                  <a:lnTo>
                    <a:pt x="1" y="16"/>
                  </a:lnTo>
                  <a:lnTo>
                    <a:pt x="1" y="17"/>
                  </a:lnTo>
                  <a:lnTo>
                    <a:pt x="0" y="17"/>
                  </a:lnTo>
                  <a:lnTo>
                    <a:pt x="8" y="1"/>
                  </a:lnTo>
                  <a:lnTo>
                    <a:pt x="9" y="0"/>
                  </a:lnTo>
                  <a:lnTo>
                    <a:pt x="10" y="0"/>
                  </a:lnTo>
                  <a:lnTo>
                    <a:pt x="12" y="0"/>
                  </a:lnTo>
                  <a:lnTo>
                    <a:pt x="13" y="0"/>
                  </a:lnTo>
                  <a:lnTo>
                    <a:pt x="14" y="0"/>
                  </a:lnTo>
                  <a:lnTo>
                    <a:pt x="15"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1" name="Freeform 535"/>
            <p:cNvSpPr>
              <a:spLocks/>
            </p:cNvSpPr>
            <p:nvPr/>
          </p:nvSpPr>
          <p:spPr bwMode="auto">
            <a:xfrm>
              <a:off x="4372" y="3840"/>
              <a:ext cx="15" cy="18"/>
            </a:xfrm>
            <a:custGeom>
              <a:avLst/>
              <a:gdLst>
                <a:gd name="T0" fmla="*/ 15 w 15"/>
                <a:gd name="T1" fmla="*/ 0 h 18"/>
                <a:gd name="T2" fmla="*/ 7 w 15"/>
                <a:gd name="T3" fmla="*/ 16 h 18"/>
                <a:gd name="T4" fmla="*/ 6 w 15"/>
                <a:gd name="T5" fmla="*/ 16 h 18"/>
                <a:gd name="T6" fmla="*/ 5 w 15"/>
                <a:gd name="T7" fmla="*/ 16 h 18"/>
                <a:gd name="T8" fmla="*/ 3 w 15"/>
                <a:gd name="T9" fmla="*/ 17 h 18"/>
                <a:gd name="T10" fmla="*/ 3 w 15"/>
                <a:gd name="T11" fmla="*/ 17 h 18"/>
                <a:gd name="T12" fmla="*/ 2 w 15"/>
                <a:gd name="T13" fmla="*/ 17 h 18"/>
                <a:gd name="T14" fmla="*/ 1 w 15"/>
                <a:gd name="T15" fmla="*/ 17 h 18"/>
                <a:gd name="T16" fmla="*/ 0 w 15"/>
                <a:gd name="T17" fmla="*/ 18 h 18"/>
                <a:gd name="T18" fmla="*/ 0 w 15"/>
                <a:gd name="T19" fmla="*/ 18 h 18"/>
                <a:gd name="T20" fmla="*/ 9 w 15"/>
                <a:gd name="T21" fmla="*/ 1 h 18"/>
                <a:gd name="T22" fmla="*/ 10 w 15"/>
                <a:gd name="T23" fmla="*/ 1 h 18"/>
                <a:gd name="T24" fmla="*/ 11 w 15"/>
                <a:gd name="T25" fmla="*/ 1 h 18"/>
                <a:gd name="T26" fmla="*/ 12 w 15"/>
                <a:gd name="T27" fmla="*/ 1 h 18"/>
                <a:gd name="T28" fmla="*/ 12 w 15"/>
                <a:gd name="T29" fmla="*/ 0 h 18"/>
                <a:gd name="T30" fmla="*/ 13 w 15"/>
                <a:gd name="T31" fmla="*/ 0 h 18"/>
                <a:gd name="T32" fmla="*/ 14 w 15"/>
                <a:gd name="T33" fmla="*/ 0 h 18"/>
                <a:gd name="T34" fmla="*/ 14 w 15"/>
                <a:gd name="T35" fmla="*/ 0 h 18"/>
                <a:gd name="T36" fmla="*/ 15 w 15"/>
                <a:gd name="T37" fmla="*/ 0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18"/>
                <a:gd name="T59" fmla="*/ 15 w 1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18">
                  <a:moveTo>
                    <a:pt x="15" y="0"/>
                  </a:moveTo>
                  <a:lnTo>
                    <a:pt x="7" y="16"/>
                  </a:lnTo>
                  <a:lnTo>
                    <a:pt x="6" y="16"/>
                  </a:lnTo>
                  <a:lnTo>
                    <a:pt x="5" y="16"/>
                  </a:lnTo>
                  <a:lnTo>
                    <a:pt x="3" y="17"/>
                  </a:lnTo>
                  <a:lnTo>
                    <a:pt x="2" y="17"/>
                  </a:lnTo>
                  <a:lnTo>
                    <a:pt x="1" y="17"/>
                  </a:lnTo>
                  <a:lnTo>
                    <a:pt x="0" y="18"/>
                  </a:lnTo>
                  <a:lnTo>
                    <a:pt x="9" y="1"/>
                  </a:lnTo>
                  <a:lnTo>
                    <a:pt x="10" y="1"/>
                  </a:lnTo>
                  <a:lnTo>
                    <a:pt x="11" y="1"/>
                  </a:lnTo>
                  <a:lnTo>
                    <a:pt x="12" y="1"/>
                  </a:lnTo>
                  <a:lnTo>
                    <a:pt x="12" y="0"/>
                  </a:lnTo>
                  <a:lnTo>
                    <a:pt x="13" y="0"/>
                  </a:lnTo>
                  <a:lnTo>
                    <a:pt x="14" y="0"/>
                  </a:lnTo>
                  <a:lnTo>
                    <a:pt x="15"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2" name="Freeform 536"/>
            <p:cNvSpPr>
              <a:spLocks/>
            </p:cNvSpPr>
            <p:nvPr/>
          </p:nvSpPr>
          <p:spPr bwMode="auto">
            <a:xfrm>
              <a:off x="4364" y="3841"/>
              <a:ext cx="17" cy="22"/>
            </a:xfrm>
            <a:custGeom>
              <a:avLst/>
              <a:gdLst>
                <a:gd name="T0" fmla="*/ 17 w 17"/>
                <a:gd name="T1" fmla="*/ 0 h 22"/>
                <a:gd name="T2" fmla="*/ 8 w 17"/>
                <a:gd name="T3" fmla="*/ 17 h 22"/>
                <a:gd name="T4" fmla="*/ 7 w 17"/>
                <a:gd name="T5" fmla="*/ 18 h 22"/>
                <a:gd name="T6" fmla="*/ 6 w 17"/>
                <a:gd name="T7" fmla="*/ 18 h 22"/>
                <a:gd name="T8" fmla="*/ 5 w 17"/>
                <a:gd name="T9" fmla="*/ 18 h 22"/>
                <a:gd name="T10" fmla="*/ 4 w 17"/>
                <a:gd name="T11" fmla="*/ 20 h 22"/>
                <a:gd name="T12" fmla="*/ 3 w 17"/>
                <a:gd name="T13" fmla="*/ 20 h 22"/>
                <a:gd name="T14" fmla="*/ 2 w 17"/>
                <a:gd name="T15" fmla="*/ 21 h 22"/>
                <a:gd name="T16" fmla="*/ 1 w 17"/>
                <a:gd name="T17" fmla="*/ 21 h 22"/>
                <a:gd name="T18" fmla="*/ 0 w 17"/>
                <a:gd name="T19" fmla="*/ 22 h 22"/>
                <a:gd name="T20" fmla="*/ 10 w 17"/>
                <a:gd name="T21" fmla="*/ 3 h 22"/>
                <a:gd name="T22" fmla="*/ 11 w 17"/>
                <a:gd name="T23" fmla="*/ 2 h 22"/>
                <a:gd name="T24" fmla="*/ 13 w 17"/>
                <a:gd name="T25" fmla="*/ 2 h 22"/>
                <a:gd name="T26" fmla="*/ 13 w 17"/>
                <a:gd name="T27" fmla="*/ 2 h 22"/>
                <a:gd name="T28" fmla="*/ 14 w 17"/>
                <a:gd name="T29" fmla="*/ 2 h 22"/>
                <a:gd name="T30" fmla="*/ 15 w 17"/>
                <a:gd name="T31" fmla="*/ 1 h 22"/>
                <a:gd name="T32" fmla="*/ 16 w 17"/>
                <a:gd name="T33" fmla="*/ 1 h 22"/>
                <a:gd name="T34" fmla="*/ 17 w 17"/>
                <a:gd name="T35" fmla="*/ 1 h 22"/>
                <a:gd name="T36" fmla="*/ 17 w 17"/>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2"/>
                <a:gd name="T59" fmla="*/ 17 w 17"/>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2">
                  <a:moveTo>
                    <a:pt x="17" y="0"/>
                  </a:moveTo>
                  <a:lnTo>
                    <a:pt x="8" y="17"/>
                  </a:lnTo>
                  <a:lnTo>
                    <a:pt x="7" y="18"/>
                  </a:lnTo>
                  <a:lnTo>
                    <a:pt x="6" y="18"/>
                  </a:lnTo>
                  <a:lnTo>
                    <a:pt x="5" y="18"/>
                  </a:lnTo>
                  <a:lnTo>
                    <a:pt x="4" y="20"/>
                  </a:lnTo>
                  <a:lnTo>
                    <a:pt x="3" y="20"/>
                  </a:lnTo>
                  <a:lnTo>
                    <a:pt x="2" y="21"/>
                  </a:lnTo>
                  <a:lnTo>
                    <a:pt x="1" y="21"/>
                  </a:lnTo>
                  <a:lnTo>
                    <a:pt x="0" y="22"/>
                  </a:lnTo>
                  <a:lnTo>
                    <a:pt x="10" y="3"/>
                  </a:lnTo>
                  <a:lnTo>
                    <a:pt x="11" y="2"/>
                  </a:lnTo>
                  <a:lnTo>
                    <a:pt x="13" y="2"/>
                  </a:lnTo>
                  <a:lnTo>
                    <a:pt x="14" y="2"/>
                  </a:lnTo>
                  <a:lnTo>
                    <a:pt x="15" y="1"/>
                  </a:lnTo>
                  <a:lnTo>
                    <a:pt x="16" y="1"/>
                  </a:lnTo>
                  <a:lnTo>
                    <a:pt x="17" y="1"/>
                  </a:lnTo>
                  <a:lnTo>
                    <a:pt x="17"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3" name="Freeform 537"/>
            <p:cNvSpPr>
              <a:spLocks/>
            </p:cNvSpPr>
            <p:nvPr/>
          </p:nvSpPr>
          <p:spPr bwMode="auto">
            <a:xfrm>
              <a:off x="4355" y="3844"/>
              <a:ext cx="19" cy="25"/>
            </a:xfrm>
            <a:custGeom>
              <a:avLst/>
              <a:gdLst>
                <a:gd name="T0" fmla="*/ 19 w 19"/>
                <a:gd name="T1" fmla="*/ 0 h 25"/>
                <a:gd name="T2" fmla="*/ 9 w 19"/>
                <a:gd name="T3" fmla="*/ 19 h 25"/>
                <a:gd name="T4" fmla="*/ 7 w 19"/>
                <a:gd name="T5" fmla="*/ 20 h 25"/>
                <a:gd name="T6" fmla="*/ 6 w 19"/>
                <a:gd name="T7" fmla="*/ 20 h 25"/>
                <a:gd name="T8" fmla="*/ 5 w 19"/>
                <a:gd name="T9" fmla="*/ 21 h 25"/>
                <a:gd name="T10" fmla="*/ 4 w 19"/>
                <a:gd name="T11" fmla="*/ 22 h 25"/>
                <a:gd name="T12" fmla="*/ 3 w 19"/>
                <a:gd name="T13" fmla="*/ 22 h 25"/>
                <a:gd name="T14" fmla="*/ 2 w 19"/>
                <a:gd name="T15" fmla="*/ 23 h 25"/>
                <a:gd name="T16" fmla="*/ 1 w 19"/>
                <a:gd name="T17" fmla="*/ 24 h 25"/>
                <a:gd name="T18" fmla="*/ 0 w 19"/>
                <a:gd name="T19" fmla="*/ 25 h 25"/>
                <a:gd name="T20" fmla="*/ 12 w 19"/>
                <a:gd name="T21" fmla="*/ 4 h 25"/>
                <a:gd name="T22" fmla="*/ 13 w 19"/>
                <a:gd name="T23" fmla="*/ 4 h 25"/>
                <a:gd name="T24" fmla="*/ 14 w 19"/>
                <a:gd name="T25" fmla="*/ 3 h 25"/>
                <a:gd name="T26" fmla="*/ 15 w 19"/>
                <a:gd name="T27" fmla="*/ 3 h 25"/>
                <a:gd name="T28" fmla="*/ 16 w 19"/>
                <a:gd name="T29" fmla="*/ 2 h 25"/>
                <a:gd name="T30" fmla="*/ 16 w 19"/>
                <a:gd name="T31" fmla="*/ 2 h 25"/>
                <a:gd name="T32" fmla="*/ 17 w 19"/>
                <a:gd name="T33" fmla="*/ 2 h 25"/>
                <a:gd name="T34" fmla="*/ 18 w 19"/>
                <a:gd name="T35" fmla="*/ 0 h 25"/>
                <a:gd name="T36" fmla="*/ 19 w 19"/>
                <a:gd name="T37" fmla="*/ 0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25"/>
                <a:gd name="T59" fmla="*/ 19 w 19"/>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25">
                  <a:moveTo>
                    <a:pt x="19" y="0"/>
                  </a:moveTo>
                  <a:lnTo>
                    <a:pt x="9" y="19"/>
                  </a:lnTo>
                  <a:lnTo>
                    <a:pt x="7" y="20"/>
                  </a:lnTo>
                  <a:lnTo>
                    <a:pt x="6" y="20"/>
                  </a:lnTo>
                  <a:lnTo>
                    <a:pt x="5" y="21"/>
                  </a:lnTo>
                  <a:lnTo>
                    <a:pt x="4" y="22"/>
                  </a:lnTo>
                  <a:lnTo>
                    <a:pt x="3" y="22"/>
                  </a:lnTo>
                  <a:lnTo>
                    <a:pt x="2" y="23"/>
                  </a:lnTo>
                  <a:lnTo>
                    <a:pt x="1" y="24"/>
                  </a:lnTo>
                  <a:lnTo>
                    <a:pt x="0" y="25"/>
                  </a:lnTo>
                  <a:lnTo>
                    <a:pt x="12" y="4"/>
                  </a:lnTo>
                  <a:lnTo>
                    <a:pt x="13" y="4"/>
                  </a:lnTo>
                  <a:lnTo>
                    <a:pt x="14" y="3"/>
                  </a:lnTo>
                  <a:lnTo>
                    <a:pt x="15" y="3"/>
                  </a:lnTo>
                  <a:lnTo>
                    <a:pt x="16" y="2"/>
                  </a:lnTo>
                  <a:lnTo>
                    <a:pt x="17" y="2"/>
                  </a:lnTo>
                  <a:lnTo>
                    <a:pt x="18" y="0"/>
                  </a:lnTo>
                  <a:lnTo>
                    <a:pt x="19"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4" name="Freeform 538"/>
            <p:cNvSpPr>
              <a:spLocks noEditPoints="1"/>
            </p:cNvSpPr>
            <p:nvPr/>
          </p:nvSpPr>
          <p:spPr bwMode="auto">
            <a:xfrm>
              <a:off x="4313" y="3848"/>
              <a:ext cx="54" cy="96"/>
            </a:xfrm>
            <a:custGeom>
              <a:avLst/>
              <a:gdLst>
                <a:gd name="T0" fmla="*/ 54 w 54"/>
                <a:gd name="T1" fmla="*/ 0 h 96"/>
                <a:gd name="T2" fmla="*/ 42 w 54"/>
                <a:gd name="T3" fmla="*/ 21 h 96"/>
                <a:gd name="T4" fmla="*/ 41 w 54"/>
                <a:gd name="T5" fmla="*/ 22 h 96"/>
                <a:gd name="T6" fmla="*/ 39 w 54"/>
                <a:gd name="T7" fmla="*/ 24 h 96"/>
                <a:gd name="T8" fmla="*/ 36 w 54"/>
                <a:gd name="T9" fmla="*/ 25 h 96"/>
                <a:gd name="T10" fmla="*/ 35 w 54"/>
                <a:gd name="T11" fmla="*/ 28 h 96"/>
                <a:gd name="T12" fmla="*/ 33 w 54"/>
                <a:gd name="T13" fmla="*/ 29 h 96"/>
                <a:gd name="T14" fmla="*/ 32 w 54"/>
                <a:gd name="T15" fmla="*/ 31 h 96"/>
                <a:gd name="T16" fmla="*/ 31 w 54"/>
                <a:gd name="T17" fmla="*/ 33 h 96"/>
                <a:gd name="T18" fmla="*/ 29 w 54"/>
                <a:gd name="T19" fmla="*/ 34 h 96"/>
                <a:gd name="T20" fmla="*/ 45 w 54"/>
                <a:gd name="T21" fmla="*/ 5 h 96"/>
                <a:gd name="T22" fmla="*/ 46 w 54"/>
                <a:gd name="T23" fmla="*/ 4 h 96"/>
                <a:gd name="T24" fmla="*/ 47 w 54"/>
                <a:gd name="T25" fmla="*/ 4 h 96"/>
                <a:gd name="T26" fmla="*/ 48 w 54"/>
                <a:gd name="T27" fmla="*/ 3 h 96"/>
                <a:gd name="T28" fmla="*/ 49 w 54"/>
                <a:gd name="T29" fmla="*/ 2 h 96"/>
                <a:gd name="T30" fmla="*/ 51 w 54"/>
                <a:gd name="T31" fmla="*/ 2 h 96"/>
                <a:gd name="T32" fmla="*/ 52 w 54"/>
                <a:gd name="T33" fmla="*/ 1 h 96"/>
                <a:gd name="T34" fmla="*/ 53 w 54"/>
                <a:gd name="T35" fmla="*/ 1 h 96"/>
                <a:gd name="T36" fmla="*/ 54 w 54"/>
                <a:gd name="T37" fmla="*/ 0 h 96"/>
                <a:gd name="T38" fmla="*/ 1 w 54"/>
                <a:gd name="T39" fmla="*/ 86 h 96"/>
                <a:gd name="T40" fmla="*/ 6 w 54"/>
                <a:gd name="T41" fmla="*/ 76 h 96"/>
                <a:gd name="T42" fmla="*/ 4 w 54"/>
                <a:gd name="T43" fmla="*/ 80 h 96"/>
                <a:gd name="T44" fmla="*/ 3 w 54"/>
                <a:gd name="T45" fmla="*/ 84 h 96"/>
                <a:gd name="T46" fmla="*/ 2 w 54"/>
                <a:gd name="T47" fmla="*/ 88 h 96"/>
                <a:gd name="T48" fmla="*/ 1 w 54"/>
                <a:gd name="T49" fmla="*/ 91 h 96"/>
                <a:gd name="T50" fmla="*/ 0 w 54"/>
                <a:gd name="T51" fmla="*/ 93 h 96"/>
                <a:gd name="T52" fmla="*/ 0 w 54"/>
                <a:gd name="T53" fmla="*/ 95 h 96"/>
                <a:gd name="T54" fmla="*/ 0 w 54"/>
                <a:gd name="T55" fmla="*/ 96 h 96"/>
                <a:gd name="T56" fmla="*/ 0 w 54"/>
                <a:gd name="T57" fmla="*/ 96 h 96"/>
                <a:gd name="T58" fmla="*/ 0 w 54"/>
                <a:gd name="T59" fmla="*/ 94 h 96"/>
                <a:gd name="T60" fmla="*/ 0 w 54"/>
                <a:gd name="T61" fmla="*/ 93 h 96"/>
                <a:gd name="T62" fmla="*/ 0 w 54"/>
                <a:gd name="T63" fmla="*/ 92 h 96"/>
                <a:gd name="T64" fmla="*/ 0 w 54"/>
                <a:gd name="T65" fmla="*/ 91 h 96"/>
                <a:gd name="T66" fmla="*/ 0 w 54"/>
                <a:gd name="T67" fmla="*/ 89 h 96"/>
                <a:gd name="T68" fmla="*/ 1 w 54"/>
                <a:gd name="T69" fmla="*/ 88 h 96"/>
                <a:gd name="T70" fmla="*/ 1 w 54"/>
                <a:gd name="T71" fmla="*/ 87 h 96"/>
                <a:gd name="T72" fmla="*/ 1 w 54"/>
                <a:gd name="T73" fmla="*/ 86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
                <a:gd name="T112" fmla="*/ 0 h 96"/>
                <a:gd name="T113" fmla="*/ 54 w 54"/>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 h="96">
                  <a:moveTo>
                    <a:pt x="54" y="0"/>
                  </a:moveTo>
                  <a:lnTo>
                    <a:pt x="42" y="21"/>
                  </a:lnTo>
                  <a:lnTo>
                    <a:pt x="41" y="22"/>
                  </a:lnTo>
                  <a:lnTo>
                    <a:pt x="39" y="24"/>
                  </a:lnTo>
                  <a:lnTo>
                    <a:pt x="36" y="25"/>
                  </a:lnTo>
                  <a:lnTo>
                    <a:pt x="35" y="28"/>
                  </a:lnTo>
                  <a:lnTo>
                    <a:pt x="33" y="29"/>
                  </a:lnTo>
                  <a:lnTo>
                    <a:pt x="32" y="31"/>
                  </a:lnTo>
                  <a:lnTo>
                    <a:pt x="31" y="33"/>
                  </a:lnTo>
                  <a:lnTo>
                    <a:pt x="29" y="34"/>
                  </a:lnTo>
                  <a:lnTo>
                    <a:pt x="45" y="5"/>
                  </a:lnTo>
                  <a:lnTo>
                    <a:pt x="46" y="4"/>
                  </a:lnTo>
                  <a:lnTo>
                    <a:pt x="47" y="4"/>
                  </a:lnTo>
                  <a:lnTo>
                    <a:pt x="48" y="3"/>
                  </a:lnTo>
                  <a:lnTo>
                    <a:pt x="49" y="2"/>
                  </a:lnTo>
                  <a:lnTo>
                    <a:pt x="51" y="2"/>
                  </a:lnTo>
                  <a:lnTo>
                    <a:pt x="52" y="1"/>
                  </a:lnTo>
                  <a:lnTo>
                    <a:pt x="53" y="1"/>
                  </a:lnTo>
                  <a:lnTo>
                    <a:pt x="54" y="0"/>
                  </a:lnTo>
                  <a:close/>
                  <a:moveTo>
                    <a:pt x="1" y="86"/>
                  </a:moveTo>
                  <a:lnTo>
                    <a:pt x="6" y="76"/>
                  </a:lnTo>
                  <a:lnTo>
                    <a:pt x="4" y="80"/>
                  </a:lnTo>
                  <a:lnTo>
                    <a:pt x="3" y="84"/>
                  </a:lnTo>
                  <a:lnTo>
                    <a:pt x="2" y="88"/>
                  </a:lnTo>
                  <a:lnTo>
                    <a:pt x="1" y="91"/>
                  </a:lnTo>
                  <a:lnTo>
                    <a:pt x="0" y="93"/>
                  </a:lnTo>
                  <a:lnTo>
                    <a:pt x="0" y="95"/>
                  </a:lnTo>
                  <a:lnTo>
                    <a:pt x="0" y="96"/>
                  </a:lnTo>
                  <a:lnTo>
                    <a:pt x="0" y="94"/>
                  </a:lnTo>
                  <a:lnTo>
                    <a:pt x="0" y="93"/>
                  </a:lnTo>
                  <a:lnTo>
                    <a:pt x="0" y="92"/>
                  </a:lnTo>
                  <a:lnTo>
                    <a:pt x="0" y="91"/>
                  </a:lnTo>
                  <a:lnTo>
                    <a:pt x="0" y="89"/>
                  </a:lnTo>
                  <a:lnTo>
                    <a:pt x="1" y="88"/>
                  </a:lnTo>
                  <a:lnTo>
                    <a:pt x="1" y="87"/>
                  </a:lnTo>
                  <a:lnTo>
                    <a:pt x="1" y="86"/>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5" name="Freeform 539"/>
            <p:cNvSpPr>
              <a:spLocks/>
            </p:cNvSpPr>
            <p:nvPr/>
          </p:nvSpPr>
          <p:spPr bwMode="auto">
            <a:xfrm>
              <a:off x="4314" y="3853"/>
              <a:ext cx="44" cy="81"/>
            </a:xfrm>
            <a:custGeom>
              <a:avLst/>
              <a:gdLst>
                <a:gd name="T0" fmla="*/ 44 w 44"/>
                <a:gd name="T1" fmla="*/ 0 h 81"/>
                <a:gd name="T2" fmla="*/ 28 w 44"/>
                <a:gd name="T3" fmla="*/ 29 h 81"/>
                <a:gd name="T4" fmla="*/ 25 w 44"/>
                <a:gd name="T5" fmla="*/ 34 h 81"/>
                <a:gd name="T6" fmla="*/ 20 w 44"/>
                <a:gd name="T7" fmla="*/ 40 h 81"/>
                <a:gd name="T8" fmla="*/ 17 w 44"/>
                <a:gd name="T9" fmla="*/ 45 h 81"/>
                <a:gd name="T10" fmla="*/ 15 w 44"/>
                <a:gd name="T11" fmla="*/ 50 h 81"/>
                <a:gd name="T12" fmla="*/ 12 w 44"/>
                <a:gd name="T13" fmla="*/ 56 h 81"/>
                <a:gd name="T14" fmla="*/ 10 w 44"/>
                <a:gd name="T15" fmla="*/ 61 h 81"/>
                <a:gd name="T16" fmla="*/ 7 w 44"/>
                <a:gd name="T17" fmla="*/ 66 h 81"/>
                <a:gd name="T18" fmla="*/ 5 w 44"/>
                <a:gd name="T19" fmla="*/ 71 h 81"/>
                <a:gd name="T20" fmla="*/ 0 w 44"/>
                <a:gd name="T21" fmla="*/ 81 h 81"/>
                <a:gd name="T22" fmla="*/ 0 w 44"/>
                <a:gd name="T23" fmla="*/ 78 h 81"/>
                <a:gd name="T24" fmla="*/ 0 w 44"/>
                <a:gd name="T25" fmla="*/ 76 h 81"/>
                <a:gd name="T26" fmla="*/ 1 w 44"/>
                <a:gd name="T27" fmla="*/ 75 h 81"/>
                <a:gd name="T28" fmla="*/ 1 w 44"/>
                <a:gd name="T29" fmla="*/ 73 h 81"/>
                <a:gd name="T30" fmla="*/ 1 w 44"/>
                <a:gd name="T31" fmla="*/ 71 h 81"/>
                <a:gd name="T32" fmla="*/ 2 w 44"/>
                <a:gd name="T33" fmla="*/ 70 h 81"/>
                <a:gd name="T34" fmla="*/ 2 w 44"/>
                <a:gd name="T35" fmla="*/ 68 h 81"/>
                <a:gd name="T36" fmla="*/ 2 w 44"/>
                <a:gd name="T37" fmla="*/ 67 h 81"/>
                <a:gd name="T38" fmla="*/ 34 w 44"/>
                <a:gd name="T39" fmla="*/ 8 h 81"/>
                <a:gd name="T40" fmla="*/ 35 w 44"/>
                <a:gd name="T41" fmla="*/ 6 h 81"/>
                <a:gd name="T42" fmla="*/ 38 w 44"/>
                <a:gd name="T43" fmla="*/ 5 h 81"/>
                <a:gd name="T44" fmla="*/ 39 w 44"/>
                <a:gd name="T45" fmla="*/ 4 h 81"/>
                <a:gd name="T46" fmla="*/ 40 w 44"/>
                <a:gd name="T47" fmla="*/ 4 h 81"/>
                <a:gd name="T48" fmla="*/ 41 w 44"/>
                <a:gd name="T49" fmla="*/ 3 h 81"/>
                <a:gd name="T50" fmla="*/ 42 w 44"/>
                <a:gd name="T51" fmla="*/ 2 h 81"/>
                <a:gd name="T52" fmla="*/ 43 w 44"/>
                <a:gd name="T53" fmla="*/ 1 h 81"/>
                <a:gd name="T54" fmla="*/ 44 w 44"/>
                <a:gd name="T55" fmla="*/ 0 h 8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4"/>
                <a:gd name="T85" fmla="*/ 0 h 81"/>
                <a:gd name="T86" fmla="*/ 44 w 44"/>
                <a:gd name="T87" fmla="*/ 81 h 8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4" h="81">
                  <a:moveTo>
                    <a:pt x="44" y="0"/>
                  </a:moveTo>
                  <a:lnTo>
                    <a:pt x="28" y="29"/>
                  </a:lnTo>
                  <a:lnTo>
                    <a:pt x="25" y="34"/>
                  </a:lnTo>
                  <a:lnTo>
                    <a:pt x="20" y="40"/>
                  </a:lnTo>
                  <a:lnTo>
                    <a:pt x="17" y="45"/>
                  </a:lnTo>
                  <a:lnTo>
                    <a:pt x="15" y="50"/>
                  </a:lnTo>
                  <a:lnTo>
                    <a:pt x="12" y="56"/>
                  </a:lnTo>
                  <a:lnTo>
                    <a:pt x="10" y="61"/>
                  </a:lnTo>
                  <a:lnTo>
                    <a:pt x="7" y="66"/>
                  </a:lnTo>
                  <a:lnTo>
                    <a:pt x="5" y="71"/>
                  </a:lnTo>
                  <a:lnTo>
                    <a:pt x="0" y="81"/>
                  </a:lnTo>
                  <a:lnTo>
                    <a:pt x="0" y="78"/>
                  </a:lnTo>
                  <a:lnTo>
                    <a:pt x="0" y="76"/>
                  </a:lnTo>
                  <a:lnTo>
                    <a:pt x="1" y="75"/>
                  </a:lnTo>
                  <a:lnTo>
                    <a:pt x="1" y="73"/>
                  </a:lnTo>
                  <a:lnTo>
                    <a:pt x="1" y="71"/>
                  </a:lnTo>
                  <a:lnTo>
                    <a:pt x="2" y="70"/>
                  </a:lnTo>
                  <a:lnTo>
                    <a:pt x="2" y="68"/>
                  </a:lnTo>
                  <a:lnTo>
                    <a:pt x="2" y="67"/>
                  </a:lnTo>
                  <a:lnTo>
                    <a:pt x="34" y="8"/>
                  </a:lnTo>
                  <a:lnTo>
                    <a:pt x="35" y="6"/>
                  </a:lnTo>
                  <a:lnTo>
                    <a:pt x="38" y="5"/>
                  </a:lnTo>
                  <a:lnTo>
                    <a:pt x="39" y="4"/>
                  </a:lnTo>
                  <a:lnTo>
                    <a:pt x="40" y="4"/>
                  </a:lnTo>
                  <a:lnTo>
                    <a:pt x="41" y="3"/>
                  </a:lnTo>
                  <a:lnTo>
                    <a:pt x="42" y="2"/>
                  </a:lnTo>
                  <a:lnTo>
                    <a:pt x="43" y="1"/>
                  </a:lnTo>
                  <a:lnTo>
                    <a:pt x="44"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6" name="Freeform 540"/>
            <p:cNvSpPr>
              <a:spLocks/>
            </p:cNvSpPr>
            <p:nvPr/>
          </p:nvSpPr>
          <p:spPr bwMode="auto">
            <a:xfrm>
              <a:off x="4316" y="3861"/>
              <a:ext cx="32" cy="59"/>
            </a:xfrm>
            <a:custGeom>
              <a:avLst/>
              <a:gdLst>
                <a:gd name="T0" fmla="*/ 32 w 32"/>
                <a:gd name="T1" fmla="*/ 0 h 59"/>
                <a:gd name="T2" fmla="*/ 0 w 32"/>
                <a:gd name="T3" fmla="*/ 59 h 59"/>
                <a:gd name="T4" fmla="*/ 1 w 32"/>
                <a:gd name="T5" fmla="*/ 54 h 59"/>
                <a:gd name="T6" fmla="*/ 2 w 32"/>
                <a:gd name="T7" fmla="*/ 51 h 59"/>
                <a:gd name="T8" fmla="*/ 3 w 32"/>
                <a:gd name="T9" fmla="*/ 48 h 59"/>
                <a:gd name="T10" fmla="*/ 4 w 32"/>
                <a:gd name="T11" fmla="*/ 45 h 59"/>
                <a:gd name="T12" fmla="*/ 5 w 32"/>
                <a:gd name="T13" fmla="*/ 41 h 59"/>
                <a:gd name="T14" fmla="*/ 6 w 32"/>
                <a:gd name="T15" fmla="*/ 39 h 59"/>
                <a:gd name="T16" fmla="*/ 8 w 32"/>
                <a:gd name="T17" fmla="*/ 36 h 59"/>
                <a:gd name="T18" fmla="*/ 9 w 32"/>
                <a:gd name="T19" fmla="*/ 33 h 59"/>
                <a:gd name="T20" fmla="*/ 17 w 32"/>
                <a:gd name="T21" fmla="*/ 19 h 59"/>
                <a:gd name="T22" fmla="*/ 18 w 32"/>
                <a:gd name="T23" fmla="*/ 16 h 59"/>
                <a:gd name="T24" fmla="*/ 21 w 32"/>
                <a:gd name="T25" fmla="*/ 14 h 59"/>
                <a:gd name="T26" fmla="*/ 23 w 32"/>
                <a:gd name="T27" fmla="*/ 11 h 59"/>
                <a:gd name="T28" fmla="*/ 25 w 32"/>
                <a:gd name="T29" fmla="*/ 8 h 59"/>
                <a:gd name="T30" fmla="*/ 27 w 32"/>
                <a:gd name="T31" fmla="*/ 6 h 59"/>
                <a:gd name="T32" fmla="*/ 28 w 32"/>
                <a:gd name="T33" fmla="*/ 4 h 59"/>
                <a:gd name="T34" fmla="*/ 30 w 32"/>
                <a:gd name="T35" fmla="*/ 2 h 59"/>
                <a:gd name="T36" fmla="*/ 32 w 32"/>
                <a:gd name="T37" fmla="*/ 0 h 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59"/>
                <a:gd name="T59" fmla="*/ 32 w 32"/>
                <a:gd name="T60" fmla="*/ 59 h 5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59">
                  <a:moveTo>
                    <a:pt x="32" y="0"/>
                  </a:moveTo>
                  <a:lnTo>
                    <a:pt x="0" y="59"/>
                  </a:lnTo>
                  <a:lnTo>
                    <a:pt x="1" y="54"/>
                  </a:lnTo>
                  <a:lnTo>
                    <a:pt x="2" y="51"/>
                  </a:lnTo>
                  <a:lnTo>
                    <a:pt x="3" y="48"/>
                  </a:lnTo>
                  <a:lnTo>
                    <a:pt x="4" y="45"/>
                  </a:lnTo>
                  <a:lnTo>
                    <a:pt x="5" y="41"/>
                  </a:lnTo>
                  <a:lnTo>
                    <a:pt x="6" y="39"/>
                  </a:lnTo>
                  <a:lnTo>
                    <a:pt x="8" y="36"/>
                  </a:lnTo>
                  <a:lnTo>
                    <a:pt x="9" y="33"/>
                  </a:lnTo>
                  <a:lnTo>
                    <a:pt x="17" y="19"/>
                  </a:lnTo>
                  <a:lnTo>
                    <a:pt x="18" y="16"/>
                  </a:lnTo>
                  <a:lnTo>
                    <a:pt x="21" y="14"/>
                  </a:lnTo>
                  <a:lnTo>
                    <a:pt x="23" y="11"/>
                  </a:lnTo>
                  <a:lnTo>
                    <a:pt x="25" y="8"/>
                  </a:lnTo>
                  <a:lnTo>
                    <a:pt x="27" y="6"/>
                  </a:lnTo>
                  <a:lnTo>
                    <a:pt x="28" y="4"/>
                  </a:lnTo>
                  <a:lnTo>
                    <a:pt x="30" y="2"/>
                  </a:lnTo>
                  <a:lnTo>
                    <a:pt x="32"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7" name="Freeform 541"/>
            <p:cNvSpPr>
              <a:spLocks/>
            </p:cNvSpPr>
            <p:nvPr/>
          </p:nvSpPr>
          <p:spPr bwMode="auto">
            <a:xfrm>
              <a:off x="4325" y="3880"/>
              <a:ext cx="8" cy="14"/>
            </a:xfrm>
            <a:custGeom>
              <a:avLst/>
              <a:gdLst>
                <a:gd name="T0" fmla="*/ 8 w 8"/>
                <a:gd name="T1" fmla="*/ 0 h 14"/>
                <a:gd name="T2" fmla="*/ 0 w 8"/>
                <a:gd name="T3" fmla="*/ 14 h 14"/>
                <a:gd name="T4" fmla="*/ 1 w 8"/>
                <a:gd name="T5" fmla="*/ 12 h 14"/>
                <a:gd name="T6" fmla="*/ 2 w 8"/>
                <a:gd name="T7" fmla="*/ 11 h 14"/>
                <a:gd name="T8" fmla="*/ 3 w 8"/>
                <a:gd name="T9" fmla="*/ 8 h 14"/>
                <a:gd name="T10" fmla="*/ 4 w 8"/>
                <a:gd name="T11" fmla="*/ 6 h 14"/>
                <a:gd name="T12" fmla="*/ 5 w 8"/>
                <a:gd name="T13" fmla="*/ 4 h 14"/>
                <a:gd name="T14" fmla="*/ 6 w 8"/>
                <a:gd name="T15" fmla="*/ 3 h 14"/>
                <a:gd name="T16" fmla="*/ 7 w 8"/>
                <a:gd name="T17" fmla="*/ 1 h 14"/>
                <a:gd name="T18" fmla="*/ 8 w 8"/>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8" y="0"/>
                  </a:moveTo>
                  <a:lnTo>
                    <a:pt x="0" y="14"/>
                  </a:lnTo>
                  <a:lnTo>
                    <a:pt x="1" y="12"/>
                  </a:lnTo>
                  <a:lnTo>
                    <a:pt x="2" y="11"/>
                  </a:lnTo>
                  <a:lnTo>
                    <a:pt x="3" y="8"/>
                  </a:lnTo>
                  <a:lnTo>
                    <a:pt x="4" y="6"/>
                  </a:lnTo>
                  <a:lnTo>
                    <a:pt x="5" y="4"/>
                  </a:lnTo>
                  <a:lnTo>
                    <a:pt x="6" y="3"/>
                  </a:lnTo>
                  <a:lnTo>
                    <a:pt x="7" y="1"/>
                  </a:lnTo>
                  <a:lnTo>
                    <a:pt x="8"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8" name="Freeform 542"/>
            <p:cNvSpPr>
              <a:spLocks/>
            </p:cNvSpPr>
            <p:nvPr/>
          </p:nvSpPr>
          <p:spPr bwMode="auto">
            <a:xfrm>
              <a:off x="4307" y="3834"/>
              <a:ext cx="154" cy="114"/>
            </a:xfrm>
            <a:custGeom>
              <a:avLst/>
              <a:gdLst>
                <a:gd name="T0" fmla="*/ 144 w 154"/>
                <a:gd name="T1" fmla="*/ 96 h 114"/>
                <a:gd name="T2" fmla="*/ 152 w 154"/>
                <a:gd name="T3" fmla="*/ 74 h 114"/>
                <a:gd name="T4" fmla="*/ 154 w 154"/>
                <a:gd name="T5" fmla="*/ 53 h 114"/>
                <a:gd name="T6" fmla="*/ 153 w 154"/>
                <a:gd name="T7" fmla="*/ 37 h 114"/>
                <a:gd name="T8" fmla="*/ 147 w 154"/>
                <a:gd name="T9" fmla="*/ 23 h 114"/>
                <a:gd name="T10" fmla="*/ 139 w 154"/>
                <a:gd name="T11" fmla="*/ 13 h 114"/>
                <a:gd name="T12" fmla="*/ 128 w 154"/>
                <a:gd name="T13" fmla="*/ 5 h 114"/>
                <a:gd name="T14" fmla="*/ 115 w 154"/>
                <a:gd name="T15" fmla="*/ 1 h 114"/>
                <a:gd name="T16" fmla="*/ 100 w 154"/>
                <a:gd name="T17" fmla="*/ 0 h 114"/>
                <a:gd name="T18" fmla="*/ 85 w 154"/>
                <a:gd name="T19" fmla="*/ 2 h 114"/>
                <a:gd name="T20" fmla="*/ 68 w 154"/>
                <a:gd name="T21" fmla="*/ 7 h 114"/>
                <a:gd name="T22" fmla="*/ 52 w 154"/>
                <a:gd name="T23" fmla="*/ 17 h 114"/>
                <a:gd name="T24" fmla="*/ 35 w 154"/>
                <a:gd name="T25" fmla="*/ 31 h 114"/>
                <a:gd name="T26" fmla="*/ 22 w 154"/>
                <a:gd name="T27" fmla="*/ 48 h 114"/>
                <a:gd name="T28" fmla="*/ 11 w 154"/>
                <a:gd name="T29" fmla="*/ 66 h 114"/>
                <a:gd name="T30" fmla="*/ 5 w 154"/>
                <a:gd name="T31" fmla="*/ 89 h 114"/>
                <a:gd name="T32" fmla="*/ 0 w 154"/>
                <a:gd name="T33" fmla="*/ 114 h 114"/>
                <a:gd name="T34" fmla="*/ 12 w 154"/>
                <a:gd name="T35" fmla="*/ 93 h 114"/>
                <a:gd name="T36" fmla="*/ 18 w 154"/>
                <a:gd name="T37" fmla="*/ 71 h 114"/>
                <a:gd name="T38" fmla="*/ 25 w 154"/>
                <a:gd name="T39" fmla="*/ 51 h 114"/>
                <a:gd name="T40" fmla="*/ 36 w 154"/>
                <a:gd name="T41" fmla="*/ 36 h 114"/>
                <a:gd name="T42" fmla="*/ 46 w 154"/>
                <a:gd name="T43" fmla="*/ 25 h 114"/>
                <a:gd name="T44" fmla="*/ 57 w 154"/>
                <a:gd name="T45" fmla="*/ 18 h 114"/>
                <a:gd name="T46" fmla="*/ 71 w 154"/>
                <a:gd name="T47" fmla="*/ 12 h 114"/>
                <a:gd name="T48" fmla="*/ 85 w 154"/>
                <a:gd name="T49" fmla="*/ 8 h 114"/>
                <a:gd name="T50" fmla="*/ 99 w 154"/>
                <a:gd name="T51" fmla="*/ 8 h 114"/>
                <a:gd name="T52" fmla="*/ 112 w 154"/>
                <a:gd name="T53" fmla="*/ 10 h 114"/>
                <a:gd name="T54" fmla="*/ 124 w 154"/>
                <a:gd name="T55" fmla="*/ 17 h 114"/>
                <a:gd name="T56" fmla="*/ 133 w 154"/>
                <a:gd name="T57" fmla="*/ 25 h 114"/>
                <a:gd name="T58" fmla="*/ 140 w 154"/>
                <a:gd name="T59" fmla="*/ 37 h 114"/>
                <a:gd name="T60" fmla="*/ 144 w 154"/>
                <a:gd name="T61" fmla="*/ 52 h 114"/>
                <a:gd name="T62" fmla="*/ 143 w 154"/>
                <a:gd name="T63" fmla="*/ 71 h 114"/>
                <a:gd name="T64" fmla="*/ 139 w 154"/>
                <a:gd name="T65" fmla="*/ 91 h 114"/>
                <a:gd name="T66" fmla="*/ 144 w 154"/>
                <a:gd name="T67" fmla="*/ 96 h 114"/>
                <a:gd name="T68" fmla="*/ 134 w 154"/>
                <a:gd name="T69" fmla="*/ 104 h 114"/>
                <a:gd name="T70" fmla="*/ 138 w 154"/>
                <a:gd name="T71" fmla="*/ 103 h 114"/>
                <a:gd name="T72" fmla="*/ 141 w 154"/>
                <a:gd name="T73" fmla="*/ 100 h 114"/>
                <a:gd name="T74" fmla="*/ 144 w 154"/>
                <a:gd name="T75" fmla="*/ 96 h 1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14"/>
                <a:gd name="T116" fmla="*/ 154 w 154"/>
                <a:gd name="T117" fmla="*/ 114 h 1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14">
                  <a:moveTo>
                    <a:pt x="134" y="103"/>
                  </a:moveTo>
                  <a:lnTo>
                    <a:pt x="144" y="96"/>
                  </a:lnTo>
                  <a:lnTo>
                    <a:pt x="148" y="85"/>
                  </a:lnTo>
                  <a:lnTo>
                    <a:pt x="152" y="74"/>
                  </a:lnTo>
                  <a:lnTo>
                    <a:pt x="153" y="63"/>
                  </a:lnTo>
                  <a:lnTo>
                    <a:pt x="154" y="53"/>
                  </a:lnTo>
                  <a:lnTo>
                    <a:pt x="154" y="45"/>
                  </a:lnTo>
                  <a:lnTo>
                    <a:pt x="153" y="37"/>
                  </a:lnTo>
                  <a:lnTo>
                    <a:pt x="150" y="30"/>
                  </a:lnTo>
                  <a:lnTo>
                    <a:pt x="147" y="23"/>
                  </a:lnTo>
                  <a:lnTo>
                    <a:pt x="143" y="18"/>
                  </a:lnTo>
                  <a:lnTo>
                    <a:pt x="139" y="13"/>
                  </a:lnTo>
                  <a:lnTo>
                    <a:pt x="133" y="8"/>
                  </a:lnTo>
                  <a:lnTo>
                    <a:pt x="128" y="5"/>
                  </a:lnTo>
                  <a:lnTo>
                    <a:pt x="121" y="3"/>
                  </a:lnTo>
                  <a:lnTo>
                    <a:pt x="115" y="1"/>
                  </a:lnTo>
                  <a:lnTo>
                    <a:pt x="107" y="0"/>
                  </a:lnTo>
                  <a:lnTo>
                    <a:pt x="100" y="0"/>
                  </a:lnTo>
                  <a:lnTo>
                    <a:pt x="92" y="0"/>
                  </a:lnTo>
                  <a:lnTo>
                    <a:pt x="85" y="2"/>
                  </a:lnTo>
                  <a:lnTo>
                    <a:pt x="77" y="4"/>
                  </a:lnTo>
                  <a:lnTo>
                    <a:pt x="68" y="7"/>
                  </a:lnTo>
                  <a:lnTo>
                    <a:pt x="61" y="12"/>
                  </a:lnTo>
                  <a:lnTo>
                    <a:pt x="52" y="17"/>
                  </a:lnTo>
                  <a:lnTo>
                    <a:pt x="44" y="23"/>
                  </a:lnTo>
                  <a:lnTo>
                    <a:pt x="35" y="31"/>
                  </a:lnTo>
                  <a:lnTo>
                    <a:pt x="28" y="39"/>
                  </a:lnTo>
                  <a:lnTo>
                    <a:pt x="22" y="48"/>
                  </a:lnTo>
                  <a:lnTo>
                    <a:pt x="17" y="57"/>
                  </a:lnTo>
                  <a:lnTo>
                    <a:pt x="11" y="66"/>
                  </a:lnTo>
                  <a:lnTo>
                    <a:pt x="8" y="77"/>
                  </a:lnTo>
                  <a:lnTo>
                    <a:pt x="5" y="89"/>
                  </a:lnTo>
                  <a:lnTo>
                    <a:pt x="3" y="101"/>
                  </a:lnTo>
                  <a:lnTo>
                    <a:pt x="0" y="114"/>
                  </a:lnTo>
                  <a:lnTo>
                    <a:pt x="10" y="106"/>
                  </a:lnTo>
                  <a:lnTo>
                    <a:pt x="12" y="93"/>
                  </a:lnTo>
                  <a:lnTo>
                    <a:pt x="14" y="81"/>
                  </a:lnTo>
                  <a:lnTo>
                    <a:pt x="18" y="71"/>
                  </a:lnTo>
                  <a:lnTo>
                    <a:pt x="21" y="61"/>
                  </a:lnTo>
                  <a:lnTo>
                    <a:pt x="25" y="51"/>
                  </a:lnTo>
                  <a:lnTo>
                    <a:pt x="31" y="44"/>
                  </a:lnTo>
                  <a:lnTo>
                    <a:pt x="36" y="36"/>
                  </a:lnTo>
                  <a:lnTo>
                    <a:pt x="40" y="30"/>
                  </a:lnTo>
                  <a:lnTo>
                    <a:pt x="46" y="25"/>
                  </a:lnTo>
                  <a:lnTo>
                    <a:pt x="51" y="21"/>
                  </a:lnTo>
                  <a:lnTo>
                    <a:pt x="57" y="18"/>
                  </a:lnTo>
                  <a:lnTo>
                    <a:pt x="63" y="15"/>
                  </a:lnTo>
                  <a:lnTo>
                    <a:pt x="71" y="12"/>
                  </a:lnTo>
                  <a:lnTo>
                    <a:pt x="77" y="9"/>
                  </a:lnTo>
                  <a:lnTo>
                    <a:pt x="85" y="8"/>
                  </a:lnTo>
                  <a:lnTo>
                    <a:pt x="91" y="8"/>
                  </a:lnTo>
                  <a:lnTo>
                    <a:pt x="99" y="8"/>
                  </a:lnTo>
                  <a:lnTo>
                    <a:pt x="105" y="9"/>
                  </a:lnTo>
                  <a:lnTo>
                    <a:pt x="112" y="10"/>
                  </a:lnTo>
                  <a:lnTo>
                    <a:pt x="118" y="14"/>
                  </a:lnTo>
                  <a:lnTo>
                    <a:pt x="124" y="17"/>
                  </a:lnTo>
                  <a:lnTo>
                    <a:pt x="129" y="21"/>
                  </a:lnTo>
                  <a:lnTo>
                    <a:pt x="133" y="25"/>
                  </a:lnTo>
                  <a:lnTo>
                    <a:pt x="138" y="31"/>
                  </a:lnTo>
                  <a:lnTo>
                    <a:pt x="140" y="37"/>
                  </a:lnTo>
                  <a:lnTo>
                    <a:pt x="142" y="45"/>
                  </a:lnTo>
                  <a:lnTo>
                    <a:pt x="144" y="52"/>
                  </a:lnTo>
                  <a:lnTo>
                    <a:pt x="144" y="61"/>
                  </a:lnTo>
                  <a:lnTo>
                    <a:pt x="143" y="71"/>
                  </a:lnTo>
                  <a:lnTo>
                    <a:pt x="141" y="80"/>
                  </a:lnTo>
                  <a:lnTo>
                    <a:pt x="139" y="91"/>
                  </a:lnTo>
                  <a:lnTo>
                    <a:pt x="134" y="103"/>
                  </a:lnTo>
                  <a:lnTo>
                    <a:pt x="144" y="96"/>
                  </a:lnTo>
                  <a:lnTo>
                    <a:pt x="134" y="103"/>
                  </a:lnTo>
                  <a:lnTo>
                    <a:pt x="134" y="104"/>
                  </a:lnTo>
                  <a:lnTo>
                    <a:pt x="135" y="104"/>
                  </a:lnTo>
                  <a:lnTo>
                    <a:pt x="138" y="103"/>
                  </a:lnTo>
                  <a:lnTo>
                    <a:pt x="140" y="102"/>
                  </a:lnTo>
                  <a:lnTo>
                    <a:pt x="141" y="100"/>
                  </a:lnTo>
                  <a:lnTo>
                    <a:pt x="143" y="98"/>
                  </a:lnTo>
                  <a:lnTo>
                    <a:pt x="144" y="96"/>
                  </a:lnTo>
                  <a:lnTo>
                    <a:pt x="134" y="1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19" name="Freeform 543"/>
            <p:cNvSpPr>
              <a:spLocks/>
            </p:cNvSpPr>
            <p:nvPr/>
          </p:nvSpPr>
          <p:spPr bwMode="auto">
            <a:xfrm>
              <a:off x="4393" y="3850"/>
              <a:ext cx="59" cy="87"/>
            </a:xfrm>
            <a:custGeom>
              <a:avLst/>
              <a:gdLst>
                <a:gd name="T0" fmla="*/ 0 w 59"/>
                <a:gd name="T1" fmla="*/ 8 h 87"/>
                <a:gd name="T2" fmla="*/ 0 w 59"/>
                <a:gd name="T3" fmla="*/ 7 h 87"/>
                <a:gd name="T4" fmla="*/ 16 w 59"/>
                <a:gd name="T5" fmla="*/ 15 h 87"/>
                <a:gd name="T6" fmla="*/ 28 w 59"/>
                <a:gd name="T7" fmla="*/ 21 h 87"/>
                <a:gd name="T8" fmla="*/ 33 w 59"/>
                <a:gd name="T9" fmla="*/ 26 h 87"/>
                <a:gd name="T10" fmla="*/ 38 w 59"/>
                <a:gd name="T11" fmla="*/ 29 h 87"/>
                <a:gd name="T12" fmla="*/ 41 w 59"/>
                <a:gd name="T13" fmla="*/ 33 h 87"/>
                <a:gd name="T14" fmla="*/ 43 w 59"/>
                <a:gd name="T15" fmla="*/ 37 h 87"/>
                <a:gd name="T16" fmla="*/ 45 w 59"/>
                <a:gd name="T17" fmla="*/ 42 h 87"/>
                <a:gd name="T18" fmla="*/ 47 w 59"/>
                <a:gd name="T19" fmla="*/ 46 h 87"/>
                <a:gd name="T20" fmla="*/ 48 w 59"/>
                <a:gd name="T21" fmla="*/ 51 h 87"/>
                <a:gd name="T22" fmla="*/ 48 w 59"/>
                <a:gd name="T23" fmla="*/ 58 h 87"/>
                <a:gd name="T24" fmla="*/ 49 w 59"/>
                <a:gd name="T25" fmla="*/ 71 h 87"/>
                <a:gd name="T26" fmla="*/ 48 w 59"/>
                <a:gd name="T27" fmla="*/ 87 h 87"/>
                <a:gd name="T28" fmla="*/ 58 w 59"/>
                <a:gd name="T29" fmla="*/ 80 h 87"/>
                <a:gd name="T30" fmla="*/ 59 w 59"/>
                <a:gd name="T31" fmla="*/ 64 h 87"/>
                <a:gd name="T32" fmla="*/ 59 w 59"/>
                <a:gd name="T33" fmla="*/ 50 h 87"/>
                <a:gd name="T34" fmla="*/ 58 w 59"/>
                <a:gd name="T35" fmla="*/ 44 h 87"/>
                <a:gd name="T36" fmla="*/ 57 w 59"/>
                <a:gd name="T37" fmla="*/ 38 h 87"/>
                <a:gd name="T38" fmla="*/ 56 w 59"/>
                <a:gd name="T39" fmla="*/ 33 h 87"/>
                <a:gd name="T40" fmla="*/ 53 w 59"/>
                <a:gd name="T41" fmla="*/ 29 h 87"/>
                <a:gd name="T42" fmla="*/ 51 w 59"/>
                <a:gd name="T43" fmla="*/ 25 h 87"/>
                <a:gd name="T44" fmla="*/ 47 w 59"/>
                <a:gd name="T45" fmla="*/ 21 h 87"/>
                <a:gd name="T46" fmla="*/ 43 w 59"/>
                <a:gd name="T47" fmla="*/ 17 h 87"/>
                <a:gd name="T48" fmla="*/ 38 w 59"/>
                <a:gd name="T49" fmla="*/ 14 h 87"/>
                <a:gd name="T50" fmla="*/ 26 w 59"/>
                <a:gd name="T51" fmla="*/ 6 h 87"/>
                <a:gd name="T52" fmla="*/ 9 w 59"/>
                <a:gd name="T53" fmla="*/ 0 h 87"/>
                <a:gd name="T54" fmla="*/ 8 w 59"/>
                <a:gd name="T55" fmla="*/ 0 h 87"/>
                <a:gd name="T56" fmla="*/ 9 w 59"/>
                <a:gd name="T57" fmla="*/ 0 h 87"/>
                <a:gd name="T58" fmla="*/ 7 w 59"/>
                <a:gd name="T59" fmla="*/ 0 h 87"/>
                <a:gd name="T60" fmla="*/ 6 w 59"/>
                <a:gd name="T61" fmla="*/ 0 h 87"/>
                <a:gd name="T62" fmla="*/ 4 w 59"/>
                <a:gd name="T63" fmla="*/ 2 h 87"/>
                <a:gd name="T64" fmla="*/ 3 w 59"/>
                <a:gd name="T65" fmla="*/ 3 h 87"/>
                <a:gd name="T66" fmla="*/ 1 w 59"/>
                <a:gd name="T67" fmla="*/ 4 h 87"/>
                <a:gd name="T68" fmla="*/ 0 w 59"/>
                <a:gd name="T69" fmla="*/ 6 h 87"/>
                <a:gd name="T70" fmla="*/ 0 w 59"/>
                <a:gd name="T71" fmla="*/ 7 h 87"/>
                <a:gd name="T72" fmla="*/ 0 w 59"/>
                <a:gd name="T73" fmla="*/ 8 h 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
                <a:gd name="T112" fmla="*/ 0 h 87"/>
                <a:gd name="T113" fmla="*/ 59 w 59"/>
                <a:gd name="T114" fmla="*/ 87 h 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 h="87">
                  <a:moveTo>
                    <a:pt x="0" y="8"/>
                  </a:moveTo>
                  <a:lnTo>
                    <a:pt x="0" y="7"/>
                  </a:lnTo>
                  <a:lnTo>
                    <a:pt x="16" y="15"/>
                  </a:lnTo>
                  <a:lnTo>
                    <a:pt x="28" y="21"/>
                  </a:lnTo>
                  <a:lnTo>
                    <a:pt x="33" y="26"/>
                  </a:lnTo>
                  <a:lnTo>
                    <a:pt x="38" y="29"/>
                  </a:lnTo>
                  <a:lnTo>
                    <a:pt x="41" y="33"/>
                  </a:lnTo>
                  <a:lnTo>
                    <a:pt x="43" y="37"/>
                  </a:lnTo>
                  <a:lnTo>
                    <a:pt x="45" y="42"/>
                  </a:lnTo>
                  <a:lnTo>
                    <a:pt x="47" y="46"/>
                  </a:lnTo>
                  <a:lnTo>
                    <a:pt x="48" y="51"/>
                  </a:lnTo>
                  <a:lnTo>
                    <a:pt x="48" y="58"/>
                  </a:lnTo>
                  <a:lnTo>
                    <a:pt x="49" y="71"/>
                  </a:lnTo>
                  <a:lnTo>
                    <a:pt x="48" y="87"/>
                  </a:lnTo>
                  <a:lnTo>
                    <a:pt x="58" y="80"/>
                  </a:lnTo>
                  <a:lnTo>
                    <a:pt x="59" y="64"/>
                  </a:lnTo>
                  <a:lnTo>
                    <a:pt x="59" y="50"/>
                  </a:lnTo>
                  <a:lnTo>
                    <a:pt x="58" y="44"/>
                  </a:lnTo>
                  <a:lnTo>
                    <a:pt x="57" y="38"/>
                  </a:lnTo>
                  <a:lnTo>
                    <a:pt x="56" y="33"/>
                  </a:lnTo>
                  <a:lnTo>
                    <a:pt x="53" y="29"/>
                  </a:lnTo>
                  <a:lnTo>
                    <a:pt x="51" y="25"/>
                  </a:lnTo>
                  <a:lnTo>
                    <a:pt x="47" y="21"/>
                  </a:lnTo>
                  <a:lnTo>
                    <a:pt x="43" y="17"/>
                  </a:lnTo>
                  <a:lnTo>
                    <a:pt x="38" y="14"/>
                  </a:lnTo>
                  <a:lnTo>
                    <a:pt x="26" y="6"/>
                  </a:lnTo>
                  <a:lnTo>
                    <a:pt x="9" y="0"/>
                  </a:lnTo>
                  <a:lnTo>
                    <a:pt x="8" y="0"/>
                  </a:lnTo>
                  <a:lnTo>
                    <a:pt x="9" y="0"/>
                  </a:lnTo>
                  <a:lnTo>
                    <a:pt x="7" y="0"/>
                  </a:lnTo>
                  <a:lnTo>
                    <a:pt x="6" y="0"/>
                  </a:lnTo>
                  <a:lnTo>
                    <a:pt x="4" y="2"/>
                  </a:lnTo>
                  <a:lnTo>
                    <a:pt x="3" y="3"/>
                  </a:lnTo>
                  <a:lnTo>
                    <a:pt x="1" y="4"/>
                  </a:lnTo>
                  <a:lnTo>
                    <a:pt x="0" y="6"/>
                  </a:lnTo>
                  <a:lnTo>
                    <a:pt x="0" y="7"/>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0" name="Freeform 544"/>
            <p:cNvSpPr>
              <a:spLocks/>
            </p:cNvSpPr>
            <p:nvPr/>
          </p:nvSpPr>
          <p:spPr bwMode="auto">
            <a:xfrm>
              <a:off x="4307" y="3850"/>
              <a:ext cx="94" cy="98"/>
            </a:xfrm>
            <a:custGeom>
              <a:avLst/>
              <a:gdLst>
                <a:gd name="T0" fmla="*/ 0 w 94"/>
                <a:gd name="T1" fmla="*/ 98 h 98"/>
                <a:gd name="T2" fmla="*/ 11 w 94"/>
                <a:gd name="T3" fmla="*/ 88 h 98"/>
                <a:gd name="T4" fmla="*/ 14 w 94"/>
                <a:gd name="T5" fmla="*/ 78 h 98"/>
                <a:gd name="T6" fmla="*/ 20 w 94"/>
                <a:gd name="T7" fmla="*/ 63 h 98"/>
                <a:gd name="T8" fmla="*/ 28 w 94"/>
                <a:gd name="T9" fmla="*/ 47 h 98"/>
                <a:gd name="T10" fmla="*/ 34 w 94"/>
                <a:gd name="T11" fmla="*/ 38 h 98"/>
                <a:gd name="T12" fmla="*/ 39 w 94"/>
                <a:gd name="T13" fmla="*/ 31 h 98"/>
                <a:gd name="T14" fmla="*/ 45 w 94"/>
                <a:gd name="T15" fmla="*/ 25 h 98"/>
                <a:gd name="T16" fmla="*/ 50 w 94"/>
                <a:gd name="T17" fmla="*/ 19 h 98"/>
                <a:gd name="T18" fmla="*/ 57 w 94"/>
                <a:gd name="T19" fmla="*/ 15 h 98"/>
                <a:gd name="T20" fmla="*/ 65 w 94"/>
                <a:gd name="T21" fmla="*/ 12 h 98"/>
                <a:gd name="T22" fmla="*/ 75 w 94"/>
                <a:gd name="T23" fmla="*/ 8 h 98"/>
                <a:gd name="T24" fmla="*/ 86 w 94"/>
                <a:gd name="T25" fmla="*/ 8 h 98"/>
                <a:gd name="T26" fmla="*/ 94 w 94"/>
                <a:gd name="T27" fmla="*/ 0 h 98"/>
                <a:gd name="T28" fmla="*/ 82 w 94"/>
                <a:gd name="T29" fmla="*/ 0 h 98"/>
                <a:gd name="T30" fmla="*/ 72 w 94"/>
                <a:gd name="T31" fmla="*/ 3 h 98"/>
                <a:gd name="T32" fmla="*/ 61 w 94"/>
                <a:gd name="T33" fmla="*/ 8 h 98"/>
                <a:gd name="T34" fmla="*/ 50 w 94"/>
                <a:gd name="T35" fmla="*/ 16 h 98"/>
                <a:gd name="T36" fmla="*/ 39 w 94"/>
                <a:gd name="T37" fmla="*/ 25 h 98"/>
                <a:gd name="T38" fmla="*/ 32 w 94"/>
                <a:gd name="T39" fmla="*/ 34 h 98"/>
                <a:gd name="T40" fmla="*/ 25 w 94"/>
                <a:gd name="T41" fmla="*/ 43 h 98"/>
                <a:gd name="T42" fmla="*/ 19 w 94"/>
                <a:gd name="T43" fmla="*/ 52 h 98"/>
                <a:gd name="T44" fmla="*/ 10 w 94"/>
                <a:gd name="T45" fmla="*/ 70 h 98"/>
                <a:gd name="T46" fmla="*/ 5 w 94"/>
                <a:gd name="T47" fmla="*/ 85 h 98"/>
                <a:gd name="T48" fmla="*/ 1 w 94"/>
                <a:gd name="T49" fmla="*/ 94 h 98"/>
                <a:gd name="T50" fmla="*/ 10 w 94"/>
                <a:gd name="T51" fmla="*/ 90 h 98"/>
                <a:gd name="T52" fmla="*/ 8 w 94"/>
                <a:gd name="T53" fmla="*/ 90 h 98"/>
                <a:gd name="T54" fmla="*/ 7 w 94"/>
                <a:gd name="T55" fmla="*/ 91 h 98"/>
                <a:gd name="T56" fmla="*/ 5 w 94"/>
                <a:gd name="T57" fmla="*/ 92 h 98"/>
                <a:gd name="T58" fmla="*/ 3 w 94"/>
                <a:gd name="T59" fmla="*/ 94 h 98"/>
                <a:gd name="T60" fmla="*/ 1 w 94"/>
                <a:gd name="T61" fmla="*/ 95 h 98"/>
                <a:gd name="T62" fmla="*/ 0 w 94"/>
                <a:gd name="T63" fmla="*/ 98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98"/>
                <a:gd name="T98" fmla="*/ 94 w 94"/>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98">
                  <a:moveTo>
                    <a:pt x="0" y="98"/>
                  </a:moveTo>
                  <a:lnTo>
                    <a:pt x="11" y="88"/>
                  </a:lnTo>
                  <a:lnTo>
                    <a:pt x="14" y="78"/>
                  </a:lnTo>
                  <a:lnTo>
                    <a:pt x="20" y="63"/>
                  </a:lnTo>
                  <a:lnTo>
                    <a:pt x="28" y="47"/>
                  </a:lnTo>
                  <a:lnTo>
                    <a:pt x="34" y="38"/>
                  </a:lnTo>
                  <a:lnTo>
                    <a:pt x="39" y="31"/>
                  </a:lnTo>
                  <a:lnTo>
                    <a:pt x="45" y="25"/>
                  </a:lnTo>
                  <a:lnTo>
                    <a:pt x="50" y="19"/>
                  </a:lnTo>
                  <a:lnTo>
                    <a:pt x="57" y="15"/>
                  </a:lnTo>
                  <a:lnTo>
                    <a:pt x="65" y="12"/>
                  </a:lnTo>
                  <a:lnTo>
                    <a:pt x="75" y="8"/>
                  </a:lnTo>
                  <a:lnTo>
                    <a:pt x="86" y="8"/>
                  </a:lnTo>
                  <a:lnTo>
                    <a:pt x="94" y="0"/>
                  </a:lnTo>
                  <a:lnTo>
                    <a:pt x="82" y="0"/>
                  </a:lnTo>
                  <a:lnTo>
                    <a:pt x="72" y="3"/>
                  </a:lnTo>
                  <a:lnTo>
                    <a:pt x="61" y="8"/>
                  </a:lnTo>
                  <a:lnTo>
                    <a:pt x="50" y="16"/>
                  </a:lnTo>
                  <a:lnTo>
                    <a:pt x="39" y="25"/>
                  </a:lnTo>
                  <a:lnTo>
                    <a:pt x="32" y="34"/>
                  </a:lnTo>
                  <a:lnTo>
                    <a:pt x="25" y="43"/>
                  </a:lnTo>
                  <a:lnTo>
                    <a:pt x="19" y="52"/>
                  </a:lnTo>
                  <a:lnTo>
                    <a:pt x="10" y="70"/>
                  </a:lnTo>
                  <a:lnTo>
                    <a:pt x="5" y="85"/>
                  </a:lnTo>
                  <a:lnTo>
                    <a:pt x="1" y="94"/>
                  </a:lnTo>
                  <a:lnTo>
                    <a:pt x="10" y="90"/>
                  </a:lnTo>
                  <a:lnTo>
                    <a:pt x="8" y="90"/>
                  </a:lnTo>
                  <a:lnTo>
                    <a:pt x="7" y="91"/>
                  </a:lnTo>
                  <a:lnTo>
                    <a:pt x="5" y="92"/>
                  </a:lnTo>
                  <a:lnTo>
                    <a:pt x="3" y="94"/>
                  </a:lnTo>
                  <a:lnTo>
                    <a:pt x="1" y="95"/>
                  </a:lnTo>
                  <a:lnTo>
                    <a:pt x="0"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1" name="Freeform 545"/>
            <p:cNvSpPr>
              <a:spLocks/>
            </p:cNvSpPr>
            <p:nvPr/>
          </p:nvSpPr>
          <p:spPr bwMode="auto">
            <a:xfrm>
              <a:off x="4751" y="3819"/>
              <a:ext cx="3" cy="9"/>
            </a:xfrm>
            <a:custGeom>
              <a:avLst/>
              <a:gdLst>
                <a:gd name="T0" fmla="*/ 0 w 3"/>
                <a:gd name="T1" fmla="*/ 5 h 9"/>
                <a:gd name="T2" fmla="*/ 3 w 3"/>
                <a:gd name="T3" fmla="*/ 0 h 9"/>
                <a:gd name="T4" fmla="*/ 3 w 3"/>
                <a:gd name="T5" fmla="*/ 1 h 9"/>
                <a:gd name="T6" fmla="*/ 2 w 3"/>
                <a:gd name="T7" fmla="*/ 2 h 9"/>
                <a:gd name="T8" fmla="*/ 2 w 3"/>
                <a:gd name="T9" fmla="*/ 3 h 9"/>
                <a:gd name="T10" fmla="*/ 2 w 3"/>
                <a:gd name="T11" fmla="*/ 4 h 9"/>
                <a:gd name="T12" fmla="*/ 1 w 3"/>
                <a:gd name="T13" fmla="*/ 5 h 9"/>
                <a:gd name="T14" fmla="*/ 1 w 3"/>
                <a:gd name="T15" fmla="*/ 7 h 9"/>
                <a:gd name="T16" fmla="*/ 0 w 3"/>
                <a:gd name="T17" fmla="*/ 8 h 9"/>
                <a:gd name="T18" fmla="*/ 0 w 3"/>
                <a:gd name="T19" fmla="*/ 9 h 9"/>
                <a:gd name="T20" fmla="*/ 0 w 3"/>
                <a:gd name="T21" fmla="*/ 8 h 9"/>
                <a:gd name="T22" fmla="*/ 0 w 3"/>
                <a:gd name="T23" fmla="*/ 8 h 9"/>
                <a:gd name="T24" fmla="*/ 0 w 3"/>
                <a:gd name="T25" fmla="*/ 7 h 9"/>
                <a:gd name="T26" fmla="*/ 0 w 3"/>
                <a:gd name="T27" fmla="*/ 7 h 9"/>
                <a:gd name="T28" fmla="*/ 0 w 3"/>
                <a:gd name="T29" fmla="*/ 6 h 9"/>
                <a:gd name="T30" fmla="*/ 0 w 3"/>
                <a:gd name="T31" fmla="*/ 6 h 9"/>
                <a:gd name="T32" fmla="*/ 0 w 3"/>
                <a:gd name="T33" fmla="*/ 6 h 9"/>
                <a:gd name="T34" fmla="*/ 0 w 3"/>
                <a:gd name="T35" fmla="*/ 5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
                <a:gd name="T55" fmla="*/ 0 h 9"/>
                <a:gd name="T56" fmla="*/ 3 w 3"/>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 h="9">
                  <a:moveTo>
                    <a:pt x="0" y="5"/>
                  </a:moveTo>
                  <a:lnTo>
                    <a:pt x="3" y="0"/>
                  </a:lnTo>
                  <a:lnTo>
                    <a:pt x="3" y="1"/>
                  </a:lnTo>
                  <a:lnTo>
                    <a:pt x="2" y="2"/>
                  </a:lnTo>
                  <a:lnTo>
                    <a:pt x="2" y="3"/>
                  </a:lnTo>
                  <a:lnTo>
                    <a:pt x="2" y="4"/>
                  </a:lnTo>
                  <a:lnTo>
                    <a:pt x="1" y="5"/>
                  </a:lnTo>
                  <a:lnTo>
                    <a:pt x="1" y="7"/>
                  </a:lnTo>
                  <a:lnTo>
                    <a:pt x="0" y="8"/>
                  </a:lnTo>
                  <a:lnTo>
                    <a:pt x="0" y="9"/>
                  </a:lnTo>
                  <a:lnTo>
                    <a:pt x="0" y="8"/>
                  </a:lnTo>
                  <a:lnTo>
                    <a:pt x="0" y="7"/>
                  </a:lnTo>
                  <a:lnTo>
                    <a:pt x="0" y="6"/>
                  </a:lnTo>
                  <a:lnTo>
                    <a:pt x="0" y="5"/>
                  </a:lnTo>
                  <a:close/>
                </a:path>
              </a:pathLst>
            </a:custGeom>
            <a:solidFill>
              <a:srgbClr val="4F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2" name="Freeform 546"/>
            <p:cNvSpPr>
              <a:spLocks/>
            </p:cNvSpPr>
            <p:nvPr/>
          </p:nvSpPr>
          <p:spPr bwMode="auto">
            <a:xfrm>
              <a:off x="4751" y="3810"/>
              <a:ext cx="5" cy="14"/>
            </a:xfrm>
            <a:custGeom>
              <a:avLst/>
              <a:gdLst>
                <a:gd name="T0" fmla="*/ 3 w 5"/>
                <a:gd name="T1" fmla="*/ 9 h 14"/>
                <a:gd name="T2" fmla="*/ 0 w 5"/>
                <a:gd name="T3" fmla="*/ 14 h 14"/>
                <a:gd name="T4" fmla="*/ 0 w 5"/>
                <a:gd name="T5" fmla="*/ 13 h 14"/>
                <a:gd name="T6" fmla="*/ 0 w 5"/>
                <a:gd name="T7" fmla="*/ 13 h 14"/>
                <a:gd name="T8" fmla="*/ 0 w 5"/>
                <a:gd name="T9" fmla="*/ 12 h 14"/>
                <a:gd name="T10" fmla="*/ 1 w 5"/>
                <a:gd name="T11" fmla="*/ 11 h 14"/>
                <a:gd name="T12" fmla="*/ 1 w 5"/>
                <a:gd name="T13" fmla="*/ 10 h 14"/>
                <a:gd name="T14" fmla="*/ 1 w 5"/>
                <a:gd name="T15" fmla="*/ 10 h 14"/>
                <a:gd name="T16" fmla="*/ 1 w 5"/>
                <a:gd name="T17" fmla="*/ 9 h 14"/>
                <a:gd name="T18" fmla="*/ 1 w 5"/>
                <a:gd name="T19" fmla="*/ 8 h 14"/>
                <a:gd name="T20" fmla="*/ 5 w 5"/>
                <a:gd name="T21" fmla="*/ 0 h 14"/>
                <a:gd name="T22" fmla="*/ 5 w 5"/>
                <a:gd name="T23" fmla="*/ 1 h 14"/>
                <a:gd name="T24" fmla="*/ 5 w 5"/>
                <a:gd name="T25" fmla="*/ 2 h 14"/>
                <a:gd name="T26" fmla="*/ 4 w 5"/>
                <a:gd name="T27" fmla="*/ 3 h 14"/>
                <a:gd name="T28" fmla="*/ 4 w 5"/>
                <a:gd name="T29" fmla="*/ 4 h 14"/>
                <a:gd name="T30" fmla="*/ 4 w 5"/>
                <a:gd name="T31" fmla="*/ 5 h 14"/>
                <a:gd name="T32" fmla="*/ 4 w 5"/>
                <a:gd name="T33" fmla="*/ 7 h 14"/>
                <a:gd name="T34" fmla="*/ 3 w 5"/>
                <a:gd name="T35" fmla="*/ 8 h 14"/>
                <a:gd name="T36" fmla="*/ 3 w 5"/>
                <a:gd name="T37" fmla="*/ 9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4"/>
                <a:gd name="T59" fmla="*/ 5 w 5"/>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4">
                  <a:moveTo>
                    <a:pt x="3" y="9"/>
                  </a:moveTo>
                  <a:lnTo>
                    <a:pt x="0" y="14"/>
                  </a:lnTo>
                  <a:lnTo>
                    <a:pt x="0" y="13"/>
                  </a:lnTo>
                  <a:lnTo>
                    <a:pt x="0" y="12"/>
                  </a:lnTo>
                  <a:lnTo>
                    <a:pt x="1" y="11"/>
                  </a:lnTo>
                  <a:lnTo>
                    <a:pt x="1" y="10"/>
                  </a:lnTo>
                  <a:lnTo>
                    <a:pt x="1" y="9"/>
                  </a:lnTo>
                  <a:lnTo>
                    <a:pt x="1" y="8"/>
                  </a:lnTo>
                  <a:lnTo>
                    <a:pt x="5" y="0"/>
                  </a:lnTo>
                  <a:lnTo>
                    <a:pt x="5" y="1"/>
                  </a:lnTo>
                  <a:lnTo>
                    <a:pt x="5" y="2"/>
                  </a:lnTo>
                  <a:lnTo>
                    <a:pt x="4" y="3"/>
                  </a:lnTo>
                  <a:lnTo>
                    <a:pt x="4" y="4"/>
                  </a:lnTo>
                  <a:lnTo>
                    <a:pt x="4" y="5"/>
                  </a:lnTo>
                  <a:lnTo>
                    <a:pt x="4" y="7"/>
                  </a:lnTo>
                  <a:lnTo>
                    <a:pt x="3" y="8"/>
                  </a:lnTo>
                  <a:lnTo>
                    <a:pt x="3" y="9"/>
                  </a:lnTo>
                  <a:close/>
                </a:path>
              </a:pathLst>
            </a:custGeom>
            <a:solidFill>
              <a:srgbClr val="51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3" name="Freeform 547"/>
            <p:cNvSpPr>
              <a:spLocks/>
            </p:cNvSpPr>
            <p:nvPr/>
          </p:nvSpPr>
          <p:spPr bwMode="auto">
            <a:xfrm>
              <a:off x="4752" y="3803"/>
              <a:ext cx="4" cy="15"/>
            </a:xfrm>
            <a:custGeom>
              <a:avLst/>
              <a:gdLst>
                <a:gd name="T0" fmla="*/ 4 w 4"/>
                <a:gd name="T1" fmla="*/ 7 h 15"/>
                <a:gd name="T2" fmla="*/ 0 w 4"/>
                <a:gd name="T3" fmla="*/ 15 h 15"/>
                <a:gd name="T4" fmla="*/ 0 w 4"/>
                <a:gd name="T5" fmla="*/ 15 h 15"/>
                <a:gd name="T6" fmla="*/ 0 w 4"/>
                <a:gd name="T7" fmla="*/ 14 h 15"/>
                <a:gd name="T8" fmla="*/ 0 w 4"/>
                <a:gd name="T9" fmla="*/ 12 h 15"/>
                <a:gd name="T10" fmla="*/ 0 w 4"/>
                <a:gd name="T11" fmla="*/ 12 h 15"/>
                <a:gd name="T12" fmla="*/ 0 w 4"/>
                <a:gd name="T13" fmla="*/ 11 h 15"/>
                <a:gd name="T14" fmla="*/ 0 w 4"/>
                <a:gd name="T15" fmla="*/ 10 h 15"/>
                <a:gd name="T16" fmla="*/ 0 w 4"/>
                <a:gd name="T17" fmla="*/ 10 h 15"/>
                <a:gd name="T18" fmla="*/ 0 w 4"/>
                <a:gd name="T19" fmla="*/ 9 h 15"/>
                <a:gd name="T20" fmla="*/ 4 w 4"/>
                <a:gd name="T21" fmla="*/ 0 h 15"/>
                <a:gd name="T22" fmla="*/ 4 w 4"/>
                <a:gd name="T23" fmla="*/ 1 h 15"/>
                <a:gd name="T24" fmla="*/ 4 w 4"/>
                <a:gd name="T25" fmla="*/ 2 h 15"/>
                <a:gd name="T26" fmla="*/ 4 w 4"/>
                <a:gd name="T27" fmla="*/ 3 h 15"/>
                <a:gd name="T28" fmla="*/ 4 w 4"/>
                <a:gd name="T29" fmla="*/ 3 h 15"/>
                <a:gd name="T30" fmla="*/ 4 w 4"/>
                <a:gd name="T31" fmla="*/ 4 h 15"/>
                <a:gd name="T32" fmla="*/ 4 w 4"/>
                <a:gd name="T33" fmla="*/ 5 h 15"/>
                <a:gd name="T34" fmla="*/ 4 w 4"/>
                <a:gd name="T35" fmla="*/ 6 h 15"/>
                <a:gd name="T36" fmla="*/ 4 w 4"/>
                <a:gd name="T37" fmla="*/ 7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
                <a:gd name="T58" fmla="*/ 0 h 15"/>
                <a:gd name="T59" fmla="*/ 4 w 4"/>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 h="15">
                  <a:moveTo>
                    <a:pt x="4" y="7"/>
                  </a:moveTo>
                  <a:lnTo>
                    <a:pt x="0" y="15"/>
                  </a:lnTo>
                  <a:lnTo>
                    <a:pt x="0" y="14"/>
                  </a:lnTo>
                  <a:lnTo>
                    <a:pt x="0" y="12"/>
                  </a:lnTo>
                  <a:lnTo>
                    <a:pt x="0" y="11"/>
                  </a:lnTo>
                  <a:lnTo>
                    <a:pt x="0" y="10"/>
                  </a:lnTo>
                  <a:lnTo>
                    <a:pt x="0" y="9"/>
                  </a:lnTo>
                  <a:lnTo>
                    <a:pt x="4" y="0"/>
                  </a:lnTo>
                  <a:lnTo>
                    <a:pt x="4" y="1"/>
                  </a:lnTo>
                  <a:lnTo>
                    <a:pt x="4" y="2"/>
                  </a:lnTo>
                  <a:lnTo>
                    <a:pt x="4" y="3"/>
                  </a:lnTo>
                  <a:lnTo>
                    <a:pt x="4" y="4"/>
                  </a:lnTo>
                  <a:lnTo>
                    <a:pt x="4" y="5"/>
                  </a:lnTo>
                  <a:lnTo>
                    <a:pt x="4" y="6"/>
                  </a:lnTo>
                  <a:lnTo>
                    <a:pt x="4" y="7"/>
                  </a:lnTo>
                  <a:close/>
                </a:path>
              </a:pathLst>
            </a:custGeom>
            <a:solidFill>
              <a:srgbClr val="53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4" name="Freeform 548"/>
            <p:cNvSpPr>
              <a:spLocks/>
            </p:cNvSpPr>
            <p:nvPr/>
          </p:nvSpPr>
          <p:spPr bwMode="auto">
            <a:xfrm>
              <a:off x="4751" y="3798"/>
              <a:ext cx="5" cy="14"/>
            </a:xfrm>
            <a:custGeom>
              <a:avLst/>
              <a:gdLst>
                <a:gd name="T0" fmla="*/ 5 w 5"/>
                <a:gd name="T1" fmla="*/ 5 h 14"/>
                <a:gd name="T2" fmla="*/ 1 w 5"/>
                <a:gd name="T3" fmla="*/ 14 h 14"/>
                <a:gd name="T4" fmla="*/ 1 w 5"/>
                <a:gd name="T5" fmla="*/ 13 h 14"/>
                <a:gd name="T6" fmla="*/ 1 w 5"/>
                <a:gd name="T7" fmla="*/ 13 h 14"/>
                <a:gd name="T8" fmla="*/ 1 w 5"/>
                <a:gd name="T9" fmla="*/ 12 h 14"/>
                <a:gd name="T10" fmla="*/ 1 w 5"/>
                <a:gd name="T11" fmla="*/ 12 h 14"/>
                <a:gd name="T12" fmla="*/ 0 w 5"/>
                <a:gd name="T13" fmla="*/ 11 h 14"/>
                <a:gd name="T14" fmla="*/ 0 w 5"/>
                <a:gd name="T15" fmla="*/ 11 h 14"/>
                <a:gd name="T16" fmla="*/ 0 w 5"/>
                <a:gd name="T17" fmla="*/ 10 h 14"/>
                <a:gd name="T18" fmla="*/ 0 w 5"/>
                <a:gd name="T19" fmla="*/ 10 h 14"/>
                <a:gd name="T20" fmla="*/ 5 w 5"/>
                <a:gd name="T21" fmla="*/ 0 h 14"/>
                <a:gd name="T22" fmla="*/ 5 w 5"/>
                <a:gd name="T23" fmla="*/ 0 h 14"/>
                <a:gd name="T24" fmla="*/ 5 w 5"/>
                <a:gd name="T25" fmla="*/ 1 h 14"/>
                <a:gd name="T26" fmla="*/ 5 w 5"/>
                <a:gd name="T27" fmla="*/ 1 h 14"/>
                <a:gd name="T28" fmla="*/ 5 w 5"/>
                <a:gd name="T29" fmla="*/ 2 h 14"/>
                <a:gd name="T30" fmla="*/ 5 w 5"/>
                <a:gd name="T31" fmla="*/ 4 h 14"/>
                <a:gd name="T32" fmla="*/ 5 w 5"/>
                <a:gd name="T33" fmla="*/ 4 h 14"/>
                <a:gd name="T34" fmla="*/ 5 w 5"/>
                <a:gd name="T35" fmla="*/ 5 h 14"/>
                <a:gd name="T36" fmla="*/ 5 w 5"/>
                <a:gd name="T37" fmla="*/ 5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14"/>
                <a:gd name="T59" fmla="*/ 5 w 5"/>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14">
                  <a:moveTo>
                    <a:pt x="5" y="5"/>
                  </a:moveTo>
                  <a:lnTo>
                    <a:pt x="1" y="14"/>
                  </a:lnTo>
                  <a:lnTo>
                    <a:pt x="1" y="13"/>
                  </a:lnTo>
                  <a:lnTo>
                    <a:pt x="1" y="12"/>
                  </a:lnTo>
                  <a:lnTo>
                    <a:pt x="0" y="11"/>
                  </a:lnTo>
                  <a:lnTo>
                    <a:pt x="0" y="10"/>
                  </a:lnTo>
                  <a:lnTo>
                    <a:pt x="5" y="0"/>
                  </a:lnTo>
                  <a:lnTo>
                    <a:pt x="5" y="1"/>
                  </a:lnTo>
                  <a:lnTo>
                    <a:pt x="5" y="2"/>
                  </a:lnTo>
                  <a:lnTo>
                    <a:pt x="5" y="4"/>
                  </a:lnTo>
                  <a:lnTo>
                    <a:pt x="5" y="5"/>
                  </a:lnTo>
                  <a:close/>
                </a:path>
              </a:pathLst>
            </a:custGeom>
            <a:solidFill>
              <a:srgbClr val="55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5" name="Freeform 549"/>
            <p:cNvSpPr>
              <a:spLocks/>
            </p:cNvSpPr>
            <p:nvPr/>
          </p:nvSpPr>
          <p:spPr bwMode="auto">
            <a:xfrm>
              <a:off x="4749" y="3794"/>
              <a:ext cx="7" cy="14"/>
            </a:xfrm>
            <a:custGeom>
              <a:avLst/>
              <a:gdLst>
                <a:gd name="T0" fmla="*/ 7 w 7"/>
                <a:gd name="T1" fmla="*/ 4 h 14"/>
                <a:gd name="T2" fmla="*/ 2 w 7"/>
                <a:gd name="T3" fmla="*/ 14 h 14"/>
                <a:gd name="T4" fmla="*/ 2 w 7"/>
                <a:gd name="T5" fmla="*/ 13 h 14"/>
                <a:gd name="T6" fmla="*/ 2 w 7"/>
                <a:gd name="T7" fmla="*/ 13 h 14"/>
                <a:gd name="T8" fmla="*/ 2 w 7"/>
                <a:gd name="T9" fmla="*/ 12 h 14"/>
                <a:gd name="T10" fmla="*/ 2 w 7"/>
                <a:gd name="T11" fmla="*/ 12 h 14"/>
                <a:gd name="T12" fmla="*/ 2 w 7"/>
                <a:gd name="T13" fmla="*/ 11 h 14"/>
                <a:gd name="T14" fmla="*/ 2 w 7"/>
                <a:gd name="T15" fmla="*/ 11 h 14"/>
                <a:gd name="T16" fmla="*/ 2 w 7"/>
                <a:gd name="T17" fmla="*/ 10 h 14"/>
                <a:gd name="T18" fmla="*/ 0 w 7"/>
                <a:gd name="T19" fmla="*/ 10 h 14"/>
                <a:gd name="T20" fmla="*/ 7 w 7"/>
                <a:gd name="T21" fmla="*/ 0 h 14"/>
                <a:gd name="T22" fmla="*/ 7 w 7"/>
                <a:gd name="T23" fmla="*/ 0 h 14"/>
                <a:gd name="T24" fmla="*/ 7 w 7"/>
                <a:gd name="T25" fmla="*/ 1 h 14"/>
                <a:gd name="T26" fmla="*/ 7 w 7"/>
                <a:gd name="T27" fmla="*/ 1 h 14"/>
                <a:gd name="T28" fmla="*/ 7 w 7"/>
                <a:gd name="T29" fmla="*/ 2 h 14"/>
                <a:gd name="T30" fmla="*/ 7 w 7"/>
                <a:gd name="T31" fmla="*/ 2 h 14"/>
                <a:gd name="T32" fmla="*/ 7 w 7"/>
                <a:gd name="T33" fmla="*/ 3 h 14"/>
                <a:gd name="T34" fmla="*/ 7 w 7"/>
                <a:gd name="T35" fmla="*/ 3 h 14"/>
                <a:gd name="T36" fmla="*/ 7 w 7"/>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4"/>
                <a:gd name="T59" fmla="*/ 7 w 7"/>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4">
                  <a:moveTo>
                    <a:pt x="7" y="4"/>
                  </a:moveTo>
                  <a:lnTo>
                    <a:pt x="2" y="14"/>
                  </a:lnTo>
                  <a:lnTo>
                    <a:pt x="2" y="13"/>
                  </a:lnTo>
                  <a:lnTo>
                    <a:pt x="2" y="12"/>
                  </a:lnTo>
                  <a:lnTo>
                    <a:pt x="2" y="11"/>
                  </a:lnTo>
                  <a:lnTo>
                    <a:pt x="2" y="10"/>
                  </a:lnTo>
                  <a:lnTo>
                    <a:pt x="0" y="10"/>
                  </a:lnTo>
                  <a:lnTo>
                    <a:pt x="7" y="0"/>
                  </a:lnTo>
                  <a:lnTo>
                    <a:pt x="7" y="1"/>
                  </a:lnTo>
                  <a:lnTo>
                    <a:pt x="7" y="2"/>
                  </a:lnTo>
                  <a:lnTo>
                    <a:pt x="7" y="3"/>
                  </a:lnTo>
                  <a:lnTo>
                    <a:pt x="7" y="4"/>
                  </a:lnTo>
                  <a:close/>
                </a:path>
              </a:pathLst>
            </a:custGeom>
            <a:solidFill>
              <a:srgbClr val="57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6" name="Freeform 550"/>
            <p:cNvSpPr>
              <a:spLocks/>
            </p:cNvSpPr>
            <p:nvPr/>
          </p:nvSpPr>
          <p:spPr bwMode="auto">
            <a:xfrm>
              <a:off x="4748" y="3790"/>
              <a:ext cx="8" cy="14"/>
            </a:xfrm>
            <a:custGeom>
              <a:avLst/>
              <a:gdLst>
                <a:gd name="T0" fmla="*/ 8 w 8"/>
                <a:gd name="T1" fmla="*/ 4 h 14"/>
                <a:gd name="T2" fmla="*/ 1 w 8"/>
                <a:gd name="T3" fmla="*/ 14 h 14"/>
                <a:gd name="T4" fmla="*/ 1 w 8"/>
                <a:gd name="T5" fmla="*/ 13 h 14"/>
                <a:gd name="T6" fmla="*/ 1 w 8"/>
                <a:gd name="T7" fmla="*/ 13 h 14"/>
                <a:gd name="T8" fmla="*/ 1 w 8"/>
                <a:gd name="T9" fmla="*/ 13 h 14"/>
                <a:gd name="T10" fmla="*/ 1 w 8"/>
                <a:gd name="T11" fmla="*/ 12 h 14"/>
                <a:gd name="T12" fmla="*/ 1 w 8"/>
                <a:gd name="T13" fmla="*/ 12 h 14"/>
                <a:gd name="T14" fmla="*/ 1 w 8"/>
                <a:gd name="T15" fmla="*/ 10 h 14"/>
                <a:gd name="T16" fmla="*/ 1 w 8"/>
                <a:gd name="T17" fmla="*/ 10 h 14"/>
                <a:gd name="T18" fmla="*/ 0 w 8"/>
                <a:gd name="T19" fmla="*/ 10 h 14"/>
                <a:gd name="T20" fmla="*/ 7 w 8"/>
                <a:gd name="T21" fmla="*/ 0 h 14"/>
                <a:gd name="T22" fmla="*/ 7 w 8"/>
                <a:gd name="T23" fmla="*/ 1 h 14"/>
                <a:gd name="T24" fmla="*/ 7 w 8"/>
                <a:gd name="T25" fmla="*/ 1 h 14"/>
                <a:gd name="T26" fmla="*/ 7 w 8"/>
                <a:gd name="T27" fmla="*/ 2 h 14"/>
                <a:gd name="T28" fmla="*/ 7 w 8"/>
                <a:gd name="T29" fmla="*/ 2 h 14"/>
                <a:gd name="T30" fmla="*/ 7 w 8"/>
                <a:gd name="T31" fmla="*/ 2 h 14"/>
                <a:gd name="T32" fmla="*/ 7 w 8"/>
                <a:gd name="T33" fmla="*/ 3 h 14"/>
                <a:gd name="T34" fmla="*/ 7 w 8"/>
                <a:gd name="T35" fmla="*/ 3 h 14"/>
                <a:gd name="T36" fmla="*/ 8 w 8"/>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4"/>
                <a:gd name="T59" fmla="*/ 8 w 8"/>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4">
                  <a:moveTo>
                    <a:pt x="8" y="4"/>
                  </a:moveTo>
                  <a:lnTo>
                    <a:pt x="1" y="14"/>
                  </a:lnTo>
                  <a:lnTo>
                    <a:pt x="1" y="13"/>
                  </a:lnTo>
                  <a:lnTo>
                    <a:pt x="1" y="12"/>
                  </a:lnTo>
                  <a:lnTo>
                    <a:pt x="1" y="10"/>
                  </a:lnTo>
                  <a:lnTo>
                    <a:pt x="0" y="10"/>
                  </a:lnTo>
                  <a:lnTo>
                    <a:pt x="7" y="0"/>
                  </a:lnTo>
                  <a:lnTo>
                    <a:pt x="7" y="1"/>
                  </a:lnTo>
                  <a:lnTo>
                    <a:pt x="7" y="2"/>
                  </a:lnTo>
                  <a:lnTo>
                    <a:pt x="7" y="3"/>
                  </a:lnTo>
                  <a:lnTo>
                    <a:pt x="8" y="4"/>
                  </a:lnTo>
                  <a:close/>
                </a:path>
              </a:pathLst>
            </a:custGeom>
            <a:solidFill>
              <a:srgbClr val="59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7" name="Freeform 551"/>
            <p:cNvSpPr>
              <a:spLocks/>
            </p:cNvSpPr>
            <p:nvPr/>
          </p:nvSpPr>
          <p:spPr bwMode="auto">
            <a:xfrm>
              <a:off x="4747" y="3786"/>
              <a:ext cx="8" cy="14"/>
            </a:xfrm>
            <a:custGeom>
              <a:avLst/>
              <a:gdLst>
                <a:gd name="T0" fmla="*/ 8 w 8"/>
                <a:gd name="T1" fmla="*/ 4 h 14"/>
                <a:gd name="T2" fmla="*/ 1 w 8"/>
                <a:gd name="T3" fmla="*/ 14 h 14"/>
                <a:gd name="T4" fmla="*/ 1 w 8"/>
                <a:gd name="T5" fmla="*/ 13 h 14"/>
                <a:gd name="T6" fmla="*/ 1 w 8"/>
                <a:gd name="T7" fmla="*/ 13 h 14"/>
                <a:gd name="T8" fmla="*/ 1 w 8"/>
                <a:gd name="T9" fmla="*/ 13 h 14"/>
                <a:gd name="T10" fmla="*/ 1 w 8"/>
                <a:gd name="T11" fmla="*/ 12 h 14"/>
                <a:gd name="T12" fmla="*/ 0 w 8"/>
                <a:gd name="T13" fmla="*/ 12 h 14"/>
                <a:gd name="T14" fmla="*/ 0 w 8"/>
                <a:gd name="T15" fmla="*/ 12 h 14"/>
                <a:gd name="T16" fmla="*/ 0 w 8"/>
                <a:gd name="T17" fmla="*/ 11 h 14"/>
                <a:gd name="T18" fmla="*/ 0 w 8"/>
                <a:gd name="T19" fmla="*/ 11 h 14"/>
                <a:gd name="T20" fmla="*/ 6 w 8"/>
                <a:gd name="T21" fmla="*/ 0 h 14"/>
                <a:gd name="T22" fmla="*/ 6 w 8"/>
                <a:gd name="T23" fmla="*/ 2 h 14"/>
                <a:gd name="T24" fmla="*/ 7 w 8"/>
                <a:gd name="T25" fmla="*/ 2 h 14"/>
                <a:gd name="T26" fmla="*/ 7 w 8"/>
                <a:gd name="T27" fmla="*/ 2 h 14"/>
                <a:gd name="T28" fmla="*/ 7 w 8"/>
                <a:gd name="T29" fmla="*/ 3 h 14"/>
                <a:gd name="T30" fmla="*/ 7 w 8"/>
                <a:gd name="T31" fmla="*/ 3 h 14"/>
                <a:gd name="T32" fmla="*/ 7 w 8"/>
                <a:gd name="T33" fmla="*/ 4 h 14"/>
                <a:gd name="T34" fmla="*/ 7 w 8"/>
                <a:gd name="T35" fmla="*/ 4 h 14"/>
                <a:gd name="T36" fmla="*/ 8 w 8"/>
                <a:gd name="T37" fmla="*/ 4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4"/>
                <a:gd name="T59" fmla="*/ 8 w 8"/>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4">
                  <a:moveTo>
                    <a:pt x="8" y="4"/>
                  </a:moveTo>
                  <a:lnTo>
                    <a:pt x="1" y="14"/>
                  </a:lnTo>
                  <a:lnTo>
                    <a:pt x="1" y="13"/>
                  </a:lnTo>
                  <a:lnTo>
                    <a:pt x="1" y="12"/>
                  </a:lnTo>
                  <a:lnTo>
                    <a:pt x="0" y="12"/>
                  </a:lnTo>
                  <a:lnTo>
                    <a:pt x="0" y="11"/>
                  </a:lnTo>
                  <a:lnTo>
                    <a:pt x="6" y="0"/>
                  </a:lnTo>
                  <a:lnTo>
                    <a:pt x="6" y="2"/>
                  </a:lnTo>
                  <a:lnTo>
                    <a:pt x="7" y="2"/>
                  </a:lnTo>
                  <a:lnTo>
                    <a:pt x="7" y="3"/>
                  </a:lnTo>
                  <a:lnTo>
                    <a:pt x="7" y="4"/>
                  </a:lnTo>
                  <a:lnTo>
                    <a:pt x="8" y="4"/>
                  </a:lnTo>
                  <a:close/>
                </a:path>
              </a:pathLst>
            </a:custGeom>
            <a:solidFill>
              <a:srgbClr val="5A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8" name="Freeform 552"/>
            <p:cNvSpPr>
              <a:spLocks/>
            </p:cNvSpPr>
            <p:nvPr/>
          </p:nvSpPr>
          <p:spPr bwMode="auto">
            <a:xfrm>
              <a:off x="4745" y="3784"/>
              <a:ext cx="8" cy="13"/>
            </a:xfrm>
            <a:custGeom>
              <a:avLst/>
              <a:gdLst>
                <a:gd name="T0" fmla="*/ 8 w 8"/>
                <a:gd name="T1" fmla="*/ 2 h 13"/>
                <a:gd name="T2" fmla="*/ 2 w 8"/>
                <a:gd name="T3" fmla="*/ 13 h 13"/>
                <a:gd name="T4" fmla="*/ 2 w 8"/>
                <a:gd name="T5" fmla="*/ 13 h 13"/>
                <a:gd name="T6" fmla="*/ 2 w 8"/>
                <a:gd name="T7" fmla="*/ 12 h 13"/>
                <a:gd name="T8" fmla="*/ 1 w 8"/>
                <a:gd name="T9" fmla="*/ 12 h 13"/>
                <a:gd name="T10" fmla="*/ 1 w 8"/>
                <a:gd name="T11" fmla="*/ 12 h 13"/>
                <a:gd name="T12" fmla="*/ 1 w 8"/>
                <a:gd name="T13" fmla="*/ 12 h 13"/>
                <a:gd name="T14" fmla="*/ 1 w 8"/>
                <a:gd name="T15" fmla="*/ 11 h 13"/>
                <a:gd name="T16" fmla="*/ 0 w 8"/>
                <a:gd name="T17" fmla="*/ 11 h 13"/>
                <a:gd name="T18" fmla="*/ 0 w 8"/>
                <a:gd name="T19" fmla="*/ 11 h 13"/>
                <a:gd name="T20" fmla="*/ 7 w 8"/>
                <a:gd name="T21" fmla="*/ 0 h 13"/>
                <a:gd name="T22" fmla="*/ 7 w 8"/>
                <a:gd name="T23" fmla="*/ 0 h 13"/>
                <a:gd name="T24" fmla="*/ 7 w 8"/>
                <a:gd name="T25" fmla="*/ 0 h 13"/>
                <a:gd name="T26" fmla="*/ 7 w 8"/>
                <a:gd name="T27" fmla="*/ 1 h 13"/>
                <a:gd name="T28" fmla="*/ 8 w 8"/>
                <a:gd name="T29" fmla="*/ 1 h 13"/>
                <a:gd name="T30" fmla="*/ 8 w 8"/>
                <a:gd name="T31" fmla="*/ 1 h 13"/>
                <a:gd name="T32" fmla="*/ 8 w 8"/>
                <a:gd name="T33" fmla="*/ 2 h 13"/>
                <a:gd name="T34" fmla="*/ 8 w 8"/>
                <a:gd name="T35" fmla="*/ 2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2" y="13"/>
                  </a:lnTo>
                  <a:lnTo>
                    <a:pt x="2" y="12"/>
                  </a:lnTo>
                  <a:lnTo>
                    <a:pt x="1" y="12"/>
                  </a:lnTo>
                  <a:lnTo>
                    <a:pt x="1" y="11"/>
                  </a:lnTo>
                  <a:lnTo>
                    <a:pt x="0" y="11"/>
                  </a:lnTo>
                  <a:lnTo>
                    <a:pt x="7" y="0"/>
                  </a:lnTo>
                  <a:lnTo>
                    <a:pt x="7" y="1"/>
                  </a:lnTo>
                  <a:lnTo>
                    <a:pt x="8" y="1"/>
                  </a:lnTo>
                  <a:lnTo>
                    <a:pt x="8" y="2"/>
                  </a:lnTo>
                  <a:close/>
                </a:path>
              </a:pathLst>
            </a:custGeom>
            <a:solidFill>
              <a:srgbClr val="5C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29" name="Freeform 553"/>
            <p:cNvSpPr>
              <a:spLocks/>
            </p:cNvSpPr>
            <p:nvPr/>
          </p:nvSpPr>
          <p:spPr bwMode="auto">
            <a:xfrm>
              <a:off x="4743" y="3782"/>
              <a:ext cx="9" cy="13"/>
            </a:xfrm>
            <a:custGeom>
              <a:avLst/>
              <a:gdLst>
                <a:gd name="T0" fmla="*/ 9 w 9"/>
                <a:gd name="T1" fmla="*/ 2 h 13"/>
                <a:gd name="T2" fmla="*/ 2 w 9"/>
                <a:gd name="T3" fmla="*/ 13 h 13"/>
                <a:gd name="T4" fmla="*/ 2 w 9"/>
                <a:gd name="T5" fmla="*/ 13 h 13"/>
                <a:gd name="T6" fmla="*/ 2 w 9"/>
                <a:gd name="T7" fmla="*/ 12 h 13"/>
                <a:gd name="T8" fmla="*/ 2 w 9"/>
                <a:gd name="T9" fmla="*/ 12 h 13"/>
                <a:gd name="T10" fmla="*/ 1 w 9"/>
                <a:gd name="T11" fmla="*/ 12 h 13"/>
                <a:gd name="T12" fmla="*/ 1 w 9"/>
                <a:gd name="T13" fmla="*/ 12 h 13"/>
                <a:gd name="T14" fmla="*/ 1 w 9"/>
                <a:gd name="T15" fmla="*/ 11 h 13"/>
                <a:gd name="T16" fmla="*/ 1 w 9"/>
                <a:gd name="T17" fmla="*/ 11 h 13"/>
                <a:gd name="T18" fmla="*/ 0 w 9"/>
                <a:gd name="T19" fmla="*/ 11 h 13"/>
                <a:gd name="T20" fmla="*/ 6 w 9"/>
                <a:gd name="T21" fmla="*/ 0 h 13"/>
                <a:gd name="T22" fmla="*/ 6 w 9"/>
                <a:gd name="T23" fmla="*/ 0 h 13"/>
                <a:gd name="T24" fmla="*/ 8 w 9"/>
                <a:gd name="T25" fmla="*/ 0 h 13"/>
                <a:gd name="T26" fmla="*/ 8 w 9"/>
                <a:gd name="T27" fmla="*/ 0 h 13"/>
                <a:gd name="T28" fmla="*/ 8 w 9"/>
                <a:gd name="T29" fmla="*/ 1 h 13"/>
                <a:gd name="T30" fmla="*/ 8 w 9"/>
                <a:gd name="T31" fmla="*/ 1 h 13"/>
                <a:gd name="T32" fmla="*/ 8 w 9"/>
                <a:gd name="T33" fmla="*/ 1 h 13"/>
                <a:gd name="T34" fmla="*/ 9 w 9"/>
                <a:gd name="T35" fmla="*/ 2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2" y="13"/>
                  </a:lnTo>
                  <a:lnTo>
                    <a:pt x="2" y="12"/>
                  </a:lnTo>
                  <a:lnTo>
                    <a:pt x="1" y="12"/>
                  </a:lnTo>
                  <a:lnTo>
                    <a:pt x="1" y="11"/>
                  </a:lnTo>
                  <a:lnTo>
                    <a:pt x="0" y="11"/>
                  </a:lnTo>
                  <a:lnTo>
                    <a:pt x="6" y="0"/>
                  </a:lnTo>
                  <a:lnTo>
                    <a:pt x="8" y="0"/>
                  </a:lnTo>
                  <a:lnTo>
                    <a:pt x="8" y="1"/>
                  </a:lnTo>
                  <a:lnTo>
                    <a:pt x="9" y="2"/>
                  </a:lnTo>
                  <a:close/>
                </a:path>
              </a:pathLst>
            </a:custGeom>
            <a:solidFill>
              <a:srgbClr val="5E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0" name="Freeform 554"/>
            <p:cNvSpPr>
              <a:spLocks/>
            </p:cNvSpPr>
            <p:nvPr/>
          </p:nvSpPr>
          <p:spPr bwMode="auto">
            <a:xfrm>
              <a:off x="4741" y="3780"/>
              <a:ext cx="8" cy="13"/>
            </a:xfrm>
            <a:custGeom>
              <a:avLst/>
              <a:gdLst>
                <a:gd name="T0" fmla="*/ 8 w 8"/>
                <a:gd name="T1" fmla="*/ 2 h 13"/>
                <a:gd name="T2" fmla="*/ 2 w 8"/>
                <a:gd name="T3" fmla="*/ 13 h 13"/>
                <a:gd name="T4" fmla="*/ 2 w 8"/>
                <a:gd name="T5" fmla="*/ 13 h 13"/>
                <a:gd name="T6" fmla="*/ 2 w 8"/>
                <a:gd name="T7" fmla="*/ 13 h 13"/>
                <a:gd name="T8" fmla="*/ 2 w 8"/>
                <a:gd name="T9" fmla="*/ 12 h 13"/>
                <a:gd name="T10" fmla="*/ 1 w 8"/>
                <a:gd name="T11" fmla="*/ 12 h 13"/>
                <a:gd name="T12" fmla="*/ 1 w 8"/>
                <a:gd name="T13" fmla="*/ 12 h 13"/>
                <a:gd name="T14" fmla="*/ 1 w 8"/>
                <a:gd name="T15" fmla="*/ 12 h 13"/>
                <a:gd name="T16" fmla="*/ 1 w 8"/>
                <a:gd name="T17" fmla="*/ 12 h 13"/>
                <a:gd name="T18" fmla="*/ 0 w 8"/>
                <a:gd name="T19" fmla="*/ 11 h 13"/>
                <a:gd name="T20" fmla="*/ 6 w 8"/>
                <a:gd name="T21" fmla="*/ 0 h 13"/>
                <a:gd name="T22" fmla="*/ 7 w 8"/>
                <a:gd name="T23" fmla="*/ 0 h 13"/>
                <a:gd name="T24" fmla="*/ 7 w 8"/>
                <a:gd name="T25" fmla="*/ 0 h 13"/>
                <a:gd name="T26" fmla="*/ 7 w 8"/>
                <a:gd name="T27" fmla="*/ 0 h 13"/>
                <a:gd name="T28" fmla="*/ 7 w 8"/>
                <a:gd name="T29" fmla="*/ 1 h 13"/>
                <a:gd name="T30" fmla="*/ 7 w 8"/>
                <a:gd name="T31" fmla="*/ 1 h 13"/>
                <a:gd name="T32" fmla="*/ 8 w 8"/>
                <a:gd name="T33" fmla="*/ 1 h 13"/>
                <a:gd name="T34" fmla="*/ 8 w 8"/>
                <a:gd name="T35" fmla="*/ 1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2" y="13"/>
                  </a:lnTo>
                  <a:lnTo>
                    <a:pt x="2" y="12"/>
                  </a:lnTo>
                  <a:lnTo>
                    <a:pt x="1" y="12"/>
                  </a:lnTo>
                  <a:lnTo>
                    <a:pt x="0" y="11"/>
                  </a:lnTo>
                  <a:lnTo>
                    <a:pt x="6" y="0"/>
                  </a:lnTo>
                  <a:lnTo>
                    <a:pt x="7" y="0"/>
                  </a:lnTo>
                  <a:lnTo>
                    <a:pt x="7" y="1"/>
                  </a:lnTo>
                  <a:lnTo>
                    <a:pt x="8" y="1"/>
                  </a:lnTo>
                  <a:lnTo>
                    <a:pt x="8" y="2"/>
                  </a:lnTo>
                  <a:close/>
                </a:path>
              </a:pathLst>
            </a:custGeom>
            <a:solidFill>
              <a:srgbClr val="60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1" name="Freeform 555"/>
            <p:cNvSpPr>
              <a:spLocks/>
            </p:cNvSpPr>
            <p:nvPr/>
          </p:nvSpPr>
          <p:spPr bwMode="auto">
            <a:xfrm>
              <a:off x="4739" y="3778"/>
              <a:ext cx="8" cy="13"/>
            </a:xfrm>
            <a:custGeom>
              <a:avLst/>
              <a:gdLst>
                <a:gd name="T0" fmla="*/ 8 w 8"/>
                <a:gd name="T1" fmla="*/ 2 h 13"/>
                <a:gd name="T2" fmla="*/ 2 w 8"/>
                <a:gd name="T3" fmla="*/ 13 h 13"/>
                <a:gd name="T4" fmla="*/ 2 w 8"/>
                <a:gd name="T5" fmla="*/ 13 h 13"/>
                <a:gd name="T6" fmla="*/ 2 w 8"/>
                <a:gd name="T7" fmla="*/ 13 h 13"/>
                <a:gd name="T8" fmla="*/ 2 w 8"/>
                <a:gd name="T9" fmla="*/ 13 h 13"/>
                <a:gd name="T10" fmla="*/ 1 w 8"/>
                <a:gd name="T11" fmla="*/ 13 h 13"/>
                <a:gd name="T12" fmla="*/ 1 w 8"/>
                <a:gd name="T13" fmla="*/ 12 h 13"/>
                <a:gd name="T14" fmla="*/ 1 w 8"/>
                <a:gd name="T15" fmla="*/ 12 h 13"/>
                <a:gd name="T16" fmla="*/ 1 w 8"/>
                <a:gd name="T17" fmla="*/ 12 h 13"/>
                <a:gd name="T18" fmla="*/ 0 w 8"/>
                <a:gd name="T19" fmla="*/ 12 h 13"/>
                <a:gd name="T20" fmla="*/ 6 w 8"/>
                <a:gd name="T21" fmla="*/ 0 h 13"/>
                <a:gd name="T22" fmla="*/ 7 w 8"/>
                <a:gd name="T23" fmla="*/ 0 h 13"/>
                <a:gd name="T24" fmla="*/ 7 w 8"/>
                <a:gd name="T25" fmla="*/ 0 h 13"/>
                <a:gd name="T26" fmla="*/ 7 w 8"/>
                <a:gd name="T27" fmla="*/ 1 h 13"/>
                <a:gd name="T28" fmla="*/ 7 w 8"/>
                <a:gd name="T29" fmla="*/ 1 h 13"/>
                <a:gd name="T30" fmla="*/ 8 w 8"/>
                <a:gd name="T31" fmla="*/ 1 h 13"/>
                <a:gd name="T32" fmla="*/ 8 w 8"/>
                <a:gd name="T33" fmla="*/ 1 h 13"/>
                <a:gd name="T34" fmla="*/ 8 w 8"/>
                <a:gd name="T35" fmla="*/ 2 h 13"/>
                <a:gd name="T36" fmla="*/ 8 w 8"/>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
                <a:gd name="T59" fmla="*/ 8 w 8"/>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
                  <a:moveTo>
                    <a:pt x="8" y="2"/>
                  </a:moveTo>
                  <a:lnTo>
                    <a:pt x="2" y="13"/>
                  </a:lnTo>
                  <a:lnTo>
                    <a:pt x="1" y="13"/>
                  </a:lnTo>
                  <a:lnTo>
                    <a:pt x="1" y="12"/>
                  </a:lnTo>
                  <a:lnTo>
                    <a:pt x="0" y="12"/>
                  </a:lnTo>
                  <a:lnTo>
                    <a:pt x="6" y="0"/>
                  </a:lnTo>
                  <a:lnTo>
                    <a:pt x="7" y="0"/>
                  </a:lnTo>
                  <a:lnTo>
                    <a:pt x="7" y="1"/>
                  </a:lnTo>
                  <a:lnTo>
                    <a:pt x="8" y="1"/>
                  </a:lnTo>
                  <a:lnTo>
                    <a:pt x="8" y="2"/>
                  </a:lnTo>
                  <a:close/>
                </a:path>
              </a:pathLst>
            </a:custGeom>
            <a:solidFill>
              <a:srgbClr val="62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2" name="Freeform 556"/>
            <p:cNvSpPr>
              <a:spLocks/>
            </p:cNvSpPr>
            <p:nvPr/>
          </p:nvSpPr>
          <p:spPr bwMode="auto">
            <a:xfrm>
              <a:off x="4736" y="3777"/>
              <a:ext cx="9" cy="13"/>
            </a:xfrm>
            <a:custGeom>
              <a:avLst/>
              <a:gdLst>
                <a:gd name="T0" fmla="*/ 9 w 9"/>
                <a:gd name="T1" fmla="*/ 1 h 13"/>
                <a:gd name="T2" fmla="*/ 3 w 9"/>
                <a:gd name="T3" fmla="*/ 13 h 13"/>
                <a:gd name="T4" fmla="*/ 3 w 9"/>
                <a:gd name="T5" fmla="*/ 13 h 13"/>
                <a:gd name="T6" fmla="*/ 3 w 9"/>
                <a:gd name="T7" fmla="*/ 13 h 13"/>
                <a:gd name="T8" fmla="*/ 3 w 9"/>
                <a:gd name="T9" fmla="*/ 12 h 13"/>
                <a:gd name="T10" fmla="*/ 2 w 9"/>
                <a:gd name="T11" fmla="*/ 12 h 13"/>
                <a:gd name="T12" fmla="*/ 2 w 9"/>
                <a:gd name="T13" fmla="*/ 12 h 13"/>
                <a:gd name="T14" fmla="*/ 2 w 9"/>
                <a:gd name="T15" fmla="*/ 12 h 13"/>
                <a:gd name="T16" fmla="*/ 0 w 9"/>
                <a:gd name="T17" fmla="*/ 12 h 13"/>
                <a:gd name="T18" fmla="*/ 0 w 9"/>
                <a:gd name="T19" fmla="*/ 11 h 13"/>
                <a:gd name="T20" fmla="*/ 7 w 9"/>
                <a:gd name="T21" fmla="*/ 0 h 13"/>
                <a:gd name="T22" fmla="*/ 7 w 9"/>
                <a:gd name="T23" fmla="*/ 0 h 13"/>
                <a:gd name="T24" fmla="*/ 8 w 9"/>
                <a:gd name="T25" fmla="*/ 0 h 13"/>
                <a:gd name="T26" fmla="*/ 8 w 9"/>
                <a:gd name="T27" fmla="*/ 0 h 13"/>
                <a:gd name="T28" fmla="*/ 8 w 9"/>
                <a:gd name="T29" fmla="*/ 0 h 13"/>
                <a:gd name="T30" fmla="*/ 9 w 9"/>
                <a:gd name="T31" fmla="*/ 1 h 13"/>
                <a:gd name="T32" fmla="*/ 9 w 9"/>
                <a:gd name="T33" fmla="*/ 1 h 13"/>
                <a:gd name="T34" fmla="*/ 9 w 9"/>
                <a:gd name="T35" fmla="*/ 1 h 13"/>
                <a:gd name="T36" fmla="*/ 9 w 9"/>
                <a:gd name="T37" fmla="*/ 1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1"/>
                  </a:moveTo>
                  <a:lnTo>
                    <a:pt x="3" y="13"/>
                  </a:lnTo>
                  <a:lnTo>
                    <a:pt x="3" y="12"/>
                  </a:lnTo>
                  <a:lnTo>
                    <a:pt x="2" y="12"/>
                  </a:lnTo>
                  <a:lnTo>
                    <a:pt x="0" y="12"/>
                  </a:lnTo>
                  <a:lnTo>
                    <a:pt x="0" y="11"/>
                  </a:lnTo>
                  <a:lnTo>
                    <a:pt x="7" y="0"/>
                  </a:lnTo>
                  <a:lnTo>
                    <a:pt x="8" y="0"/>
                  </a:lnTo>
                  <a:lnTo>
                    <a:pt x="9" y="1"/>
                  </a:lnTo>
                  <a:close/>
                </a:path>
              </a:pathLst>
            </a:custGeom>
            <a:solidFill>
              <a:srgbClr val="64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3" name="Freeform 557"/>
            <p:cNvSpPr>
              <a:spLocks/>
            </p:cNvSpPr>
            <p:nvPr/>
          </p:nvSpPr>
          <p:spPr bwMode="auto">
            <a:xfrm>
              <a:off x="4734" y="3775"/>
              <a:ext cx="9" cy="13"/>
            </a:xfrm>
            <a:custGeom>
              <a:avLst/>
              <a:gdLst>
                <a:gd name="T0" fmla="*/ 9 w 9"/>
                <a:gd name="T1" fmla="*/ 2 h 13"/>
                <a:gd name="T2" fmla="*/ 2 w 9"/>
                <a:gd name="T3" fmla="*/ 13 h 13"/>
                <a:gd name="T4" fmla="*/ 2 w 9"/>
                <a:gd name="T5" fmla="*/ 13 h 13"/>
                <a:gd name="T6" fmla="*/ 2 w 9"/>
                <a:gd name="T7" fmla="*/ 13 h 13"/>
                <a:gd name="T8" fmla="*/ 1 w 9"/>
                <a:gd name="T9" fmla="*/ 13 h 13"/>
                <a:gd name="T10" fmla="*/ 1 w 9"/>
                <a:gd name="T11" fmla="*/ 13 h 13"/>
                <a:gd name="T12" fmla="*/ 1 w 9"/>
                <a:gd name="T13" fmla="*/ 13 h 13"/>
                <a:gd name="T14" fmla="*/ 1 w 9"/>
                <a:gd name="T15" fmla="*/ 13 h 13"/>
                <a:gd name="T16" fmla="*/ 0 w 9"/>
                <a:gd name="T17" fmla="*/ 11 h 13"/>
                <a:gd name="T18" fmla="*/ 0 w 9"/>
                <a:gd name="T19" fmla="*/ 11 h 13"/>
                <a:gd name="T20" fmla="*/ 7 w 9"/>
                <a:gd name="T21" fmla="*/ 0 h 13"/>
                <a:gd name="T22" fmla="*/ 7 w 9"/>
                <a:gd name="T23" fmla="*/ 1 h 13"/>
                <a:gd name="T24" fmla="*/ 8 w 9"/>
                <a:gd name="T25" fmla="*/ 1 h 13"/>
                <a:gd name="T26" fmla="*/ 8 w 9"/>
                <a:gd name="T27" fmla="*/ 1 h 13"/>
                <a:gd name="T28" fmla="*/ 8 w 9"/>
                <a:gd name="T29" fmla="*/ 1 h 13"/>
                <a:gd name="T30" fmla="*/ 8 w 9"/>
                <a:gd name="T31" fmla="*/ 1 h 13"/>
                <a:gd name="T32" fmla="*/ 9 w 9"/>
                <a:gd name="T33" fmla="*/ 1 h 13"/>
                <a:gd name="T34" fmla="*/ 9 w 9"/>
                <a:gd name="T35" fmla="*/ 1 h 13"/>
                <a:gd name="T36" fmla="*/ 9 w 9"/>
                <a:gd name="T37" fmla="*/ 2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3"/>
                <a:gd name="T59" fmla="*/ 9 w 9"/>
                <a:gd name="T60" fmla="*/ 13 h 1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3">
                  <a:moveTo>
                    <a:pt x="9" y="2"/>
                  </a:moveTo>
                  <a:lnTo>
                    <a:pt x="2" y="13"/>
                  </a:lnTo>
                  <a:lnTo>
                    <a:pt x="1" y="13"/>
                  </a:lnTo>
                  <a:lnTo>
                    <a:pt x="0" y="11"/>
                  </a:lnTo>
                  <a:lnTo>
                    <a:pt x="7" y="0"/>
                  </a:lnTo>
                  <a:lnTo>
                    <a:pt x="7" y="1"/>
                  </a:lnTo>
                  <a:lnTo>
                    <a:pt x="8" y="1"/>
                  </a:lnTo>
                  <a:lnTo>
                    <a:pt x="9" y="1"/>
                  </a:lnTo>
                  <a:lnTo>
                    <a:pt x="9" y="2"/>
                  </a:lnTo>
                  <a:close/>
                </a:path>
              </a:pathLst>
            </a:custGeom>
            <a:solidFill>
              <a:srgbClr val="66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4" name="Freeform 558"/>
            <p:cNvSpPr>
              <a:spLocks/>
            </p:cNvSpPr>
            <p:nvPr/>
          </p:nvSpPr>
          <p:spPr bwMode="auto">
            <a:xfrm>
              <a:off x="4732" y="3774"/>
              <a:ext cx="9" cy="12"/>
            </a:xfrm>
            <a:custGeom>
              <a:avLst/>
              <a:gdLst>
                <a:gd name="T0" fmla="*/ 9 w 9"/>
                <a:gd name="T1" fmla="*/ 1 h 12"/>
                <a:gd name="T2" fmla="*/ 2 w 9"/>
                <a:gd name="T3" fmla="*/ 12 h 12"/>
                <a:gd name="T4" fmla="*/ 2 w 9"/>
                <a:gd name="T5" fmla="*/ 12 h 12"/>
                <a:gd name="T6" fmla="*/ 1 w 9"/>
                <a:gd name="T7" fmla="*/ 12 h 12"/>
                <a:gd name="T8" fmla="*/ 1 w 9"/>
                <a:gd name="T9" fmla="*/ 12 h 12"/>
                <a:gd name="T10" fmla="*/ 1 w 9"/>
                <a:gd name="T11" fmla="*/ 12 h 12"/>
                <a:gd name="T12" fmla="*/ 1 w 9"/>
                <a:gd name="T13" fmla="*/ 12 h 12"/>
                <a:gd name="T14" fmla="*/ 0 w 9"/>
                <a:gd name="T15" fmla="*/ 11 h 12"/>
                <a:gd name="T16" fmla="*/ 0 w 9"/>
                <a:gd name="T17" fmla="*/ 11 h 12"/>
                <a:gd name="T18" fmla="*/ 0 w 9"/>
                <a:gd name="T19" fmla="*/ 11 h 12"/>
                <a:gd name="T20" fmla="*/ 7 w 9"/>
                <a:gd name="T21" fmla="*/ 0 h 12"/>
                <a:gd name="T22" fmla="*/ 7 w 9"/>
                <a:gd name="T23" fmla="*/ 1 h 12"/>
                <a:gd name="T24" fmla="*/ 7 w 9"/>
                <a:gd name="T25" fmla="*/ 1 h 12"/>
                <a:gd name="T26" fmla="*/ 7 w 9"/>
                <a:gd name="T27" fmla="*/ 1 h 12"/>
                <a:gd name="T28" fmla="*/ 8 w 9"/>
                <a:gd name="T29" fmla="*/ 1 h 12"/>
                <a:gd name="T30" fmla="*/ 8 w 9"/>
                <a:gd name="T31" fmla="*/ 1 h 12"/>
                <a:gd name="T32" fmla="*/ 8 w 9"/>
                <a:gd name="T33" fmla="*/ 1 h 12"/>
                <a:gd name="T34" fmla="*/ 9 w 9"/>
                <a:gd name="T35" fmla="*/ 1 h 12"/>
                <a:gd name="T36" fmla="*/ 9 w 9"/>
                <a:gd name="T37" fmla="*/ 1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12"/>
                <a:gd name="T59" fmla="*/ 9 w 9"/>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12">
                  <a:moveTo>
                    <a:pt x="9" y="1"/>
                  </a:moveTo>
                  <a:lnTo>
                    <a:pt x="2" y="12"/>
                  </a:lnTo>
                  <a:lnTo>
                    <a:pt x="1" y="12"/>
                  </a:lnTo>
                  <a:lnTo>
                    <a:pt x="0" y="11"/>
                  </a:lnTo>
                  <a:lnTo>
                    <a:pt x="7" y="0"/>
                  </a:lnTo>
                  <a:lnTo>
                    <a:pt x="7" y="1"/>
                  </a:lnTo>
                  <a:lnTo>
                    <a:pt x="8" y="1"/>
                  </a:lnTo>
                  <a:lnTo>
                    <a:pt x="9" y="1"/>
                  </a:lnTo>
                  <a:close/>
                </a:path>
              </a:pathLst>
            </a:custGeom>
            <a:solidFill>
              <a:srgbClr val="68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5" name="Freeform 559"/>
            <p:cNvSpPr>
              <a:spLocks/>
            </p:cNvSpPr>
            <p:nvPr/>
          </p:nvSpPr>
          <p:spPr bwMode="auto">
            <a:xfrm>
              <a:off x="4729" y="3774"/>
              <a:ext cx="10" cy="11"/>
            </a:xfrm>
            <a:custGeom>
              <a:avLst/>
              <a:gdLst>
                <a:gd name="T0" fmla="*/ 10 w 10"/>
                <a:gd name="T1" fmla="*/ 0 h 11"/>
                <a:gd name="T2" fmla="*/ 3 w 10"/>
                <a:gd name="T3" fmla="*/ 11 h 11"/>
                <a:gd name="T4" fmla="*/ 2 w 10"/>
                <a:gd name="T5" fmla="*/ 11 h 11"/>
                <a:gd name="T6" fmla="*/ 2 w 10"/>
                <a:gd name="T7" fmla="*/ 11 h 11"/>
                <a:gd name="T8" fmla="*/ 2 w 10"/>
                <a:gd name="T9" fmla="*/ 11 h 11"/>
                <a:gd name="T10" fmla="*/ 2 w 10"/>
                <a:gd name="T11" fmla="*/ 11 h 11"/>
                <a:gd name="T12" fmla="*/ 1 w 10"/>
                <a:gd name="T13" fmla="*/ 10 h 11"/>
                <a:gd name="T14" fmla="*/ 1 w 10"/>
                <a:gd name="T15" fmla="*/ 10 h 11"/>
                <a:gd name="T16" fmla="*/ 1 w 10"/>
                <a:gd name="T17" fmla="*/ 10 h 11"/>
                <a:gd name="T18" fmla="*/ 0 w 10"/>
                <a:gd name="T19" fmla="*/ 10 h 11"/>
                <a:gd name="T20" fmla="*/ 6 w 10"/>
                <a:gd name="T21" fmla="*/ 0 h 11"/>
                <a:gd name="T22" fmla="*/ 6 w 10"/>
                <a:gd name="T23" fmla="*/ 0 h 11"/>
                <a:gd name="T24" fmla="*/ 7 w 10"/>
                <a:gd name="T25" fmla="*/ 0 h 11"/>
                <a:gd name="T26" fmla="*/ 7 w 10"/>
                <a:gd name="T27" fmla="*/ 0 h 11"/>
                <a:gd name="T28" fmla="*/ 7 w 10"/>
                <a:gd name="T29" fmla="*/ 0 h 11"/>
                <a:gd name="T30" fmla="*/ 9 w 10"/>
                <a:gd name="T31" fmla="*/ 0 h 11"/>
                <a:gd name="T32" fmla="*/ 9 w 10"/>
                <a:gd name="T33" fmla="*/ 0 h 11"/>
                <a:gd name="T34" fmla="*/ 9 w 10"/>
                <a:gd name="T35" fmla="*/ 0 h 11"/>
                <a:gd name="T36" fmla="*/ 10 w 10"/>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1"/>
                <a:gd name="T59" fmla="*/ 10 w 10"/>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1">
                  <a:moveTo>
                    <a:pt x="10" y="0"/>
                  </a:moveTo>
                  <a:lnTo>
                    <a:pt x="3" y="11"/>
                  </a:lnTo>
                  <a:lnTo>
                    <a:pt x="2" y="11"/>
                  </a:lnTo>
                  <a:lnTo>
                    <a:pt x="1" y="10"/>
                  </a:lnTo>
                  <a:lnTo>
                    <a:pt x="0" y="10"/>
                  </a:lnTo>
                  <a:lnTo>
                    <a:pt x="6" y="0"/>
                  </a:lnTo>
                  <a:lnTo>
                    <a:pt x="7" y="0"/>
                  </a:lnTo>
                  <a:lnTo>
                    <a:pt x="9" y="0"/>
                  </a:lnTo>
                  <a:lnTo>
                    <a:pt x="10" y="0"/>
                  </a:lnTo>
                  <a:close/>
                </a:path>
              </a:pathLst>
            </a:custGeom>
            <a:solidFill>
              <a:srgbClr val="6A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6" name="Freeform 560"/>
            <p:cNvSpPr>
              <a:spLocks/>
            </p:cNvSpPr>
            <p:nvPr/>
          </p:nvSpPr>
          <p:spPr bwMode="auto">
            <a:xfrm>
              <a:off x="4727" y="3773"/>
              <a:ext cx="8" cy="11"/>
            </a:xfrm>
            <a:custGeom>
              <a:avLst/>
              <a:gdLst>
                <a:gd name="T0" fmla="*/ 8 w 8"/>
                <a:gd name="T1" fmla="*/ 1 h 11"/>
                <a:gd name="T2" fmla="*/ 2 w 8"/>
                <a:gd name="T3" fmla="*/ 11 h 11"/>
                <a:gd name="T4" fmla="*/ 2 w 8"/>
                <a:gd name="T5" fmla="*/ 11 h 11"/>
                <a:gd name="T6" fmla="*/ 2 w 8"/>
                <a:gd name="T7" fmla="*/ 11 h 11"/>
                <a:gd name="T8" fmla="*/ 2 w 8"/>
                <a:gd name="T9" fmla="*/ 11 h 11"/>
                <a:gd name="T10" fmla="*/ 1 w 8"/>
                <a:gd name="T11" fmla="*/ 11 h 11"/>
                <a:gd name="T12" fmla="*/ 1 w 8"/>
                <a:gd name="T13" fmla="*/ 10 h 11"/>
                <a:gd name="T14" fmla="*/ 1 w 8"/>
                <a:gd name="T15" fmla="*/ 10 h 11"/>
                <a:gd name="T16" fmla="*/ 0 w 8"/>
                <a:gd name="T17" fmla="*/ 10 h 11"/>
                <a:gd name="T18" fmla="*/ 0 w 8"/>
                <a:gd name="T19" fmla="*/ 10 h 11"/>
                <a:gd name="T20" fmla="*/ 6 w 8"/>
                <a:gd name="T21" fmla="*/ 0 h 11"/>
                <a:gd name="T22" fmla="*/ 6 w 8"/>
                <a:gd name="T23" fmla="*/ 0 h 11"/>
                <a:gd name="T24" fmla="*/ 6 w 8"/>
                <a:gd name="T25" fmla="*/ 0 h 11"/>
                <a:gd name="T26" fmla="*/ 7 w 8"/>
                <a:gd name="T27" fmla="*/ 0 h 11"/>
                <a:gd name="T28" fmla="*/ 7 w 8"/>
                <a:gd name="T29" fmla="*/ 0 h 11"/>
                <a:gd name="T30" fmla="*/ 7 w 8"/>
                <a:gd name="T31" fmla="*/ 0 h 11"/>
                <a:gd name="T32" fmla="*/ 7 w 8"/>
                <a:gd name="T33" fmla="*/ 1 h 11"/>
                <a:gd name="T34" fmla="*/ 8 w 8"/>
                <a:gd name="T35" fmla="*/ 1 h 11"/>
                <a:gd name="T36" fmla="*/ 8 w 8"/>
                <a:gd name="T37" fmla="*/ 1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1"/>
                <a:gd name="T59" fmla="*/ 8 w 8"/>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1">
                  <a:moveTo>
                    <a:pt x="8" y="1"/>
                  </a:moveTo>
                  <a:lnTo>
                    <a:pt x="2" y="11"/>
                  </a:lnTo>
                  <a:lnTo>
                    <a:pt x="1" y="11"/>
                  </a:lnTo>
                  <a:lnTo>
                    <a:pt x="1" y="10"/>
                  </a:lnTo>
                  <a:lnTo>
                    <a:pt x="0" y="10"/>
                  </a:lnTo>
                  <a:lnTo>
                    <a:pt x="6" y="0"/>
                  </a:lnTo>
                  <a:lnTo>
                    <a:pt x="7" y="0"/>
                  </a:lnTo>
                  <a:lnTo>
                    <a:pt x="7" y="1"/>
                  </a:lnTo>
                  <a:lnTo>
                    <a:pt x="8" y="1"/>
                  </a:lnTo>
                  <a:close/>
                </a:path>
              </a:pathLst>
            </a:custGeom>
            <a:solidFill>
              <a:srgbClr val="6C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7" name="Freeform 561"/>
            <p:cNvSpPr>
              <a:spLocks/>
            </p:cNvSpPr>
            <p:nvPr/>
          </p:nvSpPr>
          <p:spPr bwMode="auto">
            <a:xfrm>
              <a:off x="4725" y="3773"/>
              <a:ext cx="8" cy="10"/>
            </a:xfrm>
            <a:custGeom>
              <a:avLst/>
              <a:gdLst>
                <a:gd name="T0" fmla="*/ 8 w 8"/>
                <a:gd name="T1" fmla="*/ 0 h 10"/>
                <a:gd name="T2" fmla="*/ 2 w 8"/>
                <a:gd name="T3" fmla="*/ 10 h 10"/>
                <a:gd name="T4" fmla="*/ 2 w 8"/>
                <a:gd name="T5" fmla="*/ 10 h 10"/>
                <a:gd name="T6" fmla="*/ 1 w 8"/>
                <a:gd name="T7" fmla="*/ 10 h 10"/>
                <a:gd name="T8" fmla="*/ 1 w 8"/>
                <a:gd name="T9" fmla="*/ 10 h 10"/>
                <a:gd name="T10" fmla="*/ 1 w 8"/>
                <a:gd name="T11" fmla="*/ 10 h 10"/>
                <a:gd name="T12" fmla="*/ 1 w 8"/>
                <a:gd name="T13" fmla="*/ 9 h 10"/>
                <a:gd name="T14" fmla="*/ 0 w 8"/>
                <a:gd name="T15" fmla="*/ 9 h 10"/>
                <a:gd name="T16" fmla="*/ 0 w 8"/>
                <a:gd name="T17" fmla="*/ 9 h 10"/>
                <a:gd name="T18" fmla="*/ 0 w 8"/>
                <a:gd name="T19" fmla="*/ 9 h 10"/>
                <a:gd name="T20" fmla="*/ 5 w 8"/>
                <a:gd name="T21" fmla="*/ 0 h 10"/>
                <a:gd name="T22" fmla="*/ 5 w 8"/>
                <a:gd name="T23" fmla="*/ 0 h 10"/>
                <a:gd name="T24" fmla="*/ 6 w 8"/>
                <a:gd name="T25" fmla="*/ 0 h 10"/>
                <a:gd name="T26" fmla="*/ 6 w 8"/>
                <a:gd name="T27" fmla="*/ 0 h 10"/>
                <a:gd name="T28" fmla="*/ 6 w 8"/>
                <a:gd name="T29" fmla="*/ 0 h 10"/>
                <a:gd name="T30" fmla="*/ 7 w 8"/>
                <a:gd name="T31" fmla="*/ 0 h 10"/>
                <a:gd name="T32" fmla="*/ 7 w 8"/>
                <a:gd name="T33" fmla="*/ 0 h 10"/>
                <a:gd name="T34" fmla="*/ 7 w 8"/>
                <a:gd name="T35" fmla="*/ 0 h 10"/>
                <a:gd name="T36" fmla="*/ 8 w 8"/>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8" y="0"/>
                  </a:moveTo>
                  <a:lnTo>
                    <a:pt x="2" y="10"/>
                  </a:lnTo>
                  <a:lnTo>
                    <a:pt x="1" y="10"/>
                  </a:lnTo>
                  <a:lnTo>
                    <a:pt x="1" y="9"/>
                  </a:lnTo>
                  <a:lnTo>
                    <a:pt x="0" y="9"/>
                  </a:lnTo>
                  <a:lnTo>
                    <a:pt x="5" y="0"/>
                  </a:lnTo>
                  <a:lnTo>
                    <a:pt x="6" y="0"/>
                  </a:lnTo>
                  <a:lnTo>
                    <a:pt x="7" y="0"/>
                  </a:lnTo>
                  <a:lnTo>
                    <a:pt x="8" y="0"/>
                  </a:lnTo>
                  <a:close/>
                </a:path>
              </a:pathLst>
            </a:custGeom>
            <a:solidFill>
              <a:srgbClr val="6E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8" name="Freeform 562"/>
            <p:cNvSpPr>
              <a:spLocks/>
            </p:cNvSpPr>
            <p:nvPr/>
          </p:nvSpPr>
          <p:spPr bwMode="auto">
            <a:xfrm>
              <a:off x="4721" y="3773"/>
              <a:ext cx="9" cy="9"/>
            </a:xfrm>
            <a:custGeom>
              <a:avLst/>
              <a:gdLst>
                <a:gd name="T0" fmla="*/ 9 w 9"/>
                <a:gd name="T1" fmla="*/ 0 h 9"/>
                <a:gd name="T2" fmla="*/ 4 w 9"/>
                <a:gd name="T3" fmla="*/ 9 h 9"/>
                <a:gd name="T4" fmla="*/ 2 w 9"/>
                <a:gd name="T5" fmla="*/ 9 h 9"/>
                <a:gd name="T6" fmla="*/ 2 w 9"/>
                <a:gd name="T7" fmla="*/ 9 h 9"/>
                <a:gd name="T8" fmla="*/ 2 w 9"/>
                <a:gd name="T9" fmla="*/ 9 h 9"/>
                <a:gd name="T10" fmla="*/ 2 w 9"/>
                <a:gd name="T11" fmla="*/ 9 h 9"/>
                <a:gd name="T12" fmla="*/ 2 w 9"/>
                <a:gd name="T13" fmla="*/ 9 h 9"/>
                <a:gd name="T14" fmla="*/ 1 w 9"/>
                <a:gd name="T15" fmla="*/ 8 h 9"/>
                <a:gd name="T16" fmla="*/ 1 w 9"/>
                <a:gd name="T17" fmla="*/ 8 h 9"/>
                <a:gd name="T18" fmla="*/ 1 w 9"/>
                <a:gd name="T19" fmla="*/ 8 h 9"/>
                <a:gd name="T20" fmla="*/ 1 w 9"/>
                <a:gd name="T21" fmla="*/ 8 h 9"/>
                <a:gd name="T22" fmla="*/ 1 w 9"/>
                <a:gd name="T23" fmla="*/ 8 h 9"/>
                <a:gd name="T24" fmla="*/ 1 w 9"/>
                <a:gd name="T25" fmla="*/ 8 h 9"/>
                <a:gd name="T26" fmla="*/ 1 w 9"/>
                <a:gd name="T27" fmla="*/ 8 h 9"/>
                <a:gd name="T28" fmla="*/ 0 w 9"/>
                <a:gd name="T29" fmla="*/ 8 h 9"/>
                <a:gd name="T30" fmla="*/ 0 w 9"/>
                <a:gd name="T31" fmla="*/ 8 h 9"/>
                <a:gd name="T32" fmla="*/ 0 w 9"/>
                <a:gd name="T33" fmla="*/ 8 h 9"/>
                <a:gd name="T34" fmla="*/ 0 w 9"/>
                <a:gd name="T35" fmla="*/ 8 h 9"/>
                <a:gd name="T36" fmla="*/ 6 w 9"/>
                <a:gd name="T37" fmla="*/ 0 h 9"/>
                <a:gd name="T38" fmla="*/ 6 w 9"/>
                <a:gd name="T39" fmla="*/ 0 h 9"/>
                <a:gd name="T40" fmla="*/ 7 w 9"/>
                <a:gd name="T41" fmla="*/ 0 h 9"/>
                <a:gd name="T42" fmla="*/ 7 w 9"/>
                <a:gd name="T43" fmla="*/ 0 h 9"/>
                <a:gd name="T44" fmla="*/ 7 w 9"/>
                <a:gd name="T45" fmla="*/ 0 h 9"/>
                <a:gd name="T46" fmla="*/ 8 w 9"/>
                <a:gd name="T47" fmla="*/ 0 h 9"/>
                <a:gd name="T48" fmla="*/ 8 w 9"/>
                <a:gd name="T49" fmla="*/ 0 h 9"/>
                <a:gd name="T50" fmla="*/ 8 w 9"/>
                <a:gd name="T51" fmla="*/ 0 h 9"/>
                <a:gd name="T52" fmla="*/ 9 w 9"/>
                <a:gd name="T53" fmla="*/ 0 h 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9"/>
                <a:gd name="T83" fmla="*/ 9 w 9"/>
                <a:gd name="T84" fmla="*/ 9 h 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9">
                  <a:moveTo>
                    <a:pt x="9" y="0"/>
                  </a:moveTo>
                  <a:lnTo>
                    <a:pt x="4" y="9"/>
                  </a:lnTo>
                  <a:lnTo>
                    <a:pt x="2" y="9"/>
                  </a:lnTo>
                  <a:lnTo>
                    <a:pt x="1" y="8"/>
                  </a:lnTo>
                  <a:lnTo>
                    <a:pt x="0" y="8"/>
                  </a:lnTo>
                  <a:lnTo>
                    <a:pt x="6" y="0"/>
                  </a:lnTo>
                  <a:lnTo>
                    <a:pt x="7" y="0"/>
                  </a:lnTo>
                  <a:lnTo>
                    <a:pt x="8" y="0"/>
                  </a:lnTo>
                  <a:lnTo>
                    <a:pt x="9" y="0"/>
                  </a:lnTo>
                  <a:close/>
                </a:path>
              </a:pathLst>
            </a:custGeom>
            <a:solidFill>
              <a:srgbClr val="70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39" name="Freeform 563"/>
            <p:cNvSpPr>
              <a:spLocks/>
            </p:cNvSpPr>
            <p:nvPr/>
          </p:nvSpPr>
          <p:spPr bwMode="auto">
            <a:xfrm>
              <a:off x="4718" y="3773"/>
              <a:ext cx="9" cy="8"/>
            </a:xfrm>
            <a:custGeom>
              <a:avLst/>
              <a:gdLst>
                <a:gd name="T0" fmla="*/ 9 w 9"/>
                <a:gd name="T1" fmla="*/ 0 h 8"/>
                <a:gd name="T2" fmla="*/ 3 w 9"/>
                <a:gd name="T3" fmla="*/ 8 h 8"/>
                <a:gd name="T4" fmla="*/ 3 w 9"/>
                <a:gd name="T5" fmla="*/ 8 h 8"/>
                <a:gd name="T6" fmla="*/ 2 w 9"/>
                <a:gd name="T7" fmla="*/ 8 h 8"/>
                <a:gd name="T8" fmla="*/ 2 w 9"/>
                <a:gd name="T9" fmla="*/ 8 h 8"/>
                <a:gd name="T10" fmla="*/ 2 w 9"/>
                <a:gd name="T11" fmla="*/ 8 h 8"/>
                <a:gd name="T12" fmla="*/ 1 w 9"/>
                <a:gd name="T13" fmla="*/ 8 h 8"/>
                <a:gd name="T14" fmla="*/ 1 w 9"/>
                <a:gd name="T15" fmla="*/ 8 h 8"/>
                <a:gd name="T16" fmla="*/ 1 w 9"/>
                <a:gd name="T17" fmla="*/ 8 h 8"/>
                <a:gd name="T18" fmla="*/ 0 w 9"/>
                <a:gd name="T19" fmla="*/ 8 h 8"/>
                <a:gd name="T20" fmla="*/ 5 w 9"/>
                <a:gd name="T21" fmla="*/ 0 h 8"/>
                <a:gd name="T22" fmla="*/ 5 w 9"/>
                <a:gd name="T23" fmla="*/ 0 h 8"/>
                <a:gd name="T24" fmla="*/ 7 w 9"/>
                <a:gd name="T25" fmla="*/ 0 h 8"/>
                <a:gd name="T26" fmla="*/ 7 w 9"/>
                <a:gd name="T27" fmla="*/ 0 h 8"/>
                <a:gd name="T28" fmla="*/ 8 w 9"/>
                <a:gd name="T29" fmla="*/ 0 h 8"/>
                <a:gd name="T30" fmla="*/ 8 w 9"/>
                <a:gd name="T31" fmla="*/ 0 h 8"/>
                <a:gd name="T32" fmla="*/ 8 w 9"/>
                <a:gd name="T33" fmla="*/ 0 h 8"/>
                <a:gd name="T34" fmla="*/ 9 w 9"/>
                <a:gd name="T35" fmla="*/ 0 h 8"/>
                <a:gd name="T36" fmla="*/ 9 w 9"/>
                <a:gd name="T37" fmla="*/ 0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
                <a:gd name="T58" fmla="*/ 0 h 8"/>
                <a:gd name="T59" fmla="*/ 9 w 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 h="8">
                  <a:moveTo>
                    <a:pt x="9" y="0"/>
                  </a:moveTo>
                  <a:lnTo>
                    <a:pt x="3" y="8"/>
                  </a:lnTo>
                  <a:lnTo>
                    <a:pt x="2" y="8"/>
                  </a:lnTo>
                  <a:lnTo>
                    <a:pt x="1" y="8"/>
                  </a:lnTo>
                  <a:lnTo>
                    <a:pt x="0" y="8"/>
                  </a:lnTo>
                  <a:lnTo>
                    <a:pt x="5" y="0"/>
                  </a:lnTo>
                  <a:lnTo>
                    <a:pt x="7" y="0"/>
                  </a:lnTo>
                  <a:lnTo>
                    <a:pt x="8" y="0"/>
                  </a:lnTo>
                  <a:lnTo>
                    <a:pt x="9" y="0"/>
                  </a:lnTo>
                  <a:close/>
                </a:path>
              </a:pathLst>
            </a:custGeom>
            <a:solidFill>
              <a:srgbClr val="7287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0" name="Freeform 564"/>
            <p:cNvSpPr>
              <a:spLocks/>
            </p:cNvSpPr>
            <p:nvPr/>
          </p:nvSpPr>
          <p:spPr bwMode="auto">
            <a:xfrm>
              <a:off x="4715" y="3773"/>
              <a:ext cx="8" cy="9"/>
            </a:xfrm>
            <a:custGeom>
              <a:avLst/>
              <a:gdLst>
                <a:gd name="T0" fmla="*/ 8 w 8"/>
                <a:gd name="T1" fmla="*/ 0 h 9"/>
                <a:gd name="T2" fmla="*/ 3 w 8"/>
                <a:gd name="T3" fmla="*/ 8 h 9"/>
                <a:gd name="T4" fmla="*/ 3 w 8"/>
                <a:gd name="T5" fmla="*/ 8 h 9"/>
                <a:gd name="T6" fmla="*/ 2 w 8"/>
                <a:gd name="T7" fmla="*/ 8 h 9"/>
                <a:gd name="T8" fmla="*/ 2 w 8"/>
                <a:gd name="T9" fmla="*/ 9 h 9"/>
                <a:gd name="T10" fmla="*/ 2 w 8"/>
                <a:gd name="T11" fmla="*/ 9 h 9"/>
                <a:gd name="T12" fmla="*/ 1 w 8"/>
                <a:gd name="T13" fmla="*/ 9 h 9"/>
                <a:gd name="T14" fmla="*/ 1 w 8"/>
                <a:gd name="T15" fmla="*/ 9 h 9"/>
                <a:gd name="T16" fmla="*/ 1 w 8"/>
                <a:gd name="T17" fmla="*/ 9 h 9"/>
                <a:gd name="T18" fmla="*/ 0 w 8"/>
                <a:gd name="T19" fmla="*/ 9 h 9"/>
                <a:gd name="T20" fmla="*/ 5 w 8"/>
                <a:gd name="T21" fmla="*/ 0 h 9"/>
                <a:gd name="T22" fmla="*/ 5 w 8"/>
                <a:gd name="T23" fmla="*/ 0 h 9"/>
                <a:gd name="T24" fmla="*/ 6 w 8"/>
                <a:gd name="T25" fmla="*/ 0 h 9"/>
                <a:gd name="T26" fmla="*/ 6 w 8"/>
                <a:gd name="T27" fmla="*/ 0 h 9"/>
                <a:gd name="T28" fmla="*/ 7 w 8"/>
                <a:gd name="T29" fmla="*/ 0 h 9"/>
                <a:gd name="T30" fmla="*/ 7 w 8"/>
                <a:gd name="T31" fmla="*/ 0 h 9"/>
                <a:gd name="T32" fmla="*/ 7 w 8"/>
                <a:gd name="T33" fmla="*/ 0 h 9"/>
                <a:gd name="T34" fmla="*/ 8 w 8"/>
                <a:gd name="T35" fmla="*/ 0 h 9"/>
                <a:gd name="T36" fmla="*/ 8 w 8"/>
                <a:gd name="T37" fmla="*/ 0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9"/>
                <a:gd name="T59" fmla="*/ 8 w 8"/>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9">
                  <a:moveTo>
                    <a:pt x="8" y="0"/>
                  </a:moveTo>
                  <a:lnTo>
                    <a:pt x="3" y="8"/>
                  </a:lnTo>
                  <a:lnTo>
                    <a:pt x="2" y="8"/>
                  </a:lnTo>
                  <a:lnTo>
                    <a:pt x="2" y="9"/>
                  </a:lnTo>
                  <a:lnTo>
                    <a:pt x="1" y="9"/>
                  </a:lnTo>
                  <a:lnTo>
                    <a:pt x="0" y="9"/>
                  </a:lnTo>
                  <a:lnTo>
                    <a:pt x="5" y="0"/>
                  </a:lnTo>
                  <a:lnTo>
                    <a:pt x="6" y="0"/>
                  </a:lnTo>
                  <a:lnTo>
                    <a:pt x="7" y="0"/>
                  </a:lnTo>
                  <a:lnTo>
                    <a:pt x="8" y="0"/>
                  </a:lnTo>
                  <a:close/>
                </a:path>
              </a:pathLst>
            </a:custGeom>
            <a:solidFill>
              <a:srgbClr val="7489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1" name="Freeform 565"/>
            <p:cNvSpPr>
              <a:spLocks/>
            </p:cNvSpPr>
            <p:nvPr/>
          </p:nvSpPr>
          <p:spPr bwMode="auto">
            <a:xfrm>
              <a:off x="4712" y="3773"/>
              <a:ext cx="8" cy="10"/>
            </a:xfrm>
            <a:custGeom>
              <a:avLst/>
              <a:gdLst>
                <a:gd name="T0" fmla="*/ 8 w 8"/>
                <a:gd name="T1" fmla="*/ 0 h 10"/>
                <a:gd name="T2" fmla="*/ 3 w 8"/>
                <a:gd name="T3" fmla="*/ 9 h 10"/>
                <a:gd name="T4" fmla="*/ 3 w 8"/>
                <a:gd name="T5" fmla="*/ 9 h 10"/>
                <a:gd name="T6" fmla="*/ 2 w 8"/>
                <a:gd name="T7" fmla="*/ 9 h 10"/>
                <a:gd name="T8" fmla="*/ 2 w 8"/>
                <a:gd name="T9" fmla="*/ 9 h 10"/>
                <a:gd name="T10" fmla="*/ 1 w 8"/>
                <a:gd name="T11" fmla="*/ 9 h 10"/>
                <a:gd name="T12" fmla="*/ 1 w 8"/>
                <a:gd name="T13" fmla="*/ 9 h 10"/>
                <a:gd name="T14" fmla="*/ 1 w 8"/>
                <a:gd name="T15" fmla="*/ 9 h 10"/>
                <a:gd name="T16" fmla="*/ 0 w 8"/>
                <a:gd name="T17" fmla="*/ 9 h 10"/>
                <a:gd name="T18" fmla="*/ 0 w 8"/>
                <a:gd name="T19" fmla="*/ 10 h 10"/>
                <a:gd name="T20" fmla="*/ 5 w 8"/>
                <a:gd name="T21" fmla="*/ 1 h 10"/>
                <a:gd name="T22" fmla="*/ 5 w 8"/>
                <a:gd name="T23" fmla="*/ 1 h 10"/>
                <a:gd name="T24" fmla="*/ 6 w 8"/>
                <a:gd name="T25" fmla="*/ 1 h 10"/>
                <a:gd name="T26" fmla="*/ 6 w 8"/>
                <a:gd name="T27" fmla="*/ 1 h 10"/>
                <a:gd name="T28" fmla="*/ 6 w 8"/>
                <a:gd name="T29" fmla="*/ 0 h 10"/>
                <a:gd name="T30" fmla="*/ 7 w 8"/>
                <a:gd name="T31" fmla="*/ 0 h 10"/>
                <a:gd name="T32" fmla="*/ 7 w 8"/>
                <a:gd name="T33" fmla="*/ 0 h 10"/>
                <a:gd name="T34" fmla="*/ 8 w 8"/>
                <a:gd name="T35" fmla="*/ 0 h 10"/>
                <a:gd name="T36" fmla="*/ 8 w 8"/>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
                <a:gd name="T59" fmla="*/ 8 w 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
                  <a:moveTo>
                    <a:pt x="8" y="0"/>
                  </a:moveTo>
                  <a:lnTo>
                    <a:pt x="3" y="9"/>
                  </a:lnTo>
                  <a:lnTo>
                    <a:pt x="2" y="9"/>
                  </a:lnTo>
                  <a:lnTo>
                    <a:pt x="1" y="9"/>
                  </a:lnTo>
                  <a:lnTo>
                    <a:pt x="0" y="9"/>
                  </a:lnTo>
                  <a:lnTo>
                    <a:pt x="0" y="10"/>
                  </a:lnTo>
                  <a:lnTo>
                    <a:pt x="5" y="1"/>
                  </a:lnTo>
                  <a:lnTo>
                    <a:pt x="6" y="1"/>
                  </a:lnTo>
                  <a:lnTo>
                    <a:pt x="6" y="0"/>
                  </a:lnTo>
                  <a:lnTo>
                    <a:pt x="7" y="0"/>
                  </a:lnTo>
                  <a:lnTo>
                    <a:pt x="8" y="0"/>
                  </a:lnTo>
                  <a:close/>
                </a:path>
              </a:pathLst>
            </a:custGeom>
            <a:solidFill>
              <a:srgbClr val="768A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2" name="Freeform 566"/>
            <p:cNvSpPr>
              <a:spLocks/>
            </p:cNvSpPr>
            <p:nvPr/>
          </p:nvSpPr>
          <p:spPr bwMode="auto">
            <a:xfrm>
              <a:off x="4707" y="3774"/>
              <a:ext cx="10" cy="10"/>
            </a:xfrm>
            <a:custGeom>
              <a:avLst/>
              <a:gdLst>
                <a:gd name="T0" fmla="*/ 10 w 10"/>
                <a:gd name="T1" fmla="*/ 0 h 10"/>
                <a:gd name="T2" fmla="*/ 5 w 10"/>
                <a:gd name="T3" fmla="*/ 9 h 10"/>
                <a:gd name="T4" fmla="*/ 4 w 10"/>
                <a:gd name="T5" fmla="*/ 9 h 10"/>
                <a:gd name="T6" fmla="*/ 4 w 10"/>
                <a:gd name="T7" fmla="*/ 9 h 10"/>
                <a:gd name="T8" fmla="*/ 2 w 10"/>
                <a:gd name="T9" fmla="*/ 9 h 10"/>
                <a:gd name="T10" fmla="*/ 2 w 10"/>
                <a:gd name="T11" fmla="*/ 9 h 10"/>
                <a:gd name="T12" fmla="*/ 1 w 10"/>
                <a:gd name="T13" fmla="*/ 9 h 10"/>
                <a:gd name="T14" fmla="*/ 1 w 10"/>
                <a:gd name="T15" fmla="*/ 10 h 10"/>
                <a:gd name="T16" fmla="*/ 1 w 10"/>
                <a:gd name="T17" fmla="*/ 10 h 10"/>
                <a:gd name="T18" fmla="*/ 0 w 10"/>
                <a:gd name="T19" fmla="*/ 10 h 10"/>
                <a:gd name="T20" fmla="*/ 6 w 10"/>
                <a:gd name="T21" fmla="*/ 1 h 10"/>
                <a:gd name="T22" fmla="*/ 7 w 10"/>
                <a:gd name="T23" fmla="*/ 1 h 10"/>
                <a:gd name="T24" fmla="*/ 7 w 10"/>
                <a:gd name="T25" fmla="*/ 1 h 10"/>
                <a:gd name="T26" fmla="*/ 8 w 10"/>
                <a:gd name="T27" fmla="*/ 0 h 10"/>
                <a:gd name="T28" fmla="*/ 8 w 10"/>
                <a:gd name="T29" fmla="*/ 0 h 10"/>
                <a:gd name="T30" fmla="*/ 8 w 10"/>
                <a:gd name="T31" fmla="*/ 0 h 10"/>
                <a:gd name="T32" fmla="*/ 9 w 10"/>
                <a:gd name="T33" fmla="*/ 0 h 10"/>
                <a:gd name="T34" fmla="*/ 9 w 10"/>
                <a:gd name="T35" fmla="*/ 0 h 10"/>
                <a:gd name="T36" fmla="*/ 10 w 10"/>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0"/>
                <a:gd name="T59" fmla="*/ 10 w 10"/>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0">
                  <a:moveTo>
                    <a:pt x="10" y="0"/>
                  </a:moveTo>
                  <a:lnTo>
                    <a:pt x="5" y="9"/>
                  </a:lnTo>
                  <a:lnTo>
                    <a:pt x="4" y="9"/>
                  </a:lnTo>
                  <a:lnTo>
                    <a:pt x="2" y="9"/>
                  </a:lnTo>
                  <a:lnTo>
                    <a:pt x="1" y="9"/>
                  </a:lnTo>
                  <a:lnTo>
                    <a:pt x="1" y="10"/>
                  </a:lnTo>
                  <a:lnTo>
                    <a:pt x="0" y="10"/>
                  </a:lnTo>
                  <a:lnTo>
                    <a:pt x="6" y="1"/>
                  </a:lnTo>
                  <a:lnTo>
                    <a:pt x="7" y="1"/>
                  </a:lnTo>
                  <a:lnTo>
                    <a:pt x="8" y="0"/>
                  </a:lnTo>
                  <a:lnTo>
                    <a:pt x="9" y="0"/>
                  </a:lnTo>
                  <a:lnTo>
                    <a:pt x="10" y="0"/>
                  </a:lnTo>
                  <a:close/>
                </a:path>
              </a:pathLst>
            </a:custGeom>
            <a:solidFill>
              <a:srgbClr val="78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3" name="Freeform 567"/>
            <p:cNvSpPr>
              <a:spLocks/>
            </p:cNvSpPr>
            <p:nvPr/>
          </p:nvSpPr>
          <p:spPr bwMode="auto">
            <a:xfrm>
              <a:off x="4703" y="3775"/>
              <a:ext cx="10" cy="11"/>
            </a:xfrm>
            <a:custGeom>
              <a:avLst/>
              <a:gdLst>
                <a:gd name="T0" fmla="*/ 10 w 10"/>
                <a:gd name="T1" fmla="*/ 0 h 11"/>
                <a:gd name="T2" fmla="*/ 4 w 10"/>
                <a:gd name="T3" fmla="*/ 9 h 11"/>
                <a:gd name="T4" fmla="*/ 4 w 10"/>
                <a:gd name="T5" fmla="*/ 9 h 11"/>
                <a:gd name="T6" fmla="*/ 3 w 10"/>
                <a:gd name="T7" fmla="*/ 9 h 11"/>
                <a:gd name="T8" fmla="*/ 3 w 10"/>
                <a:gd name="T9" fmla="*/ 10 h 11"/>
                <a:gd name="T10" fmla="*/ 2 w 10"/>
                <a:gd name="T11" fmla="*/ 10 h 11"/>
                <a:gd name="T12" fmla="*/ 2 w 10"/>
                <a:gd name="T13" fmla="*/ 10 h 11"/>
                <a:gd name="T14" fmla="*/ 1 w 10"/>
                <a:gd name="T15" fmla="*/ 11 h 11"/>
                <a:gd name="T16" fmla="*/ 1 w 10"/>
                <a:gd name="T17" fmla="*/ 11 h 11"/>
                <a:gd name="T18" fmla="*/ 0 w 10"/>
                <a:gd name="T19" fmla="*/ 11 h 11"/>
                <a:gd name="T20" fmla="*/ 6 w 10"/>
                <a:gd name="T21" fmla="*/ 1 h 11"/>
                <a:gd name="T22" fmla="*/ 6 w 10"/>
                <a:gd name="T23" fmla="*/ 1 h 11"/>
                <a:gd name="T24" fmla="*/ 6 w 10"/>
                <a:gd name="T25" fmla="*/ 1 h 11"/>
                <a:gd name="T26" fmla="*/ 8 w 10"/>
                <a:gd name="T27" fmla="*/ 1 h 11"/>
                <a:gd name="T28" fmla="*/ 8 w 10"/>
                <a:gd name="T29" fmla="*/ 0 h 11"/>
                <a:gd name="T30" fmla="*/ 9 w 10"/>
                <a:gd name="T31" fmla="*/ 0 h 11"/>
                <a:gd name="T32" fmla="*/ 9 w 10"/>
                <a:gd name="T33" fmla="*/ 0 h 11"/>
                <a:gd name="T34" fmla="*/ 10 w 10"/>
                <a:gd name="T35" fmla="*/ 0 h 11"/>
                <a:gd name="T36" fmla="*/ 10 w 10"/>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1"/>
                <a:gd name="T59" fmla="*/ 10 w 10"/>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1">
                  <a:moveTo>
                    <a:pt x="10" y="0"/>
                  </a:moveTo>
                  <a:lnTo>
                    <a:pt x="4" y="9"/>
                  </a:lnTo>
                  <a:lnTo>
                    <a:pt x="3" y="9"/>
                  </a:lnTo>
                  <a:lnTo>
                    <a:pt x="3" y="10"/>
                  </a:lnTo>
                  <a:lnTo>
                    <a:pt x="2" y="10"/>
                  </a:lnTo>
                  <a:lnTo>
                    <a:pt x="1" y="11"/>
                  </a:lnTo>
                  <a:lnTo>
                    <a:pt x="0" y="11"/>
                  </a:lnTo>
                  <a:lnTo>
                    <a:pt x="6" y="1"/>
                  </a:lnTo>
                  <a:lnTo>
                    <a:pt x="8" y="1"/>
                  </a:lnTo>
                  <a:lnTo>
                    <a:pt x="8" y="0"/>
                  </a:lnTo>
                  <a:lnTo>
                    <a:pt x="9" y="0"/>
                  </a:lnTo>
                  <a:lnTo>
                    <a:pt x="10" y="0"/>
                  </a:lnTo>
                  <a:close/>
                </a:path>
              </a:pathLst>
            </a:custGeom>
            <a:solidFill>
              <a:srgbClr val="79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4" name="Freeform 568"/>
            <p:cNvSpPr>
              <a:spLocks/>
            </p:cNvSpPr>
            <p:nvPr/>
          </p:nvSpPr>
          <p:spPr bwMode="auto">
            <a:xfrm>
              <a:off x="4698" y="3776"/>
              <a:ext cx="11" cy="15"/>
            </a:xfrm>
            <a:custGeom>
              <a:avLst/>
              <a:gdLst>
                <a:gd name="T0" fmla="*/ 11 w 11"/>
                <a:gd name="T1" fmla="*/ 0 h 15"/>
                <a:gd name="T2" fmla="*/ 5 w 11"/>
                <a:gd name="T3" fmla="*/ 10 h 15"/>
                <a:gd name="T4" fmla="*/ 4 w 11"/>
                <a:gd name="T5" fmla="*/ 12 h 15"/>
                <a:gd name="T6" fmla="*/ 4 w 11"/>
                <a:gd name="T7" fmla="*/ 12 h 15"/>
                <a:gd name="T8" fmla="*/ 3 w 11"/>
                <a:gd name="T9" fmla="*/ 12 h 15"/>
                <a:gd name="T10" fmla="*/ 3 w 11"/>
                <a:gd name="T11" fmla="*/ 13 h 15"/>
                <a:gd name="T12" fmla="*/ 2 w 11"/>
                <a:gd name="T13" fmla="*/ 13 h 15"/>
                <a:gd name="T14" fmla="*/ 1 w 11"/>
                <a:gd name="T15" fmla="*/ 14 h 15"/>
                <a:gd name="T16" fmla="*/ 1 w 11"/>
                <a:gd name="T17" fmla="*/ 14 h 15"/>
                <a:gd name="T18" fmla="*/ 0 w 11"/>
                <a:gd name="T19" fmla="*/ 15 h 15"/>
                <a:gd name="T20" fmla="*/ 7 w 11"/>
                <a:gd name="T21" fmla="*/ 2 h 15"/>
                <a:gd name="T22" fmla="*/ 7 w 11"/>
                <a:gd name="T23" fmla="*/ 2 h 15"/>
                <a:gd name="T24" fmla="*/ 8 w 11"/>
                <a:gd name="T25" fmla="*/ 2 h 15"/>
                <a:gd name="T26" fmla="*/ 8 w 11"/>
                <a:gd name="T27" fmla="*/ 1 h 15"/>
                <a:gd name="T28" fmla="*/ 9 w 11"/>
                <a:gd name="T29" fmla="*/ 1 h 15"/>
                <a:gd name="T30" fmla="*/ 9 w 11"/>
                <a:gd name="T31" fmla="*/ 1 h 15"/>
                <a:gd name="T32" fmla="*/ 10 w 11"/>
                <a:gd name="T33" fmla="*/ 1 h 15"/>
                <a:gd name="T34" fmla="*/ 10 w 11"/>
                <a:gd name="T35" fmla="*/ 0 h 15"/>
                <a:gd name="T36" fmla="*/ 11 w 11"/>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5"/>
                <a:gd name="T59" fmla="*/ 11 w 11"/>
                <a:gd name="T60" fmla="*/ 15 h 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5">
                  <a:moveTo>
                    <a:pt x="11" y="0"/>
                  </a:moveTo>
                  <a:lnTo>
                    <a:pt x="5" y="10"/>
                  </a:lnTo>
                  <a:lnTo>
                    <a:pt x="4" y="12"/>
                  </a:lnTo>
                  <a:lnTo>
                    <a:pt x="3" y="12"/>
                  </a:lnTo>
                  <a:lnTo>
                    <a:pt x="3" y="13"/>
                  </a:lnTo>
                  <a:lnTo>
                    <a:pt x="2" y="13"/>
                  </a:lnTo>
                  <a:lnTo>
                    <a:pt x="1" y="14"/>
                  </a:lnTo>
                  <a:lnTo>
                    <a:pt x="0" y="15"/>
                  </a:lnTo>
                  <a:lnTo>
                    <a:pt x="7" y="2"/>
                  </a:lnTo>
                  <a:lnTo>
                    <a:pt x="8" y="2"/>
                  </a:lnTo>
                  <a:lnTo>
                    <a:pt x="8" y="1"/>
                  </a:lnTo>
                  <a:lnTo>
                    <a:pt x="9" y="1"/>
                  </a:lnTo>
                  <a:lnTo>
                    <a:pt x="10" y="1"/>
                  </a:lnTo>
                  <a:lnTo>
                    <a:pt x="10" y="0"/>
                  </a:lnTo>
                  <a:lnTo>
                    <a:pt x="11" y="0"/>
                  </a:lnTo>
                  <a:close/>
                </a:path>
              </a:pathLst>
            </a:custGeom>
            <a:solidFill>
              <a:srgbClr val="7B8F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5" name="Freeform 569"/>
            <p:cNvSpPr>
              <a:spLocks noEditPoints="1"/>
            </p:cNvSpPr>
            <p:nvPr/>
          </p:nvSpPr>
          <p:spPr bwMode="auto">
            <a:xfrm>
              <a:off x="4673" y="3778"/>
              <a:ext cx="32" cy="56"/>
            </a:xfrm>
            <a:custGeom>
              <a:avLst/>
              <a:gdLst>
                <a:gd name="T0" fmla="*/ 32 w 32"/>
                <a:gd name="T1" fmla="*/ 0 h 56"/>
                <a:gd name="T2" fmla="*/ 25 w 32"/>
                <a:gd name="T3" fmla="*/ 13 h 56"/>
                <a:gd name="T4" fmla="*/ 23 w 32"/>
                <a:gd name="T5" fmla="*/ 13 h 56"/>
                <a:gd name="T6" fmla="*/ 22 w 32"/>
                <a:gd name="T7" fmla="*/ 14 h 56"/>
                <a:gd name="T8" fmla="*/ 21 w 32"/>
                <a:gd name="T9" fmla="*/ 15 h 56"/>
                <a:gd name="T10" fmla="*/ 21 w 32"/>
                <a:gd name="T11" fmla="*/ 16 h 56"/>
                <a:gd name="T12" fmla="*/ 20 w 32"/>
                <a:gd name="T13" fmla="*/ 17 h 56"/>
                <a:gd name="T14" fmla="*/ 19 w 32"/>
                <a:gd name="T15" fmla="*/ 18 h 56"/>
                <a:gd name="T16" fmla="*/ 18 w 32"/>
                <a:gd name="T17" fmla="*/ 19 h 56"/>
                <a:gd name="T18" fmla="*/ 17 w 32"/>
                <a:gd name="T19" fmla="*/ 20 h 56"/>
                <a:gd name="T20" fmla="*/ 27 w 32"/>
                <a:gd name="T21" fmla="*/ 3 h 56"/>
                <a:gd name="T22" fmla="*/ 28 w 32"/>
                <a:gd name="T23" fmla="*/ 3 h 56"/>
                <a:gd name="T24" fmla="*/ 28 w 32"/>
                <a:gd name="T25" fmla="*/ 2 h 56"/>
                <a:gd name="T26" fmla="*/ 29 w 32"/>
                <a:gd name="T27" fmla="*/ 2 h 56"/>
                <a:gd name="T28" fmla="*/ 29 w 32"/>
                <a:gd name="T29" fmla="*/ 2 h 56"/>
                <a:gd name="T30" fmla="*/ 30 w 32"/>
                <a:gd name="T31" fmla="*/ 1 h 56"/>
                <a:gd name="T32" fmla="*/ 30 w 32"/>
                <a:gd name="T33" fmla="*/ 1 h 56"/>
                <a:gd name="T34" fmla="*/ 31 w 32"/>
                <a:gd name="T35" fmla="*/ 1 h 56"/>
                <a:gd name="T36" fmla="*/ 32 w 32"/>
                <a:gd name="T37" fmla="*/ 0 h 56"/>
                <a:gd name="T38" fmla="*/ 1 w 32"/>
                <a:gd name="T39" fmla="*/ 49 h 56"/>
                <a:gd name="T40" fmla="*/ 4 w 32"/>
                <a:gd name="T41" fmla="*/ 44 h 56"/>
                <a:gd name="T42" fmla="*/ 3 w 32"/>
                <a:gd name="T43" fmla="*/ 47 h 56"/>
                <a:gd name="T44" fmla="*/ 2 w 32"/>
                <a:gd name="T45" fmla="*/ 49 h 56"/>
                <a:gd name="T46" fmla="*/ 2 w 32"/>
                <a:gd name="T47" fmla="*/ 51 h 56"/>
                <a:gd name="T48" fmla="*/ 1 w 32"/>
                <a:gd name="T49" fmla="*/ 52 h 56"/>
                <a:gd name="T50" fmla="*/ 1 w 32"/>
                <a:gd name="T51" fmla="*/ 55 h 56"/>
                <a:gd name="T52" fmla="*/ 0 w 32"/>
                <a:gd name="T53" fmla="*/ 56 h 56"/>
                <a:gd name="T54" fmla="*/ 0 w 32"/>
                <a:gd name="T55" fmla="*/ 56 h 56"/>
                <a:gd name="T56" fmla="*/ 0 w 32"/>
                <a:gd name="T57" fmla="*/ 56 h 56"/>
                <a:gd name="T58" fmla="*/ 0 w 32"/>
                <a:gd name="T59" fmla="*/ 55 h 56"/>
                <a:gd name="T60" fmla="*/ 0 w 32"/>
                <a:gd name="T61" fmla="*/ 55 h 56"/>
                <a:gd name="T62" fmla="*/ 0 w 32"/>
                <a:gd name="T63" fmla="*/ 54 h 56"/>
                <a:gd name="T64" fmla="*/ 1 w 32"/>
                <a:gd name="T65" fmla="*/ 52 h 56"/>
                <a:gd name="T66" fmla="*/ 1 w 32"/>
                <a:gd name="T67" fmla="*/ 52 h 56"/>
                <a:gd name="T68" fmla="*/ 1 w 32"/>
                <a:gd name="T69" fmla="*/ 51 h 56"/>
                <a:gd name="T70" fmla="*/ 1 w 32"/>
                <a:gd name="T71" fmla="*/ 50 h 56"/>
                <a:gd name="T72" fmla="*/ 1 w 32"/>
                <a:gd name="T73" fmla="*/ 49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2"/>
                <a:gd name="T112" fmla="*/ 0 h 56"/>
                <a:gd name="T113" fmla="*/ 32 w 32"/>
                <a:gd name="T114" fmla="*/ 56 h 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2" h="56">
                  <a:moveTo>
                    <a:pt x="32" y="0"/>
                  </a:moveTo>
                  <a:lnTo>
                    <a:pt x="25" y="13"/>
                  </a:lnTo>
                  <a:lnTo>
                    <a:pt x="23" y="13"/>
                  </a:lnTo>
                  <a:lnTo>
                    <a:pt x="22" y="14"/>
                  </a:lnTo>
                  <a:lnTo>
                    <a:pt x="21" y="15"/>
                  </a:lnTo>
                  <a:lnTo>
                    <a:pt x="21" y="16"/>
                  </a:lnTo>
                  <a:lnTo>
                    <a:pt x="20" y="17"/>
                  </a:lnTo>
                  <a:lnTo>
                    <a:pt x="19" y="18"/>
                  </a:lnTo>
                  <a:lnTo>
                    <a:pt x="18" y="19"/>
                  </a:lnTo>
                  <a:lnTo>
                    <a:pt x="17" y="20"/>
                  </a:lnTo>
                  <a:lnTo>
                    <a:pt x="27" y="3"/>
                  </a:lnTo>
                  <a:lnTo>
                    <a:pt x="28" y="3"/>
                  </a:lnTo>
                  <a:lnTo>
                    <a:pt x="28" y="2"/>
                  </a:lnTo>
                  <a:lnTo>
                    <a:pt x="29" y="2"/>
                  </a:lnTo>
                  <a:lnTo>
                    <a:pt x="30" y="1"/>
                  </a:lnTo>
                  <a:lnTo>
                    <a:pt x="31" y="1"/>
                  </a:lnTo>
                  <a:lnTo>
                    <a:pt x="32" y="0"/>
                  </a:lnTo>
                  <a:close/>
                  <a:moveTo>
                    <a:pt x="1" y="49"/>
                  </a:moveTo>
                  <a:lnTo>
                    <a:pt x="4" y="44"/>
                  </a:lnTo>
                  <a:lnTo>
                    <a:pt x="3" y="47"/>
                  </a:lnTo>
                  <a:lnTo>
                    <a:pt x="2" y="49"/>
                  </a:lnTo>
                  <a:lnTo>
                    <a:pt x="2" y="51"/>
                  </a:lnTo>
                  <a:lnTo>
                    <a:pt x="1" y="52"/>
                  </a:lnTo>
                  <a:lnTo>
                    <a:pt x="1" y="55"/>
                  </a:lnTo>
                  <a:lnTo>
                    <a:pt x="0" y="56"/>
                  </a:lnTo>
                  <a:lnTo>
                    <a:pt x="0" y="55"/>
                  </a:lnTo>
                  <a:lnTo>
                    <a:pt x="0" y="54"/>
                  </a:lnTo>
                  <a:lnTo>
                    <a:pt x="1" y="52"/>
                  </a:lnTo>
                  <a:lnTo>
                    <a:pt x="1" y="51"/>
                  </a:lnTo>
                  <a:lnTo>
                    <a:pt x="1" y="50"/>
                  </a:lnTo>
                  <a:lnTo>
                    <a:pt x="1" y="49"/>
                  </a:lnTo>
                  <a:close/>
                </a:path>
              </a:pathLst>
            </a:custGeom>
            <a:solidFill>
              <a:srgbClr val="7D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6" name="Freeform 570"/>
            <p:cNvSpPr>
              <a:spLocks/>
            </p:cNvSpPr>
            <p:nvPr/>
          </p:nvSpPr>
          <p:spPr bwMode="auto">
            <a:xfrm>
              <a:off x="4674" y="3781"/>
              <a:ext cx="26" cy="46"/>
            </a:xfrm>
            <a:custGeom>
              <a:avLst/>
              <a:gdLst>
                <a:gd name="T0" fmla="*/ 26 w 26"/>
                <a:gd name="T1" fmla="*/ 0 h 46"/>
                <a:gd name="T2" fmla="*/ 16 w 26"/>
                <a:gd name="T3" fmla="*/ 17 h 46"/>
                <a:gd name="T4" fmla="*/ 14 w 26"/>
                <a:gd name="T5" fmla="*/ 21 h 46"/>
                <a:gd name="T6" fmla="*/ 12 w 26"/>
                <a:gd name="T7" fmla="*/ 23 h 46"/>
                <a:gd name="T8" fmla="*/ 9 w 26"/>
                <a:gd name="T9" fmla="*/ 26 h 46"/>
                <a:gd name="T10" fmla="*/ 8 w 26"/>
                <a:gd name="T11" fmla="*/ 29 h 46"/>
                <a:gd name="T12" fmla="*/ 6 w 26"/>
                <a:gd name="T13" fmla="*/ 32 h 46"/>
                <a:gd name="T14" fmla="*/ 5 w 26"/>
                <a:gd name="T15" fmla="*/ 36 h 46"/>
                <a:gd name="T16" fmla="*/ 4 w 26"/>
                <a:gd name="T17" fmla="*/ 39 h 46"/>
                <a:gd name="T18" fmla="*/ 3 w 26"/>
                <a:gd name="T19" fmla="*/ 41 h 46"/>
                <a:gd name="T20" fmla="*/ 0 w 26"/>
                <a:gd name="T21" fmla="*/ 46 h 46"/>
                <a:gd name="T22" fmla="*/ 0 w 26"/>
                <a:gd name="T23" fmla="*/ 45 h 46"/>
                <a:gd name="T24" fmla="*/ 0 w 26"/>
                <a:gd name="T25" fmla="*/ 44 h 46"/>
                <a:gd name="T26" fmla="*/ 0 w 26"/>
                <a:gd name="T27" fmla="*/ 44 h 46"/>
                <a:gd name="T28" fmla="*/ 1 w 26"/>
                <a:gd name="T29" fmla="*/ 43 h 46"/>
                <a:gd name="T30" fmla="*/ 1 w 26"/>
                <a:gd name="T31" fmla="*/ 42 h 46"/>
                <a:gd name="T32" fmla="*/ 1 w 26"/>
                <a:gd name="T33" fmla="*/ 41 h 46"/>
                <a:gd name="T34" fmla="*/ 1 w 26"/>
                <a:gd name="T35" fmla="*/ 40 h 46"/>
                <a:gd name="T36" fmla="*/ 1 w 26"/>
                <a:gd name="T37" fmla="*/ 39 h 46"/>
                <a:gd name="T38" fmla="*/ 20 w 26"/>
                <a:gd name="T39" fmla="*/ 4 h 46"/>
                <a:gd name="T40" fmla="*/ 20 w 26"/>
                <a:gd name="T41" fmla="*/ 4 h 46"/>
                <a:gd name="T42" fmla="*/ 21 w 26"/>
                <a:gd name="T43" fmla="*/ 3 h 46"/>
                <a:gd name="T44" fmla="*/ 22 w 26"/>
                <a:gd name="T45" fmla="*/ 3 h 46"/>
                <a:gd name="T46" fmla="*/ 22 w 26"/>
                <a:gd name="T47" fmla="*/ 2 h 46"/>
                <a:gd name="T48" fmla="*/ 24 w 26"/>
                <a:gd name="T49" fmla="*/ 1 h 46"/>
                <a:gd name="T50" fmla="*/ 25 w 26"/>
                <a:gd name="T51" fmla="*/ 1 h 46"/>
                <a:gd name="T52" fmla="*/ 25 w 26"/>
                <a:gd name="T53" fmla="*/ 0 h 46"/>
                <a:gd name="T54" fmla="*/ 26 w 26"/>
                <a:gd name="T55" fmla="*/ 0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46"/>
                <a:gd name="T86" fmla="*/ 26 w 26"/>
                <a:gd name="T87" fmla="*/ 46 h 4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46">
                  <a:moveTo>
                    <a:pt x="26" y="0"/>
                  </a:moveTo>
                  <a:lnTo>
                    <a:pt x="16" y="17"/>
                  </a:lnTo>
                  <a:lnTo>
                    <a:pt x="14" y="21"/>
                  </a:lnTo>
                  <a:lnTo>
                    <a:pt x="12" y="23"/>
                  </a:lnTo>
                  <a:lnTo>
                    <a:pt x="9" y="26"/>
                  </a:lnTo>
                  <a:lnTo>
                    <a:pt x="8" y="29"/>
                  </a:lnTo>
                  <a:lnTo>
                    <a:pt x="6" y="32"/>
                  </a:lnTo>
                  <a:lnTo>
                    <a:pt x="5" y="36"/>
                  </a:lnTo>
                  <a:lnTo>
                    <a:pt x="4" y="39"/>
                  </a:lnTo>
                  <a:lnTo>
                    <a:pt x="3" y="41"/>
                  </a:lnTo>
                  <a:lnTo>
                    <a:pt x="0" y="46"/>
                  </a:lnTo>
                  <a:lnTo>
                    <a:pt x="0" y="45"/>
                  </a:lnTo>
                  <a:lnTo>
                    <a:pt x="0" y="44"/>
                  </a:lnTo>
                  <a:lnTo>
                    <a:pt x="1" y="43"/>
                  </a:lnTo>
                  <a:lnTo>
                    <a:pt x="1" y="42"/>
                  </a:lnTo>
                  <a:lnTo>
                    <a:pt x="1" y="41"/>
                  </a:lnTo>
                  <a:lnTo>
                    <a:pt x="1" y="40"/>
                  </a:lnTo>
                  <a:lnTo>
                    <a:pt x="1" y="39"/>
                  </a:lnTo>
                  <a:lnTo>
                    <a:pt x="20" y="4"/>
                  </a:lnTo>
                  <a:lnTo>
                    <a:pt x="21" y="3"/>
                  </a:lnTo>
                  <a:lnTo>
                    <a:pt x="22" y="3"/>
                  </a:lnTo>
                  <a:lnTo>
                    <a:pt x="22" y="2"/>
                  </a:lnTo>
                  <a:lnTo>
                    <a:pt x="24" y="1"/>
                  </a:lnTo>
                  <a:lnTo>
                    <a:pt x="25" y="1"/>
                  </a:lnTo>
                  <a:lnTo>
                    <a:pt x="25" y="0"/>
                  </a:lnTo>
                  <a:lnTo>
                    <a:pt x="26" y="0"/>
                  </a:lnTo>
                  <a:close/>
                </a:path>
              </a:pathLst>
            </a:custGeom>
            <a:solidFill>
              <a:srgbClr val="7F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7" name="Freeform 571"/>
            <p:cNvSpPr>
              <a:spLocks/>
            </p:cNvSpPr>
            <p:nvPr/>
          </p:nvSpPr>
          <p:spPr bwMode="auto">
            <a:xfrm>
              <a:off x="4675" y="3785"/>
              <a:ext cx="19" cy="35"/>
            </a:xfrm>
            <a:custGeom>
              <a:avLst/>
              <a:gdLst>
                <a:gd name="T0" fmla="*/ 19 w 19"/>
                <a:gd name="T1" fmla="*/ 0 h 35"/>
                <a:gd name="T2" fmla="*/ 0 w 19"/>
                <a:gd name="T3" fmla="*/ 35 h 35"/>
                <a:gd name="T4" fmla="*/ 1 w 19"/>
                <a:gd name="T5" fmla="*/ 33 h 35"/>
                <a:gd name="T6" fmla="*/ 1 w 19"/>
                <a:gd name="T7" fmla="*/ 30 h 35"/>
                <a:gd name="T8" fmla="*/ 2 w 19"/>
                <a:gd name="T9" fmla="*/ 28 h 35"/>
                <a:gd name="T10" fmla="*/ 2 w 19"/>
                <a:gd name="T11" fmla="*/ 27 h 35"/>
                <a:gd name="T12" fmla="*/ 3 w 19"/>
                <a:gd name="T13" fmla="*/ 25 h 35"/>
                <a:gd name="T14" fmla="*/ 4 w 19"/>
                <a:gd name="T15" fmla="*/ 23 h 35"/>
                <a:gd name="T16" fmla="*/ 4 w 19"/>
                <a:gd name="T17" fmla="*/ 22 h 35"/>
                <a:gd name="T18" fmla="*/ 5 w 19"/>
                <a:gd name="T19" fmla="*/ 20 h 35"/>
                <a:gd name="T20" fmla="*/ 10 w 19"/>
                <a:gd name="T21" fmla="*/ 11 h 35"/>
                <a:gd name="T22" fmla="*/ 11 w 19"/>
                <a:gd name="T23" fmla="*/ 10 h 35"/>
                <a:gd name="T24" fmla="*/ 12 w 19"/>
                <a:gd name="T25" fmla="*/ 8 h 35"/>
                <a:gd name="T26" fmla="*/ 13 w 19"/>
                <a:gd name="T27" fmla="*/ 7 h 35"/>
                <a:gd name="T28" fmla="*/ 14 w 19"/>
                <a:gd name="T29" fmla="*/ 6 h 35"/>
                <a:gd name="T30" fmla="*/ 15 w 19"/>
                <a:gd name="T31" fmla="*/ 5 h 35"/>
                <a:gd name="T32" fmla="*/ 17 w 19"/>
                <a:gd name="T33" fmla="*/ 3 h 35"/>
                <a:gd name="T34" fmla="*/ 18 w 19"/>
                <a:gd name="T35" fmla="*/ 1 h 35"/>
                <a:gd name="T36" fmla="*/ 19 w 19"/>
                <a:gd name="T37" fmla="*/ 0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
                <a:gd name="T58" fmla="*/ 0 h 35"/>
                <a:gd name="T59" fmla="*/ 19 w 19"/>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 h="35">
                  <a:moveTo>
                    <a:pt x="19" y="0"/>
                  </a:moveTo>
                  <a:lnTo>
                    <a:pt x="0" y="35"/>
                  </a:lnTo>
                  <a:lnTo>
                    <a:pt x="1" y="33"/>
                  </a:lnTo>
                  <a:lnTo>
                    <a:pt x="1" y="30"/>
                  </a:lnTo>
                  <a:lnTo>
                    <a:pt x="2" y="28"/>
                  </a:lnTo>
                  <a:lnTo>
                    <a:pt x="2" y="27"/>
                  </a:lnTo>
                  <a:lnTo>
                    <a:pt x="3" y="25"/>
                  </a:lnTo>
                  <a:lnTo>
                    <a:pt x="4" y="23"/>
                  </a:lnTo>
                  <a:lnTo>
                    <a:pt x="4" y="22"/>
                  </a:lnTo>
                  <a:lnTo>
                    <a:pt x="5" y="20"/>
                  </a:lnTo>
                  <a:lnTo>
                    <a:pt x="10" y="11"/>
                  </a:lnTo>
                  <a:lnTo>
                    <a:pt x="11" y="10"/>
                  </a:lnTo>
                  <a:lnTo>
                    <a:pt x="12" y="8"/>
                  </a:lnTo>
                  <a:lnTo>
                    <a:pt x="13" y="7"/>
                  </a:lnTo>
                  <a:lnTo>
                    <a:pt x="14" y="6"/>
                  </a:lnTo>
                  <a:lnTo>
                    <a:pt x="15" y="5"/>
                  </a:lnTo>
                  <a:lnTo>
                    <a:pt x="17" y="3"/>
                  </a:lnTo>
                  <a:lnTo>
                    <a:pt x="18" y="1"/>
                  </a:lnTo>
                  <a:lnTo>
                    <a:pt x="19" y="0"/>
                  </a:lnTo>
                  <a:close/>
                </a:path>
              </a:pathLst>
            </a:custGeom>
            <a:solidFill>
              <a:srgbClr val="81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8" name="Freeform 572"/>
            <p:cNvSpPr>
              <a:spLocks/>
            </p:cNvSpPr>
            <p:nvPr/>
          </p:nvSpPr>
          <p:spPr bwMode="auto">
            <a:xfrm>
              <a:off x="4680" y="3796"/>
              <a:ext cx="5" cy="9"/>
            </a:xfrm>
            <a:custGeom>
              <a:avLst/>
              <a:gdLst>
                <a:gd name="T0" fmla="*/ 5 w 5"/>
                <a:gd name="T1" fmla="*/ 0 h 9"/>
                <a:gd name="T2" fmla="*/ 0 w 5"/>
                <a:gd name="T3" fmla="*/ 9 h 9"/>
                <a:gd name="T4" fmla="*/ 0 w 5"/>
                <a:gd name="T5" fmla="*/ 8 h 9"/>
                <a:gd name="T6" fmla="*/ 1 w 5"/>
                <a:gd name="T7" fmla="*/ 7 h 9"/>
                <a:gd name="T8" fmla="*/ 1 w 5"/>
                <a:gd name="T9" fmla="*/ 6 h 9"/>
                <a:gd name="T10" fmla="*/ 2 w 5"/>
                <a:gd name="T11" fmla="*/ 4 h 9"/>
                <a:gd name="T12" fmla="*/ 3 w 5"/>
                <a:gd name="T13" fmla="*/ 3 h 9"/>
                <a:gd name="T14" fmla="*/ 3 w 5"/>
                <a:gd name="T15" fmla="*/ 2 h 9"/>
                <a:gd name="T16" fmla="*/ 5 w 5"/>
                <a:gd name="T17" fmla="*/ 1 h 9"/>
                <a:gd name="T18" fmla="*/ 5 w 5"/>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9"/>
                <a:gd name="T32" fmla="*/ 5 w 5"/>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9">
                  <a:moveTo>
                    <a:pt x="5" y="0"/>
                  </a:moveTo>
                  <a:lnTo>
                    <a:pt x="0" y="9"/>
                  </a:lnTo>
                  <a:lnTo>
                    <a:pt x="0" y="8"/>
                  </a:lnTo>
                  <a:lnTo>
                    <a:pt x="1" y="7"/>
                  </a:lnTo>
                  <a:lnTo>
                    <a:pt x="1" y="6"/>
                  </a:lnTo>
                  <a:lnTo>
                    <a:pt x="2" y="4"/>
                  </a:lnTo>
                  <a:lnTo>
                    <a:pt x="3" y="3"/>
                  </a:lnTo>
                  <a:lnTo>
                    <a:pt x="3" y="2"/>
                  </a:lnTo>
                  <a:lnTo>
                    <a:pt x="5" y="1"/>
                  </a:lnTo>
                  <a:lnTo>
                    <a:pt x="5" y="0"/>
                  </a:lnTo>
                  <a:close/>
                </a:path>
              </a:pathLst>
            </a:custGeom>
            <a:solidFill>
              <a:srgbClr val="83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49" name="Freeform 573"/>
            <p:cNvSpPr>
              <a:spLocks/>
            </p:cNvSpPr>
            <p:nvPr/>
          </p:nvSpPr>
          <p:spPr bwMode="auto">
            <a:xfrm>
              <a:off x="4669" y="3769"/>
              <a:ext cx="91" cy="68"/>
            </a:xfrm>
            <a:custGeom>
              <a:avLst/>
              <a:gdLst>
                <a:gd name="T0" fmla="*/ 78 w 91"/>
                <a:gd name="T1" fmla="*/ 61 h 68"/>
                <a:gd name="T2" fmla="*/ 85 w 91"/>
                <a:gd name="T3" fmla="*/ 57 h 68"/>
                <a:gd name="T4" fmla="*/ 88 w 91"/>
                <a:gd name="T5" fmla="*/ 50 h 68"/>
                <a:gd name="T6" fmla="*/ 89 w 91"/>
                <a:gd name="T7" fmla="*/ 43 h 68"/>
                <a:gd name="T8" fmla="*/ 90 w 91"/>
                <a:gd name="T9" fmla="*/ 38 h 68"/>
                <a:gd name="T10" fmla="*/ 91 w 91"/>
                <a:gd name="T11" fmla="*/ 31 h 68"/>
                <a:gd name="T12" fmla="*/ 91 w 91"/>
                <a:gd name="T13" fmla="*/ 27 h 68"/>
                <a:gd name="T14" fmla="*/ 90 w 91"/>
                <a:gd name="T15" fmla="*/ 22 h 68"/>
                <a:gd name="T16" fmla="*/ 89 w 91"/>
                <a:gd name="T17" fmla="*/ 17 h 68"/>
                <a:gd name="T18" fmla="*/ 87 w 91"/>
                <a:gd name="T19" fmla="*/ 14 h 68"/>
                <a:gd name="T20" fmla="*/ 85 w 91"/>
                <a:gd name="T21" fmla="*/ 11 h 68"/>
                <a:gd name="T22" fmla="*/ 82 w 91"/>
                <a:gd name="T23" fmla="*/ 8 h 68"/>
                <a:gd name="T24" fmla="*/ 79 w 91"/>
                <a:gd name="T25" fmla="*/ 6 h 68"/>
                <a:gd name="T26" fmla="*/ 75 w 91"/>
                <a:gd name="T27" fmla="*/ 4 h 68"/>
                <a:gd name="T28" fmla="*/ 67 w 91"/>
                <a:gd name="T29" fmla="*/ 1 h 68"/>
                <a:gd name="T30" fmla="*/ 60 w 91"/>
                <a:gd name="T31" fmla="*/ 0 h 68"/>
                <a:gd name="T32" fmla="*/ 50 w 91"/>
                <a:gd name="T33" fmla="*/ 1 h 68"/>
                <a:gd name="T34" fmla="*/ 42 w 91"/>
                <a:gd name="T35" fmla="*/ 5 h 68"/>
                <a:gd name="T36" fmla="*/ 31 w 91"/>
                <a:gd name="T37" fmla="*/ 10 h 68"/>
                <a:gd name="T38" fmla="*/ 21 w 91"/>
                <a:gd name="T39" fmla="*/ 20 h 68"/>
                <a:gd name="T40" fmla="*/ 12 w 91"/>
                <a:gd name="T41" fmla="*/ 29 h 68"/>
                <a:gd name="T42" fmla="*/ 7 w 91"/>
                <a:gd name="T43" fmla="*/ 40 h 68"/>
                <a:gd name="T44" fmla="*/ 5 w 91"/>
                <a:gd name="T45" fmla="*/ 46 h 68"/>
                <a:gd name="T46" fmla="*/ 3 w 91"/>
                <a:gd name="T47" fmla="*/ 53 h 68"/>
                <a:gd name="T48" fmla="*/ 2 w 91"/>
                <a:gd name="T49" fmla="*/ 60 h 68"/>
                <a:gd name="T50" fmla="*/ 0 w 91"/>
                <a:gd name="T51" fmla="*/ 68 h 68"/>
                <a:gd name="T52" fmla="*/ 8 w 91"/>
                <a:gd name="T53" fmla="*/ 63 h 68"/>
                <a:gd name="T54" fmla="*/ 8 w 91"/>
                <a:gd name="T55" fmla="*/ 55 h 68"/>
                <a:gd name="T56" fmla="*/ 9 w 91"/>
                <a:gd name="T57" fmla="*/ 49 h 68"/>
                <a:gd name="T58" fmla="*/ 11 w 91"/>
                <a:gd name="T59" fmla="*/ 42 h 68"/>
                <a:gd name="T60" fmla="*/ 13 w 91"/>
                <a:gd name="T61" fmla="*/ 36 h 68"/>
                <a:gd name="T62" fmla="*/ 19 w 91"/>
                <a:gd name="T63" fmla="*/ 26 h 68"/>
                <a:gd name="T64" fmla="*/ 25 w 91"/>
                <a:gd name="T65" fmla="*/ 19 h 68"/>
                <a:gd name="T66" fmla="*/ 31 w 91"/>
                <a:gd name="T67" fmla="*/ 14 h 68"/>
                <a:gd name="T68" fmla="*/ 37 w 91"/>
                <a:gd name="T69" fmla="*/ 10 h 68"/>
                <a:gd name="T70" fmla="*/ 45 w 91"/>
                <a:gd name="T71" fmla="*/ 7 h 68"/>
                <a:gd name="T72" fmla="*/ 53 w 91"/>
                <a:gd name="T73" fmla="*/ 6 h 68"/>
                <a:gd name="T74" fmla="*/ 62 w 91"/>
                <a:gd name="T75" fmla="*/ 7 h 68"/>
                <a:gd name="T76" fmla="*/ 69 w 91"/>
                <a:gd name="T77" fmla="*/ 9 h 68"/>
                <a:gd name="T78" fmla="*/ 72 w 91"/>
                <a:gd name="T79" fmla="*/ 11 h 68"/>
                <a:gd name="T80" fmla="*/ 75 w 91"/>
                <a:gd name="T81" fmla="*/ 13 h 68"/>
                <a:gd name="T82" fmla="*/ 78 w 91"/>
                <a:gd name="T83" fmla="*/ 16 h 68"/>
                <a:gd name="T84" fmla="*/ 80 w 91"/>
                <a:gd name="T85" fmla="*/ 20 h 68"/>
                <a:gd name="T86" fmla="*/ 82 w 91"/>
                <a:gd name="T87" fmla="*/ 23 h 68"/>
                <a:gd name="T88" fmla="*/ 83 w 91"/>
                <a:gd name="T89" fmla="*/ 27 h 68"/>
                <a:gd name="T90" fmla="*/ 84 w 91"/>
                <a:gd name="T91" fmla="*/ 33 h 68"/>
                <a:gd name="T92" fmla="*/ 84 w 91"/>
                <a:gd name="T93" fmla="*/ 37 h 68"/>
                <a:gd name="T94" fmla="*/ 84 w 91"/>
                <a:gd name="T95" fmla="*/ 42 h 68"/>
                <a:gd name="T96" fmla="*/ 83 w 91"/>
                <a:gd name="T97" fmla="*/ 49 h 68"/>
                <a:gd name="T98" fmla="*/ 80 w 91"/>
                <a:gd name="T99" fmla="*/ 54 h 68"/>
                <a:gd name="T100" fmla="*/ 78 w 91"/>
                <a:gd name="T101" fmla="*/ 61 h 68"/>
                <a:gd name="T102" fmla="*/ 85 w 91"/>
                <a:gd name="T103" fmla="*/ 56 h 68"/>
                <a:gd name="T104" fmla="*/ 78 w 91"/>
                <a:gd name="T105" fmla="*/ 61 h 68"/>
                <a:gd name="T106" fmla="*/ 79 w 91"/>
                <a:gd name="T107" fmla="*/ 61 h 68"/>
                <a:gd name="T108" fmla="*/ 80 w 91"/>
                <a:gd name="T109" fmla="*/ 61 h 68"/>
                <a:gd name="T110" fmla="*/ 82 w 91"/>
                <a:gd name="T111" fmla="*/ 60 h 68"/>
                <a:gd name="T112" fmla="*/ 84 w 91"/>
                <a:gd name="T113" fmla="*/ 59 h 68"/>
                <a:gd name="T114" fmla="*/ 85 w 91"/>
                <a:gd name="T115" fmla="*/ 58 h 68"/>
                <a:gd name="T116" fmla="*/ 85 w 91"/>
                <a:gd name="T117" fmla="*/ 57 h 68"/>
                <a:gd name="T118" fmla="*/ 78 w 91"/>
                <a:gd name="T119" fmla="*/ 61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1"/>
                <a:gd name="T181" fmla="*/ 0 h 68"/>
                <a:gd name="T182" fmla="*/ 91 w 91"/>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1" h="68">
                  <a:moveTo>
                    <a:pt x="78" y="61"/>
                  </a:moveTo>
                  <a:lnTo>
                    <a:pt x="85" y="57"/>
                  </a:lnTo>
                  <a:lnTo>
                    <a:pt x="88" y="50"/>
                  </a:lnTo>
                  <a:lnTo>
                    <a:pt x="89" y="43"/>
                  </a:lnTo>
                  <a:lnTo>
                    <a:pt x="90" y="38"/>
                  </a:lnTo>
                  <a:lnTo>
                    <a:pt x="91" y="31"/>
                  </a:lnTo>
                  <a:lnTo>
                    <a:pt x="91" y="27"/>
                  </a:lnTo>
                  <a:lnTo>
                    <a:pt x="90" y="22"/>
                  </a:lnTo>
                  <a:lnTo>
                    <a:pt x="89" y="17"/>
                  </a:lnTo>
                  <a:lnTo>
                    <a:pt x="87" y="14"/>
                  </a:lnTo>
                  <a:lnTo>
                    <a:pt x="85" y="11"/>
                  </a:lnTo>
                  <a:lnTo>
                    <a:pt x="82" y="8"/>
                  </a:lnTo>
                  <a:lnTo>
                    <a:pt x="79" y="6"/>
                  </a:lnTo>
                  <a:lnTo>
                    <a:pt x="75" y="4"/>
                  </a:lnTo>
                  <a:lnTo>
                    <a:pt x="67" y="1"/>
                  </a:lnTo>
                  <a:lnTo>
                    <a:pt x="60" y="0"/>
                  </a:lnTo>
                  <a:lnTo>
                    <a:pt x="50" y="1"/>
                  </a:lnTo>
                  <a:lnTo>
                    <a:pt x="42" y="5"/>
                  </a:lnTo>
                  <a:lnTo>
                    <a:pt x="31" y="10"/>
                  </a:lnTo>
                  <a:lnTo>
                    <a:pt x="21" y="20"/>
                  </a:lnTo>
                  <a:lnTo>
                    <a:pt x="12" y="29"/>
                  </a:lnTo>
                  <a:lnTo>
                    <a:pt x="7" y="40"/>
                  </a:lnTo>
                  <a:lnTo>
                    <a:pt x="5" y="46"/>
                  </a:lnTo>
                  <a:lnTo>
                    <a:pt x="3" y="53"/>
                  </a:lnTo>
                  <a:lnTo>
                    <a:pt x="2" y="60"/>
                  </a:lnTo>
                  <a:lnTo>
                    <a:pt x="0" y="68"/>
                  </a:lnTo>
                  <a:lnTo>
                    <a:pt x="8" y="63"/>
                  </a:lnTo>
                  <a:lnTo>
                    <a:pt x="8" y="55"/>
                  </a:lnTo>
                  <a:lnTo>
                    <a:pt x="9" y="49"/>
                  </a:lnTo>
                  <a:lnTo>
                    <a:pt x="11" y="42"/>
                  </a:lnTo>
                  <a:lnTo>
                    <a:pt x="13" y="36"/>
                  </a:lnTo>
                  <a:lnTo>
                    <a:pt x="19" y="26"/>
                  </a:lnTo>
                  <a:lnTo>
                    <a:pt x="25" y="19"/>
                  </a:lnTo>
                  <a:lnTo>
                    <a:pt x="31" y="14"/>
                  </a:lnTo>
                  <a:lnTo>
                    <a:pt x="37" y="10"/>
                  </a:lnTo>
                  <a:lnTo>
                    <a:pt x="45" y="7"/>
                  </a:lnTo>
                  <a:lnTo>
                    <a:pt x="53" y="6"/>
                  </a:lnTo>
                  <a:lnTo>
                    <a:pt x="62" y="7"/>
                  </a:lnTo>
                  <a:lnTo>
                    <a:pt x="69" y="9"/>
                  </a:lnTo>
                  <a:lnTo>
                    <a:pt x="72" y="11"/>
                  </a:lnTo>
                  <a:lnTo>
                    <a:pt x="75" y="13"/>
                  </a:lnTo>
                  <a:lnTo>
                    <a:pt x="78" y="16"/>
                  </a:lnTo>
                  <a:lnTo>
                    <a:pt x="80" y="20"/>
                  </a:lnTo>
                  <a:lnTo>
                    <a:pt x="82" y="23"/>
                  </a:lnTo>
                  <a:lnTo>
                    <a:pt x="83" y="27"/>
                  </a:lnTo>
                  <a:lnTo>
                    <a:pt x="84" y="33"/>
                  </a:lnTo>
                  <a:lnTo>
                    <a:pt x="84" y="37"/>
                  </a:lnTo>
                  <a:lnTo>
                    <a:pt x="84" y="42"/>
                  </a:lnTo>
                  <a:lnTo>
                    <a:pt x="83" y="49"/>
                  </a:lnTo>
                  <a:lnTo>
                    <a:pt x="80" y="54"/>
                  </a:lnTo>
                  <a:lnTo>
                    <a:pt x="78" y="61"/>
                  </a:lnTo>
                  <a:lnTo>
                    <a:pt x="85" y="56"/>
                  </a:lnTo>
                  <a:lnTo>
                    <a:pt x="78" y="61"/>
                  </a:lnTo>
                  <a:lnTo>
                    <a:pt x="79" y="61"/>
                  </a:lnTo>
                  <a:lnTo>
                    <a:pt x="80" y="61"/>
                  </a:lnTo>
                  <a:lnTo>
                    <a:pt x="82" y="60"/>
                  </a:lnTo>
                  <a:lnTo>
                    <a:pt x="84" y="59"/>
                  </a:lnTo>
                  <a:lnTo>
                    <a:pt x="85" y="58"/>
                  </a:lnTo>
                  <a:lnTo>
                    <a:pt x="85" y="57"/>
                  </a:lnTo>
                  <a:lnTo>
                    <a:pt x="78"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0" name="Freeform 574"/>
            <p:cNvSpPr>
              <a:spLocks/>
            </p:cNvSpPr>
            <p:nvPr/>
          </p:nvSpPr>
          <p:spPr bwMode="auto">
            <a:xfrm>
              <a:off x="4719" y="3779"/>
              <a:ext cx="36" cy="51"/>
            </a:xfrm>
            <a:custGeom>
              <a:avLst/>
              <a:gdLst>
                <a:gd name="T0" fmla="*/ 0 w 36"/>
                <a:gd name="T1" fmla="*/ 5 h 51"/>
                <a:gd name="T2" fmla="*/ 10 w 36"/>
                <a:gd name="T3" fmla="*/ 10 h 51"/>
                <a:gd name="T4" fmla="*/ 16 w 36"/>
                <a:gd name="T5" fmla="*/ 14 h 51"/>
                <a:gd name="T6" fmla="*/ 22 w 36"/>
                <a:gd name="T7" fmla="*/ 17 h 51"/>
                <a:gd name="T8" fmla="*/ 25 w 36"/>
                <a:gd name="T9" fmla="*/ 23 h 51"/>
                <a:gd name="T10" fmla="*/ 27 w 36"/>
                <a:gd name="T11" fmla="*/ 28 h 51"/>
                <a:gd name="T12" fmla="*/ 28 w 36"/>
                <a:gd name="T13" fmla="*/ 34 h 51"/>
                <a:gd name="T14" fmla="*/ 28 w 36"/>
                <a:gd name="T15" fmla="*/ 42 h 51"/>
                <a:gd name="T16" fmla="*/ 28 w 36"/>
                <a:gd name="T17" fmla="*/ 51 h 51"/>
                <a:gd name="T18" fmla="*/ 35 w 36"/>
                <a:gd name="T19" fmla="*/ 46 h 51"/>
                <a:gd name="T20" fmla="*/ 36 w 36"/>
                <a:gd name="T21" fmla="*/ 36 h 51"/>
                <a:gd name="T22" fmla="*/ 36 w 36"/>
                <a:gd name="T23" fmla="*/ 29 h 51"/>
                <a:gd name="T24" fmla="*/ 35 w 36"/>
                <a:gd name="T25" fmla="*/ 23 h 51"/>
                <a:gd name="T26" fmla="*/ 33 w 36"/>
                <a:gd name="T27" fmla="*/ 17 h 51"/>
                <a:gd name="T28" fmla="*/ 28 w 36"/>
                <a:gd name="T29" fmla="*/ 12 h 51"/>
                <a:gd name="T30" fmla="*/ 23 w 36"/>
                <a:gd name="T31" fmla="*/ 7 h 51"/>
                <a:gd name="T32" fmla="*/ 16 w 36"/>
                <a:gd name="T33" fmla="*/ 3 h 51"/>
                <a:gd name="T34" fmla="*/ 7 w 36"/>
                <a:gd name="T35" fmla="*/ 0 h 51"/>
                <a:gd name="T36" fmla="*/ 6 w 36"/>
                <a:gd name="T37" fmla="*/ 0 h 51"/>
                <a:gd name="T38" fmla="*/ 4 w 36"/>
                <a:gd name="T39" fmla="*/ 0 h 51"/>
                <a:gd name="T40" fmla="*/ 3 w 36"/>
                <a:gd name="T41" fmla="*/ 1 h 51"/>
                <a:gd name="T42" fmla="*/ 2 w 36"/>
                <a:gd name="T43" fmla="*/ 2 h 51"/>
                <a:gd name="T44" fmla="*/ 1 w 36"/>
                <a:gd name="T45" fmla="*/ 3 h 51"/>
                <a:gd name="T46" fmla="*/ 0 w 36"/>
                <a:gd name="T47" fmla="*/ 4 h 51"/>
                <a:gd name="T48" fmla="*/ 0 w 36"/>
                <a:gd name="T49" fmla="*/ 5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6"/>
                <a:gd name="T76" fmla="*/ 0 h 51"/>
                <a:gd name="T77" fmla="*/ 36 w 36"/>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6" h="51">
                  <a:moveTo>
                    <a:pt x="0" y="5"/>
                  </a:moveTo>
                  <a:lnTo>
                    <a:pt x="10" y="10"/>
                  </a:lnTo>
                  <a:lnTo>
                    <a:pt x="16" y="14"/>
                  </a:lnTo>
                  <a:lnTo>
                    <a:pt x="22" y="17"/>
                  </a:lnTo>
                  <a:lnTo>
                    <a:pt x="25" y="23"/>
                  </a:lnTo>
                  <a:lnTo>
                    <a:pt x="27" y="28"/>
                  </a:lnTo>
                  <a:lnTo>
                    <a:pt x="28" y="34"/>
                  </a:lnTo>
                  <a:lnTo>
                    <a:pt x="28" y="42"/>
                  </a:lnTo>
                  <a:lnTo>
                    <a:pt x="28" y="51"/>
                  </a:lnTo>
                  <a:lnTo>
                    <a:pt x="35" y="46"/>
                  </a:lnTo>
                  <a:lnTo>
                    <a:pt x="36" y="36"/>
                  </a:lnTo>
                  <a:lnTo>
                    <a:pt x="36" y="29"/>
                  </a:lnTo>
                  <a:lnTo>
                    <a:pt x="35" y="23"/>
                  </a:lnTo>
                  <a:lnTo>
                    <a:pt x="33" y="17"/>
                  </a:lnTo>
                  <a:lnTo>
                    <a:pt x="28" y="12"/>
                  </a:lnTo>
                  <a:lnTo>
                    <a:pt x="23" y="7"/>
                  </a:lnTo>
                  <a:lnTo>
                    <a:pt x="16" y="3"/>
                  </a:lnTo>
                  <a:lnTo>
                    <a:pt x="7" y="0"/>
                  </a:lnTo>
                  <a:lnTo>
                    <a:pt x="6" y="0"/>
                  </a:lnTo>
                  <a:lnTo>
                    <a:pt x="4" y="0"/>
                  </a:lnTo>
                  <a:lnTo>
                    <a:pt x="3" y="1"/>
                  </a:lnTo>
                  <a:lnTo>
                    <a:pt x="2" y="2"/>
                  </a:lnTo>
                  <a:lnTo>
                    <a:pt x="1" y="3"/>
                  </a:lnTo>
                  <a:lnTo>
                    <a:pt x="0" y="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1" name="Freeform 575"/>
            <p:cNvSpPr>
              <a:spLocks/>
            </p:cNvSpPr>
            <p:nvPr/>
          </p:nvSpPr>
          <p:spPr bwMode="auto">
            <a:xfrm>
              <a:off x="4669" y="3779"/>
              <a:ext cx="57" cy="58"/>
            </a:xfrm>
            <a:custGeom>
              <a:avLst/>
              <a:gdLst>
                <a:gd name="T0" fmla="*/ 0 w 57"/>
                <a:gd name="T1" fmla="*/ 58 h 58"/>
                <a:gd name="T2" fmla="*/ 0 w 57"/>
                <a:gd name="T3" fmla="*/ 57 h 58"/>
                <a:gd name="T4" fmla="*/ 8 w 57"/>
                <a:gd name="T5" fmla="*/ 50 h 58"/>
                <a:gd name="T6" fmla="*/ 10 w 57"/>
                <a:gd name="T7" fmla="*/ 45 h 58"/>
                <a:gd name="T8" fmla="*/ 13 w 57"/>
                <a:gd name="T9" fmla="*/ 36 h 58"/>
                <a:gd name="T10" fmla="*/ 18 w 57"/>
                <a:gd name="T11" fmla="*/ 27 h 58"/>
                <a:gd name="T12" fmla="*/ 21 w 57"/>
                <a:gd name="T13" fmla="*/ 23 h 58"/>
                <a:gd name="T14" fmla="*/ 24 w 57"/>
                <a:gd name="T15" fmla="*/ 18 h 58"/>
                <a:gd name="T16" fmla="*/ 27 w 57"/>
                <a:gd name="T17" fmla="*/ 14 h 58"/>
                <a:gd name="T18" fmla="*/ 31 w 57"/>
                <a:gd name="T19" fmla="*/ 12 h 58"/>
                <a:gd name="T20" fmla="*/ 34 w 57"/>
                <a:gd name="T21" fmla="*/ 10 h 58"/>
                <a:gd name="T22" fmla="*/ 38 w 57"/>
                <a:gd name="T23" fmla="*/ 7 h 58"/>
                <a:gd name="T24" fmla="*/ 44 w 57"/>
                <a:gd name="T25" fmla="*/ 5 h 58"/>
                <a:gd name="T26" fmla="*/ 50 w 57"/>
                <a:gd name="T27" fmla="*/ 5 h 58"/>
                <a:gd name="T28" fmla="*/ 57 w 57"/>
                <a:gd name="T29" fmla="*/ 0 h 58"/>
                <a:gd name="T30" fmla="*/ 49 w 57"/>
                <a:gd name="T31" fmla="*/ 0 h 58"/>
                <a:gd name="T32" fmla="*/ 43 w 57"/>
                <a:gd name="T33" fmla="*/ 2 h 58"/>
                <a:gd name="T34" fmla="*/ 36 w 57"/>
                <a:gd name="T35" fmla="*/ 4 h 58"/>
                <a:gd name="T36" fmla="*/ 30 w 57"/>
                <a:gd name="T37" fmla="*/ 10 h 58"/>
                <a:gd name="T38" fmla="*/ 23 w 57"/>
                <a:gd name="T39" fmla="*/ 15 h 58"/>
                <a:gd name="T40" fmla="*/ 19 w 57"/>
                <a:gd name="T41" fmla="*/ 20 h 58"/>
                <a:gd name="T42" fmla="*/ 14 w 57"/>
                <a:gd name="T43" fmla="*/ 26 h 58"/>
                <a:gd name="T44" fmla="*/ 11 w 57"/>
                <a:gd name="T45" fmla="*/ 31 h 58"/>
                <a:gd name="T46" fmla="*/ 6 w 57"/>
                <a:gd name="T47" fmla="*/ 41 h 58"/>
                <a:gd name="T48" fmla="*/ 3 w 57"/>
                <a:gd name="T49" fmla="*/ 49 h 58"/>
                <a:gd name="T50" fmla="*/ 0 w 57"/>
                <a:gd name="T51" fmla="*/ 56 h 58"/>
                <a:gd name="T52" fmla="*/ 7 w 57"/>
                <a:gd name="T53" fmla="*/ 53 h 58"/>
                <a:gd name="T54" fmla="*/ 8 w 57"/>
                <a:gd name="T55" fmla="*/ 53 h 58"/>
                <a:gd name="T56" fmla="*/ 7 w 57"/>
                <a:gd name="T57" fmla="*/ 53 h 58"/>
                <a:gd name="T58" fmla="*/ 7 w 57"/>
                <a:gd name="T59" fmla="*/ 51 h 58"/>
                <a:gd name="T60" fmla="*/ 6 w 57"/>
                <a:gd name="T61" fmla="*/ 53 h 58"/>
                <a:gd name="T62" fmla="*/ 5 w 57"/>
                <a:gd name="T63" fmla="*/ 53 h 58"/>
                <a:gd name="T64" fmla="*/ 4 w 57"/>
                <a:gd name="T65" fmla="*/ 54 h 58"/>
                <a:gd name="T66" fmla="*/ 3 w 57"/>
                <a:gd name="T67" fmla="*/ 55 h 58"/>
                <a:gd name="T68" fmla="*/ 2 w 57"/>
                <a:gd name="T69" fmla="*/ 56 h 58"/>
                <a:gd name="T70" fmla="*/ 0 w 57"/>
                <a:gd name="T71" fmla="*/ 57 h 58"/>
                <a:gd name="T72" fmla="*/ 0 w 57"/>
                <a:gd name="T73" fmla="*/ 58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7"/>
                <a:gd name="T112" fmla="*/ 0 h 58"/>
                <a:gd name="T113" fmla="*/ 57 w 57"/>
                <a:gd name="T114" fmla="*/ 58 h 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7" h="58">
                  <a:moveTo>
                    <a:pt x="0" y="58"/>
                  </a:moveTo>
                  <a:lnTo>
                    <a:pt x="0" y="57"/>
                  </a:lnTo>
                  <a:lnTo>
                    <a:pt x="8" y="50"/>
                  </a:lnTo>
                  <a:lnTo>
                    <a:pt x="10" y="45"/>
                  </a:lnTo>
                  <a:lnTo>
                    <a:pt x="13" y="36"/>
                  </a:lnTo>
                  <a:lnTo>
                    <a:pt x="18" y="27"/>
                  </a:lnTo>
                  <a:lnTo>
                    <a:pt x="21" y="23"/>
                  </a:lnTo>
                  <a:lnTo>
                    <a:pt x="24" y="18"/>
                  </a:lnTo>
                  <a:lnTo>
                    <a:pt x="27" y="14"/>
                  </a:lnTo>
                  <a:lnTo>
                    <a:pt x="31" y="12"/>
                  </a:lnTo>
                  <a:lnTo>
                    <a:pt x="34" y="10"/>
                  </a:lnTo>
                  <a:lnTo>
                    <a:pt x="38" y="7"/>
                  </a:lnTo>
                  <a:lnTo>
                    <a:pt x="44" y="5"/>
                  </a:lnTo>
                  <a:lnTo>
                    <a:pt x="50" y="5"/>
                  </a:lnTo>
                  <a:lnTo>
                    <a:pt x="57" y="0"/>
                  </a:lnTo>
                  <a:lnTo>
                    <a:pt x="49" y="0"/>
                  </a:lnTo>
                  <a:lnTo>
                    <a:pt x="43" y="2"/>
                  </a:lnTo>
                  <a:lnTo>
                    <a:pt x="36" y="4"/>
                  </a:lnTo>
                  <a:lnTo>
                    <a:pt x="30" y="10"/>
                  </a:lnTo>
                  <a:lnTo>
                    <a:pt x="23" y="15"/>
                  </a:lnTo>
                  <a:lnTo>
                    <a:pt x="19" y="20"/>
                  </a:lnTo>
                  <a:lnTo>
                    <a:pt x="14" y="26"/>
                  </a:lnTo>
                  <a:lnTo>
                    <a:pt x="11" y="31"/>
                  </a:lnTo>
                  <a:lnTo>
                    <a:pt x="6" y="41"/>
                  </a:lnTo>
                  <a:lnTo>
                    <a:pt x="3" y="49"/>
                  </a:lnTo>
                  <a:lnTo>
                    <a:pt x="0" y="56"/>
                  </a:lnTo>
                  <a:lnTo>
                    <a:pt x="7" y="53"/>
                  </a:lnTo>
                  <a:lnTo>
                    <a:pt x="8" y="53"/>
                  </a:lnTo>
                  <a:lnTo>
                    <a:pt x="7" y="53"/>
                  </a:lnTo>
                  <a:lnTo>
                    <a:pt x="7" y="51"/>
                  </a:lnTo>
                  <a:lnTo>
                    <a:pt x="6" y="53"/>
                  </a:lnTo>
                  <a:lnTo>
                    <a:pt x="5" y="53"/>
                  </a:lnTo>
                  <a:lnTo>
                    <a:pt x="4" y="54"/>
                  </a:lnTo>
                  <a:lnTo>
                    <a:pt x="3" y="55"/>
                  </a:lnTo>
                  <a:lnTo>
                    <a:pt x="2" y="56"/>
                  </a:lnTo>
                  <a:lnTo>
                    <a:pt x="0" y="57"/>
                  </a:lnTo>
                  <a:lnTo>
                    <a:pt x="0"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2" name="Freeform 576"/>
            <p:cNvSpPr>
              <a:spLocks/>
            </p:cNvSpPr>
            <p:nvPr/>
          </p:nvSpPr>
          <p:spPr bwMode="auto">
            <a:xfrm>
              <a:off x="4520" y="3650"/>
              <a:ext cx="41" cy="58"/>
            </a:xfrm>
            <a:custGeom>
              <a:avLst/>
              <a:gdLst>
                <a:gd name="T0" fmla="*/ 21 w 41"/>
                <a:gd name="T1" fmla="*/ 0 h 58"/>
                <a:gd name="T2" fmla="*/ 25 w 41"/>
                <a:gd name="T3" fmla="*/ 1 h 58"/>
                <a:gd name="T4" fmla="*/ 28 w 41"/>
                <a:gd name="T5" fmla="*/ 2 h 58"/>
                <a:gd name="T6" fmla="*/ 32 w 41"/>
                <a:gd name="T7" fmla="*/ 6 h 58"/>
                <a:gd name="T8" fmla="*/ 35 w 41"/>
                <a:gd name="T9" fmla="*/ 9 h 58"/>
                <a:gd name="T10" fmla="*/ 38 w 41"/>
                <a:gd name="T11" fmla="*/ 13 h 58"/>
                <a:gd name="T12" fmla="*/ 39 w 41"/>
                <a:gd name="T13" fmla="*/ 18 h 58"/>
                <a:gd name="T14" fmla="*/ 40 w 41"/>
                <a:gd name="T15" fmla="*/ 24 h 58"/>
                <a:gd name="T16" fmla="*/ 41 w 41"/>
                <a:gd name="T17" fmla="*/ 29 h 58"/>
                <a:gd name="T18" fmla="*/ 40 w 41"/>
                <a:gd name="T19" fmla="*/ 36 h 58"/>
                <a:gd name="T20" fmla="*/ 39 w 41"/>
                <a:gd name="T21" fmla="*/ 41 h 58"/>
                <a:gd name="T22" fmla="*/ 38 w 41"/>
                <a:gd name="T23" fmla="*/ 45 h 58"/>
                <a:gd name="T24" fmla="*/ 35 w 41"/>
                <a:gd name="T25" fmla="*/ 50 h 58"/>
                <a:gd name="T26" fmla="*/ 32 w 41"/>
                <a:gd name="T27" fmla="*/ 54 h 58"/>
                <a:gd name="T28" fmla="*/ 28 w 41"/>
                <a:gd name="T29" fmla="*/ 56 h 58"/>
                <a:gd name="T30" fmla="*/ 25 w 41"/>
                <a:gd name="T31" fmla="*/ 58 h 58"/>
                <a:gd name="T32" fmla="*/ 21 w 41"/>
                <a:gd name="T33" fmla="*/ 58 h 58"/>
                <a:gd name="T34" fmla="*/ 16 w 41"/>
                <a:gd name="T35" fmla="*/ 58 h 58"/>
                <a:gd name="T36" fmla="*/ 12 w 41"/>
                <a:gd name="T37" fmla="*/ 56 h 58"/>
                <a:gd name="T38" fmla="*/ 9 w 41"/>
                <a:gd name="T39" fmla="*/ 54 h 58"/>
                <a:gd name="T40" fmla="*/ 6 w 41"/>
                <a:gd name="T41" fmla="*/ 50 h 58"/>
                <a:gd name="T42" fmla="*/ 4 w 41"/>
                <a:gd name="T43" fmla="*/ 45 h 58"/>
                <a:gd name="T44" fmla="*/ 1 w 41"/>
                <a:gd name="T45" fmla="*/ 41 h 58"/>
                <a:gd name="T46" fmla="*/ 0 w 41"/>
                <a:gd name="T47" fmla="*/ 36 h 58"/>
                <a:gd name="T48" fmla="*/ 0 w 41"/>
                <a:gd name="T49" fmla="*/ 29 h 58"/>
                <a:gd name="T50" fmla="*/ 0 w 41"/>
                <a:gd name="T51" fmla="*/ 24 h 58"/>
                <a:gd name="T52" fmla="*/ 1 w 41"/>
                <a:gd name="T53" fmla="*/ 18 h 58"/>
                <a:gd name="T54" fmla="*/ 4 w 41"/>
                <a:gd name="T55" fmla="*/ 13 h 58"/>
                <a:gd name="T56" fmla="*/ 6 w 41"/>
                <a:gd name="T57" fmla="*/ 9 h 58"/>
                <a:gd name="T58" fmla="*/ 9 w 41"/>
                <a:gd name="T59" fmla="*/ 6 h 58"/>
                <a:gd name="T60" fmla="*/ 12 w 41"/>
                <a:gd name="T61" fmla="*/ 2 h 58"/>
                <a:gd name="T62" fmla="*/ 16 w 41"/>
                <a:gd name="T63" fmla="*/ 1 h 58"/>
                <a:gd name="T64" fmla="*/ 21 w 41"/>
                <a:gd name="T65" fmla="*/ 0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58"/>
                <a:gd name="T101" fmla="*/ 41 w 41"/>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58">
                  <a:moveTo>
                    <a:pt x="21" y="0"/>
                  </a:moveTo>
                  <a:lnTo>
                    <a:pt x="25" y="1"/>
                  </a:lnTo>
                  <a:lnTo>
                    <a:pt x="28" y="2"/>
                  </a:lnTo>
                  <a:lnTo>
                    <a:pt x="32" y="6"/>
                  </a:lnTo>
                  <a:lnTo>
                    <a:pt x="35" y="9"/>
                  </a:lnTo>
                  <a:lnTo>
                    <a:pt x="38" y="13"/>
                  </a:lnTo>
                  <a:lnTo>
                    <a:pt x="39" y="18"/>
                  </a:lnTo>
                  <a:lnTo>
                    <a:pt x="40" y="24"/>
                  </a:lnTo>
                  <a:lnTo>
                    <a:pt x="41" y="29"/>
                  </a:lnTo>
                  <a:lnTo>
                    <a:pt x="40" y="36"/>
                  </a:lnTo>
                  <a:lnTo>
                    <a:pt x="39" y="41"/>
                  </a:lnTo>
                  <a:lnTo>
                    <a:pt x="38" y="45"/>
                  </a:lnTo>
                  <a:lnTo>
                    <a:pt x="35" y="50"/>
                  </a:lnTo>
                  <a:lnTo>
                    <a:pt x="32" y="54"/>
                  </a:lnTo>
                  <a:lnTo>
                    <a:pt x="28" y="56"/>
                  </a:lnTo>
                  <a:lnTo>
                    <a:pt x="25" y="58"/>
                  </a:lnTo>
                  <a:lnTo>
                    <a:pt x="21" y="58"/>
                  </a:lnTo>
                  <a:lnTo>
                    <a:pt x="16" y="58"/>
                  </a:lnTo>
                  <a:lnTo>
                    <a:pt x="12" y="56"/>
                  </a:lnTo>
                  <a:lnTo>
                    <a:pt x="9" y="54"/>
                  </a:lnTo>
                  <a:lnTo>
                    <a:pt x="6" y="50"/>
                  </a:lnTo>
                  <a:lnTo>
                    <a:pt x="4" y="45"/>
                  </a:lnTo>
                  <a:lnTo>
                    <a:pt x="1" y="41"/>
                  </a:lnTo>
                  <a:lnTo>
                    <a:pt x="0" y="36"/>
                  </a:lnTo>
                  <a:lnTo>
                    <a:pt x="0" y="29"/>
                  </a:lnTo>
                  <a:lnTo>
                    <a:pt x="0" y="24"/>
                  </a:lnTo>
                  <a:lnTo>
                    <a:pt x="1" y="18"/>
                  </a:lnTo>
                  <a:lnTo>
                    <a:pt x="4" y="13"/>
                  </a:lnTo>
                  <a:lnTo>
                    <a:pt x="6" y="9"/>
                  </a:lnTo>
                  <a:lnTo>
                    <a:pt x="9" y="6"/>
                  </a:lnTo>
                  <a:lnTo>
                    <a:pt x="12" y="2"/>
                  </a:lnTo>
                  <a:lnTo>
                    <a:pt x="16" y="1"/>
                  </a:lnTo>
                  <a:lnTo>
                    <a:pt x="21"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5453" name="Freeform 577"/>
            <p:cNvSpPr>
              <a:spLocks/>
            </p:cNvSpPr>
            <p:nvPr/>
          </p:nvSpPr>
          <p:spPr bwMode="auto">
            <a:xfrm>
              <a:off x="4490" y="3704"/>
              <a:ext cx="96" cy="49"/>
            </a:xfrm>
            <a:custGeom>
              <a:avLst/>
              <a:gdLst>
                <a:gd name="T0" fmla="*/ 59 w 96"/>
                <a:gd name="T1" fmla="*/ 0 h 49"/>
                <a:gd name="T2" fmla="*/ 69 w 96"/>
                <a:gd name="T3" fmla="*/ 8 h 49"/>
                <a:gd name="T4" fmla="*/ 70 w 96"/>
                <a:gd name="T5" fmla="*/ 9 h 49"/>
                <a:gd name="T6" fmla="*/ 72 w 96"/>
                <a:gd name="T7" fmla="*/ 9 h 49"/>
                <a:gd name="T8" fmla="*/ 76 w 96"/>
                <a:gd name="T9" fmla="*/ 9 h 49"/>
                <a:gd name="T10" fmla="*/ 80 w 96"/>
                <a:gd name="T11" fmla="*/ 9 h 49"/>
                <a:gd name="T12" fmla="*/ 84 w 96"/>
                <a:gd name="T13" fmla="*/ 11 h 49"/>
                <a:gd name="T14" fmla="*/ 89 w 96"/>
                <a:gd name="T15" fmla="*/ 12 h 49"/>
                <a:gd name="T16" fmla="*/ 92 w 96"/>
                <a:gd name="T17" fmla="*/ 14 h 49"/>
                <a:gd name="T18" fmla="*/ 96 w 96"/>
                <a:gd name="T19" fmla="*/ 17 h 49"/>
                <a:gd name="T20" fmla="*/ 91 w 96"/>
                <a:gd name="T21" fmla="*/ 38 h 49"/>
                <a:gd name="T22" fmla="*/ 80 w 96"/>
                <a:gd name="T23" fmla="*/ 41 h 49"/>
                <a:gd name="T24" fmla="*/ 68 w 96"/>
                <a:gd name="T25" fmla="*/ 42 h 49"/>
                <a:gd name="T26" fmla="*/ 57 w 96"/>
                <a:gd name="T27" fmla="*/ 44 h 49"/>
                <a:gd name="T28" fmla="*/ 46 w 96"/>
                <a:gd name="T29" fmla="*/ 45 h 49"/>
                <a:gd name="T30" fmla="*/ 35 w 96"/>
                <a:gd name="T31" fmla="*/ 46 h 49"/>
                <a:gd name="T32" fmla="*/ 24 w 96"/>
                <a:gd name="T33" fmla="*/ 47 h 49"/>
                <a:gd name="T34" fmla="*/ 12 w 96"/>
                <a:gd name="T35" fmla="*/ 48 h 49"/>
                <a:gd name="T36" fmla="*/ 0 w 96"/>
                <a:gd name="T37" fmla="*/ 49 h 49"/>
                <a:gd name="T38" fmla="*/ 13 w 96"/>
                <a:gd name="T39" fmla="*/ 12 h 49"/>
                <a:gd name="T40" fmla="*/ 14 w 96"/>
                <a:gd name="T41" fmla="*/ 9 h 49"/>
                <a:gd name="T42" fmla="*/ 16 w 96"/>
                <a:gd name="T43" fmla="*/ 7 h 49"/>
                <a:gd name="T44" fmla="*/ 18 w 96"/>
                <a:gd name="T45" fmla="*/ 7 h 49"/>
                <a:gd name="T46" fmla="*/ 22 w 96"/>
                <a:gd name="T47" fmla="*/ 7 h 49"/>
                <a:gd name="T48" fmla="*/ 25 w 96"/>
                <a:gd name="T49" fmla="*/ 7 h 49"/>
                <a:gd name="T50" fmla="*/ 29 w 96"/>
                <a:gd name="T51" fmla="*/ 6 h 49"/>
                <a:gd name="T52" fmla="*/ 34 w 96"/>
                <a:gd name="T53" fmla="*/ 4 h 49"/>
                <a:gd name="T54" fmla="*/ 40 w 96"/>
                <a:gd name="T55" fmla="*/ 1 h 49"/>
                <a:gd name="T56" fmla="*/ 59 w 96"/>
                <a:gd name="T57" fmla="*/ 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49"/>
                <a:gd name="T89" fmla="*/ 96 w 96"/>
                <a:gd name="T90" fmla="*/ 49 h 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49">
                  <a:moveTo>
                    <a:pt x="59" y="0"/>
                  </a:moveTo>
                  <a:lnTo>
                    <a:pt x="69" y="8"/>
                  </a:lnTo>
                  <a:lnTo>
                    <a:pt x="70" y="9"/>
                  </a:lnTo>
                  <a:lnTo>
                    <a:pt x="72" y="9"/>
                  </a:lnTo>
                  <a:lnTo>
                    <a:pt x="76" y="9"/>
                  </a:lnTo>
                  <a:lnTo>
                    <a:pt x="80" y="9"/>
                  </a:lnTo>
                  <a:lnTo>
                    <a:pt x="84" y="11"/>
                  </a:lnTo>
                  <a:lnTo>
                    <a:pt x="89" y="12"/>
                  </a:lnTo>
                  <a:lnTo>
                    <a:pt x="92" y="14"/>
                  </a:lnTo>
                  <a:lnTo>
                    <a:pt x="96" y="17"/>
                  </a:lnTo>
                  <a:lnTo>
                    <a:pt x="91" y="38"/>
                  </a:lnTo>
                  <a:lnTo>
                    <a:pt x="80" y="41"/>
                  </a:lnTo>
                  <a:lnTo>
                    <a:pt x="68" y="42"/>
                  </a:lnTo>
                  <a:lnTo>
                    <a:pt x="57" y="44"/>
                  </a:lnTo>
                  <a:lnTo>
                    <a:pt x="46" y="45"/>
                  </a:lnTo>
                  <a:lnTo>
                    <a:pt x="35" y="46"/>
                  </a:lnTo>
                  <a:lnTo>
                    <a:pt x="24" y="47"/>
                  </a:lnTo>
                  <a:lnTo>
                    <a:pt x="12" y="48"/>
                  </a:lnTo>
                  <a:lnTo>
                    <a:pt x="0" y="49"/>
                  </a:lnTo>
                  <a:lnTo>
                    <a:pt x="13" y="12"/>
                  </a:lnTo>
                  <a:lnTo>
                    <a:pt x="14" y="9"/>
                  </a:lnTo>
                  <a:lnTo>
                    <a:pt x="16" y="7"/>
                  </a:lnTo>
                  <a:lnTo>
                    <a:pt x="18" y="7"/>
                  </a:lnTo>
                  <a:lnTo>
                    <a:pt x="22" y="7"/>
                  </a:lnTo>
                  <a:lnTo>
                    <a:pt x="25" y="7"/>
                  </a:lnTo>
                  <a:lnTo>
                    <a:pt x="29" y="6"/>
                  </a:lnTo>
                  <a:lnTo>
                    <a:pt x="34" y="4"/>
                  </a:lnTo>
                  <a:lnTo>
                    <a:pt x="40" y="1"/>
                  </a:lnTo>
                  <a:lnTo>
                    <a:pt x="59"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pic>
        <p:nvPicPr>
          <p:cNvPr id="185388" name="Picture 5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513" y="5681663"/>
            <a:ext cx="2841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9" name="Picture 57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588" y="5681663"/>
            <a:ext cx="2841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90" name="Line 580"/>
          <p:cNvSpPr>
            <a:spLocks noChangeShapeType="1"/>
          </p:cNvSpPr>
          <p:nvPr/>
        </p:nvSpPr>
        <p:spPr bwMode="auto">
          <a:xfrm>
            <a:off x="5829300" y="1771650"/>
            <a:ext cx="10429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id-ID"/>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70" name="Group 2"/>
          <p:cNvGrpSpPr>
            <a:grpSpLocks/>
          </p:cNvGrpSpPr>
          <p:nvPr/>
        </p:nvGrpSpPr>
        <p:grpSpPr bwMode="auto">
          <a:xfrm>
            <a:off x="2333625" y="1160463"/>
            <a:ext cx="4098925" cy="3429000"/>
            <a:chOff x="1573" y="928"/>
            <a:chExt cx="2376" cy="1877"/>
          </a:xfrm>
        </p:grpSpPr>
        <p:sp>
          <p:nvSpPr>
            <p:cNvPr id="186449" name="Freeform 3"/>
            <p:cNvSpPr>
              <a:spLocks/>
            </p:cNvSpPr>
            <p:nvPr/>
          </p:nvSpPr>
          <p:spPr bwMode="auto">
            <a:xfrm>
              <a:off x="1573" y="928"/>
              <a:ext cx="2376" cy="1877"/>
            </a:xfrm>
            <a:custGeom>
              <a:avLst/>
              <a:gdLst>
                <a:gd name="T0" fmla="*/ 0 w 2376"/>
                <a:gd name="T1" fmla="*/ 1877 h 1877"/>
                <a:gd name="T2" fmla="*/ 1208 w 2376"/>
                <a:gd name="T3" fmla="*/ 0 h 1877"/>
                <a:gd name="T4" fmla="*/ 2376 w 2376"/>
                <a:gd name="T5" fmla="*/ 1877 h 1877"/>
                <a:gd name="T6" fmla="*/ 0 w 2376"/>
                <a:gd name="T7" fmla="*/ 1877 h 1877"/>
                <a:gd name="T8" fmla="*/ 0 60000 65536"/>
                <a:gd name="T9" fmla="*/ 0 60000 65536"/>
                <a:gd name="T10" fmla="*/ 0 60000 65536"/>
                <a:gd name="T11" fmla="*/ 0 60000 65536"/>
                <a:gd name="T12" fmla="*/ 0 w 2376"/>
                <a:gd name="T13" fmla="*/ 0 h 1877"/>
                <a:gd name="T14" fmla="*/ 2376 w 2376"/>
                <a:gd name="T15" fmla="*/ 1877 h 1877"/>
              </a:gdLst>
              <a:ahLst/>
              <a:cxnLst>
                <a:cxn ang="T8">
                  <a:pos x="T0" y="T1"/>
                </a:cxn>
                <a:cxn ang="T9">
                  <a:pos x="T2" y="T3"/>
                </a:cxn>
                <a:cxn ang="T10">
                  <a:pos x="T4" y="T5"/>
                </a:cxn>
                <a:cxn ang="T11">
                  <a:pos x="T6" y="T7"/>
                </a:cxn>
              </a:cxnLst>
              <a:rect l="T12" t="T13" r="T14" b="T15"/>
              <a:pathLst>
                <a:path w="2376" h="1877">
                  <a:moveTo>
                    <a:pt x="0" y="1877"/>
                  </a:moveTo>
                  <a:lnTo>
                    <a:pt x="1208" y="0"/>
                  </a:lnTo>
                  <a:lnTo>
                    <a:pt x="2376" y="1877"/>
                  </a:lnTo>
                  <a:lnTo>
                    <a:pt x="0" y="18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50" name="Freeform 4"/>
            <p:cNvSpPr>
              <a:spLocks/>
            </p:cNvSpPr>
            <p:nvPr/>
          </p:nvSpPr>
          <p:spPr bwMode="auto">
            <a:xfrm>
              <a:off x="1573" y="928"/>
              <a:ext cx="2376" cy="1877"/>
            </a:xfrm>
            <a:custGeom>
              <a:avLst/>
              <a:gdLst>
                <a:gd name="T0" fmla="*/ 0 w 2376"/>
                <a:gd name="T1" fmla="*/ 1877 h 1877"/>
                <a:gd name="T2" fmla="*/ 1208 w 2376"/>
                <a:gd name="T3" fmla="*/ 0 h 1877"/>
                <a:gd name="T4" fmla="*/ 2376 w 2376"/>
                <a:gd name="T5" fmla="*/ 1877 h 1877"/>
                <a:gd name="T6" fmla="*/ 0 60000 65536"/>
                <a:gd name="T7" fmla="*/ 0 60000 65536"/>
                <a:gd name="T8" fmla="*/ 0 60000 65536"/>
                <a:gd name="T9" fmla="*/ 0 w 2376"/>
                <a:gd name="T10" fmla="*/ 0 h 1877"/>
                <a:gd name="T11" fmla="*/ 2376 w 2376"/>
                <a:gd name="T12" fmla="*/ 1877 h 1877"/>
              </a:gdLst>
              <a:ahLst/>
              <a:cxnLst>
                <a:cxn ang="T6">
                  <a:pos x="T0" y="T1"/>
                </a:cxn>
                <a:cxn ang="T7">
                  <a:pos x="T2" y="T3"/>
                </a:cxn>
                <a:cxn ang="T8">
                  <a:pos x="T4" y="T5"/>
                </a:cxn>
              </a:cxnLst>
              <a:rect l="T9" t="T10" r="T11" b="T12"/>
              <a:pathLst>
                <a:path w="2376" h="1877">
                  <a:moveTo>
                    <a:pt x="0" y="1877"/>
                  </a:moveTo>
                  <a:lnTo>
                    <a:pt x="1208" y="0"/>
                  </a:lnTo>
                  <a:lnTo>
                    <a:pt x="2376" y="1877"/>
                  </a:lnTo>
                </a:path>
              </a:pathLst>
            </a:custGeom>
            <a:noFill/>
            <a:ln w="23813">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
        <p:nvSpPr>
          <p:cNvPr id="186371" name="Rectangle 5"/>
          <p:cNvSpPr>
            <a:spLocks noChangeArrowheads="1"/>
          </p:cNvSpPr>
          <p:nvPr/>
        </p:nvSpPr>
        <p:spPr bwMode="auto">
          <a:xfrm>
            <a:off x="5222875" y="1103313"/>
            <a:ext cx="2746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EIR</a:t>
            </a:r>
            <a:endParaRPr lang="de-DE" sz="1400"/>
          </a:p>
        </p:txBody>
      </p:sp>
      <p:sp>
        <p:nvSpPr>
          <p:cNvPr id="186372" name="Rectangle 6"/>
          <p:cNvSpPr>
            <a:spLocks noChangeArrowheads="1"/>
          </p:cNvSpPr>
          <p:nvPr/>
        </p:nvSpPr>
        <p:spPr bwMode="auto">
          <a:xfrm>
            <a:off x="3316288" y="3700463"/>
            <a:ext cx="33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AC/</a:t>
            </a:r>
          </a:p>
          <a:p>
            <a:r>
              <a:rPr lang="de-DE" sz="1300">
                <a:solidFill>
                  <a:srgbClr val="000000"/>
                </a:solidFill>
              </a:rPr>
              <a:t>HLR</a:t>
            </a:r>
          </a:p>
        </p:txBody>
      </p:sp>
      <p:sp>
        <p:nvSpPr>
          <p:cNvPr id="186373" name="Rectangle 7"/>
          <p:cNvSpPr>
            <a:spLocks noChangeArrowheads="1"/>
          </p:cNvSpPr>
          <p:nvPr/>
        </p:nvSpPr>
        <p:spPr bwMode="auto">
          <a:xfrm>
            <a:off x="6884988" y="5089525"/>
            <a:ext cx="7334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MSC/VLR</a:t>
            </a:r>
            <a:endParaRPr lang="de-DE" sz="1400"/>
          </a:p>
        </p:txBody>
      </p:sp>
      <p:sp>
        <p:nvSpPr>
          <p:cNvPr id="186374" name="Rectangle 8"/>
          <p:cNvSpPr>
            <a:spLocks noChangeArrowheads="1"/>
          </p:cNvSpPr>
          <p:nvPr/>
        </p:nvSpPr>
        <p:spPr bwMode="auto">
          <a:xfrm>
            <a:off x="1230313" y="5060950"/>
            <a:ext cx="7334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MSC/VLR</a:t>
            </a:r>
            <a:endParaRPr lang="de-DE" sz="1400"/>
          </a:p>
        </p:txBody>
      </p:sp>
      <p:sp>
        <p:nvSpPr>
          <p:cNvPr id="186375" name="Rectangle 9"/>
          <p:cNvSpPr>
            <a:spLocks noChangeArrowheads="1"/>
          </p:cNvSpPr>
          <p:nvPr/>
        </p:nvSpPr>
        <p:spPr bwMode="auto">
          <a:xfrm>
            <a:off x="7051675" y="3417888"/>
            <a:ext cx="376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a:t>
            </a:r>
          </a:p>
          <a:p>
            <a:r>
              <a:rPr lang="de-DE" sz="1300">
                <a:solidFill>
                  <a:srgbClr val="000000"/>
                </a:solidFill>
              </a:rPr>
              <a:t>OMS</a:t>
            </a:r>
          </a:p>
        </p:txBody>
      </p:sp>
      <p:sp>
        <p:nvSpPr>
          <p:cNvPr id="186376" name="Freeform 10"/>
          <p:cNvSpPr>
            <a:spLocks/>
          </p:cNvSpPr>
          <p:nvPr/>
        </p:nvSpPr>
        <p:spPr bwMode="auto">
          <a:xfrm>
            <a:off x="2570163" y="3854450"/>
            <a:ext cx="3625850" cy="1017588"/>
          </a:xfrm>
          <a:custGeom>
            <a:avLst/>
            <a:gdLst>
              <a:gd name="T0" fmla="*/ 0 w 2284"/>
              <a:gd name="T1" fmla="*/ 1017588 h 641"/>
              <a:gd name="T2" fmla="*/ 1844675 w 2284"/>
              <a:gd name="T3" fmla="*/ 0 h 641"/>
              <a:gd name="T4" fmla="*/ 3625850 w 2284"/>
              <a:gd name="T5" fmla="*/ 1017588 h 641"/>
              <a:gd name="T6" fmla="*/ 0 60000 65536"/>
              <a:gd name="T7" fmla="*/ 0 60000 65536"/>
              <a:gd name="T8" fmla="*/ 0 60000 65536"/>
              <a:gd name="T9" fmla="*/ 0 w 2284"/>
              <a:gd name="T10" fmla="*/ 0 h 641"/>
              <a:gd name="T11" fmla="*/ 2284 w 2284"/>
              <a:gd name="T12" fmla="*/ 641 h 641"/>
            </a:gdLst>
            <a:ahLst/>
            <a:cxnLst>
              <a:cxn ang="T6">
                <a:pos x="T0" y="T1"/>
              </a:cxn>
              <a:cxn ang="T7">
                <a:pos x="T2" y="T3"/>
              </a:cxn>
              <a:cxn ang="T8">
                <a:pos x="T4" y="T5"/>
              </a:cxn>
            </a:cxnLst>
            <a:rect l="T9" t="T10" r="T11" b="T12"/>
            <a:pathLst>
              <a:path w="2284" h="641">
                <a:moveTo>
                  <a:pt x="0" y="641"/>
                </a:moveTo>
                <a:lnTo>
                  <a:pt x="1162" y="0"/>
                </a:lnTo>
                <a:lnTo>
                  <a:pt x="2284" y="641"/>
                </a:lnTo>
              </a:path>
            </a:pathLst>
          </a:custGeom>
          <a:noFill/>
          <a:ln w="23813">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nvGrpSpPr>
          <p:cNvPr id="186377" name="Group 11"/>
          <p:cNvGrpSpPr>
            <a:grpSpLocks/>
          </p:cNvGrpSpPr>
          <p:nvPr/>
        </p:nvGrpSpPr>
        <p:grpSpPr bwMode="auto">
          <a:xfrm>
            <a:off x="4826000" y="1693863"/>
            <a:ext cx="2011363" cy="1735137"/>
            <a:chOff x="3040" y="1067"/>
            <a:chExt cx="1267" cy="860"/>
          </a:xfrm>
        </p:grpSpPr>
        <p:sp>
          <p:nvSpPr>
            <p:cNvPr id="186434" name="Freeform 12"/>
            <p:cNvSpPr>
              <a:spLocks/>
            </p:cNvSpPr>
            <p:nvPr/>
          </p:nvSpPr>
          <p:spPr bwMode="auto">
            <a:xfrm>
              <a:off x="3040" y="1067"/>
              <a:ext cx="57" cy="46"/>
            </a:xfrm>
            <a:custGeom>
              <a:avLst/>
              <a:gdLst>
                <a:gd name="T0" fmla="*/ 8 w 57"/>
                <a:gd name="T1" fmla="*/ 0 h 46"/>
                <a:gd name="T2" fmla="*/ 0 w 57"/>
                <a:gd name="T3" fmla="*/ 12 h 46"/>
                <a:gd name="T4" fmla="*/ 50 w 57"/>
                <a:gd name="T5" fmla="*/ 46 h 46"/>
                <a:gd name="T6" fmla="*/ 57 w 57"/>
                <a:gd name="T7" fmla="*/ 35 h 46"/>
                <a:gd name="T8" fmla="*/ 8 w 57"/>
                <a:gd name="T9" fmla="*/ 0 h 46"/>
                <a:gd name="T10" fmla="*/ 0 60000 65536"/>
                <a:gd name="T11" fmla="*/ 0 60000 65536"/>
                <a:gd name="T12" fmla="*/ 0 60000 65536"/>
                <a:gd name="T13" fmla="*/ 0 60000 65536"/>
                <a:gd name="T14" fmla="*/ 0 60000 65536"/>
                <a:gd name="T15" fmla="*/ 0 w 57"/>
                <a:gd name="T16" fmla="*/ 0 h 46"/>
                <a:gd name="T17" fmla="*/ 57 w 57"/>
                <a:gd name="T18" fmla="*/ 46 h 46"/>
              </a:gdLst>
              <a:ahLst/>
              <a:cxnLst>
                <a:cxn ang="T10">
                  <a:pos x="T0" y="T1"/>
                </a:cxn>
                <a:cxn ang="T11">
                  <a:pos x="T2" y="T3"/>
                </a:cxn>
                <a:cxn ang="T12">
                  <a:pos x="T4" y="T5"/>
                </a:cxn>
                <a:cxn ang="T13">
                  <a:pos x="T6" y="T7"/>
                </a:cxn>
                <a:cxn ang="T14">
                  <a:pos x="T8" y="T9"/>
                </a:cxn>
              </a:cxnLst>
              <a:rect l="T15" t="T16" r="T17" b="T18"/>
              <a:pathLst>
                <a:path w="57" h="46">
                  <a:moveTo>
                    <a:pt x="8" y="0"/>
                  </a:moveTo>
                  <a:lnTo>
                    <a:pt x="0" y="12"/>
                  </a:lnTo>
                  <a:lnTo>
                    <a:pt x="50" y="46"/>
                  </a:lnTo>
                  <a:lnTo>
                    <a:pt x="57" y="3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5" name="Freeform 13"/>
            <p:cNvSpPr>
              <a:spLocks/>
            </p:cNvSpPr>
            <p:nvPr/>
          </p:nvSpPr>
          <p:spPr bwMode="auto">
            <a:xfrm>
              <a:off x="3128" y="1126"/>
              <a:ext cx="59" cy="46"/>
            </a:xfrm>
            <a:custGeom>
              <a:avLst/>
              <a:gdLst>
                <a:gd name="T0" fmla="*/ 7 w 59"/>
                <a:gd name="T1" fmla="*/ 0 h 46"/>
                <a:gd name="T2" fmla="*/ 0 w 59"/>
                <a:gd name="T3" fmla="*/ 12 h 46"/>
                <a:gd name="T4" fmla="*/ 51 w 59"/>
                <a:gd name="T5" fmla="*/ 46 h 46"/>
                <a:gd name="T6" fmla="*/ 59 w 59"/>
                <a:gd name="T7" fmla="*/ 35 h 46"/>
                <a:gd name="T8" fmla="*/ 7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7" y="0"/>
                  </a:moveTo>
                  <a:lnTo>
                    <a:pt x="0" y="12"/>
                  </a:lnTo>
                  <a:lnTo>
                    <a:pt x="51" y="46"/>
                  </a:lnTo>
                  <a:lnTo>
                    <a:pt x="59"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6" name="Freeform 14"/>
            <p:cNvSpPr>
              <a:spLocks/>
            </p:cNvSpPr>
            <p:nvPr/>
          </p:nvSpPr>
          <p:spPr bwMode="auto">
            <a:xfrm>
              <a:off x="3217" y="1187"/>
              <a:ext cx="58" cy="46"/>
            </a:xfrm>
            <a:custGeom>
              <a:avLst/>
              <a:gdLst>
                <a:gd name="T0" fmla="*/ 8 w 58"/>
                <a:gd name="T1" fmla="*/ 0 h 46"/>
                <a:gd name="T2" fmla="*/ 0 w 58"/>
                <a:gd name="T3" fmla="*/ 12 h 46"/>
                <a:gd name="T4" fmla="*/ 50 w 58"/>
                <a:gd name="T5" fmla="*/ 46 h 46"/>
                <a:gd name="T6" fmla="*/ 58 w 58"/>
                <a:gd name="T7" fmla="*/ 35 h 46"/>
                <a:gd name="T8" fmla="*/ 8 w 58"/>
                <a:gd name="T9" fmla="*/ 0 h 46"/>
                <a:gd name="T10" fmla="*/ 0 60000 65536"/>
                <a:gd name="T11" fmla="*/ 0 60000 65536"/>
                <a:gd name="T12" fmla="*/ 0 60000 65536"/>
                <a:gd name="T13" fmla="*/ 0 60000 65536"/>
                <a:gd name="T14" fmla="*/ 0 60000 65536"/>
                <a:gd name="T15" fmla="*/ 0 w 58"/>
                <a:gd name="T16" fmla="*/ 0 h 46"/>
                <a:gd name="T17" fmla="*/ 58 w 58"/>
                <a:gd name="T18" fmla="*/ 46 h 46"/>
              </a:gdLst>
              <a:ahLst/>
              <a:cxnLst>
                <a:cxn ang="T10">
                  <a:pos x="T0" y="T1"/>
                </a:cxn>
                <a:cxn ang="T11">
                  <a:pos x="T2" y="T3"/>
                </a:cxn>
                <a:cxn ang="T12">
                  <a:pos x="T4" y="T5"/>
                </a:cxn>
                <a:cxn ang="T13">
                  <a:pos x="T6" y="T7"/>
                </a:cxn>
                <a:cxn ang="T14">
                  <a:pos x="T8" y="T9"/>
                </a:cxn>
              </a:cxnLst>
              <a:rect l="T15" t="T16" r="T17" b="T18"/>
              <a:pathLst>
                <a:path w="58" h="46">
                  <a:moveTo>
                    <a:pt x="8" y="0"/>
                  </a:moveTo>
                  <a:lnTo>
                    <a:pt x="0" y="12"/>
                  </a:lnTo>
                  <a:lnTo>
                    <a:pt x="50" y="46"/>
                  </a:lnTo>
                  <a:lnTo>
                    <a:pt x="58" y="3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7" name="Freeform 15"/>
            <p:cNvSpPr>
              <a:spLocks/>
            </p:cNvSpPr>
            <p:nvPr/>
          </p:nvSpPr>
          <p:spPr bwMode="auto">
            <a:xfrm>
              <a:off x="3305" y="1246"/>
              <a:ext cx="59" cy="46"/>
            </a:xfrm>
            <a:custGeom>
              <a:avLst/>
              <a:gdLst>
                <a:gd name="T0" fmla="*/ 8 w 59"/>
                <a:gd name="T1" fmla="*/ 0 h 46"/>
                <a:gd name="T2" fmla="*/ 0 w 59"/>
                <a:gd name="T3" fmla="*/ 12 h 46"/>
                <a:gd name="T4" fmla="*/ 51 w 59"/>
                <a:gd name="T5" fmla="*/ 46 h 46"/>
                <a:gd name="T6" fmla="*/ 59 w 59"/>
                <a:gd name="T7" fmla="*/ 35 h 46"/>
                <a:gd name="T8" fmla="*/ 8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8" y="0"/>
                  </a:moveTo>
                  <a:lnTo>
                    <a:pt x="0" y="12"/>
                  </a:lnTo>
                  <a:lnTo>
                    <a:pt x="51" y="46"/>
                  </a:lnTo>
                  <a:lnTo>
                    <a:pt x="59" y="3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8" name="Freeform 16"/>
            <p:cNvSpPr>
              <a:spLocks/>
            </p:cNvSpPr>
            <p:nvPr/>
          </p:nvSpPr>
          <p:spPr bwMode="auto">
            <a:xfrm>
              <a:off x="3393" y="1308"/>
              <a:ext cx="59" cy="45"/>
            </a:xfrm>
            <a:custGeom>
              <a:avLst/>
              <a:gdLst>
                <a:gd name="T0" fmla="*/ 7 w 59"/>
                <a:gd name="T1" fmla="*/ 0 h 45"/>
                <a:gd name="T2" fmla="*/ 0 w 59"/>
                <a:gd name="T3" fmla="*/ 11 h 45"/>
                <a:gd name="T4" fmla="*/ 51 w 59"/>
                <a:gd name="T5" fmla="*/ 45 h 45"/>
                <a:gd name="T6" fmla="*/ 59 w 59"/>
                <a:gd name="T7" fmla="*/ 34 h 45"/>
                <a:gd name="T8" fmla="*/ 7 w 59"/>
                <a:gd name="T9" fmla="*/ 0 h 45"/>
                <a:gd name="T10" fmla="*/ 0 60000 65536"/>
                <a:gd name="T11" fmla="*/ 0 60000 65536"/>
                <a:gd name="T12" fmla="*/ 0 60000 65536"/>
                <a:gd name="T13" fmla="*/ 0 60000 65536"/>
                <a:gd name="T14" fmla="*/ 0 60000 65536"/>
                <a:gd name="T15" fmla="*/ 0 w 59"/>
                <a:gd name="T16" fmla="*/ 0 h 45"/>
                <a:gd name="T17" fmla="*/ 59 w 59"/>
                <a:gd name="T18" fmla="*/ 45 h 45"/>
              </a:gdLst>
              <a:ahLst/>
              <a:cxnLst>
                <a:cxn ang="T10">
                  <a:pos x="T0" y="T1"/>
                </a:cxn>
                <a:cxn ang="T11">
                  <a:pos x="T2" y="T3"/>
                </a:cxn>
                <a:cxn ang="T12">
                  <a:pos x="T4" y="T5"/>
                </a:cxn>
                <a:cxn ang="T13">
                  <a:pos x="T6" y="T7"/>
                </a:cxn>
                <a:cxn ang="T14">
                  <a:pos x="T8" y="T9"/>
                </a:cxn>
              </a:cxnLst>
              <a:rect l="T15" t="T16" r="T17" b="T18"/>
              <a:pathLst>
                <a:path w="59" h="45">
                  <a:moveTo>
                    <a:pt x="7" y="0"/>
                  </a:moveTo>
                  <a:lnTo>
                    <a:pt x="0" y="11"/>
                  </a:lnTo>
                  <a:lnTo>
                    <a:pt x="51" y="45"/>
                  </a:lnTo>
                  <a:lnTo>
                    <a:pt x="59" y="3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9" name="Freeform 17"/>
            <p:cNvSpPr>
              <a:spLocks/>
            </p:cNvSpPr>
            <p:nvPr/>
          </p:nvSpPr>
          <p:spPr bwMode="auto">
            <a:xfrm>
              <a:off x="3482" y="1367"/>
              <a:ext cx="57" cy="45"/>
            </a:xfrm>
            <a:custGeom>
              <a:avLst/>
              <a:gdLst>
                <a:gd name="T0" fmla="*/ 8 w 57"/>
                <a:gd name="T1" fmla="*/ 0 h 45"/>
                <a:gd name="T2" fmla="*/ 0 w 57"/>
                <a:gd name="T3" fmla="*/ 11 h 45"/>
                <a:gd name="T4" fmla="*/ 50 w 57"/>
                <a:gd name="T5" fmla="*/ 45 h 45"/>
                <a:gd name="T6" fmla="*/ 57 w 57"/>
                <a:gd name="T7" fmla="*/ 34 h 45"/>
                <a:gd name="T8" fmla="*/ 8 w 57"/>
                <a:gd name="T9" fmla="*/ 0 h 45"/>
                <a:gd name="T10" fmla="*/ 0 60000 65536"/>
                <a:gd name="T11" fmla="*/ 0 60000 65536"/>
                <a:gd name="T12" fmla="*/ 0 60000 65536"/>
                <a:gd name="T13" fmla="*/ 0 60000 65536"/>
                <a:gd name="T14" fmla="*/ 0 60000 65536"/>
                <a:gd name="T15" fmla="*/ 0 w 57"/>
                <a:gd name="T16" fmla="*/ 0 h 45"/>
                <a:gd name="T17" fmla="*/ 57 w 57"/>
                <a:gd name="T18" fmla="*/ 45 h 45"/>
              </a:gdLst>
              <a:ahLst/>
              <a:cxnLst>
                <a:cxn ang="T10">
                  <a:pos x="T0" y="T1"/>
                </a:cxn>
                <a:cxn ang="T11">
                  <a:pos x="T2" y="T3"/>
                </a:cxn>
                <a:cxn ang="T12">
                  <a:pos x="T4" y="T5"/>
                </a:cxn>
                <a:cxn ang="T13">
                  <a:pos x="T6" y="T7"/>
                </a:cxn>
                <a:cxn ang="T14">
                  <a:pos x="T8" y="T9"/>
                </a:cxn>
              </a:cxnLst>
              <a:rect l="T15" t="T16" r="T17" b="T18"/>
              <a:pathLst>
                <a:path w="57" h="45">
                  <a:moveTo>
                    <a:pt x="8" y="0"/>
                  </a:moveTo>
                  <a:lnTo>
                    <a:pt x="0" y="11"/>
                  </a:lnTo>
                  <a:lnTo>
                    <a:pt x="50" y="45"/>
                  </a:lnTo>
                  <a:lnTo>
                    <a:pt x="57"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0" name="Freeform 18"/>
            <p:cNvSpPr>
              <a:spLocks/>
            </p:cNvSpPr>
            <p:nvPr/>
          </p:nvSpPr>
          <p:spPr bwMode="auto">
            <a:xfrm>
              <a:off x="3570" y="1426"/>
              <a:ext cx="59" cy="46"/>
            </a:xfrm>
            <a:custGeom>
              <a:avLst/>
              <a:gdLst>
                <a:gd name="T0" fmla="*/ 7 w 59"/>
                <a:gd name="T1" fmla="*/ 0 h 46"/>
                <a:gd name="T2" fmla="*/ 0 w 59"/>
                <a:gd name="T3" fmla="*/ 11 h 46"/>
                <a:gd name="T4" fmla="*/ 51 w 59"/>
                <a:gd name="T5" fmla="*/ 46 h 46"/>
                <a:gd name="T6" fmla="*/ 59 w 59"/>
                <a:gd name="T7" fmla="*/ 34 h 46"/>
                <a:gd name="T8" fmla="*/ 7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7" y="0"/>
                  </a:moveTo>
                  <a:lnTo>
                    <a:pt x="0" y="11"/>
                  </a:lnTo>
                  <a:lnTo>
                    <a:pt x="51" y="46"/>
                  </a:lnTo>
                  <a:lnTo>
                    <a:pt x="59" y="3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1" name="Freeform 19"/>
            <p:cNvSpPr>
              <a:spLocks/>
            </p:cNvSpPr>
            <p:nvPr/>
          </p:nvSpPr>
          <p:spPr bwMode="auto">
            <a:xfrm>
              <a:off x="3659" y="1487"/>
              <a:ext cx="58" cy="46"/>
            </a:xfrm>
            <a:custGeom>
              <a:avLst/>
              <a:gdLst>
                <a:gd name="T0" fmla="*/ 8 w 58"/>
                <a:gd name="T1" fmla="*/ 0 h 46"/>
                <a:gd name="T2" fmla="*/ 0 w 58"/>
                <a:gd name="T3" fmla="*/ 11 h 46"/>
                <a:gd name="T4" fmla="*/ 50 w 58"/>
                <a:gd name="T5" fmla="*/ 46 h 46"/>
                <a:gd name="T6" fmla="*/ 58 w 58"/>
                <a:gd name="T7" fmla="*/ 34 h 46"/>
                <a:gd name="T8" fmla="*/ 8 w 58"/>
                <a:gd name="T9" fmla="*/ 0 h 46"/>
                <a:gd name="T10" fmla="*/ 0 60000 65536"/>
                <a:gd name="T11" fmla="*/ 0 60000 65536"/>
                <a:gd name="T12" fmla="*/ 0 60000 65536"/>
                <a:gd name="T13" fmla="*/ 0 60000 65536"/>
                <a:gd name="T14" fmla="*/ 0 60000 65536"/>
                <a:gd name="T15" fmla="*/ 0 w 58"/>
                <a:gd name="T16" fmla="*/ 0 h 46"/>
                <a:gd name="T17" fmla="*/ 58 w 58"/>
                <a:gd name="T18" fmla="*/ 46 h 46"/>
              </a:gdLst>
              <a:ahLst/>
              <a:cxnLst>
                <a:cxn ang="T10">
                  <a:pos x="T0" y="T1"/>
                </a:cxn>
                <a:cxn ang="T11">
                  <a:pos x="T2" y="T3"/>
                </a:cxn>
                <a:cxn ang="T12">
                  <a:pos x="T4" y="T5"/>
                </a:cxn>
                <a:cxn ang="T13">
                  <a:pos x="T6" y="T7"/>
                </a:cxn>
                <a:cxn ang="T14">
                  <a:pos x="T8" y="T9"/>
                </a:cxn>
              </a:cxnLst>
              <a:rect l="T15" t="T16" r="T17" b="T18"/>
              <a:pathLst>
                <a:path w="58" h="46">
                  <a:moveTo>
                    <a:pt x="8" y="0"/>
                  </a:moveTo>
                  <a:lnTo>
                    <a:pt x="0" y="11"/>
                  </a:lnTo>
                  <a:lnTo>
                    <a:pt x="50" y="46"/>
                  </a:lnTo>
                  <a:lnTo>
                    <a:pt x="58"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2" name="Freeform 20"/>
            <p:cNvSpPr>
              <a:spLocks/>
            </p:cNvSpPr>
            <p:nvPr/>
          </p:nvSpPr>
          <p:spPr bwMode="auto">
            <a:xfrm>
              <a:off x="3747" y="1546"/>
              <a:ext cx="57" cy="46"/>
            </a:xfrm>
            <a:custGeom>
              <a:avLst/>
              <a:gdLst>
                <a:gd name="T0" fmla="*/ 8 w 57"/>
                <a:gd name="T1" fmla="*/ 0 h 46"/>
                <a:gd name="T2" fmla="*/ 0 w 57"/>
                <a:gd name="T3" fmla="*/ 11 h 46"/>
                <a:gd name="T4" fmla="*/ 50 w 57"/>
                <a:gd name="T5" fmla="*/ 46 h 46"/>
                <a:gd name="T6" fmla="*/ 57 w 57"/>
                <a:gd name="T7" fmla="*/ 34 h 46"/>
                <a:gd name="T8" fmla="*/ 8 w 57"/>
                <a:gd name="T9" fmla="*/ 0 h 46"/>
                <a:gd name="T10" fmla="*/ 0 60000 65536"/>
                <a:gd name="T11" fmla="*/ 0 60000 65536"/>
                <a:gd name="T12" fmla="*/ 0 60000 65536"/>
                <a:gd name="T13" fmla="*/ 0 60000 65536"/>
                <a:gd name="T14" fmla="*/ 0 60000 65536"/>
                <a:gd name="T15" fmla="*/ 0 w 57"/>
                <a:gd name="T16" fmla="*/ 0 h 46"/>
                <a:gd name="T17" fmla="*/ 57 w 57"/>
                <a:gd name="T18" fmla="*/ 46 h 46"/>
              </a:gdLst>
              <a:ahLst/>
              <a:cxnLst>
                <a:cxn ang="T10">
                  <a:pos x="T0" y="T1"/>
                </a:cxn>
                <a:cxn ang="T11">
                  <a:pos x="T2" y="T3"/>
                </a:cxn>
                <a:cxn ang="T12">
                  <a:pos x="T4" y="T5"/>
                </a:cxn>
                <a:cxn ang="T13">
                  <a:pos x="T6" y="T7"/>
                </a:cxn>
                <a:cxn ang="T14">
                  <a:pos x="T8" y="T9"/>
                </a:cxn>
              </a:cxnLst>
              <a:rect l="T15" t="T16" r="T17" b="T18"/>
              <a:pathLst>
                <a:path w="57" h="46">
                  <a:moveTo>
                    <a:pt x="8" y="0"/>
                  </a:moveTo>
                  <a:lnTo>
                    <a:pt x="0" y="11"/>
                  </a:lnTo>
                  <a:lnTo>
                    <a:pt x="50" y="46"/>
                  </a:lnTo>
                  <a:lnTo>
                    <a:pt x="57"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3" name="Freeform 21"/>
            <p:cNvSpPr>
              <a:spLocks/>
            </p:cNvSpPr>
            <p:nvPr/>
          </p:nvSpPr>
          <p:spPr bwMode="auto">
            <a:xfrm>
              <a:off x="3835" y="1607"/>
              <a:ext cx="59" cy="46"/>
            </a:xfrm>
            <a:custGeom>
              <a:avLst/>
              <a:gdLst>
                <a:gd name="T0" fmla="*/ 7 w 59"/>
                <a:gd name="T1" fmla="*/ 0 h 46"/>
                <a:gd name="T2" fmla="*/ 0 w 59"/>
                <a:gd name="T3" fmla="*/ 11 h 46"/>
                <a:gd name="T4" fmla="*/ 51 w 59"/>
                <a:gd name="T5" fmla="*/ 46 h 46"/>
                <a:gd name="T6" fmla="*/ 59 w 59"/>
                <a:gd name="T7" fmla="*/ 34 h 46"/>
                <a:gd name="T8" fmla="*/ 7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7" y="0"/>
                  </a:moveTo>
                  <a:lnTo>
                    <a:pt x="0" y="11"/>
                  </a:lnTo>
                  <a:lnTo>
                    <a:pt x="51" y="46"/>
                  </a:lnTo>
                  <a:lnTo>
                    <a:pt x="59" y="3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4" name="Freeform 22"/>
            <p:cNvSpPr>
              <a:spLocks/>
            </p:cNvSpPr>
            <p:nvPr/>
          </p:nvSpPr>
          <p:spPr bwMode="auto">
            <a:xfrm>
              <a:off x="3924" y="1666"/>
              <a:ext cx="57" cy="46"/>
            </a:xfrm>
            <a:custGeom>
              <a:avLst/>
              <a:gdLst>
                <a:gd name="T0" fmla="*/ 8 w 57"/>
                <a:gd name="T1" fmla="*/ 0 h 46"/>
                <a:gd name="T2" fmla="*/ 0 w 57"/>
                <a:gd name="T3" fmla="*/ 11 h 46"/>
                <a:gd name="T4" fmla="*/ 50 w 57"/>
                <a:gd name="T5" fmla="*/ 46 h 46"/>
                <a:gd name="T6" fmla="*/ 57 w 57"/>
                <a:gd name="T7" fmla="*/ 34 h 46"/>
                <a:gd name="T8" fmla="*/ 8 w 57"/>
                <a:gd name="T9" fmla="*/ 0 h 46"/>
                <a:gd name="T10" fmla="*/ 0 60000 65536"/>
                <a:gd name="T11" fmla="*/ 0 60000 65536"/>
                <a:gd name="T12" fmla="*/ 0 60000 65536"/>
                <a:gd name="T13" fmla="*/ 0 60000 65536"/>
                <a:gd name="T14" fmla="*/ 0 60000 65536"/>
                <a:gd name="T15" fmla="*/ 0 w 57"/>
                <a:gd name="T16" fmla="*/ 0 h 46"/>
                <a:gd name="T17" fmla="*/ 57 w 57"/>
                <a:gd name="T18" fmla="*/ 46 h 46"/>
              </a:gdLst>
              <a:ahLst/>
              <a:cxnLst>
                <a:cxn ang="T10">
                  <a:pos x="T0" y="T1"/>
                </a:cxn>
                <a:cxn ang="T11">
                  <a:pos x="T2" y="T3"/>
                </a:cxn>
                <a:cxn ang="T12">
                  <a:pos x="T4" y="T5"/>
                </a:cxn>
                <a:cxn ang="T13">
                  <a:pos x="T6" y="T7"/>
                </a:cxn>
                <a:cxn ang="T14">
                  <a:pos x="T8" y="T9"/>
                </a:cxn>
              </a:cxnLst>
              <a:rect l="T15" t="T16" r="T17" b="T18"/>
              <a:pathLst>
                <a:path w="57" h="46">
                  <a:moveTo>
                    <a:pt x="8" y="0"/>
                  </a:moveTo>
                  <a:lnTo>
                    <a:pt x="0" y="11"/>
                  </a:lnTo>
                  <a:lnTo>
                    <a:pt x="50" y="46"/>
                  </a:lnTo>
                  <a:lnTo>
                    <a:pt x="57"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5" name="Freeform 23"/>
            <p:cNvSpPr>
              <a:spLocks/>
            </p:cNvSpPr>
            <p:nvPr/>
          </p:nvSpPr>
          <p:spPr bwMode="auto">
            <a:xfrm>
              <a:off x="4012" y="1725"/>
              <a:ext cx="59" cy="46"/>
            </a:xfrm>
            <a:custGeom>
              <a:avLst/>
              <a:gdLst>
                <a:gd name="T0" fmla="*/ 7 w 59"/>
                <a:gd name="T1" fmla="*/ 0 h 46"/>
                <a:gd name="T2" fmla="*/ 0 w 59"/>
                <a:gd name="T3" fmla="*/ 12 h 46"/>
                <a:gd name="T4" fmla="*/ 51 w 59"/>
                <a:gd name="T5" fmla="*/ 46 h 46"/>
                <a:gd name="T6" fmla="*/ 59 w 59"/>
                <a:gd name="T7" fmla="*/ 34 h 46"/>
                <a:gd name="T8" fmla="*/ 7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7" y="0"/>
                  </a:moveTo>
                  <a:lnTo>
                    <a:pt x="0" y="12"/>
                  </a:lnTo>
                  <a:lnTo>
                    <a:pt x="51" y="46"/>
                  </a:lnTo>
                  <a:lnTo>
                    <a:pt x="59" y="3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6" name="Freeform 24"/>
            <p:cNvSpPr>
              <a:spLocks/>
            </p:cNvSpPr>
            <p:nvPr/>
          </p:nvSpPr>
          <p:spPr bwMode="auto">
            <a:xfrm>
              <a:off x="4100" y="1786"/>
              <a:ext cx="59" cy="46"/>
            </a:xfrm>
            <a:custGeom>
              <a:avLst/>
              <a:gdLst>
                <a:gd name="T0" fmla="*/ 7 w 59"/>
                <a:gd name="T1" fmla="*/ 0 h 46"/>
                <a:gd name="T2" fmla="*/ 0 w 59"/>
                <a:gd name="T3" fmla="*/ 12 h 46"/>
                <a:gd name="T4" fmla="*/ 51 w 59"/>
                <a:gd name="T5" fmla="*/ 46 h 46"/>
                <a:gd name="T6" fmla="*/ 59 w 59"/>
                <a:gd name="T7" fmla="*/ 35 h 46"/>
                <a:gd name="T8" fmla="*/ 7 w 59"/>
                <a:gd name="T9" fmla="*/ 0 h 46"/>
                <a:gd name="T10" fmla="*/ 0 60000 65536"/>
                <a:gd name="T11" fmla="*/ 0 60000 65536"/>
                <a:gd name="T12" fmla="*/ 0 60000 65536"/>
                <a:gd name="T13" fmla="*/ 0 60000 65536"/>
                <a:gd name="T14" fmla="*/ 0 60000 65536"/>
                <a:gd name="T15" fmla="*/ 0 w 59"/>
                <a:gd name="T16" fmla="*/ 0 h 46"/>
                <a:gd name="T17" fmla="*/ 59 w 59"/>
                <a:gd name="T18" fmla="*/ 46 h 46"/>
              </a:gdLst>
              <a:ahLst/>
              <a:cxnLst>
                <a:cxn ang="T10">
                  <a:pos x="T0" y="T1"/>
                </a:cxn>
                <a:cxn ang="T11">
                  <a:pos x="T2" y="T3"/>
                </a:cxn>
                <a:cxn ang="T12">
                  <a:pos x="T4" y="T5"/>
                </a:cxn>
                <a:cxn ang="T13">
                  <a:pos x="T6" y="T7"/>
                </a:cxn>
                <a:cxn ang="T14">
                  <a:pos x="T8" y="T9"/>
                </a:cxn>
              </a:cxnLst>
              <a:rect l="T15" t="T16" r="T17" b="T18"/>
              <a:pathLst>
                <a:path w="59" h="46">
                  <a:moveTo>
                    <a:pt x="7" y="0"/>
                  </a:moveTo>
                  <a:lnTo>
                    <a:pt x="0" y="12"/>
                  </a:lnTo>
                  <a:lnTo>
                    <a:pt x="51" y="46"/>
                  </a:lnTo>
                  <a:lnTo>
                    <a:pt x="59" y="35"/>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7" name="Freeform 25"/>
            <p:cNvSpPr>
              <a:spLocks/>
            </p:cNvSpPr>
            <p:nvPr/>
          </p:nvSpPr>
          <p:spPr bwMode="auto">
            <a:xfrm>
              <a:off x="4189" y="1845"/>
              <a:ext cx="57" cy="46"/>
            </a:xfrm>
            <a:custGeom>
              <a:avLst/>
              <a:gdLst>
                <a:gd name="T0" fmla="*/ 8 w 57"/>
                <a:gd name="T1" fmla="*/ 0 h 46"/>
                <a:gd name="T2" fmla="*/ 0 w 57"/>
                <a:gd name="T3" fmla="*/ 12 h 46"/>
                <a:gd name="T4" fmla="*/ 50 w 57"/>
                <a:gd name="T5" fmla="*/ 46 h 46"/>
                <a:gd name="T6" fmla="*/ 57 w 57"/>
                <a:gd name="T7" fmla="*/ 35 h 46"/>
                <a:gd name="T8" fmla="*/ 8 w 57"/>
                <a:gd name="T9" fmla="*/ 0 h 46"/>
                <a:gd name="T10" fmla="*/ 0 60000 65536"/>
                <a:gd name="T11" fmla="*/ 0 60000 65536"/>
                <a:gd name="T12" fmla="*/ 0 60000 65536"/>
                <a:gd name="T13" fmla="*/ 0 60000 65536"/>
                <a:gd name="T14" fmla="*/ 0 60000 65536"/>
                <a:gd name="T15" fmla="*/ 0 w 57"/>
                <a:gd name="T16" fmla="*/ 0 h 46"/>
                <a:gd name="T17" fmla="*/ 57 w 57"/>
                <a:gd name="T18" fmla="*/ 46 h 46"/>
              </a:gdLst>
              <a:ahLst/>
              <a:cxnLst>
                <a:cxn ang="T10">
                  <a:pos x="T0" y="T1"/>
                </a:cxn>
                <a:cxn ang="T11">
                  <a:pos x="T2" y="T3"/>
                </a:cxn>
                <a:cxn ang="T12">
                  <a:pos x="T4" y="T5"/>
                </a:cxn>
                <a:cxn ang="T13">
                  <a:pos x="T6" y="T7"/>
                </a:cxn>
                <a:cxn ang="T14">
                  <a:pos x="T8" y="T9"/>
                </a:cxn>
              </a:cxnLst>
              <a:rect l="T15" t="T16" r="T17" b="T18"/>
              <a:pathLst>
                <a:path w="57" h="46">
                  <a:moveTo>
                    <a:pt x="8" y="0"/>
                  </a:moveTo>
                  <a:lnTo>
                    <a:pt x="0" y="12"/>
                  </a:lnTo>
                  <a:lnTo>
                    <a:pt x="50" y="46"/>
                  </a:lnTo>
                  <a:lnTo>
                    <a:pt x="57" y="3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48" name="Freeform 26"/>
            <p:cNvSpPr>
              <a:spLocks/>
            </p:cNvSpPr>
            <p:nvPr/>
          </p:nvSpPr>
          <p:spPr bwMode="auto">
            <a:xfrm>
              <a:off x="4216" y="1849"/>
              <a:ext cx="91" cy="78"/>
            </a:xfrm>
            <a:custGeom>
              <a:avLst/>
              <a:gdLst>
                <a:gd name="T0" fmla="*/ 0 w 91"/>
                <a:gd name="T1" fmla="*/ 67 h 78"/>
                <a:gd name="T2" fmla="*/ 91 w 91"/>
                <a:gd name="T3" fmla="*/ 78 h 78"/>
                <a:gd name="T4" fmla="*/ 45 w 91"/>
                <a:gd name="T5" fmla="*/ 0 h 78"/>
                <a:gd name="T6" fmla="*/ 0 w 91"/>
                <a:gd name="T7" fmla="*/ 67 h 78"/>
                <a:gd name="T8" fmla="*/ 0 60000 65536"/>
                <a:gd name="T9" fmla="*/ 0 60000 65536"/>
                <a:gd name="T10" fmla="*/ 0 60000 65536"/>
                <a:gd name="T11" fmla="*/ 0 60000 65536"/>
                <a:gd name="T12" fmla="*/ 0 w 91"/>
                <a:gd name="T13" fmla="*/ 0 h 78"/>
                <a:gd name="T14" fmla="*/ 91 w 91"/>
                <a:gd name="T15" fmla="*/ 78 h 78"/>
              </a:gdLst>
              <a:ahLst/>
              <a:cxnLst>
                <a:cxn ang="T8">
                  <a:pos x="T0" y="T1"/>
                </a:cxn>
                <a:cxn ang="T9">
                  <a:pos x="T2" y="T3"/>
                </a:cxn>
                <a:cxn ang="T10">
                  <a:pos x="T4" y="T5"/>
                </a:cxn>
                <a:cxn ang="T11">
                  <a:pos x="T6" y="T7"/>
                </a:cxn>
              </a:cxnLst>
              <a:rect l="T12" t="T13" r="T14" b="T15"/>
              <a:pathLst>
                <a:path w="91" h="78">
                  <a:moveTo>
                    <a:pt x="0" y="67"/>
                  </a:moveTo>
                  <a:lnTo>
                    <a:pt x="91" y="78"/>
                  </a:lnTo>
                  <a:lnTo>
                    <a:pt x="45" y="0"/>
                  </a:lnTo>
                  <a:lnTo>
                    <a:pt x="0"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6378" name="Group 27"/>
          <p:cNvGrpSpPr>
            <a:grpSpLocks/>
          </p:cNvGrpSpPr>
          <p:nvPr/>
        </p:nvGrpSpPr>
        <p:grpSpPr bwMode="auto">
          <a:xfrm>
            <a:off x="2868613" y="3603625"/>
            <a:ext cx="3968750" cy="1292225"/>
            <a:chOff x="1807" y="2006"/>
            <a:chExt cx="2500" cy="814"/>
          </a:xfrm>
        </p:grpSpPr>
        <p:sp>
          <p:nvSpPr>
            <p:cNvPr id="186409" name="Freeform 28"/>
            <p:cNvSpPr>
              <a:spLocks/>
            </p:cNvSpPr>
            <p:nvPr/>
          </p:nvSpPr>
          <p:spPr bwMode="auto">
            <a:xfrm>
              <a:off x="1807" y="2787"/>
              <a:ext cx="63" cy="33"/>
            </a:xfrm>
            <a:custGeom>
              <a:avLst/>
              <a:gdLst>
                <a:gd name="T0" fmla="*/ 0 w 63"/>
                <a:gd name="T1" fmla="*/ 20 h 33"/>
                <a:gd name="T2" fmla="*/ 4 w 63"/>
                <a:gd name="T3" fmla="*/ 33 h 33"/>
                <a:gd name="T4" fmla="*/ 63 w 63"/>
                <a:gd name="T5" fmla="*/ 14 h 33"/>
                <a:gd name="T6" fmla="*/ 59 w 63"/>
                <a:gd name="T7" fmla="*/ 0 h 33"/>
                <a:gd name="T8" fmla="*/ 0 w 63"/>
                <a:gd name="T9" fmla="*/ 2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20"/>
                  </a:moveTo>
                  <a:lnTo>
                    <a:pt x="4" y="33"/>
                  </a:lnTo>
                  <a:lnTo>
                    <a:pt x="63" y="14"/>
                  </a:lnTo>
                  <a:lnTo>
                    <a:pt x="59"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0" name="Freeform 29"/>
            <p:cNvSpPr>
              <a:spLocks/>
            </p:cNvSpPr>
            <p:nvPr/>
          </p:nvSpPr>
          <p:spPr bwMode="auto">
            <a:xfrm>
              <a:off x="1908" y="2755"/>
              <a:ext cx="63" cy="32"/>
            </a:xfrm>
            <a:custGeom>
              <a:avLst/>
              <a:gdLst>
                <a:gd name="T0" fmla="*/ 0 w 63"/>
                <a:gd name="T1" fmla="*/ 19 h 32"/>
                <a:gd name="T2" fmla="*/ 4 w 63"/>
                <a:gd name="T3" fmla="*/ 32 h 32"/>
                <a:gd name="T4" fmla="*/ 63 w 63"/>
                <a:gd name="T5" fmla="*/ 13 h 32"/>
                <a:gd name="T6" fmla="*/ 59 w 63"/>
                <a:gd name="T7" fmla="*/ 0 h 32"/>
                <a:gd name="T8" fmla="*/ 0 w 63"/>
                <a:gd name="T9" fmla="*/ 19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19"/>
                  </a:moveTo>
                  <a:lnTo>
                    <a:pt x="4" y="32"/>
                  </a:lnTo>
                  <a:lnTo>
                    <a:pt x="63" y="13"/>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1" name="Freeform 30"/>
            <p:cNvSpPr>
              <a:spLocks/>
            </p:cNvSpPr>
            <p:nvPr/>
          </p:nvSpPr>
          <p:spPr bwMode="auto">
            <a:xfrm>
              <a:off x="2011" y="2723"/>
              <a:ext cx="61" cy="32"/>
            </a:xfrm>
            <a:custGeom>
              <a:avLst/>
              <a:gdLst>
                <a:gd name="T0" fmla="*/ 0 w 61"/>
                <a:gd name="T1" fmla="*/ 19 h 32"/>
                <a:gd name="T2" fmla="*/ 4 w 61"/>
                <a:gd name="T3" fmla="*/ 32 h 32"/>
                <a:gd name="T4" fmla="*/ 61 w 61"/>
                <a:gd name="T5" fmla="*/ 13 h 32"/>
                <a:gd name="T6" fmla="*/ 57 w 61"/>
                <a:gd name="T7" fmla="*/ 0 h 32"/>
                <a:gd name="T8" fmla="*/ 0 w 61"/>
                <a:gd name="T9" fmla="*/ 19 h 32"/>
                <a:gd name="T10" fmla="*/ 0 60000 65536"/>
                <a:gd name="T11" fmla="*/ 0 60000 65536"/>
                <a:gd name="T12" fmla="*/ 0 60000 65536"/>
                <a:gd name="T13" fmla="*/ 0 60000 65536"/>
                <a:gd name="T14" fmla="*/ 0 60000 65536"/>
                <a:gd name="T15" fmla="*/ 0 w 61"/>
                <a:gd name="T16" fmla="*/ 0 h 32"/>
                <a:gd name="T17" fmla="*/ 61 w 61"/>
                <a:gd name="T18" fmla="*/ 32 h 32"/>
              </a:gdLst>
              <a:ahLst/>
              <a:cxnLst>
                <a:cxn ang="T10">
                  <a:pos x="T0" y="T1"/>
                </a:cxn>
                <a:cxn ang="T11">
                  <a:pos x="T2" y="T3"/>
                </a:cxn>
                <a:cxn ang="T12">
                  <a:pos x="T4" y="T5"/>
                </a:cxn>
                <a:cxn ang="T13">
                  <a:pos x="T6" y="T7"/>
                </a:cxn>
                <a:cxn ang="T14">
                  <a:pos x="T8" y="T9"/>
                </a:cxn>
              </a:cxnLst>
              <a:rect l="T15" t="T16" r="T17" b="T18"/>
              <a:pathLst>
                <a:path w="61" h="32">
                  <a:moveTo>
                    <a:pt x="0" y="19"/>
                  </a:moveTo>
                  <a:lnTo>
                    <a:pt x="4" y="32"/>
                  </a:lnTo>
                  <a:lnTo>
                    <a:pt x="61" y="13"/>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2" name="Freeform 31"/>
            <p:cNvSpPr>
              <a:spLocks/>
            </p:cNvSpPr>
            <p:nvPr/>
          </p:nvSpPr>
          <p:spPr bwMode="auto">
            <a:xfrm>
              <a:off x="2112" y="2690"/>
              <a:ext cx="63" cy="33"/>
            </a:xfrm>
            <a:custGeom>
              <a:avLst/>
              <a:gdLst>
                <a:gd name="T0" fmla="*/ 0 w 63"/>
                <a:gd name="T1" fmla="*/ 19 h 33"/>
                <a:gd name="T2" fmla="*/ 4 w 63"/>
                <a:gd name="T3" fmla="*/ 33 h 33"/>
                <a:gd name="T4" fmla="*/ 63 w 63"/>
                <a:gd name="T5" fmla="*/ 14 h 33"/>
                <a:gd name="T6" fmla="*/ 59 w 63"/>
                <a:gd name="T7" fmla="*/ 0 h 33"/>
                <a:gd name="T8" fmla="*/ 0 w 63"/>
                <a:gd name="T9" fmla="*/ 19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19"/>
                  </a:moveTo>
                  <a:lnTo>
                    <a:pt x="4" y="33"/>
                  </a:lnTo>
                  <a:lnTo>
                    <a:pt x="63" y="14"/>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3" name="Freeform 32"/>
            <p:cNvSpPr>
              <a:spLocks/>
            </p:cNvSpPr>
            <p:nvPr/>
          </p:nvSpPr>
          <p:spPr bwMode="auto">
            <a:xfrm>
              <a:off x="2215" y="2658"/>
              <a:ext cx="61" cy="32"/>
            </a:xfrm>
            <a:custGeom>
              <a:avLst/>
              <a:gdLst>
                <a:gd name="T0" fmla="*/ 0 w 61"/>
                <a:gd name="T1" fmla="*/ 19 h 32"/>
                <a:gd name="T2" fmla="*/ 4 w 61"/>
                <a:gd name="T3" fmla="*/ 32 h 32"/>
                <a:gd name="T4" fmla="*/ 61 w 61"/>
                <a:gd name="T5" fmla="*/ 13 h 32"/>
                <a:gd name="T6" fmla="*/ 57 w 61"/>
                <a:gd name="T7" fmla="*/ 0 h 32"/>
                <a:gd name="T8" fmla="*/ 0 w 61"/>
                <a:gd name="T9" fmla="*/ 19 h 32"/>
                <a:gd name="T10" fmla="*/ 0 60000 65536"/>
                <a:gd name="T11" fmla="*/ 0 60000 65536"/>
                <a:gd name="T12" fmla="*/ 0 60000 65536"/>
                <a:gd name="T13" fmla="*/ 0 60000 65536"/>
                <a:gd name="T14" fmla="*/ 0 60000 65536"/>
                <a:gd name="T15" fmla="*/ 0 w 61"/>
                <a:gd name="T16" fmla="*/ 0 h 32"/>
                <a:gd name="T17" fmla="*/ 61 w 61"/>
                <a:gd name="T18" fmla="*/ 32 h 32"/>
              </a:gdLst>
              <a:ahLst/>
              <a:cxnLst>
                <a:cxn ang="T10">
                  <a:pos x="T0" y="T1"/>
                </a:cxn>
                <a:cxn ang="T11">
                  <a:pos x="T2" y="T3"/>
                </a:cxn>
                <a:cxn ang="T12">
                  <a:pos x="T4" y="T5"/>
                </a:cxn>
                <a:cxn ang="T13">
                  <a:pos x="T6" y="T7"/>
                </a:cxn>
                <a:cxn ang="T14">
                  <a:pos x="T8" y="T9"/>
                </a:cxn>
              </a:cxnLst>
              <a:rect l="T15" t="T16" r="T17" b="T18"/>
              <a:pathLst>
                <a:path w="61" h="32">
                  <a:moveTo>
                    <a:pt x="0" y="19"/>
                  </a:moveTo>
                  <a:lnTo>
                    <a:pt x="4" y="32"/>
                  </a:lnTo>
                  <a:lnTo>
                    <a:pt x="61" y="13"/>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4" name="Freeform 33"/>
            <p:cNvSpPr>
              <a:spLocks/>
            </p:cNvSpPr>
            <p:nvPr/>
          </p:nvSpPr>
          <p:spPr bwMode="auto">
            <a:xfrm>
              <a:off x="2316" y="2625"/>
              <a:ext cx="61" cy="33"/>
            </a:xfrm>
            <a:custGeom>
              <a:avLst/>
              <a:gdLst>
                <a:gd name="T0" fmla="*/ 0 w 61"/>
                <a:gd name="T1" fmla="*/ 19 h 33"/>
                <a:gd name="T2" fmla="*/ 4 w 61"/>
                <a:gd name="T3" fmla="*/ 33 h 33"/>
                <a:gd name="T4" fmla="*/ 61 w 61"/>
                <a:gd name="T5" fmla="*/ 14 h 33"/>
                <a:gd name="T6" fmla="*/ 57 w 61"/>
                <a:gd name="T7" fmla="*/ 0 h 33"/>
                <a:gd name="T8" fmla="*/ 0 w 61"/>
                <a:gd name="T9" fmla="*/ 19 h 33"/>
                <a:gd name="T10" fmla="*/ 0 60000 65536"/>
                <a:gd name="T11" fmla="*/ 0 60000 65536"/>
                <a:gd name="T12" fmla="*/ 0 60000 65536"/>
                <a:gd name="T13" fmla="*/ 0 60000 65536"/>
                <a:gd name="T14" fmla="*/ 0 60000 65536"/>
                <a:gd name="T15" fmla="*/ 0 w 61"/>
                <a:gd name="T16" fmla="*/ 0 h 33"/>
                <a:gd name="T17" fmla="*/ 61 w 61"/>
                <a:gd name="T18" fmla="*/ 33 h 33"/>
              </a:gdLst>
              <a:ahLst/>
              <a:cxnLst>
                <a:cxn ang="T10">
                  <a:pos x="T0" y="T1"/>
                </a:cxn>
                <a:cxn ang="T11">
                  <a:pos x="T2" y="T3"/>
                </a:cxn>
                <a:cxn ang="T12">
                  <a:pos x="T4" y="T5"/>
                </a:cxn>
                <a:cxn ang="T13">
                  <a:pos x="T6" y="T7"/>
                </a:cxn>
                <a:cxn ang="T14">
                  <a:pos x="T8" y="T9"/>
                </a:cxn>
              </a:cxnLst>
              <a:rect l="T15" t="T16" r="T17" b="T18"/>
              <a:pathLst>
                <a:path w="61" h="33">
                  <a:moveTo>
                    <a:pt x="0" y="19"/>
                  </a:moveTo>
                  <a:lnTo>
                    <a:pt x="4" y="33"/>
                  </a:lnTo>
                  <a:lnTo>
                    <a:pt x="61" y="14"/>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5" name="Freeform 34"/>
            <p:cNvSpPr>
              <a:spLocks/>
            </p:cNvSpPr>
            <p:nvPr/>
          </p:nvSpPr>
          <p:spPr bwMode="auto">
            <a:xfrm>
              <a:off x="2417" y="2593"/>
              <a:ext cx="63" cy="32"/>
            </a:xfrm>
            <a:custGeom>
              <a:avLst/>
              <a:gdLst>
                <a:gd name="T0" fmla="*/ 0 w 63"/>
                <a:gd name="T1" fmla="*/ 19 h 32"/>
                <a:gd name="T2" fmla="*/ 4 w 63"/>
                <a:gd name="T3" fmla="*/ 32 h 32"/>
                <a:gd name="T4" fmla="*/ 63 w 63"/>
                <a:gd name="T5" fmla="*/ 13 h 32"/>
                <a:gd name="T6" fmla="*/ 59 w 63"/>
                <a:gd name="T7" fmla="*/ 0 h 32"/>
                <a:gd name="T8" fmla="*/ 0 w 63"/>
                <a:gd name="T9" fmla="*/ 19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19"/>
                  </a:moveTo>
                  <a:lnTo>
                    <a:pt x="4" y="32"/>
                  </a:lnTo>
                  <a:lnTo>
                    <a:pt x="63" y="13"/>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6" name="Freeform 35"/>
            <p:cNvSpPr>
              <a:spLocks/>
            </p:cNvSpPr>
            <p:nvPr/>
          </p:nvSpPr>
          <p:spPr bwMode="auto">
            <a:xfrm>
              <a:off x="2520" y="2561"/>
              <a:ext cx="61" cy="32"/>
            </a:xfrm>
            <a:custGeom>
              <a:avLst/>
              <a:gdLst>
                <a:gd name="T0" fmla="*/ 0 w 61"/>
                <a:gd name="T1" fmla="*/ 19 h 32"/>
                <a:gd name="T2" fmla="*/ 4 w 61"/>
                <a:gd name="T3" fmla="*/ 32 h 32"/>
                <a:gd name="T4" fmla="*/ 61 w 61"/>
                <a:gd name="T5" fmla="*/ 13 h 32"/>
                <a:gd name="T6" fmla="*/ 57 w 61"/>
                <a:gd name="T7" fmla="*/ 0 h 32"/>
                <a:gd name="T8" fmla="*/ 0 w 61"/>
                <a:gd name="T9" fmla="*/ 19 h 32"/>
                <a:gd name="T10" fmla="*/ 0 60000 65536"/>
                <a:gd name="T11" fmla="*/ 0 60000 65536"/>
                <a:gd name="T12" fmla="*/ 0 60000 65536"/>
                <a:gd name="T13" fmla="*/ 0 60000 65536"/>
                <a:gd name="T14" fmla="*/ 0 60000 65536"/>
                <a:gd name="T15" fmla="*/ 0 w 61"/>
                <a:gd name="T16" fmla="*/ 0 h 32"/>
                <a:gd name="T17" fmla="*/ 61 w 61"/>
                <a:gd name="T18" fmla="*/ 32 h 32"/>
              </a:gdLst>
              <a:ahLst/>
              <a:cxnLst>
                <a:cxn ang="T10">
                  <a:pos x="T0" y="T1"/>
                </a:cxn>
                <a:cxn ang="T11">
                  <a:pos x="T2" y="T3"/>
                </a:cxn>
                <a:cxn ang="T12">
                  <a:pos x="T4" y="T5"/>
                </a:cxn>
                <a:cxn ang="T13">
                  <a:pos x="T6" y="T7"/>
                </a:cxn>
                <a:cxn ang="T14">
                  <a:pos x="T8" y="T9"/>
                </a:cxn>
              </a:cxnLst>
              <a:rect l="T15" t="T16" r="T17" b="T18"/>
              <a:pathLst>
                <a:path w="61" h="32">
                  <a:moveTo>
                    <a:pt x="0" y="19"/>
                  </a:moveTo>
                  <a:lnTo>
                    <a:pt x="4" y="32"/>
                  </a:lnTo>
                  <a:lnTo>
                    <a:pt x="61" y="13"/>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7" name="Freeform 36"/>
            <p:cNvSpPr>
              <a:spLocks/>
            </p:cNvSpPr>
            <p:nvPr/>
          </p:nvSpPr>
          <p:spPr bwMode="auto">
            <a:xfrm>
              <a:off x="2621" y="2530"/>
              <a:ext cx="63" cy="31"/>
            </a:xfrm>
            <a:custGeom>
              <a:avLst/>
              <a:gdLst>
                <a:gd name="T0" fmla="*/ 0 w 63"/>
                <a:gd name="T1" fmla="*/ 17 h 31"/>
                <a:gd name="T2" fmla="*/ 4 w 63"/>
                <a:gd name="T3" fmla="*/ 31 h 31"/>
                <a:gd name="T4" fmla="*/ 63 w 63"/>
                <a:gd name="T5" fmla="*/ 13 h 31"/>
                <a:gd name="T6" fmla="*/ 59 w 63"/>
                <a:gd name="T7" fmla="*/ 0 h 31"/>
                <a:gd name="T8" fmla="*/ 0 w 63"/>
                <a:gd name="T9" fmla="*/ 17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17"/>
                  </a:moveTo>
                  <a:lnTo>
                    <a:pt x="4" y="31"/>
                  </a:lnTo>
                  <a:lnTo>
                    <a:pt x="63" y="13"/>
                  </a:lnTo>
                  <a:lnTo>
                    <a:pt x="59"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8" name="Freeform 37"/>
            <p:cNvSpPr>
              <a:spLocks/>
            </p:cNvSpPr>
            <p:nvPr/>
          </p:nvSpPr>
          <p:spPr bwMode="auto">
            <a:xfrm>
              <a:off x="2722" y="2498"/>
              <a:ext cx="63" cy="30"/>
            </a:xfrm>
            <a:custGeom>
              <a:avLst/>
              <a:gdLst>
                <a:gd name="T0" fmla="*/ 0 w 63"/>
                <a:gd name="T1" fmla="*/ 17 h 30"/>
                <a:gd name="T2" fmla="*/ 4 w 63"/>
                <a:gd name="T3" fmla="*/ 30 h 30"/>
                <a:gd name="T4" fmla="*/ 63 w 63"/>
                <a:gd name="T5" fmla="*/ 13 h 30"/>
                <a:gd name="T6" fmla="*/ 59 w 63"/>
                <a:gd name="T7" fmla="*/ 0 h 30"/>
                <a:gd name="T8" fmla="*/ 0 w 63"/>
                <a:gd name="T9" fmla="*/ 17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17"/>
                  </a:moveTo>
                  <a:lnTo>
                    <a:pt x="4" y="30"/>
                  </a:lnTo>
                  <a:lnTo>
                    <a:pt x="63" y="13"/>
                  </a:lnTo>
                  <a:lnTo>
                    <a:pt x="59"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19" name="Freeform 38"/>
            <p:cNvSpPr>
              <a:spLocks/>
            </p:cNvSpPr>
            <p:nvPr/>
          </p:nvSpPr>
          <p:spPr bwMode="auto">
            <a:xfrm>
              <a:off x="2825" y="2465"/>
              <a:ext cx="61" cy="31"/>
            </a:xfrm>
            <a:custGeom>
              <a:avLst/>
              <a:gdLst>
                <a:gd name="T0" fmla="*/ 0 w 61"/>
                <a:gd name="T1" fmla="*/ 17 h 31"/>
                <a:gd name="T2" fmla="*/ 4 w 61"/>
                <a:gd name="T3" fmla="*/ 31 h 31"/>
                <a:gd name="T4" fmla="*/ 61 w 61"/>
                <a:gd name="T5" fmla="*/ 13 h 31"/>
                <a:gd name="T6" fmla="*/ 57 w 61"/>
                <a:gd name="T7" fmla="*/ 0 h 31"/>
                <a:gd name="T8" fmla="*/ 0 w 61"/>
                <a:gd name="T9" fmla="*/ 17 h 31"/>
                <a:gd name="T10" fmla="*/ 0 60000 65536"/>
                <a:gd name="T11" fmla="*/ 0 60000 65536"/>
                <a:gd name="T12" fmla="*/ 0 60000 65536"/>
                <a:gd name="T13" fmla="*/ 0 60000 65536"/>
                <a:gd name="T14" fmla="*/ 0 60000 65536"/>
                <a:gd name="T15" fmla="*/ 0 w 61"/>
                <a:gd name="T16" fmla="*/ 0 h 31"/>
                <a:gd name="T17" fmla="*/ 61 w 61"/>
                <a:gd name="T18" fmla="*/ 31 h 31"/>
              </a:gdLst>
              <a:ahLst/>
              <a:cxnLst>
                <a:cxn ang="T10">
                  <a:pos x="T0" y="T1"/>
                </a:cxn>
                <a:cxn ang="T11">
                  <a:pos x="T2" y="T3"/>
                </a:cxn>
                <a:cxn ang="T12">
                  <a:pos x="T4" y="T5"/>
                </a:cxn>
                <a:cxn ang="T13">
                  <a:pos x="T6" y="T7"/>
                </a:cxn>
                <a:cxn ang="T14">
                  <a:pos x="T8" y="T9"/>
                </a:cxn>
              </a:cxnLst>
              <a:rect l="T15" t="T16" r="T17" b="T18"/>
              <a:pathLst>
                <a:path w="61" h="31">
                  <a:moveTo>
                    <a:pt x="0" y="17"/>
                  </a:moveTo>
                  <a:lnTo>
                    <a:pt x="4" y="31"/>
                  </a:lnTo>
                  <a:lnTo>
                    <a:pt x="61" y="13"/>
                  </a:lnTo>
                  <a:lnTo>
                    <a:pt x="57"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0" name="Freeform 39"/>
            <p:cNvSpPr>
              <a:spLocks/>
            </p:cNvSpPr>
            <p:nvPr/>
          </p:nvSpPr>
          <p:spPr bwMode="auto">
            <a:xfrm>
              <a:off x="2926" y="2433"/>
              <a:ext cx="63" cy="30"/>
            </a:xfrm>
            <a:custGeom>
              <a:avLst/>
              <a:gdLst>
                <a:gd name="T0" fmla="*/ 0 w 63"/>
                <a:gd name="T1" fmla="*/ 17 h 30"/>
                <a:gd name="T2" fmla="*/ 4 w 63"/>
                <a:gd name="T3" fmla="*/ 30 h 30"/>
                <a:gd name="T4" fmla="*/ 63 w 63"/>
                <a:gd name="T5" fmla="*/ 13 h 30"/>
                <a:gd name="T6" fmla="*/ 59 w 63"/>
                <a:gd name="T7" fmla="*/ 0 h 30"/>
                <a:gd name="T8" fmla="*/ 0 w 63"/>
                <a:gd name="T9" fmla="*/ 17 h 30"/>
                <a:gd name="T10" fmla="*/ 0 60000 65536"/>
                <a:gd name="T11" fmla="*/ 0 60000 65536"/>
                <a:gd name="T12" fmla="*/ 0 60000 65536"/>
                <a:gd name="T13" fmla="*/ 0 60000 65536"/>
                <a:gd name="T14" fmla="*/ 0 60000 65536"/>
                <a:gd name="T15" fmla="*/ 0 w 63"/>
                <a:gd name="T16" fmla="*/ 0 h 30"/>
                <a:gd name="T17" fmla="*/ 63 w 63"/>
                <a:gd name="T18" fmla="*/ 30 h 30"/>
              </a:gdLst>
              <a:ahLst/>
              <a:cxnLst>
                <a:cxn ang="T10">
                  <a:pos x="T0" y="T1"/>
                </a:cxn>
                <a:cxn ang="T11">
                  <a:pos x="T2" y="T3"/>
                </a:cxn>
                <a:cxn ang="T12">
                  <a:pos x="T4" y="T5"/>
                </a:cxn>
                <a:cxn ang="T13">
                  <a:pos x="T6" y="T7"/>
                </a:cxn>
                <a:cxn ang="T14">
                  <a:pos x="T8" y="T9"/>
                </a:cxn>
              </a:cxnLst>
              <a:rect l="T15" t="T16" r="T17" b="T18"/>
              <a:pathLst>
                <a:path w="63" h="30">
                  <a:moveTo>
                    <a:pt x="0" y="17"/>
                  </a:moveTo>
                  <a:lnTo>
                    <a:pt x="4" y="30"/>
                  </a:lnTo>
                  <a:lnTo>
                    <a:pt x="63" y="13"/>
                  </a:lnTo>
                  <a:lnTo>
                    <a:pt x="59"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1" name="Freeform 40"/>
            <p:cNvSpPr>
              <a:spLocks/>
            </p:cNvSpPr>
            <p:nvPr/>
          </p:nvSpPr>
          <p:spPr bwMode="auto">
            <a:xfrm>
              <a:off x="3029" y="2400"/>
              <a:ext cx="61" cy="33"/>
            </a:xfrm>
            <a:custGeom>
              <a:avLst/>
              <a:gdLst>
                <a:gd name="T0" fmla="*/ 0 w 61"/>
                <a:gd name="T1" fmla="*/ 19 h 33"/>
                <a:gd name="T2" fmla="*/ 4 w 61"/>
                <a:gd name="T3" fmla="*/ 33 h 33"/>
                <a:gd name="T4" fmla="*/ 61 w 61"/>
                <a:gd name="T5" fmla="*/ 14 h 33"/>
                <a:gd name="T6" fmla="*/ 57 w 61"/>
                <a:gd name="T7" fmla="*/ 0 h 33"/>
                <a:gd name="T8" fmla="*/ 0 w 61"/>
                <a:gd name="T9" fmla="*/ 19 h 33"/>
                <a:gd name="T10" fmla="*/ 0 60000 65536"/>
                <a:gd name="T11" fmla="*/ 0 60000 65536"/>
                <a:gd name="T12" fmla="*/ 0 60000 65536"/>
                <a:gd name="T13" fmla="*/ 0 60000 65536"/>
                <a:gd name="T14" fmla="*/ 0 60000 65536"/>
                <a:gd name="T15" fmla="*/ 0 w 61"/>
                <a:gd name="T16" fmla="*/ 0 h 33"/>
                <a:gd name="T17" fmla="*/ 61 w 61"/>
                <a:gd name="T18" fmla="*/ 33 h 33"/>
              </a:gdLst>
              <a:ahLst/>
              <a:cxnLst>
                <a:cxn ang="T10">
                  <a:pos x="T0" y="T1"/>
                </a:cxn>
                <a:cxn ang="T11">
                  <a:pos x="T2" y="T3"/>
                </a:cxn>
                <a:cxn ang="T12">
                  <a:pos x="T4" y="T5"/>
                </a:cxn>
                <a:cxn ang="T13">
                  <a:pos x="T6" y="T7"/>
                </a:cxn>
                <a:cxn ang="T14">
                  <a:pos x="T8" y="T9"/>
                </a:cxn>
              </a:cxnLst>
              <a:rect l="T15" t="T16" r="T17" b="T18"/>
              <a:pathLst>
                <a:path w="61" h="33">
                  <a:moveTo>
                    <a:pt x="0" y="19"/>
                  </a:moveTo>
                  <a:lnTo>
                    <a:pt x="4" y="33"/>
                  </a:lnTo>
                  <a:lnTo>
                    <a:pt x="61" y="14"/>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2" name="Freeform 41"/>
            <p:cNvSpPr>
              <a:spLocks/>
            </p:cNvSpPr>
            <p:nvPr/>
          </p:nvSpPr>
          <p:spPr bwMode="auto">
            <a:xfrm>
              <a:off x="3130" y="2368"/>
              <a:ext cx="63" cy="32"/>
            </a:xfrm>
            <a:custGeom>
              <a:avLst/>
              <a:gdLst>
                <a:gd name="T0" fmla="*/ 0 w 63"/>
                <a:gd name="T1" fmla="*/ 19 h 32"/>
                <a:gd name="T2" fmla="*/ 4 w 63"/>
                <a:gd name="T3" fmla="*/ 32 h 32"/>
                <a:gd name="T4" fmla="*/ 63 w 63"/>
                <a:gd name="T5" fmla="*/ 13 h 32"/>
                <a:gd name="T6" fmla="*/ 59 w 63"/>
                <a:gd name="T7" fmla="*/ 0 h 32"/>
                <a:gd name="T8" fmla="*/ 0 w 63"/>
                <a:gd name="T9" fmla="*/ 19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19"/>
                  </a:moveTo>
                  <a:lnTo>
                    <a:pt x="4" y="32"/>
                  </a:lnTo>
                  <a:lnTo>
                    <a:pt x="63" y="13"/>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3" name="Freeform 42"/>
            <p:cNvSpPr>
              <a:spLocks/>
            </p:cNvSpPr>
            <p:nvPr/>
          </p:nvSpPr>
          <p:spPr bwMode="auto">
            <a:xfrm>
              <a:off x="3231" y="2335"/>
              <a:ext cx="63" cy="33"/>
            </a:xfrm>
            <a:custGeom>
              <a:avLst/>
              <a:gdLst>
                <a:gd name="T0" fmla="*/ 0 w 63"/>
                <a:gd name="T1" fmla="*/ 20 h 33"/>
                <a:gd name="T2" fmla="*/ 3 w 63"/>
                <a:gd name="T3" fmla="*/ 33 h 33"/>
                <a:gd name="T4" fmla="*/ 63 w 63"/>
                <a:gd name="T5" fmla="*/ 14 h 33"/>
                <a:gd name="T6" fmla="*/ 59 w 63"/>
                <a:gd name="T7" fmla="*/ 0 h 33"/>
                <a:gd name="T8" fmla="*/ 0 w 63"/>
                <a:gd name="T9" fmla="*/ 20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20"/>
                  </a:moveTo>
                  <a:lnTo>
                    <a:pt x="3" y="33"/>
                  </a:lnTo>
                  <a:lnTo>
                    <a:pt x="63" y="14"/>
                  </a:lnTo>
                  <a:lnTo>
                    <a:pt x="59" y="0"/>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4" name="Freeform 43"/>
            <p:cNvSpPr>
              <a:spLocks/>
            </p:cNvSpPr>
            <p:nvPr/>
          </p:nvSpPr>
          <p:spPr bwMode="auto">
            <a:xfrm>
              <a:off x="3334" y="2303"/>
              <a:ext cx="61" cy="32"/>
            </a:xfrm>
            <a:custGeom>
              <a:avLst/>
              <a:gdLst>
                <a:gd name="T0" fmla="*/ 0 w 61"/>
                <a:gd name="T1" fmla="*/ 19 h 32"/>
                <a:gd name="T2" fmla="*/ 3 w 61"/>
                <a:gd name="T3" fmla="*/ 32 h 32"/>
                <a:gd name="T4" fmla="*/ 61 w 61"/>
                <a:gd name="T5" fmla="*/ 13 h 32"/>
                <a:gd name="T6" fmla="*/ 57 w 61"/>
                <a:gd name="T7" fmla="*/ 0 h 32"/>
                <a:gd name="T8" fmla="*/ 0 w 61"/>
                <a:gd name="T9" fmla="*/ 19 h 32"/>
                <a:gd name="T10" fmla="*/ 0 60000 65536"/>
                <a:gd name="T11" fmla="*/ 0 60000 65536"/>
                <a:gd name="T12" fmla="*/ 0 60000 65536"/>
                <a:gd name="T13" fmla="*/ 0 60000 65536"/>
                <a:gd name="T14" fmla="*/ 0 60000 65536"/>
                <a:gd name="T15" fmla="*/ 0 w 61"/>
                <a:gd name="T16" fmla="*/ 0 h 32"/>
                <a:gd name="T17" fmla="*/ 61 w 61"/>
                <a:gd name="T18" fmla="*/ 32 h 32"/>
              </a:gdLst>
              <a:ahLst/>
              <a:cxnLst>
                <a:cxn ang="T10">
                  <a:pos x="T0" y="T1"/>
                </a:cxn>
                <a:cxn ang="T11">
                  <a:pos x="T2" y="T3"/>
                </a:cxn>
                <a:cxn ang="T12">
                  <a:pos x="T4" y="T5"/>
                </a:cxn>
                <a:cxn ang="T13">
                  <a:pos x="T6" y="T7"/>
                </a:cxn>
                <a:cxn ang="T14">
                  <a:pos x="T8" y="T9"/>
                </a:cxn>
              </a:cxnLst>
              <a:rect l="T15" t="T16" r="T17" b="T18"/>
              <a:pathLst>
                <a:path w="61" h="32">
                  <a:moveTo>
                    <a:pt x="0" y="19"/>
                  </a:moveTo>
                  <a:lnTo>
                    <a:pt x="3" y="32"/>
                  </a:lnTo>
                  <a:lnTo>
                    <a:pt x="61" y="13"/>
                  </a:lnTo>
                  <a:lnTo>
                    <a:pt x="57"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5" name="Freeform 44"/>
            <p:cNvSpPr>
              <a:spLocks/>
            </p:cNvSpPr>
            <p:nvPr/>
          </p:nvSpPr>
          <p:spPr bwMode="auto">
            <a:xfrm>
              <a:off x="3435" y="2271"/>
              <a:ext cx="62" cy="32"/>
            </a:xfrm>
            <a:custGeom>
              <a:avLst/>
              <a:gdLst>
                <a:gd name="T0" fmla="*/ 0 w 62"/>
                <a:gd name="T1" fmla="*/ 19 h 32"/>
                <a:gd name="T2" fmla="*/ 3 w 62"/>
                <a:gd name="T3" fmla="*/ 32 h 32"/>
                <a:gd name="T4" fmla="*/ 62 w 62"/>
                <a:gd name="T5" fmla="*/ 13 h 32"/>
                <a:gd name="T6" fmla="*/ 59 w 62"/>
                <a:gd name="T7" fmla="*/ 0 h 32"/>
                <a:gd name="T8" fmla="*/ 0 w 62"/>
                <a:gd name="T9" fmla="*/ 19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0" y="19"/>
                  </a:moveTo>
                  <a:lnTo>
                    <a:pt x="3" y="32"/>
                  </a:lnTo>
                  <a:lnTo>
                    <a:pt x="62" y="13"/>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6" name="Freeform 45"/>
            <p:cNvSpPr>
              <a:spLocks/>
            </p:cNvSpPr>
            <p:nvPr/>
          </p:nvSpPr>
          <p:spPr bwMode="auto">
            <a:xfrm>
              <a:off x="3537" y="2238"/>
              <a:ext cx="61" cy="33"/>
            </a:xfrm>
            <a:custGeom>
              <a:avLst/>
              <a:gdLst>
                <a:gd name="T0" fmla="*/ 0 w 61"/>
                <a:gd name="T1" fmla="*/ 19 h 33"/>
                <a:gd name="T2" fmla="*/ 4 w 61"/>
                <a:gd name="T3" fmla="*/ 33 h 33"/>
                <a:gd name="T4" fmla="*/ 61 w 61"/>
                <a:gd name="T5" fmla="*/ 14 h 33"/>
                <a:gd name="T6" fmla="*/ 58 w 61"/>
                <a:gd name="T7" fmla="*/ 0 h 33"/>
                <a:gd name="T8" fmla="*/ 0 w 61"/>
                <a:gd name="T9" fmla="*/ 19 h 33"/>
                <a:gd name="T10" fmla="*/ 0 60000 65536"/>
                <a:gd name="T11" fmla="*/ 0 60000 65536"/>
                <a:gd name="T12" fmla="*/ 0 60000 65536"/>
                <a:gd name="T13" fmla="*/ 0 60000 65536"/>
                <a:gd name="T14" fmla="*/ 0 60000 65536"/>
                <a:gd name="T15" fmla="*/ 0 w 61"/>
                <a:gd name="T16" fmla="*/ 0 h 33"/>
                <a:gd name="T17" fmla="*/ 61 w 61"/>
                <a:gd name="T18" fmla="*/ 33 h 33"/>
              </a:gdLst>
              <a:ahLst/>
              <a:cxnLst>
                <a:cxn ang="T10">
                  <a:pos x="T0" y="T1"/>
                </a:cxn>
                <a:cxn ang="T11">
                  <a:pos x="T2" y="T3"/>
                </a:cxn>
                <a:cxn ang="T12">
                  <a:pos x="T4" y="T5"/>
                </a:cxn>
                <a:cxn ang="T13">
                  <a:pos x="T6" y="T7"/>
                </a:cxn>
                <a:cxn ang="T14">
                  <a:pos x="T8" y="T9"/>
                </a:cxn>
              </a:cxnLst>
              <a:rect l="T15" t="T16" r="T17" b="T18"/>
              <a:pathLst>
                <a:path w="61" h="33">
                  <a:moveTo>
                    <a:pt x="0" y="19"/>
                  </a:moveTo>
                  <a:lnTo>
                    <a:pt x="4" y="33"/>
                  </a:lnTo>
                  <a:lnTo>
                    <a:pt x="61" y="14"/>
                  </a:lnTo>
                  <a:lnTo>
                    <a:pt x="58"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7" name="Freeform 46"/>
            <p:cNvSpPr>
              <a:spLocks/>
            </p:cNvSpPr>
            <p:nvPr/>
          </p:nvSpPr>
          <p:spPr bwMode="auto">
            <a:xfrm>
              <a:off x="3638" y="2206"/>
              <a:ext cx="61" cy="32"/>
            </a:xfrm>
            <a:custGeom>
              <a:avLst/>
              <a:gdLst>
                <a:gd name="T0" fmla="*/ 0 w 61"/>
                <a:gd name="T1" fmla="*/ 19 h 32"/>
                <a:gd name="T2" fmla="*/ 4 w 61"/>
                <a:gd name="T3" fmla="*/ 32 h 32"/>
                <a:gd name="T4" fmla="*/ 61 w 61"/>
                <a:gd name="T5" fmla="*/ 13 h 32"/>
                <a:gd name="T6" fmla="*/ 58 w 61"/>
                <a:gd name="T7" fmla="*/ 0 h 32"/>
                <a:gd name="T8" fmla="*/ 0 w 61"/>
                <a:gd name="T9" fmla="*/ 19 h 32"/>
                <a:gd name="T10" fmla="*/ 0 60000 65536"/>
                <a:gd name="T11" fmla="*/ 0 60000 65536"/>
                <a:gd name="T12" fmla="*/ 0 60000 65536"/>
                <a:gd name="T13" fmla="*/ 0 60000 65536"/>
                <a:gd name="T14" fmla="*/ 0 60000 65536"/>
                <a:gd name="T15" fmla="*/ 0 w 61"/>
                <a:gd name="T16" fmla="*/ 0 h 32"/>
                <a:gd name="T17" fmla="*/ 61 w 61"/>
                <a:gd name="T18" fmla="*/ 32 h 32"/>
              </a:gdLst>
              <a:ahLst/>
              <a:cxnLst>
                <a:cxn ang="T10">
                  <a:pos x="T0" y="T1"/>
                </a:cxn>
                <a:cxn ang="T11">
                  <a:pos x="T2" y="T3"/>
                </a:cxn>
                <a:cxn ang="T12">
                  <a:pos x="T4" y="T5"/>
                </a:cxn>
                <a:cxn ang="T13">
                  <a:pos x="T6" y="T7"/>
                </a:cxn>
                <a:cxn ang="T14">
                  <a:pos x="T8" y="T9"/>
                </a:cxn>
              </a:cxnLst>
              <a:rect l="T15" t="T16" r="T17" b="T18"/>
              <a:pathLst>
                <a:path w="61" h="32">
                  <a:moveTo>
                    <a:pt x="0" y="19"/>
                  </a:moveTo>
                  <a:lnTo>
                    <a:pt x="4" y="32"/>
                  </a:lnTo>
                  <a:lnTo>
                    <a:pt x="61" y="13"/>
                  </a:lnTo>
                  <a:lnTo>
                    <a:pt x="58"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8" name="Freeform 47"/>
            <p:cNvSpPr>
              <a:spLocks/>
            </p:cNvSpPr>
            <p:nvPr/>
          </p:nvSpPr>
          <p:spPr bwMode="auto">
            <a:xfrm>
              <a:off x="3739" y="2173"/>
              <a:ext cx="63" cy="33"/>
            </a:xfrm>
            <a:custGeom>
              <a:avLst/>
              <a:gdLst>
                <a:gd name="T0" fmla="*/ 0 w 63"/>
                <a:gd name="T1" fmla="*/ 19 h 33"/>
                <a:gd name="T2" fmla="*/ 4 w 63"/>
                <a:gd name="T3" fmla="*/ 33 h 33"/>
                <a:gd name="T4" fmla="*/ 63 w 63"/>
                <a:gd name="T5" fmla="*/ 14 h 33"/>
                <a:gd name="T6" fmla="*/ 59 w 63"/>
                <a:gd name="T7" fmla="*/ 0 h 33"/>
                <a:gd name="T8" fmla="*/ 0 w 63"/>
                <a:gd name="T9" fmla="*/ 19 h 33"/>
                <a:gd name="T10" fmla="*/ 0 60000 65536"/>
                <a:gd name="T11" fmla="*/ 0 60000 65536"/>
                <a:gd name="T12" fmla="*/ 0 60000 65536"/>
                <a:gd name="T13" fmla="*/ 0 60000 65536"/>
                <a:gd name="T14" fmla="*/ 0 60000 65536"/>
                <a:gd name="T15" fmla="*/ 0 w 63"/>
                <a:gd name="T16" fmla="*/ 0 h 33"/>
                <a:gd name="T17" fmla="*/ 63 w 63"/>
                <a:gd name="T18" fmla="*/ 33 h 33"/>
              </a:gdLst>
              <a:ahLst/>
              <a:cxnLst>
                <a:cxn ang="T10">
                  <a:pos x="T0" y="T1"/>
                </a:cxn>
                <a:cxn ang="T11">
                  <a:pos x="T2" y="T3"/>
                </a:cxn>
                <a:cxn ang="T12">
                  <a:pos x="T4" y="T5"/>
                </a:cxn>
                <a:cxn ang="T13">
                  <a:pos x="T6" y="T7"/>
                </a:cxn>
                <a:cxn ang="T14">
                  <a:pos x="T8" y="T9"/>
                </a:cxn>
              </a:cxnLst>
              <a:rect l="T15" t="T16" r="T17" b="T18"/>
              <a:pathLst>
                <a:path w="63" h="33">
                  <a:moveTo>
                    <a:pt x="0" y="19"/>
                  </a:moveTo>
                  <a:lnTo>
                    <a:pt x="4" y="33"/>
                  </a:lnTo>
                  <a:lnTo>
                    <a:pt x="63" y="14"/>
                  </a:lnTo>
                  <a:lnTo>
                    <a:pt x="59" y="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29" name="Freeform 48"/>
            <p:cNvSpPr>
              <a:spLocks/>
            </p:cNvSpPr>
            <p:nvPr/>
          </p:nvSpPr>
          <p:spPr bwMode="auto">
            <a:xfrm>
              <a:off x="3842" y="2143"/>
              <a:ext cx="61" cy="30"/>
            </a:xfrm>
            <a:custGeom>
              <a:avLst/>
              <a:gdLst>
                <a:gd name="T0" fmla="*/ 0 w 61"/>
                <a:gd name="T1" fmla="*/ 17 h 30"/>
                <a:gd name="T2" fmla="*/ 4 w 61"/>
                <a:gd name="T3" fmla="*/ 30 h 30"/>
                <a:gd name="T4" fmla="*/ 61 w 61"/>
                <a:gd name="T5" fmla="*/ 13 h 30"/>
                <a:gd name="T6" fmla="*/ 57 w 61"/>
                <a:gd name="T7" fmla="*/ 0 h 30"/>
                <a:gd name="T8" fmla="*/ 0 w 61"/>
                <a:gd name="T9" fmla="*/ 17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0" y="17"/>
                  </a:moveTo>
                  <a:lnTo>
                    <a:pt x="4" y="30"/>
                  </a:lnTo>
                  <a:lnTo>
                    <a:pt x="61" y="13"/>
                  </a:lnTo>
                  <a:lnTo>
                    <a:pt x="57"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0" name="Freeform 49"/>
            <p:cNvSpPr>
              <a:spLocks/>
            </p:cNvSpPr>
            <p:nvPr/>
          </p:nvSpPr>
          <p:spPr bwMode="auto">
            <a:xfrm>
              <a:off x="3943" y="2110"/>
              <a:ext cx="63" cy="31"/>
            </a:xfrm>
            <a:custGeom>
              <a:avLst/>
              <a:gdLst>
                <a:gd name="T0" fmla="*/ 0 w 63"/>
                <a:gd name="T1" fmla="*/ 18 h 31"/>
                <a:gd name="T2" fmla="*/ 4 w 63"/>
                <a:gd name="T3" fmla="*/ 31 h 31"/>
                <a:gd name="T4" fmla="*/ 63 w 63"/>
                <a:gd name="T5" fmla="*/ 14 h 31"/>
                <a:gd name="T6" fmla="*/ 59 w 63"/>
                <a:gd name="T7" fmla="*/ 0 h 31"/>
                <a:gd name="T8" fmla="*/ 0 w 63"/>
                <a:gd name="T9" fmla="*/ 18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18"/>
                  </a:moveTo>
                  <a:lnTo>
                    <a:pt x="4" y="31"/>
                  </a:lnTo>
                  <a:lnTo>
                    <a:pt x="63" y="14"/>
                  </a:lnTo>
                  <a:lnTo>
                    <a:pt x="59" y="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1" name="Freeform 50"/>
            <p:cNvSpPr>
              <a:spLocks/>
            </p:cNvSpPr>
            <p:nvPr/>
          </p:nvSpPr>
          <p:spPr bwMode="auto">
            <a:xfrm>
              <a:off x="4044" y="2078"/>
              <a:ext cx="63" cy="31"/>
            </a:xfrm>
            <a:custGeom>
              <a:avLst/>
              <a:gdLst>
                <a:gd name="T0" fmla="*/ 0 w 63"/>
                <a:gd name="T1" fmla="*/ 17 h 31"/>
                <a:gd name="T2" fmla="*/ 4 w 63"/>
                <a:gd name="T3" fmla="*/ 31 h 31"/>
                <a:gd name="T4" fmla="*/ 63 w 63"/>
                <a:gd name="T5" fmla="*/ 13 h 31"/>
                <a:gd name="T6" fmla="*/ 59 w 63"/>
                <a:gd name="T7" fmla="*/ 0 h 31"/>
                <a:gd name="T8" fmla="*/ 0 w 63"/>
                <a:gd name="T9" fmla="*/ 17 h 31"/>
                <a:gd name="T10" fmla="*/ 0 60000 65536"/>
                <a:gd name="T11" fmla="*/ 0 60000 65536"/>
                <a:gd name="T12" fmla="*/ 0 60000 65536"/>
                <a:gd name="T13" fmla="*/ 0 60000 65536"/>
                <a:gd name="T14" fmla="*/ 0 60000 65536"/>
                <a:gd name="T15" fmla="*/ 0 w 63"/>
                <a:gd name="T16" fmla="*/ 0 h 31"/>
                <a:gd name="T17" fmla="*/ 63 w 63"/>
                <a:gd name="T18" fmla="*/ 31 h 31"/>
              </a:gdLst>
              <a:ahLst/>
              <a:cxnLst>
                <a:cxn ang="T10">
                  <a:pos x="T0" y="T1"/>
                </a:cxn>
                <a:cxn ang="T11">
                  <a:pos x="T2" y="T3"/>
                </a:cxn>
                <a:cxn ang="T12">
                  <a:pos x="T4" y="T5"/>
                </a:cxn>
                <a:cxn ang="T13">
                  <a:pos x="T6" y="T7"/>
                </a:cxn>
                <a:cxn ang="T14">
                  <a:pos x="T8" y="T9"/>
                </a:cxn>
              </a:cxnLst>
              <a:rect l="T15" t="T16" r="T17" b="T18"/>
              <a:pathLst>
                <a:path w="63" h="31">
                  <a:moveTo>
                    <a:pt x="0" y="17"/>
                  </a:moveTo>
                  <a:lnTo>
                    <a:pt x="4" y="31"/>
                  </a:lnTo>
                  <a:lnTo>
                    <a:pt x="63" y="13"/>
                  </a:lnTo>
                  <a:lnTo>
                    <a:pt x="59"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2" name="Freeform 51"/>
            <p:cNvSpPr>
              <a:spLocks/>
            </p:cNvSpPr>
            <p:nvPr/>
          </p:nvSpPr>
          <p:spPr bwMode="auto">
            <a:xfrm>
              <a:off x="4147" y="2046"/>
              <a:ext cx="61" cy="30"/>
            </a:xfrm>
            <a:custGeom>
              <a:avLst/>
              <a:gdLst>
                <a:gd name="T0" fmla="*/ 0 w 61"/>
                <a:gd name="T1" fmla="*/ 17 h 30"/>
                <a:gd name="T2" fmla="*/ 4 w 61"/>
                <a:gd name="T3" fmla="*/ 30 h 30"/>
                <a:gd name="T4" fmla="*/ 61 w 61"/>
                <a:gd name="T5" fmla="*/ 13 h 30"/>
                <a:gd name="T6" fmla="*/ 57 w 61"/>
                <a:gd name="T7" fmla="*/ 0 h 30"/>
                <a:gd name="T8" fmla="*/ 0 w 61"/>
                <a:gd name="T9" fmla="*/ 17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0" y="17"/>
                  </a:moveTo>
                  <a:lnTo>
                    <a:pt x="4" y="30"/>
                  </a:lnTo>
                  <a:lnTo>
                    <a:pt x="61" y="13"/>
                  </a:lnTo>
                  <a:lnTo>
                    <a:pt x="57" y="0"/>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33" name="Freeform 52"/>
            <p:cNvSpPr>
              <a:spLocks/>
            </p:cNvSpPr>
            <p:nvPr/>
          </p:nvSpPr>
          <p:spPr bwMode="auto">
            <a:xfrm>
              <a:off x="4218" y="2006"/>
              <a:ext cx="89" cy="78"/>
            </a:xfrm>
            <a:custGeom>
              <a:avLst/>
              <a:gdLst>
                <a:gd name="T0" fmla="*/ 24 w 89"/>
                <a:gd name="T1" fmla="*/ 78 h 78"/>
                <a:gd name="T2" fmla="*/ 89 w 89"/>
                <a:gd name="T3" fmla="*/ 13 h 78"/>
                <a:gd name="T4" fmla="*/ 0 w 89"/>
                <a:gd name="T5" fmla="*/ 0 h 78"/>
                <a:gd name="T6" fmla="*/ 24 w 89"/>
                <a:gd name="T7" fmla="*/ 78 h 78"/>
                <a:gd name="T8" fmla="*/ 0 60000 65536"/>
                <a:gd name="T9" fmla="*/ 0 60000 65536"/>
                <a:gd name="T10" fmla="*/ 0 60000 65536"/>
                <a:gd name="T11" fmla="*/ 0 60000 65536"/>
                <a:gd name="T12" fmla="*/ 0 w 89"/>
                <a:gd name="T13" fmla="*/ 0 h 78"/>
                <a:gd name="T14" fmla="*/ 89 w 89"/>
                <a:gd name="T15" fmla="*/ 78 h 78"/>
              </a:gdLst>
              <a:ahLst/>
              <a:cxnLst>
                <a:cxn ang="T8">
                  <a:pos x="T0" y="T1"/>
                </a:cxn>
                <a:cxn ang="T9">
                  <a:pos x="T2" y="T3"/>
                </a:cxn>
                <a:cxn ang="T10">
                  <a:pos x="T4" y="T5"/>
                </a:cxn>
                <a:cxn ang="T11">
                  <a:pos x="T6" y="T7"/>
                </a:cxn>
              </a:cxnLst>
              <a:rect l="T12" t="T13" r="T14" b="T15"/>
              <a:pathLst>
                <a:path w="89" h="78">
                  <a:moveTo>
                    <a:pt x="24" y="78"/>
                  </a:moveTo>
                  <a:lnTo>
                    <a:pt x="89" y="13"/>
                  </a:lnTo>
                  <a:lnTo>
                    <a:pt x="0" y="0"/>
                  </a:lnTo>
                  <a:lnTo>
                    <a:pt x="2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6379" name="Group 53"/>
          <p:cNvGrpSpPr>
            <a:grpSpLocks/>
          </p:cNvGrpSpPr>
          <p:nvPr/>
        </p:nvGrpSpPr>
        <p:grpSpPr bwMode="auto">
          <a:xfrm>
            <a:off x="6419850" y="3768725"/>
            <a:ext cx="500063" cy="1120775"/>
            <a:chOff x="4044" y="2110"/>
            <a:chExt cx="315" cy="706"/>
          </a:xfrm>
        </p:grpSpPr>
        <p:sp>
          <p:nvSpPr>
            <p:cNvPr id="186401" name="Freeform 54"/>
            <p:cNvSpPr>
              <a:spLocks/>
            </p:cNvSpPr>
            <p:nvPr/>
          </p:nvSpPr>
          <p:spPr bwMode="auto">
            <a:xfrm>
              <a:off x="4044" y="2753"/>
              <a:ext cx="36" cy="63"/>
            </a:xfrm>
            <a:custGeom>
              <a:avLst/>
              <a:gdLst>
                <a:gd name="T0" fmla="*/ 0 w 36"/>
                <a:gd name="T1" fmla="*/ 57 h 63"/>
                <a:gd name="T2" fmla="*/ 14 w 36"/>
                <a:gd name="T3" fmla="*/ 63 h 63"/>
                <a:gd name="T4" fmla="*/ 36 w 36"/>
                <a:gd name="T5" fmla="*/ 6 h 63"/>
                <a:gd name="T6" fmla="*/ 23 w 36"/>
                <a:gd name="T7" fmla="*/ 0 h 63"/>
                <a:gd name="T8" fmla="*/ 0 w 36"/>
                <a:gd name="T9" fmla="*/ 57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57"/>
                  </a:moveTo>
                  <a:lnTo>
                    <a:pt x="14" y="63"/>
                  </a:lnTo>
                  <a:lnTo>
                    <a:pt x="36" y="6"/>
                  </a:lnTo>
                  <a:lnTo>
                    <a:pt x="23"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2" name="Freeform 55"/>
            <p:cNvSpPr>
              <a:spLocks/>
            </p:cNvSpPr>
            <p:nvPr/>
          </p:nvSpPr>
          <p:spPr bwMode="auto">
            <a:xfrm>
              <a:off x="4086" y="2656"/>
              <a:ext cx="36" cy="61"/>
            </a:xfrm>
            <a:custGeom>
              <a:avLst/>
              <a:gdLst>
                <a:gd name="T0" fmla="*/ 0 w 36"/>
                <a:gd name="T1" fmla="*/ 55 h 61"/>
                <a:gd name="T2" fmla="*/ 14 w 36"/>
                <a:gd name="T3" fmla="*/ 61 h 61"/>
                <a:gd name="T4" fmla="*/ 36 w 36"/>
                <a:gd name="T5" fmla="*/ 6 h 61"/>
                <a:gd name="T6" fmla="*/ 23 w 36"/>
                <a:gd name="T7" fmla="*/ 0 h 61"/>
                <a:gd name="T8" fmla="*/ 0 w 36"/>
                <a:gd name="T9" fmla="*/ 55 h 61"/>
                <a:gd name="T10" fmla="*/ 0 60000 65536"/>
                <a:gd name="T11" fmla="*/ 0 60000 65536"/>
                <a:gd name="T12" fmla="*/ 0 60000 65536"/>
                <a:gd name="T13" fmla="*/ 0 60000 65536"/>
                <a:gd name="T14" fmla="*/ 0 60000 65536"/>
                <a:gd name="T15" fmla="*/ 0 w 36"/>
                <a:gd name="T16" fmla="*/ 0 h 61"/>
                <a:gd name="T17" fmla="*/ 36 w 36"/>
                <a:gd name="T18" fmla="*/ 61 h 61"/>
              </a:gdLst>
              <a:ahLst/>
              <a:cxnLst>
                <a:cxn ang="T10">
                  <a:pos x="T0" y="T1"/>
                </a:cxn>
                <a:cxn ang="T11">
                  <a:pos x="T2" y="T3"/>
                </a:cxn>
                <a:cxn ang="T12">
                  <a:pos x="T4" y="T5"/>
                </a:cxn>
                <a:cxn ang="T13">
                  <a:pos x="T6" y="T7"/>
                </a:cxn>
                <a:cxn ang="T14">
                  <a:pos x="T8" y="T9"/>
                </a:cxn>
              </a:cxnLst>
              <a:rect l="T15" t="T16" r="T17" b="T18"/>
              <a:pathLst>
                <a:path w="36" h="61">
                  <a:moveTo>
                    <a:pt x="0" y="55"/>
                  </a:moveTo>
                  <a:lnTo>
                    <a:pt x="14" y="61"/>
                  </a:lnTo>
                  <a:lnTo>
                    <a:pt x="36" y="6"/>
                  </a:lnTo>
                  <a:lnTo>
                    <a:pt x="23" y="0"/>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3" name="Freeform 56"/>
            <p:cNvSpPr>
              <a:spLocks/>
            </p:cNvSpPr>
            <p:nvPr/>
          </p:nvSpPr>
          <p:spPr bwMode="auto">
            <a:xfrm>
              <a:off x="4128" y="2557"/>
              <a:ext cx="36" cy="63"/>
            </a:xfrm>
            <a:custGeom>
              <a:avLst/>
              <a:gdLst>
                <a:gd name="T0" fmla="*/ 0 w 36"/>
                <a:gd name="T1" fmla="*/ 57 h 63"/>
                <a:gd name="T2" fmla="*/ 13 w 36"/>
                <a:gd name="T3" fmla="*/ 63 h 63"/>
                <a:gd name="T4" fmla="*/ 36 w 36"/>
                <a:gd name="T5" fmla="*/ 5 h 63"/>
                <a:gd name="T6" fmla="*/ 23 w 36"/>
                <a:gd name="T7" fmla="*/ 0 h 63"/>
                <a:gd name="T8" fmla="*/ 0 w 36"/>
                <a:gd name="T9" fmla="*/ 57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57"/>
                  </a:moveTo>
                  <a:lnTo>
                    <a:pt x="13" y="63"/>
                  </a:lnTo>
                  <a:lnTo>
                    <a:pt x="36" y="5"/>
                  </a:lnTo>
                  <a:lnTo>
                    <a:pt x="23"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4" name="Freeform 57"/>
            <p:cNvSpPr>
              <a:spLocks/>
            </p:cNvSpPr>
            <p:nvPr/>
          </p:nvSpPr>
          <p:spPr bwMode="auto">
            <a:xfrm>
              <a:off x="4170" y="2459"/>
              <a:ext cx="36" cy="61"/>
            </a:xfrm>
            <a:custGeom>
              <a:avLst/>
              <a:gdLst>
                <a:gd name="T0" fmla="*/ 0 w 36"/>
                <a:gd name="T1" fmla="*/ 56 h 61"/>
                <a:gd name="T2" fmla="*/ 13 w 36"/>
                <a:gd name="T3" fmla="*/ 61 h 61"/>
                <a:gd name="T4" fmla="*/ 36 w 36"/>
                <a:gd name="T5" fmla="*/ 6 h 61"/>
                <a:gd name="T6" fmla="*/ 23 w 36"/>
                <a:gd name="T7" fmla="*/ 0 h 61"/>
                <a:gd name="T8" fmla="*/ 0 w 36"/>
                <a:gd name="T9" fmla="*/ 56 h 61"/>
                <a:gd name="T10" fmla="*/ 0 60000 65536"/>
                <a:gd name="T11" fmla="*/ 0 60000 65536"/>
                <a:gd name="T12" fmla="*/ 0 60000 65536"/>
                <a:gd name="T13" fmla="*/ 0 60000 65536"/>
                <a:gd name="T14" fmla="*/ 0 60000 65536"/>
                <a:gd name="T15" fmla="*/ 0 w 36"/>
                <a:gd name="T16" fmla="*/ 0 h 61"/>
                <a:gd name="T17" fmla="*/ 36 w 36"/>
                <a:gd name="T18" fmla="*/ 61 h 61"/>
              </a:gdLst>
              <a:ahLst/>
              <a:cxnLst>
                <a:cxn ang="T10">
                  <a:pos x="T0" y="T1"/>
                </a:cxn>
                <a:cxn ang="T11">
                  <a:pos x="T2" y="T3"/>
                </a:cxn>
                <a:cxn ang="T12">
                  <a:pos x="T4" y="T5"/>
                </a:cxn>
                <a:cxn ang="T13">
                  <a:pos x="T6" y="T7"/>
                </a:cxn>
                <a:cxn ang="T14">
                  <a:pos x="T8" y="T9"/>
                </a:cxn>
              </a:cxnLst>
              <a:rect l="T15" t="T16" r="T17" b="T18"/>
              <a:pathLst>
                <a:path w="36" h="61">
                  <a:moveTo>
                    <a:pt x="0" y="56"/>
                  </a:moveTo>
                  <a:lnTo>
                    <a:pt x="13" y="61"/>
                  </a:lnTo>
                  <a:lnTo>
                    <a:pt x="36" y="6"/>
                  </a:lnTo>
                  <a:lnTo>
                    <a:pt x="23" y="0"/>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5" name="Freeform 58"/>
            <p:cNvSpPr>
              <a:spLocks/>
            </p:cNvSpPr>
            <p:nvPr/>
          </p:nvSpPr>
          <p:spPr bwMode="auto">
            <a:xfrm>
              <a:off x="4212" y="2360"/>
              <a:ext cx="36" cy="63"/>
            </a:xfrm>
            <a:custGeom>
              <a:avLst/>
              <a:gdLst>
                <a:gd name="T0" fmla="*/ 0 w 36"/>
                <a:gd name="T1" fmla="*/ 57 h 63"/>
                <a:gd name="T2" fmla="*/ 13 w 36"/>
                <a:gd name="T3" fmla="*/ 63 h 63"/>
                <a:gd name="T4" fmla="*/ 36 w 36"/>
                <a:gd name="T5" fmla="*/ 6 h 63"/>
                <a:gd name="T6" fmla="*/ 23 w 36"/>
                <a:gd name="T7" fmla="*/ 0 h 63"/>
                <a:gd name="T8" fmla="*/ 0 w 36"/>
                <a:gd name="T9" fmla="*/ 57 h 63"/>
                <a:gd name="T10" fmla="*/ 0 60000 65536"/>
                <a:gd name="T11" fmla="*/ 0 60000 65536"/>
                <a:gd name="T12" fmla="*/ 0 60000 65536"/>
                <a:gd name="T13" fmla="*/ 0 60000 65536"/>
                <a:gd name="T14" fmla="*/ 0 60000 65536"/>
                <a:gd name="T15" fmla="*/ 0 w 36"/>
                <a:gd name="T16" fmla="*/ 0 h 63"/>
                <a:gd name="T17" fmla="*/ 36 w 36"/>
                <a:gd name="T18" fmla="*/ 63 h 63"/>
              </a:gdLst>
              <a:ahLst/>
              <a:cxnLst>
                <a:cxn ang="T10">
                  <a:pos x="T0" y="T1"/>
                </a:cxn>
                <a:cxn ang="T11">
                  <a:pos x="T2" y="T3"/>
                </a:cxn>
                <a:cxn ang="T12">
                  <a:pos x="T4" y="T5"/>
                </a:cxn>
                <a:cxn ang="T13">
                  <a:pos x="T6" y="T7"/>
                </a:cxn>
                <a:cxn ang="T14">
                  <a:pos x="T8" y="T9"/>
                </a:cxn>
              </a:cxnLst>
              <a:rect l="T15" t="T16" r="T17" b="T18"/>
              <a:pathLst>
                <a:path w="36" h="63">
                  <a:moveTo>
                    <a:pt x="0" y="57"/>
                  </a:moveTo>
                  <a:lnTo>
                    <a:pt x="13" y="63"/>
                  </a:lnTo>
                  <a:lnTo>
                    <a:pt x="36" y="6"/>
                  </a:lnTo>
                  <a:lnTo>
                    <a:pt x="23"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6" name="Freeform 59"/>
            <p:cNvSpPr>
              <a:spLocks/>
            </p:cNvSpPr>
            <p:nvPr/>
          </p:nvSpPr>
          <p:spPr bwMode="auto">
            <a:xfrm>
              <a:off x="4254" y="2263"/>
              <a:ext cx="38" cy="61"/>
            </a:xfrm>
            <a:custGeom>
              <a:avLst/>
              <a:gdLst>
                <a:gd name="T0" fmla="*/ 0 w 38"/>
                <a:gd name="T1" fmla="*/ 55 h 61"/>
                <a:gd name="T2" fmla="*/ 13 w 38"/>
                <a:gd name="T3" fmla="*/ 61 h 61"/>
                <a:gd name="T4" fmla="*/ 38 w 38"/>
                <a:gd name="T5" fmla="*/ 6 h 61"/>
                <a:gd name="T6" fmla="*/ 25 w 38"/>
                <a:gd name="T7" fmla="*/ 0 h 61"/>
                <a:gd name="T8" fmla="*/ 0 w 38"/>
                <a:gd name="T9" fmla="*/ 55 h 61"/>
                <a:gd name="T10" fmla="*/ 0 60000 65536"/>
                <a:gd name="T11" fmla="*/ 0 60000 65536"/>
                <a:gd name="T12" fmla="*/ 0 60000 65536"/>
                <a:gd name="T13" fmla="*/ 0 60000 65536"/>
                <a:gd name="T14" fmla="*/ 0 60000 65536"/>
                <a:gd name="T15" fmla="*/ 0 w 38"/>
                <a:gd name="T16" fmla="*/ 0 h 61"/>
                <a:gd name="T17" fmla="*/ 38 w 38"/>
                <a:gd name="T18" fmla="*/ 61 h 61"/>
              </a:gdLst>
              <a:ahLst/>
              <a:cxnLst>
                <a:cxn ang="T10">
                  <a:pos x="T0" y="T1"/>
                </a:cxn>
                <a:cxn ang="T11">
                  <a:pos x="T2" y="T3"/>
                </a:cxn>
                <a:cxn ang="T12">
                  <a:pos x="T4" y="T5"/>
                </a:cxn>
                <a:cxn ang="T13">
                  <a:pos x="T6" y="T7"/>
                </a:cxn>
                <a:cxn ang="T14">
                  <a:pos x="T8" y="T9"/>
                </a:cxn>
              </a:cxnLst>
              <a:rect l="T15" t="T16" r="T17" b="T18"/>
              <a:pathLst>
                <a:path w="38" h="61">
                  <a:moveTo>
                    <a:pt x="0" y="55"/>
                  </a:moveTo>
                  <a:lnTo>
                    <a:pt x="13" y="61"/>
                  </a:lnTo>
                  <a:lnTo>
                    <a:pt x="38" y="6"/>
                  </a:lnTo>
                  <a:lnTo>
                    <a:pt x="25" y="0"/>
                  </a:lnTo>
                  <a:lnTo>
                    <a:pt x="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7" name="Freeform 60"/>
            <p:cNvSpPr>
              <a:spLocks/>
            </p:cNvSpPr>
            <p:nvPr/>
          </p:nvSpPr>
          <p:spPr bwMode="auto">
            <a:xfrm>
              <a:off x="4296" y="2179"/>
              <a:ext cx="32" cy="48"/>
            </a:xfrm>
            <a:custGeom>
              <a:avLst/>
              <a:gdLst>
                <a:gd name="T0" fmla="*/ 0 w 32"/>
                <a:gd name="T1" fmla="*/ 42 h 48"/>
                <a:gd name="T2" fmla="*/ 13 w 32"/>
                <a:gd name="T3" fmla="*/ 48 h 48"/>
                <a:gd name="T4" fmla="*/ 32 w 32"/>
                <a:gd name="T5" fmla="*/ 6 h 48"/>
                <a:gd name="T6" fmla="*/ 19 w 32"/>
                <a:gd name="T7" fmla="*/ 0 h 48"/>
                <a:gd name="T8" fmla="*/ 0 w 32"/>
                <a:gd name="T9" fmla="*/ 42 h 48"/>
                <a:gd name="T10" fmla="*/ 0 60000 65536"/>
                <a:gd name="T11" fmla="*/ 0 60000 65536"/>
                <a:gd name="T12" fmla="*/ 0 60000 65536"/>
                <a:gd name="T13" fmla="*/ 0 60000 65536"/>
                <a:gd name="T14" fmla="*/ 0 60000 65536"/>
                <a:gd name="T15" fmla="*/ 0 w 32"/>
                <a:gd name="T16" fmla="*/ 0 h 48"/>
                <a:gd name="T17" fmla="*/ 32 w 32"/>
                <a:gd name="T18" fmla="*/ 48 h 48"/>
              </a:gdLst>
              <a:ahLst/>
              <a:cxnLst>
                <a:cxn ang="T10">
                  <a:pos x="T0" y="T1"/>
                </a:cxn>
                <a:cxn ang="T11">
                  <a:pos x="T2" y="T3"/>
                </a:cxn>
                <a:cxn ang="T12">
                  <a:pos x="T4" y="T5"/>
                </a:cxn>
                <a:cxn ang="T13">
                  <a:pos x="T6" y="T7"/>
                </a:cxn>
                <a:cxn ang="T14">
                  <a:pos x="T8" y="T9"/>
                </a:cxn>
              </a:cxnLst>
              <a:rect l="T15" t="T16" r="T17" b="T18"/>
              <a:pathLst>
                <a:path w="32" h="48">
                  <a:moveTo>
                    <a:pt x="0" y="42"/>
                  </a:moveTo>
                  <a:lnTo>
                    <a:pt x="13" y="48"/>
                  </a:lnTo>
                  <a:lnTo>
                    <a:pt x="32" y="6"/>
                  </a:lnTo>
                  <a:lnTo>
                    <a:pt x="19" y="0"/>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408" name="Freeform 61"/>
            <p:cNvSpPr>
              <a:spLocks/>
            </p:cNvSpPr>
            <p:nvPr/>
          </p:nvSpPr>
          <p:spPr bwMode="auto">
            <a:xfrm>
              <a:off x="4284" y="2110"/>
              <a:ext cx="75" cy="92"/>
            </a:xfrm>
            <a:custGeom>
              <a:avLst/>
              <a:gdLst>
                <a:gd name="T0" fmla="*/ 75 w 75"/>
                <a:gd name="T1" fmla="*/ 92 h 92"/>
                <a:gd name="T2" fmla="*/ 69 w 75"/>
                <a:gd name="T3" fmla="*/ 0 h 92"/>
                <a:gd name="T4" fmla="*/ 0 w 75"/>
                <a:gd name="T5" fmla="*/ 60 h 92"/>
                <a:gd name="T6" fmla="*/ 75 w 75"/>
                <a:gd name="T7" fmla="*/ 92 h 92"/>
                <a:gd name="T8" fmla="*/ 0 60000 65536"/>
                <a:gd name="T9" fmla="*/ 0 60000 65536"/>
                <a:gd name="T10" fmla="*/ 0 60000 65536"/>
                <a:gd name="T11" fmla="*/ 0 60000 65536"/>
                <a:gd name="T12" fmla="*/ 0 w 75"/>
                <a:gd name="T13" fmla="*/ 0 h 92"/>
                <a:gd name="T14" fmla="*/ 75 w 75"/>
                <a:gd name="T15" fmla="*/ 92 h 92"/>
              </a:gdLst>
              <a:ahLst/>
              <a:cxnLst>
                <a:cxn ang="T8">
                  <a:pos x="T0" y="T1"/>
                </a:cxn>
                <a:cxn ang="T9">
                  <a:pos x="T2" y="T3"/>
                </a:cxn>
                <a:cxn ang="T10">
                  <a:pos x="T4" y="T5"/>
                </a:cxn>
                <a:cxn ang="T11">
                  <a:pos x="T6" y="T7"/>
                </a:cxn>
              </a:cxnLst>
              <a:rect l="T12" t="T13" r="T14" b="T15"/>
              <a:pathLst>
                <a:path w="75" h="92">
                  <a:moveTo>
                    <a:pt x="75" y="92"/>
                  </a:moveTo>
                  <a:lnTo>
                    <a:pt x="69" y="0"/>
                  </a:lnTo>
                  <a:lnTo>
                    <a:pt x="0" y="60"/>
                  </a:lnTo>
                  <a:lnTo>
                    <a:pt x="75"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86380" name="Rectangle 62"/>
          <p:cNvSpPr>
            <a:spLocks noChangeArrowheads="1"/>
          </p:cNvSpPr>
          <p:nvPr/>
        </p:nvSpPr>
        <p:spPr bwMode="auto">
          <a:xfrm>
            <a:off x="6132513" y="6615113"/>
            <a:ext cx="51276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 BSS</a:t>
            </a:r>
            <a:endParaRPr lang="de-DE" sz="1400"/>
          </a:p>
        </p:txBody>
      </p:sp>
      <p:sp>
        <p:nvSpPr>
          <p:cNvPr id="186381" name="Rectangle 63"/>
          <p:cNvSpPr>
            <a:spLocks noChangeArrowheads="1"/>
          </p:cNvSpPr>
          <p:nvPr/>
        </p:nvSpPr>
        <p:spPr bwMode="auto">
          <a:xfrm>
            <a:off x="2212975" y="6615113"/>
            <a:ext cx="5127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sz="1300">
                <a:solidFill>
                  <a:srgbClr val="000000"/>
                </a:solidFill>
              </a:rPr>
              <a:t>to BSS</a:t>
            </a:r>
            <a:endParaRPr lang="de-DE" sz="1400"/>
          </a:p>
        </p:txBody>
      </p:sp>
      <p:grpSp>
        <p:nvGrpSpPr>
          <p:cNvPr id="186382" name="Group 64"/>
          <p:cNvGrpSpPr>
            <a:grpSpLocks/>
          </p:cNvGrpSpPr>
          <p:nvPr/>
        </p:nvGrpSpPr>
        <p:grpSpPr bwMode="auto">
          <a:xfrm>
            <a:off x="6205538" y="5973763"/>
            <a:ext cx="130175" cy="557212"/>
            <a:chOff x="3909" y="3499"/>
            <a:chExt cx="82" cy="351"/>
          </a:xfrm>
        </p:grpSpPr>
        <p:sp>
          <p:nvSpPr>
            <p:cNvPr id="186397" name="Rectangle 65"/>
            <p:cNvSpPr>
              <a:spLocks noChangeArrowheads="1"/>
            </p:cNvSpPr>
            <p:nvPr/>
          </p:nvSpPr>
          <p:spPr bwMode="auto">
            <a:xfrm>
              <a:off x="3941" y="3499"/>
              <a:ext cx="16" cy="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6398" name="Freeform 66"/>
            <p:cNvSpPr>
              <a:spLocks/>
            </p:cNvSpPr>
            <p:nvPr/>
          </p:nvSpPr>
          <p:spPr bwMode="auto">
            <a:xfrm>
              <a:off x="3941" y="3606"/>
              <a:ext cx="18" cy="61"/>
            </a:xfrm>
            <a:custGeom>
              <a:avLst/>
              <a:gdLst>
                <a:gd name="T0" fmla="*/ 16 w 18"/>
                <a:gd name="T1" fmla="*/ 0 h 61"/>
                <a:gd name="T2" fmla="*/ 0 w 18"/>
                <a:gd name="T3" fmla="*/ 0 h 61"/>
                <a:gd name="T4" fmla="*/ 2 w 18"/>
                <a:gd name="T5" fmla="*/ 61 h 61"/>
                <a:gd name="T6" fmla="*/ 18 w 18"/>
                <a:gd name="T7" fmla="*/ 61 h 61"/>
                <a:gd name="T8" fmla="*/ 16 w 18"/>
                <a:gd name="T9" fmla="*/ 0 h 61"/>
                <a:gd name="T10" fmla="*/ 0 60000 65536"/>
                <a:gd name="T11" fmla="*/ 0 60000 65536"/>
                <a:gd name="T12" fmla="*/ 0 60000 65536"/>
                <a:gd name="T13" fmla="*/ 0 60000 65536"/>
                <a:gd name="T14" fmla="*/ 0 60000 65536"/>
                <a:gd name="T15" fmla="*/ 0 w 18"/>
                <a:gd name="T16" fmla="*/ 0 h 61"/>
                <a:gd name="T17" fmla="*/ 18 w 18"/>
                <a:gd name="T18" fmla="*/ 61 h 61"/>
              </a:gdLst>
              <a:ahLst/>
              <a:cxnLst>
                <a:cxn ang="T10">
                  <a:pos x="T0" y="T1"/>
                </a:cxn>
                <a:cxn ang="T11">
                  <a:pos x="T2" y="T3"/>
                </a:cxn>
                <a:cxn ang="T12">
                  <a:pos x="T4" y="T5"/>
                </a:cxn>
                <a:cxn ang="T13">
                  <a:pos x="T6" y="T7"/>
                </a:cxn>
                <a:cxn ang="T14">
                  <a:pos x="T8" y="T9"/>
                </a:cxn>
              </a:cxnLst>
              <a:rect l="T15" t="T16" r="T17" b="T18"/>
              <a:pathLst>
                <a:path w="18" h="61">
                  <a:moveTo>
                    <a:pt x="16" y="0"/>
                  </a:moveTo>
                  <a:lnTo>
                    <a:pt x="0" y="0"/>
                  </a:lnTo>
                  <a:lnTo>
                    <a:pt x="2" y="61"/>
                  </a:lnTo>
                  <a:lnTo>
                    <a:pt x="18" y="6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399" name="Rectangle 67"/>
            <p:cNvSpPr>
              <a:spLocks noChangeArrowheads="1"/>
            </p:cNvSpPr>
            <p:nvPr/>
          </p:nvSpPr>
          <p:spPr bwMode="auto">
            <a:xfrm>
              <a:off x="3943" y="3712"/>
              <a:ext cx="1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6400" name="Freeform 68"/>
            <p:cNvSpPr>
              <a:spLocks/>
            </p:cNvSpPr>
            <p:nvPr/>
          </p:nvSpPr>
          <p:spPr bwMode="auto">
            <a:xfrm>
              <a:off x="3909" y="3768"/>
              <a:ext cx="82" cy="82"/>
            </a:xfrm>
            <a:custGeom>
              <a:avLst/>
              <a:gdLst>
                <a:gd name="T0" fmla="*/ 0 w 82"/>
                <a:gd name="T1" fmla="*/ 0 h 82"/>
                <a:gd name="T2" fmla="*/ 42 w 82"/>
                <a:gd name="T3" fmla="*/ 82 h 82"/>
                <a:gd name="T4" fmla="*/ 82 w 82"/>
                <a:gd name="T5" fmla="*/ 0 h 82"/>
                <a:gd name="T6" fmla="*/ 0 w 82"/>
                <a:gd name="T7" fmla="*/ 0 h 82"/>
                <a:gd name="T8" fmla="*/ 0 60000 65536"/>
                <a:gd name="T9" fmla="*/ 0 60000 65536"/>
                <a:gd name="T10" fmla="*/ 0 60000 65536"/>
                <a:gd name="T11" fmla="*/ 0 60000 65536"/>
                <a:gd name="T12" fmla="*/ 0 w 82"/>
                <a:gd name="T13" fmla="*/ 0 h 82"/>
                <a:gd name="T14" fmla="*/ 82 w 82"/>
                <a:gd name="T15" fmla="*/ 82 h 82"/>
              </a:gdLst>
              <a:ahLst/>
              <a:cxnLst>
                <a:cxn ang="T8">
                  <a:pos x="T0" y="T1"/>
                </a:cxn>
                <a:cxn ang="T9">
                  <a:pos x="T2" y="T3"/>
                </a:cxn>
                <a:cxn ang="T10">
                  <a:pos x="T4" y="T5"/>
                </a:cxn>
                <a:cxn ang="T11">
                  <a:pos x="T6" y="T7"/>
                </a:cxn>
              </a:cxnLst>
              <a:rect l="T12" t="T13" r="T14" b="T15"/>
              <a:pathLst>
                <a:path w="82" h="82">
                  <a:moveTo>
                    <a:pt x="0" y="0"/>
                  </a:moveTo>
                  <a:lnTo>
                    <a:pt x="42" y="82"/>
                  </a:lnTo>
                  <a:lnTo>
                    <a:pt x="8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grpSp>
        <p:nvGrpSpPr>
          <p:cNvPr id="186383" name="Group 69"/>
          <p:cNvGrpSpPr>
            <a:grpSpLocks/>
          </p:cNvGrpSpPr>
          <p:nvPr/>
        </p:nvGrpSpPr>
        <p:grpSpPr bwMode="auto">
          <a:xfrm>
            <a:off x="2430463" y="5973763"/>
            <a:ext cx="130175" cy="557212"/>
            <a:chOff x="1531" y="3499"/>
            <a:chExt cx="82" cy="351"/>
          </a:xfrm>
        </p:grpSpPr>
        <p:sp>
          <p:nvSpPr>
            <p:cNvPr id="186393" name="Rectangle 70"/>
            <p:cNvSpPr>
              <a:spLocks noChangeArrowheads="1"/>
            </p:cNvSpPr>
            <p:nvPr/>
          </p:nvSpPr>
          <p:spPr bwMode="auto">
            <a:xfrm>
              <a:off x="1563" y="3499"/>
              <a:ext cx="16" cy="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6394" name="Freeform 71"/>
            <p:cNvSpPr>
              <a:spLocks/>
            </p:cNvSpPr>
            <p:nvPr/>
          </p:nvSpPr>
          <p:spPr bwMode="auto">
            <a:xfrm>
              <a:off x="1563" y="3606"/>
              <a:ext cx="18" cy="61"/>
            </a:xfrm>
            <a:custGeom>
              <a:avLst/>
              <a:gdLst>
                <a:gd name="T0" fmla="*/ 16 w 18"/>
                <a:gd name="T1" fmla="*/ 0 h 61"/>
                <a:gd name="T2" fmla="*/ 0 w 18"/>
                <a:gd name="T3" fmla="*/ 0 h 61"/>
                <a:gd name="T4" fmla="*/ 2 w 18"/>
                <a:gd name="T5" fmla="*/ 61 h 61"/>
                <a:gd name="T6" fmla="*/ 18 w 18"/>
                <a:gd name="T7" fmla="*/ 61 h 61"/>
                <a:gd name="T8" fmla="*/ 16 w 18"/>
                <a:gd name="T9" fmla="*/ 0 h 61"/>
                <a:gd name="T10" fmla="*/ 0 60000 65536"/>
                <a:gd name="T11" fmla="*/ 0 60000 65536"/>
                <a:gd name="T12" fmla="*/ 0 60000 65536"/>
                <a:gd name="T13" fmla="*/ 0 60000 65536"/>
                <a:gd name="T14" fmla="*/ 0 60000 65536"/>
                <a:gd name="T15" fmla="*/ 0 w 18"/>
                <a:gd name="T16" fmla="*/ 0 h 61"/>
                <a:gd name="T17" fmla="*/ 18 w 18"/>
                <a:gd name="T18" fmla="*/ 61 h 61"/>
              </a:gdLst>
              <a:ahLst/>
              <a:cxnLst>
                <a:cxn ang="T10">
                  <a:pos x="T0" y="T1"/>
                </a:cxn>
                <a:cxn ang="T11">
                  <a:pos x="T2" y="T3"/>
                </a:cxn>
                <a:cxn ang="T12">
                  <a:pos x="T4" y="T5"/>
                </a:cxn>
                <a:cxn ang="T13">
                  <a:pos x="T6" y="T7"/>
                </a:cxn>
                <a:cxn ang="T14">
                  <a:pos x="T8" y="T9"/>
                </a:cxn>
              </a:cxnLst>
              <a:rect l="T15" t="T16" r="T17" b="T18"/>
              <a:pathLst>
                <a:path w="18" h="61">
                  <a:moveTo>
                    <a:pt x="16" y="0"/>
                  </a:moveTo>
                  <a:lnTo>
                    <a:pt x="0" y="0"/>
                  </a:lnTo>
                  <a:lnTo>
                    <a:pt x="2" y="61"/>
                  </a:lnTo>
                  <a:lnTo>
                    <a:pt x="18" y="61"/>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86395" name="Rectangle 72"/>
            <p:cNvSpPr>
              <a:spLocks noChangeArrowheads="1"/>
            </p:cNvSpPr>
            <p:nvPr/>
          </p:nvSpPr>
          <p:spPr bwMode="auto">
            <a:xfrm>
              <a:off x="1565" y="3712"/>
              <a:ext cx="16" cy="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86396" name="Freeform 73"/>
            <p:cNvSpPr>
              <a:spLocks/>
            </p:cNvSpPr>
            <p:nvPr/>
          </p:nvSpPr>
          <p:spPr bwMode="auto">
            <a:xfrm>
              <a:off x="1531" y="3768"/>
              <a:ext cx="82" cy="82"/>
            </a:xfrm>
            <a:custGeom>
              <a:avLst/>
              <a:gdLst>
                <a:gd name="T0" fmla="*/ 0 w 82"/>
                <a:gd name="T1" fmla="*/ 0 h 82"/>
                <a:gd name="T2" fmla="*/ 42 w 82"/>
                <a:gd name="T3" fmla="*/ 82 h 82"/>
                <a:gd name="T4" fmla="*/ 82 w 82"/>
                <a:gd name="T5" fmla="*/ 0 h 82"/>
                <a:gd name="T6" fmla="*/ 0 w 82"/>
                <a:gd name="T7" fmla="*/ 0 h 82"/>
                <a:gd name="T8" fmla="*/ 0 60000 65536"/>
                <a:gd name="T9" fmla="*/ 0 60000 65536"/>
                <a:gd name="T10" fmla="*/ 0 60000 65536"/>
                <a:gd name="T11" fmla="*/ 0 60000 65536"/>
                <a:gd name="T12" fmla="*/ 0 w 82"/>
                <a:gd name="T13" fmla="*/ 0 h 82"/>
                <a:gd name="T14" fmla="*/ 82 w 82"/>
                <a:gd name="T15" fmla="*/ 82 h 82"/>
              </a:gdLst>
              <a:ahLst/>
              <a:cxnLst>
                <a:cxn ang="T8">
                  <a:pos x="T0" y="T1"/>
                </a:cxn>
                <a:cxn ang="T9">
                  <a:pos x="T2" y="T3"/>
                </a:cxn>
                <a:cxn ang="T10">
                  <a:pos x="T4" y="T5"/>
                </a:cxn>
                <a:cxn ang="T11">
                  <a:pos x="T6" y="T7"/>
                </a:cxn>
              </a:cxnLst>
              <a:rect l="T12" t="T13" r="T14" b="T15"/>
              <a:pathLst>
                <a:path w="82" h="82">
                  <a:moveTo>
                    <a:pt x="0" y="0"/>
                  </a:moveTo>
                  <a:lnTo>
                    <a:pt x="42" y="82"/>
                  </a:lnTo>
                  <a:lnTo>
                    <a:pt x="8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pic>
        <p:nvPicPr>
          <p:cNvPr id="186384" name="Picture 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0775" y="258763"/>
            <a:ext cx="820738"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5" name="Picture 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213" y="258763"/>
            <a:ext cx="820737"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6"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025" y="4583113"/>
            <a:ext cx="820738"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7"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6463" y="4583113"/>
            <a:ext cx="820737"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8"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4538" y="4583113"/>
            <a:ext cx="820737"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89" name="Picture 7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0975" y="4583113"/>
            <a:ext cx="820738"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6390" name="Group 80"/>
          <p:cNvGrpSpPr>
            <a:grpSpLocks/>
          </p:cNvGrpSpPr>
          <p:nvPr/>
        </p:nvGrpSpPr>
        <p:grpSpPr bwMode="auto">
          <a:xfrm>
            <a:off x="3743325" y="2392363"/>
            <a:ext cx="1281113" cy="1455737"/>
            <a:chOff x="2315" y="1199"/>
            <a:chExt cx="962" cy="961"/>
          </a:xfrm>
        </p:grpSpPr>
        <p:pic>
          <p:nvPicPr>
            <p:cNvPr id="186391" name="Picture 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5" y="1199"/>
              <a:ext cx="517"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92" name="Picture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0" y="1199"/>
              <a:ext cx="517"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611188" y="333375"/>
            <a:ext cx="7772400" cy="1143000"/>
          </a:xfrm>
          <a:noFill/>
        </p:spPr>
        <p:txBody>
          <a:bodyPr/>
          <a:lstStyle/>
          <a:p>
            <a:r>
              <a:rPr lang="en-US" sz="3600" smtClean="0">
                <a:solidFill>
                  <a:srgbClr val="3333CC"/>
                </a:solidFill>
              </a:rPr>
              <a:t>Network Management System</a:t>
            </a:r>
          </a:p>
        </p:txBody>
      </p:sp>
      <p:pic>
        <p:nvPicPr>
          <p:cNvPr id="1873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268413"/>
            <a:ext cx="8208963"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CDMA CONFIGURATION</a:t>
            </a:r>
          </a:p>
        </p:txBody>
      </p:sp>
      <p:sp>
        <p:nvSpPr>
          <p:cNvPr id="188419" name="Line 3"/>
          <p:cNvSpPr>
            <a:spLocks noChangeShapeType="1"/>
          </p:cNvSpPr>
          <p:nvPr/>
        </p:nvSpPr>
        <p:spPr bwMode="auto">
          <a:xfrm flipV="1">
            <a:off x="1217613" y="2463800"/>
            <a:ext cx="3175" cy="185420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lIns="82550" tIns="41275" rIns="82550" bIns="41275"/>
          <a:lstStyle/>
          <a:p>
            <a:endParaRPr lang="id-ID"/>
          </a:p>
        </p:txBody>
      </p:sp>
      <p:sp>
        <p:nvSpPr>
          <p:cNvPr id="188420" name="Rectangle 4"/>
          <p:cNvSpPr>
            <a:spLocks noChangeArrowheads="1"/>
          </p:cNvSpPr>
          <p:nvPr/>
        </p:nvSpPr>
        <p:spPr bwMode="auto">
          <a:xfrm>
            <a:off x="1733550" y="4943475"/>
            <a:ext cx="1828800" cy="25400"/>
          </a:xfrm>
          <a:prstGeom prst="rect">
            <a:avLst/>
          </a:prstGeom>
          <a:solidFill>
            <a:srgbClr val="919191"/>
          </a:solidFill>
          <a:ln w="12700">
            <a:solidFill>
              <a:srgbClr val="000000"/>
            </a:solidFill>
            <a:miter lim="800000"/>
            <a:headEnd/>
            <a:tailEnd/>
          </a:ln>
        </p:spPr>
        <p:txBody>
          <a:bodyPr/>
          <a:lstStyle/>
          <a:p>
            <a:endParaRPr lang="id-ID"/>
          </a:p>
        </p:txBody>
      </p:sp>
      <p:sp>
        <p:nvSpPr>
          <p:cNvPr id="188421" name="Rectangle 5"/>
          <p:cNvSpPr>
            <a:spLocks noChangeArrowheads="1"/>
          </p:cNvSpPr>
          <p:nvPr/>
        </p:nvSpPr>
        <p:spPr bwMode="auto">
          <a:xfrm>
            <a:off x="3316288" y="3771900"/>
            <a:ext cx="300037" cy="1111250"/>
          </a:xfrm>
          <a:prstGeom prst="rect">
            <a:avLst/>
          </a:prstGeom>
          <a:solidFill>
            <a:srgbClr val="919191"/>
          </a:solidFill>
          <a:ln w="12700">
            <a:solidFill>
              <a:srgbClr val="000000"/>
            </a:solidFill>
            <a:miter lim="800000"/>
            <a:headEnd/>
            <a:tailEnd/>
          </a:ln>
        </p:spPr>
        <p:txBody>
          <a:bodyPr/>
          <a:lstStyle/>
          <a:p>
            <a:endParaRPr lang="id-ID"/>
          </a:p>
        </p:txBody>
      </p:sp>
      <p:sp>
        <p:nvSpPr>
          <p:cNvPr id="188422" name="Rectangle 6"/>
          <p:cNvSpPr>
            <a:spLocks noChangeArrowheads="1"/>
          </p:cNvSpPr>
          <p:nvPr/>
        </p:nvSpPr>
        <p:spPr bwMode="auto">
          <a:xfrm>
            <a:off x="2986088" y="3771900"/>
            <a:ext cx="300037" cy="1111250"/>
          </a:xfrm>
          <a:prstGeom prst="rect">
            <a:avLst/>
          </a:prstGeom>
          <a:solidFill>
            <a:srgbClr val="919191"/>
          </a:solidFill>
          <a:ln w="12700">
            <a:solidFill>
              <a:srgbClr val="000000"/>
            </a:solidFill>
            <a:miter lim="800000"/>
            <a:headEnd/>
            <a:tailEnd/>
          </a:ln>
        </p:spPr>
        <p:txBody>
          <a:bodyPr/>
          <a:lstStyle/>
          <a:p>
            <a:endParaRPr lang="id-ID"/>
          </a:p>
        </p:txBody>
      </p:sp>
      <p:sp>
        <p:nvSpPr>
          <p:cNvPr id="188423" name="Rectangle 7"/>
          <p:cNvSpPr>
            <a:spLocks noChangeArrowheads="1"/>
          </p:cNvSpPr>
          <p:nvPr/>
        </p:nvSpPr>
        <p:spPr bwMode="auto">
          <a:xfrm>
            <a:off x="2663825" y="3771900"/>
            <a:ext cx="300038" cy="1111250"/>
          </a:xfrm>
          <a:prstGeom prst="rect">
            <a:avLst/>
          </a:prstGeom>
          <a:solidFill>
            <a:srgbClr val="919191"/>
          </a:solidFill>
          <a:ln w="12700">
            <a:solidFill>
              <a:srgbClr val="000000"/>
            </a:solidFill>
            <a:miter lim="800000"/>
            <a:headEnd/>
            <a:tailEnd/>
          </a:ln>
        </p:spPr>
        <p:txBody>
          <a:bodyPr/>
          <a:lstStyle/>
          <a:p>
            <a:endParaRPr lang="id-ID"/>
          </a:p>
        </p:txBody>
      </p:sp>
      <p:sp>
        <p:nvSpPr>
          <p:cNvPr id="188424" name="Rectangle 8"/>
          <p:cNvSpPr>
            <a:spLocks noChangeArrowheads="1"/>
          </p:cNvSpPr>
          <p:nvPr/>
        </p:nvSpPr>
        <p:spPr bwMode="auto">
          <a:xfrm>
            <a:off x="2319338" y="3771900"/>
            <a:ext cx="338137" cy="1111250"/>
          </a:xfrm>
          <a:prstGeom prst="rect">
            <a:avLst/>
          </a:prstGeom>
          <a:solidFill>
            <a:srgbClr val="919191"/>
          </a:solidFill>
          <a:ln w="12700">
            <a:solidFill>
              <a:srgbClr val="000000"/>
            </a:solidFill>
            <a:miter lim="800000"/>
            <a:headEnd/>
            <a:tailEnd/>
          </a:ln>
        </p:spPr>
        <p:txBody>
          <a:bodyPr/>
          <a:lstStyle/>
          <a:p>
            <a:endParaRPr lang="id-ID"/>
          </a:p>
        </p:txBody>
      </p:sp>
      <p:sp>
        <p:nvSpPr>
          <p:cNvPr id="188425" name="Rectangle 9"/>
          <p:cNvSpPr>
            <a:spLocks noChangeArrowheads="1"/>
          </p:cNvSpPr>
          <p:nvPr/>
        </p:nvSpPr>
        <p:spPr bwMode="auto">
          <a:xfrm>
            <a:off x="2001838" y="3771900"/>
            <a:ext cx="300037" cy="1111250"/>
          </a:xfrm>
          <a:prstGeom prst="rect">
            <a:avLst/>
          </a:prstGeom>
          <a:solidFill>
            <a:srgbClr val="919191"/>
          </a:solidFill>
          <a:ln w="12700">
            <a:solidFill>
              <a:srgbClr val="000000"/>
            </a:solidFill>
            <a:miter lim="800000"/>
            <a:headEnd/>
            <a:tailEnd/>
          </a:ln>
        </p:spPr>
        <p:txBody>
          <a:bodyPr/>
          <a:lstStyle/>
          <a:p>
            <a:endParaRPr lang="id-ID"/>
          </a:p>
        </p:txBody>
      </p:sp>
      <p:sp>
        <p:nvSpPr>
          <p:cNvPr id="188426" name="AutoShape 10"/>
          <p:cNvSpPr>
            <a:spLocks noChangeArrowheads="1"/>
          </p:cNvSpPr>
          <p:nvPr/>
        </p:nvSpPr>
        <p:spPr bwMode="auto">
          <a:xfrm>
            <a:off x="1679575" y="3771900"/>
            <a:ext cx="300038" cy="1111250"/>
          </a:xfrm>
          <a:prstGeom prst="roundRect">
            <a:avLst>
              <a:gd name="adj" fmla="val 1722"/>
            </a:avLst>
          </a:prstGeom>
          <a:solidFill>
            <a:srgbClr val="919191"/>
          </a:solidFill>
          <a:ln w="12700">
            <a:solidFill>
              <a:srgbClr val="000000"/>
            </a:solidFill>
            <a:round/>
            <a:headEnd/>
            <a:tailEnd/>
          </a:ln>
        </p:spPr>
        <p:txBody>
          <a:bodyPr/>
          <a:lstStyle/>
          <a:p>
            <a:endParaRPr lang="id-ID"/>
          </a:p>
        </p:txBody>
      </p:sp>
      <p:sp>
        <p:nvSpPr>
          <p:cNvPr id="188427" name="Line 11"/>
          <p:cNvSpPr>
            <a:spLocks noChangeShapeType="1"/>
          </p:cNvSpPr>
          <p:nvPr/>
        </p:nvSpPr>
        <p:spPr bwMode="auto">
          <a:xfrm>
            <a:off x="1673225" y="3794125"/>
            <a:ext cx="296863"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28" name="Line 12"/>
          <p:cNvSpPr>
            <a:spLocks noChangeShapeType="1"/>
          </p:cNvSpPr>
          <p:nvPr/>
        </p:nvSpPr>
        <p:spPr bwMode="auto">
          <a:xfrm>
            <a:off x="1995488" y="3794125"/>
            <a:ext cx="2968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29" name="Line 13"/>
          <p:cNvSpPr>
            <a:spLocks noChangeShapeType="1"/>
          </p:cNvSpPr>
          <p:nvPr/>
        </p:nvSpPr>
        <p:spPr bwMode="auto">
          <a:xfrm>
            <a:off x="2327275" y="3794125"/>
            <a:ext cx="296863"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0" name="Line 14"/>
          <p:cNvSpPr>
            <a:spLocks noChangeShapeType="1"/>
          </p:cNvSpPr>
          <p:nvPr/>
        </p:nvSpPr>
        <p:spPr bwMode="auto">
          <a:xfrm>
            <a:off x="2657475" y="3794125"/>
            <a:ext cx="300038"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1" name="Line 15"/>
          <p:cNvSpPr>
            <a:spLocks noChangeShapeType="1"/>
          </p:cNvSpPr>
          <p:nvPr/>
        </p:nvSpPr>
        <p:spPr bwMode="auto">
          <a:xfrm>
            <a:off x="2979738" y="3794125"/>
            <a:ext cx="2968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2" name="Line 16"/>
          <p:cNvSpPr>
            <a:spLocks noChangeShapeType="1"/>
          </p:cNvSpPr>
          <p:nvPr/>
        </p:nvSpPr>
        <p:spPr bwMode="auto">
          <a:xfrm>
            <a:off x="3311525" y="3794125"/>
            <a:ext cx="296863"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3" name="Line 17"/>
          <p:cNvSpPr>
            <a:spLocks noChangeShapeType="1"/>
          </p:cNvSpPr>
          <p:nvPr/>
        </p:nvSpPr>
        <p:spPr bwMode="auto">
          <a:xfrm>
            <a:off x="1685925" y="4908550"/>
            <a:ext cx="2762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4" name="Line 18"/>
          <p:cNvSpPr>
            <a:spLocks noChangeShapeType="1"/>
          </p:cNvSpPr>
          <p:nvPr/>
        </p:nvSpPr>
        <p:spPr bwMode="auto">
          <a:xfrm>
            <a:off x="2005013" y="4908550"/>
            <a:ext cx="2873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5" name="Line 19"/>
          <p:cNvSpPr>
            <a:spLocks noChangeShapeType="1"/>
          </p:cNvSpPr>
          <p:nvPr/>
        </p:nvSpPr>
        <p:spPr bwMode="auto">
          <a:xfrm>
            <a:off x="2335213" y="4908550"/>
            <a:ext cx="2889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6" name="Line 20"/>
          <p:cNvSpPr>
            <a:spLocks noChangeShapeType="1"/>
          </p:cNvSpPr>
          <p:nvPr/>
        </p:nvSpPr>
        <p:spPr bwMode="auto">
          <a:xfrm>
            <a:off x="2657475" y="4908550"/>
            <a:ext cx="3000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7" name="Line 21"/>
          <p:cNvSpPr>
            <a:spLocks noChangeShapeType="1"/>
          </p:cNvSpPr>
          <p:nvPr/>
        </p:nvSpPr>
        <p:spPr bwMode="auto">
          <a:xfrm>
            <a:off x="2979738" y="4908550"/>
            <a:ext cx="2968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8" name="Line 22"/>
          <p:cNvSpPr>
            <a:spLocks noChangeShapeType="1"/>
          </p:cNvSpPr>
          <p:nvPr/>
        </p:nvSpPr>
        <p:spPr bwMode="auto">
          <a:xfrm>
            <a:off x="3322638" y="4908550"/>
            <a:ext cx="2857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39" name="Rectangle 23"/>
          <p:cNvSpPr>
            <a:spLocks noChangeArrowheads="1"/>
          </p:cNvSpPr>
          <p:nvPr/>
        </p:nvSpPr>
        <p:spPr bwMode="auto">
          <a:xfrm>
            <a:off x="1673225" y="4302125"/>
            <a:ext cx="311150"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0" name="Rectangle 24"/>
          <p:cNvSpPr>
            <a:spLocks noChangeArrowheads="1"/>
          </p:cNvSpPr>
          <p:nvPr/>
        </p:nvSpPr>
        <p:spPr bwMode="auto">
          <a:xfrm>
            <a:off x="1995488" y="4302125"/>
            <a:ext cx="309562"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1" name="Rectangle 25"/>
          <p:cNvSpPr>
            <a:spLocks noChangeArrowheads="1"/>
          </p:cNvSpPr>
          <p:nvPr/>
        </p:nvSpPr>
        <p:spPr bwMode="auto">
          <a:xfrm>
            <a:off x="2327275" y="4302125"/>
            <a:ext cx="311150"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2" name="Rectangle 26"/>
          <p:cNvSpPr>
            <a:spLocks noChangeArrowheads="1"/>
          </p:cNvSpPr>
          <p:nvPr/>
        </p:nvSpPr>
        <p:spPr bwMode="auto">
          <a:xfrm>
            <a:off x="2657475" y="4302125"/>
            <a:ext cx="311150"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3" name="Rectangle 27"/>
          <p:cNvSpPr>
            <a:spLocks noChangeArrowheads="1"/>
          </p:cNvSpPr>
          <p:nvPr/>
        </p:nvSpPr>
        <p:spPr bwMode="auto">
          <a:xfrm>
            <a:off x="2979738" y="4302125"/>
            <a:ext cx="311150"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4" name="Rectangle 28"/>
          <p:cNvSpPr>
            <a:spLocks noChangeArrowheads="1"/>
          </p:cNvSpPr>
          <p:nvPr/>
        </p:nvSpPr>
        <p:spPr bwMode="auto">
          <a:xfrm>
            <a:off x="3311525" y="4302125"/>
            <a:ext cx="311150" cy="12700"/>
          </a:xfrm>
          <a:prstGeom prst="rect">
            <a:avLst/>
          </a:prstGeom>
          <a:solidFill>
            <a:srgbClr val="000000"/>
          </a:solidFill>
          <a:ln w="12700">
            <a:solidFill>
              <a:srgbClr val="000000"/>
            </a:solidFill>
            <a:miter lim="800000"/>
            <a:headEnd/>
            <a:tailEnd/>
          </a:ln>
        </p:spPr>
        <p:txBody>
          <a:bodyPr/>
          <a:lstStyle/>
          <a:p>
            <a:endParaRPr lang="id-ID"/>
          </a:p>
        </p:txBody>
      </p:sp>
      <p:sp>
        <p:nvSpPr>
          <p:cNvPr id="188445" name="Line 29"/>
          <p:cNvSpPr>
            <a:spLocks noChangeShapeType="1"/>
          </p:cNvSpPr>
          <p:nvPr/>
        </p:nvSpPr>
        <p:spPr bwMode="auto">
          <a:xfrm>
            <a:off x="1708150" y="4362450"/>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46" name="Line 30"/>
          <p:cNvSpPr>
            <a:spLocks noChangeShapeType="1"/>
          </p:cNvSpPr>
          <p:nvPr/>
        </p:nvSpPr>
        <p:spPr bwMode="auto">
          <a:xfrm>
            <a:off x="1708150" y="4464050"/>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47" name="Line 31"/>
          <p:cNvSpPr>
            <a:spLocks noChangeShapeType="1"/>
          </p:cNvSpPr>
          <p:nvPr/>
        </p:nvSpPr>
        <p:spPr bwMode="auto">
          <a:xfrm>
            <a:off x="1708150" y="4497388"/>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48" name="Line 32"/>
          <p:cNvSpPr>
            <a:spLocks noChangeShapeType="1"/>
          </p:cNvSpPr>
          <p:nvPr/>
        </p:nvSpPr>
        <p:spPr bwMode="auto">
          <a:xfrm>
            <a:off x="1708150" y="4835525"/>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49" name="Line 33"/>
          <p:cNvSpPr>
            <a:spLocks noChangeShapeType="1"/>
          </p:cNvSpPr>
          <p:nvPr/>
        </p:nvSpPr>
        <p:spPr bwMode="auto">
          <a:xfrm>
            <a:off x="1708150" y="4867275"/>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0" name="Line 34"/>
          <p:cNvSpPr>
            <a:spLocks noChangeShapeType="1"/>
          </p:cNvSpPr>
          <p:nvPr/>
        </p:nvSpPr>
        <p:spPr bwMode="auto">
          <a:xfrm>
            <a:off x="1708150" y="4886325"/>
            <a:ext cx="2317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1" name="Line 35"/>
          <p:cNvSpPr>
            <a:spLocks noChangeShapeType="1"/>
          </p:cNvSpPr>
          <p:nvPr/>
        </p:nvSpPr>
        <p:spPr bwMode="auto">
          <a:xfrm>
            <a:off x="1708150" y="4154488"/>
            <a:ext cx="2317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2" name="Line 36"/>
          <p:cNvSpPr>
            <a:spLocks noChangeShapeType="1"/>
          </p:cNvSpPr>
          <p:nvPr/>
        </p:nvSpPr>
        <p:spPr bwMode="auto">
          <a:xfrm>
            <a:off x="1708150" y="4187825"/>
            <a:ext cx="2317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3" name="Line 37"/>
          <p:cNvSpPr>
            <a:spLocks noChangeShapeType="1"/>
          </p:cNvSpPr>
          <p:nvPr/>
        </p:nvSpPr>
        <p:spPr bwMode="auto">
          <a:xfrm>
            <a:off x="1708150" y="4203700"/>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4" name="Line 38"/>
          <p:cNvSpPr>
            <a:spLocks noChangeShapeType="1"/>
          </p:cNvSpPr>
          <p:nvPr/>
        </p:nvSpPr>
        <p:spPr bwMode="auto">
          <a:xfrm>
            <a:off x="1708150" y="4235450"/>
            <a:ext cx="2317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5" name="Line 39"/>
          <p:cNvSpPr>
            <a:spLocks noChangeShapeType="1"/>
          </p:cNvSpPr>
          <p:nvPr/>
        </p:nvSpPr>
        <p:spPr bwMode="auto">
          <a:xfrm>
            <a:off x="1708150" y="4254500"/>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6" name="Line 40"/>
          <p:cNvSpPr>
            <a:spLocks noChangeShapeType="1"/>
          </p:cNvSpPr>
          <p:nvPr/>
        </p:nvSpPr>
        <p:spPr bwMode="auto">
          <a:xfrm>
            <a:off x="1708150" y="4283075"/>
            <a:ext cx="2317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7" name="Line 41"/>
          <p:cNvSpPr>
            <a:spLocks noChangeShapeType="1"/>
          </p:cNvSpPr>
          <p:nvPr/>
        </p:nvSpPr>
        <p:spPr bwMode="auto">
          <a:xfrm>
            <a:off x="1708150" y="4302125"/>
            <a:ext cx="231775"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8" name="Line 42"/>
          <p:cNvSpPr>
            <a:spLocks noChangeShapeType="1"/>
          </p:cNvSpPr>
          <p:nvPr/>
        </p:nvSpPr>
        <p:spPr bwMode="auto">
          <a:xfrm>
            <a:off x="2027238" y="4362450"/>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59" name="Line 43"/>
          <p:cNvSpPr>
            <a:spLocks noChangeShapeType="1"/>
          </p:cNvSpPr>
          <p:nvPr/>
        </p:nvSpPr>
        <p:spPr bwMode="auto">
          <a:xfrm>
            <a:off x="2027238" y="4464050"/>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0" name="Line 44"/>
          <p:cNvSpPr>
            <a:spLocks noChangeShapeType="1"/>
          </p:cNvSpPr>
          <p:nvPr/>
        </p:nvSpPr>
        <p:spPr bwMode="auto">
          <a:xfrm>
            <a:off x="2027238" y="4497388"/>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1" name="Line 45"/>
          <p:cNvSpPr>
            <a:spLocks noChangeShapeType="1"/>
          </p:cNvSpPr>
          <p:nvPr/>
        </p:nvSpPr>
        <p:spPr bwMode="auto">
          <a:xfrm>
            <a:off x="2027238" y="4835525"/>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2" name="Line 46"/>
          <p:cNvSpPr>
            <a:spLocks noChangeShapeType="1"/>
          </p:cNvSpPr>
          <p:nvPr/>
        </p:nvSpPr>
        <p:spPr bwMode="auto">
          <a:xfrm>
            <a:off x="2027238" y="4867275"/>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3" name="Line 47"/>
          <p:cNvSpPr>
            <a:spLocks noChangeShapeType="1"/>
          </p:cNvSpPr>
          <p:nvPr/>
        </p:nvSpPr>
        <p:spPr bwMode="auto">
          <a:xfrm>
            <a:off x="2027238" y="4886325"/>
            <a:ext cx="2460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4" name="Line 48"/>
          <p:cNvSpPr>
            <a:spLocks noChangeShapeType="1"/>
          </p:cNvSpPr>
          <p:nvPr/>
        </p:nvSpPr>
        <p:spPr bwMode="auto">
          <a:xfrm>
            <a:off x="2027238" y="4154488"/>
            <a:ext cx="2460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5" name="Line 49"/>
          <p:cNvSpPr>
            <a:spLocks noChangeShapeType="1"/>
          </p:cNvSpPr>
          <p:nvPr/>
        </p:nvSpPr>
        <p:spPr bwMode="auto">
          <a:xfrm>
            <a:off x="2027238" y="4187825"/>
            <a:ext cx="2460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6" name="Line 50"/>
          <p:cNvSpPr>
            <a:spLocks noChangeShapeType="1"/>
          </p:cNvSpPr>
          <p:nvPr/>
        </p:nvSpPr>
        <p:spPr bwMode="auto">
          <a:xfrm>
            <a:off x="2027238" y="4203700"/>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7" name="Line 51"/>
          <p:cNvSpPr>
            <a:spLocks noChangeShapeType="1"/>
          </p:cNvSpPr>
          <p:nvPr/>
        </p:nvSpPr>
        <p:spPr bwMode="auto">
          <a:xfrm>
            <a:off x="2027238" y="4235450"/>
            <a:ext cx="2460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8" name="Line 52"/>
          <p:cNvSpPr>
            <a:spLocks noChangeShapeType="1"/>
          </p:cNvSpPr>
          <p:nvPr/>
        </p:nvSpPr>
        <p:spPr bwMode="auto">
          <a:xfrm>
            <a:off x="2027238" y="4254500"/>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69" name="Line 53"/>
          <p:cNvSpPr>
            <a:spLocks noChangeShapeType="1"/>
          </p:cNvSpPr>
          <p:nvPr/>
        </p:nvSpPr>
        <p:spPr bwMode="auto">
          <a:xfrm>
            <a:off x="2027238" y="4283075"/>
            <a:ext cx="2460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70" name="Line 54"/>
          <p:cNvSpPr>
            <a:spLocks noChangeShapeType="1"/>
          </p:cNvSpPr>
          <p:nvPr/>
        </p:nvSpPr>
        <p:spPr bwMode="auto">
          <a:xfrm>
            <a:off x="2027238" y="4302125"/>
            <a:ext cx="246062"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88471" name="Rectangle 55"/>
          <p:cNvSpPr>
            <a:spLocks noChangeArrowheads="1"/>
          </p:cNvSpPr>
          <p:nvPr/>
        </p:nvSpPr>
        <p:spPr bwMode="auto">
          <a:xfrm>
            <a:off x="1701800" y="5029200"/>
            <a:ext cx="2032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2291" rIns="82296" bIns="42291"/>
          <a:lstStyle/>
          <a:p>
            <a:r>
              <a:rPr lang="en-US" sz="2000">
                <a:solidFill>
                  <a:srgbClr val="000000"/>
                </a:solidFill>
              </a:rPr>
              <a:t>MSC   &amp;   BSC</a:t>
            </a:r>
            <a:endParaRPr lang="en-US" sz="2000"/>
          </a:p>
        </p:txBody>
      </p:sp>
      <p:pic>
        <p:nvPicPr>
          <p:cNvPr id="188472" name="Picture 56"/>
          <p:cNvPicPr>
            <a:picLocks noChangeAspect="1" noChangeArrowheads="1"/>
          </p:cNvPicPr>
          <p:nvPr/>
        </p:nvPicPr>
        <p:blipFill>
          <a:blip r:embed="rId2">
            <a:clrChange>
              <a:clrFrom>
                <a:srgbClr val="0080FF"/>
              </a:clrFrom>
              <a:clrTo>
                <a:srgbClr val="0080FF">
                  <a:alpha val="0"/>
                </a:srgbClr>
              </a:clrTo>
            </a:clrChange>
            <a:extLst>
              <a:ext uri="{28A0092B-C50C-407E-A947-70E740481C1C}">
                <a14:useLocalDpi xmlns:a14="http://schemas.microsoft.com/office/drawing/2010/main" val="0"/>
              </a:ext>
            </a:extLst>
          </a:blip>
          <a:srcRect/>
          <a:stretch>
            <a:fillRect/>
          </a:stretch>
        </p:blipFill>
        <p:spPr bwMode="auto">
          <a:xfrm>
            <a:off x="5799138" y="3629025"/>
            <a:ext cx="112395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73" name="Line 57"/>
          <p:cNvSpPr>
            <a:spLocks noChangeShapeType="1"/>
          </p:cNvSpPr>
          <p:nvPr/>
        </p:nvSpPr>
        <p:spPr bwMode="auto">
          <a:xfrm flipV="1">
            <a:off x="6896100" y="4330700"/>
            <a:ext cx="571500" cy="92075"/>
          </a:xfrm>
          <a:prstGeom prst="line">
            <a:avLst/>
          </a:prstGeom>
          <a:noFill/>
          <a:ln w="57150">
            <a:solidFill>
              <a:srgbClr val="808080"/>
            </a:solidFill>
            <a:round/>
            <a:headEnd/>
            <a:tailEnd/>
          </a:ln>
          <a:extLst>
            <a:ext uri="{909E8E84-426E-40DD-AFC4-6F175D3DCCD1}">
              <a14:hiddenFill xmlns:a14="http://schemas.microsoft.com/office/drawing/2010/main">
                <a:noFill/>
              </a14:hiddenFill>
            </a:ext>
          </a:extLst>
        </p:spPr>
        <p:txBody>
          <a:bodyPr lIns="82550" tIns="41275" rIns="82550" bIns="41275"/>
          <a:lstStyle/>
          <a:p>
            <a:endParaRPr lang="id-ID"/>
          </a:p>
        </p:txBody>
      </p:sp>
      <p:pic>
        <p:nvPicPr>
          <p:cNvPr id="188474" name="Picture 5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8700" y="1889125"/>
            <a:ext cx="490538"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75" name="Rectangle 59"/>
          <p:cNvSpPr>
            <a:spLocks noChangeArrowheads="1"/>
          </p:cNvSpPr>
          <p:nvPr/>
        </p:nvSpPr>
        <p:spPr bwMode="auto">
          <a:xfrm>
            <a:off x="5842000" y="5003800"/>
            <a:ext cx="10207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2291" rIns="82296" bIns="42291"/>
          <a:lstStyle/>
          <a:p>
            <a:r>
              <a:rPr lang="en-US" sz="2000">
                <a:solidFill>
                  <a:srgbClr val="000000"/>
                </a:solidFill>
              </a:rPr>
              <a:t>BTS</a:t>
            </a:r>
            <a:endParaRPr lang="en-US" sz="2000"/>
          </a:p>
        </p:txBody>
      </p:sp>
      <p:sp>
        <p:nvSpPr>
          <p:cNvPr id="188476" name="Line 60"/>
          <p:cNvSpPr>
            <a:spLocks noChangeShapeType="1"/>
          </p:cNvSpPr>
          <p:nvPr/>
        </p:nvSpPr>
        <p:spPr bwMode="auto">
          <a:xfrm>
            <a:off x="3619500" y="4359275"/>
            <a:ext cx="22193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lIns="82550" tIns="41275" rIns="82550" bIns="41275"/>
          <a:lstStyle/>
          <a:p>
            <a:endParaRPr lang="id-ID"/>
          </a:p>
        </p:txBody>
      </p:sp>
      <p:pic>
        <p:nvPicPr>
          <p:cNvPr id="188477" name="Picture 6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550" y="1765300"/>
            <a:ext cx="2609850"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78" name="Text Box 62"/>
          <p:cNvSpPr txBox="1">
            <a:spLocks noChangeArrowheads="1"/>
          </p:cNvSpPr>
          <p:nvPr/>
        </p:nvSpPr>
        <p:spPr bwMode="auto">
          <a:xfrm>
            <a:off x="1752600" y="2362200"/>
            <a:ext cx="15319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0000"/>
                </a:solidFill>
              </a:rPr>
              <a:t>PSTN</a:t>
            </a:r>
            <a:endParaRPr lang="en-US" sz="2000"/>
          </a:p>
        </p:txBody>
      </p:sp>
      <p:sp>
        <p:nvSpPr>
          <p:cNvPr id="188479" name="Rectangle 63"/>
          <p:cNvSpPr>
            <a:spLocks noChangeArrowheads="1"/>
          </p:cNvSpPr>
          <p:nvPr/>
        </p:nvSpPr>
        <p:spPr bwMode="auto">
          <a:xfrm>
            <a:off x="6248400" y="2362200"/>
            <a:ext cx="16160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2291" rIns="82296" bIns="42291"/>
          <a:lstStyle/>
          <a:p>
            <a:r>
              <a:rPr lang="en-US" sz="2000">
                <a:solidFill>
                  <a:srgbClr val="000000"/>
                </a:solidFill>
              </a:rPr>
              <a:t>Antenna</a:t>
            </a:r>
            <a:endParaRPr lang="en-US" sz="2000"/>
          </a:p>
        </p:txBody>
      </p:sp>
      <p:pic>
        <p:nvPicPr>
          <p:cNvPr id="188480" name="Picture 6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6675" y="3859213"/>
            <a:ext cx="1311275"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81" name="Rectangle 65"/>
          <p:cNvSpPr>
            <a:spLocks noChangeArrowheads="1"/>
          </p:cNvSpPr>
          <p:nvPr/>
        </p:nvSpPr>
        <p:spPr bwMode="auto">
          <a:xfrm>
            <a:off x="4124325" y="4213225"/>
            <a:ext cx="8778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2291" rIns="82296" bIns="42291"/>
          <a:lstStyle/>
          <a:p>
            <a:pPr algn="ctr"/>
            <a:r>
              <a:rPr lang="en-US" sz="2000" b="1">
                <a:solidFill>
                  <a:srgbClr val="000000"/>
                </a:solidFill>
              </a:rPr>
              <a:t>E1</a:t>
            </a:r>
            <a:endParaRPr lang="en-US" sz="2000"/>
          </a:p>
        </p:txBody>
      </p:sp>
      <p:sp>
        <p:nvSpPr>
          <p:cNvPr id="188482" name="Rectangle 66"/>
          <p:cNvSpPr>
            <a:spLocks noChangeArrowheads="1"/>
          </p:cNvSpPr>
          <p:nvPr/>
        </p:nvSpPr>
        <p:spPr bwMode="auto">
          <a:xfrm>
            <a:off x="838200" y="1752600"/>
            <a:ext cx="3009900" cy="4144963"/>
          </a:xfrm>
          <a:prstGeom prst="rect">
            <a:avLst/>
          </a:prstGeom>
          <a:noFill/>
          <a:ln w="381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nchor="ctr"/>
          <a:lstStyle/>
          <a:p>
            <a:endParaRPr lang="id-ID"/>
          </a:p>
        </p:txBody>
      </p:sp>
      <p:sp>
        <p:nvSpPr>
          <p:cNvPr id="188483" name="Text Box 67"/>
          <p:cNvSpPr txBox="1">
            <a:spLocks noChangeArrowheads="1"/>
          </p:cNvSpPr>
          <p:nvPr/>
        </p:nvSpPr>
        <p:spPr bwMode="auto">
          <a:xfrm>
            <a:off x="1658938" y="5562600"/>
            <a:ext cx="1949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0000"/>
                </a:solidFill>
              </a:rPr>
              <a:t>Network</a:t>
            </a:r>
            <a:endParaRPr lang="en-US" sz="2000"/>
          </a:p>
        </p:txBody>
      </p:sp>
      <p:sp>
        <p:nvSpPr>
          <p:cNvPr id="188484" name="Text Box 68"/>
          <p:cNvSpPr txBox="1">
            <a:spLocks noChangeArrowheads="1"/>
          </p:cNvSpPr>
          <p:nvPr/>
        </p:nvSpPr>
        <p:spPr bwMode="auto">
          <a:xfrm>
            <a:off x="6334125" y="5486400"/>
            <a:ext cx="1819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436" tIns="29718" rIns="59436" bIns="2971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solidFill>
                  <a:srgbClr val="000000"/>
                </a:solidFill>
              </a:rPr>
              <a:t>Access</a:t>
            </a:r>
            <a:endParaRPr lang="en-US" sz="2000"/>
          </a:p>
        </p:txBody>
      </p:sp>
      <p:sp>
        <p:nvSpPr>
          <p:cNvPr id="188485" name="Line 69"/>
          <p:cNvSpPr>
            <a:spLocks noChangeShapeType="1"/>
          </p:cNvSpPr>
          <p:nvPr/>
        </p:nvSpPr>
        <p:spPr bwMode="auto">
          <a:xfrm>
            <a:off x="1223963" y="4321175"/>
            <a:ext cx="4699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lIns="82550" tIns="41275" rIns="82550" bIns="41275"/>
          <a:lstStyle/>
          <a:p>
            <a:endParaRPr lang="id-ID"/>
          </a:p>
        </p:txBody>
      </p:sp>
      <p:sp>
        <p:nvSpPr>
          <p:cNvPr id="188486" name="Rectangle 70"/>
          <p:cNvSpPr>
            <a:spLocks noChangeArrowheads="1"/>
          </p:cNvSpPr>
          <p:nvPr/>
        </p:nvSpPr>
        <p:spPr bwMode="auto">
          <a:xfrm>
            <a:off x="5295900" y="1800225"/>
            <a:ext cx="3009900" cy="4144963"/>
          </a:xfrm>
          <a:prstGeom prst="rect">
            <a:avLst/>
          </a:prstGeom>
          <a:noFill/>
          <a:ln w="3810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2550" tIns="41275" rIns="82550" bIns="41275" anchor="ctr"/>
          <a:lstStyle/>
          <a:p>
            <a:endParaRPr lang="id-ID"/>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0825" y="0"/>
            <a:ext cx="8229600" cy="1143000"/>
          </a:xfrm>
        </p:spPr>
        <p:txBody>
          <a:bodyPr/>
          <a:lstStyle/>
          <a:p>
            <a:pPr>
              <a:defRPr/>
            </a:pPr>
            <a:r>
              <a:rPr lang="id-ID" sz="3600">
                <a:solidFill>
                  <a:srgbClr val="3333CC"/>
                </a:solidFill>
                <a:effectLst>
                  <a:outerShdw blurRad="38100" dist="38100" dir="2700000" algn="tl">
                    <a:srgbClr val="C0C0C0"/>
                  </a:outerShdw>
                </a:effectLst>
              </a:rPr>
              <a:t>BSC position in CDMA Networks</a:t>
            </a:r>
            <a:endParaRPr lang="en-GB" sz="3600">
              <a:solidFill>
                <a:srgbClr val="3333CC"/>
              </a:solidFill>
              <a:effectLst>
                <a:outerShdw blurRad="38100" dist="38100" dir="2700000" algn="tl">
                  <a:srgbClr val="C0C0C0"/>
                </a:outerShdw>
              </a:effectLst>
            </a:endParaRPr>
          </a:p>
        </p:txBody>
      </p:sp>
      <p:pic>
        <p:nvPicPr>
          <p:cNvPr id="1894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88" y="1112838"/>
            <a:ext cx="8574087"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9444" name="Group 4"/>
          <p:cNvGrpSpPr>
            <a:grpSpLocks/>
          </p:cNvGrpSpPr>
          <p:nvPr/>
        </p:nvGrpSpPr>
        <p:grpSpPr bwMode="auto">
          <a:xfrm>
            <a:off x="333375" y="990600"/>
            <a:ext cx="8415338" cy="4176713"/>
            <a:chOff x="277" y="998"/>
            <a:chExt cx="5301" cy="2631"/>
          </a:xfrm>
        </p:grpSpPr>
        <p:sp>
          <p:nvSpPr>
            <p:cNvPr id="189447" name="Rectangle 5"/>
            <p:cNvSpPr>
              <a:spLocks noChangeArrowheads="1"/>
            </p:cNvSpPr>
            <p:nvPr/>
          </p:nvSpPr>
          <p:spPr bwMode="auto">
            <a:xfrm>
              <a:off x="2515" y="998"/>
              <a:ext cx="3063" cy="2631"/>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sp>
          <p:nvSpPr>
            <p:cNvPr id="189448" name="Rectangle 6"/>
            <p:cNvSpPr>
              <a:spLocks noChangeArrowheads="1"/>
            </p:cNvSpPr>
            <p:nvPr/>
          </p:nvSpPr>
          <p:spPr bwMode="auto">
            <a:xfrm>
              <a:off x="1747" y="998"/>
              <a:ext cx="769" cy="960"/>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sp>
          <p:nvSpPr>
            <p:cNvPr id="189449" name="Rectangle 7"/>
            <p:cNvSpPr>
              <a:spLocks noChangeArrowheads="1"/>
            </p:cNvSpPr>
            <p:nvPr/>
          </p:nvSpPr>
          <p:spPr bwMode="auto">
            <a:xfrm>
              <a:off x="277" y="998"/>
              <a:ext cx="616" cy="2630"/>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sp>
          <p:nvSpPr>
            <p:cNvPr id="189450" name="Rectangle 8"/>
            <p:cNvSpPr>
              <a:spLocks noChangeArrowheads="1"/>
            </p:cNvSpPr>
            <p:nvPr/>
          </p:nvSpPr>
          <p:spPr bwMode="auto">
            <a:xfrm>
              <a:off x="891" y="998"/>
              <a:ext cx="856" cy="192"/>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sp>
          <p:nvSpPr>
            <p:cNvPr id="189451" name="Rectangle 9"/>
            <p:cNvSpPr>
              <a:spLocks noChangeArrowheads="1"/>
            </p:cNvSpPr>
            <p:nvPr/>
          </p:nvSpPr>
          <p:spPr bwMode="auto">
            <a:xfrm>
              <a:off x="891" y="3350"/>
              <a:ext cx="1624" cy="278"/>
            </a:xfrm>
            <a:prstGeom prst="rect">
              <a:avLst/>
            </a:prstGeom>
            <a:solidFill>
              <a:schemeClr val="accent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grpSp>
      <p:sp>
        <p:nvSpPr>
          <p:cNvPr id="54282" name="Oval 10"/>
          <p:cNvSpPr>
            <a:spLocks noChangeArrowheads="1"/>
          </p:cNvSpPr>
          <p:nvPr/>
        </p:nvSpPr>
        <p:spPr bwMode="auto">
          <a:xfrm>
            <a:off x="2454275" y="2622550"/>
            <a:ext cx="1600200" cy="1766888"/>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189446" name="Rectangle 11"/>
          <p:cNvSpPr>
            <a:spLocks noChangeArrowheads="1"/>
          </p:cNvSpPr>
          <p:nvPr/>
        </p:nvSpPr>
        <p:spPr bwMode="auto">
          <a:xfrm>
            <a:off x="296863" y="5400675"/>
            <a:ext cx="8389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b="1">
                <a:ea typeface="SimSun" pitchFamily="2" charset="-122"/>
              </a:rPr>
              <a:t>BSS: It is located between MSs and the CN, handling radio signals and the radio protocols</a:t>
            </a:r>
            <a:r>
              <a:rPr lang="id-ID" altLang="zh-CN" b="1"/>
              <a:t>; </a:t>
            </a:r>
            <a:r>
              <a:rPr lang="en-US" altLang="zh-CN" b="1">
                <a:ea typeface="SimSun" pitchFamily="2" charset="-122"/>
              </a:rPr>
              <a:t>connects MSs and the CN. </a:t>
            </a:r>
            <a:endParaRPr lang="en-GB" altLang="zh-CN" b="1">
              <a:ea typeface="SimSun"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4282"/>
                                        </p:tgtEl>
                                        <p:attrNameLst>
                                          <p:attrName>style.visibility</p:attrName>
                                        </p:attrNameLst>
                                      </p:cBhvr>
                                      <p:to>
                                        <p:strVal val="visible"/>
                                      </p:to>
                                    </p:set>
                                    <p:animEffect transition="in" filter="blinds(horizontal)">
                                      <p:cBhvr>
                                        <p:cTn id="7" dur="500"/>
                                        <p:tgtEl>
                                          <p:spTgt spid="5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Line 2"/>
          <p:cNvSpPr>
            <a:spLocks noChangeShapeType="1"/>
          </p:cNvSpPr>
          <p:nvPr/>
        </p:nvSpPr>
        <p:spPr bwMode="auto">
          <a:xfrm>
            <a:off x="98425" y="4506913"/>
            <a:ext cx="6172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90467" name="Rectangle 3"/>
          <p:cNvSpPr>
            <a:spLocks noChangeArrowheads="1"/>
          </p:cNvSpPr>
          <p:nvPr/>
        </p:nvSpPr>
        <p:spPr bwMode="auto">
          <a:xfrm>
            <a:off x="250825" y="1916113"/>
            <a:ext cx="5638800" cy="2438400"/>
          </a:xfrm>
          <a:prstGeom prst="rect">
            <a:avLst/>
          </a:prstGeom>
          <a:solidFill>
            <a:schemeClr va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endParaRPr lang="id-ID"/>
          </a:p>
        </p:txBody>
      </p:sp>
      <p:sp>
        <p:nvSpPr>
          <p:cNvPr id="190468" name="AutoShape 4"/>
          <p:cNvSpPr>
            <a:spLocks noChangeArrowheads="1"/>
          </p:cNvSpPr>
          <p:nvPr/>
        </p:nvSpPr>
        <p:spPr bwMode="auto">
          <a:xfrm>
            <a:off x="936625" y="5040313"/>
            <a:ext cx="762000" cy="457200"/>
          </a:xfrm>
          <a:prstGeom prst="cube">
            <a:avLst>
              <a:gd name="adj" fmla="val 25000"/>
            </a:avLst>
          </a:prstGeom>
          <a:solidFill>
            <a:srgbClr val="FFFF00"/>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BSSB</a:t>
            </a:r>
          </a:p>
        </p:txBody>
      </p:sp>
      <p:sp>
        <p:nvSpPr>
          <p:cNvPr id="190469" name="AutoShape 5"/>
          <p:cNvSpPr>
            <a:spLocks noChangeArrowheads="1"/>
          </p:cNvSpPr>
          <p:nvPr/>
        </p:nvSpPr>
        <p:spPr bwMode="auto">
          <a:xfrm>
            <a:off x="2155825" y="5040313"/>
            <a:ext cx="762000" cy="457200"/>
          </a:xfrm>
          <a:prstGeom prst="cube">
            <a:avLst>
              <a:gd name="adj" fmla="val 25000"/>
            </a:avLst>
          </a:prstGeom>
          <a:solidFill>
            <a:srgbClr val="FFFF00"/>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BSSB</a:t>
            </a:r>
          </a:p>
        </p:txBody>
      </p:sp>
      <p:sp>
        <p:nvSpPr>
          <p:cNvPr id="190470" name="AutoShape 6"/>
          <p:cNvSpPr>
            <a:spLocks noChangeArrowheads="1"/>
          </p:cNvSpPr>
          <p:nvPr/>
        </p:nvSpPr>
        <p:spPr bwMode="auto">
          <a:xfrm>
            <a:off x="3375025" y="5040313"/>
            <a:ext cx="762000" cy="457200"/>
          </a:xfrm>
          <a:prstGeom prst="cube">
            <a:avLst>
              <a:gd name="adj" fmla="val 25000"/>
            </a:avLst>
          </a:prstGeom>
          <a:solidFill>
            <a:srgbClr val="FFFF00"/>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BSSB</a:t>
            </a:r>
          </a:p>
        </p:txBody>
      </p:sp>
      <p:sp>
        <p:nvSpPr>
          <p:cNvPr id="190471" name="AutoShape 7"/>
          <p:cNvSpPr>
            <a:spLocks noChangeArrowheads="1"/>
          </p:cNvSpPr>
          <p:nvPr/>
        </p:nvSpPr>
        <p:spPr bwMode="auto">
          <a:xfrm>
            <a:off x="4670425" y="5040313"/>
            <a:ext cx="762000" cy="457200"/>
          </a:xfrm>
          <a:prstGeom prst="cube">
            <a:avLst>
              <a:gd name="adj" fmla="val 25000"/>
            </a:avLst>
          </a:prstGeom>
          <a:solidFill>
            <a:srgbClr val="FFFF00"/>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BSSB</a:t>
            </a:r>
          </a:p>
        </p:txBody>
      </p:sp>
      <p:sp>
        <p:nvSpPr>
          <p:cNvPr id="190472" name="AutoShape 8"/>
          <p:cNvSpPr>
            <a:spLocks noChangeArrowheads="1"/>
          </p:cNvSpPr>
          <p:nvPr/>
        </p:nvSpPr>
        <p:spPr bwMode="auto">
          <a:xfrm>
            <a:off x="936625" y="3668713"/>
            <a:ext cx="762000" cy="457200"/>
          </a:xfrm>
          <a:prstGeom prst="cube">
            <a:avLst>
              <a:gd name="adj" fmla="val 25000"/>
            </a:avLst>
          </a:prstGeom>
          <a:solidFill>
            <a:srgbClr val="FFCC99"/>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OMM</a:t>
            </a:r>
          </a:p>
        </p:txBody>
      </p:sp>
      <p:sp>
        <p:nvSpPr>
          <p:cNvPr id="190473" name="AutoShape 9"/>
          <p:cNvSpPr>
            <a:spLocks noChangeArrowheads="1"/>
          </p:cNvSpPr>
          <p:nvPr/>
        </p:nvSpPr>
        <p:spPr bwMode="auto">
          <a:xfrm>
            <a:off x="2155825" y="3668713"/>
            <a:ext cx="762000" cy="457200"/>
          </a:xfrm>
          <a:prstGeom prst="cube">
            <a:avLst>
              <a:gd name="adj" fmla="val 25000"/>
            </a:avLst>
          </a:prstGeom>
          <a:solidFill>
            <a:srgbClr val="FFCC99"/>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OMM</a:t>
            </a:r>
          </a:p>
        </p:txBody>
      </p:sp>
      <p:sp>
        <p:nvSpPr>
          <p:cNvPr id="190474" name="AutoShape 10"/>
          <p:cNvSpPr>
            <a:spLocks noChangeArrowheads="1"/>
          </p:cNvSpPr>
          <p:nvPr/>
        </p:nvSpPr>
        <p:spPr bwMode="auto">
          <a:xfrm>
            <a:off x="3375025" y="3668713"/>
            <a:ext cx="762000" cy="457200"/>
          </a:xfrm>
          <a:prstGeom prst="cube">
            <a:avLst>
              <a:gd name="adj" fmla="val 25000"/>
            </a:avLst>
          </a:prstGeom>
          <a:solidFill>
            <a:srgbClr val="FFCC99"/>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OMM</a:t>
            </a:r>
          </a:p>
        </p:txBody>
      </p:sp>
      <p:sp>
        <p:nvSpPr>
          <p:cNvPr id="190475" name="AutoShape 11"/>
          <p:cNvSpPr>
            <a:spLocks noChangeArrowheads="1"/>
          </p:cNvSpPr>
          <p:nvPr/>
        </p:nvSpPr>
        <p:spPr bwMode="auto">
          <a:xfrm>
            <a:off x="4594225" y="3668713"/>
            <a:ext cx="762000" cy="457200"/>
          </a:xfrm>
          <a:prstGeom prst="cube">
            <a:avLst>
              <a:gd name="adj" fmla="val 25000"/>
            </a:avLst>
          </a:prstGeom>
          <a:solidFill>
            <a:srgbClr val="FFCC99"/>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OMM</a:t>
            </a:r>
          </a:p>
        </p:txBody>
      </p:sp>
      <p:sp>
        <p:nvSpPr>
          <p:cNvPr id="190476" name="AutoShape 12"/>
          <p:cNvSpPr>
            <a:spLocks noChangeArrowheads="1"/>
          </p:cNvSpPr>
          <p:nvPr/>
        </p:nvSpPr>
        <p:spPr bwMode="auto">
          <a:xfrm>
            <a:off x="2384425" y="2220913"/>
            <a:ext cx="1371600" cy="457200"/>
          </a:xfrm>
          <a:prstGeom prst="cube">
            <a:avLst>
              <a:gd name="adj" fmla="val 25000"/>
            </a:avLst>
          </a:prstGeom>
          <a:solidFill>
            <a:srgbClr val="339966"/>
          </a:solidFill>
          <a:ln w="9525">
            <a:solidFill>
              <a:schemeClr val="tx1"/>
            </a:solidFill>
            <a:miter lim="800000"/>
            <a:headEnd/>
            <a:tailEnd/>
          </a:ln>
        </p:spPr>
        <p:txBody>
          <a:bodyPr wrap="none" anchor="ctr"/>
          <a:lstStyle/>
          <a:p>
            <a:pPr algn="ctr"/>
            <a:r>
              <a:rPr kumimoji="1" lang="en-US" altLang="zh-CN" sz="1600" b="1">
                <a:latin typeface="Times New Roman" pitchFamily="18" charset="0"/>
                <a:ea typeface="SimSun" pitchFamily="2" charset="-122"/>
              </a:rPr>
              <a:t>POMC</a:t>
            </a:r>
          </a:p>
        </p:txBody>
      </p:sp>
      <p:sp>
        <p:nvSpPr>
          <p:cNvPr id="190477" name="Line 13"/>
          <p:cNvSpPr>
            <a:spLocks noChangeShapeType="1"/>
          </p:cNvSpPr>
          <p:nvPr/>
        </p:nvSpPr>
        <p:spPr bwMode="auto">
          <a:xfrm flipV="1">
            <a:off x="1317625" y="4125913"/>
            <a:ext cx="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90478" name="Line 14"/>
          <p:cNvSpPr>
            <a:spLocks noChangeShapeType="1"/>
          </p:cNvSpPr>
          <p:nvPr/>
        </p:nvSpPr>
        <p:spPr bwMode="auto">
          <a:xfrm flipV="1">
            <a:off x="2536825" y="4125913"/>
            <a:ext cx="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90479" name="Line 15"/>
          <p:cNvSpPr>
            <a:spLocks noChangeShapeType="1"/>
          </p:cNvSpPr>
          <p:nvPr/>
        </p:nvSpPr>
        <p:spPr bwMode="auto">
          <a:xfrm flipV="1">
            <a:off x="3756025" y="4125913"/>
            <a:ext cx="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90480" name="Line 16"/>
          <p:cNvSpPr>
            <a:spLocks noChangeShapeType="1"/>
          </p:cNvSpPr>
          <p:nvPr/>
        </p:nvSpPr>
        <p:spPr bwMode="auto">
          <a:xfrm flipV="1">
            <a:off x="5051425" y="4125913"/>
            <a:ext cx="0" cy="990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90481" name="Text Box 17"/>
          <p:cNvSpPr txBox="1">
            <a:spLocks noChangeArrowheads="1"/>
          </p:cNvSpPr>
          <p:nvPr/>
        </p:nvSpPr>
        <p:spPr bwMode="auto">
          <a:xfrm>
            <a:off x="4060825" y="374491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en-US" altLang="zh-CN" sz="1600" b="1">
                <a:latin typeface="Times New Roman" pitchFamily="18" charset="0"/>
                <a:ea typeface="SimSun" pitchFamily="2" charset="-122"/>
              </a:rPr>
              <a:t>……</a:t>
            </a:r>
          </a:p>
        </p:txBody>
      </p:sp>
      <p:sp>
        <p:nvSpPr>
          <p:cNvPr id="190482" name="Text Box 18"/>
          <p:cNvSpPr txBox="1">
            <a:spLocks noChangeArrowheads="1"/>
          </p:cNvSpPr>
          <p:nvPr/>
        </p:nvSpPr>
        <p:spPr bwMode="auto">
          <a:xfrm>
            <a:off x="327025" y="2601913"/>
            <a:ext cx="3762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kumimoji="1" lang="en-US" altLang="zh-CN" sz="1600" b="1">
                <a:solidFill>
                  <a:schemeClr val="bg1"/>
                </a:solidFill>
                <a:latin typeface="Times New Roman" pitchFamily="18" charset="0"/>
                <a:ea typeface="SimSun" pitchFamily="2" charset="-122"/>
              </a:rPr>
              <a:t>O</a:t>
            </a:r>
          </a:p>
          <a:p>
            <a:pPr algn="ctr"/>
            <a:r>
              <a:rPr kumimoji="1" lang="en-US" altLang="zh-CN" sz="1600" b="1">
                <a:solidFill>
                  <a:schemeClr val="bg1"/>
                </a:solidFill>
                <a:latin typeface="Times New Roman" pitchFamily="18" charset="0"/>
                <a:ea typeface="SimSun" pitchFamily="2" charset="-122"/>
              </a:rPr>
              <a:t>M</a:t>
            </a:r>
          </a:p>
          <a:p>
            <a:pPr algn="ctr"/>
            <a:r>
              <a:rPr kumimoji="1" lang="en-US" altLang="zh-CN" sz="1600" b="1">
                <a:solidFill>
                  <a:schemeClr val="bg1"/>
                </a:solidFill>
                <a:latin typeface="Times New Roman" pitchFamily="18" charset="0"/>
                <a:ea typeface="SimSun" pitchFamily="2" charset="-122"/>
              </a:rPr>
              <a:t>C</a:t>
            </a:r>
          </a:p>
        </p:txBody>
      </p:sp>
      <p:sp>
        <p:nvSpPr>
          <p:cNvPr id="56339" name="AutoShape 19"/>
          <p:cNvSpPr>
            <a:spLocks noChangeArrowheads="1"/>
          </p:cNvSpPr>
          <p:nvPr/>
        </p:nvSpPr>
        <p:spPr bwMode="auto">
          <a:xfrm>
            <a:off x="6156325" y="4724400"/>
            <a:ext cx="2698750" cy="1165225"/>
          </a:xfrm>
          <a:prstGeom prst="wedgeRoundRectCallout">
            <a:avLst>
              <a:gd name="adj1" fmla="val -87236"/>
              <a:gd name="adj2" fmla="val -129292"/>
              <a:gd name="adj3" fmla="val 16667"/>
            </a:avLst>
          </a:prstGeom>
          <a:solidFill>
            <a:srgbClr val="CCFFFF"/>
          </a:solidFill>
          <a:ln w="9525">
            <a:solidFill>
              <a:schemeClr val="tx1"/>
            </a:solidFill>
            <a:miter lim="800000"/>
            <a:headEnd/>
            <a:tailEnd/>
          </a:ln>
        </p:spPr>
        <p:txBody>
          <a:bodyPr/>
          <a:lstStyle/>
          <a:p>
            <a:r>
              <a:rPr lang="en-US" altLang="zh-CN" sz="1600">
                <a:latin typeface="Times New Roman" pitchFamily="18" charset="0"/>
                <a:ea typeface="SimSun" pitchFamily="2" charset="-122"/>
              </a:rPr>
              <a:t>OMM can manage only one NE, and is the base of operation maintenance and data collecting for OMC.</a:t>
            </a:r>
          </a:p>
        </p:txBody>
      </p:sp>
      <p:sp>
        <p:nvSpPr>
          <p:cNvPr id="56340" name="AutoShape 20"/>
          <p:cNvSpPr>
            <a:spLocks noChangeArrowheads="1"/>
          </p:cNvSpPr>
          <p:nvPr/>
        </p:nvSpPr>
        <p:spPr bwMode="auto">
          <a:xfrm>
            <a:off x="6011863" y="1989138"/>
            <a:ext cx="2971800" cy="914400"/>
          </a:xfrm>
          <a:prstGeom prst="wedgeRoundRectCallout">
            <a:avLst>
              <a:gd name="adj1" fmla="val -127722"/>
              <a:gd name="adj2" fmla="val -1907"/>
              <a:gd name="adj3" fmla="val 16667"/>
            </a:avLst>
          </a:prstGeom>
          <a:solidFill>
            <a:srgbClr val="CCFFFF"/>
          </a:solidFill>
          <a:ln w="9525">
            <a:solidFill>
              <a:schemeClr val="tx1"/>
            </a:solidFill>
            <a:miter lim="800000"/>
            <a:headEnd/>
            <a:tailEnd/>
          </a:ln>
        </p:spPr>
        <p:txBody>
          <a:bodyPr/>
          <a:lstStyle/>
          <a:p>
            <a:r>
              <a:rPr lang="en-US" altLang="zh-CN" sz="1600">
                <a:latin typeface="Times New Roman" pitchFamily="18" charset="0"/>
                <a:ea typeface="SimSun" pitchFamily="2" charset="-122"/>
              </a:rPr>
              <a:t>POMC can centralize the administration of all the NE under the whole service area.</a:t>
            </a:r>
          </a:p>
        </p:txBody>
      </p:sp>
      <p:sp>
        <p:nvSpPr>
          <p:cNvPr id="190485" name="Line 21"/>
          <p:cNvSpPr>
            <a:spLocks noChangeShapeType="1"/>
          </p:cNvSpPr>
          <p:nvPr/>
        </p:nvSpPr>
        <p:spPr bwMode="auto">
          <a:xfrm flipH="1">
            <a:off x="1403350" y="2636838"/>
            <a:ext cx="1512888" cy="10080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0486" name="Line 22"/>
          <p:cNvSpPr>
            <a:spLocks noChangeShapeType="1"/>
          </p:cNvSpPr>
          <p:nvPr/>
        </p:nvSpPr>
        <p:spPr bwMode="auto">
          <a:xfrm flipH="1">
            <a:off x="2555875" y="2636838"/>
            <a:ext cx="360363" cy="10080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0487" name="Line 23"/>
          <p:cNvSpPr>
            <a:spLocks noChangeShapeType="1"/>
          </p:cNvSpPr>
          <p:nvPr/>
        </p:nvSpPr>
        <p:spPr bwMode="auto">
          <a:xfrm>
            <a:off x="2916238" y="2636838"/>
            <a:ext cx="863600" cy="10080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90488" name="Line 24"/>
          <p:cNvSpPr>
            <a:spLocks noChangeShapeType="1"/>
          </p:cNvSpPr>
          <p:nvPr/>
        </p:nvSpPr>
        <p:spPr bwMode="auto">
          <a:xfrm>
            <a:off x="2916238" y="2636838"/>
            <a:ext cx="2087562" cy="10080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56345" name="Rectangle 25"/>
          <p:cNvSpPr>
            <a:spLocks noGrp="1" noChangeArrowheads="1"/>
          </p:cNvSpPr>
          <p:nvPr>
            <p:ph type="title"/>
          </p:nvPr>
        </p:nvSpPr>
        <p:spPr>
          <a:xfrm>
            <a:off x="457200" y="277813"/>
            <a:ext cx="8686800" cy="1139825"/>
          </a:xfrm>
        </p:spPr>
        <p:txBody>
          <a:bodyPr anchor="t"/>
          <a:lstStyle/>
          <a:p>
            <a:pPr>
              <a:defRPr/>
            </a:pPr>
            <a:r>
              <a:rPr lang="en-US" altLang="zh-CN" sz="3600">
                <a:effectLst>
                  <a:outerShdw blurRad="38100" dist="38100" dir="2700000" algn="tl">
                    <a:srgbClr val="C0C0C0"/>
                  </a:outerShdw>
                </a:effectLst>
                <a:ea typeface="SimSun" pitchFamily="2" charset="-122"/>
              </a:rPr>
              <a:t>OMC network Architecture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39"/>
                                        </p:tgtEl>
                                        <p:attrNameLst>
                                          <p:attrName>style.visibility</p:attrName>
                                        </p:attrNameLst>
                                      </p:cBhvr>
                                      <p:to>
                                        <p:strVal val="visible"/>
                                      </p:to>
                                    </p:set>
                                    <p:animEffect transition="in" filter="blinds(horizontal)">
                                      <p:cBhvr>
                                        <p:cTn id="7" dur="500"/>
                                        <p:tgtEl>
                                          <p:spTgt spid="56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340"/>
                                        </p:tgtEl>
                                        <p:attrNameLst>
                                          <p:attrName>style.visibility</p:attrName>
                                        </p:attrNameLst>
                                      </p:cBhvr>
                                      <p:to>
                                        <p:strVal val="visible"/>
                                      </p:to>
                                    </p:set>
                                    <p:animEffect transition="in" filter="blinds(horizontal)">
                                      <p:cBhvr>
                                        <p:cTn id="12" dur="500"/>
                                        <p:tgtEl>
                                          <p:spTgt spid="5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9" grpId="0" animBg="1" autoUpdateAnimBg="0"/>
      <p:bldP spid="56340" grpId="0" animBg="1"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490" name="Group 2"/>
          <p:cNvGrpSpPr>
            <a:grpSpLocks/>
          </p:cNvGrpSpPr>
          <p:nvPr/>
        </p:nvGrpSpPr>
        <p:grpSpPr bwMode="auto">
          <a:xfrm>
            <a:off x="971550" y="1773238"/>
            <a:ext cx="6913563" cy="3808412"/>
            <a:chOff x="612" y="1117"/>
            <a:chExt cx="4355" cy="2399"/>
          </a:xfrm>
        </p:grpSpPr>
        <p:pic>
          <p:nvPicPr>
            <p:cNvPr id="1914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1117"/>
              <a:ext cx="4355" cy="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3" name="Text Box 4"/>
            <p:cNvSpPr txBox="1">
              <a:spLocks noChangeArrowheads="1"/>
            </p:cNvSpPr>
            <p:nvPr/>
          </p:nvSpPr>
          <p:spPr bwMode="auto">
            <a:xfrm>
              <a:off x="3648" y="1632"/>
              <a:ext cx="105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kumimoji="1" lang="en-US" altLang="zh-CN" sz="2400">
                  <a:latin typeface="Times New Roman" pitchFamily="18" charset="0"/>
                  <a:ea typeface="SimSun" pitchFamily="2" charset="-122"/>
                </a:rPr>
                <a:t>Alarm Box</a:t>
              </a:r>
            </a:p>
          </p:txBody>
        </p:sp>
        <p:sp>
          <p:nvSpPr>
            <p:cNvPr id="191494" name="Text Box 5"/>
            <p:cNvSpPr txBox="1">
              <a:spLocks noChangeArrowheads="1"/>
            </p:cNvSpPr>
            <p:nvPr/>
          </p:nvSpPr>
          <p:spPr bwMode="auto">
            <a:xfrm>
              <a:off x="3360" y="3072"/>
              <a:ext cx="624"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kumimoji="1" lang="en-US" altLang="zh-CN" sz="2400">
                  <a:latin typeface="Times New Roman" pitchFamily="18" charset="0"/>
                  <a:ea typeface="SimSun" pitchFamily="2" charset="-122"/>
                </a:rPr>
                <a:t>Client</a:t>
              </a:r>
            </a:p>
          </p:txBody>
        </p:sp>
        <p:sp>
          <p:nvSpPr>
            <p:cNvPr id="191495" name="Text Box 6"/>
            <p:cNvSpPr txBox="1">
              <a:spLocks noChangeArrowheads="1"/>
            </p:cNvSpPr>
            <p:nvPr/>
          </p:nvSpPr>
          <p:spPr bwMode="auto">
            <a:xfrm>
              <a:off x="4176" y="3072"/>
              <a:ext cx="624"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kumimoji="1" lang="en-US" altLang="zh-CN" sz="2400">
                  <a:latin typeface="Times New Roman" pitchFamily="18" charset="0"/>
                  <a:ea typeface="SimSun" pitchFamily="2" charset="-122"/>
                </a:rPr>
                <a:t>Client</a:t>
              </a:r>
            </a:p>
          </p:txBody>
        </p:sp>
      </p:grpSp>
      <p:sp>
        <p:nvSpPr>
          <p:cNvPr id="58375" name="Rectangle 7"/>
          <p:cNvSpPr>
            <a:spLocks noGrp="1" noChangeArrowheads="1"/>
          </p:cNvSpPr>
          <p:nvPr>
            <p:ph type="title"/>
          </p:nvPr>
        </p:nvSpPr>
        <p:spPr/>
        <p:txBody>
          <a:bodyPr anchor="t"/>
          <a:lstStyle/>
          <a:p>
            <a:pPr>
              <a:defRPr/>
            </a:pPr>
            <a:r>
              <a:rPr lang="en-US" altLang="zh-CN">
                <a:effectLst>
                  <a:outerShdw blurRad="38100" dist="38100" dir="2700000" algn="tl">
                    <a:srgbClr val="C0C0C0"/>
                  </a:outerShdw>
                </a:effectLst>
                <a:ea typeface="SimSun" pitchFamily="2" charset="-122"/>
              </a:rPr>
              <a:t>Network Structure of OMM</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idx="4294967295"/>
          </p:nvPr>
        </p:nvSpPr>
        <p:spPr>
          <a:xfrm>
            <a:off x="468313" y="0"/>
            <a:ext cx="8229600" cy="1143000"/>
          </a:xfrm>
        </p:spPr>
        <p:txBody>
          <a:bodyPr/>
          <a:lstStyle/>
          <a:p>
            <a:r>
              <a:rPr lang="en-US" sz="3600" smtClean="0">
                <a:solidFill>
                  <a:srgbClr val="3333CC"/>
                </a:solidFill>
              </a:rPr>
              <a:t>Arsitektur UMTS</a:t>
            </a:r>
          </a:p>
        </p:txBody>
      </p:sp>
      <p:pic>
        <p:nvPicPr>
          <p:cNvPr id="192515" name="Picture 4" descr="untitled"/>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95288" y="836613"/>
            <a:ext cx="8280400" cy="5400675"/>
          </a:xfrm>
          <a:noFill/>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8600" y="609600"/>
            <a:ext cx="8686800" cy="57150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z="2800" smtClean="0">
                <a:cs typeface="Times New Roman" pitchFamily="18" charset="0"/>
              </a:rPr>
              <a:t>Jaringan Komputer Berdasar Area</a:t>
            </a:r>
          </a:p>
        </p:txBody>
      </p:sp>
      <p:sp>
        <p:nvSpPr>
          <p:cNvPr id="43011"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B54CA812-5E80-48F2-80DA-D31FDB1367D6}" type="slidenum">
              <a:rPr lang="en-US" smtClean="0"/>
              <a:pPr algn="l"/>
              <a:t>18</a:t>
            </a:fld>
            <a:endParaRPr lang="en-US" smtClean="0"/>
          </a:p>
        </p:txBody>
      </p:sp>
      <p:pic>
        <p:nvPicPr>
          <p:cNvPr id="430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769620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06" name="Picture 2" descr="6150f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7963" y="1676400"/>
            <a:ext cx="273050"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7" name="Rectangle 3"/>
          <p:cNvSpPr>
            <a:spLocks noGrp="1" noChangeArrowheads="1"/>
          </p:cNvSpPr>
          <p:nvPr>
            <p:ph type="title"/>
          </p:nvPr>
        </p:nvSpPr>
        <p:spPr>
          <a:xfrm>
            <a:off x="0" y="0"/>
            <a:ext cx="9144000" cy="711200"/>
          </a:xfrm>
          <a:noFill/>
        </p:spPr>
        <p:txBody>
          <a:bodyPr lIns="90488" tIns="44450" rIns="90488" bIns="44450"/>
          <a:lstStyle/>
          <a:p>
            <a:pPr defTabSz="762000"/>
            <a:r>
              <a:rPr lang="en-US" sz="3600" smtClean="0">
                <a:solidFill>
                  <a:srgbClr val="3333CC"/>
                </a:solidFill>
                <a:latin typeface="Times New Roman" pitchFamily="18" charset="0"/>
              </a:rPr>
              <a:t>Evolusi arsitektur GSM menuju UMTS/HSDPA</a:t>
            </a:r>
          </a:p>
        </p:txBody>
      </p:sp>
      <p:grpSp>
        <p:nvGrpSpPr>
          <p:cNvPr id="16408" name="Group 4"/>
          <p:cNvGrpSpPr>
            <a:grpSpLocks/>
          </p:cNvGrpSpPr>
          <p:nvPr/>
        </p:nvGrpSpPr>
        <p:grpSpPr bwMode="auto">
          <a:xfrm>
            <a:off x="984250" y="914400"/>
            <a:ext cx="8099425" cy="2062163"/>
            <a:chOff x="672" y="480"/>
            <a:chExt cx="5528" cy="1299"/>
          </a:xfrm>
        </p:grpSpPr>
        <p:grpSp>
          <p:nvGrpSpPr>
            <p:cNvPr id="16481" name="Group 5"/>
            <p:cNvGrpSpPr>
              <a:grpSpLocks/>
            </p:cNvGrpSpPr>
            <p:nvPr/>
          </p:nvGrpSpPr>
          <p:grpSpPr bwMode="auto">
            <a:xfrm>
              <a:off x="672" y="480"/>
              <a:ext cx="4178" cy="1299"/>
              <a:chOff x="672" y="480"/>
              <a:chExt cx="4178" cy="1299"/>
            </a:xfrm>
          </p:grpSpPr>
          <p:sp>
            <p:nvSpPr>
              <p:cNvPr id="16483" name="Freeform 6"/>
              <p:cNvSpPr>
                <a:spLocks/>
              </p:cNvSpPr>
              <p:nvPr/>
            </p:nvSpPr>
            <p:spPr bwMode="auto">
              <a:xfrm>
                <a:off x="1547" y="1139"/>
                <a:ext cx="386" cy="235"/>
              </a:xfrm>
              <a:custGeom>
                <a:avLst/>
                <a:gdLst>
                  <a:gd name="T0" fmla="*/ 287 w 386"/>
                  <a:gd name="T1" fmla="*/ 0 h 235"/>
                  <a:gd name="T2" fmla="*/ 385 w 386"/>
                  <a:gd name="T3" fmla="*/ 116 h 235"/>
                  <a:gd name="T4" fmla="*/ 287 w 386"/>
                  <a:gd name="T5" fmla="*/ 234 h 235"/>
                  <a:gd name="T6" fmla="*/ 99 w 386"/>
                  <a:gd name="T7" fmla="*/ 234 h 235"/>
                  <a:gd name="T8" fmla="*/ 0 w 386"/>
                  <a:gd name="T9" fmla="*/ 116 h 235"/>
                  <a:gd name="T10" fmla="*/ 0 w 386"/>
                  <a:gd name="T11" fmla="*/ 119 h 235"/>
                  <a:gd name="T12" fmla="*/ 99 w 386"/>
                  <a:gd name="T13" fmla="*/ 3 h 235"/>
                  <a:gd name="T14" fmla="*/ 287 w 386"/>
                  <a:gd name="T15" fmla="*/ 3 h 235"/>
                  <a:gd name="T16" fmla="*/ 287 w 386"/>
                  <a:gd name="T17" fmla="*/ 0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235"/>
                  <a:gd name="T29" fmla="*/ 386 w 386"/>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235">
                    <a:moveTo>
                      <a:pt x="287" y="0"/>
                    </a:moveTo>
                    <a:lnTo>
                      <a:pt x="385" y="116"/>
                    </a:lnTo>
                    <a:lnTo>
                      <a:pt x="287" y="234"/>
                    </a:lnTo>
                    <a:lnTo>
                      <a:pt x="99" y="234"/>
                    </a:lnTo>
                    <a:lnTo>
                      <a:pt x="0" y="116"/>
                    </a:lnTo>
                    <a:lnTo>
                      <a:pt x="0" y="119"/>
                    </a:lnTo>
                    <a:lnTo>
                      <a:pt x="99" y="3"/>
                    </a:lnTo>
                    <a:lnTo>
                      <a:pt x="287" y="3"/>
                    </a:lnTo>
                    <a:lnTo>
                      <a:pt x="287" y="0"/>
                    </a:lnTo>
                  </a:path>
                </a:pathLst>
              </a:custGeom>
              <a:solidFill>
                <a:srgbClr val="CCFFCC"/>
              </a:solidFill>
              <a:ln w="12700" cap="rnd">
                <a:solidFill>
                  <a:schemeClr val="bg2"/>
                </a:solidFill>
                <a:round/>
                <a:headEnd/>
                <a:tailEnd/>
              </a:ln>
            </p:spPr>
            <p:txBody>
              <a:bodyPr/>
              <a:lstStyle/>
              <a:p>
                <a:endParaRPr lang="id-ID"/>
              </a:p>
            </p:txBody>
          </p:sp>
          <p:sp>
            <p:nvSpPr>
              <p:cNvPr id="16484" name="Freeform 7"/>
              <p:cNvSpPr>
                <a:spLocks/>
              </p:cNvSpPr>
              <p:nvPr/>
            </p:nvSpPr>
            <p:spPr bwMode="auto">
              <a:xfrm>
                <a:off x="1832" y="1025"/>
                <a:ext cx="385" cy="232"/>
              </a:xfrm>
              <a:custGeom>
                <a:avLst/>
                <a:gdLst>
                  <a:gd name="T0" fmla="*/ 285 w 385"/>
                  <a:gd name="T1" fmla="*/ 0 h 232"/>
                  <a:gd name="T2" fmla="*/ 384 w 385"/>
                  <a:gd name="T3" fmla="*/ 115 h 232"/>
                  <a:gd name="T4" fmla="*/ 285 w 385"/>
                  <a:gd name="T5" fmla="*/ 231 h 232"/>
                  <a:gd name="T6" fmla="*/ 98 w 385"/>
                  <a:gd name="T7" fmla="*/ 231 h 232"/>
                  <a:gd name="T8" fmla="*/ 0 w 385"/>
                  <a:gd name="T9" fmla="*/ 117 h 232"/>
                  <a:gd name="T10" fmla="*/ 98 w 385"/>
                  <a:gd name="T11" fmla="*/ 0 h 232"/>
                  <a:gd name="T12" fmla="*/ 285 w 385"/>
                  <a:gd name="T13" fmla="*/ 0 h 232"/>
                  <a:gd name="T14" fmla="*/ 0 60000 65536"/>
                  <a:gd name="T15" fmla="*/ 0 60000 65536"/>
                  <a:gd name="T16" fmla="*/ 0 60000 65536"/>
                  <a:gd name="T17" fmla="*/ 0 60000 65536"/>
                  <a:gd name="T18" fmla="*/ 0 60000 65536"/>
                  <a:gd name="T19" fmla="*/ 0 60000 65536"/>
                  <a:gd name="T20" fmla="*/ 0 60000 65536"/>
                  <a:gd name="T21" fmla="*/ 0 w 385"/>
                  <a:gd name="T22" fmla="*/ 0 h 232"/>
                  <a:gd name="T23" fmla="*/ 385 w 385"/>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32">
                    <a:moveTo>
                      <a:pt x="285" y="0"/>
                    </a:moveTo>
                    <a:lnTo>
                      <a:pt x="384" y="115"/>
                    </a:lnTo>
                    <a:lnTo>
                      <a:pt x="285" y="231"/>
                    </a:lnTo>
                    <a:lnTo>
                      <a:pt x="98" y="231"/>
                    </a:lnTo>
                    <a:lnTo>
                      <a:pt x="0" y="117"/>
                    </a:lnTo>
                    <a:lnTo>
                      <a:pt x="98" y="0"/>
                    </a:lnTo>
                    <a:lnTo>
                      <a:pt x="285" y="0"/>
                    </a:lnTo>
                  </a:path>
                </a:pathLst>
              </a:custGeom>
              <a:solidFill>
                <a:srgbClr val="CCFFCC"/>
              </a:solidFill>
              <a:ln w="12700" cap="rnd">
                <a:solidFill>
                  <a:schemeClr val="bg2"/>
                </a:solidFill>
                <a:round/>
                <a:headEnd/>
                <a:tailEnd/>
              </a:ln>
            </p:spPr>
            <p:txBody>
              <a:bodyPr/>
              <a:lstStyle/>
              <a:p>
                <a:endParaRPr lang="id-ID"/>
              </a:p>
            </p:txBody>
          </p:sp>
          <p:sp>
            <p:nvSpPr>
              <p:cNvPr id="16485" name="Freeform 8"/>
              <p:cNvSpPr>
                <a:spLocks/>
              </p:cNvSpPr>
              <p:nvPr/>
            </p:nvSpPr>
            <p:spPr bwMode="auto">
              <a:xfrm>
                <a:off x="1830" y="1257"/>
                <a:ext cx="385" cy="235"/>
              </a:xfrm>
              <a:custGeom>
                <a:avLst/>
                <a:gdLst>
                  <a:gd name="T0" fmla="*/ 285 w 385"/>
                  <a:gd name="T1" fmla="*/ 0 h 235"/>
                  <a:gd name="T2" fmla="*/ 384 w 385"/>
                  <a:gd name="T3" fmla="*/ 118 h 235"/>
                  <a:gd name="T4" fmla="*/ 285 w 385"/>
                  <a:gd name="T5" fmla="*/ 233 h 235"/>
                  <a:gd name="T6" fmla="*/ 285 w 385"/>
                  <a:gd name="T7" fmla="*/ 234 h 235"/>
                  <a:gd name="T8" fmla="*/ 98 w 385"/>
                  <a:gd name="T9" fmla="*/ 234 h 235"/>
                  <a:gd name="T10" fmla="*/ 0 w 385"/>
                  <a:gd name="T11" fmla="*/ 118 h 235"/>
                  <a:gd name="T12" fmla="*/ 98 w 385"/>
                  <a:gd name="T13" fmla="*/ 0 h 235"/>
                  <a:gd name="T14" fmla="*/ 285 w 385"/>
                  <a:gd name="T15" fmla="*/ 0 h 235"/>
                  <a:gd name="T16" fmla="*/ 0 60000 65536"/>
                  <a:gd name="T17" fmla="*/ 0 60000 65536"/>
                  <a:gd name="T18" fmla="*/ 0 60000 65536"/>
                  <a:gd name="T19" fmla="*/ 0 60000 65536"/>
                  <a:gd name="T20" fmla="*/ 0 60000 65536"/>
                  <a:gd name="T21" fmla="*/ 0 60000 65536"/>
                  <a:gd name="T22" fmla="*/ 0 60000 65536"/>
                  <a:gd name="T23" fmla="*/ 0 60000 65536"/>
                  <a:gd name="T24" fmla="*/ 0 w 385"/>
                  <a:gd name="T25" fmla="*/ 0 h 235"/>
                  <a:gd name="T26" fmla="*/ 385 w 385"/>
                  <a:gd name="T27" fmla="*/ 235 h 2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 h="235">
                    <a:moveTo>
                      <a:pt x="285" y="0"/>
                    </a:moveTo>
                    <a:lnTo>
                      <a:pt x="384" y="118"/>
                    </a:lnTo>
                    <a:lnTo>
                      <a:pt x="285" y="233"/>
                    </a:lnTo>
                    <a:lnTo>
                      <a:pt x="285" y="234"/>
                    </a:lnTo>
                    <a:lnTo>
                      <a:pt x="98" y="234"/>
                    </a:lnTo>
                    <a:lnTo>
                      <a:pt x="0" y="118"/>
                    </a:lnTo>
                    <a:lnTo>
                      <a:pt x="98" y="0"/>
                    </a:lnTo>
                    <a:lnTo>
                      <a:pt x="285" y="0"/>
                    </a:lnTo>
                  </a:path>
                </a:pathLst>
              </a:custGeom>
              <a:solidFill>
                <a:srgbClr val="CCFFCC"/>
              </a:solidFill>
              <a:ln w="12700" cap="rnd">
                <a:solidFill>
                  <a:schemeClr val="bg2"/>
                </a:solidFill>
                <a:round/>
                <a:headEnd/>
                <a:tailEnd/>
              </a:ln>
            </p:spPr>
            <p:txBody>
              <a:bodyPr/>
              <a:lstStyle/>
              <a:p>
                <a:endParaRPr lang="id-ID"/>
              </a:p>
            </p:txBody>
          </p:sp>
          <p:sp>
            <p:nvSpPr>
              <p:cNvPr id="16486" name="Freeform 9"/>
              <p:cNvSpPr>
                <a:spLocks/>
              </p:cNvSpPr>
              <p:nvPr/>
            </p:nvSpPr>
            <p:spPr bwMode="auto">
              <a:xfrm>
                <a:off x="2110" y="1142"/>
                <a:ext cx="387" cy="235"/>
              </a:xfrm>
              <a:custGeom>
                <a:avLst/>
                <a:gdLst>
                  <a:gd name="T0" fmla="*/ 286 w 387"/>
                  <a:gd name="T1" fmla="*/ 0 h 235"/>
                  <a:gd name="T2" fmla="*/ 386 w 387"/>
                  <a:gd name="T3" fmla="*/ 116 h 235"/>
                  <a:gd name="T4" fmla="*/ 286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8 w 387"/>
                  <a:gd name="T17" fmla="*/ 0 h 235"/>
                  <a:gd name="T18" fmla="*/ 286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6" y="0"/>
                    </a:moveTo>
                    <a:lnTo>
                      <a:pt x="386" y="116"/>
                    </a:lnTo>
                    <a:lnTo>
                      <a:pt x="286" y="234"/>
                    </a:lnTo>
                    <a:lnTo>
                      <a:pt x="98" y="234"/>
                    </a:lnTo>
                    <a:lnTo>
                      <a:pt x="100" y="234"/>
                    </a:lnTo>
                    <a:lnTo>
                      <a:pt x="0" y="116"/>
                    </a:lnTo>
                    <a:lnTo>
                      <a:pt x="100" y="3"/>
                    </a:lnTo>
                    <a:lnTo>
                      <a:pt x="100" y="0"/>
                    </a:lnTo>
                    <a:lnTo>
                      <a:pt x="288" y="0"/>
                    </a:lnTo>
                    <a:lnTo>
                      <a:pt x="286" y="0"/>
                    </a:lnTo>
                  </a:path>
                </a:pathLst>
              </a:custGeom>
              <a:solidFill>
                <a:srgbClr val="CCFFCC"/>
              </a:solidFill>
              <a:ln w="12700" cap="rnd">
                <a:solidFill>
                  <a:schemeClr val="bg2"/>
                </a:solidFill>
                <a:round/>
                <a:headEnd/>
                <a:tailEnd/>
              </a:ln>
            </p:spPr>
            <p:txBody>
              <a:bodyPr/>
              <a:lstStyle/>
              <a:p>
                <a:endParaRPr lang="id-ID"/>
              </a:p>
            </p:txBody>
          </p:sp>
          <p:sp>
            <p:nvSpPr>
              <p:cNvPr id="16487" name="Freeform 10"/>
              <p:cNvSpPr>
                <a:spLocks/>
              </p:cNvSpPr>
              <p:nvPr/>
            </p:nvSpPr>
            <p:spPr bwMode="auto">
              <a:xfrm>
                <a:off x="2110" y="907"/>
                <a:ext cx="387" cy="235"/>
              </a:xfrm>
              <a:custGeom>
                <a:avLst/>
                <a:gdLst>
                  <a:gd name="T0" fmla="*/ 286 w 387"/>
                  <a:gd name="T1" fmla="*/ 0 h 235"/>
                  <a:gd name="T2" fmla="*/ 386 w 387"/>
                  <a:gd name="T3" fmla="*/ 116 h 235"/>
                  <a:gd name="T4" fmla="*/ 286 w 387"/>
                  <a:gd name="T5" fmla="*/ 231 h 235"/>
                  <a:gd name="T6" fmla="*/ 286 w 387"/>
                  <a:gd name="T7" fmla="*/ 234 h 235"/>
                  <a:gd name="T8" fmla="*/ 98 w 387"/>
                  <a:gd name="T9" fmla="*/ 234 h 235"/>
                  <a:gd name="T10" fmla="*/ 100 w 387"/>
                  <a:gd name="T11" fmla="*/ 234 h 235"/>
                  <a:gd name="T12" fmla="*/ 0 w 387"/>
                  <a:gd name="T13" fmla="*/ 116 h 235"/>
                  <a:gd name="T14" fmla="*/ 100 w 387"/>
                  <a:gd name="T15" fmla="*/ 1 h 235"/>
                  <a:gd name="T16" fmla="*/ 100 w 387"/>
                  <a:gd name="T17" fmla="*/ 0 h 235"/>
                  <a:gd name="T18" fmla="*/ 288 w 387"/>
                  <a:gd name="T19" fmla="*/ 0 h 235"/>
                  <a:gd name="T20" fmla="*/ 286 w 387"/>
                  <a:gd name="T21" fmla="*/ 0 h 2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7"/>
                  <a:gd name="T34" fmla="*/ 0 h 235"/>
                  <a:gd name="T35" fmla="*/ 387 w 387"/>
                  <a:gd name="T36" fmla="*/ 235 h 2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7" h="235">
                    <a:moveTo>
                      <a:pt x="286" y="0"/>
                    </a:moveTo>
                    <a:lnTo>
                      <a:pt x="386" y="116"/>
                    </a:lnTo>
                    <a:lnTo>
                      <a:pt x="286" y="231"/>
                    </a:lnTo>
                    <a:lnTo>
                      <a:pt x="286" y="234"/>
                    </a:lnTo>
                    <a:lnTo>
                      <a:pt x="98" y="234"/>
                    </a:lnTo>
                    <a:lnTo>
                      <a:pt x="100" y="234"/>
                    </a:lnTo>
                    <a:lnTo>
                      <a:pt x="0" y="116"/>
                    </a:lnTo>
                    <a:lnTo>
                      <a:pt x="100" y="1"/>
                    </a:lnTo>
                    <a:lnTo>
                      <a:pt x="100" y="0"/>
                    </a:lnTo>
                    <a:lnTo>
                      <a:pt x="288" y="0"/>
                    </a:lnTo>
                    <a:lnTo>
                      <a:pt x="286" y="0"/>
                    </a:lnTo>
                  </a:path>
                </a:pathLst>
              </a:custGeom>
              <a:solidFill>
                <a:srgbClr val="CCFFCC"/>
              </a:solidFill>
              <a:ln w="12700" cap="rnd">
                <a:solidFill>
                  <a:schemeClr val="bg2"/>
                </a:solidFill>
                <a:round/>
                <a:headEnd/>
                <a:tailEnd/>
              </a:ln>
            </p:spPr>
            <p:txBody>
              <a:bodyPr/>
              <a:lstStyle/>
              <a:p>
                <a:endParaRPr lang="id-ID"/>
              </a:p>
            </p:txBody>
          </p:sp>
          <p:sp>
            <p:nvSpPr>
              <p:cNvPr id="16488" name="Freeform 11"/>
              <p:cNvSpPr>
                <a:spLocks/>
              </p:cNvSpPr>
              <p:nvPr/>
            </p:nvSpPr>
            <p:spPr bwMode="auto">
              <a:xfrm>
                <a:off x="1830" y="787"/>
                <a:ext cx="387" cy="235"/>
              </a:xfrm>
              <a:custGeom>
                <a:avLst/>
                <a:gdLst>
                  <a:gd name="T0" fmla="*/ 285 w 387"/>
                  <a:gd name="T1" fmla="*/ 0 h 235"/>
                  <a:gd name="T2" fmla="*/ 386 w 387"/>
                  <a:gd name="T3" fmla="*/ 116 h 235"/>
                  <a:gd name="T4" fmla="*/ 285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7 w 387"/>
                  <a:gd name="T17" fmla="*/ 0 h 235"/>
                  <a:gd name="T18" fmla="*/ 285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5" y="0"/>
                    </a:moveTo>
                    <a:lnTo>
                      <a:pt x="386" y="116"/>
                    </a:lnTo>
                    <a:lnTo>
                      <a:pt x="285" y="234"/>
                    </a:lnTo>
                    <a:lnTo>
                      <a:pt x="98" y="234"/>
                    </a:lnTo>
                    <a:lnTo>
                      <a:pt x="100" y="234"/>
                    </a:lnTo>
                    <a:lnTo>
                      <a:pt x="0" y="116"/>
                    </a:lnTo>
                    <a:lnTo>
                      <a:pt x="100" y="3"/>
                    </a:lnTo>
                    <a:lnTo>
                      <a:pt x="100" y="0"/>
                    </a:lnTo>
                    <a:lnTo>
                      <a:pt x="287" y="0"/>
                    </a:lnTo>
                    <a:lnTo>
                      <a:pt x="285" y="0"/>
                    </a:lnTo>
                  </a:path>
                </a:pathLst>
              </a:custGeom>
              <a:solidFill>
                <a:srgbClr val="CCFFCC"/>
              </a:solidFill>
              <a:ln w="12700" cap="rnd">
                <a:solidFill>
                  <a:schemeClr val="bg2"/>
                </a:solidFill>
                <a:round/>
                <a:headEnd/>
                <a:tailEnd/>
              </a:ln>
            </p:spPr>
            <p:txBody>
              <a:bodyPr/>
              <a:lstStyle/>
              <a:p>
                <a:endParaRPr lang="id-ID"/>
              </a:p>
            </p:txBody>
          </p:sp>
          <p:sp>
            <p:nvSpPr>
              <p:cNvPr id="16489" name="Freeform 12"/>
              <p:cNvSpPr>
                <a:spLocks/>
              </p:cNvSpPr>
              <p:nvPr/>
            </p:nvSpPr>
            <p:spPr bwMode="auto">
              <a:xfrm>
                <a:off x="1547" y="907"/>
                <a:ext cx="388" cy="235"/>
              </a:xfrm>
              <a:custGeom>
                <a:avLst/>
                <a:gdLst>
                  <a:gd name="T0" fmla="*/ 286 w 388"/>
                  <a:gd name="T1" fmla="*/ 0 h 235"/>
                  <a:gd name="T2" fmla="*/ 387 w 388"/>
                  <a:gd name="T3" fmla="*/ 116 h 235"/>
                  <a:gd name="T4" fmla="*/ 286 w 388"/>
                  <a:gd name="T5" fmla="*/ 231 h 235"/>
                  <a:gd name="T6" fmla="*/ 286 w 388"/>
                  <a:gd name="T7" fmla="*/ 234 h 235"/>
                  <a:gd name="T8" fmla="*/ 100 w 388"/>
                  <a:gd name="T9" fmla="*/ 234 h 235"/>
                  <a:gd name="T10" fmla="*/ 0 w 388"/>
                  <a:gd name="T11" fmla="*/ 116 h 235"/>
                  <a:gd name="T12" fmla="*/ 100 w 388"/>
                  <a:gd name="T13" fmla="*/ 1 h 235"/>
                  <a:gd name="T14" fmla="*/ 100 w 388"/>
                  <a:gd name="T15" fmla="*/ 0 h 235"/>
                  <a:gd name="T16" fmla="*/ 288 w 388"/>
                  <a:gd name="T17" fmla="*/ 0 h 235"/>
                  <a:gd name="T18" fmla="*/ 286 w 388"/>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8"/>
                  <a:gd name="T31" fmla="*/ 0 h 235"/>
                  <a:gd name="T32" fmla="*/ 388 w 388"/>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8" h="235">
                    <a:moveTo>
                      <a:pt x="286" y="0"/>
                    </a:moveTo>
                    <a:lnTo>
                      <a:pt x="387" y="116"/>
                    </a:lnTo>
                    <a:lnTo>
                      <a:pt x="286" y="231"/>
                    </a:lnTo>
                    <a:lnTo>
                      <a:pt x="286" y="234"/>
                    </a:lnTo>
                    <a:lnTo>
                      <a:pt x="100" y="234"/>
                    </a:lnTo>
                    <a:lnTo>
                      <a:pt x="0" y="116"/>
                    </a:lnTo>
                    <a:lnTo>
                      <a:pt x="100" y="1"/>
                    </a:lnTo>
                    <a:lnTo>
                      <a:pt x="100" y="0"/>
                    </a:lnTo>
                    <a:lnTo>
                      <a:pt x="288" y="0"/>
                    </a:lnTo>
                    <a:lnTo>
                      <a:pt x="286" y="0"/>
                    </a:lnTo>
                  </a:path>
                </a:pathLst>
              </a:custGeom>
              <a:solidFill>
                <a:srgbClr val="CCFFCC"/>
              </a:solidFill>
              <a:ln w="12700" cap="rnd">
                <a:solidFill>
                  <a:schemeClr val="bg2"/>
                </a:solidFill>
                <a:round/>
                <a:headEnd/>
                <a:tailEnd/>
              </a:ln>
            </p:spPr>
            <p:txBody>
              <a:bodyPr/>
              <a:lstStyle/>
              <a:p>
                <a:endParaRPr lang="id-ID"/>
              </a:p>
            </p:txBody>
          </p:sp>
          <p:sp>
            <p:nvSpPr>
              <p:cNvPr id="16490" name="Line 13"/>
              <p:cNvSpPr>
                <a:spLocks noChangeShapeType="1"/>
              </p:cNvSpPr>
              <p:nvPr/>
            </p:nvSpPr>
            <p:spPr bwMode="auto">
              <a:xfrm>
                <a:off x="1683" y="896"/>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91" name="Freeform 14"/>
              <p:cNvSpPr>
                <a:spLocks/>
              </p:cNvSpPr>
              <p:nvPr/>
            </p:nvSpPr>
            <p:spPr bwMode="auto">
              <a:xfrm>
                <a:off x="1547" y="1123"/>
                <a:ext cx="386" cy="235"/>
              </a:xfrm>
              <a:custGeom>
                <a:avLst/>
                <a:gdLst>
                  <a:gd name="T0" fmla="*/ 287 w 386"/>
                  <a:gd name="T1" fmla="*/ 0 h 235"/>
                  <a:gd name="T2" fmla="*/ 385 w 386"/>
                  <a:gd name="T3" fmla="*/ 116 h 235"/>
                  <a:gd name="T4" fmla="*/ 287 w 386"/>
                  <a:gd name="T5" fmla="*/ 234 h 235"/>
                  <a:gd name="T6" fmla="*/ 99 w 386"/>
                  <a:gd name="T7" fmla="*/ 234 h 235"/>
                  <a:gd name="T8" fmla="*/ 0 w 386"/>
                  <a:gd name="T9" fmla="*/ 116 h 235"/>
                  <a:gd name="T10" fmla="*/ 0 w 386"/>
                  <a:gd name="T11" fmla="*/ 119 h 235"/>
                  <a:gd name="T12" fmla="*/ 99 w 386"/>
                  <a:gd name="T13" fmla="*/ 3 h 235"/>
                  <a:gd name="T14" fmla="*/ 287 w 386"/>
                  <a:gd name="T15" fmla="*/ 3 h 235"/>
                  <a:gd name="T16" fmla="*/ 287 w 386"/>
                  <a:gd name="T17" fmla="*/ 0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235"/>
                  <a:gd name="T29" fmla="*/ 386 w 386"/>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235">
                    <a:moveTo>
                      <a:pt x="287" y="0"/>
                    </a:moveTo>
                    <a:lnTo>
                      <a:pt x="385" y="116"/>
                    </a:lnTo>
                    <a:lnTo>
                      <a:pt x="287" y="234"/>
                    </a:lnTo>
                    <a:lnTo>
                      <a:pt x="99" y="234"/>
                    </a:lnTo>
                    <a:lnTo>
                      <a:pt x="0" y="116"/>
                    </a:lnTo>
                    <a:lnTo>
                      <a:pt x="0" y="119"/>
                    </a:lnTo>
                    <a:lnTo>
                      <a:pt x="99" y="3"/>
                    </a:lnTo>
                    <a:lnTo>
                      <a:pt x="287" y="3"/>
                    </a:lnTo>
                    <a:lnTo>
                      <a:pt x="287" y="0"/>
                    </a:lnTo>
                  </a:path>
                </a:pathLst>
              </a:custGeom>
              <a:solidFill>
                <a:schemeClr val="accent2"/>
              </a:solidFill>
              <a:ln w="12700" cap="rnd">
                <a:solidFill>
                  <a:schemeClr val="bg2"/>
                </a:solidFill>
                <a:round/>
                <a:headEnd/>
                <a:tailEnd/>
              </a:ln>
            </p:spPr>
            <p:txBody>
              <a:bodyPr/>
              <a:lstStyle/>
              <a:p>
                <a:endParaRPr lang="id-ID"/>
              </a:p>
            </p:txBody>
          </p:sp>
          <p:sp>
            <p:nvSpPr>
              <p:cNvPr id="16492" name="Freeform 15"/>
              <p:cNvSpPr>
                <a:spLocks/>
              </p:cNvSpPr>
              <p:nvPr/>
            </p:nvSpPr>
            <p:spPr bwMode="auto">
              <a:xfrm>
                <a:off x="1832" y="1009"/>
                <a:ext cx="385" cy="232"/>
              </a:xfrm>
              <a:custGeom>
                <a:avLst/>
                <a:gdLst>
                  <a:gd name="T0" fmla="*/ 285 w 385"/>
                  <a:gd name="T1" fmla="*/ 0 h 232"/>
                  <a:gd name="T2" fmla="*/ 384 w 385"/>
                  <a:gd name="T3" fmla="*/ 115 h 232"/>
                  <a:gd name="T4" fmla="*/ 285 w 385"/>
                  <a:gd name="T5" fmla="*/ 231 h 232"/>
                  <a:gd name="T6" fmla="*/ 98 w 385"/>
                  <a:gd name="T7" fmla="*/ 231 h 232"/>
                  <a:gd name="T8" fmla="*/ 0 w 385"/>
                  <a:gd name="T9" fmla="*/ 117 h 232"/>
                  <a:gd name="T10" fmla="*/ 98 w 385"/>
                  <a:gd name="T11" fmla="*/ 0 h 232"/>
                  <a:gd name="T12" fmla="*/ 285 w 385"/>
                  <a:gd name="T13" fmla="*/ 0 h 232"/>
                  <a:gd name="T14" fmla="*/ 0 60000 65536"/>
                  <a:gd name="T15" fmla="*/ 0 60000 65536"/>
                  <a:gd name="T16" fmla="*/ 0 60000 65536"/>
                  <a:gd name="T17" fmla="*/ 0 60000 65536"/>
                  <a:gd name="T18" fmla="*/ 0 60000 65536"/>
                  <a:gd name="T19" fmla="*/ 0 60000 65536"/>
                  <a:gd name="T20" fmla="*/ 0 60000 65536"/>
                  <a:gd name="T21" fmla="*/ 0 w 385"/>
                  <a:gd name="T22" fmla="*/ 0 h 232"/>
                  <a:gd name="T23" fmla="*/ 385 w 385"/>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32">
                    <a:moveTo>
                      <a:pt x="285" y="0"/>
                    </a:moveTo>
                    <a:lnTo>
                      <a:pt x="384" y="115"/>
                    </a:lnTo>
                    <a:lnTo>
                      <a:pt x="285" y="231"/>
                    </a:lnTo>
                    <a:lnTo>
                      <a:pt x="98" y="231"/>
                    </a:lnTo>
                    <a:lnTo>
                      <a:pt x="0" y="117"/>
                    </a:lnTo>
                    <a:lnTo>
                      <a:pt x="98" y="0"/>
                    </a:lnTo>
                    <a:lnTo>
                      <a:pt x="285" y="0"/>
                    </a:lnTo>
                  </a:path>
                </a:pathLst>
              </a:custGeom>
              <a:solidFill>
                <a:schemeClr val="accent2"/>
              </a:solidFill>
              <a:ln w="12700" cap="rnd">
                <a:solidFill>
                  <a:schemeClr val="bg2"/>
                </a:solidFill>
                <a:round/>
                <a:headEnd/>
                <a:tailEnd/>
              </a:ln>
            </p:spPr>
            <p:txBody>
              <a:bodyPr/>
              <a:lstStyle/>
              <a:p>
                <a:endParaRPr lang="id-ID"/>
              </a:p>
            </p:txBody>
          </p:sp>
          <p:sp>
            <p:nvSpPr>
              <p:cNvPr id="16493" name="Freeform 16"/>
              <p:cNvSpPr>
                <a:spLocks/>
              </p:cNvSpPr>
              <p:nvPr/>
            </p:nvSpPr>
            <p:spPr bwMode="auto">
              <a:xfrm>
                <a:off x="1830" y="1241"/>
                <a:ext cx="385" cy="235"/>
              </a:xfrm>
              <a:custGeom>
                <a:avLst/>
                <a:gdLst>
                  <a:gd name="T0" fmla="*/ 285 w 385"/>
                  <a:gd name="T1" fmla="*/ 0 h 235"/>
                  <a:gd name="T2" fmla="*/ 384 w 385"/>
                  <a:gd name="T3" fmla="*/ 118 h 235"/>
                  <a:gd name="T4" fmla="*/ 285 w 385"/>
                  <a:gd name="T5" fmla="*/ 233 h 235"/>
                  <a:gd name="T6" fmla="*/ 285 w 385"/>
                  <a:gd name="T7" fmla="*/ 234 h 235"/>
                  <a:gd name="T8" fmla="*/ 98 w 385"/>
                  <a:gd name="T9" fmla="*/ 234 h 235"/>
                  <a:gd name="T10" fmla="*/ 0 w 385"/>
                  <a:gd name="T11" fmla="*/ 118 h 235"/>
                  <a:gd name="T12" fmla="*/ 98 w 385"/>
                  <a:gd name="T13" fmla="*/ 0 h 235"/>
                  <a:gd name="T14" fmla="*/ 285 w 385"/>
                  <a:gd name="T15" fmla="*/ 0 h 235"/>
                  <a:gd name="T16" fmla="*/ 0 60000 65536"/>
                  <a:gd name="T17" fmla="*/ 0 60000 65536"/>
                  <a:gd name="T18" fmla="*/ 0 60000 65536"/>
                  <a:gd name="T19" fmla="*/ 0 60000 65536"/>
                  <a:gd name="T20" fmla="*/ 0 60000 65536"/>
                  <a:gd name="T21" fmla="*/ 0 60000 65536"/>
                  <a:gd name="T22" fmla="*/ 0 60000 65536"/>
                  <a:gd name="T23" fmla="*/ 0 60000 65536"/>
                  <a:gd name="T24" fmla="*/ 0 w 385"/>
                  <a:gd name="T25" fmla="*/ 0 h 235"/>
                  <a:gd name="T26" fmla="*/ 385 w 385"/>
                  <a:gd name="T27" fmla="*/ 235 h 2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 h="235">
                    <a:moveTo>
                      <a:pt x="285" y="0"/>
                    </a:moveTo>
                    <a:lnTo>
                      <a:pt x="384" y="118"/>
                    </a:lnTo>
                    <a:lnTo>
                      <a:pt x="285" y="233"/>
                    </a:lnTo>
                    <a:lnTo>
                      <a:pt x="285" y="234"/>
                    </a:lnTo>
                    <a:lnTo>
                      <a:pt x="98" y="234"/>
                    </a:lnTo>
                    <a:lnTo>
                      <a:pt x="0" y="118"/>
                    </a:lnTo>
                    <a:lnTo>
                      <a:pt x="98" y="0"/>
                    </a:lnTo>
                    <a:lnTo>
                      <a:pt x="285" y="0"/>
                    </a:lnTo>
                  </a:path>
                </a:pathLst>
              </a:custGeom>
              <a:solidFill>
                <a:schemeClr val="accent2"/>
              </a:solidFill>
              <a:ln w="12700" cap="rnd">
                <a:solidFill>
                  <a:schemeClr val="bg2"/>
                </a:solidFill>
                <a:round/>
                <a:headEnd/>
                <a:tailEnd/>
              </a:ln>
            </p:spPr>
            <p:txBody>
              <a:bodyPr/>
              <a:lstStyle/>
              <a:p>
                <a:endParaRPr lang="id-ID"/>
              </a:p>
            </p:txBody>
          </p:sp>
          <p:sp>
            <p:nvSpPr>
              <p:cNvPr id="16494" name="Freeform 17"/>
              <p:cNvSpPr>
                <a:spLocks/>
              </p:cNvSpPr>
              <p:nvPr/>
            </p:nvSpPr>
            <p:spPr bwMode="auto">
              <a:xfrm>
                <a:off x="2110" y="1126"/>
                <a:ext cx="387" cy="235"/>
              </a:xfrm>
              <a:custGeom>
                <a:avLst/>
                <a:gdLst>
                  <a:gd name="T0" fmla="*/ 286 w 387"/>
                  <a:gd name="T1" fmla="*/ 0 h 235"/>
                  <a:gd name="T2" fmla="*/ 386 w 387"/>
                  <a:gd name="T3" fmla="*/ 116 h 235"/>
                  <a:gd name="T4" fmla="*/ 286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8 w 387"/>
                  <a:gd name="T17" fmla="*/ 0 h 235"/>
                  <a:gd name="T18" fmla="*/ 286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6" y="0"/>
                    </a:moveTo>
                    <a:lnTo>
                      <a:pt x="386" y="116"/>
                    </a:lnTo>
                    <a:lnTo>
                      <a:pt x="286" y="234"/>
                    </a:lnTo>
                    <a:lnTo>
                      <a:pt x="98" y="234"/>
                    </a:lnTo>
                    <a:lnTo>
                      <a:pt x="100" y="234"/>
                    </a:lnTo>
                    <a:lnTo>
                      <a:pt x="0" y="116"/>
                    </a:lnTo>
                    <a:lnTo>
                      <a:pt x="100" y="3"/>
                    </a:lnTo>
                    <a:lnTo>
                      <a:pt x="100" y="0"/>
                    </a:lnTo>
                    <a:lnTo>
                      <a:pt x="288" y="0"/>
                    </a:lnTo>
                    <a:lnTo>
                      <a:pt x="286" y="0"/>
                    </a:lnTo>
                  </a:path>
                </a:pathLst>
              </a:custGeom>
              <a:solidFill>
                <a:schemeClr val="accent2"/>
              </a:solidFill>
              <a:ln w="12700" cap="rnd">
                <a:solidFill>
                  <a:schemeClr val="bg2"/>
                </a:solidFill>
                <a:round/>
                <a:headEnd/>
                <a:tailEnd/>
              </a:ln>
            </p:spPr>
            <p:txBody>
              <a:bodyPr/>
              <a:lstStyle/>
              <a:p>
                <a:endParaRPr lang="id-ID"/>
              </a:p>
            </p:txBody>
          </p:sp>
          <p:sp>
            <p:nvSpPr>
              <p:cNvPr id="16495" name="Freeform 18"/>
              <p:cNvSpPr>
                <a:spLocks/>
              </p:cNvSpPr>
              <p:nvPr/>
            </p:nvSpPr>
            <p:spPr bwMode="auto">
              <a:xfrm>
                <a:off x="2110" y="891"/>
                <a:ext cx="387" cy="235"/>
              </a:xfrm>
              <a:custGeom>
                <a:avLst/>
                <a:gdLst>
                  <a:gd name="T0" fmla="*/ 286 w 387"/>
                  <a:gd name="T1" fmla="*/ 0 h 235"/>
                  <a:gd name="T2" fmla="*/ 386 w 387"/>
                  <a:gd name="T3" fmla="*/ 116 h 235"/>
                  <a:gd name="T4" fmla="*/ 286 w 387"/>
                  <a:gd name="T5" fmla="*/ 231 h 235"/>
                  <a:gd name="T6" fmla="*/ 286 w 387"/>
                  <a:gd name="T7" fmla="*/ 234 h 235"/>
                  <a:gd name="T8" fmla="*/ 98 w 387"/>
                  <a:gd name="T9" fmla="*/ 234 h 235"/>
                  <a:gd name="T10" fmla="*/ 100 w 387"/>
                  <a:gd name="T11" fmla="*/ 234 h 235"/>
                  <a:gd name="T12" fmla="*/ 0 w 387"/>
                  <a:gd name="T13" fmla="*/ 116 h 235"/>
                  <a:gd name="T14" fmla="*/ 100 w 387"/>
                  <a:gd name="T15" fmla="*/ 1 h 235"/>
                  <a:gd name="T16" fmla="*/ 100 w 387"/>
                  <a:gd name="T17" fmla="*/ 0 h 235"/>
                  <a:gd name="T18" fmla="*/ 288 w 387"/>
                  <a:gd name="T19" fmla="*/ 0 h 235"/>
                  <a:gd name="T20" fmla="*/ 286 w 387"/>
                  <a:gd name="T21" fmla="*/ 0 h 2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7"/>
                  <a:gd name="T34" fmla="*/ 0 h 235"/>
                  <a:gd name="T35" fmla="*/ 387 w 387"/>
                  <a:gd name="T36" fmla="*/ 235 h 2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7" h="235">
                    <a:moveTo>
                      <a:pt x="286" y="0"/>
                    </a:moveTo>
                    <a:lnTo>
                      <a:pt x="386" y="116"/>
                    </a:lnTo>
                    <a:lnTo>
                      <a:pt x="286" y="231"/>
                    </a:lnTo>
                    <a:lnTo>
                      <a:pt x="286" y="234"/>
                    </a:lnTo>
                    <a:lnTo>
                      <a:pt x="98" y="234"/>
                    </a:lnTo>
                    <a:lnTo>
                      <a:pt x="100" y="234"/>
                    </a:lnTo>
                    <a:lnTo>
                      <a:pt x="0" y="116"/>
                    </a:lnTo>
                    <a:lnTo>
                      <a:pt x="100" y="1"/>
                    </a:lnTo>
                    <a:lnTo>
                      <a:pt x="100" y="0"/>
                    </a:lnTo>
                    <a:lnTo>
                      <a:pt x="288" y="0"/>
                    </a:lnTo>
                    <a:lnTo>
                      <a:pt x="286" y="0"/>
                    </a:lnTo>
                  </a:path>
                </a:pathLst>
              </a:custGeom>
              <a:solidFill>
                <a:schemeClr val="accent2"/>
              </a:solidFill>
              <a:ln w="12700" cap="rnd">
                <a:solidFill>
                  <a:schemeClr val="bg2"/>
                </a:solidFill>
                <a:round/>
                <a:headEnd/>
                <a:tailEnd/>
              </a:ln>
            </p:spPr>
            <p:txBody>
              <a:bodyPr/>
              <a:lstStyle/>
              <a:p>
                <a:endParaRPr lang="id-ID"/>
              </a:p>
            </p:txBody>
          </p:sp>
          <p:sp>
            <p:nvSpPr>
              <p:cNvPr id="16496" name="Freeform 19"/>
              <p:cNvSpPr>
                <a:spLocks/>
              </p:cNvSpPr>
              <p:nvPr/>
            </p:nvSpPr>
            <p:spPr bwMode="auto">
              <a:xfrm>
                <a:off x="1830" y="771"/>
                <a:ext cx="387" cy="235"/>
              </a:xfrm>
              <a:custGeom>
                <a:avLst/>
                <a:gdLst>
                  <a:gd name="T0" fmla="*/ 285 w 387"/>
                  <a:gd name="T1" fmla="*/ 0 h 235"/>
                  <a:gd name="T2" fmla="*/ 386 w 387"/>
                  <a:gd name="T3" fmla="*/ 116 h 235"/>
                  <a:gd name="T4" fmla="*/ 285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7 w 387"/>
                  <a:gd name="T17" fmla="*/ 0 h 235"/>
                  <a:gd name="T18" fmla="*/ 285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5" y="0"/>
                    </a:moveTo>
                    <a:lnTo>
                      <a:pt x="386" y="116"/>
                    </a:lnTo>
                    <a:lnTo>
                      <a:pt x="285" y="234"/>
                    </a:lnTo>
                    <a:lnTo>
                      <a:pt x="98" y="234"/>
                    </a:lnTo>
                    <a:lnTo>
                      <a:pt x="100" y="234"/>
                    </a:lnTo>
                    <a:lnTo>
                      <a:pt x="0" y="116"/>
                    </a:lnTo>
                    <a:lnTo>
                      <a:pt x="100" y="3"/>
                    </a:lnTo>
                    <a:lnTo>
                      <a:pt x="100" y="0"/>
                    </a:lnTo>
                    <a:lnTo>
                      <a:pt x="287" y="0"/>
                    </a:lnTo>
                    <a:lnTo>
                      <a:pt x="285" y="0"/>
                    </a:lnTo>
                  </a:path>
                </a:pathLst>
              </a:custGeom>
              <a:solidFill>
                <a:schemeClr val="accent2"/>
              </a:solidFill>
              <a:ln w="12700" cap="rnd">
                <a:solidFill>
                  <a:schemeClr val="bg2"/>
                </a:solidFill>
                <a:round/>
                <a:headEnd/>
                <a:tailEnd/>
              </a:ln>
            </p:spPr>
            <p:txBody>
              <a:bodyPr/>
              <a:lstStyle/>
              <a:p>
                <a:endParaRPr lang="id-ID"/>
              </a:p>
            </p:txBody>
          </p:sp>
          <p:sp>
            <p:nvSpPr>
              <p:cNvPr id="16497" name="Freeform 20"/>
              <p:cNvSpPr>
                <a:spLocks/>
              </p:cNvSpPr>
              <p:nvPr/>
            </p:nvSpPr>
            <p:spPr bwMode="auto">
              <a:xfrm>
                <a:off x="1547" y="891"/>
                <a:ext cx="388" cy="235"/>
              </a:xfrm>
              <a:custGeom>
                <a:avLst/>
                <a:gdLst>
                  <a:gd name="T0" fmla="*/ 286 w 388"/>
                  <a:gd name="T1" fmla="*/ 0 h 235"/>
                  <a:gd name="T2" fmla="*/ 387 w 388"/>
                  <a:gd name="T3" fmla="*/ 116 h 235"/>
                  <a:gd name="T4" fmla="*/ 286 w 388"/>
                  <a:gd name="T5" fmla="*/ 231 h 235"/>
                  <a:gd name="T6" fmla="*/ 286 w 388"/>
                  <a:gd name="T7" fmla="*/ 234 h 235"/>
                  <a:gd name="T8" fmla="*/ 100 w 388"/>
                  <a:gd name="T9" fmla="*/ 234 h 235"/>
                  <a:gd name="T10" fmla="*/ 0 w 388"/>
                  <a:gd name="T11" fmla="*/ 116 h 235"/>
                  <a:gd name="T12" fmla="*/ 100 w 388"/>
                  <a:gd name="T13" fmla="*/ 1 h 235"/>
                  <a:gd name="T14" fmla="*/ 100 w 388"/>
                  <a:gd name="T15" fmla="*/ 0 h 235"/>
                  <a:gd name="T16" fmla="*/ 288 w 388"/>
                  <a:gd name="T17" fmla="*/ 0 h 235"/>
                  <a:gd name="T18" fmla="*/ 286 w 388"/>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8"/>
                  <a:gd name="T31" fmla="*/ 0 h 235"/>
                  <a:gd name="T32" fmla="*/ 388 w 388"/>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8" h="235">
                    <a:moveTo>
                      <a:pt x="286" y="0"/>
                    </a:moveTo>
                    <a:lnTo>
                      <a:pt x="387" y="116"/>
                    </a:lnTo>
                    <a:lnTo>
                      <a:pt x="286" y="231"/>
                    </a:lnTo>
                    <a:lnTo>
                      <a:pt x="286" y="234"/>
                    </a:lnTo>
                    <a:lnTo>
                      <a:pt x="100" y="234"/>
                    </a:lnTo>
                    <a:lnTo>
                      <a:pt x="0" y="116"/>
                    </a:lnTo>
                    <a:lnTo>
                      <a:pt x="100" y="1"/>
                    </a:lnTo>
                    <a:lnTo>
                      <a:pt x="100" y="0"/>
                    </a:lnTo>
                    <a:lnTo>
                      <a:pt x="288" y="0"/>
                    </a:lnTo>
                    <a:lnTo>
                      <a:pt x="286" y="0"/>
                    </a:lnTo>
                  </a:path>
                </a:pathLst>
              </a:custGeom>
              <a:solidFill>
                <a:schemeClr val="accent2"/>
              </a:solidFill>
              <a:ln w="12700" cap="rnd">
                <a:solidFill>
                  <a:schemeClr val="bg2"/>
                </a:solidFill>
                <a:round/>
                <a:headEnd/>
                <a:tailEnd/>
              </a:ln>
            </p:spPr>
            <p:txBody>
              <a:bodyPr/>
              <a:lstStyle/>
              <a:p>
                <a:endParaRPr lang="id-ID"/>
              </a:p>
            </p:txBody>
          </p:sp>
          <p:sp>
            <p:nvSpPr>
              <p:cNvPr id="16498" name="Line 21"/>
              <p:cNvSpPr>
                <a:spLocks noChangeShapeType="1"/>
              </p:cNvSpPr>
              <p:nvPr/>
            </p:nvSpPr>
            <p:spPr bwMode="auto">
              <a:xfrm>
                <a:off x="1683" y="880"/>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nvGrpSpPr>
              <p:cNvPr id="16499" name="Group 22"/>
              <p:cNvGrpSpPr>
                <a:grpSpLocks/>
              </p:cNvGrpSpPr>
              <p:nvPr/>
            </p:nvGrpSpPr>
            <p:grpSpPr bwMode="auto">
              <a:xfrm>
                <a:off x="2615" y="735"/>
                <a:ext cx="1057" cy="555"/>
                <a:chOff x="2663" y="995"/>
                <a:chExt cx="1057" cy="555"/>
              </a:xfrm>
            </p:grpSpPr>
            <p:sp>
              <p:nvSpPr>
                <p:cNvPr id="16525" name="Freeform 23"/>
                <p:cNvSpPr>
                  <a:spLocks/>
                </p:cNvSpPr>
                <p:nvPr/>
              </p:nvSpPr>
              <p:spPr bwMode="auto">
                <a:xfrm>
                  <a:off x="2679" y="1011"/>
                  <a:ext cx="1041" cy="539"/>
                </a:xfrm>
                <a:custGeom>
                  <a:avLst/>
                  <a:gdLst>
                    <a:gd name="T0" fmla="*/ 335 w 2082"/>
                    <a:gd name="T1" fmla="*/ 33 h 1079"/>
                    <a:gd name="T2" fmla="*/ 266 w 2082"/>
                    <a:gd name="T3" fmla="*/ 57 h 1079"/>
                    <a:gd name="T4" fmla="*/ 234 w 2082"/>
                    <a:gd name="T5" fmla="*/ 82 h 1079"/>
                    <a:gd name="T6" fmla="*/ 188 w 2082"/>
                    <a:gd name="T7" fmla="*/ 95 h 1079"/>
                    <a:gd name="T8" fmla="*/ 162 w 2082"/>
                    <a:gd name="T9" fmla="*/ 122 h 1079"/>
                    <a:gd name="T10" fmla="*/ 117 w 2082"/>
                    <a:gd name="T11" fmla="*/ 146 h 1079"/>
                    <a:gd name="T12" fmla="*/ 71 w 2082"/>
                    <a:gd name="T13" fmla="*/ 164 h 1079"/>
                    <a:gd name="T14" fmla="*/ 43 w 2082"/>
                    <a:gd name="T15" fmla="*/ 202 h 1079"/>
                    <a:gd name="T16" fmla="*/ 22 w 2082"/>
                    <a:gd name="T17" fmla="*/ 239 h 1079"/>
                    <a:gd name="T18" fmla="*/ 0 w 2082"/>
                    <a:gd name="T19" fmla="*/ 278 h 1079"/>
                    <a:gd name="T20" fmla="*/ 9 w 2082"/>
                    <a:gd name="T21" fmla="*/ 319 h 1079"/>
                    <a:gd name="T22" fmla="*/ 27 w 2082"/>
                    <a:gd name="T23" fmla="*/ 357 h 1079"/>
                    <a:gd name="T24" fmla="*/ 48 w 2082"/>
                    <a:gd name="T25" fmla="*/ 391 h 1079"/>
                    <a:gd name="T26" fmla="*/ 78 w 2082"/>
                    <a:gd name="T27" fmla="*/ 419 h 1079"/>
                    <a:gd name="T28" fmla="*/ 108 w 2082"/>
                    <a:gd name="T29" fmla="*/ 452 h 1079"/>
                    <a:gd name="T30" fmla="*/ 160 w 2082"/>
                    <a:gd name="T31" fmla="*/ 474 h 1079"/>
                    <a:gd name="T32" fmla="*/ 217 w 2082"/>
                    <a:gd name="T33" fmla="*/ 478 h 1079"/>
                    <a:gd name="T34" fmla="*/ 261 w 2082"/>
                    <a:gd name="T35" fmla="*/ 497 h 1079"/>
                    <a:gd name="T36" fmla="*/ 342 w 2082"/>
                    <a:gd name="T37" fmla="*/ 508 h 1079"/>
                    <a:gd name="T38" fmla="*/ 398 w 2082"/>
                    <a:gd name="T39" fmla="*/ 515 h 1079"/>
                    <a:gd name="T40" fmla="*/ 443 w 2082"/>
                    <a:gd name="T41" fmla="*/ 532 h 1079"/>
                    <a:gd name="T42" fmla="*/ 508 w 2082"/>
                    <a:gd name="T43" fmla="*/ 536 h 1079"/>
                    <a:gd name="T44" fmla="*/ 569 w 2082"/>
                    <a:gd name="T45" fmla="*/ 536 h 1079"/>
                    <a:gd name="T46" fmla="*/ 615 w 2082"/>
                    <a:gd name="T47" fmla="*/ 528 h 1079"/>
                    <a:gd name="T48" fmla="*/ 668 w 2082"/>
                    <a:gd name="T49" fmla="*/ 524 h 1079"/>
                    <a:gd name="T50" fmla="*/ 764 w 2082"/>
                    <a:gd name="T51" fmla="*/ 515 h 1079"/>
                    <a:gd name="T52" fmla="*/ 829 w 2082"/>
                    <a:gd name="T53" fmla="*/ 505 h 1079"/>
                    <a:gd name="T54" fmla="*/ 849 w 2082"/>
                    <a:gd name="T55" fmla="*/ 478 h 1079"/>
                    <a:gd name="T56" fmla="*/ 909 w 2082"/>
                    <a:gd name="T57" fmla="*/ 487 h 1079"/>
                    <a:gd name="T58" fmla="*/ 950 w 2082"/>
                    <a:gd name="T59" fmla="*/ 464 h 1079"/>
                    <a:gd name="T60" fmla="*/ 979 w 2082"/>
                    <a:gd name="T61" fmla="*/ 433 h 1079"/>
                    <a:gd name="T62" fmla="*/ 992 w 2082"/>
                    <a:gd name="T63" fmla="*/ 417 h 1079"/>
                    <a:gd name="T64" fmla="*/ 1031 w 2082"/>
                    <a:gd name="T65" fmla="*/ 372 h 1079"/>
                    <a:gd name="T66" fmla="*/ 1035 w 2082"/>
                    <a:gd name="T67" fmla="*/ 352 h 1079"/>
                    <a:gd name="T68" fmla="*/ 1041 w 2082"/>
                    <a:gd name="T69" fmla="*/ 318 h 1079"/>
                    <a:gd name="T70" fmla="*/ 1035 w 2082"/>
                    <a:gd name="T71" fmla="*/ 273 h 1079"/>
                    <a:gd name="T72" fmla="*/ 1002 w 2082"/>
                    <a:gd name="T73" fmla="*/ 255 h 1079"/>
                    <a:gd name="T74" fmla="*/ 1000 w 2082"/>
                    <a:gd name="T75" fmla="*/ 221 h 1079"/>
                    <a:gd name="T76" fmla="*/ 976 w 2082"/>
                    <a:gd name="T77" fmla="*/ 183 h 1079"/>
                    <a:gd name="T78" fmla="*/ 943 w 2082"/>
                    <a:gd name="T79" fmla="*/ 166 h 1079"/>
                    <a:gd name="T80" fmla="*/ 915 w 2082"/>
                    <a:gd name="T81" fmla="*/ 142 h 1079"/>
                    <a:gd name="T82" fmla="*/ 849 w 2082"/>
                    <a:gd name="T83" fmla="*/ 130 h 1079"/>
                    <a:gd name="T84" fmla="*/ 798 w 2082"/>
                    <a:gd name="T85" fmla="*/ 123 h 1079"/>
                    <a:gd name="T86" fmla="*/ 777 w 2082"/>
                    <a:gd name="T87" fmla="*/ 89 h 1079"/>
                    <a:gd name="T88" fmla="*/ 742 w 2082"/>
                    <a:gd name="T89" fmla="*/ 55 h 1079"/>
                    <a:gd name="T90" fmla="*/ 664 w 2082"/>
                    <a:gd name="T91" fmla="*/ 36 h 1079"/>
                    <a:gd name="T92" fmla="*/ 608 w 2082"/>
                    <a:gd name="T93" fmla="*/ 33 h 1079"/>
                    <a:gd name="T94" fmla="*/ 569 w 2082"/>
                    <a:gd name="T95" fmla="*/ 9 h 1079"/>
                    <a:gd name="T96" fmla="*/ 498 w 2082"/>
                    <a:gd name="T97" fmla="*/ 0 h 1079"/>
                    <a:gd name="T98" fmla="*/ 434 w 2082"/>
                    <a:gd name="T99" fmla="*/ 0 h 1079"/>
                    <a:gd name="T100" fmla="*/ 383 w 2082"/>
                    <a:gd name="T101" fmla="*/ 3 h 10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82"/>
                    <a:gd name="T154" fmla="*/ 0 h 1079"/>
                    <a:gd name="T155" fmla="*/ 2082 w 2082"/>
                    <a:gd name="T156" fmla="*/ 1079 h 107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82" h="1079">
                      <a:moveTo>
                        <a:pt x="714" y="29"/>
                      </a:moveTo>
                      <a:lnTo>
                        <a:pt x="702" y="38"/>
                      </a:lnTo>
                      <a:lnTo>
                        <a:pt x="688" y="48"/>
                      </a:lnTo>
                      <a:lnTo>
                        <a:pt x="684" y="60"/>
                      </a:lnTo>
                      <a:lnTo>
                        <a:pt x="670" y="67"/>
                      </a:lnTo>
                      <a:lnTo>
                        <a:pt x="590" y="86"/>
                      </a:lnTo>
                      <a:lnTo>
                        <a:pt x="572" y="89"/>
                      </a:lnTo>
                      <a:lnTo>
                        <a:pt x="558" y="97"/>
                      </a:lnTo>
                      <a:lnTo>
                        <a:pt x="540" y="103"/>
                      </a:lnTo>
                      <a:lnTo>
                        <a:pt x="532" y="114"/>
                      </a:lnTo>
                      <a:lnTo>
                        <a:pt x="520" y="130"/>
                      </a:lnTo>
                      <a:lnTo>
                        <a:pt x="506" y="136"/>
                      </a:lnTo>
                      <a:lnTo>
                        <a:pt x="496" y="149"/>
                      </a:lnTo>
                      <a:lnTo>
                        <a:pt x="486" y="162"/>
                      </a:lnTo>
                      <a:lnTo>
                        <a:pt x="469" y="165"/>
                      </a:lnTo>
                      <a:lnTo>
                        <a:pt x="454" y="168"/>
                      </a:lnTo>
                      <a:lnTo>
                        <a:pt x="436" y="176"/>
                      </a:lnTo>
                      <a:lnTo>
                        <a:pt x="409" y="182"/>
                      </a:lnTo>
                      <a:lnTo>
                        <a:pt x="390" y="184"/>
                      </a:lnTo>
                      <a:lnTo>
                        <a:pt x="376" y="190"/>
                      </a:lnTo>
                      <a:lnTo>
                        <a:pt x="346" y="198"/>
                      </a:lnTo>
                      <a:lnTo>
                        <a:pt x="332" y="206"/>
                      </a:lnTo>
                      <a:lnTo>
                        <a:pt x="330" y="217"/>
                      </a:lnTo>
                      <a:lnTo>
                        <a:pt x="324" y="233"/>
                      </a:lnTo>
                      <a:lnTo>
                        <a:pt x="324" y="244"/>
                      </a:lnTo>
                      <a:lnTo>
                        <a:pt x="306" y="252"/>
                      </a:lnTo>
                      <a:lnTo>
                        <a:pt x="268" y="258"/>
                      </a:lnTo>
                      <a:lnTo>
                        <a:pt x="252" y="264"/>
                      </a:lnTo>
                      <a:lnTo>
                        <a:pt x="235" y="278"/>
                      </a:lnTo>
                      <a:lnTo>
                        <a:pt x="234" y="293"/>
                      </a:lnTo>
                      <a:lnTo>
                        <a:pt x="229" y="308"/>
                      </a:lnTo>
                      <a:lnTo>
                        <a:pt x="220" y="318"/>
                      </a:lnTo>
                      <a:lnTo>
                        <a:pt x="200" y="322"/>
                      </a:lnTo>
                      <a:lnTo>
                        <a:pt x="167" y="326"/>
                      </a:lnTo>
                      <a:lnTo>
                        <a:pt x="142" y="328"/>
                      </a:lnTo>
                      <a:lnTo>
                        <a:pt x="122" y="340"/>
                      </a:lnTo>
                      <a:lnTo>
                        <a:pt x="106" y="348"/>
                      </a:lnTo>
                      <a:lnTo>
                        <a:pt x="98" y="374"/>
                      </a:lnTo>
                      <a:lnTo>
                        <a:pt x="90" y="388"/>
                      </a:lnTo>
                      <a:lnTo>
                        <a:pt x="86" y="404"/>
                      </a:lnTo>
                      <a:lnTo>
                        <a:pt x="80" y="413"/>
                      </a:lnTo>
                      <a:lnTo>
                        <a:pt x="69" y="438"/>
                      </a:lnTo>
                      <a:lnTo>
                        <a:pt x="60" y="448"/>
                      </a:lnTo>
                      <a:lnTo>
                        <a:pt x="52" y="462"/>
                      </a:lnTo>
                      <a:lnTo>
                        <a:pt x="44" y="478"/>
                      </a:lnTo>
                      <a:lnTo>
                        <a:pt x="28" y="489"/>
                      </a:lnTo>
                      <a:lnTo>
                        <a:pt x="18" y="518"/>
                      </a:lnTo>
                      <a:lnTo>
                        <a:pt x="8" y="530"/>
                      </a:lnTo>
                      <a:lnTo>
                        <a:pt x="1" y="544"/>
                      </a:lnTo>
                      <a:lnTo>
                        <a:pt x="0" y="557"/>
                      </a:lnTo>
                      <a:lnTo>
                        <a:pt x="0" y="571"/>
                      </a:lnTo>
                      <a:lnTo>
                        <a:pt x="0" y="587"/>
                      </a:lnTo>
                      <a:lnTo>
                        <a:pt x="1" y="600"/>
                      </a:lnTo>
                      <a:lnTo>
                        <a:pt x="8" y="625"/>
                      </a:lnTo>
                      <a:lnTo>
                        <a:pt x="18" y="639"/>
                      </a:lnTo>
                      <a:lnTo>
                        <a:pt x="34" y="654"/>
                      </a:lnTo>
                      <a:lnTo>
                        <a:pt x="46" y="668"/>
                      </a:lnTo>
                      <a:lnTo>
                        <a:pt x="52" y="684"/>
                      </a:lnTo>
                      <a:lnTo>
                        <a:pt x="52" y="704"/>
                      </a:lnTo>
                      <a:lnTo>
                        <a:pt x="54" y="715"/>
                      </a:lnTo>
                      <a:lnTo>
                        <a:pt x="54" y="730"/>
                      </a:lnTo>
                      <a:lnTo>
                        <a:pt x="60" y="742"/>
                      </a:lnTo>
                      <a:lnTo>
                        <a:pt x="69" y="755"/>
                      </a:lnTo>
                      <a:lnTo>
                        <a:pt x="80" y="769"/>
                      </a:lnTo>
                      <a:lnTo>
                        <a:pt x="96" y="783"/>
                      </a:lnTo>
                      <a:lnTo>
                        <a:pt x="104" y="797"/>
                      </a:lnTo>
                      <a:lnTo>
                        <a:pt x="116" y="813"/>
                      </a:lnTo>
                      <a:lnTo>
                        <a:pt x="131" y="820"/>
                      </a:lnTo>
                      <a:lnTo>
                        <a:pt x="137" y="831"/>
                      </a:lnTo>
                      <a:lnTo>
                        <a:pt x="156" y="839"/>
                      </a:lnTo>
                      <a:lnTo>
                        <a:pt x="164" y="853"/>
                      </a:lnTo>
                      <a:lnTo>
                        <a:pt x="174" y="865"/>
                      </a:lnTo>
                      <a:lnTo>
                        <a:pt x="184" y="880"/>
                      </a:lnTo>
                      <a:lnTo>
                        <a:pt x="200" y="894"/>
                      </a:lnTo>
                      <a:lnTo>
                        <a:pt x="216" y="905"/>
                      </a:lnTo>
                      <a:lnTo>
                        <a:pt x="234" y="915"/>
                      </a:lnTo>
                      <a:lnTo>
                        <a:pt x="252" y="927"/>
                      </a:lnTo>
                      <a:lnTo>
                        <a:pt x="268" y="935"/>
                      </a:lnTo>
                      <a:lnTo>
                        <a:pt x="286" y="943"/>
                      </a:lnTo>
                      <a:lnTo>
                        <a:pt x="320" y="948"/>
                      </a:lnTo>
                      <a:lnTo>
                        <a:pt x="338" y="948"/>
                      </a:lnTo>
                      <a:lnTo>
                        <a:pt x="365" y="948"/>
                      </a:lnTo>
                      <a:lnTo>
                        <a:pt x="382" y="949"/>
                      </a:lnTo>
                      <a:lnTo>
                        <a:pt x="416" y="949"/>
                      </a:lnTo>
                      <a:lnTo>
                        <a:pt x="434" y="956"/>
                      </a:lnTo>
                      <a:lnTo>
                        <a:pt x="450" y="962"/>
                      </a:lnTo>
                      <a:lnTo>
                        <a:pt x="468" y="963"/>
                      </a:lnTo>
                      <a:lnTo>
                        <a:pt x="486" y="970"/>
                      </a:lnTo>
                      <a:lnTo>
                        <a:pt x="502" y="983"/>
                      </a:lnTo>
                      <a:lnTo>
                        <a:pt x="522" y="995"/>
                      </a:lnTo>
                      <a:lnTo>
                        <a:pt x="548" y="997"/>
                      </a:lnTo>
                      <a:lnTo>
                        <a:pt x="592" y="1003"/>
                      </a:lnTo>
                      <a:lnTo>
                        <a:pt x="626" y="1009"/>
                      </a:lnTo>
                      <a:lnTo>
                        <a:pt x="652" y="1011"/>
                      </a:lnTo>
                      <a:lnTo>
                        <a:pt x="684" y="1016"/>
                      </a:lnTo>
                      <a:lnTo>
                        <a:pt x="720" y="1016"/>
                      </a:lnTo>
                      <a:lnTo>
                        <a:pt x="736" y="1011"/>
                      </a:lnTo>
                      <a:lnTo>
                        <a:pt x="754" y="1017"/>
                      </a:lnTo>
                      <a:lnTo>
                        <a:pt x="779" y="1025"/>
                      </a:lnTo>
                      <a:lnTo>
                        <a:pt x="796" y="1031"/>
                      </a:lnTo>
                      <a:lnTo>
                        <a:pt x="808" y="1043"/>
                      </a:lnTo>
                      <a:lnTo>
                        <a:pt x="826" y="1051"/>
                      </a:lnTo>
                      <a:lnTo>
                        <a:pt x="839" y="1059"/>
                      </a:lnTo>
                      <a:lnTo>
                        <a:pt x="866" y="1063"/>
                      </a:lnTo>
                      <a:lnTo>
                        <a:pt x="886" y="1065"/>
                      </a:lnTo>
                      <a:lnTo>
                        <a:pt x="899" y="1065"/>
                      </a:lnTo>
                      <a:lnTo>
                        <a:pt x="922" y="1065"/>
                      </a:lnTo>
                      <a:lnTo>
                        <a:pt x="936" y="1069"/>
                      </a:lnTo>
                      <a:lnTo>
                        <a:pt x="974" y="1073"/>
                      </a:lnTo>
                      <a:lnTo>
                        <a:pt x="1016" y="1073"/>
                      </a:lnTo>
                      <a:lnTo>
                        <a:pt x="1042" y="1077"/>
                      </a:lnTo>
                      <a:lnTo>
                        <a:pt x="1056" y="1079"/>
                      </a:lnTo>
                      <a:lnTo>
                        <a:pt x="1078" y="1077"/>
                      </a:lnTo>
                      <a:lnTo>
                        <a:pt x="1111" y="1073"/>
                      </a:lnTo>
                      <a:lnTo>
                        <a:pt x="1138" y="1073"/>
                      </a:lnTo>
                      <a:lnTo>
                        <a:pt x="1156" y="1073"/>
                      </a:lnTo>
                      <a:lnTo>
                        <a:pt x="1171" y="1069"/>
                      </a:lnTo>
                      <a:lnTo>
                        <a:pt x="1186" y="1059"/>
                      </a:lnTo>
                      <a:lnTo>
                        <a:pt x="1212" y="1059"/>
                      </a:lnTo>
                      <a:lnTo>
                        <a:pt x="1230" y="1057"/>
                      </a:lnTo>
                      <a:lnTo>
                        <a:pt x="1250" y="1051"/>
                      </a:lnTo>
                      <a:lnTo>
                        <a:pt x="1264" y="1046"/>
                      </a:lnTo>
                      <a:lnTo>
                        <a:pt x="1286" y="1049"/>
                      </a:lnTo>
                      <a:lnTo>
                        <a:pt x="1299" y="1049"/>
                      </a:lnTo>
                      <a:lnTo>
                        <a:pt x="1336" y="1049"/>
                      </a:lnTo>
                      <a:lnTo>
                        <a:pt x="1430" y="1049"/>
                      </a:lnTo>
                      <a:lnTo>
                        <a:pt x="1457" y="1046"/>
                      </a:lnTo>
                      <a:lnTo>
                        <a:pt x="1484" y="1046"/>
                      </a:lnTo>
                      <a:lnTo>
                        <a:pt x="1498" y="1038"/>
                      </a:lnTo>
                      <a:lnTo>
                        <a:pt x="1528" y="1031"/>
                      </a:lnTo>
                      <a:lnTo>
                        <a:pt x="1544" y="1029"/>
                      </a:lnTo>
                      <a:lnTo>
                        <a:pt x="1579" y="1024"/>
                      </a:lnTo>
                      <a:lnTo>
                        <a:pt x="1606" y="1017"/>
                      </a:lnTo>
                      <a:lnTo>
                        <a:pt x="1620" y="1017"/>
                      </a:lnTo>
                      <a:lnTo>
                        <a:pt x="1658" y="1011"/>
                      </a:lnTo>
                      <a:lnTo>
                        <a:pt x="1672" y="1003"/>
                      </a:lnTo>
                      <a:lnTo>
                        <a:pt x="1672" y="991"/>
                      </a:lnTo>
                      <a:lnTo>
                        <a:pt x="1674" y="978"/>
                      </a:lnTo>
                      <a:lnTo>
                        <a:pt x="1684" y="963"/>
                      </a:lnTo>
                      <a:lnTo>
                        <a:pt x="1698" y="956"/>
                      </a:lnTo>
                      <a:lnTo>
                        <a:pt x="1718" y="967"/>
                      </a:lnTo>
                      <a:lnTo>
                        <a:pt x="1736" y="978"/>
                      </a:lnTo>
                      <a:lnTo>
                        <a:pt x="1770" y="978"/>
                      </a:lnTo>
                      <a:lnTo>
                        <a:pt x="1788" y="978"/>
                      </a:lnTo>
                      <a:lnTo>
                        <a:pt x="1819" y="975"/>
                      </a:lnTo>
                      <a:lnTo>
                        <a:pt x="1846" y="975"/>
                      </a:lnTo>
                      <a:lnTo>
                        <a:pt x="1862" y="967"/>
                      </a:lnTo>
                      <a:lnTo>
                        <a:pt x="1880" y="953"/>
                      </a:lnTo>
                      <a:lnTo>
                        <a:pt x="1887" y="943"/>
                      </a:lnTo>
                      <a:lnTo>
                        <a:pt x="1900" y="929"/>
                      </a:lnTo>
                      <a:lnTo>
                        <a:pt x="1914" y="915"/>
                      </a:lnTo>
                      <a:lnTo>
                        <a:pt x="1932" y="902"/>
                      </a:lnTo>
                      <a:lnTo>
                        <a:pt x="1949" y="894"/>
                      </a:lnTo>
                      <a:lnTo>
                        <a:pt x="1952" y="881"/>
                      </a:lnTo>
                      <a:lnTo>
                        <a:pt x="1958" y="867"/>
                      </a:lnTo>
                      <a:lnTo>
                        <a:pt x="1958" y="853"/>
                      </a:lnTo>
                      <a:lnTo>
                        <a:pt x="1978" y="865"/>
                      </a:lnTo>
                      <a:lnTo>
                        <a:pt x="1958" y="851"/>
                      </a:lnTo>
                      <a:lnTo>
                        <a:pt x="1970" y="839"/>
                      </a:lnTo>
                      <a:lnTo>
                        <a:pt x="1984" y="834"/>
                      </a:lnTo>
                      <a:lnTo>
                        <a:pt x="2017" y="820"/>
                      </a:lnTo>
                      <a:lnTo>
                        <a:pt x="2022" y="790"/>
                      </a:lnTo>
                      <a:lnTo>
                        <a:pt x="2038" y="775"/>
                      </a:lnTo>
                      <a:lnTo>
                        <a:pt x="2055" y="758"/>
                      </a:lnTo>
                      <a:lnTo>
                        <a:pt x="2061" y="745"/>
                      </a:lnTo>
                      <a:lnTo>
                        <a:pt x="2061" y="736"/>
                      </a:lnTo>
                      <a:lnTo>
                        <a:pt x="2064" y="731"/>
                      </a:lnTo>
                      <a:lnTo>
                        <a:pt x="2074" y="731"/>
                      </a:lnTo>
                      <a:lnTo>
                        <a:pt x="2074" y="717"/>
                      </a:lnTo>
                      <a:lnTo>
                        <a:pt x="2069" y="704"/>
                      </a:lnTo>
                      <a:lnTo>
                        <a:pt x="2069" y="690"/>
                      </a:lnTo>
                      <a:lnTo>
                        <a:pt x="2074" y="676"/>
                      </a:lnTo>
                      <a:lnTo>
                        <a:pt x="2082" y="663"/>
                      </a:lnTo>
                      <a:lnTo>
                        <a:pt x="2082" y="650"/>
                      </a:lnTo>
                      <a:lnTo>
                        <a:pt x="2082" y="636"/>
                      </a:lnTo>
                      <a:lnTo>
                        <a:pt x="2082" y="608"/>
                      </a:lnTo>
                      <a:lnTo>
                        <a:pt x="2082" y="587"/>
                      </a:lnTo>
                      <a:lnTo>
                        <a:pt x="2082" y="574"/>
                      </a:lnTo>
                      <a:lnTo>
                        <a:pt x="2080" y="560"/>
                      </a:lnTo>
                      <a:lnTo>
                        <a:pt x="2069" y="546"/>
                      </a:lnTo>
                      <a:lnTo>
                        <a:pt x="2055" y="538"/>
                      </a:lnTo>
                      <a:lnTo>
                        <a:pt x="2028" y="533"/>
                      </a:lnTo>
                      <a:lnTo>
                        <a:pt x="2012" y="530"/>
                      </a:lnTo>
                      <a:lnTo>
                        <a:pt x="1996" y="526"/>
                      </a:lnTo>
                      <a:lnTo>
                        <a:pt x="2004" y="511"/>
                      </a:lnTo>
                      <a:lnTo>
                        <a:pt x="2009" y="498"/>
                      </a:lnTo>
                      <a:lnTo>
                        <a:pt x="2009" y="486"/>
                      </a:lnTo>
                      <a:lnTo>
                        <a:pt x="2009" y="470"/>
                      </a:lnTo>
                      <a:lnTo>
                        <a:pt x="2009" y="458"/>
                      </a:lnTo>
                      <a:lnTo>
                        <a:pt x="2001" y="443"/>
                      </a:lnTo>
                      <a:lnTo>
                        <a:pt x="1992" y="413"/>
                      </a:lnTo>
                      <a:lnTo>
                        <a:pt x="1985" y="402"/>
                      </a:lnTo>
                      <a:lnTo>
                        <a:pt x="1984" y="390"/>
                      </a:lnTo>
                      <a:lnTo>
                        <a:pt x="1970" y="374"/>
                      </a:lnTo>
                      <a:lnTo>
                        <a:pt x="1952" y="366"/>
                      </a:lnTo>
                      <a:lnTo>
                        <a:pt x="1933" y="360"/>
                      </a:lnTo>
                      <a:lnTo>
                        <a:pt x="1932" y="346"/>
                      </a:lnTo>
                      <a:lnTo>
                        <a:pt x="1908" y="340"/>
                      </a:lnTo>
                      <a:lnTo>
                        <a:pt x="1880" y="346"/>
                      </a:lnTo>
                      <a:lnTo>
                        <a:pt x="1887" y="332"/>
                      </a:lnTo>
                      <a:lnTo>
                        <a:pt x="1887" y="318"/>
                      </a:lnTo>
                      <a:lnTo>
                        <a:pt x="1880" y="306"/>
                      </a:lnTo>
                      <a:lnTo>
                        <a:pt x="1862" y="293"/>
                      </a:lnTo>
                      <a:lnTo>
                        <a:pt x="1848" y="288"/>
                      </a:lnTo>
                      <a:lnTo>
                        <a:pt x="1830" y="284"/>
                      </a:lnTo>
                      <a:lnTo>
                        <a:pt x="1813" y="278"/>
                      </a:lnTo>
                      <a:lnTo>
                        <a:pt x="1796" y="278"/>
                      </a:lnTo>
                      <a:lnTo>
                        <a:pt x="1770" y="272"/>
                      </a:lnTo>
                      <a:lnTo>
                        <a:pt x="1732" y="260"/>
                      </a:lnTo>
                      <a:lnTo>
                        <a:pt x="1699" y="260"/>
                      </a:lnTo>
                      <a:lnTo>
                        <a:pt x="1664" y="260"/>
                      </a:lnTo>
                      <a:lnTo>
                        <a:pt x="1639" y="264"/>
                      </a:lnTo>
                      <a:lnTo>
                        <a:pt x="1622" y="264"/>
                      </a:lnTo>
                      <a:lnTo>
                        <a:pt x="1606" y="258"/>
                      </a:lnTo>
                      <a:lnTo>
                        <a:pt x="1596" y="247"/>
                      </a:lnTo>
                      <a:lnTo>
                        <a:pt x="1588" y="233"/>
                      </a:lnTo>
                      <a:lnTo>
                        <a:pt x="1576" y="218"/>
                      </a:lnTo>
                      <a:lnTo>
                        <a:pt x="1568" y="206"/>
                      </a:lnTo>
                      <a:lnTo>
                        <a:pt x="1560" y="190"/>
                      </a:lnTo>
                      <a:lnTo>
                        <a:pt x="1554" y="179"/>
                      </a:lnTo>
                      <a:lnTo>
                        <a:pt x="1541" y="165"/>
                      </a:lnTo>
                      <a:lnTo>
                        <a:pt x="1528" y="150"/>
                      </a:lnTo>
                      <a:lnTo>
                        <a:pt x="1508" y="135"/>
                      </a:lnTo>
                      <a:lnTo>
                        <a:pt x="1492" y="128"/>
                      </a:lnTo>
                      <a:lnTo>
                        <a:pt x="1484" y="111"/>
                      </a:lnTo>
                      <a:lnTo>
                        <a:pt x="1465" y="103"/>
                      </a:lnTo>
                      <a:lnTo>
                        <a:pt x="1446" y="100"/>
                      </a:lnTo>
                      <a:lnTo>
                        <a:pt x="1424" y="89"/>
                      </a:lnTo>
                      <a:lnTo>
                        <a:pt x="1378" y="81"/>
                      </a:lnTo>
                      <a:lnTo>
                        <a:pt x="1328" y="73"/>
                      </a:lnTo>
                      <a:lnTo>
                        <a:pt x="1294" y="68"/>
                      </a:lnTo>
                      <a:lnTo>
                        <a:pt x="1268" y="60"/>
                      </a:lnTo>
                      <a:lnTo>
                        <a:pt x="1247" y="62"/>
                      </a:lnTo>
                      <a:lnTo>
                        <a:pt x="1230" y="73"/>
                      </a:lnTo>
                      <a:lnTo>
                        <a:pt x="1216" y="67"/>
                      </a:lnTo>
                      <a:lnTo>
                        <a:pt x="1208" y="54"/>
                      </a:lnTo>
                      <a:lnTo>
                        <a:pt x="1198" y="43"/>
                      </a:lnTo>
                      <a:lnTo>
                        <a:pt x="1178" y="29"/>
                      </a:lnTo>
                      <a:lnTo>
                        <a:pt x="1163" y="21"/>
                      </a:lnTo>
                      <a:lnTo>
                        <a:pt x="1138" y="19"/>
                      </a:lnTo>
                      <a:lnTo>
                        <a:pt x="1094" y="13"/>
                      </a:lnTo>
                      <a:lnTo>
                        <a:pt x="1078" y="6"/>
                      </a:lnTo>
                      <a:lnTo>
                        <a:pt x="1056" y="5"/>
                      </a:lnTo>
                      <a:lnTo>
                        <a:pt x="1030" y="5"/>
                      </a:lnTo>
                      <a:lnTo>
                        <a:pt x="996" y="0"/>
                      </a:lnTo>
                      <a:lnTo>
                        <a:pt x="982" y="0"/>
                      </a:lnTo>
                      <a:lnTo>
                        <a:pt x="948" y="0"/>
                      </a:lnTo>
                      <a:lnTo>
                        <a:pt x="922" y="0"/>
                      </a:lnTo>
                      <a:lnTo>
                        <a:pt x="896" y="0"/>
                      </a:lnTo>
                      <a:lnTo>
                        <a:pt x="869" y="0"/>
                      </a:lnTo>
                      <a:lnTo>
                        <a:pt x="844" y="0"/>
                      </a:lnTo>
                      <a:lnTo>
                        <a:pt x="826" y="0"/>
                      </a:lnTo>
                      <a:lnTo>
                        <a:pt x="808" y="5"/>
                      </a:lnTo>
                      <a:lnTo>
                        <a:pt x="792" y="5"/>
                      </a:lnTo>
                      <a:lnTo>
                        <a:pt x="766" y="6"/>
                      </a:lnTo>
                      <a:lnTo>
                        <a:pt x="740" y="13"/>
                      </a:lnTo>
                      <a:lnTo>
                        <a:pt x="722" y="14"/>
                      </a:lnTo>
                      <a:lnTo>
                        <a:pt x="710" y="27"/>
                      </a:lnTo>
                      <a:lnTo>
                        <a:pt x="714" y="2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26" name="Freeform 24"/>
                <p:cNvSpPr>
                  <a:spLocks/>
                </p:cNvSpPr>
                <p:nvPr/>
              </p:nvSpPr>
              <p:spPr bwMode="auto">
                <a:xfrm>
                  <a:off x="2663" y="995"/>
                  <a:ext cx="1041" cy="539"/>
                </a:xfrm>
                <a:custGeom>
                  <a:avLst/>
                  <a:gdLst>
                    <a:gd name="T0" fmla="*/ 335 w 2082"/>
                    <a:gd name="T1" fmla="*/ 33 h 1078"/>
                    <a:gd name="T2" fmla="*/ 265 w 2082"/>
                    <a:gd name="T3" fmla="*/ 56 h 1078"/>
                    <a:gd name="T4" fmla="*/ 235 w 2082"/>
                    <a:gd name="T5" fmla="*/ 82 h 1078"/>
                    <a:gd name="T6" fmla="*/ 188 w 2082"/>
                    <a:gd name="T7" fmla="*/ 94 h 1078"/>
                    <a:gd name="T8" fmla="*/ 162 w 2082"/>
                    <a:gd name="T9" fmla="*/ 121 h 1078"/>
                    <a:gd name="T10" fmla="*/ 117 w 2082"/>
                    <a:gd name="T11" fmla="*/ 145 h 1078"/>
                    <a:gd name="T12" fmla="*/ 71 w 2082"/>
                    <a:gd name="T13" fmla="*/ 163 h 1078"/>
                    <a:gd name="T14" fmla="*/ 43 w 2082"/>
                    <a:gd name="T15" fmla="*/ 201 h 1078"/>
                    <a:gd name="T16" fmla="*/ 22 w 2082"/>
                    <a:gd name="T17" fmla="*/ 238 h 1078"/>
                    <a:gd name="T18" fmla="*/ 0 w 2082"/>
                    <a:gd name="T19" fmla="*/ 278 h 1078"/>
                    <a:gd name="T20" fmla="*/ 9 w 2082"/>
                    <a:gd name="T21" fmla="*/ 319 h 1078"/>
                    <a:gd name="T22" fmla="*/ 27 w 2082"/>
                    <a:gd name="T23" fmla="*/ 357 h 1078"/>
                    <a:gd name="T24" fmla="*/ 48 w 2082"/>
                    <a:gd name="T25" fmla="*/ 391 h 1078"/>
                    <a:gd name="T26" fmla="*/ 78 w 2082"/>
                    <a:gd name="T27" fmla="*/ 419 h 1078"/>
                    <a:gd name="T28" fmla="*/ 108 w 2082"/>
                    <a:gd name="T29" fmla="*/ 452 h 1078"/>
                    <a:gd name="T30" fmla="*/ 160 w 2082"/>
                    <a:gd name="T31" fmla="*/ 473 h 1078"/>
                    <a:gd name="T32" fmla="*/ 216 w 2082"/>
                    <a:gd name="T33" fmla="*/ 477 h 1078"/>
                    <a:gd name="T34" fmla="*/ 261 w 2082"/>
                    <a:gd name="T35" fmla="*/ 497 h 1078"/>
                    <a:gd name="T36" fmla="*/ 342 w 2082"/>
                    <a:gd name="T37" fmla="*/ 507 h 1078"/>
                    <a:gd name="T38" fmla="*/ 397 w 2082"/>
                    <a:gd name="T39" fmla="*/ 516 h 1078"/>
                    <a:gd name="T40" fmla="*/ 443 w 2082"/>
                    <a:gd name="T41" fmla="*/ 532 h 1078"/>
                    <a:gd name="T42" fmla="*/ 508 w 2082"/>
                    <a:gd name="T43" fmla="*/ 536 h 1078"/>
                    <a:gd name="T44" fmla="*/ 569 w 2082"/>
                    <a:gd name="T45" fmla="*/ 536 h 1078"/>
                    <a:gd name="T46" fmla="*/ 615 w 2082"/>
                    <a:gd name="T47" fmla="*/ 528 h 1078"/>
                    <a:gd name="T48" fmla="*/ 668 w 2082"/>
                    <a:gd name="T49" fmla="*/ 524 h 1078"/>
                    <a:gd name="T50" fmla="*/ 763 w 2082"/>
                    <a:gd name="T51" fmla="*/ 516 h 1078"/>
                    <a:gd name="T52" fmla="*/ 829 w 2082"/>
                    <a:gd name="T53" fmla="*/ 505 h 1078"/>
                    <a:gd name="T54" fmla="*/ 849 w 2082"/>
                    <a:gd name="T55" fmla="*/ 477 h 1078"/>
                    <a:gd name="T56" fmla="*/ 910 w 2082"/>
                    <a:gd name="T57" fmla="*/ 487 h 1078"/>
                    <a:gd name="T58" fmla="*/ 950 w 2082"/>
                    <a:gd name="T59" fmla="*/ 464 h 1078"/>
                    <a:gd name="T60" fmla="*/ 978 w 2082"/>
                    <a:gd name="T61" fmla="*/ 433 h 1078"/>
                    <a:gd name="T62" fmla="*/ 992 w 2082"/>
                    <a:gd name="T63" fmla="*/ 416 h 1078"/>
                    <a:gd name="T64" fmla="*/ 1031 w 2082"/>
                    <a:gd name="T65" fmla="*/ 372 h 1078"/>
                    <a:gd name="T66" fmla="*/ 1035 w 2082"/>
                    <a:gd name="T67" fmla="*/ 351 h 1078"/>
                    <a:gd name="T68" fmla="*/ 1041 w 2082"/>
                    <a:gd name="T69" fmla="*/ 317 h 1078"/>
                    <a:gd name="T70" fmla="*/ 1035 w 2082"/>
                    <a:gd name="T71" fmla="*/ 272 h 1078"/>
                    <a:gd name="T72" fmla="*/ 1001 w 2082"/>
                    <a:gd name="T73" fmla="*/ 255 h 1078"/>
                    <a:gd name="T74" fmla="*/ 1001 w 2082"/>
                    <a:gd name="T75" fmla="*/ 221 h 1078"/>
                    <a:gd name="T76" fmla="*/ 975 w 2082"/>
                    <a:gd name="T77" fmla="*/ 182 h 1078"/>
                    <a:gd name="T78" fmla="*/ 944 w 2082"/>
                    <a:gd name="T79" fmla="*/ 166 h 1078"/>
                    <a:gd name="T80" fmla="*/ 914 w 2082"/>
                    <a:gd name="T81" fmla="*/ 141 h 1078"/>
                    <a:gd name="T82" fmla="*/ 850 w 2082"/>
                    <a:gd name="T83" fmla="*/ 130 h 1078"/>
                    <a:gd name="T84" fmla="*/ 797 w 2082"/>
                    <a:gd name="T85" fmla="*/ 122 h 1078"/>
                    <a:gd name="T86" fmla="*/ 777 w 2082"/>
                    <a:gd name="T87" fmla="*/ 88 h 1078"/>
                    <a:gd name="T88" fmla="*/ 741 w 2082"/>
                    <a:gd name="T89" fmla="*/ 54 h 1078"/>
                    <a:gd name="T90" fmla="*/ 664 w 2082"/>
                    <a:gd name="T91" fmla="*/ 35 h 1078"/>
                    <a:gd name="T92" fmla="*/ 608 w 2082"/>
                    <a:gd name="T93" fmla="*/ 33 h 1078"/>
                    <a:gd name="T94" fmla="*/ 569 w 2082"/>
                    <a:gd name="T95" fmla="*/ 8 h 1078"/>
                    <a:gd name="T96" fmla="*/ 498 w 2082"/>
                    <a:gd name="T97" fmla="*/ 0 h 1078"/>
                    <a:gd name="T98" fmla="*/ 435 w 2082"/>
                    <a:gd name="T99" fmla="*/ 0 h 1078"/>
                    <a:gd name="T100" fmla="*/ 382 w 2082"/>
                    <a:gd name="T101" fmla="*/ 3 h 10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082"/>
                    <a:gd name="T154" fmla="*/ 0 h 1078"/>
                    <a:gd name="T155" fmla="*/ 2082 w 2082"/>
                    <a:gd name="T156" fmla="*/ 1078 h 10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082" h="1078">
                      <a:moveTo>
                        <a:pt x="714" y="28"/>
                      </a:moveTo>
                      <a:lnTo>
                        <a:pt x="702" y="37"/>
                      </a:lnTo>
                      <a:lnTo>
                        <a:pt x="688" y="47"/>
                      </a:lnTo>
                      <a:lnTo>
                        <a:pt x="684" y="60"/>
                      </a:lnTo>
                      <a:lnTo>
                        <a:pt x="670" y="66"/>
                      </a:lnTo>
                      <a:lnTo>
                        <a:pt x="590" y="85"/>
                      </a:lnTo>
                      <a:lnTo>
                        <a:pt x="572" y="88"/>
                      </a:lnTo>
                      <a:lnTo>
                        <a:pt x="558" y="96"/>
                      </a:lnTo>
                      <a:lnTo>
                        <a:pt x="539" y="101"/>
                      </a:lnTo>
                      <a:lnTo>
                        <a:pt x="531" y="113"/>
                      </a:lnTo>
                      <a:lnTo>
                        <a:pt x="520" y="129"/>
                      </a:lnTo>
                      <a:lnTo>
                        <a:pt x="506" y="136"/>
                      </a:lnTo>
                      <a:lnTo>
                        <a:pt x="496" y="147"/>
                      </a:lnTo>
                      <a:lnTo>
                        <a:pt x="486" y="161"/>
                      </a:lnTo>
                      <a:lnTo>
                        <a:pt x="470" y="164"/>
                      </a:lnTo>
                      <a:lnTo>
                        <a:pt x="454" y="167"/>
                      </a:lnTo>
                      <a:lnTo>
                        <a:pt x="436" y="175"/>
                      </a:lnTo>
                      <a:lnTo>
                        <a:pt x="410" y="181"/>
                      </a:lnTo>
                      <a:lnTo>
                        <a:pt x="390" y="183"/>
                      </a:lnTo>
                      <a:lnTo>
                        <a:pt x="376" y="189"/>
                      </a:lnTo>
                      <a:lnTo>
                        <a:pt x="346" y="197"/>
                      </a:lnTo>
                      <a:lnTo>
                        <a:pt x="332" y="205"/>
                      </a:lnTo>
                      <a:lnTo>
                        <a:pt x="330" y="215"/>
                      </a:lnTo>
                      <a:lnTo>
                        <a:pt x="324" y="231"/>
                      </a:lnTo>
                      <a:lnTo>
                        <a:pt x="324" y="243"/>
                      </a:lnTo>
                      <a:lnTo>
                        <a:pt x="305" y="251"/>
                      </a:lnTo>
                      <a:lnTo>
                        <a:pt x="267" y="257"/>
                      </a:lnTo>
                      <a:lnTo>
                        <a:pt x="252" y="264"/>
                      </a:lnTo>
                      <a:lnTo>
                        <a:pt x="236" y="278"/>
                      </a:lnTo>
                      <a:lnTo>
                        <a:pt x="234" y="291"/>
                      </a:lnTo>
                      <a:lnTo>
                        <a:pt x="228" y="307"/>
                      </a:lnTo>
                      <a:lnTo>
                        <a:pt x="220" y="317"/>
                      </a:lnTo>
                      <a:lnTo>
                        <a:pt x="199" y="321"/>
                      </a:lnTo>
                      <a:lnTo>
                        <a:pt x="168" y="325"/>
                      </a:lnTo>
                      <a:lnTo>
                        <a:pt x="142" y="327"/>
                      </a:lnTo>
                      <a:lnTo>
                        <a:pt x="122" y="339"/>
                      </a:lnTo>
                      <a:lnTo>
                        <a:pt x="106" y="347"/>
                      </a:lnTo>
                      <a:lnTo>
                        <a:pt x="98" y="373"/>
                      </a:lnTo>
                      <a:lnTo>
                        <a:pt x="90" y="387"/>
                      </a:lnTo>
                      <a:lnTo>
                        <a:pt x="86" y="403"/>
                      </a:lnTo>
                      <a:lnTo>
                        <a:pt x="80" y="413"/>
                      </a:lnTo>
                      <a:lnTo>
                        <a:pt x="70" y="436"/>
                      </a:lnTo>
                      <a:lnTo>
                        <a:pt x="60" y="447"/>
                      </a:lnTo>
                      <a:lnTo>
                        <a:pt x="52" y="461"/>
                      </a:lnTo>
                      <a:lnTo>
                        <a:pt x="44" y="477"/>
                      </a:lnTo>
                      <a:lnTo>
                        <a:pt x="28" y="489"/>
                      </a:lnTo>
                      <a:lnTo>
                        <a:pt x="18" y="517"/>
                      </a:lnTo>
                      <a:lnTo>
                        <a:pt x="8" y="529"/>
                      </a:lnTo>
                      <a:lnTo>
                        <a:pt x="2" y="542"/>
                      </a:lnTo>
                      <a:lnTo>
                        <a:pt x="0" y="557"/>
                      </a:lnTo>
                      <a:lnTo>
                        <a:pt x="0" y="571"/>
                      </a:lnTo>
                      <a:lnTo>
                        <a:pt x="0" y="587"/>
                      </a:lnTo>
                      <a:lnTo>
                        <a:pt x="2" y="599"/>
                      </a:lnTo>
                      <a:lnTo>
                        <a:pt x="8" y="625"/>
                      </a:lnTo>
                      <a:lnTo>
                        <a:pt x="18" y="639"/>
                      </a:lnTo>
                      <a:lnTo>
                        <a:pt x="33" y="653"/>
                      </a:lnTo>
                      <a:lnTo>
                        <a:pt x="46" y="667"/>
                      </a:lnTo>
                      <a:lnTo>
                        <a:pt x="52" y="683"/>
                      </a:lnTo>
                      <a:lnTo>
                        <a:pt x="52" y="702"/>
                      </a:lnTo>
                      <a:lnTo>
                        <a:pt x="54" y="715"/>
                      </a:lnTo>
                      <a:lnTo>
                        <a:pt x="54" y="729"/>
                      </a:lnTo>
                      <a:lnTo>
                        <a:pt x="60" y="740"/>
                      </a:lnTo>
                      <a:lnTo>
                        <a:pt x="70" y="754"/>
                      </a:lnTo>
                      <a:lnTo>
                        <a:pt x="80" y="768"/>
                      </a:lnTo>
                      <a:lnTo>
                        <a:pt x="96" y="783"/>
                      </a:lnTo>
                      <a:lnTo>
                        <a:pt x="104" y="797"/>
                      </a:lnTo>
                      <a:lnTo>
                        <a:pt x="116" y="813"/>
                      </a:lnTo>
                      <a:lnTo>
                        <a:pt x="130" y="819"/>
                      </a:lnTo>
                      <a:lnTo>
                        <a:pt x="138" y="830"/>
                      </a:lnTo>
                      <a:lnTo>
                        <a:pt x="156" y="838"/>
                      </a:lnTo>
                      <a:lnTo>
                        <a:pt x="164" y="852"/>
                      </a:lnTo>
                      <a:lnTo>
                        <a:pt x="174" y="865"/>
                      </a:lnTo>
                      <a:lnTo>
                        <a:pt x="184" y="879"/>
                      </a:lnTo>
                      <a:lnTo>
                        <a:pt x="199" y="892"/>
                      </a:lnTo>
                      <a:lnTo>
                        <a:pt x="216" y="904"/>
                      </a:lnTo>
                      <a:lnTo>
                        <a:pt x="234" y="914"/>
                      </a:lnTo>
                      <a:lnTo>
                        <a:pt x="252" y="927"/>
                      </a:lnTo>
                      <a:lnTo>
                        <a:pt x="267" y="934"/>
                      </a:lnTo>
                      <a:lnTo>
                        <a:pt x="286" y="942"/>
                      </a:lnTo>
                      <a:lnTo>
                        <a:pt x="320" y="946"/>
                      </a:lnTo>
                      <a:lnTo>
                        <a:pt x="338" y="946"/>
                      </a:lnTo>
                      <a:lnTo>
                        <a:pt x="364" y="946"/>
                      </a:lnTo>
                      <a:lnTo>
                        <a:pt x="382" y="949"/>
                      </a:lnTo>
                      <a:lnTo>
                        <a:pt x="416" y="949"/>
                      </a:lnTo>
                      <a:lnTo>
                        <a:pt x="433" y="955"/>
                      </a:lnTo>
                      <a:lnTo>
                        <a:pt x="450" y="960"/>
                      </a:lnTo>
                      <a:lnTo>
                        <a:pt x="468" y="963"/>
                      </a:lnTo>
                      <a:lnTo>
                        <a:pt x="486" y="968"/>
                      </a:lnTo>
                      <a:lnTo>
                        <a:pt x="501" y="982"/>
                      </a:lnTo>
                      <a:lnTo>
                        <a:pt x="522" y="994"/>
                      </a:lnTo>
                      <a:lnTo>
                        <a:pt x="548" y="996"/>
                      </a:lnTo>
                      <a:lnTo>
                        <a:pt x="592" y="1002"/>
                      </a:lnTo>
                      <a:lnTo>
                        <a:pt x="626" y="1009"/>
                      </a:lnTo>
                      <a:lnTo>
                        <a:pt x="652" y="1010"/>
                      </a:lnTo>
                      <a:lnTo>
                        <a:pt x="684" y="1014"/>
                      </a:lnTo>
                      <a:lnTo>
                        <a:pt x="720" y="1014"/>
                      </a:lnTo>
                      <a:lnTo>
                        <a:pt x="735" y="1010"/>
                      </a:lnTo>
                      <a:lnTo>
                        <a:pt x="754" y="1017"/>
                      </a:lnTo>
                      <a:lnTo>
                        <a:pt x="780" y="1025"/>
                      </a:lnTo>
                      <a:lnTo>
                        <a:pt x="795" y="1031"/>
                      </a:lnTo>
                      <a:lnTo>
                        <a:pt x="808" y="1042"/>
                      </a:lnTo>
                      <a:lnTo>
                        <a:pt x="825" y="1050"/>
                      </a:lnTo>
                      <a:lnTo>
                        <a:pt x="840" y="1058"/>
                      </a:lnTo>
                      <a:lnTo>
                        <a:pt x="866" y="1062"/>
                      </a:lnTo>
                      <a:lnTo>
                        <a:pt x="886" y="1064"/>
                      </a:lnTo>
                      <a:lnTo>
                        <a:pt x="900" y="1064"/>
                      </a:lnTo>
                      <a:lnTo>
                        <a:pt x="922" y="1064"/>
                      </a:lnTo>
                      <a:lnTo>
                        <a:pt x="936" y="1069"/>
                      </a:lnTo>
                      <a:lnTo>
                        <a:pt x="974" y="1072"/>
                      </a:lnTo>
                      <a:lnTo>
                        <a:pt x="1016" y="1072"/>
                      </a:lnTo>
                      <a:lnTo>
                        <a:pt x="1042" y="1077"/>
                      </a:lnTo>
                      <a:lnTo>
                        <a:pt x="1056" y="1078"/>
                      </a:lnTo>
                      <a:lnTo>
                        <a:pt x="1078" y="1077"/>
                      </a:lnTo>
                      <a:lnTo>
                        <a:pt x="1112" y="1072"/>
                      </a:lnTo>
                      <a:lnTo>
                        <a:pt x="1138" y="1072"/>
                      </a:lnTo>
                      <a:lnTo>
                        <a:pt x="1156" y="1072"/>
                      </a:lnTo>
                      <a:lnTo>
                        <a:pt x="1172" y="1069"/>
                      </a:lnTo>
                      <a:lnTo>
                        <a:pt x="1186" y="1058"/>
                      </a:lnTo>
                      <a:lnTo>
                        <a:pt x="1211" y="1058"/>
                      </a:lnTo>
                      <a:lnTo>
                        <a:pt x="1230" y="1056"/>
                      </a:lnTo>
                      <a:lnTo>
                        <a:pt x="1249" y="1050"/>
                      </a:lnTo>
                      <a:lnTo>
                        <a:pt x="1263" y="1044"/>
                      </a:lnTo>
                      <a:lnTo>
                        <a:pt x="1286" y="1048"/>
                      </a:lnTo>
                      <a:lnTo>
                        <a:pt x="1300" y="1048"/>
                      </a:lnTo>
                      <a:lnTo>
                        <a:pt x="1336" y="1048"/>
                      </a:lnTo>
                      <a:lnTo>
                        <a:pt x="1429" y="1048"/>
                      </a:lnTo>
                      <a:lnTo>
                        <a:pt x="1458" y="1044"/>
                      </a:lnTo>
                      <a:lnTo>
                        <a:pt x="1483" y="1044"/>
                      </a:lnTo>
                      <a:lnTo>
                        <a:pt x="1497" y="1036"/>
                      </a:lnTo>
                      <a:lnTo>
                        <a:pt x="1527" y="1031"/>
                      </a:lnTo>
                      <a:lnTo>
                        <a:pt x="1543" y="1028"/>
                      </a:lnTo>
                      <a:lnTo>
                        <a:pt x="1580" y="1022"/>
                      </a:lnTo>
                      <a:lnTo>
                        <a:pt x="1606" y="1017"/>
                      </a:lnTo>
                      <a:lnTo>
                        <a:pt x="1620" y="1017"/>
                      </a:lnTo>
                      <a:lnTo>
                        <a:pt x="1658" y="1010"/>
                      </a:lnTo>
                      <a:lnTo>
                        <a:pt x="1671" y="1002"/>
                      </a:lnTo>
                      <a:lnTo>
                        <a:pt x="1671" y="990"/>
                      </a:lnTo>
                      <a:lnTo>
                        <a:pt x="1674" y="976"/>
                      </a:lnTo>
                      <a:lnTo>
                        <a:pt x="1684" y="963"/>
                      </a:lnTo>
                      <a:lnTo>
                        <a:pt x="1698" y="955"/>
                      </a:lnTo>
                      <a:lnTo>
                        <a:pt x="1717" y="966"/>
                      </a:lnTo>
                      <a:lnTo>
                        <a:pt x="1736" y="976"/>
                      </a:lnTo>
                      <a:lnTo>
                        <a:pt x="1769" y="976"/>
                      </a:lnTo>
                      <a:lnTo>
                        <a:pt x="1788" y="976"/>
                      </a:lnTo>
                      <a:lnTo>
                        <a:pt x="1820" y="974"/>
                      </a:lnTo>
                      <a:lnTo>
                        <a:pt x="1845" y="974"/>
                      </a:lnTo>
                      <a:lnTo>
                        <a:pt x="1862" y="966"/>
                      </a:lnTo>
                      <a:lnTo>
                        <a:pt x="1880" y="952"/>
                      </a:lnTo>
                      <a:lnTo>
                        <a:pt x="1888" y="942"/>
                      </a:lnTo>
                      <a:lnTo>
                        <a:pt x="1900" y="928"/>
                      </a:lnTo>
                      <a:lnTo>
                        <a:pt x="1913" y="914"/>
                      </a:lnTo>
                      <a:lnTo>
                        <a:pt x="1932" y="900"/>
                      </a:lnTo>
                      <a:lnTo>
                        <a:pt x="1949" y="892"/>
                      </a:lnTo>
                      <a:lnTo>
                        <a:pt x="1951" y="881"/>
                      </a:lnTo>
                      <a:lnTo>
                        <a:pt x="1957" y="866"/>
                      </a:lnTo>
                      <a:lnTo>
                        <a:pt x="1957" y="852"/>
                      </a:lnTo>
                      <a:lnTo>
                        <a:pt x="1978" y="865"/>
                      </a:lnTo>
                      <a:lnTo>
                        <a:pt x="1957" y="851"/>
                      </a:lnTo>
                      <a:lnTo>
                        <a:pt x="1970" y="838"/>
                      </a:lnTo>
                      <a:lnTo>
                        <a:pt x="1984" y="833"/>
                      </a:lnTo>
                      <a:lnTo>
                        <a:pt x="2017" y="819"/>
                      </a:lnTo>
                      <a:lnTo>
                        <a:pt x="2022" y="789"/>
                      </a:lnTo>
                      <a:lnTo>
                        <a:pt x="2038" y="775"/>
                      </a:lnTo>
                      <a:lnTo>
                        <a:pt x="2055" y="757"/>
                      </a:lnTo>
                      <a:lnTo>
                        <a:pt x="2062" y="745"/>
                      </a:lnTo>
                      <a:lnTo>
                        <a:pt x="2062" y="735"/>
                      </a:lnTo>
                      <a:lnTo>
                        <a:pt x="2063" y="730"/>
                      </a:lnTo>
                      <a:lnTo>
                        <a:pt x="2074" y="730"/>
                      </a:lnTo>
                      <a:lnTo>
                        <a:pt x="2074" y="716"/>
                      </a:lnTo>
                      <a:lnTo>
                        <a:pt x="2070" y="702"/>
                      </a:lnTo>
                      <a:lnTo>
                        <a:pt x="2070" y="689"/>
                      </a:lnTo>
                      <a:lnTo>
                        <a:pt x="2074" y="675"/>
                      </a:lnTo>
                      <a:lnTo>
                        <a:pt x="2082" y="663"/>
                      </a:lnTo>
                      <a:lnTo>
                        <a:pt x="2082" y="648"/>
                      </a:lnTo>
                      <a:lnTo>
                        <a:pt x="2082" y="634"/>
                      </a:lnTo>
                      <a:lnTo>
                        <a:pt x="2082" y="607"/>
                      </a:lnTo>
                      <a:lnTo>
                        <a:pt x="2082" y="587"/>
                      </a:lnTo>
                      <a:lnTo>
                        <a:pt x="2082" y="572"/>
                      </a:lnTo>
                      <a:lnTo>
                        <a:pt x="2079" y="558"/>
                      </a:lnTo>
                      <a:lnTo>
                        <a:pt x="2070" y="545"/>
                      </a:lnTo>
                      <a:lnTo>
                        <a:pt x="2055" y="537"/>
                      </a:lnTo>
                      <a:lnTo>
                        <a:pt x="2028" y="533"/>
                      </a:lnTo>
                      <a:lnTo>
                        <a:pt x="2011" y="529"/>
                      </a:lnTo>
                      <a:lnTo>
                        <a:pt x="1995" y="525"/>
                      </a:lnTo>
                      <a:lnTo>
                        <a:pt x="2003" y="511"/>
                      </a:lnTo>
                      <a:lnTo>
                        <a:pt x="2010" y="497"/>
                      </a:lnTo>
                      <a:lnTo>
                        <a:pt x="2010" y="485"/>
                      </a:lnTo>
                      <a:lnTo>
                        <a:pt x="2010" y="469"/>
                      </a:lnTo>
                      <a:lnTo>
                        <a:pt x="2010" y="457"/>
                      </a:lnTo>
                      <a:lnTo>
                        <a:pt x="2002" y="443"/>
                      </a:lnTo>
                      <a:lnTo>
                        <a:pt x="1992" y="413"/>
                      </a:lnTo>
                      <a:lnTo>
                        <a:pt x="1986" y="401"/>
                      </a:lnTo>
                      <a:lnTo>
                        <a:pt x="1984" y="389"/>
                      </a:lnTo>
                      <a:lnTo>
                        <a:pt x="1970" y="373"/>
                      </a:lnTo>
                      <a:lnTo>
                        <a:pt x="1951" y="365"/>
                      </a:lnTo>
                      <a:lnTo>
                        <a:pt x="1934" y="359"/>
                      </a:lnTo>
                      <a:lnTo>
                        <a:pt x="1932" y="345"/>
                      </a:lnTo>
                      <a:lnTo>
                        <a:pt x="1908" y="339"/>
                      </a:lnTo>
                      <a:lnTo>
                        <a:pt x="1880" y="345"/>
                      </a:lnTo>
                      <a:lnTo>
                        <a:pt x="1888" y="332"/>
                      </a:lnTo>
                      <a:lnTo>
                        <a:pt x="1888" y="317"/>
                      </a:lnTo>
                      <a:lnTo>
                        <a:pt x="1880" y="305"/>
                      </a:lnTo>
                      <a:lnTo>
                        <a:pt x="1862" y="291"/>
                      </a:lnTo>
                      <a:lnTo>
                        <a:pt x="1848" y="287"/>
                      </a:lnTo>
                      <a:lnTo>
                        <a:pt x="1829" y="283"/>
                      </a:lnTo>
                      <a:lnTo>
                        <a:pt x="1814" y="278"/>
                      </a:lnTo>
                      <a:lnTo>
                        <a:pt x="1796" y="278"/>
                      </a:lnTo>
                      <a:lnTo>
                        <a:pt x="1769" y="271"/>
                      </a:lnTo>
                      <a:lnTo>
                        <a:pt x="1731" y="259"/>
                      </a:lnTo>
                      <a:lnTo>
                        <a:pt x="1700" y="259"/>
                      </a:lnTo>
                      <a:lnTo>
                        <a:pt x="1663" y="259"/>
                      </a:lnTo>
                      <a:lnTo>
                        <a:pt x="1640" y="264"/>
                      </a:lnTo>
                      <a:lnTo>
                        <a:pt x="1622" y="264"/>
                      </a:lnTo>
                      <a:lnTo>
                        <a:pt x="1606" y="257"/>
                      </a:lnTo>
                      <a:lnTo>
                        <a:pt x="1595" y="245"/>
                      </a:lnTo>
                      <a:lnTo>
                        <a:pt x="1587" y="231"/>
                      </a:lnTo>
                      <a:lnTo>
                        <a:pt x="1576" y="218"/>
                      </a:lnTo>
                      <a:lnTo>
                        <a:pt x="1568" y="205"/>
                      </a:lnTo>
                      <a:lnTo>
                        <a:pt x="1560" y="189"/>
                      </a:lnTo>
                      <a:lnTo>
                        <a:pt x="1554" y="177"/>
                      </a:lnTo>
                      <a:lnTo>
                        <a:pt x="1542" y="164"/>
                      </a:lnTo>
                      <a:lnTo>
                        <a:pt x="1527" y="150"/>
                      </a:lnTo>
                      <a:lnTo>
                        <a:pt x="1508" y="134"/>
                      </a:lnTo>
                      <a:lnTo>
                        <a:pt x="1492" y="128"/>
                      </a:lnTo>
                      <a:lnTo>
                        <a:pt x="1483" y="109"/>
                      </a:lnTo>
                      <a:lnTo>
                        <a:pt x="1466" y="101"/>
                      </a:lnTo>
                      <a:lnTo>
                        <a:pt x="1445" y="99"/>
                      </a:lnTo>
                      <a:lnTo>
                        <a:pt x="1424" y="88"/>
                      </a:lnTo>
                      <a:lnTo>
                        <a:pt x="1377" y="79"/>
                      </a:lnTo>
                      <a:lnTo>
                        <a:pt x="1328" y="71"/>
                      </a:lnTo>
                      <a:lnTo>
                        <a:pt x="1293" y="68"/>
                      </a:lnTo>
                      <a:lnTo>
                        <a:pt x="1268" y="60"/>
                      </a:lnTo>
                      <a:lnTo>
                        <a:pt x="1248" y="61"/>
                      </a:lnTo>
                      <a:lnTo>
                        <a:pt x="1230" y="71"/>
                      </a:lnTo>
                      <a:lnTo>
                        <a:pt x="1216" y="66"/>
                      </a:lnTo>
                      <a:lnTo>
                        <a:pt x="1208" y="53"/>
                      </a:lnTo>
                      <a:lnTo>
                        <a:pt x="1198" y="41"/>
                      </a:lnTo>
                      <a:lnTo>
                        <a:pt x="1178" y="28"/>
                      </a:lnTo>
                      <a:lnTo>
                        <a:pt x="1164" y="20"/>
                      </a:lnTo>
                      <a:lnTo>
                        <a:pt x="1138" y="17"/>
                      </a:lnTo>
                      <a:lnTo>
                        <a:pt x="1094" y="12"/>
                      </a:lnTo>
                      <a:lnTo>
                        <a:pt x="1078" y="6"/>
                      </a:lnTo>
                      <a:lnTo>
                        <a:pt x="1056" y="3"/>
                      </a:lnTo>
                      <a:lnTo>
                        <a:pt x="1029" y="3"/>
                      </a:lnTo>
                      <a:lnTo>
                        <a:pt x="996" y="0"/>
                      </a:lnTo>
                      <a:lnTo>
                        <a:pt x="982" y="0"/>
                      </a:lnTo>
                      <a:lnTo>
                        <a:pt x="947" y="0"/>
                      </a:lnTo>
                      <a:lnTo>
                        <a:pt x="922" y="0"/>
                      </a:lnTo>
                      <a:lnTo>
                        <a:pt x="896" y="0"/>
                      </a:lnTo>
                      <a:lnTo>
                        <a:pt x="870" y="0"/>
                      </a:lnTo>
                      <a:lnTo>
                        <a:pt x="844" y="0"/>
                      </a:lnTo>
                      <a:lnTo>
                        <a:pt x="825" y="0"/>
                      </a:lnTo>
                      <a:lnTo>
                        <a:pt x="808" y="3"/>
                      </a:lnTo>
                      <a:lnTo>
                        <a:pt x="792" y="3"/>
                      </a:lnTo>
                      <a:lnTo>
                        <a:pt x="765" y="6"/>
                      </a:lnTo>
                      <a:lnTo>
                        <a:pt x="740" y="12"/>
                      </a:lnTo>
                      <a:lnTo>
                        <a:pt x="722" y="14"/>
                      </a:lnTo>
                      <a:lnTo>
                        <a:pt x="710" y="25"/>
                      </a:lnTo>
                      <a:lnTo>
                        <a:pt x="714" y="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27" name="Rectangle 25"/>
                <p:cNvSpPr>
                  <a:spLocks noChangeArrowheads="1"/>
                </p:cNvSpPr>
                <p:nvPr/>
              </p:nvSpPr>
              <p:spPr bwMode="auto">
                <a:xfrm>
                  <a:off x="2992" y="1340"/>
                  <a:ext cx="475" cy="177"/>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400" b="1">
                      <a:solidFill>
                        <a:schemeClr val="bg1"/>
                      </a:solidFill>
                      <a:latin typeface="Rotis Sans Serif for Nokia" pitchFamily="2" charset="0"/>
                    </a:rPr>
                    <a:t>MSC</a:t>
                  </a:r>
                </a:p>
              </p:txBody>
            </p:sp>
          </p:grpSp>
          <p:sp>
            <p:nvSpPr>
              <p:cNvPr id="16500" name="Rectangle 26"/>
              <p:cNvSpPr>
                <a:spLocks noChangeArrowheads="1"/>
              </p:cNvSpPr>
              <p:nvPr/>
            </p:nvSpPr>
            <p:spPr bwMode="auto">
              <a:xfrm>
                <a:off x="4298" y="1025"/>
                <a:ext cx="552"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rgbClr val="000000"/>
                    </a:solidFill>
                    <a:latin typeface="Rotis Sans Serif for Nokia" pitchFamily="2" charset="0"/>
                  </a:rPr>
                  <a:t>HLR/AuC</a:t>
                </a:r>
              </a:p>
              <a:p>
                <a:pPr defTabSz="762000">
                  <a:lnSpc>
                    <a:spcPct val="90000"/>
                  </a:lnSpc>
                </a:pPr>
                <a:r>
                  <a:rPr lang="en-US" sz="1000" b="1">
                    <a:solidFill>
                      <a:srgbClr val="000000"/>
                    </a:solidFill>
                    <a:latin typeface="Rotis Sans Serif for Nokia" pitchFamily="2" charset="0"/>
                  </a:rPr>
                  <a:t>EIR</a:t>
                </a:r>
              </a:p>
            </p:txBody>
          </p:sp>
          <p:sp>
            <p:nvSpPr>
              <p:cNvPr id="16501" name="Rectangle 27"/>
              <p:cNvSpPr>
                <a:spLocks noChangeArrowheads="1"/>
              </p:cNvSpPr>
              <p:nvPr/>
            </p:nvSpPr>
            <p:spPr bwMode="auto">
              <a:xfrm>
                <a:off x="2271" y="666"/>
                <a:ext cx="333"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rgbClr val="000000"/>
                    </a:solidFill>
                    <a:latin typeface="Rotis Sans Serif for Nokia" pitchFamily="2" charset="0"/>
                  </a:rPr>
                  <a:t>BSC</a:t>
                </a:r>
              </a:p>
            </p:txBody>
          </p:sp>
          <p:sp>
            <p:nvSpPr>
              <p:cNvPr id="16502" name="Rectangle 28"/>
              <p:cNvSpPr>
                <a:spLocks noChangeArrowheads="1"/>
              </p:cNvSpPr>
              <p:nvPr/>
            </p:nvSpPr>
            <p:spPr bwMode="auto">
              <a:xfrm>
                <a:off x="1646" y="699"/>
                <a:ext cx="32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rgbClr val="000000"/>
                    </a:solidFill>
                    <a:latin typeface="Rotis Sans Serif for Nokia" pitchFamily="2" charset="0"/>
                  </a:rPr>
                  <a:t>BTS</a:t>
                </a:r>
              </a:p>
            </p:txBody>
          </p:sp>
          <p:sp>
            <p:nvSpPr>
              <p:cNvPr id="16503" name="Line 29"/>
              <p:cNvSpPr>
                <a:spLocks noChangeShapeType="1"/>
              </p:cNvSpPr>
              <p:nvPr/>
            </p:nvSpPr>
            <p:spPr bwMode="auto">
              <a:xfrm>
                <a:off x="1933" y="1061"/>
                <a:ext cx="185"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04" name="Line 30"/>
              <p:cNvSpPr>
                <a:spLocks noChangeShapeType="1"/>
              </p:cNvSpPr>
              <p:nvPr/>
            </p:nvSpPr>
            <p:spPr bwMode="auto">
              <a:xfrm flipV="1">
                <a:off x="2229" y="877"/>
                <a:ext cx="727" cy="1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05" name="Line 31"/>
              <p:cNvSpPr>
                <a:spLocks noChangeShapeType="1"/>
              </p:cNvSpPr>
              <p:nvPr/>
            </p:nvSpPr>
            <p:spPr bwMode="auto">
              <a:xfrm>
                <a:off x="3344" y="1025"/>
                <a:ext cx="228" cy="5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06" name="Line 32"/>
              <p:cNvSpPr>
                <a:spLocks noChangeShapeType="1"/>
              </p:cNvSpPr>
              <p:nvPr/>
            </p:nvSpPr>
            <p:spPr bwMode="auto">
              <a:xfrm flipV="1">
                <a:off x="3636" y="1169"/>
                <a:ext cx="541" cy="33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07" name="Line 33"/>
              <p:cNvSpPr>
                <a:spLocks noChangeShapeType="1"/>
              </p:cNvSpPr>
              <p:nvPr/>
            </p:nvSpPr>
            <p:spPr bwMode="auto">
              <a:xfrm flipV="1">
                <a:off x="3392" y="687"/>
                <a:ext cx="390" cy="25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aphicFrame>
            <p:nvGraphicFramePr>
              <p:cNvPr id="16400" name="Object 16">
                <a:hlinkClick r:id="" action="ppaction://ole?verb=0"/>
              </p:cNvPr>
              <p:cNvGraphicFramePr>
                <a:graphicFrameLocks/>
              </p:cNvGraphicFramePr>
              <p:nvPr/>
            </p:nvGraphicFramePr>
            <p:xfrm>
              <a:off x="2042" y="688"/>
              <a:ext cx="329" cy="680"/>
            </p:xfrm>
            <a:graphic>
              <a:graphicData uri="http://schemas.openxmlformats.org/presentationml/2006/ole">
                <mc:AlternateContent xmlns:mc="http://schemas.openxmlformats.org/markup-compatibility/2006">
                  <mc:Choice xmlns:v="urn:schemas-microsoft-com:vml" Requires="v">
                    <p:oleObj spid="_x0000_s16548" name="Clip" r:id="rId5" imgW="520560" imgH="1077840" progId="MS_ClipArt_Gallery.2">
                      <p:embed/>
                    </p:oleObj>
                  </mc:Choice>
                  <mc:Fallback>
                    <p:oleObj name="Clip" r:id="rId5" imgW="520560" imgH="1077840" progId="MS_ClipArt_Gallery.2">
                      <p:embed/>
                      <p:pic>
                        <p:nvPicPr>
                          <p:cNvPr id="0" name="Object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2" y="688"/>
                            <a:ext cx="329" cy="68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1" name="Object 17">
                <a:hlinkClick r:id="" action="ppaction://ole?verb=0"/>
              </p:cNvPr>
              <p:cNvGraphicFramePr>
                <a:graphicFrameLocks/>
              </p:cNvGraphicFramePr>
              <p:nvPr/>
            </p:nvGraphicFramePr>
            <p:xfrm>
              <a:off x="4110" y="895"/>
              <a:ext cx="266" cy="534"/>
            </p:xfrm>
            <a:graphic>
              <a:graphicData uri="http://schemas.openxmlformats.org/presentationml/2006/ole">
                <mc:AlternateContent xmlns:mc="http://schemas.openxmlformats.org/markup-compatibility/2006">
                  <mc:Choice xmlns:v="urn:schemas-microsoft-com:vml" Requires="v">
                    <p:oleObj spid="_x0000_s16549" name="Clip" r:id="rId7" imgW="420480" imgH="846000" progId="MS_ClipArt_Gallery.2">
                      <p:embed/>
                    </p:oleObj>
                  </mc:Choice>
                  <mc:Fallback>
                    <p:oleObj name="Clip" r:id="rId7" imgW="420480" imgH="846000" progId="MS_ClipArt_Gallery.2">
                      <p:embed/>
                      <p:pic>
                        <p:nvPicPr>
                          <p:cNvPr id="0"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0" y="895"/>
                            <a:ext cx="266" cy="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508" name="Group 36"/>
              <p:cNvGrpSpPr>
                <a:grpSpLocks/>
              </p:cNvGrpSpPr>
              <p:nvPr/>
            </p:nvGrpSpPr>
            <p:grpSpPr bwMode="auto">
              <a:xfrm>
                <a:off x="2849" y="536"/>
                <a:ext cx="674" cy="585"/>
                <a:chOff x="2920" y="622"/>
                <a:chExt cx="674" cy="585"/>
              </a:xfrm>
            </p:grpSpPr>
            <p:graphicFrame>
              <p:nvGraphicFramePr>
                <p:cNvPr id="16403" name="Object 19">
                  <a:hlinkClick r:id="" action="ppaction://ole?verb=0"/>
                </p:cNvPr>
                <p:cNvGraphicFramePr>
                  <a:graphicFrameLocks/>
                </p:cNvGraphicFramePr>
                <p:nvPr/>
              </p:nvGraphicFramePr>
              <p:xfrm>
                <a:off x="2920" y="622"/>
                <a:ext cx="292" cy="585"/>
              </p:xfrm>
              <a:graphic>
                <a:graphicData uri="http://schemas.openxmlformats.org/presentationml/2006/ole">
                  <mc:AlternateContent xmlns:mc="http://schemas.openxmlformats.org/markup-compatibility/2006">
                    <mc:Choice xmlns:v="urn:schemas-microsoft-com:vml" Requires="v">
                      <p:oleObj spid="_x0000_s16550" name="Clip" r:id="rId9" imgW="461880" imgH="927000" progId="MS_ClipArt_Gallery.2">
                        <p:embed/>
                      </p:oleObj>
                    </mc:Choice>
                    <mc:Fallback>
                      <p:oleObj name="Clip" r:id="rId9" imgW="461880" imgH="927000" progId="MS_ClipArt_Gallery.2">
                        <p:embed/>
                        <p:pic>
                          <p:nvPicPr>
                            <p:cNvPr id="0"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0" y="622"/>
                              <a:ext cx="292" cy="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4" name="Object 20">
                  <a:hlinkClick r:id="" action="ppaction://ole?verb=0"/>
                </p:cNvPr>
                <p:cNvGraphicFramePr>
                  <a:graphicFrameLocks/>
                </p:cNvGraphicFramePr>
                <p:nvPr/>
              </p:nvGraphicFramePr>
              <p:xfrm>
                <a:off x="3111" y="622"/>
                <a:ext cx="292" cy="585"/>
              </p:xfrm>
              <a:graphic>
                <a:graphicData uri="http://schemas.openxmlformats.org/presentationml/2006/ole">
                  <mc:AlternateContent xmlns:mc="http://schemas.openxmlformats.org/markup-compatibility/2006">
                    <mc:Choice xmlns:v="urn:schemas-microsoft-com:vml" Requires="v">
                      <p:oleObj spid="_x0000_s16551" name="Clip" r:id="rId11" imgW="461880" imgH="927000" progId="MS_ClipArt_Gallery.2">
                        <p:embed/>
                      </p:oleObj>
                    </mc:Choice>
                    <mc:Fallback>
                      <p:oleObj name="Clip" r:id="rId11" imgW="461880" imgH="927000" progId="MS_ClipArt_Gallery.2">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1" y="622"/>
                              <a:ext cx="292" cy="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5" name="Object 21">
                  <a:hlinkClick r:id="" action="ppaction://ole?verb=0"/>
                </p:cNvPr>
                <p:cNvGraphicFramePr>
                  <a:graphicFrameLocks/>
                </p:cNvGraphicFramePr>
                <p:nvPr/>
              </p:nvGraphicFramePr>
              <p:xfrm>
                <a:off x="3302" y="622"/>
                <a:ext cx="292" cy="585"/>
              </p:xfrm>
              <a:graphic>
                <a:graphicData uri="http://schemas.openxmlformats.org/presentationml/2006/ole">
                  <mc:AlternateContent xmlns:mc="http://schemas.openxmlformats.org/markup-compatibility/2006">
                    <mc:Choice xmlns:v="urn:schemas-microsoft-com:vml" Requires="v">
                      <p:oleObj spid="_x0000_s16552" name="Clip" r:id="rId13" imgW="461880" imgH="927000" progId="MS_ClipArt_Gallery.2">
                        <p:embed/>
                      </p:oleObj>
                    </mc:Choice>
                    <mc:Fallback>
                      <p:oleObj name="Clip" r:id="rId13" imgW="461880" imgH="927000" progId="MS_ClipArt_Gallery.2">
                        <p:embed/>
                        <p:pic>
                          <p:nvPicPr>
                            <p:cNvPr id="0" name="Object 2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2" y="622"/>
                              <a:ext cx="292" cy="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509" name="Freeform 40"/>
              <p:cNvSpPr>
                <a:spLocks/>
              </p:cNvSpPr>
              <p:nvPr/>
            </p:nvSpPr>
            <p:spPr bwMode="auto">
              <a:xfrm>
                <a:off x="3709" y="490"/>
                <a:ext cx="651" cy="337"/>
              </a:xfrm>
              <a:custGeom>
                <a:avLst/>
                <a:gdLst>
                  <a:gd name="T0" fmla="*/ 209 w 1953"/>
                  <a:gd name="T1" fmla="*/ 21 h 1012"/>
                  <a:gd name="T2" fmla="*/ 166 w 1953"/>
                  <a:gd name="T3" fmla="*/ 36 h 1012"/>
                  <a:gd name="T4" fmla="*/ 147 w 1953"/>
                  <a:gd name="T5" fmla="*/ 52 h 1012"/>
                  <a:gd name="T6" fmla="*/ 118 w 1953"/>
                  <a:gd name="T7" fmla="*/ 59 h 1012"/>
                  <a:gd name="T8" fmla="*/ 101 w 1953"/>
                  <a:gd name="T9" fmla="*/ 76 h 1012"/>
                  <a:gd name="T10" fmla="*/ 73 w 1953"/>
                  <a:gd name="T11" fmla="*/ 91 h 1012"/>
                  <a:gd name="T12" fmla="*/ 44 w 1953"/>
                  <a:gd name="T13" fmla="*/ 103 h 1012"/>
                  <a:gd name="T14" fmla="*/ 27 w 1953"/>
                  <a:gd name="T15" fmla="*/ 126 h 1012"/>
                  <a:gd name="T16" fmla="*/ 14 w 1953"/>
                  <a:gd name="T17" fmla="*/ 149 h 1012"/>
                  <a:gd name="T18" fmla="*/ 0 w 1953"/>
                  <a:gd name="T19" fmla="*/ 174 h 1012"/>
                  <a:gd name="T20" fmla="*/ 5 w 1953"/>
                  <a:gd name="T21" fmla="*/ 199 h 1012"/>
                  <a:gd name="T22" fmla="*/ 17 w 1953"/>
                  <a:gd name="T23" fmla="*/ 223 h 1012"/>
                  <a:gd name="T24" fmla="*/ 30 w 1953"/>
                  <a:gd name="T25" fmla="*/ 244 h 1012"/>
                  <a:gd name="T26" fmla="*/ 49 w 1953"/>
                  <a:gd name="T27" fmla="*/ 262 h 1012"/>
                  <a:gd name="T28" fmla="*/ 67 w 1953"/>
                  <a:gd name="T29" fmla="*/ 283 h 1012"/>
                  <a:gd name="T30" fmla="*/ 100 w 1953"/>
                  <a:gd name="T31" fmla="*/ 296 h 1012"/>
                  <a:gd name="T32" fmla="*/ 136 w 1953"/>
                  <a:gd name="T33" fmla="*/ 298 h 1012"/>
                  <a:gd name="T34" fmla="*/ 163 w 1953"/>
                  <a:gd name="T35" fmla="*/ 311 h 1012"/>
                  <a:gd name="T36" fmla="*/ 214 w 1953"/>
                  <a:gd name="T37" fmla="*/ 317 h 1012"/>
                  <a:gd name="T38" fmla="*/ 249 w 1953"/>
                  <a:gd name="T39" fmla="*/ 322 h 1012"/>
                  <a:gd name="T40" fmla="*/ 277 w 1953"/>
                  <a:gd name="T41" fmla="*/ 333 h 1012"/>
                  <a:gd name="T42" fmla="*/ 318 w 1953"/>
                  <a:gd name="T43" fmla="*/ 335 h 1012"/>
                  <a:gd name="T44" fmla="*/ 356 w 1953"/>
                  <a:gd name="T45" fmla="*/ 335 h 1012"/>
                  <a:gd name="T46" fmla="*/ 385 w 1953"/>
                  <a:gd name="T47" fmla="*/ 330 h 1012"/>
                  <a:gd name="T48" fmla="*/ 418 w 1953"/>
                  <a:gd name="T49" fmla="*/ 328 h 1012"/>
                  <a:gd name="T50" fmla="*/ 478 w 1953"/>
                  <a:gd name="T51" fmla="*/ 322 h 1012"/>
                  <a:gd name="T52" fmla="*/ 518 w 1953"/>
                  <a:gd name="T53" fmla="*/ 316 h 1012"/>
                  <a:gd name="T54" fmla="*/ 531 w 1953"/>
                  <a:gd name="T55" fmla="*/ 298 h 1012"/>
                  <a:gd name="T56" fmla="*/ 569 w 1953"/>
                  <a:gd name="T57" fmla="*/ 305 h 1012"/>
                  <a:gd name="T58" fmla="*/ 594 w 1953"/>
                  <a:gd name="T59" fmla="*/ 290 h 1012"/>
                  <a:gd name="T60" fmla="*/ 612 w 1953"/>
                  <a:gd name="T61" fmla="*/ 271 h 1012"/>
                  <a:gd name="T62" fmla="*/ 620 w 1953"/>
                  <a:gd name="T63" fmla="*/ 260 h 1012"/>
                  <a:gd name="T64" fmla="*/ 645 w 1953"/>
                  <a:gd name="T65" fmla="*/ 233 h 1012"/>
                  <a:gd name="T66" fmla="*/ 647 w 1953"/>
                  <a:gd name="T67" fmla="*/ 220 h 1012"/>
                  <a:gd name="T68" fmla="*/ 651 w 1953"/>
                  <a:gd name="T69" fmla="*/ 198 h 1012"/>
                  <a:gd name="T70" fmla="*/ 647 w 1953"/>
                  <a:gd name="T71" fmla="*/ 170 h 1012"/>
                  <a:gd name="T72" fmla="*/ 626 w 1953"/>
                  <a:gd name="T73" fmla="*/ 160 h 1012"/>
                  <a:gd name="T74" fmla="*/ 626 w 1953"/>
                  <a:gd name="T75" fmla="*/ 139 h 1012"/>
                  <a:gd name="T76" fmla="*/ 610 w 1953"/>
                  <a:gd name="T77" fmla="*/ 115 h 1012"/>
                  <a:gd name="T78" fmla="*/ 590 w 1953"/>
                  <a:gd name="T79" fmla="*/ 104 h 1012"/>
                  <a:gd name="T80" fmla="*/ 572 w 1953"/>
                  <a:gd name="T81" fmla="*/ 89 h 1012"/>
                  <a:gd name="T82" fmla="*/ 531 w 1953"/>
                  <a:gd name="T83" fmla="*/ 81 h 1012"/>
                  <a:gd name="T84" fmla="*/ 499 w 1953"/>
                  <a:gd name="T85" fmla="*/ 77 h 1012"/>
                  <a:gd name="T86" fmla="*/ 486 w 1953"/>
                  <a:gd name="T87" fmla="*/ 56 h 1012"/>
                  <a:gd name="T88" fmla="*/ 464 w 1953"/>
                  <a:gd name="T89" fmla="*/ 35 h 1012"/>
                  <a:gd name="T90" fmla="*/ 415 w 1953"/>
                  <a:gd name="T91" fmla="*/ 23 h 1012"/>
                  <a:gd name="T92" fmla="*/ 380 w 1953"/>
                  <a:gd name="T93" fmla="*/ 21 h 1012"/>
                  <a:gd name="T94" fmla="*/ 356 w 1953"/>
                  <a:gd name="T95" fmla="*/ 6 h 1012"/>
                  <a:gd name="T96" fmla="*/ 311 w 1953"/>
                  <a:gd name="T97" fmla="*/ 0 h 1012"/>
                  <a:gd name="T98" fmla="*/ 272 w 1953"/>
                  <a:gd name="T99" fmla="*/ 0 h 1012"/>
                  <a:gd name="T100" fmla="*/ 239 w 1953"/>
                  <a:gd name="T101" fmla="*/ 2 h 10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53"/>
                  <a:gd name="T154" fmla="*/ 0 h 1012"/>
                  <a:gd name="T155" fmla="*/ 1953 w 1953"/>
                  <a:gd name="T156" fmla="*/ 1012 h 10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53" h="1012">
                    <a:moveTo>
                      <a:pt x="670" y="27"/>
                    </a:moveTo>
                    <a:lnTo>
                      <a:pt x="659" y="36"/>
                    </a:lnTo>
                    <a:lnTo>
                      <a:pt x="646" y="46"/>
                    </a:lnTo>
                    <a:lnTo>
                      <a:pt x="641" y="56"/>
                    </a:lnTo>
                    <a:lnTo>
                      <a:pt x="628" y="63"/>
                    </a:lnTo>
                    <a:lnTo>
                      <a:pt x="554" y="81"/>
                    </a:lnTo>
                    <a:lnTo>
                      <a:pt x="537" y="83"/>
                    </a:lnTo>
                    <a:lnTo>
                      <a:pt x="524" y="91"/>
                    </a:lnTo>
                    <a:lnTo>
                      <a:pt x="506" y="96"/>
                    </a:lnTo>
                    <a:lnTo>
                      <a:pt x="499" y="107"/>
                    </a:lnTo>
                    <a:lnTo>
                      <a:pt x="488" y="122"/>
                    </a:lnTo>
                    <a:lnTo>
                      <a:pt x="475" y="128"/>
                    </a:lnTo>
                    <a:lnTo>
                      <a:pt x="465" y="139"/>
                    </a:lnTo>
                    <a:lnTo>
                      <a:pt x="455" y="152"/>
                    </a:lnTo>
                    <a:lnTo>
                      <a:pt x="440" y="155"/>
                    </a:lnTo>
                    <a:lnTo>
                      <a:pt x="426" y="158"/>
                    </a:lnTo>
                    <a:lnTo>
                      <a:pt x="409" y="165"/>
                    </a:lnTo>
                    <a:lnTo>
                      <a:pt x="384" y="171"/>
                    </a:lnTo>
                    <a:lnTo>
                      <a:pt x="366" y="173"/>
                    </a:lnTo>
                    <a:lnTo>
                      <a:pt x="353" y="178"/>
                    </a:lnTo>
                    <a:lnTo>
                      <a:pt x="325" y="186"/>
                    </a:lnTo>
                    <a:lnTo>
                      <a:pt x="312" y="193"/>
                    </a:lnTo>
                    <a:lnTo>
                      <a:pt x="310" y="203"/>
                    </a:lnTo>
                    <a:lnTo>
                      <a:pt x="304" y="218"/>
                    </a:lnTo>
                    <a:lnTo>
                      <a:pt x="304" y="229"/>
                    </a:lnTo>
                    <a:lnTo>
                      <a:pt x="287" y="237"/>
                    </a:lnTo>
                    <a:lnTo>
                      <a:pt x="251" y="242"/>
                    </a:lnTo>
                    <a:lnTo>
                      <a:pt x="236" y="247"/>
                    </a:lnTo>
                    <a:lnTo>
                      <a:pt x="221" y="260"/>
                    </a:lnTo>
                    <a:lnTo>
                      <a:pt x="220" y="274"/>
                    </a:lnTo>
                    <a:lnTo>
                      <a:pt x="214" y="288"/>
                    </a:lnTo>
                    <a:lnTo>
                      <a:pt x="207" y="298"/>
                    </a:lnTo>
                    <a:lnTo>
                      <a:pt x="187" y="303"/>
                    </a:lnTo>
                    <a:lnTo>
                      <a:pt x="157" y="306"/>
                    </a:lnTo>
                    <a:lnTo>
                      <a:pt x="133" y="308"/>
                    </a:lnTo>
                    <a:lnTo>
                      <a:pt x="115" y="319"/>
                    </a:lnTo>
                    <a:lnTo>
                      <a:pt x="100" y="326"/>
                    </a:lnTo>
                    <a:lnTo>
                      <a:pt x="92" y="351"/>
                    </a:lnTo>
                    <a:lnTo>
                      <a:pt x="85" y="364"/>
                    </a:lnTo>
                    <a:lnTo>
                      <a:pt x="80" y="379"/>
                    </a:lnTo>
                    <a:lnTo>
                      <a:pt x="75" y="388"/>
                    </a:lnTo>
                    <a:lnTo>
                      <a:pt x="65" y="411"/>
                    </a:lnTo>
                    <a:lnTo>
                      <a:pt x="56" y="420"/>
                    </a:lnTo>
                    <a:lnTo>
                      <a:pt x="49" y="433"/>
                    </a:lnTo>
                    <a:lnTo>
                      <a:pt x="41" y="448"/>
                    </a:lnTo>
                    <a:lnTo>
                      <a:pt x="26" y="459"/>
                    </a:lnTo>
                    <a:lnTo>
                      <a:pt x="16" y="486"/>
                    </a:lnTo>
                    <a:lnTo>
                      <a:pt x="8" y="497"/>
                    </a:lnTo>
                    <a:lnTo>
                      <a:pt x="1" y="510"/>
                    </a:lnTo>
                    <a:lnTo>
                      <a:pt x="0" y="523"/>
                    </a:lnTo>
                    <a:lnTo>
                      <a:pt x="0" y="536"/>
                    </a:lnTo>
                    <a:lnTo>
                      <a:pt x="0" y="551"/>
                    </a:lnTo>
                    <a:lnTo>
                      <a:pt x="1" y="563"/>
                    </a:lnTo>
                    <a:lnTo>
                      <a:pt x="8" y="587"/>
                    </a:lnTo>
                    <a:lnTo>
                      <a:pt x="16" y="599"/>
                    </a:lnTo>
                    <a:lnTo>
                      <a:pt x="32" y="614"/>
                    </a:lnTo>
                    <a:lnTo>
                      <a:pt x="44" y="626"/>
                    </a:lnTo>
                    <a:lnTo>
                      <a:pt x="49" y="642"/>
                    </a:lnTo>
                    <a:lnTo>
                      <a:pt x="49" y="660"/>
                    </a:lnTo>
                    <a:lnTo>
                      <a:pt x="51" y="671"/>
                    </a:lnTo>
                    <a:lnTo>
                      <a:pt x="51" y="685"/>
                    </a:lnTo>
                    <a:lnTo>
                      <a:pt x="56" y="696"/>
                    </a:lnTo>
                    <a:lnTo>
                      <a:pt x="65" y="709"/>
                    </a:lnTo>
                    <a:lnTo>
                      <a:pt x="75" y="722"/>
                    </a:lnTo>
                    <a:lnTo>
                      <a:pt x="90" y="734"/>
                    </a:lnTo>
                    <a:lnTo>
                      <a:pt x="98" y="747"/>
                    </a:lnTo>
                    <a:lnTo>
                      <a:pt x="108" y="763"/>
                    </a:lnTo>
                    <a:lnTo>
                      <a:pt x="122" y="769"/>
                    </a:lnTo>
                    <a:lnTo>
                      <a:pt x="129" y="780"/>
                    </a:lnTo>
                    <a:lnTo>
                      <a:pt x="146" y="787"/>
                    </a:lnTo>
                    <a:lnTo>
                      <a:pt x="154" y="800"/>
                    </a:lnTo>
                    <a:lnTo>
                      <a:pt x="164" y="811"/>
                    </a:lnTo>
                    <a:lnTo>
                      <a:pt x="172" y="825"/>
                    </a:lnTo>
                    <a:lnTo>
                      <a:pt x="187" y="838"/>
                    </a:lnTo>
                    <a:lnTo>
                      <a:pt x="202" y="849"/>
                    </a:lnTo>
                    <a:lnTo>
                      <a:pt x="220" y="859"/>
                    </a:lnTo>
                    <a:lnTo>
                      <a:pt x="236" y="869"/>
                    </a:lnTo>
                    <a:lnTo>
                      <a:pt x="251" y="877"/>
                    </a:lnTo>
                    <a:lnTo>
                      <a:pt x="268" y="885"/>
                    </a:lnTo>
                    <a:lnTo>
                      <a:pt x="300" y="889"/>
                    </a:lnTo>
                    <a:lnTo>
                      <a:pt x="317" y="889"/>
                    </a:lnTo>
                    <a:lnTo>
                      <a:pt x="342" y="889"/>
                    </a:lnTo>
                    <a:lnTo>
                      <a:pt x="358" y="890"/>
                    </a:lnTo>
                    <a:lnTo>
                      <a:pt x="391" y="890"/>
                    </a:lnTo>
                    <a:lnTo>
                      <a:pt x="407" y="896"/>
                    </a:lnTo>
                    <a:lnTo>
                      <a:pt x="422" y="902"/>
                    </a:lnTo>
                    <a:lnTo>
                      <a:pt x="439" y="903"/>
                    </a:lnTo>
                    <a:lnTo>
                      <a:pt x="455" y="909"/>
                    </a:lnTo>
                    <a:lnTo>
                      <a:pt x="471" y="922"/>
                    </a:lnTo>
                    <a:lnTo>
                      <a:pt x="490" y="933"/>
                    </a:lnTo>
                    <a:lnTo>
                      <a:pt x="514" y="935"/>
                    </a:lnTo>
                    <a:lnTo>
                      <a:pt x="555" y="941"/>
                    </a:lnTo>
                    <a:lnTo>
                      <a:pt x="587" y="946"/>
                    </a:lnTo>
                    <a:lnTo>
                      <a:pt x="611" y="948"/>
                    </a:lnTo>
                    <a:lnTo>
                      <a:pt x="641" y="953"/>
                    </a:lnTo>
                    <a:lnTo>
                      <a:pt x="675" y="953"/>
                    </a:lnTo>
                    <a:lnTo>
                      <a:pt x="690" y="948"/>
                    </a:lnTo>
                    <a:lnTo>
                      <a:pt x="707" y="954"/>
                    </a:lnTo>
                    <a:lnTo>
                      <a:pt x="731" y="961"/>
                    </a:lnTo>
                    <a:lnTo>
                      <a:pt x="746" y="967"/>
                    </a:lnTo>
                    <a:lnTo>
                      <a:pt x="758" y="979"/>
                    </a:lnTo>
                    <a:lnTo>
                      <a:pt x="774" y="986"/>
                    </a:lnTo>
                    <a:lnTo>
                      <a:pt x="787" y="994"/>
                    </a:lnTo>
                    <a:lnTo>
                      <a:pt x="812" y="997"/>
                    </a:lnTo>
                    <a:lnTo>
                      <a:pt x="831" y="999"/>
                    </a:lnTo>
                    <a:lnTo>
                      <a:pt x="844" y="999"/>
                    </a:lnTo>
                    <a:lnTo>
                      <a:pt x="865" y="999"/>
                    </a:lnTo>
                    <a:lnTo>
                      <a:pt x="878" y="1002"/>
                    </a:lnTo>
                    <a:lnTo>
                      <a:pt x="914" y="1007"/>
                    </a:lnTo>
                    <a:lnTo>
                      <a:pt x="953" y="1007"/>
                    </a:lnTo>
                    <a:lnTo>
                      <a:pt x="978" y="1010"/>
                    </a:lnTo>
                    <a:lnTo>
                      <a:pt x="991" y="1012"/>
                    </a:lnTo>
                    <a:lnTo>
                      <a:pt x="1011" y="1010"/>
                    </a:lnTo>
                    <a:lnTo>
                      <a:pt x="1043" y="1007"/>
                    </a:lnTo>
                    <a:lnTo>
                      <a:pt x="1067" y="1007"/>
                    </a:lnTo>
                    <a:lnTo>
                      <a:pt x="1085" y="1007"/>
                    </a:lnTo>
                    <a:lnTo>
                      <a:pt x="1099" y="1002"/>
                    </a:lnTo>
                    <a:lnTo>
                      <a:pt x="1113" y="994"/>
                    </a:lnTo>
                    <a:lnTo>
                      <a:pt x="1137" y="994"/>
                    </a:lnTo>
                    <a:lnTo>
                      <a:pt x="1154" y="991"/>
                    </a:lnTo>
                    <a:lnTo>
                      <a:pt x="1172" y="986"/>
                    </a:lnTo>
                    <a:lnTo>
                      <a:pt x="1185" y="981"/>
                    </a:lnTo>
                    <a:lnTo>
                      <a:pt x="1206" y="984"/>
                    </a:lnTo>
                    <a:lnTo>
                      <a:pt x="1219" y="984"/>
                    </a:lnTo>
                    <a:lnTo>
                      <a:pt x="1253" y="984"/>
                    </a:lnTo>
                    <a:lnTo>
                      <a:pt x="1341" y="984"/>
                    </a:lnTo>
                    <a:lnTo>
                      <a:pt x="1367" y="981"/>
                    </a:lnTo>
                    <a:lnTo>
                      <a:pt x="1392" y="981"/>
                    </a:lnTo>
                    <a:lnTo>
                      <a:pt x="1405" y="973"/>
                    </a:lnTo>
                    <a:lnTo>
                      <a:pt x="1433" y="967"/>
                    </a:lnTo>
                    <a:lnTo>
                      <a:pt x="1448" y="966"/>
                    </a:lnTo>
                    <a:lnTo>
                      <a:pt x="1482" y="960"/>
                    </a:lnTo>
                    <a:lnTo>
                      <a:pt x="1506" y="954"/>
                    </a:lnTo>
                    <a:lnTo>
                      <a:pt x="1519" y="954"/>
                    </a:lnTo>
                    <a:lnTo>
                      <a:pt x="1555" y="948"/>
                    </a:lnTo>
                    <a:lnTo>
                      <a:pt x="1568" y="941"/>
                    </a:lnTo>
                    <a:lnTo>
                      <a:pt x="1568" y="930"/>
                    </a:lnTo>
                    <a:lnTo>
                      <a:pt x="1570" y="917"/>
                    </a:lnTo>
                    <a:lnTo>
                      <a:pt x="1580" y="903"/>
                    </a:lnTo>
                    <a:lnTo>
                      <a:pt x="1593" y="896"/>
                    </a:lnTo>
                    <a:lnTo>
                      <a:pt x="1611" y="907"/>
                    </a:lnTo>
                    <a:lnTo>
                      <a:pt x="1629" y="917"/>
                    </a:lnTo>
                    <a:lnTo>
                      <a:pt x="1660" y="917"/>
                    </a:lnTo>
                    <a:lnTo>
                      <a:pt x="1677" y="917"/>
                    </a:lnTo>
                    <a:lnTo>
                      <a:pt x="1706" y="915"/>
                    </a:lnTo>
                    <a:lnTo>
                      <a:pt x="1731" y="915"/>
                    </a:lnTo>
                    <a:lnTo>
                      <a:pt x="1746" y="907"/>
                    </a:lnTo>
                    <a:lnTo>
                      <a:pt x="1764" y="894"/>
                    </a:lnTo>
                    <a:lnTo>
                      <a:pt x="1770" y="885"/>
                    </a:lnTo>
                    <a:lnTo>
                      <a:pt x="1782" y="872"/>
                    </a:lnTo>
                    <a:lnTo>
                      <a:pt x="1795" y="859"/>
                    </a:lnTo>
                    <a:lnTo>
                      <a:pt x="1812" y="846"/>
                    </a:lnTo>
                    <a:lnTo>
                      <a:pt x="1829" y="838"/>
                    </a:lnTo>
                    <a:lnTo>
                      <a:pt x="1831" y="826"/>
                    </a:lnTo>
                    <a:lnTo>
                      <a:pt x="1836" y="813"/>
                    </a:lnTo>
                    <a:lnTo>
                      <a:pt x="1836" y="800"/>
                    </a:lnTo>
                    <a:lnTo>
                      <a:pt x="1856" y="811"/>
                    </a:lnTo>
                    <a:lnTo>
                      <a:pt x="1836" y="798"/>
                    </a:lnTo>
                    <a:lnTo>
                      <a:pt x="1848" y="787"/>
                    </a:lnTo>
                    <a:lnTo>
                      <a:pt x="1861" y="782"/>
                    </a:lnTo>
                    <a:lnTo>
                      <a:pt x="1892" y="769"/>
                    </a:lnTo>
                    <a:lnTo>
                      <a:pt x="1897" y="741"/>
                    </a:lnTo>
                    <a:lnTo>
                      <a:pt x="1912" y="727"/>
                    </a:lnTo>
                    <a:lnTo>
                      <a:pt x="1928" y="711"/>
                    </a:lnTo>
                    <a:lnTo>
                      <a:pt x="1934" y="699"/>
                    </a:lnTo>
                    <a:lnTo>
                      <a:pt x="1934" y="690"/>
                    </a:lnTo>
                    <a:lnTo>
                      <a:pt x="1936" y="686"/>
                    </a:lnTo>
                    <a:lnTo>
                      <a:pt x="1945" y="686"/>
                    </a:lnTo>
                    <a:lnTo>
                      <a:pt x="1945" y="673"/>
                    </a:lnTo>
                    <a:lnTo>
                      <a:pt x="1941" y="660"/>
                    </a:lnTo>
                    <a:lnTo>
                      <a:pt x="1941" y="647"/>
                    </a:lnTo>
                    <a:lnTo>
                      <a:pt x="1945" y="634"/>
                    </a:lnTo>
                    <a:lnTo>
                      <a:pt x="1953" y="622"/>
                    </a:lnTo>
                    <a:lnTo>
                      <a:pt x="1953" y="609"/>
                    </a:lnTo>
                    <a:lnTo>
                      <a:pt x="1953" y="596"/>
                    </a:lnTo>
                    <a:lnTo>
                      <a:pt x="1953" y="570"/>
                    </a:lnTo>
                    <a:lnTo>
                      <a:pt x="1953" y="551"/>
                    </a:lnTo>
                    <a:lnTo>
                      <a:pt x="1953" y="538"/>
                    </a:lnTo>
                    <a:lnTo>
                      <a:pt x="1951" y="525"/>
                    </a:lnTo>
                    <a:lnTo>
                      <a:pt x="1941" y="512"/>
                    </a:lnTo>
                    <a:lnTo>
                      <a:pt x="1928" y="504"/>
                    </a:lnTo>
                    <a:lnTo>
                      <a:pt x="1902" y="500"/>
                    </a:lnTo>
                    <a:lnTo>
                      <a:pt x="1887" y="497"/>
                    </a:lnTo>
                    <a:lnTo>
                      <a:pt x="1872" y="494"/>
                    </a:lnTo>
                    <a:lnTo>
                      <a:pt x="1879" y="480"/>
                    </a:lnTo>
                    <a:lnTo>
                      <a:pt x="1885" y="467"/>
                    </a:lnTo>
                    <a:lnTo>
                      <a:pt x="1885" y="456"/>
                    </a:lnTo>
                    <a:lnTo>
                      <a:pt x="1885" y="441"/>
                    </a:lnTo>
                    <a:lnTo>
                      <a:pt x="1885" y="430"/>
                    </a:lnTo>
                    <a:lnTo>
                      <a:pt x="1877" y="416"/>
                    </a:lnTo>
                    <a:lnTo>
                      <a:pt x="1869" y="388"/>
                    </a:lnTo>
                    <a:lnTo>
                      <a:pt x="1862" y="377"/>
                    </a:lnTo>
                    <a:lnTo>
                      <a:pt x="1861" y="366"/>
                    </a:lnTo>
                    <a:lnTo>
                      <a:pt x="1848" y="351"/>
                    </a:lnTo>
                    <a:lnTo>
                      <a:pt x="1831" y="344"/>
                    </a:lnTo>
                    <a:lnTo>
                      <a:pt x="1814" y="338"/>
                    </a:lnTo>
                    <a:lnTo>
                      <a:pt x="1812" y="324"/>
                    </a:lnTo>
                    <a:lnTo>
                      <a:pt x="1790" y="319"/>
                    </a:lnTo>
                    <a:lnTo>
                      <a:pt x="1764" y="324"/>
                    </a:lnTo>
                    <a:lnTo>
                      <a:pt x="1770" y="311"/>
                    </a:lnTo>
                    <a:lnTo>
                      <a:pt x="1770" y="298"/>
                    </a:lnTo>
                    <a:lnTo>
                      <a:pt x="1764" y="287"/>
                    </a:lnTo>
                    <a:lnTo>
                      <a:pt x="1746" y="274"/>
                    </a:lnTo>
                    <a:lnTo>
                      <a:pt x="1734" y="270"/>
                    </a:lnTo>
                    <a:lnTo>
                      <a:pt x="1716" y="267"/>
                    </a:lnTo>
                    <a:lnTo>
                      <a:pt x="1701" y="260"/>
                    </a:lnTo>
                    <a:lnTo>
                      <a:pt x="1685" y="260"/>
                    </a:lnTo>
                    <a:lnTo>
                      <a:pt x="1660" y="255"/>
                    </a:lnTo>
                    <a:lnTo>
                      <a:pt x="1624" y="244"/>
                    </a:lnTo>
                    <a:lnTo>
                      <a:pt x="1594" y="244"/>
                    </a:lnTo>
                    <a:lnTo>
                      <a:pt x="1561" y="244"/>
                    </a:lnTo>
                    <a:lnTo>
                      <a:pt x="1538" y="247"/>
                    </a:lnTo>
                    <a:lnTo>
                      <a:pt x="1522" y="247"/>
                    </a:lnTo>
                    <a:lnTo>
                      <a:pt x="1506" y="242"/>
                    </a:lnTo>
                    <a:lnTo>
                      <a:pt x="1497" y="231"/>
                    </a:lnTo>
                    <a:lnTo>
                      <a:pt x="1489" y="218"/>
                    </a:lnTo>
                    <a:lnTo>
                      <a:pt x="1478" y="204"/>
                    </a:lnTo>
                    <a:lnTo>
                      <a:pt x="1471" y="193"/>
                    </a:lnTo>
                    <a:lnTo>
                      <a:pt x="1463" y="178"/>
                    </a:lnTo>
                    <a:lnTo>
                      <a:pt x="1458" y="168"/>
                    </a:lnTo>
                    <a:lnTo>
                      <a:pt x="1446" y="155"/>
                    </a:lnTo>
                    <a:lnTo>
                      <a:pt x="1433" y="141"/>
                    </a:lnTo>
                    <a:lnTo>
                      <a:pt x="1415" y="127"/>
                    </a:lnTo>
                    <a:lnTo>
                      <a:pt x="1399" y="120"/>
                    </a:lnTo>
                    <a:lnTo>
                      <a:pt x="1392" y="104"/>
                    </a:lnTo>
                    <a:lnTo>
                      <a:pt x="1375" y="96"/>
                    </a:lnTo>
                    <a:lnTo>
                      <a:pt x="1356" y="94"/>
                    </a:lnTo>
                    <a:lnTo>
                      <a:pt x="1336" y="83"/>
                    </a:lnTo>
                    <a:lnTo>
                      <a:pt x="1292" y="76"/>
                    </a:lnTo>
                    <a:lnTo>
                      <a:pt x="1246" y="68"/>
                    </a:lnTo>
                    <a:lnTo>
                      <a:pt x="1213" y="64"/>
                    </a:lnTo>
                    <a:lnTo>
                      <a:pt x="1190" y="56"/>
                    </a:lnTo>
                    <a:lnTo>
                      <a:pt x="1170" y="58"/>
                    </a:lnTo>
                    <a:lnTo>
                      <a:pt x="1154" y="68"/>
                    </a:lnTo>
                    <a:lnTo>
                      <a:pt x="1141" y="63"/>
                    </a:lnTo>
                    <a:lnTo>
                      <a:pt x="1133" y="51"/>
                    </a:lnTo>
                    <a:lnTo>
                      <a:pt x="1124" y="40"/>
                    </a:lnTo>
                    <a:lnTo>
                      <a:pt x="1105" y="27"/>
                    </a:lnTo>
                    <a:lnTo>
                      <a:pt x="1091" y="20"/>
                    </a:lnTo>
                    <a:lnTo>
                      <a:pt x="1067" y="17"/>
                    </a:lnTo>
                    <a:lnTo>
                      <a:pt x="1026" y="12"/>
                    </a:lnTo>
                    <a:lnTo>
                      <a:pt x="1011" y="6"/>
                    </a:lnTo>
                    <a:lnTo>
                      <a:pt x="991" y="4"/>
                    </a:lnTo>
                    <a:lnTo>
                      <a:pt x="966" y="4"/>
                    </a:lnTo>
                    <a:lnTo>
                      <a:pt x="934" y="0"/>
                    </a:lnTo>
                    <a:lnTo>
                      <a:pt x="921" y="0"/>
                    </a:lnTo>
                    <a:lnTo>
                      <a:pt x="889" y="0"/>
                    </a:lnTo>
                    <a:lnTo>
                      <a:pt x="865" y="0"/>
                    </a:lnTo>
                    <a:lnTo>
                      <a:pt x="840" y="0"/>
                    </a:lnTo>
                    <a:lnTo>
                      <a:pt x="816" y="0"/>
                    </a:lnTo>
                    <a:lnTo>
                      <a:pt x="792" y="0"/>
                    </a:lnTo>
                    <a:lnTo>
                      <a:pt x="774" y="0"/>
                    </a:lnTo>
                    <a:lnTo>
                      <a:pt x="758" y="4"/>
                    </a:lnTo>
                    <a:lnTo>
                      <a:pt x="743" y="4"/>
                    </a:lnTo>
                    <a:lnTo>
                      <a:pt x="718" y="6"/>
                    </a:lnTo>
                    <a:lnTo>
                      <a:pt x="694" y="12"/>
                    </a:lnTo>
                    <a:lnTo>
                      <a:pt x="677" y="13"/>
                    </a:lnTo>
                    <a:lnTo>
                      <a:pt x="666" y="25"/>
                    </a:lnTo>
                    <a:lnTo>
                      <a:pt x="67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10" name="Freeform 41"/>
              <p:cNvSpPr>
                <a:spLocks/>
              </p:cNvSpPr>
              <p:nvPr/>
            </p:nvSpPr>
            <p:spPr bwMode="auto">
              <a:xfrm>
                <a:off x="3699" y="480"/>
                <a:ext cx="651" cy="337"/>
              </a:xfrm>
              <a:custGeom>
                <a:avLst/>
                <a:gdLst>
                  <a:gd name="T0" fmla="*/ 209 w 1953"/>
                  <a:gd name="T1" fmla="*/ 21 h 1011"/>
                  <a:gd name="T2" fmla="*/ 166 w 1953"/>
                  <a:gd name="T3" fmla="*/ 35 h 1011"/>
                  <a:gd name="T4" fmla="*/ 147 w 1953"/>
                  <a:gd name="T5" fmla="*/ 51 h 1011"/>
                  <a:gd name="T6" fmla="*/ 117 w 1953"/>
                  <a:gd name="T7" fmla="*/ 59 h 1011"/>
                  <a:gd name="T8" fmla="*/ 101 w 1953"/>
                  <a:gd name="T9" fmla="*/ 76 h 1011"/>
                  <a:gd name="T10" fmla="*/ 73 w 1953"/>
                  <a:gd name="T11" fmla="*/ 91 h 1011"/>
                  <a:gd name="T12" fmla="*/ 44 w 1953"/>
                  <a:gd name="T13" fmla="*/ 102 h 1011"/>
                  <a:gd name="T14" fmla="*/ 27 w 1953"/>
                  <a:gd name="T15" fmla="*/ 126 h 1011"/>
                  <a:gd name="T16" fmla="*/ 14 w 1953"/>
                  <a:gd name="T17" fmla="*/ 149 h 1011"/>
                  <a:gd name="T18" fmla="*/ 0 w 1953"/>
                  <a:gd name="T19" fmla="*/ 174 h 1011"/>
                  <a:gd name="T20" fmla="*/ 6 w 1953"/>
                  <a:gd name="T21" fmla="*/ 200 h 1011"/>
                  <a:gd name="T22" fmla="*/ 17 w 1953"/>
                  <a:gd name="T23" fmla="*/ 224 h 1011"/>
                  <a:gd name="T24" fmla="*/ 30 w 1953"/>
                  <a:gd name="T25" fmla="*/ 245 h 1011"/>
                  <a:gd name="T26" fmla="*/ 49 w 1953"/>
                  <a:gd name="T27" fmla="*/ 262 h 1011"/>
                  <a:gd name="T28" fmla="*/ 67 w 1953"/>
                  <a:gd name="T29" fmla="*/ 283 h 1011"/>
                  <a:gd name="T30" fmla="*/ 100 w 1953"/>
                  <a:gd name="T31" fmla="*/ 296 h 1011"/>
                  <a:gd name="T32" fmla="*/ 136 w 1953"/>
                  <a:gd name="T33" fmla="*/ 298 h 1011"/>
                  <a:gd name="T34" fmla="*/ 163 w 1953"/>
                  <a:gd name="T35" fmla="*/ 311 h 1011"/>
                  <a:gd name="T36" fmla="*/ 214 w 1953"/>
                  <a:gd name="T37" fmla="*/ 317 h 1011"/>
                  <a:gd name="T38" fmla="*/ 249 w 1953"/>
                  <a:gd name="T39" fmla="*/ 322 h 1011"/>
                  <a:gd name="T40" fmla="*/ 277 w 1953"/>
                  <a:gd name="T41" fmla="*/ 333 h 1011"/>
                  <a:gd name="T42" fmla="*/ 318 w 1953"/>
                  <a:gd name="T43" fmla="*/ 335 h 1011"/>
                  <a:gd name="T44" fmla="*/ 356 w 1953"/>
                  <a:gd name="T45" fmla="*/ 335 h 1011"/>
                  <a:gd name="T46" fmla="*/ 385 w 1953"/>
                  <a:gd name="T47" fmla="*/ 330 h 1011"/>
                  <a:gd name="T48" fmla="*/ 418 w 1953"/>
                  <a:gd name="T49" fmla="*/ 328 h 1011"/>
                  <a:gd name="T50" fmla="*/ 478 w 1953"/>
                  <a:gd name="T51" fmla="*/ 322 h 1011"/>
                  <a:gd name="T52" fmla="*/ 518 w 1953"/>
                  <a:gd name="T53" fmla="*/ 316 h 1011"/>
                  <a:gd name="T54" fmla="*/ 531 w 1953"/>
                  <a:gd name="T55" fmla="*/ 298 h 1011"/>
                  <a:gd name="T56" fmla="*/ 569 w 1953"/>
                  <a:gd name="T57" fmla="*/ 305 h 1011"/>
                  <a:gd name="T58" fmla="*/ 594 w 1953"/>
                  <a:gd name="T59" fmla="*/ 290 h 1011"/>
                  <a:gd name="T60" fmla="*/ 612 w 1953"/>
                  <a:gd name="T61" fmla="*/ 271 h 1011"/>
                  <a:gd name="T62" fmla="*/ 620 w 1953"/>
                  <a:gd name="T63" fmla="*/ 260 h 1011"/>
                  <a:gd name="T64" fmla="*/ 645 w 1953"/>
                  <a:gd name="T65" fmla="*/ 233 h 1011"/>
                  <a:gd name="T66" fmla="*/ 647 w 1953"/>
                  <a:gd name="T67" fmla="*/ 220 h 1011"/>
                  <a:gd name="T68" fmla="*/ 651 w 1953"/>
                  <a:gd name="T69" fmla="*/ 198 h 1011"/>
                  <a:gd name="T70" fmla="*/ 647 w 1953"/>
                  <a:gd name="T71" fmla="*/ 170 h 1011"/>
                  <a:gd name="T72" fmla="*/ 626 w 1953"/>
                  <a:gd name="T73" fmla="*/ 160 h 1011"/>
                  <a:gd name="T74" fmla="*/ 626 w 1953"/>
                  <a:gd name="T75" fmla="*/ 139 h 1011"/>
                  <a:gd name="T76" fmla="*/ 610 w 1953"/>
                  <a:gd name="T77" fmla="*/ 114 h 1011"/>
                  <a:gd name="T78" fmla="*/ 590 w 1953"/>
                  <a:gd name="T79" fmla="*/ 104 h 1011"/>
                  <a:gd name="T80" fmla="*/ 572 w 1953"/>
                  <a:gd name="T81" fmla="*/ 89 h 1011"/>
                  <a:gd name="T82" fmla="*/ 532 w 1953"/>
                  <a:gd name="T83" fmla="*/ 81 h 1011"/>
                  <a:gd name="T84" fmla="*/ 499 w 1953"/>
                  <a:gd name="T85" fmla="*/ 77 h 1011"/>
                  <a:gd name="T86" fmla="*/ 486 w 1953"/>
                  <a:gd name="T87" fmla="*/ 55 h 1011"/>
                  <a:gd name="T88" fmla="*/ 464 w 1953"/>
                  <a:gd name="T89" fmla="*/ 34 h 1011"/>
                  <a:gd name="T90" fmla="*/ 415 w 1953"/>
                  <a:gd name="T91" fmla="*/ 22 h 1011"/>
                  <a:gd name="T92" fmla="*/ 380 w 1953"/>
                  <a:gd name="T93" fmla="*/ 21 h 1011"/>
                  <a:gd name="T94" fmla="*/ 356 w 1953"/>
                  <a:gd name="T95" fmla="*/ 5 h 1011"/>
                  <a:gd name="T96" fmla="*/ 311 w 1953"/>
                  <a:gd name="T97" fmla="*/ 0 h 1011"/>
                  <a:gd name="T98" fmla="*/ 272 w 1953"/>
                  <a:gd name="T99" fmla="*/ 0 h 1011"/>
                  <a:gd name="T100" fmla="*/ 239 w 1953"/>
                  <a:gd name="T101" fmla="*/ 2 h 10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53"/>
                  <a:gd name="T154" fmla="*/ 0 h 1011"/>
                  <a:gd name="T155" fmla="*/ 1953 w 1953"/>
                  <a:gd name="T156" fmla="*/ 1011 h 10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53" h="1011">
                    <a:moveTo>
                      <a:pt x="669" y="26"/>
                    </a:moveTo>
                    <a:lnTo>
                      <a:pt x="658" y="35"/>
                    </a:lnTo>
                    <a:lnTo>
                      <a:pt x="646" y="44"/>
                    </a:lnTo>
                    <a:lnTo>
                      <a:pt x="641" y="56"/>
                    </a:lnTo>
                    <a:lnTo>
                      <a:pt x="628" y="62"/>
                    </a:lnTo>
                    <a:lnTo>
                      <a:pt x="554" y="80"/>
                    </a:lnTo>
                    <a:lnTo>
                      <a:pt x="536" y="82"/>
                    </a:lnTo>
                    <a:lnTo>
                      <a:pt x="523" y="90"/>
                    </a:lnTo>
                    <a:lnTo>
                      <a:pt x="506" y="95"/>
                    </a:lnTo>
                    <a:lnTo>
                      <a:pt x="498" y="106"/>
                    </a:lnTo>
                    <a:lnTo>
                      <a:pt x="488" y="121"/>
                    </a:lnTo>
                    <a:lnTo>
                      <a:pt x="475" y="127"/>
                    </a:lnTo>
                    <a:lnTo>
                      <a:pt x="465" y="138"/>
                    </a:lnTo>
                    <a:lnTo>
                      <a:pt x="456" y="151"/>
                    </a:lnTo>
                    <a:lnTo>
                      <a:pt x="441" y="153"/>
                    </a:lnTo>
                    <a:lnTo>
                      <a:pt x="426" y="157"/>
                    </a:lnTo>
                    <a:lnTo>
                      <a:pt x="409" y="164"/>
                    </a:lnTo>
                    <a:lnTo>
                      <a:pt x="385" y="170"/>
                    </a:lnTo>
                    <a:lnTo>
                      <a:pt x="365" y="172"/>
                    </a:lnTo>
                    <a:lnTo>
                      <a:pt x="352" y="177"/>
                    </a:lnTo>
                    <a:lnTo>
                      <a:pt x="324" y="185"/>
                    </a:lnTo>
                    <a:lnTo>
                      <a:pt x="311" y="192"/>
                    </a:lnTo>
                    <a:lnTo>
                      <a:pt x="309" y="202"/>
                    </a:lnTo>
                    <a:lnTo>
                      <a:pt x="304" y="217"/>
                    </a:lnTo>
                    <a:lnTo>
                      <a:pt x="304" y="228"/>
                    </a:lnTo>
                    <a:lnTo>
                      <a:pt x="287" y="235"/>
                    </a:lnTo>
                    <a:lnTo>
                      <a:pt x="251" y="241"/>
                    </a:lnTo>
                    <a:lnTo>
                      <a:pt x="237" y="247"/>
                    </a:lnTo>
                    <a:lnTo>
                      <a:pt x="222" y="260"/>
                    </a:lnTo>
                    <a:lnTo>
                      <a:pt x="219" y="273"/>
                    </a:lnTo>
                    <a:lnTo>
                      <a:pt x="214" y="288"/>
                    </a:lnTo>
                    <a:lnTo>
                      <a:pt x="207" y="297"/>
                    </a:lnTo>
                    <a:lnTo>
                      <a:pt x="187" y="301"/>
                    </a:lnTo>
                    <a:lnTo>
                      <a:pt x="158" y="305"/>
                    </a:lnTo>
                    <a:lnTo>
                      <a:pt x="133" y="307"/>
                    </a:lnTo>
                    <a:lnTo>
                      <a:pt x="115" y="317"/>
                    </a:lnTo>
                    <a:lnTo>
                      <a:pt x="99" y="325"/>
                    </a:lnTo>
                    <a:lnTo>
                      <a:pt x="92" y="350"/>
                    </a:lnTo>
                    <a:lnTo>
                      <a:pt x="84" y="363"/>
                    </a:lnTo>
                    <a:lnTo>
                      <a:pt x="81" y="378"/>
                    </a:lnTo>
                    <a:lnTo>
                      <a:pt x="75" y="388"/>
                    </a:lnTo>
                    <a:lnTo>
                      <a:pt x="66" y="409"/>
                    </a:lnTo>
                    <a:lnTo>
                      <a:pt x="56" y="419"/>
                    </a:lnTo>
                    <a:lnTo>
                      <a:pt x="49" y="432"/>
                    </a:lnTo>
                    <a:lnTo>
                      <a:pt x="41" y="447"/>
                    </a:lnTo>
                    <a:lnTo>
                      <a:pt x="26" y="459"/>
                    </a:lnTo>
                    <a:lnTo>
                      <a:pt x="17" y="485"/>
                    </a:lnTo>
                    <a:lnTo>
                      <a:pt x="8" y="496"/>
                    </a:lnTo>
                    <a:lnTo>
                      <a:pt x="2" y="509"/>
                    </a:lnTo>
                    <a:lnTo>
                      <a:pt x="0" y="523"/>
                    </a:lnTo>
                    <a:lnTo>
                      <a:pt x="0" y="536"/>
                    </a:lnTo>
                    <a:lnTo>
                      <a:pt x="0" y="551"/>
                    </a:lnTo>
                    <a:lnTo>
                      <a:pt x="2" y="562"/>
                    </a:lnTo>
                    <a:lnTo>
                      <a:pt x="8" y="586"/>
                    </a:lnTo>
                    <a:lnTo>
                      <a:pt x="17" y="599"/>
                    </a:lnTo>
                    <a:lnTo>
                      <a:pt x="31" y="612"/>
                    </a:lnTo>
                    <a:lnTo>
                      <a:pt x="43" y="625"/>
                    </a:lnTo>
                    <a:lnTo>
                      <a:pt x="49" y="640"/>
                    </a:lnTo>
                    <a:lnTo>
                      <a:pt x="49" y="659"/>
                    </a:lnTo>
                    <a:lnTo>
                      <a:pt x="51" y="671"/>
                    </a:lnTo>
                    <a:lnTo>
                      <a:pt x="51" y="684"/>
                    </a:lnTo>
                    <a:lnTo>
                      <a:pt x="56" y="694"/>
                    </a:lnTo>
                    <a:lnTo>
                      <a:pt x="66" y="707"/>
                    </a:lnTo>
                    <a:lnTo>
                      <a:pt x="75" y="720"/>
                    </a:lnTo>
                    <a:lnTo>
                      <a:pt x="90" y="734"/>
                    </a:lnTo>
                    <a:lnTo>
                      <a:pt x="97" y="747"/>
                    </a:lnTo>
                    <a:lnTo>
                      <a:pt x="109" y="762"/>
                    </a:lnTo>
                    <a:lnTo>
                      <a:pt x="122" y="768"/>
                    </a:lnTo>
                    <a:lnTo>
                      <a:pt x="130" y="779"/>
                    </a:lnTo>
                    <a:lnTo>
                      <a:pt x="146" y="786"/>
                    </a:lnTo>
                    <a:lnTo>
                      <a:pt x="154" y="799"/>
                    </a:lnTo>
                    <a:lnTo>
                      <a:pt x="163" y="811"/>
                    </a:lnTo>
                    <a:lnTo>
                      <a:pt x="173" y="824"/>
                    </a:lnTo>
                    <a:lnTo>
                      <a:pt x="187" y="837"/>
                    </a:lnTo>
                    <a:lnTo>
                      <a:pt x="202" y="848"/>
                    </a:lnTo>
                    <a:lnTo>
                      <a:pt x="219" y="857"/>
                    </a:lnTo>
                    <a:lnTo>
                      <a:pt x="237" y="869"/>
                    </a:lnTo>
                    <a:lnTo>
                      <a:pt x="251" y="876"/>
                    </a:lnTo>
                    <a:lnTo>
                      <a:pt x="268" y="883"/>
                    </a:lnTo>
                    <a:lnTo>
                      <a:pt x="301" y="888"/>
                    </a:lnTo>
                    <a:lnTo>
                      <a:pt x="317" y="888"/>
                    </a:lnTo>
                    <a:lnTo>
                      <a:pt x="342" y="888"/>
                    </a:lnTo>
                    <a:lnTo>
                      <a:pt x="358" y="890"/>
                    </a:lnTo>
                    <a:lnTo>
                      <a:pt x="390" y="890"/>
                    </a:lnTo>
                    <a:lnTo>
                      <a:pt x="407" y="895"/>
                    </a:lnTo>
                    <a:lnTo>
                      <a:pt x="422" y="901"/>
                    </a:lnTo>
                    <a:lnTo>
                      <a:pt x="439" y="903"/>
                    </a:lnTo>
                    <a:lnTo>
                      <a:pt x="456" y="908"/>
                    </a:lnTo>
                    <a:lnTo>
                      <a:pt x="470" y="921"/>
                    </a:lnTo>
                    <a:lnTo>
                      <a:pt x="490" y="932"/>
                    </a:lnTo>
                    <a:lnTo>
                      <a:pt x="514" y="934"/>
                    </a:lnTo>
                    <a:lnTo>
                      <a:pt x="556" y="939"/>
                    </a:lnTo>
                    <a:lnTo>
                      <a:pt x="587" y="946"/>
                    </a:lnTo>
                    <a:lnTo>
                      <a:pt x="612" y="947"/>
                    </a:lnTo>
                    <a:lnTo>
                      <a:pt x="641" y="951"/>
                    </a:lnTo>
                    <a:lnTo>
                      <a:pt x="676" y="951"/>
                    </a:lnTo>
                    <a:lnTo>
                      <a:pt x="690" y="947"/>
                    </a:lnTo>
                    <a:lnTo>
                      <a:pt x="707" y="954"/>
                    </a:lnTo>
                    <a:lnTo>
                      <a:pt x="732" y="961"/>
                    </a:lnTo>
                    <a:lnTo>
                      <a:pt x="746" y="966"/>
                    </a:lnTo>
                    <a:lnTo>
                      <a:pt x="758" y="977"/>
                    </a:lnTo>
                    <a:lnTo>
                      <a:pt x="774" y="985"/>
                    </a:lnTo>
                    <a:lnTo>
                      <a:pt x="788" y="992"/>
                    </a:lnTo>
                    <a:lnTo>
                      <a:pt x="812" y="996"/>
                    </a:lnTo>
                    <a:lnTo>
                      <a:pt x="831" y="998"/>
                    </a:lnTo>
                    <a:lnTo>
                      <a:pt x="844" y="998"/>
                    </a:lnTo>
                    <a:lnTo>
                      <a:pt x="865" y="998"/>
                    </a:lnTo>
                    <a:lnTo>
                      <a:pt x="878" y="1002"/>
                    </a:lnTo>
                    <a:lnTo>
                      <a:pt x="914" y="1005"/>
                    </a:lnTo>
                    <a:lnTo>
                      <a:pt x="953" y="1005"/>
                    </a:lnTo>
                    <a:lnTo>
                      <a:pt x="977" y="1010"/>
                    </a:lnTo>
                    <a:lnTo>
                      <a:pt x="990" y="1011"/>
                    </a:lnTo>
                    <a:lnTo>
                      <a:pt x="1011" y="1010"/>
                    </a:lnTo>
                    <a:lnTo>
                      <a:pt x="1043" y="1005"/>
                    </a:lnTo>
                    <a:lnTo>
                      <a:pt x="1067" y="1005"/>
                    </a:lnTo>
                    <a:lnTo>
                      <a:pt x="1084" y="1005"/>
                    </a:lnTo>
                    <a:lnTo>
                      <a:pt x="1100" y="1002"/>
                    </a:lnTo>
                    <a:lnTo>
                      <a:pt x="1113" y="992"/>
                    </a:lnTo>
                    <a:lnTo>
                      <a:pt x="1136" y="992"/>
                    </a:lnTo>
                    <a:lnTo>
                      <a:pt x="1154" y="990"/>
                    </a:lnTo>
                    <a:lnTo>
                      <a:pt x="1172" y="985"/>
                    </a:lnTo>
                    <a:lnTo>
                      <a:pt x="1185" y="979"/>
                    </a:lnTo>
                    <a:lnTo>
                      <a:pt x="1207" y="983"/>
                    </a:lnTo>
                    <a:lnTo>
                      <a:pt x="1220" y="983"/>
                    </a:lnTo>
                    <a:lnTo>
                      <a:pt x="1253" y="983"/>
                    </a:lnTo>
                    <a:lnTo>
                      <a:pt x="1341" y="983"/>
                    </a:lnTo>
                    <a:lnTo>
                      <a:pt x="1368" y="979"/>
                    </a:lnTo>
                    <a:lnTo>
                      <a:pt x="1392" y="979"/>
                    </a:lnTo>
                    <a:lnTo>
                      <a:pt x="1405" y="972"/>
                    </a:lnTo>
                    <a:lnTo>
                      <a:pt x="1433" y="966"/>
                    </a:lnTo>
                    <a:lnTo>
                      <a:pt x="1448" y="964"/>
                    </a:lnTo>
                    <a:lnTo>
                      <a:pt x="1482" y="959"/>
                    </a:lnTo>
                    <a:lnTo>
                      <a:pt x="1506" y="954"/>
                    </a:lnTo>
                    <a:lnTo>
                      <a:pt x="1519" y="954"/>
                    </a:lnTo>
                    <a:lnTo>
                      <a:pt x="1555" y="947"/>
                    </a:lnTo>
                    <a:lnTo>
                      <a:pt x="1568" y="939"/>
                    </a:lnTo>
                    <a:lnTo>
                      <a:pt x="1568" y="929"/>
                    </a:lnTo>
                    <a:lnTo>
                      <a:pt x="1570" y="916"/>
                    </a:lnTo>
                    <a:lnTo>
                      <a:pt x="1580" y="903"/>
                    </a:lnTo>
                    <a:lnTo>
                      <a:pt x="1593" y="895"/>
                    </a:lnTo>
                    <a:lnTo>
                      <a:pt x="1611" y="906"/>
                    </a:lnTo>
                    <a:lnTo>
                      <a:pt x="1628" y="916"/>
                    </a:lnTo>
                    <a:lnTo>
                      <a:pt x="1660" y="916"/>
                    </a:lnTo>
                    <a:lnTo>
                      <a:pt x="1677" y="916"/>
                    </a:lnTo>
                    <a:lnTo>
                      <a:pt x="1707" y="914"/>
                    </a:lnTo>
                    <a:lnTo>
                      <a:pt x="1731" y="914"/>
                    </a:lnTo>
                    <a:lnTo>
                      <a:pt x="1746" y="906"/>
                    </a:lnTo>
                    <a:lnTo>
                      <a:pt x="1764" y="893"/>
                    </a:lnTo>
                    <a:lnTo>
                      <a:pt x="1771" y="883"/>
                    </a:lnTo>
                    <a:lnTo>
                      <a:pt x="1782" y="870"/>
                    </a:lnTo>
                    <a:lnTo>
                      <a:pt x="1795" y="857"/>
                    </a:lnTo>
                    <a:lnTo>
                      <a:pt x="1812" y="844"/>
                    </a:lnTo>
                    <a:lnTo>
                      <a:pt x="1828" y="837"/>
                    </a:lnTo>
                    <a:lnTo>
                      <a:pt x="1831" y="826"/>
                    </a:lnTo>
                    <a:lnTo>
                      <a:pt x="1836" y="812"/>
                    </a:lnTo>
                    <a:lnTo>
                      <a:pt x="1836" y="799"/>
                    </a:lnTo>
                    <a:lnTo>
                      <a:pt x="1855" y="811"/>
                    </a:lnTo>
                    <a:lnTo>
                      <a:pt x="1836" y="798"/>
                    </a:lnTo>
                    <a:lnTo>
                      <a:pt x="1848" y="786"/>
                    </a:lnTo>
                    <a:lnTo>
                      <a:pt x="1861" y="781"/>
                    </a:lnTo>
                    <a:lnTo>
                      <a:pt x="1892" y="768"/>
                    </a:lnTo>
                    <a:lnTo>
                      <a:pt x="1897" y="740"/>
                    </a:lnTo>
                    <a:lnTo>
                      <a:pt x="1912" y="727"/>
                    </a:lnTo>
                    <a:lnTo>
                      <a:pt x="1928" y="709"/>
                    </a:lnTo>
                    <a:lnTo>
                      <a:pt x="1934" y="699"/>
                    </a:lnTo>
                    <a:lnTo>
                      <a:pt x="1934" y="689"/>
                    </a:lnTo>
                    <a:lnTo>
                      <a:pt x="1935" y="685"/>
                    </a:lnTo>
                    <a:lnTo>
                      <a:pt x="1945" y="685"/>
                    </a:lnTo>
                    <a:lnTo>
                      <a:pt x="1945" y="672"/>
                    </a:lnTo>
                    <a:lnTo>
                      <a:pt x="1942" y="659"/>
                    </a:lnTo>
                    <a:lnTo>
                      <a:pt x="1942" y="646"/>
                    </a:lnTo>
                    <a:lnTo>
                      <a:pt x="1945" y="633"/>
                    </a:lnTo>
                    <a:lnTo>
                      <a:pt x="1953" y="622"/>
                    </a:lnTo>
                    <a:lnTo>
                      <a:pt x="1953" y="608"/>
                    </a:lnTo>
                    <a:lnTo>
                      <a:pt x="1953" y="595"/>
                    </a:lnTo>
                    <a:lnTo>
                      <a:pt x="1953" y="569"/>
                    </a:lnTo>
                    <a:lnTo>
                      <a:pt x="1953" y="551"/>
                    </a:lnTo>
                    <a:lnTo>
                      <a:pt x="1953" y="537"/>
                    </a:lnTo>
                    <a:lnTo>
                      <a:pt x="1951" y="524"/>
                    </a:lnTo>
                    <a:lnTo>
                      <a:pt x="1942" y="511"/>
                    </a:lnTo>
                    <a:lnTo>
                      <a:pt x="1928" y="503"/>
                    </a:lnTo>
                    <a:lnTo>
                      <a:pt x="1902" y="500"/>
                    </a:lnTo>
                    <a:lnTo>
                      <a:pt x="1887" y="496"/>
                    </a:lnTo>
                    <a:lnTo>
                      <a:pt x="1872" y="492"/>
                    </a:lnTo>
                    <a:lnTo>
                      <a:pt x="1879" y="479"/>
                    </a:lnTo>
                    <a:lnTo>
                      <a:pt x="1886" y="467"/>
                    </a:lnTo>
                    <a:lnTo>
                      <a:pt x="1886" y="455"/>
                    </a:lnTo>
                    <a:lnTo>
                      <a:pt x="1886" y="440"/>
                    </a:lnTo>
                    <a:lnTo>
                      <a:pt x="1886" y="429"/>
                    </a:lnTo>
                    <a:lnTo>
                      <a:pt x="1878" y="416"/>
                    </a:lnTo>
                    <a:lnTo>
                      <a:pt x="1868" y="388"/>
                    </a:lnTo>
                    <a:lnTo>
                      <a:pt x="1863" y="376"/>
                    </a:lnTo>
                    <a:lnTo>
                      <a:pt x="1861" y="365"/>
                    </a:lnTo>
                    <a:lnTo>
                      <a:pt x="1848" y="350"/>
                    </a:lnTo>
                    <a:lnTo>
                      <a:pt x="1831" y="342"/>
                    </a:lnTo>
                    <a:lnTo>
                      <a:pt x="1814" y="337"/>
                    </a:lnTo>
                    <a:lnTo>
                      <a:pt x="1812" y="324"/>
                    </a:lnTo>
                    <a:lnTo>
                      <a:pt x="1789" y="317"/>
                    </a:lnTo>
                    <a:lnTo>
                      <a:pt x="1764" y="324"/>
                    </a:lnTo>
                    <a:lnTo>
                      <a:pt x="1771" y="311"/>
                    </a:lnTo>
                    <a:lnTo>
                      <a:pt x="1771" y="297"/>
                    </a:lnTo>
                    <a:lnTo>
                      <a:pt x="1764" y="286"/>
                    </a:lnTo>
                    <a:lnTo>
                      <a:pt x="1746" y="273"/>
                    </a:lnTo>
                    <a:lnTo>
                      <a:pt x="1733" y="269"/>
                    </a:lnTo>
                    <a:lnTo>
                      <a:pt x="1716" y="266"/>
                    </a:lnTo>
                    <a:lnTo>
                      <a:pt x="1702" y="260"/>
                    </a:lnTo>
                    <a:lnTo>
                      <a:pt x="1685" y="260"/>
                    </a:lnTo>
                    <a:lnTo>
                      <a:pt x="1660" y="254"/>
                    </a:lnTo>
                    <a:lnTo>
                      <a:pt x="1624" y="243"/>
                    </a:lnTo>
                    <a:lnTo>
                      <a:pt x="1595" y="243"/>
                    </a:lnTo>
                    <a:lnTo>
                      <a:pt x="1560" y="243"/>
                    </a:lnTo>
                    <a:lnTo>
                      <a:pt x="1539" y="247"/>
                    </a:lnTo>
                    <a:lnTo>
                      <a:pt x="1521" y="247"/>
                    </a:lnTo>
                    <a:lnTo>
                      <a:pt x="1506" y="241"/>
                    </a:lnTo>
                    <a:lnTo>
                      <a:pt x="1496" y="230"/>
                    </a:lnTo>
                    <a:lnTo>
                      <a:pt x="1489" y="217"/>
                    </a:lnTo>
                    <a:lnTo>
                      <a:pt x="1478" y="204"/>
                    </a:lnTo>
                    <a:lnTo>
                      <a:pt x="1470" y="192"/>
                    </a:lnTo>
                    <a:lnTo>
                      <a:pt x="1463" y="177"/>
                    </a:lnTo>
                    <a:lnTo>
                      <a:pt x="1458" y="166"/>
                    </a:lnTo>
                    <a:lnTo>
                      <a:pt x="1447" y="153"/>
                    </a:lnTo>
                    <a:lnTo>
                      <a:pt x="1433" y="140"/>
                    </a:lnTo>
                    <a:lnTo>
                      <a:pt x="1414" y="125"/>
                    </a:lnTo>
                    <a:lnTo>
                      <a:pt x="1399" y="120"/>
                    </a:lnTo>
                    <a:lnTo>
                      <a:pt x="1392" y="103"/>
                    </a:lnTo>
                    <a:lnTo>
                      <a:pt x="1375" y="95"/>
                    </a:lnTo>
                    <a:lnTo>
                      <a:pt x="1356" y="93"/>
                    </a:lnTo>
                    <a:lnTo>
                      <a:pt x="1335" y="82"/>
                    </a:lnTo>
                    <a:lnTo>
                      <a:pt x="1292" y="75"/>
                    </a:lnTo>
                    <a:lnTo>
                      <a:pt x="1246" y="67"/>
                    </a:lnTo>
                    <a:lnTo>
                      <a:pt x="1213" y="64"/>
                    </a:lnTo>
                    <a:lnTo>
                      <a:pt x="1189" y="56"/>
                    </a:lnTo>
                    <a:lnTo>
                      <a:pt x="1171" y="57"/>
                    </a:lnTo>
                    <a:lnTo>
                      <a:pt x="1154" y="67"/>
                    </a:lnTo>
                    <a:lnTo>
                      <a:pt x="1141" y="62"/>
                    </a:lnTo>
                    <a:lnTo>
                      <a:pt x="1133" y="50"/>
                    </a:lnTo>
                    <a:lnTo>
                      <a:pt x="1123" y="39"/>
                    </a:lnTo>
                    <a:lnTo>
                      <a:pt x="1105" y="26"/>
                    </a:lnTo>
                    <a:lnTo>
                      <a:pt x="1092" y="18"/>
                    </a:lnTo>
                    <a:lnTo>
                      <a:pt x="1067" y="16"/>
                    </a:lnTo>
                    <a:lnTo>
                      <a:pt x="1026" y="11"/>
                    </a:lnTo>
                    <a:lnTo>
                      <a:pt x="1011" y="5"/>
                    </a:lnTo>
                    <a:lnTo>
                      <a:pt x="990" y="3"/>
                    </a:lnTo>
                    <a:lnTo>
                      <a:pt x="966" y="3"/>
                    </a:lnTo>
                    <a:lnTo>
                      <a:pt x="934" y="0"/>
                    </a:lnTo>
                    <a:lnTo>
                      <a:pt x="921" y="0"/>
                    </a:lnTo>
                    <a:lnTo>
                      <a:pt x="889" y="0"/>
                    </a:lnTo>
                    <a:lnTo>
                      <a:pt x="865" y="0"/>
                    </a:lnTo>
                    <a:lnTo>
                      <a:pt x="840" y="0"/>
                    </a:lnTo>
                    <a:lnTo>
                      <a:pt x="816" y="0"/>
                    </a:lnTo>
                    <a:lnTo>
                      <a:pt x="791" y="0"/>
                    </a:lnTo>
                    <a:lnTo>
                      <a:pt x="774" y="0"/>
                    </a:lnTo>
                    <a:lnTo>
                      <a:pt x="758" y="3"/>
                    </a:lnTo>
                    <a:lnTo>
                      <a:pt x="743" y="3"/>
                    </a:lnTo>
                    <a:lnTo>
                      <a:pt x="718" y="5"/>
                    </a:lnTo>
                    <a:lnTo>
                      <a:pt x="694" y="11"/>
                    </a:lnTo>
                    <a:lnTo>
                      <a:pt x="677" y="13"/>
                    </a:lnTo>
                    <a:lnTo>
                      <a:pt x="666" y="24"/>
                    </a:lnTo>
                    <a:lnTo>
                      <a:pt x="669" y="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11" name="Rectangle 42"/>
              <p:cNvSpPr>
                <a:spLocks noChangeArrowheads="1"/>
              </p:cNvSpPr>
              <p:nvPr/>
            </p:nvSpPr>
            <p:spPr bwMode="auto">
              <a:xfrm>
                <a:off x="3779" y="536"/>
                <a:ext cx="62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80000"/>
                  </a:lnSpc>
                </a:pPr>
                <a:r>
                  <a:rPr lang="en-US" sz="1200" b="1">
                    <a:solidFill>
                      <a:schemeClr val="bg1"/>
                    </a:solidFill>
                    <a:latin typeface="Rotis Sans Serif for Nokia" pitchFamily="2" charset="0"/>
                  </a:rPr>
                  <a:t>PSTN</a:t>
                </a:r>
              </a:p>
              <a:p>
                <a:pPr defTabSz="762000">
                  <a:lnSpc>
                    <a:spcPct val="80000"/>
                  </a:lnSpc>
                </a:pPr>
                <a:r>
                  <a:rPr lang="en-US" sz="1200" b="1">
                    <a:solidFill>
                      <a:schemeClr val="bg1"/>
                    </a:solidFill>
                    <a:latin typeface="Rotis Sans Serif for Nokia" pitchFamily="2" charset="0"/>
                  </a:rPr>
                  <a:t>Network</a:t>
                </a:r>
              </a:p>
            </p:txBody>
          </p:sp>
          <p:sp>
            <p:nvSpPr>
              <p:cNvPr id="16512" name="Freeform 43"/>
              <p:cNvSpPr>
                <a:spLocks/>
              </p:cNvSpPr>
              <p:nvPr/>
            </p:nvSpPr>
            <p:spPr bwMode="auto">
              <a:xfrm>
                <a:off x="3237" y="1442"/>
                <a:ext cx="651" cy="337"/>
              </a:xfrm>
              <a:custGeom>
                <a:avLst/>
                <a:gdLst>
                  <a:gd name="T0" fmla="*/ 209 w 1953"/>
                  <a:gd name="T1" fmla="*/ 21 h 1012"/>
                  <a:gd name="T2" fmla="*/ 166 w 1953"/>
                  <a:gd name="T3" fmla="*/ 36 h 1012"/>
                  <a:gd name="T4" fmla="*/ 147 w 1953"/>
                  <a:gd name="T5" fmla="*/ 52 h 1012"/>
                  <a:gd name="T6" fmla="*/ 118 w 1953"/>
                  <a:gd name="T7" fmla="*/ 59 h 1012"/>
                  <a:gd name="T8" fmla="*/ 101 w 1953"/>
                  <a:gd name="T9" fmla="*/ 76 h 1012"/>
                  <a:gd name="T10" fmla="*/ 73 w 1953"/>
                  <a:gd name="T11" fmla="*/ 91 h 1012"/>
                  <a:gd name="T12" fmla="*/ 44 w 1953"/>
                  <a:gd name="T13" fmla="*/ 103 h 1012"/>
                  <a:gd name="T14" fmla="*/ 27 w 1953"/>
                  <a:gd name="T15" fmla="*/ 126 h 1012"/>
                  <a:gd name="T16" fmla="*/ 14 w 1953"/>
                  <a:gd name="T17" fmla="*/ 149 h 1012"/>
                  <a:gd name="T18" fmla="*/ 0 w 1953"/>
                  <a:gd name="T19" fmla="*/ 174 h 1012"/>
                  <a:gd name="T20" fmla="*/ 5 w 1953"/>
                  <a:gd name="T21" fmla="*/ 199 h 1012"/>
                  <a:gd name="T22" fmla="*/ 17 w 1953"/>
                  <a:gd name="T23" fmla="*/ 223 h 1012"/>
                  <a:gd name="T24" fmla="*/ 30 w 1953"/>
                  <a:gd name="T25" fmla="*/ 244 h 1012"/>
                  <a:gd name="T26" fmla="*/ 49 w 1953"/>
                  <a:gd name="T27" fmla="*/ 262 h 1012"/>
                  <a:gd name="T28" fmla="*/ 67 w 1953"/>
                  <a:gd name="T29" fmla="*/ 283 h 1012"/>
                  <a:gd name="T30" fmla="*/ 100 w 1953"/>
                  <a:gd name="T31" fmla="*/ 296 h 1012"/>
                  <a:gd name="T32" fmla="*/ 136 w 1953"/>
                  <a:gd name="T33" fmla="*/ 298 h 1012"/>
                  <a:gd name="T34" fmla="*/ 163 w 1953"/>
                  <a:gd name="T35" fmla="*/ 311 h 1012"/>
                  <a:gd name="T36" fmla="*/ 214 w 1953"/>
                  <a:gd name="T37" fmla="*/ 317 h 1012"/>
                  <a:gd name="T38" fmla="*/ 249 w 1953"/>
                  <a:gd name="T39" fmla="*/ 322 h 1012"/>
                  <a:gd name="T40" fmla="*/ 277 w 1953"/>
                  <a:gd name="T41" fmla="*/ 333 h 1012"/>
                  <a:gd name="T42" fmla="*/ 318 w 1953"/>
                  <a:gd name="T43" fmla="*/ 335 h 1012"/>
                  <a:gd name="T44" fmla="*/ 356 w 1953"/>
                  <a:gd name="T45" fmla="*/ 335 h 1012"/>
                  <a:gd name="T46" fmla="*/ 385 w 1953"/>
                  <a:gd name="T47" fmla="*/ 330 h 1012"/>
                  <a:gd name="T48" fmla="*/ 418 w 1953"/>
                  <a:gd name="T49" fmla="*/ 328 h 1012"/>
                  <a:gd name="T50" fmla="*/ 478 w 1953"/>
                  <a:gd name="T51" fmla="*/ 322 h 1012"/>
                  <a:gd name="T52" fmla="*/ 518 w 1953"/>
                  <a:gd name="T53" fmla="*/ 316 h 1012"/>
                  <a:gd name="T54" fmla="*/ 531 w 1953"/>
                  <a:gd name="T55" fmla="*/ 298 h 1012"/>
                  <a:gd name="T56" fmla="*/ 569 w 1953"/>
                  <a:gd name="T57" fmla="*/ 305 h 1012"/>
                  <a:gd name="T58" fmla="*/ 594 w 1953"/>
                  <a:gd name="T59" fmla="*/ 290 h 1012"/>
                  <a:gd name="T60" fmla="*/ 612 w 1953"/>
                  <a:gd name="T61" fmla="*/ 271 h 1012"/>
                  <a:gd name="T62" fmla="*/ 620 w 1953"/>
                  <a:gd name="T63" fmla="*/ 260 h 1012"/>
                  <a:gd name="T64" fmla="*/ 645 w 1953"/>
                  <a:gd name="T65" fmla="*/ 233 h 1012"/>
                  <a:gd name="T66" fmla="*/ 647 w 1953"/>
                  <a:gd name="T67" fmla="*/ 220 h 1012"/>
                  <a:gd name="T68" fmla="*/ 651 w 1953"/>
                  <a:gd name="T69" fmla="*/ 198 h 1012"/>
                  <a:gd name="T70" fmla="*/ 647 w 1953"/>
                  <a:gd name="T71" fmla="*/ 170 h 1012"/>
                  <a:gd name="T72" fmla="*/ 626 w 1953"/>
                  <a:gd name="T73" fmla="*/ 160 h 1012"/>
                  <a:gd name="T74" fmla="*/ 626 w 1953"/>
                  <a:gd name="T75" fmla="*/ 139 h 1012"/>
                  <a:gd name="T76" fmla="*/ 610 w 1953"/>
                  <a:gd name="T77" fmla="*/ 115 h 1012"/>
                  <a:gd name="T78" fmla="*/ 590 w 1953"/>
                  <a:gd name="T79" fmla="*/ 104 h 1012"/>
                  <a:gd name="T80" fmla="*/ 572 w 1953"/>
                  <a:gd name="T81" fmla="*/ 89 h 1012"/>
                  <a:gd name="T82" fmla="*/ 531 w 1953"/>
                  <a:gd name="T83" fmla="*/ 81 h 1012"/>
                  <a:gd name="T84" fmla="*/ 499 w 1953"/>
                  <a:gd name="T85" fmla="*/ 77 h 1012"/>
                  <a:gd name="T86" fmla="*/ 486 w 1953"/>
                  <a:gd name="T87" fmla="*/ 56 h 1012"/>
                  <a:gd name="T88" fmla="*/ 464 w 1953"/>
                  <a:gd name="T89" fmla="*/ 35 h 1012"/>
                  <a:gd name="T90" fmla="*/ 415 w 1953"/>
                  <a:gd name="T91" fmla="*/ 23 h 1012"/>
                  <a:gd name="T92" fmla="*/ 380 w 1953"/>
                  <a:gd name="T93" fmla="*/ 21 h 1012"/>
                  <a:gd name="T94" fmla="*/ 356 w 1953"/>
                  <a:gd name="T95" fmla="*/ 6 h 1012"/>
                  <a:gd name="T96" fmla="*/ 311 w 1953"/>
                  <a:gd name="T97" fmla="*/ 0 h 1012"/>
                  <a:gd name="T98" fmla="*/ 272 w 1953"/>
                  <a:gd name="T99" fmla="*/ 0 h 1012"/>
                  <a:gd name="T100" fmla="*/ 239 w 1953"/>
                  <a:gd name="T101" fmla="*/ 2 h 10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53"/>
                  <a:gd name="T154" fmla="*/ 0 h 1012"/>
                  <a:gd name="T155" fmla="*/ 1953 w 1953"/>
                  <a:gd name="T156" fmla="*/ 1012 h 10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53" h="1012">
                    <a:moveTo>
                      <a:pt x="670" y="27"/>
                    </a:moveTo>
                    <a:lnTo>
                      <a:pt x="659" y="36"/>
                    </a:lnTo>
                    <a:lnTo>
                      <a:pt x="646" y="46"/>
                    </a:lnTo>
                    <a:lnTo>
                      <a:pt x="641" y="56"/>
                    </a:lnTo>
                    <a:lnTo>
                      <a:pt x="628" y="63"/>
                    </a:lnTo>
                    <a:lnTo>
                      <a:pt x="554" y="81"/>
                    </a:lnTo>
                    <a:lnTo>
                      <a:pt x="537" y="83"/>
                    </a:lnTo>
                    <a:lnTo>
                      <a:pt x="524" y="91"/>
                    </a:lnTo>
                    <a:lnTo>
                      <a:pt x="506" y="96"/>
                    </a:lnTo>
                    <a:lnTo>
                      <a:pt x="499" y="107"/>
                    </a:lnTo>
                    <a:lnTo>
                      <a:pt x="488" y="122"/>
                    </a:lnTo>
                    <a:lnTo>
                      <a:pt x="475" y="128"/>
                    </a:lnTo>
                    <a:lnTo>
                      <a:pt x="465" y="139"/>
                    </a:lnTo>
                    <a:lnTo>
                      <a:pt x="455" y="152"/>
                    </a:lnTo>
                    <a:lnTo>
                      <a:pt x="440" y="155"/>
                    </a:lnTo>
                    <a:lnTo>
                      <a:pt x="426" y="158"/>
                    </a:lnTo>
                    <a:lnTo>
                      <a:pt x="409" y="165"/>
                    </a:lnTo>
                    <a:lnTo>
                      <a:pt x="384" y="171"/>
                    </a:lnTo>
                    <a:lnTo>
                      <a:pt x="366" y="173"/>
                    </a:lnTo>
                    <a:lnTo>
                      <a:pt x="353" y="178"/>
                    </a:lnTo>
                    <a:lnTo>
                      <a:pt x="325" y="186"/>
                    </a:lnTo>
                    <a:lnTo>
                      <a:pt x="312" y="193"/>
                    </a:lnTo>
                    <a:lnTo>
                      <a:pt x="310" y="203"/>
                    </a:lnTo>
                    <a:lnTo>
                      <a:pt x="304" y="218"/>
                    </a:lnTo>
                    <a:lnTo>
                      <a:pt x="304" y="229"/>
                    </a:lnTo>
                    <a:lnTo>
                      <a:pt x="287" y="237"/>
                    </a:lnTo>
                    <a:lnTo>
                      <a:pt x="251" y="242"/>
                    </a:lnTo>
                    <a:lnTo>
                      <a:pt x="236" y="247"/>
                    </a:lnTo>
                    <a:lnTo>
                      <a:pt x="221" y="260"/>
                    </a:lnTo>
                    <a:lnTo>
                      <a:pt x="220" y="274"/>
                    </a:lnTo>
                    <a:lnTo>
                      <a:pt x="214" y="288"/>
                    </a:lnTo>
                    <a:lnTo>
                      <a:pt x="207" y="298"/>
                    </a:lnTo>
                    <a:lnTo>
                      <a:pt x="187" y="303"/>
                    </a:lnTo>
                    <a:lnTo>
                      <a:pt x="157" y="306"/>
                    </a:lnTo>
                    <a:lnTo>
                      <a:pt x="133" y="308"/>
                    </a:lnTo>
                    <a:lnTo>
                      <a:pt x="115" y="319"/>
                    </a:lnTo>
                    <a:lnTo>
                      <a:pt x="100" y="326"/>
                    </a:lnTo>
                    <a:lnTo>
                      <a:pt x="92" y="351"/>
                    </a:lnTo>
                    <a:lnTo>
                      <a:pt x="85" y="364"/>
                    </a:lnTo>
                    <a:lnTo>
                      <a:pt x="80" y="379"/>
                    </a:lnTo>
                    <a:lnTo>
                      <a:pt x="75" y="388"/>
                    </a:lnTo>
                    <a:lnTo>
                      <a:pt x="65" y="411"/>
                    </a:lnTo>
                    <a:lnTo>
                      <a:pt x="56" y="420"/>
                    </a:lnTo>
                    <a:lnTo>
                      <a:pt x="49" y="433"/>
                    </a:lnTo>
                    <a:lnTo>
                      <a:pt x="41" y="448"/>
                    </a:lnTo>
                    <a:lnTo>
                      <a:pt x="26" y="459"/>
                    </a:lnTo>
                    <a:lnTo>
                      <a:pt x="16" y="486"/>
                    </a:lnTo>
                    <a:lnTo>
                      <a:pt x="8" y="497"/>
                    </a:lnTo>
                    <a:lnTo>
                      <a:pt x="1" y="510"/>
                    </a:lnTo>
                    <a:lnTo>
                      <a:pt x="0" y="523"/>
                    </a:lnTo>
                    <a:lnTo>
                      <a:pt x="0" y="536"/>
                    </a:lnTo>
                    <a:lnTo>
                      <a:pt x="0" y="551"/>
                    </a:lnTo>
                    <a:lnTo>
                      <a:pt x="1" y="563"/>
                    </a:lnTo>
                    <a:lnTo>
                      <a:pt x="8" y="587"/>
                    </a:lnTo>
                    <a:lnTo>
                      <a:pt x="16" y="599"/>
                    </a:lnTo>
                    <a:lnTo>
                      <a:pt x="32" y="614"/>
                    </a:lnTo>
                    <a:lnTo>
                      <a:pt x="44" y="626"/>
                    </a:lnTo>
                    <a:lnTo>
                      <a:pt x="49" y="642"/>
                    </a:lnTo>
                    <a:lnTo>
                      <a:pt x="49" y="660"/>
                    </a:lnTo>
                    <a:lnTo>
                      <a:pt x="51" y="671"/>
                    </a:lnTo>
                    <a:lnTo>
                      <a:pt x="51" y="685"/>
                    </a:lnTo>
                    <a:lnTo>
                      <a:pt x="56" y="696"/>
                    </a:lnTo>
                    <a:lnTo>
                      <a:pt x="65" y="709"/>
                    </a:lnTo>
                    <a:lnTo>
                      <a:pt x="75" y="722"/>
                    </a:lnTo>
                    <a:lnTo>
                      <a:pt x="90" y="734"/>
                    </a:lnTo>
                    <a:lnTo>
                      <a:pt x="98" y="747"/>
                    </a:lnTo>
                    <a:lnTo>
                      <a:pt x="108" y="763"/>
                    </a:lnTo>
                    <a:lnTo>
                      <a:pt x="122" y="769"/>
                    </a:lnTo>
                    <a:lnTo>
                      <a:pt x="129" y="780"/>
                    </a:lnTo>
                    <a:lnTo>
                      <a:pt x="146" y="787"/>
                    </a:lnTo>
                    <a:lnTo>
                      <a:pt x="154" y="800"/>
                    </a:lnTo>
                    <a:lnTo>
                      <a:pt x="164" y="811"/>
                    </a:lnTo>
                    <a:lnTo>
                      <a:pt x="172" y="825"/>
                    </a:lnTo>
                    <a:lnTo>
                      <a:pt x="187" y="838"/>
                    </a:lnTo>
                    <a:lnTo>
                      <a:pt x="202" y="849"/>
                    </a:lnTo>
                    <a:lnTo>
                      <a:pt x="220" y="859"/>
                    </a:lnTo>
                    <a:lnTo>
                      <a:pt x="236" y="869"/>
                    </a:lnTo>
                    <a:lnTo>
                      <a:pt x="251" y="877"/>
                    </a:lnTo>
                    <a:lnTo>
                      <a:pt x="268" y="885"/>
                    </a:lnTo>
                    <a:lnTo>
                      <a:pt x="300" y="889"/>
                    </a:lnTo>
                    <a:lnTo>
                      <a:pt x="317" y="889"/>
                    </a:lnTo>
                    <a:lnTo>
                      <a:pt x="342" y="889"/>
                    </a:lnTo>
                    <a:lnTo>
                      <a:pt x="358" y="890"/>
                    </a:lnTo>
                    <a:lnTo>
                      <a:pt x="391" y="890"/>
                    </a:lnTo>
                    <a:lnTo>
                      <a:pt x="407" y="896"/>
                    </a:lnTo>
                    <a:lnTo>
                      <a:pt x="422" y="902"/>
                    </a:lnTo>
                    <a:lnTo>
                      <a:pt x="439" y="903"/>
                    </a:lnTo>
                    <a:lnTo>
                      <a:pt x="455" y="909"/>
                    </a:lnTo>
                    <a:lnTo>
                      <a:pt x="471" y="922"/>
                    </a:lnTo>
                    <a:lnTo>
                      <a:pt x="490" y="933"/>
                    </a:lnTo>
                    <a:lnTo>
                      <a:pt x="514" y="935"/>
                    </a:lnTo>
                    <a:lnTo>
                      <a:pt x="555" y="941"/>
                    </a:lnTo>
                    <a:lnTo>
                      <a:pt x="587" y="946"/>
                    </a:lnTo>
                    <a:lnTo>
                      <a:pt x="611" y="948"/>
                    </a:lnTo>
                    <a:lnTo>
                      <a:pt x="641" y="953"/>
                    </a:lnTo>
                    <a:lnTo>
                      <a:pt x="675" y="953"/>
                    </a:lnTo>
                    <a:lnTo>
                      <a:pt x="690" y="948"/>
                    </a:lnTo>
                    <a:lnTo>
                      <a:pt x="707" y="954"/>
                    </a:lnTo>
                    <a:lnTo>
                      <a:pt x="731" y="961"/>
                    </a:lnTo>
                    <a:lnTo>
                      <a:pt x="746" y="967"/>
                    </a:lnTo>
                    <a:lnTo>
                      <a:pt x="758" y="979"/>
                    </a:lnTo>
                    <a:lnTo>
                      <a:pt x="774" y="986"/>
                    </a:lnTo>
                    <a:lnTo>
                      <a:pt x="787" y="994"/>
                    </a:lnTo>
                    <a:lnTo>
                      <a:pt x="812" y="997"/>
                    </a:lnTo>
                    <a:lnTo>
                      <a:pt x="831" y="999"/>
                    </a:lnTo>
                    <a:lnTo>
                      <a:pt x="844" y="999"/>
                    </a:lnTo>
                    <a:lnTo>
                      <a:pt x="865" y="999"/>
                    </a:lnTo>
                    <a:lnTo>
                      <a:pt x="878" y="1002"/>
                    </a:lnTo>
                    <a:lnTo>
                      <a:pt x="914" y="1007"/>
                    </a:lnTo>
                    <a:lnTo>
                      <a:pt x="953" y="1007"/>
                    </a:lnTo>
                    <a:lnTo>
                      <a:pt x="978" y="1010"/>
                    </a:lnTo>
                    <a:lnTo>
                      <a:pt x="991" y="1012"/>
                    </a:lnTo>
                    <a:lnTo>
                      <a:pt x="1011" y="1010"/>
                    </a:lnTo>
                    <a:lnTo>
                      <a:pt x="1043" y="1007"/>
                    </a:lnTo>
                    <a:lnTo>
                      <a:pt x="1067" y="1007"/>
                    </a:lnTo>
                    <a:lnTo>
                      <a:pt x="1085" y="1007"/>
                    </a:lnTo>
                    <a:lnTo>
                      <a:pt x="1099" y="1002"/>
                    </a:lnTo>
                    <a:lnTo>
                      <a:pt x="1113" y="994"/>
                    </a:lnTo>
                    <a:lnTo>
                      <a:pt x="1137" y="994"/>
                    </a:lnTo>
                    <a:lnTo>
                      <a:pt x="1154" y="991"/>
                    </a:lnTo>
                    <a:lnTo>
                      <a:pt x="1172" y="986"/>
                    </a:lnTo>
                    <a:lnTo>
                      <a:pt x="1185" y="981"/>
                    </a:lnTo>
                    <a:lnTo>
                      <a:pt x="1206" y="984"/>
                    </a:lnTo>
                    <a:lnTo>
                      <a:pt x="1219" y="984"/>
                    </a:lnTo>
                    <a:lnTo>
                      <a:pt x="1253" y="984"/>
                    </a:lnTo>
                    <a:lnTo>
                      <a:pt x="1341" y="984"/>
                    </a:lnTo>
                    <a:lnTo>
                      <a:pt x="1367" y="981"/>
                    </a:lnTo>
                    <a:lnTo>
                      <a:pt x="1392" y="981"/>
                    </a:lnTo>
                    <a:lnTo>
                      <a:pt x="1405" y="973"/>
                    </a:lnTo>
                    <a:lnTo>
                      <a:pt x="1433" y="967"/>
                    </a:lnTo>
                    <a:lnTo>
                      <a:pt x="1448" y="966"/>
                    </a:lnTo>
                    <a:lnTo>
                      <a:pt x="1482" y="960"/>
                    </a:lnTo>
                    <a:lnTo>
                      <a:pt x="1506" y="954"/>
                    </a:lnTo>
                    <a:lnTo>
                      <a:pt x="1519" y="954"/>
                    </a:lnTo>
                    <a:lnTo>
                      <a:pt x="1555" y="948"/>
                    </a:lnTo>
                    <a:lnTo>
                      <a:pt x="1568" y="941"/>
                    </a:lnTo>
                    <a:lnTo>
                      <a:pt x="1568" y="930"/>
                    </a:lnTo>
                    <a:lnTo>
                      <a:pt x="1570" y="917"/>
                    </a:lnTo>
                    <a:lnTo>
                      <a:pt x="1580" y="903"/>
                    </a:lnTo>
                    <a:lnTo>
                      <a:pt x="1593" y="896"/>
                    </a:lnTo>
                    <a:lnTo>
                      <a:pt x="1611" y="907"/>
                    </a:lnTo>
                    <a:lnTo>
                      <a:pt x="1629" y="917"/>
                    </a:lnTo>
                    <a:lnTo>
                      <a:pt x="1660" y="917"/>
                    </a:lnTo>
                    <a:lnTo>
                      <a:pt x="1677" y="917"/>
                    </a:lnTo>
                    <a:lnTo>
                      <a:pt x="1706" y="915"/>
                    </a:lnTo>
                    <a:lnTo>
                      <a:pt x="1731" y="915"/>
                    </a:lnTo>
                    <a:lnTo>
                      <a:pt x="1746" y="907"/>
                    </a:lnTo>
                    <a:lnTo>
                      <a:pt x="1764" y="894"/>
                    </a:lnTo>
                    <a:lnTo>
                      <a:pt x="1770" y="885"/>
                    </a:lnTo>
                    <a:lnTo>
                      <a:pt x="1782" y="872"/>
                    </a:lnTo>
                    <a:lnTo>
                      <a:pt x="1795" y="859"/>
                    </a:lnTo>
                    <a:lnTo>
                      <a:pt x="1812" y="846"/>
                    </a:lnTo>
                    <a:lnTo>
                      <a:pt x="1829" y="838"/>
                    </a:lnTo>
                    <a:lnTo>
                      <a:pt x="1831" y="826"/>
                    </a:lnTo>
                    <a:lnTo>
                      <a:pt x="1836" y="813"/>
                    </a:lnTo>
                    <a:lnTo>
                      <a:pt x="1836" y="800"/>
                    </a:lnTo>
                    <a:lnTo>
                      <a:pt x="1856" y="811"/>
                    </a:lnTo>
                    <a:lnTo>
                      <a:pt x="1836" y="798"/>
                    </a:lnTo>
                    <a:lnTo>
                      <a:pt x="1848" y="787"/>
                    </a:lnTo>
                    <a:lnTo>
                      <a:pt x="1861" y="782"/>
                    </a:lnTo>
                    <a:lnTo>
                      <a:pt x="1892" y="769"/>
                    </a:lnTo>
                    <a:lnTo>
                      <a:pt x="1897" y="741"/>
                    </a:lnTo>
                    <a:lnTo>
                      <a:pt x="1912" y="727"/>
                    </a:lnTo>
                    <a:lnTo>
                      <a:pt x="1928" y="711"/>
                    </a:lnTo>
                    <a:lnTo>
                      <a:pt x="1934" y="699"/>
                    </a:lnTo>
                    <a:lnTo>
                      <a:pt x="1934" y="690"/>
                    </a:lnTo>
                    <a:lnTo>
                      <a:pt x="1936" y="686"/>
                    </a:lnTo>
                    <a:lnTo>
                      <a:pt x="1945" y="686"/>
                    </a:lnTo>
                    <a:lnTo>
                      <a:pt x="1945" y="673"/>
                    </a:lnTo>
                    <a:lnTo>
                      <a:pt x="1941" y="660"/>
                    </a:lnTo>
                    <a:lnTo>
                      <a:pt x="1941" y="647"/>
                    </a:lnTo>
                    <a:lnTo>
                      <a:pt x="1945" y="634"/>
                    </a:lnTo>
                    <a:lnTo>
                      <a:pt x="1953" y="622"/>
                    </a:lnTo>
                    <a:lnTo>
                      <a:pt x="1953" y="609"/>
                    </a:lnTo>
                    <a:lnTo>
                      <a:pt x="1953" y="596"/>
                    </a:lnTo>
                    <a:lnTo>
                      <a:pt x="1953" y="570"/>
                    </a:lnTo>
                    <a:lnTo>
                      <a:pt x="1953" y="551"/>
                    </a:lnTo>
                    <a:lnTo>
                      <a:pt x="1953" y="538"/>
                    </a:lnTo>
                    <a:lnTo>
                      <a:pt x="1951" y="525"/>
                    </a:lnTo>
                    <a:lnTo>
                      <a:pt x="1941" y="512"/>
                    </a:lnTo>
                    <a:lnTo>
                      <a:pt x="1928" y="504"/>
                    </a:lnTo>
                    <a:lnTo>
                      <a:pt x="1902" y="500"/>
                    </a:lnTo>
                    <a:lnTo>
                      <a:pt x="1887" y="497"/>
                    </a:lnTo>
                    <a:lnTo>
                      <a:pt x="1872" y="494"/>
                    </a:lnTo>
                    <a:lnTo>
                      <a:pt x="1879" y="480"/>
                    </a:lnTo>
                    <a:lnTo>
                      <a:pt x="1885" y="467"/>
                    </a:lnTo>
                    <a:lnTo>
                      <a:pt x="1885" y="456"/>
                    </a:lnTo>
                    <a:lnTo>
                      <a:pt x="1885" y="441"/>
                    </a:lnTo>
                    <a:lnTo>
                      <a:pt x="1885" y="430"/>
                    </a:lnTo>
                    <a:lnTo>
                      <a:pt x="1877" y="416"/>
                    </a:lnTo>
                    <a:lnTo>
                      <a:pt x="1869" y="388"/>
                    </a:lnTo>
                    <a:lnTo>
                      <a:pt x="1862" y="377"/>
                    </a:lnTo>
                    <a:lnTo>
                      <a:pt x="1861" y="366"/>
                    </a:lnTo>
                    <a:lnTo>
                      <a:pt x="1848" y="351"/>
                    </a:lnTo>
                    <a:lnTo>
                      <a:pt x="1831" y="344"/>
                    </a:lnTo>
                    <a:lnTo>
                      <a:pt x="1814" y="338"/>
                    </a:lnTo>
                    <a:lnTo>
                      <a:pt x="1812" y="324"/>
                    </a:lnTo>
                    <a:lnTo>
                      <a:pt x="1790" y="319"/>
                    </a:lnTo>
                    <a:lnTo>
                      <a:pt x="1764" y="324"/>
                    </a:lnTo>
                    <a:lnTo>
                      <a:pt x="1770" y="311"/>
                    </a:lnTo>
                    <a:lnTo>
                      <a:pt x="1770" y="298"/>
                    </a:lnTo>
                    <a:lnTo>
                      <a:pt x="1764" y="287"/>
                    </a:lnTo>
                    <a:lnTo>
                      <a:pt x="1746" y="274"/>
                    </a:lnTo>
                    <a:lnTo>
                      <a:pt x="1734" y="270"/>
                    </a:lnTo>
                    <a:lnTo>
                      <a:pt x="1716" y="267"/>
                    </a:lnTo>
                    <a:lnTo>
                      <a:pt x="1701" y="260"/>
                    </a:lnTo>
                    <a:lnTo>
                      <a:pt x="1685" y="260"/>
                    </a:lnTo>
                    <a:lnTo>
                      <a:pt x="1660" y="255"/>
                    </a:lnTo>
                    <a:lnTo>
                      <a:pt x="1624" y="244"/>
                    </a:lnTo>
                    <a:lnTo>
                      <a:pt x="1594" y="244"/>
                    </a:lnTo>
                    <a:lnTo>
                      <a:pt x="1561" y="244"/>
                    </a:lnTo>
                    <a:lnTo>
                      <a:pt x="1538" y="247"/>
                    </a:lnTo>
                    <a:lnTo>
                      <a:pt x="1522" y="247"/>
                    </a:lnTo>
                    <a:lnTo>
                      <a:pt x="1506" y="242"/>
                    </a:lnTo>
                    <a:lnTo>
                      <a:pt x="1497" y="231"/>
                    </a:lnTo>
                    <a:lnTo>
                      <a:pt x="1489" y="218"/>
                    </a:lnTo>
                    <a:lnTo>
                      <a:pt x="1478" y="204"/>
                    </a:lnTo>
                    <a:lnTo>
                      <a:pt x="1471" y="193"/>
                    </a:lnTo>
                    <a:lnTo>
                      <a:pt x="1463" y="178"/>
                    </a:lnTo>
                    <a:lnTo>
                      <a:pt x="1458" y="168"/>
                    </a:lnTo>
                    <a:lnTo>
                      <a:pt x="1446" y="155"/>
                    </a:lnTo>
                    <a:lnTo>
                      <a:pt x="1433" y="141"/>
                    </a:lnTo>
                    <a:lnTo>
                      <a:pt x="1415" y="127"/>
                    </a:lnTo>
                    <a:lnTo>
                      <a:pt x="1399" y="120"/>
                    </a:lnTo>
                    <a:lnTo>
                      <a:pt x="1392" y="104"/>
                    </a:lnTo>
                    <a:lnTo>
                      <a:pt x="1375" y="96"/>
                    </a:lnTo>
                    <a:lnTo>
                      <a:pt x="1356" y="94"/>
                    </a:lnTo>
                    <a:lnTo>
                      <a:pt x="1336" y="83"/>
                    </a:lnTo>
                    <a:lnTo>
                      <a:pt x="1292" y="76"/>
                    </a:lnTo>
                    <a:lnTo>
                      <a:pt x="1246" y="68"/>
                    </a:lnTo>
                    <a:lnTo>
                      <a:pt x="1213" y="64"/>
                    </a:lnTo>
                    <a:lnTo>
                      <a:pt x="1190" y="56"/>
                    </a:lnTo>
                    <a:lnTo>
                      <a:pt x="1170" y="58"/>
                    </a:lnTo>
                    <a:lnTo>
                      <a:pt x="1154" y="68"/>
                    </a:lnTo>
                    <a:lnTo>
                      <a:pt x="1141" y="63"/>
                    </a:lnTo>
                    <a:lnTo>
                      <a:pt x="1133" y="51"/>
                    </a:lnTo>
                    <a:lnTo>
                      <a:pt x="1124" y="40"/>
                    </a:lnTo>
                    <a:lnTo>
                      <a:pt x="1105" y="27"/>
                    </a:lnTo>
                    <a:lnTo>
                      <a:pt x="1091" y="20"/>
                    </a:lnTo>
                    <a:lnTo>
                      <a:pt x="1067" y="17"/>
                    </a:lnTo>
                    <a:lnTo>
                      <a:pt x="1026" y="12"/>
                    </a:lnTo>
                    <a:lnTo>
                      <a:pt x="1011" y="6"/>
                    </a:lnTo>
                    <a:lnTo>
                      <a:pt x="991" y="4"/>
                    </a:lnTo>
                    <a:lnTo>
                      <a:pt x="966" y="4"/>
                    </a:lnTo>
                    <a:lnTo>
                      <a:pt x="934" y="0"/>
                    </a:lnTo>
                    <a:lnTo>
                      <a:pt x="921" y="0"/>
                    </a:lnTo>
                    <a:lnTo>
                      <a:pt x="889" y="0"/>
                    </a:lnTo>
                    <a:lnTo>
                      <a:pt x="865" y="0"/>
                    </a:lnTo>
                    <a:lnTo>
                      <a:pt x="840" y="0"/>
                    </a:lnTo>
                    <a:lnTo>
                      <a:pt x="816" y="0"/>
                    </a:lnTo>
                    <a:lnTo>
                      <a:pt x="792" y="0"/>
                    </a:lnTo>
                    <a:lnTo>
                      <a:pt x="774" y="0"/>
                    </a:lnTo>
                    <a:lnTo>
                      <a:pt x="758" y="4"/>
                    </a:lnTo>
                    <a:lnTo>
                      <a:pt x="743" y="4"/>
                    </a:lnTo>
                    <a:lnTo>
                      <a:pt x="718" y="6"/>
                    </a:lnTo>
                    <a:lnTo>
                      <a:pt x="694" y="12"/>
                    </a:lnTo>
                    <a:lnTo>
                      <a:pt x="677" y="13"/>
                    </a:lnTo>
                    <a:lnTo>
                      <a:pt x="666" y="25"/>
                    </a:lnTo>
                    <a:lnTo>
                      <a:pt x="67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13" name="Freeform 44"/>
              <p:cNvSpPr>
                <a:spLocks/>
              </p:cNvSpPr>
              <p:nvPr/>
            </p:nvSpPr>
            <p:spPr bwMode="auto">
              <a:xfrm>
                <a:off x="3227" y="1432"/>
                <a:ext cx="651" cy="337"/>
              </a:xfrm>
              <a:custGeom>
                <a:avLst/>
                <a:gdLst>
                  <a:gd name="T0" fmla="*/ 209 w 1953"/>
                  <a:gd name="T1" fmla="*/ 21 h 1011"/>
                  <a:gd name="T2" fmla="*/ 166 w 1953"/>
                  <a:gd name="T3" fmla="*/ 35 h 1011"/>
                  <a:gd name="T4" fmla="*/ 147 w 1953"/>
                  <a:gd name="T5" fmla="*/ 51 h 1011"/>
                  <a:gd name="T6" fmla="*/ 117 w 1953"/>
                  <a:gd name="T7" fmla="*/ 59 h 1011"/>
                  <a:gd name="T8" fmla="*/ 101 w 1953"/>
                  <a:gd name="T9" fmla="*/ 76 h 1011"/>
                  <a:gd name="T10" fmla="*/ 73 w 1953"/>
                  <a:gd name="T11" fmla="*/ 91 h 1011"/>
                  <a:gd name="T12" fmla="*/ 44 w 1953"/>
                  <a:gd name="T13" fmla="*/ 102 h 1011"/>
                  <a:gd name="T14" fmla="*/ 27 w 1953"/>
                  <a:gd name="T15" fmla="*/ 126 h 1011"/>
                  <a:gd name="T16" fmla="*/ 14 w 1953"/>
                  <a:gd name="T17" fmla="*/ 149 h 1011"/>
                  <a:gd name="T18" fmla="*/ 0 w 1953"/>
                  <a:gd name="T19" fmla="*/ 174 h 1011"/>
                  <a:gd name="T20" fmla="*/ 6 w 1953"/>
                  <a:gd name="T21" fmla="*/ 200 h 1011"/>
                  <a:gd name="T22" fmla="*/ 17 w 1953"/>
                  <a:gd name="T23" fmla="*/ 224 h 1011"/>
                  <a:gd name="T24" fmla="*/ 30 w 1953"/>
                  <a:gd name="T25" fmla="*/ 245 h 1011"/>
                  <a:gd name="T26" fmla="*/ 49 w 1953"/>
                  <a:gd name="T27" fmla="*/ 262 h 1011"/>
                  <a:gd name="T28" fmla="*/ 67 w 1953"/>
                  <a:gd name="T29" fmla="*/ 283 h 1011"/>
                  <a:gd name="T30" fmla="*/ 100 w 1953"/>
                  <a:gd name="T31" fmla="*/ 296 h 1011"/>
                  <a:gd name="T32" fmla="*/ 136 w 1953"/>
                  <a:gd name="T33" fmla="*/ 298 h 1011"/>
                  <a:gd name="T34" fmla="*/ 163 w 1953"/>
                  <a:gd name="T35" fmla="*/ 311 h 1011"/>
                  <a:gd name="T36" fmla="*/ 214 w 1953"/>
                  <a:gd name="T37" fmla="*/ 317 h 1011"/>
                  <a:gd name="T38" fmla="*/ 249 w 1953"/>
                  <a:gd name="T39" fmla="*/ 322 h 1011"/>
                  <a:gd name="T40" fmla="*/ 277 w 1953"/>
                  <a:gd name="T41" fmla="*/ 333 h 1011"/>
                  <a:gd name="T42" fmla="*/ 318 w 1953"/>
                  <a:gd name="T43" fmla="*/ 335 h 1011"/>
                  <a:gd name="T44" fmla="*/ 356 w 1953"/>
                  <a:gd name="T45" fmla="*/ 335 h 1011"/>
                  <a:gd name="T46" fmla="*/ 385 w 1953"/>
                  <a:gd name="T47" fmla="*/ 330 h 1011"/>
                  <a:gd name="T48" fmla="*/ 418 w 1953"/>
                  <a:gd name="T49" fmla="*/ 328 h 1011"/>
                  <a:gd name="T50" fmla="*/ 478 w 1953"/>
                  <a:gd name="T51" fmla="*/ 322 h 1011"/>
                  <a:gd name="T52" fmla="*/ 518 w 1953"/>
                  <a:gd name="T53" fmla="*/ 316 h 1011"/>
                  <a:gd name="T54" fmla="*/ 531 w 1953"/>
                  <a:gd name="T55" fmla="*/ 298 h 1011"/>
                  <a:gd name="T56" fmla="*/ 569 w 1953"/>
                  <a:gd name="T57" fmla="*/ 305 h 1011"/>
                  <a:gd name="T58" fmla="*/ 594 w 1953"/>
                  <a:gd name="T59" fmla="*/ 290 h 1011"/>
                  <a:gd name="T60" fmla="*/ 612 w 1953"/>
                  <a:gd name="T61" fmla="*/ 271 h 1011"/>
                  <a:gd name="T62" fmla="*/ 620 w 1953"/>
                  <a:gd name="T63" fmla="*/ 260 h 1011"/>
                  <a:gd name="T64" fmla="*/ 645 w 1953"/>
                  <a:gd name="T65" fmla="*/ 233 h 1011"/>
                  <a:gd name="T66" fmla="*/ 647 w 1953"/>
                  <a:gd name="T67" fmla="*/ 220 h 1011"/>
                  <a:gd name="T68" fmla="*/ 651 w 1953"/>
                  <a:gd name="T69" fmla="*/ 198 h 1011"/>
                  <a:gd name="T70" fmla="*/ 647 w 1953"/>
                  <a:gd name="T71" fmla="*/ 170 h 1011"/>
                  <a:gd name="T72" fmla="*/ 626 w 1953"/>
                  <a:gd name="T73" fmla="*/ 160 h 1011"/>
                  <a:gd name="T74" fmla="*/ 626 w 1953"/>
                  <a:gd name="T75" fmla="*/ 139 h 1011"/>
                  <a:gd name="T76" fmla="*/ 610 w 1953"/>
                  <a:gd name="T77" fmla="*/ 114 h 1011"/>
                  <a:gd name="T78" fmla="*/ 590 w 1953"/>
                  <a:gd name="T79" fmla="*/ 104 h 1011"/>
                  <a:gd name="T80" fmla="*/ 572 w 1953"/>
                  <a:gd name="T81" fmla="*/ 89 h 1011"/>
                  <a:gd name="T82" fmla="*/ 532 w 1953"/>
                  <a:gd name="T83" fmla="*/ 81 h 1011"/>
                  <a:gd name="T84" fmla="*/ 499 w 1953"/>
                  <a:gd name="T85" fmla="*/ 77 h 1011"/>
                  <a:gd name="T86" fmla="*/ 486 w 1953"/>
                  <a:gd name="T87" fmla="*/ 55 h 1011"/>
                  <a:gd name="T88" fmla="*/ 464 w 1953"/>
                  <a:gd name="T89" fmla="*/ 34 h 1011"/>
                  <a:gd name="T90" fmla="*/ 415 w 1953"/>
                  <a:gd name="T91" fmla="*/ 22 h 1011"/>
                  <a:gd name="T92" fmla="*/ 380 w 1953"/>
                  <a:gd name="T93" fmla="*/ 21 h 1011"/>
                  <a:gd name="T94" fmla="*/ 356 w 1953"/>
                  <a:gd name="T95" fmla="*/ 5 h 1011"/>
                  <a:gd name="T96" fmla="*/ 311 w 1953"/>
                  <a:gd name="T97" fmla="*/ 0 h 1011"/>
                  <a:gd name="T98" fmla="*/ 272 w 1953"/>
                  <a:gd name="T99" fmla="*/ 0 h 1011"/>
                  <a:gd name="T100" fmla="*/ 239 w 1953"/>
                  <a:gd name="T101" fmla="*/ 2 h 10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53"/>
                  <a:gd name="T154" fmla="*/ 0 h 1011"/>
                  <a:gd name="T155" fmla="*/ 1953 w 1953"/>
                  <a:gd name="T156" fmla="*/ 1011 h 10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53" h="1011">
                    <a:moveTo>
                      <a:pt x="669" y="26"/>
                    </a:moveTo>
                    <a:lnTo>
                      <a:pt x="658" y="35"/>
                    </a:lnTo>
                    <a:lnTo>
                      <a:pt x="646" y="44"/>
                    </a:lnTo>
                    <a:lnTo>
                      <a:pt x="641" y="56"/>
                    </a:lnTo>
                    <a:lnTo>
                      <a:pt x="628" y="62"/>
                    </a:lnTo>
                    <a:lnTo>
                      <a:pt x="554" y="80"/>
                    </a:lnTo>
                    <a:lnTo>
                      <a:pt x="536" y="82"/>
                    </a:lnTo>
                    <a:lnTo>
                      <a:pt x="523" y="90"/>
                    </a:lnTo>
                    <a:lnTo>
                      <a:pt x="506" y="95"/>
                    </a:lnTo>
                    <a:lnTo>
                      <a:pt x="498" y="106"/>
                    </a:lnTo>
                    <a:lnTo>
                      <a:pt x="488" y="121"/>
                    </a:lnTo>
                    <a:lnTo>
                      <a:pt x="475" y="127"/>
                    </a:lnTo>
                    <a:lnTo>
                      <a:pt x="465" y="138"/>
                    </a:lnTo>
                    <a:lnTo>
                      <a:pt x="456" y="151"/>
                    </a:lnTo>
                    <a:lnTo>
                      <a:pt x="441" y="153"/>
                    </a:lnTo>
                    <a:lnTo>
                      <a:pt x="426" y="157"/>
                    </a:lnTo>
                    <a:lnTo>
                      <a:pt x="409" y="164"/>
                    </a:lnTo>
                    <a:lnTo>
                      <a:pt x="385" y="170"/>
                    </a:lnTo>
                    <a:lnTo>
                      <a:pt x="365" y="172"/>
                    </a:lnTo>
                    <a:lnTo>
                      <a:pt x="352" y="177"/>
                    </a:lnTo>
                    <a:lnTo>
                      <a:pt x="324" y="185"/>
                    </a:lnTo>
                    <a:lnTo>
                      <a:pt x="311" y="192"/>
                    </a:lnTo>
                    <a:lnTo>
                      <a:pt x="309" y="202"/>
                    </a:lnTo>
                    <a:lnTo>
                      <a:pt x="304" y="217"/>
                    </a:lnTo>
                    <a:lnTo>
                      <a:pt x="304" y="228"/>
                    </a:lnTo>
                    <a:lnTo>
                      <a:pt x="287" y="235"/>
                    </a:lnTo>
                    <a:lnTo>
                      <a:pt x="251" y="241"/>
                    </a:lnTo>
                    <a:lnTo>
                      <a:pt x="237" y="247"/>
                    </a:lnTo>
                    <a:lnTo>
                      <a:pt x="222" y="260"/>
                    </a:lnTo>
                    <a:lnTo>
                      <a:pt x="219" y="273"/>
                    </a:lnTo>
                    <a:lnTo>
                      <a:pt x="214" y="288"/>
                    </a:lnTo>
                    <a:lnTo>
                      <a:pt x="207" y="297"/>
                    </a:lnTo>
                    <a:lnTo>
                      <a:pt x="187" y="301"/>
                    </a:lnTo>
                    <a:lnTo>
                      <a:pt x="158" y="305"/>
                    </a:lnTo>
                    <a:lnTo>
                      <a:pt x="133" y="307"/>
                    </a:lnTo>
                    <a:lnTo>
                      <a:pt x="115" y="317"/>
                    </a:lnTo>
                    <a:lnTo>
                      <a:pt x="99" y="325"/>
                    </a:lnTo>
                    <a:lnTo>
                      <a:pt x="92" y="350"/>
                    </a:lnTo>
                    <a:lnTo>
                      <a:pt x="84" y="363"/>
                    </a:lnTo>
                    <a:lnTo>
                      <a:pt x="81" y="378"/>
                    </a:lnTo>
                    <a:lnTo>
                      <a:pt x="75" y="388"/>
                    </a:lnTo>
                    <a:lnTo>
                      <a:pt x="66" y="409"/>
                    </a:lnTo>
                    <a:lnTo>
                      <a:pt x="56" y="419"/>
                    </a:lnTo>
                    <a:lnTo>
                      <a:pt x="49" y="432"/>
                    </a:lnTo>
                    <a:lnTo>
                      <a:pt x="41" y="447"/>
                    </a:lnTo>
                    <a:lnTo>
                      <a:pt x="26" y="459"/>
                    </a:lnTo>
                    <a:lnTo>
                      <a:pt x="17" y="485"/>
                    </a:lnTo>
                    <a:lnTo>
                      <a:pt x="8" y="496"/>
                    </a:lnTo>
                    <a:lnTo>
                      <a:pt x="2" y="509"/>
                    </a:lnTo>
                    <a:lnTo>
                      <a:pt x="0" y="523"/>
                    </a:lnTo>
                    <a:lnTo>
                      <a:pt x="0" y="536"/>
                    </a:lnTo>
                    <a:lnTo>
                      <a:pt x="0" y="551"/>
                    </a:lnTo>
                    <a:lnTo>
                      <a:pt x="2" y="562"/>
                    </a:lnTo>
                    <a:lnTo>
                      <a:pt x="8" y="586"/>
                    </a:lnTo>
                    <a:lnTo>
                      <a:pt x="17" y="599"/>
                    </a:lnTo>
                    <a:lnTo>
                      <a:pt x="31" y="612"/>
                    </a:lnTo>
                    <a:lnTo>
                      <a:pt x="43" y="625"/>
                    </a:lnTo>
                    <a:lnTo>
                      <a:pt x="49" y="640"/>
                    </a:lnTo>
                    <a:lnTo>
                      <a:pt x="49" y="659"/>
                    </a:lnTo>
                    <a:lnTo>
                      <a:pt x="51" y="671"/>
                    </a:lnTo>
                    <a:lnTo>
                      <a:pt x="51" y="684"/>
                    </a:lnTo>
                    <a:lnTo>
                      <a:pt x="56" y="694"/>
                    </a:lnTo>
                    <a:lnTo>
                      <a:pt x="66" y="707"/>
                    </a:lnTo>
                    <a:lnTo>
                      <a:pt x="75" y="720"/>
                    </a:lnTo>
                    <a:lnTo>
                      <a:pt x="90" y="734"/>
                    </a:lnTo>
                    <a:lnTo>
                      <a:pt x="97" y="747"/>
                    </a:lnTo>
                    <a:lnTo>
                      <a:pt x="109" y="762"/>
                    </a:lnTo>
                    <a:lnTo>
                      <a:pt x="122" y="768"/>
                    </a:lnTo>
                    <a:lnTo>
                      <a:pt x="130" y="779"/>
                    </a:lnTo>
                    <a:lnTo>
                      <a:pt x="146" y="786"/>
                    </a:lnTo>
                    <a:lnTo>
                      <a:pt x="154" y="799"/>
                    </a:lnTo>
                    <a:lnTo>
                      <a:pt x="163" y="811"/>
                    </a:lnTo>
                    <a:lnTo>
                      <a:pt x="173" y="824"/>
                    </a:lnTo>
                    <a:lnTo>
                      <a:pt x="187" y="837"/>
                    </a:lnTo>
                    <a:lnTo>
                      <a:pt x="202" y="848"/>
                    </a:lnTo>
                    <a:lnTo>
                      <a:pt x="219" y="857"/>
                    </a:lnTo>
                    <a:lnTo>
                      <a:pt x="237" y="869"/>
                    </a:lnTo>
                    <a:lnTo>
                      <a:pt x="251" y="876"/>
                    </a:lnTo>
                    <a:lnTo>
                      <a:pt x="268" y="883"/>
                    </a:lnTo>
                    <a:lnTo>
                      <a:pt x="301" y="888"/>
                    </a:lnTo>
                    <a:lnTo>
                      <a:pt x="317" y="888"/>
                    </a:lnTo>
                    <a:lnTo>
                      <a:pt x="342" y="888"/>
                    </a:lnTo>
                    <a:lnTo>
                      <a:pt x="358" y="890"/>
                    </a:lnTo>
                    <a:lnTo>
                      <a:pt x="390" y="890"/>
                    </a:lnTo>
                    <a:lnTo>
                      <a:pt x="407" y="895"/>
                    </a:lnTo>
                    <a:lnTo>
                      <a:pt x="422" y="901"/>
                    </a:lnTo>
                    <a:lnTo>
                      <a:pt x="439" y="903"/>
                    </a:lnTo>
                    <a:lnTo>
                      <a:pt x="456" y="908"/>
                    </a:lnTo>
                    <a:lnTo>
                      <a:pt x="470" y="921"/>
                    </a:lnTo>
                    <a:lnTo>
                      <a:pt x="490" y="932"/>
                    </a:lnTo>
                    <a:lnTo>
                      <a:pt x="514" y="934"/>
                    </a:lnTo>
                    <a:lnTo>
                      <a:pt x="556" y="939"/>
                    </a:lnTo>
                    <a:lnTo>
                      <a:pt x="587" y="946"/>
                    </a:lnTo>
                    <a:lnTo>
                      <a:pt x="612" y="947"/>
                    </a:lnTo>
                    <a:lnTo>
                      <a:pt x="641" y="951"/>
                    </a:lnTo>
                    <a:lnTo>
                      <a:pt x="676" y="951"/>
                    </a:lnTo>
                    <a:lnTo>
                      <a:pt x="690" y="947"/>
                    </a:lnTo>
                    <a:lnTo>
                      <a:pt x="707" y="954"/>
                    </a:lnTo>
                    <a:lnTo>
                      <a:pt x="732" y="961"/>
                    </a:lnTo>
                    <a:lnTo>
                      <a:pt x="746" y="966"/>
                    </a:lnTo>
                    <a:lnTo>
                      <a:pt x="758" y="977"/>
                    </a:lnTo>
                    <a:lnTo>
                      <a:pt x="774" y="985"/>
                    </a:lnTo>
                    <a:lnTo>
                      <a:pt x="788" y="992"/>
                    </a:lnTo>
                    <a:lnTo>
                      <a:pt x="812" y="996"/>
                    </a:lnTo>
                    <a:lnTo>
                      <a:pt x="831" y="998"/>
                    </a:lnTo>
                    <a:lnTo>
                      <a:pt x="844" y="998"/>
                    </a:lnTo>
                    <a:lnTo>
                      <a:pt x="865" y="998"/>
                    </a:lnTo>
                    <a:lnTo>
                      <a:pt x="878" y="1002"/>
                    </a:lnTo>
                    <a:lnTo>
                      <a:pt x="914" y="1005"/>
                    </a:lnTo>
                    <a:lnTo>
                      <a:pt x="953" y="1005"/>
                    </a:lnTo>
                    <a:lnTo>
                      <a:pt x="977" y="1010"/>
                    </a:lnTo>
                    <a:lnTo>
                      <a:pt x="990" y="1011"/>
                    </a:lnTo>
                    <a:lnTo>
                      <a:pt x="1011" y="1010"/>
                    </a:lnTo>
                    <a:lnTo>
                      <a:pt x="1043" y="1005"/>
                    </a:lnTo>
                    <a:lnTo>
                      <a:pt x="1067" y="1005"/>
                    </a:lnTo>
                    <a:lnTo>
                      <a:pt x="1084" y="1005"/>
                    </a:lnTo>
                    <a:lnTo>
                      <a:pt x="1100" y="1002"/>
                    </a:lnTo>
                    <a:lnTo>
                      <a:pt x="1113" y="992"/>
                    </a:lnTo>
                    <a:lnTo>
                      <a:pt x="1136" y="992"/>
                    </a:lnTo>
                    <a:lnTo>
                      <a:pt x="1154" y="990"/>
                    </a:lnTo>
                    <a:lnTo>
                      <a:pt x="1172" y="985"/>
                    </a:lnTo>
                    <a:lnTo>
                      <a:pt x="1185" y="979"/>
                    </a:lnTo>
                    <a:lnTo>
                      <a:pt x="1207" y="983"/>
                    </a:lnTo>
                    <a:lnTo>
                      <a:pt x="1220" y="983"/>
                    </a:lnTo>
                    <a:lnTo>
                      <a:pt x="1253" y="983"/>
                    </a:lnTo>
                    <a:lnTo>
                      <a:pt x="1341" y="983"/>
                    </a:lnTo>
                    <a:lnTo>
                      <a:pt x="1368" y="979"/>
                    </a:lnTo>
                    <a:lnTo>
                      <a:pt x="1392" y="979"/>
                    </a:lnTo>
                    <a:lnTo>
                      <a:pt x="1405" y="972"/>
                    </a:lnTo>
                    <a:lnTo>
                      <a:pt x="1433" y="966"/>
                    </a:lnTo>
                    <a:lnTo>
                      <a:pt x="1448" y="964"/>
                    </a:lnTo>
                    <a:lnTo>
                      <a:pt x="1482" y="959"/>
                    </a:lnTo>
                    <a:lnTo>
                      <a:pt x="1506" y="954"/>
                    </a:lnTo>
                    <a:lnTo>
                      <a:pt x="1519" y="954"/>
                    </a:lnTo>
                    <a:lnTo>
                      <a:pt x="1555" y="947"/>
                    </a:lnTo>
                    <a:lnTo>
                      <a:pt x="1568" y="939"/>
                    </a:lnTo>
                    <a:lnTo>
                      <a:pt x="1568" y="929"/>
                    </a:lnTo>
                    <a:lnTo>
                      <a:pt x="1570" y="916"/>
                    </a:lnTo>
                    <a:lnTo>
                      <a:pt x="1580" y="903"/>
                    </a:lnTo>
                    <a:lnTo>
                      <a:pt x="1593" y="895"/>
                    </a:lnTo>
                    <a:lnTo>
                      <a:pt x="1611" y="906"/>
                    </a:lnTo>
                    <a:lnTo>
                      <a:pt x="1628" y="916"/>
                    </a:lnTo>
                    <a:lnTo>
                      <a:pt x="1660" y="916"/>
                    </a:lnTo>
                    <a:lnTo>
                      <a:pt x="1677" y="916"/>
                    </a:lnTo>
                    <a:lnTo>
                      <a:pt x="1707" y="914"/>
                    </a:lnTo>
                    <a:lnTo>
                      <a:pt x="1731" y="914"/>
                    </a:lnTo>
                    <a:lnTo>
                      <a:pt x="1746" y="906"/>
                    </a:lnTo>
                    <a:lnTo>
                      <a:pt x="1764" y="893"/>
                    </a:lnTo>
                    <a:lnTo>
                      <a:pt x="1771" y="883"/>
                    </a:lnTo>
                    <a:lnTo>
                      <a:pt x="1782" y="870"/>
                    </a:lnTo>
                    <a:lnTo>
                      <a:pt x="1795" y="857"/>
                    </a:lnTo>
                    <a:lnTo>
                      <a:pt x="1812" y="844"/>
                    </a:lnTo>
                    <a:lnTo>
                      <a:pt x="1828" y="837"/>
                    </a:lnTo>
                    <a:lnTo>
                      <a:pt x="1831" y="826"/>
                    </a:lnTo>
                    <a:lnTo>
                      <a:pt x="1836" y="812"/>
                    </a:lnTo>
                    <a:lnTo>
                      <a:pt x="1836" y="799"/>
                    </a:lnTo>
                    <a:lnTo>
                      <a:pt x="1855" y="811"/>
                    </a:lnTo>
                    <a:lnTo>
                      <a:pt x="1836" y="798"/>
                    </a:lnTo>
                    <a:lnTo>
                      <a:pt x="1848" y="786"/>
                    </a:lnTo>
                    <a:lnTo>
                      <a:pt x="1861" y="781"/>
                    </a:lnTo>
                    <a:lnTo>
                      <a:pt x="1892" y="768"/>
                    </a:lnTo>
                    <a:lnTo>
                      <a:pt x="1897" y="740"/>
                    </a:lnTo>
                    <a:lnTo>
                      <a:pt x="1912" y="727"/>
                    </a:lnTo>
                    <a:lnTo>
                      <a:pt x="1928" y="709"/>
                    </a:lnTo>
                    <a:lnTo>
                      <a:pt x="1934" y="699"/>
                    </a:lnTo>
                    <a:lnTo>
                      <a:pt x="1934" y="689"/>
                    </a:lnTo>
                    <a:lnTo>
                      <a:pt x="1935" y="685"/>
                    </a:lnTo>
                    <a:lnTo>
                      <a:pt x="1945" y="685"/>
                    </a:lnTo>
                    <a:lnTo>
                      <a:pt x="1945" y="672"/>
                    </a:lnTo>
                    <a:lnTo>
                      <a:pt x="1942" y="659"/>
                    </a:lnTo>
                    <a:lnTo>
                      <a:pt x="1942" y="646"/>
                    </a:lnTo>
                    <a:lnTo>
                      <a:pt x="1945" y="633"/>
                    </a:lnTo>
                    <a:lnTo>
                      <a:pt x="1953" y="622"/>
                    </a:lnTo>
                    <a:lnTo>
                      <a:pt x="1953" y="608"/>
                    </a:lnTo>
                    <a:lnTo>
                      <a:pt x="1953" y="595"/>
                    </a:lnTo>
                    <a:lnTo>
                      <a:pt x="1953" y="569"/>
                    </a:lnTo>
                    <a:lnTo>
                      <a:pt x="1953" y="551"/>
                    </a:lnTo>
                    <a:lnTo>
                      <a:pt x="1953" y="537"/>
                    </a:lnTo>
                    <a:lnTo>
                      <a:pt x="1951" y="524"/>
                    </a:lnTo>
                    <a:lnTo>
                      <a:pt x="1942" y="511"/>
                    </a:lnTo>
                    <a:lnTo>
                      <a:pt x="1928" y="503"/>
                    </a:lnTo>
                    <a:lnTo>
                      <a:pt x="1902" y="500"/>
                    </a:lnTo>
                    <a:lnTo>
                      <a:pt x="1887" y="496"/>
                    </a:lnTo>
                    <a:lnTo>
                      <a:pt x="1872" y="492"/>
                    </a:lnTo>
                    <a:lnTo>
                      <a:pt x="1879" y="479"/>
                    </a:lnTo>
                    <a:lnTo>
                      <a:pt x="1886" y="467"/>
                    </a:lnTo>
                    <a:lnTo>
                      <a:pt x="1886" y="455"/>
                    </a:lnTo>
                    <a:lnTo>
                      <a:pt x="1886" y="440"/>
                    </a:lnTo>
                    <a:lnTo>
                      <a:pt x="1886" y="429"/>
                    </a:lnTo>
                    <a:lnTo>
                      <a:pt x="1878" y="416"/>
                    </a:lnTo>
                    <a:lnTo>
                      <a:pt x="1868" y="388"/>
                    </a:lnTo>
                    <a:lnTo>
                      <a:pt x="1863" y="376"/>
                    </a:lnTo>
                    <a:lnTo>
                      <a:pt x="1861" y="365"/>
                    </a:lnTo>
                    <a:lnTo>
                      <a:pt x="1848" y="350"/>
                    </a:lnTo>
                    <a:lnTo>
                      <a:pt x="1831" y="342"/>
                    </a:lnTo>
                    <a:lnTo>
                      <a:pt x="1814" y="337"/>
                    </a:lnTo>
                    <a:lnTo>
                      <a:pt x="1812" y="324"/>
                    </a:lnTo>
                    <a:lnTo>
                      <a:pt x="1789" y="317"/>
                    </a:lnTo>
                    <a:lnTo>
                      <a:pt x="1764" y="324"/>
                    </a:lnTo>
                    <a:lnTo>
                      <a:pt x="1771" y="311"/>
                    </a:lnTo>
                    <a:lnTo>
                      <a:pt x="1771" y="297"/>
                    </a:lnTo>
                    <a:lnTo>
                      <a:pt x="1764" y="286"/>
                    </a:lnTo>
                    <a:lnTo>
                      <a:pt x="1746" y="273"/>
                    </a:lnTo>
                    <a:lnTo>
                      <a:pt x="1733" y="269"/>
                    </a:lnTo>
                    <a:lnTo>
                      <a:pt x="1716" y="266"/>
                    </a:lnTo>
                    <a:lnTo>
                      <a:pt x="1702" y="260"/>
                    </a:lnTo>
                    <a:lnTo>
                      <a:pt x="1685" y="260"/>
                    </a:lnTo>
                    <a:lnTo>
                      <a:pt x="1660" y="254"/>
                    </a:lnTo>
                    <a:lnTo>
                      <a:pt x="1624" y="243"/>
                    </a:lnTo>
                    <a:lnTo>
                      <a:pt x="1595" y="243"/>
                    </a:lnTo>
                    <a:lnTo>
                      <a:pt x="1560" y="243"/>
                    </a:lnTo>
                    <a:lnTo>
                      <a:pt x="1539" y="247"/>
                    </a:lnTo>
                    <a:lnTo>
                      <a:pt x="1521" y="247"/>
                    </a:lnTo>
                    <a:lnTo>
                      <a:pt x="1506" y="241"/>
                    </a:lnTo>
                    <a:lnTo>
                      <a:pt x="1496" y="230"/>
                    </a:lnTo>
                    <a:lnTo>
                      <a:pt x="1489" y="217"/>
                    </a:lnTo>
                    <a:lnTo>
                      <a:pt x="1478" y="204"/>
                    </a:lnTo>
                    <a:lnTo>
                      <a:pt x="1470" y="192"/>
                    </a:lnTo>
                    <a:lnTo>
                      <a:pt x="1463" y="177"/>
                    </a:lnTo>
                    <a:lnTo>
                      <a:pt x="1458" y="166"/>
                    </a:lnTo>
                    <a:lnTo>
                      <a:pt x="1447" y="153"/>
                    </a:lnTo>
                    <a:lnTo>
                      <a:pt x="1433" y="140"/>
                    </a:lnTo>
                    <a:lnTo>
                      <a:pt x="1414" y="125"/>
                    </a:lnTo>
                    <a:lnTo>
                      <a:pt x="1399" y="120"/>
                    </a:lnTo>
                    <a:lnTo>
                      <a:pt x="1392" y="103"/>
                    </a:lnTo>
                    <a:lnTo>
                      <a:pt x="1375" y="95"/>
                    </a:lnTo>
                    <a:lnTo>
                      <a:pt x="1356" y="93"/>
                    </a:lnTo>
                    <a:lnTo>
                      <a:pt x="1335" y="82"/>
                    </a:lnTo>
                    <a:lnTo>
                      <a:pt x="1292" y="75"/>
                    </a:lnTo>
                    <a:lnTo>
                      <a:pt x="1246" y="67"/>
                    </a:lnTo>
                    <a:lnTo>
                      <a:pt x="1213" y="64"/>
                    </a:lnTo>
                    <a:lnTo>
                      <a:pt x="1189" y="56"/>
                    </a:lnTo>
                    <a:lnTo>
                      <a:pt x="1171" y="57"/>
                    </a:lnTo>
                    <a:lnTo>
                      <a:pt x="1154" y="67"/>
                    </a:lnTo>
                    <a:lnTo>
                      <a:pt x="1141" y="62"/>
                    </a:lnTo>
                    <a:lnTo>
                      <a:pt x="1133" y="50"/>
                    </a:lnTo>
                    <a:lnTo>
                      <a:pt x="1123" y="39"/>
                    </a:lnTo>
                    <a:lnTo>
                      <a:pt x="1105" y="26"/>
                    </a:lnTo>
                    <a:lnTo>
                      <a:pt x="1092" y="18"/>
                    </a:lnTo>
                    <a:lnTo>
                      <a:pt x="1067" y="16"/>
                    </a:lnTo>
                    <a:lnTo>
                      <a:pt x="1026" y="11"/>
                    </a:lnTo>
                    <a:lnTo>
                      <a:pt x="1011" y="5"/>
                    </a:lnTo>
                    <a:lnTo>
                      <a:pt x="990" y="3"/>
                    </a:lnTo>
                    <a:lnTo>
                      <a:pt x="966" y="3"/>
                    </a:lnTo>
                    <a:lnTo>
                      <a:pt x="934" y="0"/>
                    </a:lnTo>
                    <a:lnTo>
                      <a:pt x="921" y="0"/>
                    </a:lnTo>
                    <a:lnTo>
                      <a:pt x="889" y="0"/>
                    </a:lnTo>
                    <a:lnTo>
                      <a:pt x="865" y="0"/>
                    </a:lnTo>
                    <a:lnTo>
                      <a:pt x="840" y="0"/>
                    </a:lnTo>
                    <a:lnTo>
                      <a:pt x="816" y="0"/>
                    </a:lnTo>
                    <a:lnTo>
                      <a:pt x="791" y="0"/>
                    </a:lnTo>
                    <a:lnTo>
                      <a:pt x="774" y="0"/>
                    </a:lnTo>
                    <a:lnTo>
                      <a:pt x="758" y="3"/>
                    </a:lnTo>
                    <a:lnTo>
                      <a:pt x="743" y="3"/>
                    </a:lnTo>
                    <a:lnTo>
                      <a:pt x="718" y="5"/>
                    </a:lnTo>
                    <a:lnTo>
                      <a:pt x="694" y="11"/>
                    </a:lnTo>
                    <a:lnTo>
                      <a:pt x="677" y="13"/>
                    </a:lnTo>
                    <a:lnTo>
                      <a:pt x="666" y="24"/>
                    </a:lnTo>
                    <a:lnTo>
                      <a:pt x="669" y="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514" name="Rectangle 45"/>
              <p:cNvSpPr>
                <a:spLocks noChangeArrowheads="1"/>
              </p:cNvSpPr>
              <p:nvPr/>
            </p:nvSpPr>
            <p:spPr bwMode="auto">
              <a:xfrm>
                <a:off x="3307" y="1488"/>
                <a:ext cx="62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80000"/>
                  </a:lnSpc>
                </a:pPr>
                <a:r>
                  <a:rPr lang="en-US" sz="1200" b="1">
                    <a:solidFill>
                      <a:schemeClr val="bg1"/>
                    </a:solidFill>
                    <a:latin typeface="Rotis Sans Serif for Nokia" pitchFamily="2" charset="0"/>
                  </a:rPr>
                  <a:t>SS7</a:t>
                </a:r>
              </a:p>
              <a:p>
                <a:pPr defTabSz="762000">
                  <a:lnSpc>
                    <a:spcPct val="80000"/>
                  </a:lnSpc>
                </a:pPr>
                <a:r>
                  <a:rPr lang="en-US" sz="1200" b="1">
                    <a:solidFill>
                      <a:schemeClr val="bg1"/>
                    </a:solidFill>
                    <a:latin typeface="Rotis Sans Serif for Nokia" pitchFamily="2" charset="0"/>
                  </a:rPr>
                  <a:t>Network</a:t>
                </a:r>
              </a:p>
            </p:txBody>
          </p:sp>
          <p:grpSp>
            <p:nvGrpSpPr>
              <p:cNvPr id="16515" name="Group 46"/>
              <p:cNvGrpSpPr>
                <a:grpSpLocks/>
              </p:cNvGrpSpPr>
              <p:nvPr/>
            </p:nvGrpSpPr>
            <p:grpSpPr bwMode="auto">
              <a:xfrm>
                <a:off x="1628" y="607"/>
                <a:ext cx="185" cy="688"/>
                <a:chOff x="355" y="1527"/>
                <a:chExt cx="185" cy="688"/>
              </a:xfrm>
            </p:grpSpPr>
            <p:sp>
              <p:nvSpPr>
                <p:cNvPr id="16523" name="Rectangle 47"/>
                <p:cNvSpPr>
                  <a:spLocks noChangeArrowheads="1"/>
                </p:cNvSpPr>
                <p:nvPr/>
              </p:nvSpPr>
              <p:spPr bwMode="auto">
                <a:xfrm>
                  <a:off x="399" y="1527"/>
                  <a:ext cx="18" cy="500"/>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id-ID"/>
                </a:p>
              </p:txBody>
            </p:sp>
            <p:sp>
              <p:nvSpPr>
                <p:cNvPr id="16524" name="AutoShape 48"/>
                <p:cNvSpPr>
                  <a:spLocks noChangeArrowheads="1"/>
                </p:cNvSpPr>
                <p:nvPr/>
              </p:nvSpPr>
              <p:spPr bwMode="auto">
                <a:xfrm>
                  <a:off x="355" y="1918"/>
                  <a:ext cx="185" cy="297"/>
                </a:xfrm>
                <a:prstGeom prst="cube">
                  <a:avLst>
                    <a:gd name="adj" fmla="val 25000"/>
                  </a:avLst>
                </a:prstGeom>
                <a:solidFill>
                  <a:schemeClr val="bg1"/>
                </a:solidFill>
                <a:ln w="12700">
                  <a:solidFill>
                    <a:schemeClr val="tx1"/>
                  </a:solidFill>
                  <a:miter lim="800000"/>
                  <a:headEnd/>
                  <a:tailEnd/>
                </a:ln>
              </p:spPr>
              <p:txBody>
                <a:bodyPr wrap="none" anchor="ctr"/>
                <a:lstStyle/>
                <a:p>
                  <a:endParaRPr lang="id-ID"/>
                </a:p>
              </p:txBody>
            </p:sp>
          </p:grpSp>
          <p:graphicFrame>
            <p:nvGraphicFramePr>
              <p:cNvPr id="16402" name="Object 18">
                <a:hlinkClick r:id="" action="ppaction://ole?verb=0"/>
              </p:cNvPr>
              <p:cNvGraphicFramePr>
                <a:graphicFrameLocks/>
              </p:cNvGraphicFramePr>
              <p:nvPr/>
            </p:nvGraphicFramePr>
            <p:xfrm>
              <a:off x="672" y="508"/>
              <a:ext cx="404" cy="383"/>
            </p:xfrm>
            <a:graphic>
              <a:graphicData uri="http://schemas.openxmlformats.org/presentationml/2006/ole">
                <mc:AlternateContent xmlns:mc="http://schemas.openxmlformats.org/markup-compatibility/2006">
                  <mc:Choice xmlns:v="urn:schemas-microsoft-com:vml" Requires="v">
                    <p:oleObj spid="_x0000_s16553" name="Clip" r:id="rId15" imgW="941040" imgH="1056960" progId="MS_ClipArt_Gallery.2">
                      <p:embed/>
                    </p:oleObj>
                  </mc:Choice>
                  <mc:Fallback>
                    <p:oleObj name="Clip" r:id="rId15" imgW="941040" imgH="1056960" progId="MS_ClipArt_Gallery.2">
                      <p:embed/>
                      <p:pic>
                        <p:nvPicPr>
                          <p:cNvPr id="0" name="Object 18"/>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2" y="508"/>
                            <a:ext cx="404"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16" name="Line 50"/>
              <p:cNvSpPr>
                <a:spLocks noChangeShapeType="1"/>
              </p:cNvSpPr>
              <p:nvPr/>
            </p:nvSpPr>
            <p:spPr bwMode="auto">
              <a:xfrm>
                <a:off x="1641" y="624"/>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17" name="Line 51"/>
              <p:cNvSpPr>
                <a:spLocks noChangeShapeType="1"/>
              </p:cNvSpPr>
              <p:nvPr/>
            </p:nvSpPr>
            <p:spPr bwMode="auto">
              <a:xfrm>
                <a:off x="1678" y="893"/>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18" name="Line 52"/>
              <p:cNvSpPr>
                <a:spLocks noChangeShapeType="1"/>
              </p:cNvSpPr>
              <p:nvPr/>
            </p:nvSpPr>
            <p:spPr bwMode="auto">
              <a:xfrm>
                <a:off x="1641" y="608"/>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19" name="Line 53"/>
              <p:cNvSpPr>
                <a:spLocks noChangeShapeType="1"/>
              </p:cNvSpPr>
              <p:nvPr/>
            </p:nvSpPr>
            <p:spPr bwMode="auto">
              <a:xfrm>
                <a:off x="1678" y="877"/>
                <a:ext cx="1" cy="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520" name="Rectangle 54"/>
              <p:cNvSpPr>
                <a:spLocks noChangeArrowheads="1"/>
              </p:cNvSpPr>
              <p:nvPr/>
            </p:nvSpPr>
            <p:spPr bwMode="auto">
              <a:xfrm>
                <a:off x="1247" y="610"/>
                <a:ext cx="28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rgbClr val="000000"/>
                    </a:solidFill>
                    <a:latin typeface="Rotis Sans Serif for Nokia" pitchFamily="2" charset="0"/>
                  </a:rPr>
                  <a:t>Um</a:t>
                </a:r>
              </a:p>
            </p:txBody>
          </p:sp>
          <p:sp>
            <p:nvSpPr>
              <p:cNvPr id="16521" name="Freeform 55"/>
              <p:cNvSpPr>
                <a:spLocks/>
              </p:cNvSpPr>
              <p:nvPr/>
            </p:nvSpPr>
            <p:spPr bwMode="auto">
              <a:xfrm>
                <a:off x="1209" y="1041"/>
                <a:ext cx="296" cy="154"/>
              </a:xfrm>
              <a:custGeom>
                <a:avLst/>
                <a:gdLst>
                  <a:gd name="T0" fmla="*/ 0 w 296"/>
                  <a:gd name="T1" fmla="*/ 153 h 154"/>
                  <a:gd name="T2" fmla="*/ 146 w 296"/>
                  <a:gd name="T3" fmla="*/ 43 h 154"/>
                  <a:gd name="T4" fmla="*/ 146 w 296"/>
                  <a:gd name="T5" fmla="*/ 102 h 154"/>
                  <a:gd name="T6" fmla="*/ 295 w 296"/>
                  <a:gd name="T7" fmla="*/ 0 h 154"/>
                  <a:gd name="T8" fmla="*/ 0 60000 65536"/>
                  <a:gd name="T9" fmla="*/ 0 60000 65536"/>
                  <a:gd name="T10" fmla="*/ 0 60000 65536"/>
                  <a:gd name="T11" fmla="*/ 0 60000 65536"/>
                  <a:gd name="T12" fmla="*/ 0 w 296"/>
                  <a:gd name="T13" fmla="*/ 0 h 154"/>
                  <a:gd name="T14" fmla="*/ 296 w 296"/>
                  <a:gd name="T15" fmla="*/ 154 h 154"/>
                </a:gdLst>
                <a:ahLst/>
                <a:cxnLst>
                  <a:cxn ang="T8">
                    <a:pos x="T0" y="T1"/>
                  </a:cxn>
                  <a:cxn ang="T9">
                    <a:pos x="T2" y="T3"/>
                  </a:cxn>
                  <a:cxn ang="T10">
                    <a:pos x="T4" y="T5"/>
                  </a:cxn>
                  <a:cxn ang="T11">
                    <a:pos x="T6" y="T7"/>
                  </a:cxn>
                </a:cxnLst>
                <a:rect l="T12" t="T13" r="T14" b="T15"/>
                <a:pathLst>
                  <a:path w="296" h="154">
                    <a:moveTo>
                      <a:pt x="0" y="153"/>
                    </a:moveTo>
                    <a:lnTo>
                      <a:pt x="146" y="43"/>
                    </a:lnTo>
                    <a:lnTo>
                      <a:pt x="146" y="102"/>
                    </a:lnTo>
                    <a:lnTo>
                      <a:pt x="2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522" name="Freeform 56"/>
              <p:cNvSpPr>
                <a:spLocks/>
              </p:cNvSpPr>
              <p:nvPr/>
            </p:nvSpPr>
            <p:spPr bwMode="auto">
              <a:xfrm>
                <a:off x="1081" y="691"/>
                <a:ext cx="502" cy="220"/>
              </a:xfrm>
              <a:custGeom>
                <a:avLst/>
                <a:gdLst>
                  <a:gd name="T0" fmla="*/ 0 w 292"/>
                  <a:gd name="T1" fmla="*/ 0 h 160"/>
                  <a:gd name="T2" fmla="*/ 299 w 292"/>
                  <a:gd name="T3" fmla="*/ 84 h 160"/>
                  <a:gd name="T4" fmla="*/ 211 w 292"/>
                  <a:gd name="T5" fmla="*/ 128 h 160"/>
                  <a:gd name="T6" fmla="*/ 500 w 292"/>
                  <a:gd name="T7" fmla="*/ 219 h 160"/>
                  <a:gd name="T8" fmla="*/ 0 60000 65536"/>
                  <a:gd name="T9" fmla="*/ 0 60000 65536"/>
                  <a:gd name="T10" fmla="*/ 0 60000 65536"/>
                  <a:gd name="T11" fmla="*/ 0 60000 65536"/>
                  <a:gd name="T12" fmla="*/ 0 w 292"/>
                  <a:gd name="T13" fmla="*/ 0 h 160"/>
                  <a:gd name="T14" fmla="*/ 292 w 292"/>
                  <a:gd name="T15" fmla="*/ 160 h 160"/>
                </a:gdLst>
                <a:ahLst/>
                <a:cxnLst>
                  <a:cxn ang="T8">
                    <a:pos x="T0" y="T1"/>
                  </a:cxn>
                  <a:cxn ang="T9">
                    <a:pos x="T2" y="T3"/>
                  </a:cxn>
                  <a:cxn ang="T10">
                    <a:pos x="T4" y="T5"/>
                  </a:cxn>
                  <a:cxn ang="T11">
                    <a:pos x="T6" y="T7"/>
                  </a:cxn>
                </a:cxnLst>
                <a:rect l="T12" t="T13" r="T14" b="T15"/>
                <a:pathLst>
                  <a:path w="292" h="160">
                    <a:moveTo>
                      <a:pt x="0" y="0"/>
                    </a:moveTo>
                    <a:lnTo>
                      <a:pt x="174" y="61"/>
                    </a:lnTo>
                    <a:lnTo>
                      <a:pt x="123" y="93"/>
                    </a:lnTo>
                    <a:lnTo>
                      <a:pt x="291" y="159"/>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sp>
          <p:nvSpPr>
            <p:cNvPr id="16482" name="Text Box 57"/>
            <p:cNvSpPr txBox="1">
              <a:spLocks noChangeArrowheads="1"/>
            </p:cNvSpPr>
            <p:nvPr/>
          </p:nvSpPr>
          <p:spPr bwMode="auto">
            <a:xfrm>
              <a:off x="4800" y="720"/>
              <a:ext cx="140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pPr>
              <a:r>
                <a:rPr lang="en-US" sz="1600" b="1"/>
                <a:t>GSM</a:t>
              </a:r>
            </a:p>
            <a:p>
              <a:pPr>
                <a:lnSpc>
                  <a:spcPct val="90000"/>
                </a:lnSpc>
              </a:pPr>
              <a:r>
                <a:rPr lang="en-US" sz="1600" b="1"/>
                <a:t>INFRASTRUCTURE</a:t>
              </a:r>
            </a:p>
          </p:txBody>
        </p:sp>
      </p:grpSp>
      <p:grpSp>
        <p:nvGrpSpPr>
          <p:cNvPr id="7" name="Group 58"/>
          <p:cNvGrpSpPr>
            <a:grpSpLocks/>
          </p:cNvGrpSpPr>
          <p:nvPr/>
        </p:nvGrpSpPr>
        <p:grpSpPr bwMode="auto">
          <a:xfrm>
            <a:off x="468313" y="1484313"/>
            <a:ext cx="8262937" cy="4994275"/>
            <a:chOff x="313" y="960"/>
            <a:chExt cx="5637" cy="3146"/>
          </a:xfrm>
        </p:grpSpPr>
        <p:grpSp>
          <p:nvGrpSpPr>
            <p:cNvPr id="16454" name="Group 59"/>
            <p:cNvGrpSpPr>
              <a:grpSpLocks/>
            </p:cNvGrpSpPr>
            <p:nvPr/>
          </p:nvGrpSpPr>
          <p:grpSpPr bwMode="auto">
            <a:xfrm>
              <a:off x="313" y="960"/>
              <a:ext cx="5206" cy="3146"/>
              <a:chOff x="313" y="960"/>
              <a:chExt cx="5206" cy="3146"/>
            </a:xfrm>
          </p:grpSpPr>
          <p:sp>
            <p:nvSpPr>
              <p:cNvPr id="16456" name="Line 60"/>
              <p:cNvSpPr>
                <a:spLocks noChangeShapeType="1"/>
              </p:cNvSpPr>
              <p:nvPr/>
            </p:nvSpPr>
            <p:spPr bwMode="auto">
              <a:xfrm>
                <a:off x="2111" y="1392"/>
                <a:ext cx="211" cy="83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57" name="Line 61"/>
              <p:cNvSpPr>
                <a:spLocks noChangeShapeType="1"/>
              </p:cNvSpPr>
              <p:nvPr/>
            </p:nvSpPr>
            <p:spPr bwMode="auto">
              <a:xfrm flipV="1">
                <a:off x="2345" y="1776"/>
                <a:ext cx="918" cy="50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pSp>
            <p:nvGrpSpPr>
              <p:cNvPr id="16458" name="Group 62"/>
              <p:cNvGrpSpPr>
                <a:grpSpLocks/>
              </p:cNvGrpSpPr>
              <p:nvPr/>
            </p:nvGrpSpPr>
            <p:grpSpPr bwMode="auto">
              <a:xfrm>
                <a:off x="313" y="960"/>
                <a:ext cx="5206" cy="3146"/>
                <a:chOff x="313" y="960"/>
                <a:chExt cx="5206" cy="3146"/>
              </a:xfrm>
            </p:grpSpPr>
            <p:grpSp>
              <p:nvGrpSpPr>
                <p:cNvPr id="16459" name="Group 63"/>
                <p:cNvGrpSpPr>
                  <a:grpSpLocks/>
                </p:cNvGrpSpPr>
                <p:nvPr/>
              </p:nvGrpSpPr>
              <p:grpSpPr bwMode="auto">
                <a:xfrm>
                  <a:off x="313" y="2043"/>
                  <a:ext cx="5206" cy="2063"/>
                  <a:chOff x="217" y="2091"/>
                  <a:chExt cx="5206" cy="2063"/>
                </a:xfrm>
              </p:grpSpPr>
              <p:grpSp>
                <p:nvGrpSpPr>
                  <p:cNvPr id="16463" name="Group 64"/>
                  <p:cNvGrpSpPr>
                    <a:grpSpLocks noChangeAspect="1"/>
                  </p:cNvGrpSpPr>
                  <p:nvPr/>
                </p:nvGrpSpPr>
                <p:grpSpPr bwMode="auto">
                  <a:xfrm>
                    <a:off x="917" y="2091"/>
                    <a:ext cx="2875" cy="1993"/>
                    <a:chOff x="917" y="1995"/>
                    <a:chExt cx="2875" cy="1993"/>
                  </a:xfrm>
                </p:grpSpPr>
                <p:sp>
                  <p:nvSpPr>
                    <p:cNvPr id="16478" name="AutoShape 65"/>
                    <p:cNvSpPr>
                      <a:spLocks noChangeAspect="1" noChangeArrowheads="1" noTextEdit="1"/>
                    </p:cNvSpPr>
                    <p:nvPr/>
                  </p:nvSpPr>
                  <p:spPr bwMode="auto">
                    <a:xfrm>
                      <a:off x="917" y="1995"/>
                      <a:ext cx="2875" cy="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479" name="Freeform 66"/>
                    <p:cNvSpPr>
                      <a:spLocks/>
                    </p:cNvSpPr>
                    <p:nvPr/>
                  </p:nvSpPr>
                  <p:spPr bwMode="auto">
                    <a:xfrm>
                      <a:off x="960" y="2049"/>
                      <a:ext cx="2776" cy="1883"/>
                    </a:xfrm>
                    <a:custGeom>
                      <a:avLst/>
                      <a:gdLst>
                        <a:gd name="T0" fmla="*/ 893 w 2776"/>
                        <a:gd name="T1" fmla="*/ 117 h 1883"/>
                        <a:gd name="T2" fmla="*/ 709 w 2776"/>
                        <a:gd name="T3" fmla="*/ 199 h 1883"/>
                        <a:gd name="T4" fmla="*/ 626 w 2776"/>
                        <a:gd name="T5" fmla="*/ 288 h 1883"/>
                        <a:gd name="T6" fmla="*/ 501 w 2776"/>
                        <a:gd name="T7" fmla="*/ 332 h 1883"/>
                        <a:gd name="T8" fmla="*/ 432 w 2776"/>
                        <a:gd name="T9" fmla="*/ 426 h 1883"/>
                        <a:gd name="T10" fmla="*/ 312 w 2776"/>
                        <a:gd name="T11" fmla="*/ 511 h 1883"/>
                        <a:gd name="T12" fmla="*/ 189 w 2776"/>
                        <a:gd name="T13" fmla="*/ 573 h 1883"/>
                        <a:gd name="T14" fmla="*/ 114 w 2776"/>
                        <a:gd name="T15" fmla="*/ 706 h 1883"/>
                        <a:gd name="T16" fmla="*/ 58 w 2776"/>
                        <a:gd name="T17" fmla="*/ 834 h 1883"/>
                        <a:gd name="T18" fmla="*/ 0 w 2776"/>
                        <a:gd name="T19" fmla="*/ 973 h 1883"/>
                        <a:gd name="T20" fmla="*/ 23 w 2776"/>
                        <a:gd name="T21" fmla="*/ 1115 h 1883"/>
                        <a:gd name="T22" fmla="*/ 72 w 2776"/>
                        <a:gd name="T23" fmla="*/ 1248 h 1883"/>
                        <a:gd name="T24" fmla="*/ 128 w 2776"/>
                        <a:gd name="T25" fmla="*/ 1367 h 1883"/>
                        <a:gd name="T26" fmla="*/ 208 w 2776"/>
                        <a:gd name="T27" fmla="*/ 1465 h 1883"/>
                        <a:gd name="T28" fmla="*/ 287 w 2776"/>
                        <a:gd name="T29" fmla="*/ 1580 h 1883"/>
                        <a:gd name="T30" fmla="*/ 426 w 2776"/>
                        <a:gd name="T31" fmla="*/ 1654 h 1883"/>
                        <a:gd name="T32" fmla="*/ 578 w 2776"/>
                        <a:gd name="T33" fmla="*/ 1668 h 1883"/>
                        <a:gd name="T34" fmla="*/ 696 w 2776"/>
                        <a:gd name="T35" fmla="*/ 1736 h 1883"/>
                        <a:gd name="T36" fmla="*/ 912 w 2776"/>
                        <a:gd name="T37" fmla="*/ 1772 h 1883"/>
                        <a:gd name="T38" fmla="*/ 1061 w 2776"/>
                        <a:gd name="T39" fmla="*/ 1799 h 1883"/>
                        <a:gd name="T40" fmla="*/ 1181 w 2776"/>
                        <a:gd name="T41" fmla="*/ 1859 h 1883"/>
                        <a:gd name="T42" fmla="*/ 1354 w 2776"/>
                        <a:gd name="T43" fmla="*/ 1873 h 1883"/>
                        <a:gd name="T44" fmla="*/ 1517 w 2776"/>
                        <a:gd name="T45" fmla="*/ 1873 h 1883"/>
                        <a:gd name="T46" fmla="*/ 1640 w 2776"/>
                        <a:gd name="T47" fmla="*/ 1845 h 1883"/>
                        <a:gd name="T48" fmla="*/ 1782 w 2776"/>
                        <a:gd name="T49" fmla="*/ 1831 h 1883"/>
                        <a:gd name="T50" fmla="*/ 2037 w 2776"/>
                        <a:gd name="T51" fmla="*/ 1799 h 1883"/>
                        <a:gd name="T52" fmla="*/ 2210 w 2776"/>
                        <a:gd name="T53" fmla="*/ 1764 h 1883"/>
                        <a:gd name="T54" fmla="*/ 2264 w 2776"/>
                        <a:gd name="T55" fmla="*/ 1668 h 1883"/>
                        <a:gd name="T56" fmla="*/ 2426 w 2776"/>
                        <a:gd name="T57" fmla="*/ 1702 h 1883"/>
                        <a:gd name="T58" fmla="*/ 2533 w 2776"/>
                        <a:gd name="T59" fmla="*/ 1622 h 1883"/>
                        <a:gd name="T60" fmla="*/ 2610 w 2776"/>
                        <a:gd name="T61" fmla="*/ 1513 h 1883"/>
                        <a:gd name="T62" fmla="*/ 2645 w 2776"/>
                        <a:gd name="T63" fmla="*/ 1455 h 1883"/>
                        <a:gd name="T64" fmla="*/ 2748 w 2776"/>
                        <a:gd name="T65" fmla="*/ 1300 h 1883"/>
                        <a:gd name="T66" fmla="*/ 2759 w 2776"/>
                        <a:gd name="T67" fmla="*/ 1228 h 1883"/>
                        <a:gd name="T68" fmla="*/ 2776 w 2776"/>
                        <a:gd name="T69" fmla="*/ 1109 h 1883"/>
                        <a:gd name="T70" fmla="*/ 2759 w 2776"/>
                        <a:gd name="T71" fmla="*/ 953 h 1883"/>
                        <a:gd name="T72" fmla="*/ 2671 w 2776"/>
                        <a:gd name="T73" fmla="*/ 892 h 1883"/>
                        <a:gd name="T74" fmla="*/ 2668 w 2776"/>
                        <a:gd name="T75" fmla="*/ 774 h 1883"/>
                        <a:gd name="T76" fmla="*/ 2602 w 2776"/>
                        <a:gd name="T77" fmla="*/ 639 h 1883"/>
                        <a:gd name="T78" fmla="*/ 2516 w 2776"/>
                        <a:gd name="T79" fmla="*/ 579 h 1883"/>
                        <a:gd name="T80" fmla="*/ 2439 w 2776"/>
                        <a:gd name="T81" fmla="*/ 497 h 1883"/>
                        <a:gd name="T82" fmla="*/ 2266 w 2776"/>
                        <a:gd name="T83" fmla="*/ 454 h 1883"/>
                        <a:gd name="T84" fmla="*/ 2127 w 2776"/>
                        <a:gd name="T85" fmla="*/ 430 h 1883"/>
                        <a:gd name="T86" fmla="*/ 2072 w 2776"/>
                        <a:gd name="T87" fmla="*/ 312 h 1883"/>
                        <a:gd name="T88" fmla="*/ 1978 w 2776"/>
                        <a:gd name="T89" fmla="*/ 193 h 1883"/>
                        <a:gd name="T90" fmla="*/ 1771 w 2776"/>
                        <a:gd name="T91" fmla="*/ 127 h 1883"/>
                        <a:gd name="T92" fmla="*/ 1622 w 2776"/>
                        <a:gd name="T93" fmla="*/ 117 h 1883"/>
                        <a:gd name="T94" fmla="*/ 1517 w 2776"/>
                        <a:gd name="T95" fmla="*/ 32 h 1883"/>
                        <a:gd name="T96" fmla="*/ 1328 w 2776"/>
                        <a:gd name="T97" fmla="*/ 0 h 1883"/>
                        <a:gd name="T98" fmla="*/ 1159 w 2776"/>
                        <a:gd name="T99" fmla="*/ 0 h 1883"/>
                        <a:gd name="T100" fmla="*/ 1021 w 2776"/>
                        <a:gd name="T101" fmla="*/ 10 h 188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76"/>
                        <a:gd name="T154" fmla="*/ 0 h 1883"/>
                        <a:gd name="T155" fmla="*/ 2776 w 2776"/>
                        <a:gd name="T156" fmla="*/ 1883 h 188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76" h="1883">
                          <a:moveTo>
                            <a:pt x="951" y="50"/>
                          </a:moveTo>
                          <a:lnTo>
                            <a:pt x="936" y="67"/>
                          </a:lnTo>
                          <a:lnTo>
                            <a:pt x="918" y="85"/>
                          </a:lnTo>
                          <a:lnTo>
                            <a:pt x="912" y="105"/>
                          </a:lnTo>
                          <a:lnTo>
                            <a:pt x="893" y="117"/>
                          </a:lnTo>
                          <a:lnTo>
                            <a:pt x="787" y="151"/>
                          </a:lnTo>
                          <a:lnTo>
                            <a:pt x="762" y="155"/>
                          </a:lnTo>
                          <a:lnTo>
                            <a:pt x="744" y="169"/>
                          </a:lnTo>
                          <a:lnTo>
                            <a:pt x="719" y="179"/>
                          </a:lnTo>
                          <a:lnTo>
                            <a:pt x="709" y="199"/>
                          </a:lnTo>
                          <a:lnTo>
                            <a:pt x="693" y="227"/>
                          </a:lnTo>
                          <a:lnTo>
                            <a:pt x="675" y="237"/>
                          </a:lnTo>
                          <a:lnTo>
                            <a:pt x="661" y="259"/>
                          </a:lnTo>
                          <a:lnTo>
                            <a:pt x="647" y="284"/>
                          </a:lnTo>
                          <a:lnTo>
                            <a:pt x="626" y="288"/>
                          </a:lnTo>
                          <a:lnTo>
                            <a:pt x="606" y="294"/>
                          </a:lnTo>
                          <a:lnTo>
                            <a:pt x="581" y="308"/>
                          </a:lnTo>
                          <a:lnTo>
                            <a:pt x="546" y="318"/>
                          </a:lnTo>
                          <a:lnTo>
                            <a:pt x="520" y="322"/>
                          </a:lnTo>
                          <a:lnTo>
                            <a:pt x="501" y="332"/>
                          </a:lnTo>
                          <a:lnTo>
                            <a:pt x="461" y="346"/>
                          </a:lnTo>
                          <a:lnTo>
                            <a:pt x="443" y="360"/>
                          </a:lnTo>
                          <a:lnTo>
                            <a:pt x="440" y="378"/>
                          </a:lnTo>
                          <a:lnTo>
                            <a:pt x="432" y="406"/>
                          </a:lnTo>
                          <a:lnTo>
                            <a:pt x="432" y="426"/>
                          </a:lnTo>
                          <a:lnTo>
                            <a:pt x="407" y="440"/>
                          </a:lnTo>
                          <a:lnTo>
                            <a:pt x="357" y="450"/>
                          </a:lnTo>
                          <a:lnTo>
                            <a:pt x="335" y="460"/>
                          </a:lnTo>
                          <a:lnTo>
                            <a:pt x="314" y="485"/>
                          </a:lnTo>
                          <a:lnTo>
                            <a:pt x="312" y="511"/>
                          </a:lnTo>
                          <a:lnTo>
                            <a:pt x="304" y="537"/>
                          </a:lnTo>
                          <a:lnTo>
                            <a:pt x="294" y="555"/>
                          </a:lnTo>
                          <a:lnTo>
                            <a:pt x="266" y="563"/>
                          </a:lnTo>
                          <a:lnTo>
                            <a:pt x="223" y="569"/>
                          </a:lnTo>
                          <a:lnTo>
                            <a:pt x="189" y="573"/>
                          </a:lnTo>
                          <a:lnTo>
                            <a:pt x="163" y="593"/>
                          </a:lnTo>
                          <a:lnTo>
                            <a:pt x="141" y="607"/>
                          </a:lnTo>
                          <a:lnTo>
                            <a:pt x="131" y="653"/>
                          </a:lnTo>
                          <a:lnTo>
                            <a:pt x="120" y="677"/>
                          </a:lnTo>
                          <a:lnTo>
                            <a:pt x="114" y="706"/>
                          </a:lnTo>
                          <a:lnTo>
                            <a:pt x="106" y="722"/>
                          </a:lnTo>
                          <a:lnTo>
                            <a:pt x="92" y="764"/>
                          </a:lnTo>
                          <a:lnTo>
                            <a:pt x="80" y="782"/>
                          </a:lnTo>
                          <a:lnTo>
                            <a:pt x="69" y="806"/>
                          </a:lnTo>
                          <a:lnTo>
                            <a:pt x="58" y="834"/>
                          </a:lnTo>
                          <a:lnTo>
                            <a:pt x="37" y="854"/>
                          </a:lnTo>
                          <a:lnTo>
                            <a:pt x="23" y="904"/>
                          </a:lnTo>
                          <a:lnTo>
                            <a:pt x="11" y="925"/>
                          </a:lnTo>
                          <a:lnTo>
                            <a:pt x="2" y="949"/>
                          </a:lnTo>
                          <a:lnTo>
                            <a:pt x="0" y="973"/>
                          </a:lnTo>
                          <a:lnTo>
                            <a:pt x="0" y="997"/>
                          </a:lnTo>
                          <a:lnTo>
                            <a:pt x="0" y="1025"/>
                          </a:lnTo>
                          <a:lnTo>
                            <a:pt x="2" y="1047"/>
                          </a:lnTo>
                          <a:lnTo>
                            <a:pt x="11" y="1091"/>
                          </a:lnTo>
                          <a:lnTo>
                            <a:pt x="23" y="1115"/>
                          </a:lnTo>
                          <a:lnTo>
                            <a:pt x="45" y="1142"/>
                          </a:lnTo>
                          <a:lnTo>
                            <a:pt x="62" y="1166"/>
                          </a:lnTo>
                          <a:lnTo>
                            <a:pt x="69" y="1194"/>
                          </a:lnTo>
                          <a:lnTo>
                            <a:pt x="69" y="1228"/>
                          </a:lnTo>
                          <a:lnTo>
                            <a:pt x="72" y="1248"/>
                          </a:lnTo>
                          <a:lnTo>
                            <a:pt x="72" y="1274"/>
                          </a:lnTo>
                          <a:lnTo>
                            <a:pt x="80" y="1294"/>
                          </a:lnTo>
                          <a:lnTo>
                            <a:pt x="92" y="1318"/>
                          </a:lnTo>
                          <a:lnTo>
                            <a:pt x="106" y="1342"/>
                          </a:lnTo>
                          <a:lnTo>
                            <a:pt x="128" y="1367"/>
                          </a:lnTo>
                          <a:lnTo>
                            <a:pt x="138" y="1391"/>
                          </a:lnTo>
                          <a:lnTo>
                            <a:pt x="154" y="1419"/>
                          </a:lnTo>
                          <a:lnTo>
                            <a:pt x="174" y="1431"/>
                          </a:lnTo>
                          <a:lnTo>
                            <a:pt x="183" y="1451"/>
                          </a:lnTo>
                          <a:lnTo>
                            <a:pt x="208" y="1465"/>
                          </a:lnTo>
                          <a:lnTo>
                            <a:pt x="218" y="1489"/>
                          </a:lnTo>
                          <a:lnTo>
                            <a:pt x="232" y="1509"/>
                          </a:lnTo>
                          <a:lnTo>
                            <a:pt x="244" y="1535"/>
                          </a:lnTo>
                          <a:lnTo>
                            <a:pt x="266" y="1559"/>
                          </a:lnTo>
                          <a:lnTo>
                            <a:pt x="287" y="1580"/>
                          </a:lnTo>
                          <a:lnTo>
                            <a:pt x="312" y="1598"/>
                          </a:lnTo>
                          <a:lnTo>
                            <a:pt x="335" y="1618"/>
                          </a:lnTo>
                          <a:lnTo>
                            <a:pt x="357" y="1632"/>
                          </a:lnTo>
                          <a:lnTo>
                            <a:pt x="381" y="1646"/>
                          </a:lnTo>
                          <a:lnTo>
                            <a:pt x="426" y="1654"/>
                          </a:lnTo>
                          <a:lnTo>
                            <a:pt x="450" y="1654"/>
                          </a:lnTo>
                          <a:lnTo>
                            <a:pt x="486" y="1654"/>
                          </a:lnTo>
                          <a:lnTo>
                            <a:pt x="509" y="1656"/>
                          </a:lnTo>
                          <a:lnTo>
                            <a:pt x="555" y="1656"/>
                          </a:lnTo>
                          <a:lnTo>
                            <a:pt x="578" y="1668"/>
                          </a:lnTo>
                          <a:lnTo>
                            <a:pt x="599" y="1678"/>
                          </a:lnTo>
                          <a:lnTo>
                            <a:pt x="624" y="1680"/>
                          </a:lnTo>
                          <a:lnTo>
                            <a:pt x="647" y="1692"/>
                          </a:lnTo>
                          <a:lnTo>
                            <a:pt x="669" y="1716"/>
                          </a:lnTo>
                          <a:lnTo>
                            <a:pt x="696" y="1736"/>
                          </a:lnTo>
                          <a:lnTo>
                            <a:pt x="730" y="1740"/>
                          </a:lnTo>
                          <a:lnTo>
                            <a:pt x="789" y="1750"/>
                          </a:lnTo>
                          <a:lnTo>
                            <a:pt x="835" y="1760"/>
                          </a:lnTo>
                          <a:lnTo>
                            <a:pt x="868" y="1764"/>
                          </a:lnTo>
                          <a:lnTo>
                            <a:pt x="912" y="1772"/>
                          </a:lnTo>
                          <a:lnTo>
                            <a:pt x="959" y="1772"/>
                          </a:lnTo>
                          <a:lnTo>
                            <a:pt x="981" y="1764"/>
                          </a:lnTo>
                          <a:lnTo>
                            <a:pt x="1005" y="1774"/>
                          </a:lnTo>
                          <a:lnTo>
                            <a:pt x="1039" y="1789"/>
                          </a:lnTo>
                          <a:lnTo>
                            <a:pt x="1061" y="1799"/>
                          </a:lnTo>
                          <a:lnTo>
                            <a:pt x="1078" y="1821"/>
                          </a:lnTo>
                          <a:lnTo>
                            <a:pt x="1101" y="1835"/>
                          </a:lnTo>
                          <a:lnTo>
                            <a:pt x="1119" y="1849"/>
                          </a:lnTo>
                          <a:lnTo>
                            <a:pt x="1154" y="1855"/>
                          </a:lnTo>
                          <a:lnTo>
                            <a:pt x="1181" y="1859"/>
                          </a:lnTo>
                          <a:lnTo>
                            <a:pt x="1199" y="1859"/>
                          </a:lnTo>
                          <a:lnTo>
                            <a:pt x="1230" y="1859"/>
                          </a:lnTo>
                          <a:lnTo>
                            <a:pt x="1248" y="1865"/>
                          </a:lnTo>
                          <a:lnTo>
                            <a:pt x="1299" y="1873"/>
                          </a:lnTo>
                          <a:lnTo>
                            <a:pt x="1354" y="1873"/>
                          </a:lnTo>
                          <a:lnTo>
                            <a:pt x="1390" y="1879"/>
                          </a:lnTo>
                          <a:lnTo>
                            <a:pt x="1408" y="1883"/>
                          </a:lnTo>
                          <a:lnTo>
                            <a:pt x="1437" y="1879"/>
                          </a:lnTo>
                          <a:lnTo>
                            <a:pt x="1482" y="1873"/>
                          </a:lnTo>
                          <a:lnTo>
                            <a:pt x="1517" y="1873"/>
                          </a:lnTo>
                          <a:lnTo>
                            <a:pt x="1542" y="1873"/>
                          </a:lnTo>
                          <a:lnTo>
                            <a:pt x="1562" y="1865"/>
                          </a:lnTo>
                          <a:lnTo>
                            <a:pt x="1582" y="1849"/>
                          </a:lnTo>
                          <a:lnTo>
                            <a:pt x="1616" y="1849"/>
                          </a:lnTo>
                          <a:lnTo>
                            <a:pt x="1640" y="1845"/>
                          </a:lnTo>
                          <a:lnTo>
                            <a:pt x="1666" y="1835"/>
                          </a:lnTo>
                          <a:lnTo>
                            <a:pt x="1685" y="1825"/>
                          </a:lnTo>
                          <a:lnTo>
                            <a:pt x="1714" y="1831"/>
                          </a:lnTo>
                          <a:lnTo>
                            <a:pt x="1732" y="1831"/>
                          </a:lnTo>
                          <a:lnTo>
                            <a:pt x="1782" y="1831"/>
                          </a:lnTo>
                          <a:lnTo>
                            <a:pt x="1906" y="1831"/>
                          </a:lnTo>
                          <a:lnTo>
                            <a:pt x="1943" y="1825"/>
                          </a:lnTo>
                          <a:lnTo>
                            <a:pt x="1978" y="1825"/>
                          </a:lnTo>
                          <a:lnTo>
                            <a:pt x="1997" y="1811"/>
                          </a:lnTo>
                          <a:lnTo>
                            <a:pt x="2037" y="1799"/>
                          </a:lnTo>
                          <a:lnTo>
                            <a:pt x="2058" y="1797"/>
                          </a:lnTo>
                          <a:lnTo>
                            <a:pt x="2106" y="1787"/>
                          </a:lnTo>
                          <a:lnTo>
                            <a:pt x="2141" y="1774"/>
                          </a:lnTo>
                          <a:lnTo>
                            <a:pt x="2160" y="1774"/>
                          </a:lnTo>
                          <a:lnTo>
                            <a:pt x="2210" y="1764"/>
                          </a:lnTo>
                          <a:lnTo>
                            <a:pt x="2229" y="1750"/>
                          </a:lnTo>
                          <a:lnTo>
                            <a:pt x="2229" y="1730"/>
                          </a:lnTo>
                          <a:lnTo>
                            <a:pt x="2232" y="1706"/>
                          </a:lnTo>
                          <a:lnTo>
                            <a:pt x="2246" y="1680"/>
                          </a:lnTo>
                          <a:lnTo>
                            <a:pt x="2264" y="1668"/>
                          </a:lnTo>
                          <a:lnTo>
                            <a:pt x="2290" y="1688"/>
                          </a:lnTo>
                          <a:lnTo>
                            <a:pt x="2315" y="1706"/>
                          </a:lnTo>
                          <a:lnTo>
                            <a:pt x="2359" y="1706"/>
                          </a:lnTo>
                          <a:lnTo>
                            <a:pt x="2384" y="1706"/>
                          </a:lnTo>
                          <a:lnTo>
                            <a:pt x="2426" y="1702"/>
                          </a:lnTo>
                          <a:lnTo>
                            <a:pt x="2461" y="1702"/>
                          </a:lnTo>
                          <a:lnTo>
                            <a:pt x="2482" y="1688"/>
                          </a:lnTo>
                          <a:lnTo>
                            <a:pt x="2507" y="1664"/>
                          </a:lnTo>
                          <a:lnTo>
                            <a:pt x="2516" y="1646"/>
                          </a:lnTo>
                          <a:lnTo>
                            <a:pt x="2533" y="1622"/>
                          </a:lnTo>
                          <a:lnTo>
                            <a:pt x="2552" y="1598"/>
                          </a:lnTo>
                          <a:lnTo>
                            <a:pt x="2576" y="1574"/>
                          </a:lnTo>
                          <a:lnTo>
                            <a:pt x="2599" y="1559"/>
                          </a:lnTo>
                          <a:lnTo>
                            <a:pt x="2602" y="1537"/>
                          </a:lnTo>
                          <a:lnTo>
                            <a:pt x="2610" y="1513"/>
                          </a:lnTo>
                          <a:lnTo>
                            <a:pt x="2610" y="1489"/>
                          </a:lnTo>
                          <a:lnTo>
                            <a:pt x="2638" y="1509"/>
                          </a:lnTo>
                          <a:lnTo>
                            <a:pt x="2610" y="1485"/>
                          </a:lnTo>
                          <a:lnTo>
                            <a:pt x="2627" y="1465"/>
                          </a:lnTo>
                          <a:lnTo>
                            <a:pt x="2645" y="1455"/>
                          </a:lnTo>
                          <a:lnTo>
                            <a:pt x="2690" y="1431"/>
                          </a:lnTo>
                          <a:lnTo>
                            <a:pt x="2696" y="1379"/>
                          </a:lnTo>
                          <a:lnTo>
                            <a:pt x="2718" y="1353"/>
                          </a:lnTo>
                          <a:lnTo>
                            <a:pt x="2741" y="1322"/>
                          </a:lnTo>
                          <a:lnTo>
                            <a:pt x="2748" y="1300"/>
                          </a:lnTo>
                          <a:lnTo>
                            <a:pt x="2748" y="1284"/>
                          </a:lnTo>
                          <a:lnTo>
                            <a:pt x="2751" y="1276"/>
                          </a:lnTo>
                          <a:lnTo>
                            <a:pt x="2765" y="1276"/>
                          </a:lnTo>
                          <a:lnTo>
                            <a:pt x="2765" y="1252"/>
                          </a:lnTo>
                          <a:lnTo>
                            <a:pt x="2759" y="1228"/>
                          </a:lnTo>
                          <a:lnTo>
                            <a:pt x="2759" y="1204"/>
                          </a:lnTo>
                          <a:lnTo>
                            <a:pt x="2765" y="1180"/>
                          </a:lnTo>
                          <a:lnTo>
                            <a:pt x="2776" y="1158"/>
                          </a:lnTo>
                          <a:lnTo>
                            <a:pt x="2776" y="1134"/>
                          </a:lnTo>
                          <a:lnTo>
                            <a:pt x="2776" y="1109"/>
                          </a:lnTo>
                          <a:lnTo>
                            <a:pt x="2776" y="1061"/>
                          </a:lnTo>
                          <a:lnTo>
                            <a:pt x="2776" y="1025"/>
                          </a:lnTo>
                          <a:lnTo>
                            <a:pt x="2776" y="1001"/>
                          </a:lnTo>
                          <a:lnTo>
                            <a:pt x="2773" y="977"/>
                          </a:lnTo>
                          <a:lnTo>
                            <a:pt x="2759" y="953"/>
                          </a:lnTo>
                          <a:lnTo>
                            <a:pt x="2741" y="939"/>
                          </a:lnTo>
                          <a:lnTo>
                            <a:pt x="2704" y="931"/>
                          </a:lnTo>
                          <a:lnTo>
                            <a:pt x="2682" y="925"/>
                          </a:lnTo>
                          <a:lnTo>
                            <a:pt x="2661" y="919"/>
                          </a:lnTo>
                          <a:lnTo>
                            <a:pt x="2671" y="892"/>
                          </a:lnTo>
                          <a:lnTo>
                            <a:pt x="2679" y="868"/>
                          </a:lnTo>
                          <a:lnTo>
                            <a:pt x="2679" y="848"/>
                          </a:lnTo>
                          <a:lnTo>
                            <a:pt x="2679" y="820"/>
                          </a:lnTo>
                          <a:lnTo>
                            <a:pt x="2679" y="800"/>
                          </a:lnTo>
                          <a:lnTo>
                            <a:pt x="2668" y="774"/>
                          </a:lnTo>
                          <a:lnTo>
                            <a:pt x="2656" y="722"/>
                          </a:lnTo>
                          <a:lnTo>
                            <a:pt x="2647" y="702"/>
                          </a:lnTo>
                          <a:lnTo>
                            <a:pt x="2645" y="681"/>
                          </a:lnTo>
                          <a:lnTo>
                            <a:pt x="2627" y="653"/>
                          </a:lnTo>
                          <a:lnTo>
                            <a:pt x="2602" y="639"/>
                          </a:lnTo>
                          <a:lnTo>
                            <a:pt x="2578" y="629"/>
                          </a:lnTo>
                          <a:lnTo>
                            <a:pt x="2576" y="603"/>
                          </a:lnTo>
                          <a:lnTo>
                            <a:pt x="2544" y="593"/>
                          </a:lnTo>
                          <a:lnTo>
                            <a:pt x="2507" y="603"/>
                          </a:lnTo>
                          <a:lnTo>
                            <a:pt x="2516" y="579"/>
                          </a:lnTo>
                          <a:lnTo>
                            <a:pt x="2516" y="555"/>
                          </a:lnTo>
                          <a:lnTo>
                            <a:pt x="2507" y="535"/>
                          </a:lnTo>
                          <a:lnTo>
                            <a:pt x="2482" y="511"/>
                          </a:lnTo>
                          <a:lnTo>
                            <a:pt x="2464" y="503"/>
                          </a:lnTo>
                          <a:lnTo>
                            <a:pt x="2439" y="497"/>
                          </a:lnTo>
                          <a:lnTo>
                            <a:pt x="2418" y="485"/>
                          </a:lnTo>
                          <a:lnTo>
                            <a:pt x="2395" y="485"/>
                          </a:lnTo>
                          <a:lnTo>
                            <a:pt x="2359" y="474"/>
                          </a:lnTo>
                          <a:lnTo>
                            <a:pt x="2309" y="454"/>
                          </a:lnTo>
                          <a:lnTo>
                            <a:pt x="2266" y="454"/>
                          </a:lnTo>
                          <a:lnTo>
                            <a:pt x="2218" y="454"/>
                          </a:lnTo>
                          <a:lnTo>
                            <a:pt x="2186" y="460"/>
                          </a:lnTo>
                          <a:lnTo>
                            <a:pt x="2163" y="460"/>
                          </a:lnTo>
                          <a:lnTo>
                            <a:pt x="2141" y="450"/>
                          </a:lnTo>
                          <a:lnTo>
                            <a:pt x="2127" y="430"/>
                          </a:lnTo>
                          <a:lnTo>
                            <a:pt x="2117" y="406"/>
                          </a:lnTo>
                          <a:lnTo>
                            <a:pt x="2101" y="380"/>
                          </a:lnTo>
                          <a:lnTo>
                            <a:pt x="2090" y="360"/>
                          </a:lnTo>
                          <a:lnTo>
                            <a:pt x="2080" y="332"/>
                          </a:lnTo>
                          <a:lnTo>
                            <a:pt x="2072" y="312"/>
                          </a:lnTo>
                          <a:lnTo>
                            <a:pt x="2055" y="288"/>
                          </a:lnTo>
                          <a:lnTo>
                            <a:pt x="2037" y="261"/>
                          </a:lnTo>
                          <a:lnTo>
                            <a:pt x="2011" y="235"/>
                          </a:lnTo>
                          <a:lnTo>
                            <a:pt x="1989" y="223"/>
                          </a:lnTo>
                          <a:lnTo>
                            <a:pt x="1978" y="193"/>
                          </a:lnTo>
                          <a:lnTo>
                            <a:pt x="1954" y="179"/>
                          </a:lnTo>
                          <a:lnTo>
                            <a:pt x="1928" y="175"/>
                          </a:lnTo>
                          <a:lnTo>
                            <a:pt x="1898" y="155"/>
                          </a:lnTo>
                          <a:lnTo>
                            <a:pt x="1837" y="141"/>
                          </a:lnTo>
                          <a:lnTo>
                            <a:pt x="1771" y="127"/>
                          </a:lnTo>
                          <a:lnTo>
                            <a:pt x="1725" y="119"/>
                          </a:lnTo>
                          <a:lnTo>
                            <a:pt x="1691" y="105"/>
                          </a:lnTo>
                          <a:lnTo>
                            <a:pt x="1663" y="109"/>
                          </a:lnTo>
                          <a:lnTo>
                            <a:pt x="1640" y="127"/>
                          </a:lnTo>
                          <a:lnTo>
                            <a:pt x="1622" y="117"/>
                          </a:lnTo>
                          <a:lnTo>
                            <a:pt x="1611" y="95"/>
                          </a:lnTo>
                          <a:lnTo>
                            <a:pt x="1597" y="75"/>
                          </a:lnTo>
                          <a:lnTo>
                            <a:pt x="1571" y="50"/>
                          </a:lnTo>
                          <a:lnTo>
                            <a:pt x="1551" y="36"/>
                          </a:lnTo>
                          <a:lnTo>
                            <a:pt x="1517" y="32"/>
                          </a:lnTo>
                          <a:lnTo>
                            <a:pt x="1459" y="22"/>
                          </a:lnTo>
                          <a:lnTo>
                            <a:pt x="1437" y="10"/>
                          </a:lnTo>
                          <a:lnTo>
                            <a:pt x="1408" y="8"/>
                          </a:lnTo>
                          <a:lnTo>
                            <a:pt x="1373" y="8"/>
                          </a:lnTo>
                          <a:lnTo>
                            <a:pt x="1328" y="0"/>
                          </a:lnTo>
                          <a:lnTo>
                            <a:pt x="1310" y="0"/>
                          </a:lnTo>
                          <a:lnTo>
                            <a:pt x="1264" y="0"/>
                          </a:lnTo>
                          <a:lnTo>
                            <a:pt x="1230" y="0"/>
                          </a:lnTo>
                          <a:lnTo>
                            <a:pt x="1194" y="0"/>
                          </a:lnTo>
                          <a:lnTo>
                            <a:pt x="1159" y="0"/>
                          </a:lnTo>
                          <a:lnTo>
                            <a:pt x="1125" y="0"/>
                          </a:lnTo>
                          <a:lnTo>
                            <a:pt x="1101" y="0"/>
                          </a:lnTo>
                          <a:lnTo>
                            <a:pt x="1078" y="8"/>
                          </a:lnTo>
                          <a:lnTo>
                            <a:pt x="1056" y="8"/>
                          </a:lnTo>
                          <a:lnTo>
                            <a:pt x="1021" y="10"/>
                          </a:lnTo>
                          <a:lnTo>
                            <a:pt x="987" y="22"/>
                          </a:lnTo>
                          <a:lnTo>
                            <a:pt x="962" y="24"/>
                          </a:lnTo>
                          <a:lnTo>
                            <a:pt x="947" y="46"/>
                          </a:lnTo>
                          <a:lnTo>
                            <a:pt x="951" y="50"/>
                          </a:lnTo>
                          <a:close/>
                        </a:path>
                      </a:pathLst>
                    </a:custGeom>
                    <a:solidFill>
                      <a:srgbClr val="B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sp>
                  <p:nvSpPr>
                    <p:cNvPr id="16480" name="Freeform 67"/>
                    <p:cNvSpPr>
                      <a:spLocks/>
                    </p:cNvSpPr>
                    <p:nvPr/>
                  </p:nvSpPr>
                  <p:spPr bwMode="auto">
                    <a:xfrm>
                      <a:off x="917" y="1995"/>
                      <a:ext cx="2776" cy="1881"/>
                    </a:xfrm>
                    <a:custGeom>
                      <a:avLst/>
                      <a:gdLst>
                        <a:gd name="T0" fmla="*/ 893 w 2776"/>
                        <a:gd name="T1" fmla="*/ 115 h 1881"/>
                        <a:gd name="T2" fmla="*/ 709 w 2776"/>
                        <a:gd name="T3" fmla="*/ 197 h 1881"/>
                        <a:gd name="T4" fmla="*/ 627 w 2776"/>
                        <a:gd name="T5" fmla="*/ 285 h 1881"/>
                        <a:gd name="T6" fmla="*/ 501 w 2776"/>
                        <a:gd name="T7" fmla="*/ 330 h 1881"/>
                        <a:gd name="T8" fmla="*/ 432 w 2776"/>
                        <a:gd name="T9" fmla="*/ 424 h 1881"/>
                        <a:gd name="T10" fmla="*/ 312 w 2776"/>
                        <a:gd name="T11" fmla="*/ 508 h 1881"/>
                        <a:gd name="T12" fmla="*/ 189 w 2776"/>
                        <a:gd name="T13" fmla="*/ 571 h 1881"/>
                        <a:gd name="T14" fmla="*/ 115 w 2776"/>
                        <a:gd name="T15" fmla="*/ 703 h 1881"/>
                        <a:gd name="T16" fmla="*/ 58 w 2776"/>
                        <a:gd name="T17" fmla="*/ 832 h 1881"/>
                        <a:gd name="T18" fmla="*/ 0 w 2776"/>
                        <a:gd name="T19" fmla="*/ 973 h 1881"/>
                        <a:gd name="T20" fmla="*/ 25 w 2776"/>
                        <a:gd name="T21" fmla="*/ 1115 h 1881"/>
                        <a:gd name="T22" fmla="*/ 72 w 2776"/>
                        <a:gd name="T23" fmla="*/ 1248 h 1881"/>
                        <a:gd name="T24" fmla="*/ 128 w 2776"/>
                        <a:gd name="T25" fmla="*/ 1366 h 1881"/>
                        <a:gd name="T26" fmla="*/ 208 w 2776"/>
                        <a:gd name="T27" fmla="*/ 1463 h 1881"/>
                        <a:gd name="T28" fmla="*/ 287 w 2776"/>
                        <a:gd name="T29" fmla="*/ 1577 h 1881"/>
                        <a:gd name="T30" fmla="*/ 427 w 2776"/>
                        <a:gd name="T31" fmla="*/ 1652 h 1881"/>
                        <a:gd name="T32" fmla="*/ 578 w 2776"/>
                        <a:gd name="T33" fmla="*/ 1666 h 1881"/>
                        <a:gd name="T34" fmla="*/ 696 w 2776"/>
                        <a:gd name="T35" fmla="*/ 1734 h 1881"/>
                        <a:gd name="T36" fmla="*/ 911 w 2776"/>
                        <a:gd name="T37" fmla="*/ 1770 h 1881"/>
                        <a:gd name="T38" fmla="*/ 1061 w 2776"/>
                        <a:gd name="T39" fmla="*/ 1798 h 1881"/>
                        <a:gd name="T40" fmla="*/ 1182 w 2776"/>
                        <a:gd name="T41" fmla="*/ 1857 h 1881"/>
                        <a:gd name="T42" fmla="*/ 1354 w 2776"/>
                        <a:gd name="T43" fmla="*/ 1871 h 1881"/>
                        <a:gd name="T44" fmla="*/ 1517 w 2776"/>
                        <a:gd name="T45" fmla="*/ 1871 h 1881"/>
                        <a:gd name="T46" fmla="*/ 1640 w 2776"/>
                        <a:gd name="T47" fmla="*/ 1843 h 1881"/>
                        <a:gd name="T48" fmla="*/ 1781 w 2776"/>
                        <a:gd name="T49" fmla="*/ 1828 h 1881"/>
                        <a:gd name="T50" fmla="*/ 2037 w 2776"/>
                        <a:gd name="T51" fmla="*/ 1798 h 1881"/>
                        <a:gd name="T52" fmla="*/ 2210 w 2776"/>
                        <a:gd name="T53" fmla="*/ 1762 h 1881"/>
                        <a:gd name="T54" fmla="*/ 2264 w 2776"/>
                        <a:gd name="T55" fmla="*/ 1666 h 1881"/>
                        <a:gd name="T56" fmla="*/ 2427 w 2776"/>
                        <a:gd name="T57" fmla="*/ 1700 h 1881"/>
                        <a:gd name="T58" fmla="*/ 2533 w 2776"/>
                        <a:gd name="T59" fmla="*/ 1620 h 1881"/>
                        <a:gd name="T60" fmla="*/ 2610 w 2776"/>
                        <a:gd name="T61" fmla="*/ 1511 h 1881"/>
                        <a:gd name="T62" fmla="*/ 2645 w 2776"/>
                        <a:gd name="T63" fmla="*/ 1453 h 1881"/>
                        <a:gd name="T64" fmla="*/ 2750 w 2776"/>
                        <a:gd name="T65" fmla="*/ 1300 h 1881"/>
                        <a:gd name="T66" fmla="*/ 2761 w 2776"/>
                        <a:gd name="T67" fmla="*/ 1226 h 1881"/>
                        <a:gd name="T68" fmla="*/ 2776 w 2776"/>
                        <a:gd name="T69" fmla="*/ 1107 h 1881"/>
                        <a:gd name="T70" fmla="*/ 2761 w 2776"/>
                        <a:gd name="T71" fmla="*/ 950 h 1881"/>
                        <a:gd name="T72" fmla="*/ 2671 w 2776"/>
                        <a:gd name="T73" fmla="*/ 892 h 1881"/>
                        <a:gd name="T74" fmla="*/ 2670 w 2776"/>
                        <a:gd name="T75" fmla="*/ 774 h 1881"/>
                        <a:gd name="T76" fmla="*/ 2602 w 2776"/>
                        <a:gd name="T77" fmla="*/ 637 h 1881"/>
                        <a:gd name="T78" fmla="*/ 2518 w 2776"/>
                        <a:gd name="T79" fmla="*/ 579 h 1881"/>
                        <a:gd name="T80" fmla="*/ 2439 w 2776"/>
                        <a:gd name="T81" fmla="*/ 494 h 1881"/>
                        <a:gd name="T82" fmla="*/ 2267 w 2776"/>
                        <a:gd name="T83" fmla="*/ 452 h 1881"/>
                        <a:gd name="T84" fmla="*/ 2127 w 2776"/>
                        <a:gd name="T85" fmla="*/ 428 h 1881"/>
                        <a:gd name="T86" fmla="*/ 2072 w 2776"/>
                        <a:gd name="T87" fmla="*/ 309 h 1881"/>
                        <a:gd name="T88" fmla="*/ 1978 w 2776"/>
                        <a:gd name="T89" fmla="*/ 191 h 1881"/>
                        <a:gd name="T90" fmla="*/ 1771 w 2776"/>
                        <a:gd name="T91" fmla="*/ 125 h 1881"/>
                        <a:gd name="T92" fmla="*/ 1622 w 2776"/>
                        <a:gd name="T93" fmla="*/ 115 h 1881"/>
                        <a:gd name="T94" fmla="*/ 1517 w 2776"/>
                        <a:gd name="T95" fmla="*/ 30 h 1881"/>
                        <a:gd name="T96" fmla="*/ 1328 w 2776"/>
                        <a:gd name="T97" fmla="*/ 0 h 1881"/>
                        <a:gd name="T98" fmla="*/ 1160 w 2776"/>
                        <a:gd name="T99" fmla="*/ 0 h 1881"/>
                        <a:gd name="T100" fmla="*/ 1021 w 2776"/>
                        <a:gd name="T101" fmla="*/ 10 h 188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76"/>
                        <a:gd name="T154" fmla="*/ 0 h 1881"/>
                        <a:gd name="T155" fmla="*/ 2776 w 2776"/>
                        <a:gd name="T156" fmla="*/ 1881 h 188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76" h="1881">
                          <a:moveTo>
                            <a:pt x="951" y="48"/>
                          </a:moveTo>
                          <a:lnTo>
                            <a:pt x="936" y="64"/>
                          </a:lnTo>
                          <a:lnTo>
                            <a:pt x="918" y="82"/>
                          </a:lnTo>
                          <a:lnTo>
                            <a:pt x="911" y="104"/>
                          </a:lnTo>
                          <a:lnTo>
                            <a:pt x="893" y="115"/>
                          </a:lnTo>
                          <a:lnTo>
                            <a:pt x="787" y="149"/>
                          </a:lnTo>
                          <a:lnTo>
                            <a:pt x="762" y="153"/>
                          </a:lnTo>
                          <a:lnTo>
                            <a:pt x="744" y="167"/>
                          </a:lnTo>
                          <a:lnTo>
                            <a:pt x="719" y="177"/>
                          </a:lnTo>
                          <a:lnTo>
                            <a:pt x="709" y="197"/>
                          </a:lnTo>
                          <a:lnTo>
                            <a:pt x="693" y="225"/>
                          </a:lnTo>
                          <a:lnTo>
                            <a:pt x="675" y="237"/>
                          </a:lnTo>
                          <a:lnTo>
                            <a:pt x="661" y="257"/>
                          </a:lnTo>
                          <a:lnTo>
                            <a:pt x="649" y="281"/>
                          </a:lnTo>
                          <a:lnTo>
                            <a:pt x="627" y="285"/>
                          </a:lnTo>
                          <a:lnTo>
                            <a:pt x="606" y="291"/>
                          </a:lnTo>
                          <a:lnTo>
                            <a:pt x="581" y="305"/>
                          </a:lnTo>
                          <a:lnTo>
                            <a:pt x="547" y="315"/>
                          </a:lnTo>
                          <a:lnTo>
                            <a:pt x="520" y="319"/>
                          </a:lnTo>
                          <a:lnTo>
                            <a:pt x="501" y="330"/>
                          </a:lnTo>
                          <a:lnTo>
                            <a:pt x="461" y="344"/>
                          </a:lnTo>
                          <a:lnTo>
                            <a:pt x="443" y="358"/>
                          </a:lnTo>
                          <a:lnTo>
                            <a:pt x="440" y="376"/>
                          </a:lnTo>
                          <a:lnTo>
                            <a:pt x="432" y="404"/>
                          </a:lnTo>
                          <a:lnTo>
                            <a:pt x="432" y="424"/>
                          </a:lnTo>
                          <a:lnTo>
                            <a:pt x="407" y="438"/>
                          </a:lnTo>
                          <a:lnTo>
                            <a:pt x="357" y="448"/>
                          </a:lnTo>
                          <a:lnTo>
                            <a:pt x="337" y="460"/>
                          </a:lnTo>
                          <a:lnTo>
                            <a:pt x="315" y="484"/>
                          </a:lnTo>
                          <a:lnTo>
                            <a:pt x="312" y="508"/>
                          </a:lnTo>
                          <a:lnTo>
                            <a:pt x="304" y="536"/>
                          </a:lnTo>
                          <a:lnTo>
                            <a:pt x="294" y="553"/>
                          </a:lnTo>
                          <a:lnTo>
                            <a:pt x="266" y="561"/>
                          </a:lnTo>
                          <a:lnTo>
                            <a:pt x="224" y="567"/>
                          </a:lnTo>
                          <a:lnTo>
                            <a:pt x="189" y="571"/>
                          </a:lnTo>
                          <a:lnTo>
                            <a:pt x="163" y="591"/>
                          </a:lnTo>
                          <a:lnTo>
                            <a:pt x="141" y="605"/>
                          </a:lnTo>
                          <a:lnTo>
                            <a:pt x="131" y="651"/>
                          </a:lnTo>
                          <a:lnTo>
                            <a:pt x="120" y="675"/>
                          </a:lnTo>
                          <a:lnTo>
                            <a:pt x="115" y="703"/>
                          </a:lnTo>
                          <a:lnTo>
                            <a:pt x="106" y="721"/>
                          </a:lnTo>
                          <a:lnTo>
                            <a:pt x="94" y="762"/>
                          </a:lnTo>
                          <a:lnTo>
                            <a:pt x="80" y="780"/>
                          </a:lnTo>
                          <a:lnTo>
                            <a:pt x="69" y="804"/>
                          </a:lnTo>
                          <a:lnTo>
                            <a:pt x="58" y="832"/>
                          </a:lnTo>
                          <a:lnTo>
                            <a:pt x="37" y="854"/>
                          </a:lnTo>
                          <a:lnTo>
                            <a:pt x="25" y="902"/>
                          </a:lnTo>
                          <a:lnTo>
                            <a:pt x="11" y="922"/>
                          </a:lnTo>
                          <a:lnTo>
                            <a:pt x="3" y="946"/>
                          </a:lnTo>
                          <a:lnTo>
                            <a:pt x="0" y="973"/>
                          </a:lnTo>
                          <a:lnTo>
                            <a:pt x="0" y="997"/>
                          </a:lnTo>
                          <a:lnTo>
                            <a:pt x="0" y="1025"/>
                          </a:lnTo>
                          <a:lnTo>
                            <a:pt x="3" y="1045"/>
                          </a:lnTo>
                          <a:lnTo>
                            <a:pt x="11" y="1091"/>
                          </a:lnTo>
                          <a:lnTo>
                            <a:pt x="25" y="1115"/>
                          </a:lnTo>
                          <a:lnTo>
                            <a:pt x="45" y="1139"/>
                          </a:lnTo>
                          <a:lnTo>
                            <a:pt x="61" y="1163"/>
                          </a:lnTo>
                          <a:lnTo>
                            <a:pt x="69" y="1192"/>
                          </a:lnTo>
                          <a:lnTo>
                            <a:pt x="69" y="1226"/>
                          </a:lnTo>
                          <a:lnTo>
                            <a:pt x="72" y="1248"/>
                          </a:lnTo>
                          <a:lnTo>
                            <a:pt x="72" y="1272"/>
                          </a:lnTo>
                          <a:lnTo>
                            <a:pt x="80" y="1292"/>
                          </a:lnTo>
                          <a:lnTo>
                            <a:pt x="94" y="1316"/>
                          </a:lnTo>
                          <a:lnTo>
                            <a:pt x="106" y="1340"/>
                          </a:lnTo>
                          <a:lnTo>
                            <a:pt x="128" y="1366"/>
                          </a:lnTo>
                          <a:lnTo>
                            <a:pt x="138" y="1390"/>
                          </a:lnTo>
                          <a:lnTo>
                            <a:pt x="155" y="1419"/>
                          </a:lnTo>
                          <a:lnTo>
                            <a:pt x="174" y="1429"/>
                          </a:lnTo>
                          <a:lnTo>
                            <a:pt x="184" y="1449"/>
                          </a:lnTo>
                          <a:lnTo>
                            <a:pt x="208" y="1463"/>
                          </a:lnTo>
                          <a:lnTo>
                            <a:pt x="218" y="1487"/>
                          </a:lnTo>
                          <a:lnTo>
                            <a:pt x="232" y="1509"/>
                          </a:lnTo>
                          <a:lnTo>
                            <a:pt x="246" y="1533"/>
                          </a:lnTo>
                          <a:lnTo>
                            <a:pt x="266" y="1557"/>
                          </a:lnTo>
                          <a:lnTo>
                            <a:pt x="287" y="1577"/>
                          </a:lnTo>
                          <a:lnTo>
                            <a:pt x="312" y="1595"/>
                          </a:lnTo>
                          <a:lnTo>
                            <a:pt x="337" y="1618"/>
                          </a:lnTo>
                          <a:lnTo>
                            <a:pt x="357" y="1630"/>
                          </a:lnTo>
                          <a:lnTo>
                            <a:pt x="381" y="1644"/>
                          </a:lnTo>
                          <a:lnTo>
                            <a:pt x="427" y="1652"/>
                          </a:lnTo>
                          <a:lnTo>
                            <a:pt x="450" y="1652"/>
                          </a:lnTo>
                          <a:lnTo>
                            <a:pt x="486" y="1652"/>
                          </a:lnTo>
                          <a:lnTo>
                            <a:pt x="509" y="1656"/>
                          </a:lnTo>
                          <a:lnTo>
                            <a:pt x="555" y="1656"/>
                          </a:lnTo>
                          <a:lnTo>
                            <a:pt x="578" y="1666"/>
                          </a:lnTo>
                          <a:lnTo>
                            <a:pt x="599" y="1676"/>
                          </a:lnTo>
                          <a:lnTo>
                            <a:pt x="624" y="1680"/>
                          </a:lnTo>
                          <a:lnTo>
                            <a:pt x="649" y="1690"/>
                          </a:lnTo>
                          <a:lnTo>
                            <a:pt x="669" y="1714"/>
                          </a:lnTo>
                          <a:lnTo>
                            <a:pt x="696" y="1734"/>
                          </a:lnTo>
                          <a:lnTo>
                            <a:pt x="730" y="1738"/>
                          </a:lnTo>
                          <a:lnTo>
                            <a:pt x="790" y="1748"/>
                          </a:lnTo>
                          <a:lnTo>
                            <a:pt x="835" y="1760"/>
                          </a:lnTo>
                          <a:lnTo>
                            <a:pt x="870" y="1762"/>
                          </a:lnTo>
                          <a:lnTo>
                            <a:pt x="911" y="1770"/>
                          </a:lnTo>
                          <a:lnTo>
                            <a:pt x="961" y="1770"/>
                          </a:lnTo>
                          <a:lnTo>
                            <a:pt x="981" y="1762"/>
                          </a:lnTo>
                          <a:lnTo>
                            <a:pt x="1005" y="1774"/>
                          </a:lnTo>
                          <a:lnTo>
                            <a:pt x="1041" y="1788"/>
                          </a:lnTo>
                          <a:lnTo>
                            <a:pt x="1061" y="1798"/>
                          </a:lnTo>
                          <a:lnTo>
                            <a:pt x="1077" y="1818"/>
                          </a:lnTo>
                          <a:lnTo>
                            <a:pt x="1101" y="1833"/>
                          </a:lnTo>
                          <a:lnTo>
                            <a:pt x="1121" y="1847"/>
                          </a:lnTo>
                          <a:lnTo>
                            <a:pt x="1154" y="1853"/>
                          </a:lnTo>
                          <a:lnTo>
                            <a:pt x="1182" y="1857"/>
                          </a:lnTo>
                          <a:lnTo>
                            <a:pt x="1200" y="1857"/>
                          </a:lnTo>
                          <a:lnTo>
                            <a:pt x="1230" y="1857"/>
                          </a:lnTo>
                          <a:lnTo>
                            <a:pt x="1248" y="1865"/>
                          </a:lnTo>
                          <a:lnTo>
                            <a:pt x="1299" y="1871"/>
                          </a:lnTo>
                          <a:lnTo>
                            <a:pt x="1354" y="1871"/>
                          </a:lnTo>
                          <a:lnTo>
                            <a:pt x="1390" y="1879"/>
                          </a:lnTo>
                          <a:lnTo>
                            <a:pt x="1408" y="1881"/>
                          </a:lnTo>
                          <a:lnTo>
                            <a:pt x="1437" y="1879"/>
                          </a:lnTo>
                          <a:lnTo>
                            <a:pt x="1483" y="1871"/>
                          </a:lnTo>
                          <a:lnTo>
                            <a:pt x="1517" y="1871"/>
                          </a:lnTo>
                          <a:lnTo>
                            <a:pt x="1542" y="1871"/>
                          </a:lnTo>
                          <a:lnTo>
                            <a:pt x="1563" y="1865"/>
                          </a:lnTo>
                          <a:lnTo>
                            <a:pt x="1582" y="1847"/>
                          </a:lnTo>
                          <a:lnTo>
                            <a:pt x="1615" y="1847"/>
                          </a:lnTo>
                          <a:lnTo>
                            <a:pt x="1640" y="1843"/>
                          </a:lnTo>
                          <a:lnTo>
                            <a:pt x="1666" y="1833"/>
                          </a:lnTo>
                          <a:lnTo>
                            <a:pt x="1685" y="1822"/>
                          </a:lnTo>
                          <a:lnTo>
                            <a:pt x="1715" y="1828"/>
                          </a:lnTo>
                          <a:lnTo>
                            <a:pt x="1734" y="1828"/>
                          </a:lnTo>
                          <a:lnTo>
                            <a:pt x="1781" y="1828"/>
                          </a:lnTo>
                          <a:lnTo>
                            <a:pt x="1906" y="1828"/>
                          </a:lnTo>
                          <a:lnTo>
                            <a:pt x="1944" y="1822"/>
                          </a:lnTo>
                          <a:lnTo>
                            <a:pt x="1978" y="1822"/>
                          </a:lnTo>
                          <a:lnTo>
                            <a:pt x="1997" y="1808"/>
                          </a:lnTo>
                          <a:lnTo>
                            <a:pt x="2037" y="1798"/>
                          </a:lnTo>
                          <a:lnTo>
                            <a:pt x="2058" y="1794"/>
                          </a:lnTo>
                          <a:lnTo>
                            <a:pt x="2107" y="1784"/>
                          </a:lnTo>
                          <a:lnTo>
                            <a:pt x="2141" y="1774"/>
                          </a:lnTo>
                          <a:lnTo>
                            <a:pt x="2160" y="1774"/>
                          </a:lnTo>
                          <a:lnTo>
                            <a:pt x="2210" y="1762"/>
                          </a:lnTo>
                          <a:lnTo>
                            <a:pt x="2229" y="1748"/>
                          </a:lnTo>
                          <a:lnTo>
                            <a:pt x="2229" y="1728"/>
                          </a:lnTo>
                          <a:lnTo>
                            <a:pt x="2232" y="1704"/>
                          </a:lnTo>
                          <a:lnTo>
                            <a:pt x="2246" y="1680"/>
                          </a:lnTo>
                          <a:lnTo>
                            <a:pt x="2264" y="1666"/>
                          </a:lnTo>
                          <a:lnTo>
                            <a:pt x="2290" y="1686"/>
                          </a:lnTo>
                          <a:lnTo>
                            <a:pt x="2315" y="1704"/>
                          </a:lnTo>
                          <a:lnTo>
                            <a:pt x="2359" y="1704"/>
                          </a:lnTo>
                          <a:lnTo>
                            <a:pt x="2384" y="1704"/>
                          </a:lnTo>
                          <a:lnTo>
                            <a:pt x="2427" y="1700"/>
                          </a:lnTo>
                          <a:lnTo>
                            <a:pt x="2461" y="1700"/>
                          </a:lnTo>
                          <a:lnTo>
                            <a:pt x="2482" y="1686"/>
                          </a:lnTo>
                          <a:lnTo>
                            <a:pt x="2507" y="1662"/>
                          </a:lnTo>
                          <a:lnTo>
                            <a:pt x="2518" y="1644"/>
                          </a:lnTo>
                          <a:lnTo>
                            <a:pt x="2533" y="1620"/>
                          </a:lnTo>
                          <a:lnTo>
                            <a:pt x="2552" y="1595"/>
                          </a:lnTo>
                          <a:lnTo>
                            <a:pt x="2576" y="1571"/>
                          </a:lnTo>
                          <a:lnTo>
                            <a:pt x="2599" y="1557"/>
                          </a:lnTo>
                          <a:lnTo>
                            <a:pt x="2602" y="1537"/>
                          </a:lnTo>
                          <a:lnTo>
                            <a:pt x="2610" y="1511"/>
                          </a:lnTo>
                          <a:lnTo>
                            <a:pt x="2610" y="1487"/>
                          </a:lnTo>
                          <a:lnTo>
                            <a:pt x="2638" y="1509"/>
                          </a:lnTo>
                          <a:lnTo>
                            <a:pt x="2610" y="1485"/>
                          </a:lnTo>
                          <a:lnTo>
                            <a:pt x="2627" y="1463"/>
                          </a:lnTo>
                          <a:lnTo>
                            <a:pt x="2645" y="1453"/>
                          </a:lnTo>
                          <a:lnTo>
                            <a:pt x="2690" y="1429"/>
                          </a:lnTo>
                          <a:lnTo>
                            <a:pt x="2696" y="1376"/>
                          </a:lnTo>
                          <a:lnTo>
                            <a:pt x="2718" y="1352"/>
                          </a:lnTo>
                          <a:lnTo>
                            <a:pt x="2741" y="1320"/>
                          </a:lnTo>
                          <a:lnTo>
                            <a:pt x="2750" y="1300"/>
                          </a:lnTo>
                          <a:lnTo>
                            <a:pt x="2750" y="1282"/>
                          </a:lnTo>
                          <a:lnTo>
                            <a:pt x="2751" y="1274"/>
                          </a:lnTo>
                          <a:lnTo>
                            <a:pt x="2765" y="1274"/>
                          </a:lnTo>
                          <a:lnTo>
                            <a:pt x="2765" y="1250"/>
                          </a:lnTo>
                          <a:lnTo>
                            <a:pt x="2761" y="1226"/>
                          </a:lnTo>
                          <a:lnTo>
                            <a:pt x="2761" y="1202"/>
                          </a:lnTo>
                          <a:lnTo>
                            <a:pt x="2765" y="1177"/>
                          </a:lnTo>
                          <a:lnTo>
                            <a:pt x="2776" y="1157"/>
                          </a:lnTo>
                          <a:lnTo>
                            <a:pt x="2776" y="1131"/>
                          </a:lnTo>
                          <a:lnTo>
                            <a:pt x="2776" y="1107"/>
                          </a:lnTo>
                          <a:lnTo>
                            <a:pt x="2776" y="1059"/>
                          </a:lnTo>
                          <a:lnTo>
                            <a:pt x="2776" y="1025"/>
                          </a:lnTo>
                          <a:lnTo>
                            <a:pt x="2776" y="999"/>
                          </a:lnTo>
                          <a:lnTo>
                            <a:pt x="2773" y="975"/>
                          </a:lnTo>
                          <a:lnTo>
                            <a:pt x="2761" y="950"/>
                          </a:lnTo>
                          <a:lnTo>
                            <a:pt x="2741" y="936"/>
                          </a:lnTo>
                          <a:lnTo>
                            <a:pt x="2704" y="930"/>
                          </a:lnTo>
                          <a:lnTo>
                            <a:pt x="2682" y="922"/>
                          </a:lnTo>
                          <a:lnTo>
                            <a:pt x="2661" y="916"/>
                          </a:lnTo>
                          <a:lnTo>
                            <a:pt x="2671" y="892"/>
                          </a:lnTo>
                          <a:lnTo>
                            <a:pt x="2681" y="868"/>
                          </a:lnTo>
                          <a:lnTo>
                            <a:pt x="2681" y="846"/>
                          </a:lnTo>
                          <a:lnTo>
                            <a:pt x="2681" y="818"/>
                          </a:lnTo>
                          <a:lnTo>
                            <a:pt x="2681" y="798"/>
                          </a:lnTo>
                          <a:lnTo>
                            <a:pt x="2670" y="774"/>
                          </a:lnTo>
                          <a:lnTo>
                            <a:pt x="2656" y="721"/>
                          </a:lnTo>
                          <a:lnTo>
                            <a:pt x="2648" y="699"/>
                          </a:lnTo>
                          <a:lnTo>
                            <a:pt x="2645" y="679"/>
                          </a:lnTo>
                          <a:lnTo>
                            <a:pt x="2627" y="651"/>
                          </a:lnTo>
                          <a:lnTo>
                            <a:pt x="2602" y="637"/>
                          </a:lnTo>
                          <a:lnTo>
                            <a:pt x="2579" y="627"/>
                          </a:lnTo>
                          <a:lnTo>
                            <a:pt x="2576" y="603"/>
                          </a:lnTo>
                          <a:lnTo>
                            <a:pt x="2544" y="591"/>
                          </a:lnTo>
                          <a:lnTo>
                            <a:pt x="2507" y="603"/>
                          </a:lnTo>
                          <a:lnTo>
                            <a:pt x="2518" y="579"/>
                          </a:lnTo>
                          <a:lnTo>
                            <a:pt x="2518" y="553"/>
                          </a:lnTo>
                          <a:lnTo>
                            <a:pt x="2507" y="532"/>
                          </a:lnTo>
                          <a:lnTo>
                            <a:pt x="2482" y="508"/>
                          </a:lnTo>
                          <a:lnTo>
                            <a:pt x="2464" y="500"/>
                          </a:lnTo>
                          <a:lnTo>
                            <a:pt x="2439" y="494"/>
                          </a:lnTo>
                          <a:lnTo>
                            <a:pt x="2419" y="484"/>
                          </a:lnTo>
                          <a:lnTo>
                            <a:pt x="2395" y="484"/>
                          </a:lnTo>
                          <a:lnTo>
                            <a:pt x="2359" y="472"/>
                          </a:lnTo>
                          <a:lnTo>
                            <a:pt x="2309" y="452"/>
                          </a:lnTo>
                          <a:lnTo>
                            <a:pt x="2267" y="452"/>
                          </a:lnTo>
                          <a:lnTo>
                            <a:pt x="2218" y="452"/>
                          </a:lnTo>
                          <a:lnTo>
                            <a:pt x="2187" y="460"/>
                          </a:lnTo>
                          <a:lnTo>
                            <a:pt x="2163" y="460"/>
                          </a:lnTo>
                          <a:lnTo>
                            <a:pt x="2141" y="448"/>
                          </a:lnTo>
                          <a:lnTo>
                            <a:pt x="2127" y="428"/>
                          </a:lnTo>
                          <a:lnTo>
                            <a:pt x="2117" y="404"/>
                          </a:lnTo>
                          <a:lnTo>
                            <a:pt x="2101" y="380"/>
                          </a:lnTo>
                          <a:lnTo>
                            <a:pt x="2090" y="358"/>
                          </a:lnTo>
                          <a:lnTo>
                            <a:pt x="2080" y="330"/>
                          </a:lnTo>
                          <a:lnTo>
                            <a:pt x="2072" y="309"/>
                          </a:lnTo>
                          <a:lnTo>
                            <a:pt x="2057" y="285"/>
                          </a:lnTo>
                          <a:lnTo>
                            <a:pt x="2037" y="261"/>
                          </a:lnTo>
                          <a:lnTo>
                            <a:pt x="2010" y="233"/>
                          </a:lnTo>
                          <a:lnTo>
                            <a:pt x="1989" y="223"/>
                          </a:lnTo>
                          <a:lnTo>
                            <a:pt x="1978" y="191"/>
                          </a:lnTo>
                          <a:lnTo>
                            <a:pt x="1955" y="177"/>
                          </a:lnTo>
                          <a:lnTo>
                            <a:pt x="1927" y="173"/>
                          </a:lnTo>
                          <a:lnTo>
                            <a:pt x="1898" y="153"/>
                          </a:lnTo>
                          <a:lnTo>
                            <a:pt x="1837" y="139"/>
                          </a:lnTo>
                          <a:lnTo>
                            <a:pt x="1771" y="125"/>
                          </a:lnTo>
                          <a:lnTo>
                            <a:pt x="1725" y="119"/>
                          </a:lnTo>
                          <a:lnTo>
                            <a:pt x="1691" y="104"/>
                          </a:lnTo>
                          <a:lnTo>
                            <a:pt x="1665" y="106"/>
                          </a:lnTo>
                          <a:lnTo>
                            <a:pt x="1640" y="125"/>
                          </a:lnTo>
                          <a:lnTo>
                            <a:pt x="1622" y="115"/>
                          </a:lnTo>
                          <a:lnTo>
                            <a:pt x="1611" y="92"/>
                          </a:lnTo>
                          <a:lnTo>
                            <a:pt x="1597" y="72"/>
                          </a:lnTo>
                          <a:lnTo>
                            <a:pt x="1571" y="48"/>
                          </a:lnTo>
                          <a:lnTo>
                            <a:pt x="1552" y="34"/>
                          </a:lnTo>
                          <a:lnTo>
                            <a:pt x="1517" y="30"/>
                          </a:lnTo>
                          <a:lnTo>
                            <a:pt x="1459" y="20"/>
                          </a:lnTo>
                          <a:lnTo>
                            <a:pt x="1437" y="10"/>
                          </a:lnTo>
                          <a:lnTo>
                            <a:pt x="1408" y="6"/>
                          </a:lnTo>
                          <a:lnTo>
                            <a:pt x="1373" y="6"/>
                          </a:lnTo>
                          <a:lnTo>
                            <a:pt x="1328" y="0"/>
                          </a:lnTo>
                          <a:lnTo>
                            <a:pt x="1310" y="0"/>
                          </a:lnTo>
                          <a:lnTo>
                            <a:pt x="1263" y="0"/>
                          </a:lnTo>
                          <a:lnTo>
                            <a:pt x="1230" y="0"/>
                          </a:lnTo>
                          <a:lnTo>
                            <a:pt x="1194" y="0"/>
                          </a:lnTo>
                          <a:lnTo>
                            <a:pt x="1160" y="0"/>
                          </a:lnTo>
                          <a:lnTo>
                            <a:pt x="1125" y="0"/>
                          </a:lnTo>
                          <a:lnTo>
                            <a:pt x="1101" y="0"/>
                          </a:lnTo>
                          <a:lnTo>
                            <a:pt x="1077" y="6"/>
                          </a:lnTo>
                          <a:lnTo>
                            <a:pt x="1056" y="6"/>
                          </a:lnTo>
                          <a:lnTo>
                            <a:pt x="1021" y="10"/>
                          </a:lnTo>
                          <a:lnTo>
                            <a:pt x="987" y="20"/>
                          </a:lnTo>
                          <a:lnTo>
                            <a:pt x="962" y="24"/>
                          </a:lnTo>
                          <a:lnTo>
                            <a:pt x="947" y="44"/>
                          </a:lnTo>
                          <a:lnTo>
                            <a:pt x="951" y="48"/>
                          </a:ln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a:p>
                  </p:txBody>
                </p:sp>
              </p:grpSp>
              <p:sp>
                <p:nvSpPr>
                  <p:cNvPr id="16464" name="Rectangle 68"/>
                  <p:cNvSpPr>
                    <a:spLocks noChangeArrowheads="1"/>
                  </p:cNvSpPr>
                  <p:nvPr/>
                </p:nvSpPr>
                <p:spPr bwMode="auto">
                  <a:xfrm>
                    <a:off x="1398" y="3890"/>
                    <a:ext cx="144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endParaRPr lang="id-ID" sz="1600" b="1">
                      <a:solidFill>
                        <a:srgbClr val="000000"/>
                      </a:solidFill>
                      <a:latin typeface="Rotis Sans Serif for Nokia" pitchFamily="2" charset="0"/>
                    </a:endParaRPr>
                  </a:p>
                </p:txBody>
              </p:sp>
              <p:sp>
                <p:nvSpPr>
                  <p:cNvPr id="16465" name="Rectangle 69"/>
                  <p:cNvSpPr>
                    <a:spLocks noChangeArrowheads="1"/>
                  </p:cNvSpPr>
                  <p:nvPr/>
                </p:nvSpPr>
                <p:spPr bwMode="auto">
                  <a:xfrm>
                    <a:off x="847" y="2682"/>
                    <a:ext cx="62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200" b="1">
                        <a:solidFill>
                          <a:srgbClr val="000000"/>
                        </a:solidFill>
                        <a:latin typeface="Rotis Sans Serif for Nokia" pitchFamily="2" charset="0"/>
                      </a:rPr>
                      <a:t>Border</a:t>
                    </a:r>
                  </a:p>
                  <a:p>
                    <a:pPr defTabSz="762000">
                      <a:lnSpc>
                        <a:spcPct val="90000"/>
                      </a:lnSpc>
                    </a:pPr>
                    <a:r>
                      <a:rPr lang="en-US" sz="1200" b="1">
                        <a:solidFill>
                          <a:srgbClr val="000000"/>
                        </a:solidFill>
                        <a:latin typeface="Rotis Sans Serif for Nokia" pitchFamily="2" charset="0"/>
                      </a:rPr>
                      <a:t>Gateway (BG) </a:t>
                    </a:r>
                  </a:p>
                </p:txBody>
              </p:sp>
              <p:sp>
                <p:nvSpPr>
                  <p:cNvPr id="16466" name="Rectangle 70"/>
                  <p:cNvSpPr>
                    <a:spLocks noChangeArrowheads="1"/>
                  </p:cNvSpPr>
                  <p:nvPr/>
                </p:nvSpPr>
                <p:spPr bwMode="auto">
                  <a:xfrm>
                    <a:off x="1487" y="2208"/>
                    <a:ext cx="78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200" b="1">
                        <a:solidFill>
                          <a:srgbClr val="000000"/>
                        </a:solidFill>
                        <a:latin typeface="Rotis Sans Serif for Nokia" pitchFamily="2" charset="0"/>
                      </a:rPr>
                      <a:t>Serving GPRS</a:t>
                    </a:r>
                  </a:p>
                  <a:p>
                    <a:pPr defTabSz="762000">
                      <a:lnSpc>
                        <a:spcPct val="90000"/>
                      </a:lnSpc>
                    </a:pPr>
                    <a:r>
                      <a:rPr lang="en-US" sz="1200" b="1">
                        <a:solidFill>
                          <a:srgbClr val="000000"/>
                        </a:solidFill>
                        <a:latin typeface="Rotis Sans Serif for Nokia" pitchFamily="2" charset="0"/>
                      </a:rPr>
                      <a:t>Support Node</a:t>
                    </a:r>
                  </a:p>
                  <a:p>
                    <a:pPr defTabSz="762000">
                      <a:lnSpc>
                        <a:spcPct val="90000"/>
                      </a:lnSpc>
                    </a:pPr>
                    <a:r>
                      <a:rPr lang="en-US" sz="1200" b="1">
                        <a:solidFill>
                          <a:srgbClr val="000000"/>
                        </a:solidFill>
                        <a:latin typeface="Rotis Sans Serif for Nokia" pitchFamily="2" charset="0"/>
                      </a:rPr>
                      <a:t>(SGSN)</a:t>
                    </a:r>
                  </a:p>
                </p:txBody>
              </p:sp>
              <p:sp>
                <p:nvSpPr>
                  <p:cNvPr id="16467" name="Rectangle 71"/>
                  <p:cNvSpPr>
                    <a:spLocks noChangeArrowheads="1"/>
                  </p:cNvSpPr>
                  <p:nvPr/>
                </p:nvSpPr>
                <p:spPr bwMode="auto">
                  <a:xfrm>
                    <a:off x="2911" y="3512"/>
                    <a:ext cx="824"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200" b="1">
                        <a:solidFill>
                          <a:srgbClr val="000000"/>
                        </a:solidFill>
                        <a:latin typeface="Rotis Sans Serif for Nokia" pitchFamily="2" charset="0"/>
                      </a:rPr>
                      <a:t>Gateway GPRS</a:t>
                    </a:r>
                  </a:p>
                  <a:p>
                    <a:pPr defTabSz="762000">
                      <a:lnSpc>
                        <a:spcPct val="90000"/>
                      </a:lnSpc>
                    </a:pPr>
                    <a:r>
                      <a:rPr lang="en-US" sz="1200" b="1">
                        <a:solidFill>
                          <a:srgbClr val="000000"/>
                        </a:solidFill>
                        <a:latin typeface="Rotis Sans Serif for Nokia" pitchFamily="2" charset="0"/>
                      </a:rPr>
                      <a:t>Support Node</a:t>
                    </a:r>
                  </a:p>
                  <a:p>
                    <a:pPr defTabSz="762000">
                      <a:lnSpc>
                        <a:spcPct val="90000"/>
                      </a:lnSpc>
                    </a:pPr>
                    <a:r>
                      <a:rPr lang="en-US" sz="1200" b="1">
                        <a:solidFill>
                          <a:srgbClr val="000000"/>
                        </a:solidFill>
                        <a:latin typeface="Rotis Sans Serif for Nokia" pitchFamily="2" charset="0"/>
                      </a:rPr>
                      <a:t>(GGSN)</a:t>
                    </a:r>
                  </a:p>
                </p:txBody>
              </p:sp>
              <p:sp>
                <p:nvSpPr>
                  <p:cNvPr id="16468" name="Rectangle 72"/>
                  <p:cNvSpPr>
                    <a:spLocks noChangeArrowheads="1"/>
                  </p:cNvSpPr>
                  <p:nvPr/>
                </p:nvSpPr>
                <p:spPr bwMode="auto">
                  <a:xfrm>
                    <a:off x="1643" y="3495"/>
                    <a:ext cx="103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200" b="1">
                        <a:solidFill>
                          <a:srgbClr val="000000"/>
                        </a:solidFill>
                        <a:latin typeface="Rotis Sans Serif for Nokia" pitchFamily="2" charset="0"/>
                      </a:rPr>
                      <a:t>Lawful Interception</a:t>
                    </a:r>
                  </a:p>
                  <a:p>
                    <a:pPr defTabSz="762000">
                      <a:lnSpc>
                        <a:spcPct val="90000"/>
                      </a:lnSpc>
                    </a:pPr>
                    <a:r>
                      <a:rPr lang="en-US" sz="1200" b="1">
                        <a:solidFill>
                          <a:srgbClr val="000000"/>
                        </a:solidFill>
                        <a:latin typeface="Rotis Sans Serif for Nokia" pitchFamily="2" charset="0"/>
                      </a:rPr>
                      <a:t>Gateway (LIG) </a:t>
                    </a:r>
                  </a:p>
                </p:txBody>
              </p:sp>
              <p:sp>
                <p:nvSpPr>
                  <p:cNvPr id="16469" name="Line 73"/>
                  <p:cNvSpPr>
                    <a:spLocks noChangeShapeType="1"/>
                  </p:cNvSpPr>
                  <p:nvPr/>
                </p:nvSpPr>
                <p:spPr bwMode="auto">
                  <a:xfrm flipH="1">
                    <a:off x="2043" y="2505"/>
                    <a:ext cx="255" cy="24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70" name="Line 74"/>
                  <p:cNvSpPr>
                    <a:spLocks noChangeShapeType="1"/>
                  </p:cNvSpPr>
                  <p:nvPr/>
                </p:nvSpPr>
                <p:spPr bwMode="auto">
                  <a:xfrm>
                    <a:off x="2357" y="3052"/>
                    <a:ext cx="892" cy="28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71" name="Line 75"/>
                  <p:cNvSpPr>
                    <a:spLocks noChangeShapeType="1"/>
                  </p:cNvSpPr>
                  <p:nvPr/>
                </p:nvSpPr>
                <p:spPr bwMode="auto">
                  <a:xfrm flipV="1">
                    <a:off x="3345" y="3146"/>
                    <a:ext cx="903" cy="16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72" name="Line 76"/>
                  <p:cNvSpPr>
                    <a:spLocks noChangeShapeType="1"/>
                  </p:cNvSpPr>
                  <p:nvPr/>
                </p:nvSpPr>
                <p:spPr bwMode="auto">
                  <a:xfrm flipH="1">
                    <a:off x="1410" y="3086"/>
                    <a:ext cx="584" cy="1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73" name="Line 77"/>
                  <p:cNvSpPr>
                    <a:spLocks noChangeShapeType="1"/>
                  </p:cNvSpPr>
                  <p:nvPr/>
                </p:nvSpPr>
                <p:spPr bwMode="auto">
                  <a:xfrm flipH="1">
                    <a:off x="589" y="3194"/>
                    <a:ext cx="492" cy="7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74" name="Line 78"/>
                  <p:cNvSpPr>
                    <a:spLocks noChangeShapeType="1"/>
                  </p:cNvSpPr>
                  <p:nvPr/>
                </p:nvSpPr>
                <p:spPr bwMode="auto">
                  <a:xfrm>
                    <a:off x="2189" y="3096"/>
                    <a:ext cx="488" cy="55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aphicFrame>
                <p:nvGraphicFramePr>
                  <p:cNvPr id="16390" name="Object 6">
                    <a:hlinkClick r:id="" action="ppaction://ole?verb=0"/>
                  </p:cNvPr>
                  <p:cNvGraphicFramePr>
                    <a:graphicFrameLocks/>
                  </p:cNvGraphicFramePr>
                  <p:nvPr/>
                </p:nvGraphicFramePr>
                <p:xfrm>
                  <a:off x="2239" y="2118"/>
                  <a:ext cx="266" cy="534"/>
                </p:xfrm>
                <a:graphic>
                  <a:graphicData uri="http://schemas.openxmlformats.org/presentationml/2006/ole">
                    <mc:AlternateContent xmlns:mc="http://schemas.openxmlformats.org/markup-compatibility/2006">
                      <mc:Choice xmlns:v="urn:schemas-microsoft-com:vml" Requires="v">
                        <p:oleObj spid="_x0000_s16554" name="Clip" r:id="rId17" imgW="420480" imgH="846000" progId="MS_ClipArt_Gallery.2">
                          <p:embed/>
                        </p:oleObj>
                      </mc:Choice>
                      <mc:Fallback>
                        <p:oleObj name="Clip" r:id="rId17" imgW="420480" imgH="846000" progId="MS_ClipArt_Gallery.2">
                          <p:embed/>
                          <p:pic>
                            <p:nvPicPr>
                              <p:cNvPr id="0" name="Object 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39" y="2118"/>
                                <a:ext cx="266" cy="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a:hlinkClick r:id="" action="ppaction://ole?verb=0"/>
                  </p:cNvPr>
                  <p:cNvGraphicFramePr>
                    <a:graphicFrameLocks/>
                  </p:cNvGraphicFramePr>
                  <p:nvPr/>
                </p:nvGraphicFramePr>
                <p:xfrm>
                  <a:off x="217" y="3674"/>
                  <a:ext cx="802" cy="459"/>
                </p:xfrm>
                <a:graphic>
                  <a:graphicData uri="http://schemas.openxmlformats.org/presentationml/2006/ole">
                    <mc:AlternateContent xmlns:mc="http://schemas.openxmlformats.org/markup-compatibility/2006">
                      <mc:Choice xmlns:v="urn:schemas-microsoft-com:vml" Requires="v">
                        <p:oleObj spid="_x0000_s16555" name="Clip" r:id="rId19" imgW="1271520" imgH="726840" progId="MS_ClipArt_Gallery.2">
                          <p:embed/>
                        </p:oleObj>
                      </mc:Choice>
                      <mc:Fallback>
                        <p:oleObj name="Clip" r:id="rId19" imgW="1271520" imgH="726840" progId="MS_ClipArt_Gallery.2">
                          <p:embed/>
                          <p:pic>
                            <p:nvPicPr>
                              <p:cNvPr id="0" name="Object 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7" y="3674"/>
                                <a:ext cx="80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75" name="Rectangle 81"/>
                  <p:cNvSpPr>
                    <a:spLocks noChangeArrowheads="1"/>
                  </p:cNvSpPr>
                  <p:nvPr/>
                </p:nvSpPr>
                <p:spPr bwMode="auto">
                  <a:xfrm>
                    <a:off x="271" y="3786"/>
                    <a:ext cx="64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200" b="1">
                        <a:solidFill>
                          <a:srgbClr val="000000"/>
                        </a:solidFill>
                        <a:latin typeface="Rotis Sans Serif for Nokia" pitchFamily="2" charset="0"/>
                      </a:rPr>
                      <a:t>Inter-PLMN</a:t>
                    </a:r>
                  </a:p>
                  <a:p>
                    <a:pPr defTabSz="762000">
                      <a:lnSpc>
                        <a:spcPct val="90000"/>
                      </a:lnSpc>
                    </a:pPr>
                    <a:r>
                      <a:rPr lang="en-US" sz="1200" b="1">
                        <a:solidFill>
                          <a:srgbClr val="000000"/>
                        </a:solidFill>
                        <a:latin typeface="Rotis Sans Serif for Nokia" pitchFamily="2" charset="0"/>
                      </a:rPr>
                      <a:t>network</a:t>
                    </a:r>
                  </a:p>
                </p:txBody>
              </p:sp>
              <p:graphicFrame>
                <p:nvGraphicFramePr>
                  <p:cNvPr id="16392" name="Object 8">
                    <a:hlinkClick r:id="" action="ppaction://ole?verb=0"/>
                  </p:cNvPr>
                  <p:cNvGraphicFramePr>
                    <a:graphicFrameLocks noChangeAspect="1"/>
                  </p:cNvGraphicFramePr>
                  <p:nvPr/>
                </p:nvGraphicFramePr>
                <p:xfrm>
                  <a:off x="3248" y="3202"/>
                  <a:ext cx="470" cy="147"/>
                </p:xfrm>
                <a:graphic>
                  <a:graphicData uri="http://schemas.openxmlformats.org/presentationml/2006/ole">
                    <mc:AlternateContent xmlns:mc="http://schemas.openxmlformats.org/markup-compatibility/2006">
                      <mc:Choice xmlns:v="urn:schemas-microsoft-com:vml" Requires="v">
                        <p:oleObj spid="_x0000_s16556" name="Clip" r:id="rId21" imgW="1036440" imgH="328320" progId="MS_ClipArt_Gallery.2">
                          <p:embed/>
                        </p:oleObj>
                      </mc:Choice>
                      <mc:Fallback>
                        <p:oleObj name="Clip" r:id="rId21" imgW="1036440" imgH="328320" progId="MS_ClipArt_Gallery.2">
                          <p:embed/>
                          <p:pic>
                            <p:nvPicPr>
                              <p:cNvPr id="0" name="Object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48" y="3202"/>
                                <a:ext cx="470" cy="147"/>
                              </a:xfrm>
                              <a:prstGeom prst="rect">
                                <a:avLst/>
                              </a:prstGeom>
                              <a:noFill/>
                              <a:ln>
                                <a:noFill/>
                              </a:ln>
                              <a:effectLst>
                                <a:outerShdw dist="68392" dir="1308085" algn="ctr" rotWithShape="0">
                                  <a:srgbClr val="676767"/>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6393" name="Object 9">
                    <a:hlinkClick r:id="" action="ppaction://ole?verb=0"/>
                  </p:cNvPr>
                  <p:cNvGraphicFramePr>
                    <a:graphicFrameLocks noChangeAspect="1"/>
                  </p:cNvGraphicFramePr>
                  <p:nvPr/>
                </p:nvGraphicFramePr>
                <p:xfrm>
                  <a:off x="3112" y="3267"/>
                  <a:ext cx="493" cy="154"/>
                </p:xfrm>
                <a:graphic>
                  <a:graphicData uri="http://schemas.openxmlformats.org/presentationml/2006/ole">
                    <mc:AlternateContent xmlns:mc="http://schemas.openxmlformats.org/markup-compatibility/2006">
                      <mc:Choice xmlns:v="urn:schemas-microsoft-com:vml" Requires="v">
                        <p:oleObj spid="_x0000_s16557" name="Clip" r:id="rId23" imgW="1036440" imgH="328320" progId="MS_ClipArt_Gallery.2">
                          <p:embed/>
                        </p:oleObj>
                      </mc:Choice>
                      <mc:Fallback>
                        <p:oleObj name="Clip" r:id="rId23" imgW="1036440" imgH="328320" progId="MS_ClipArt_Gallery.2">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12" y="3267"/>
                                <a:ext cx="493" cy="154"/>
                              </a:xfrm>
                              <a:prstGeom prst="rect">
                                <a:avLst/>
                              </a:prstGeom>
                              <a:noFill/>
                              <a:ln>
                                <a:noFill/>
                              </a:ln>
                              <a:effectLst>
                                <a:outerShdw dist="68392" dir="1308085" algn="ctr" rotWithShape="0">
                                  <a:srgbClr val="676767"/>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6394" name="Object 10">
                    <a:hlinkClick r:id="" action="ppaction://ole?verb=0"/>
                  </p:cNvPr>
                  <p:cNvGraphicFramePr>
                    <a:graphicFrameLocks noChangeAspect="1"/>
                  </p:cNvGraphicFramePr>
                  <p:nvPr/>
                </p:nvGraphicFramePr>
                <p:xfrm>
                  <a:off x="2947" y="3344"/>
                  <a:ext cx="522" cy="164"/>
                </p:xfrm>
                <a:graphic>
                  <a:graphicData uri="http://schemas.openxmlformats.org/presentationml/2006/ole">
                    <mc:AlternateContent xmlns:mc="http://schemas.openxmlformats.org/markup-compatibility/2006">
                      <mc:Choice xmlns:v="urn:schemas-microsoft-com:vml" Requires="v">
                        <p:oleObj spid="_x0000_s16558" name="Clip" r:id="rId24" imgW="1036440" imgH="328320" progId="MS_ClipArt_Gallery.2">
                          <p:embed/>
                        </p:oleObj>
                      </mc:Choice>
                      <mc:Fallback>
                        <p:oleObj name="Clip" r:id="rId24" imgW="1036440" imgH="328320" progId="MS_ClipArt_Gallery.2">
                          <p:embed/>
                          <p:pic>
                            <p:nvPicPr>
                              <p:cNvPr id="0" name="Object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7" y="3344"/>
                                <a:ext cx="522" cy="164"/>
                              </a:xfrm>
                              <a:prstGeom prst="rect">
                                <a:avLst/>
                              </a:prstGeom>
                              <a:noFill/>
                              <a:ln>
                                <a:noFill/>
                              </a:ln>
                              <a:effectLst>
                                <a:outerShdw dist="68392" dir="1308085" algn="ctr" rotWithShape="0">
                                  <a:srgbClr val="676767"/>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6395" name="Object 11">
                    <a:hlinkClick r:id="" action="ppaction://ole?verb=0"/>
                  </p:cNvPr>
                  <p:cNvGraphicFramePr>
                    <a:graphicFrameLocks noChangeAspect="1"/>
                  </p:cNvGraphicFramePr>
                  <p:nvPr/>
                </p:nvGraphicFramePr>
                <p:xfrm>
                  <a:off x="969" y="3150"/>
                  <a:ext cx="460" cy="145"/>
                </p:xfrm>
                <a:graphic>
                  <a:graphicData uri="http://schemas.openxmlformats.org/presentationml/2006/ole">
                    <mc:AlternateContent xmlns:mc="http://schemas.openxmlformats.org/markup-compatibility/2006">
                      <mc:Choice xmlns:v="urn:schemas-microsoft-com:vml" Requires="v">
                        <p:oleObj spid="_x0000_s16559" name="Clip" r:id="rId25" imgW="1036440" imgH="328320" progId="MS_ClipArt_Gallery.2">
                          <p:embed/>
                        </p:oleObj>
                      </mc:Choice>
                      <mc:Fallback>
                        <p:oleObj name="Clip" r:id="rId25" imgW="1036440" imgH="328320" progId="MS_ClipArt_Gallery.2">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69" y="3150"/>
                                <a:ext cx="460" cy="145"/>
                              </a:xfrm>
                              <a:prstGeom prst="rect">
                                <a:avLst/>
                              </a:prstGeom>
                              <a:noFill/>
                              <a:ln>
                                <a:noFill/>
                              </a:ln>
                              <a:effectLst>
                                <a:outerShdw dist="56796" dir="1593903" algn="ctr" rotWithShape="0">
                                  <a:srgbClr val="676767"/>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16396" name="Object 12">
                    <a:hlinkClick r:id="" action="ppaction://ole?verb=0"/>
                  </p:cNvPr>
                  <p:cNvGraphicFramePr>
                    <a:graphicFrameLocks/>
                  </p:cNvGraphicFramePr>
                  <p:nvPr/>
                </p:nvGraphicFramePr>
                <p:xfrm>
                  <a:off x="2400" y="2118"/>
                  <a:ext cx="266" cy="534"/>
                </p:xfrm>
                <a:graphic>
                  <a:graphicData uri="http://schemas.openxmlformats.org/presentationml/2006/ole">
                    <mc:AlternateContent xmlns:mc="http://schemas.openxmlformats.org/markup-compatibility/2006">
                      <mc:Choice xmlns:v="urn:schemas-microsoft-com:vml" Requires="v">
                        <p:oleObj spid="_x0000_s16560" name="Clip" r:id="rId26" imgW="420480" imgH="846000" progId="MS_ClipArt_Gallery.2">
                          <p:embed/>
                        </p:oleObj>
                      </mc:Choice>
                      <mc:Fallback>
                        <p:oleObj name="Clip" r:id="rId26" imgW="420480" imgH="846000" progId="MS_ClipArt_Gallery.2">
                          <p:embed/>
                          <p:pic>
                            <p:nvPicPr>
                              <p:cNvPr id="0" name="Object 1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0" y="2118"/>
                                <a:ext cx="266" cy="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7" name="Object 13">
                    <a:hlinkClick r:id="" action="ppaction://ole?verb=0"/>
                  </p:cNvPr>
                  <p:cNvGraphicFramePr>
                    <a:graphicFrameLocks/>
                  </p:cNvGraphicFramePr>
                  <p:nvPr/>
                </p:nvGraphicFramePr>
                <p:xfrm>
                  <a:off x="1584" y="2636"/>
                  <a:ext cx="1021" cy="692"/>
                </p:xfrm>
                <a:graphic>
                  <a:graphicData uri="http://schemas.openxmlformats.org/presentationml/2006/ole">
                    <mc:AlternateContent xmlns:mc="http://schemas.openxmlformats.org/markup-compatibility/2006">
                      <mc:Choice xmlns:v="urn:schemas-microsoft-com:vml" Requires="v">
                        <p:oleObj spid="_x0000_s16561" name="Clip" r:id="rId27" imgW="1620720" imgH="1096920" progId="MS_ClipArt_Gallery.2">
                          <p:embed/>
                        </p:oleObj>
                      </mc:Choice>
                      <mc:Fallback>
                        <p:oleObj name="Clip" r:id="rId27" imgW="1620720" imgH="1096920" progId="MS_ClipArt_Gallery.2">
                          <p:embed/>
                          <p:pic>
                            <p:nvPicPr>
                              <p:cNvPr id="0" name="Object 13"/>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4" y="2636"/>
                                <a:ext cx="1021" cy="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76" name="Rectangle 88"/>
                  <p:cNvSpPr>
                    <a:spLocks noChangeArrowheads="1"/>
                  </p:cNvSpPr>
                  <p:nvPr/>
                </p:nvSpPr>
                <p:spPr bwMode="auto">
                  <a:xfrm>
                    <a:off x="1720" y="2710"/>
                    <a:ext cx="643"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algn="ctr" defTabSz="762000">
                      <a:lnSpc>
                        <a:spcPct val="90000"/>
                      </a:lnSpc>
                    </a:pPr>
                    <a:r>
                      <a:rPr lang="en-US" sz="1200" b="1">
                        <a:solidFill>
                          <a:srgbClr val="000000"/>
                        </a:solidFill>
                        <a:latin typeface="Rotis Sans Serif for Nokia" pitchFamily="2" charset="0"/>
                      </a:rPr>
                      <a:t>GPRS</a:t>
                    </a:r>
                  </a:p>
                  <a:p>
                    <a:pPr algn="ctr" defTabSz="762000">
                      <a:lnSpc>
                        <a:spcPct val="90000"/>
                      </a:lnSpc>
                    </a:pPr>
                    <a:r>
                      <a:rPr lang="en-US" sz="1200" b="1">
                        <a:solidFill>
                          <a:srgbClr val="000000"/>
                        </a:solidFill>
                        <a:latin typeface="Rotis Sans Serif for Nokia" pitchFamily="2" charset="0"/>
                      </a:rPr>
                      <a:t>backbone</a:t>
                    </a:r>
                  </a:p>
                  <a:p>
                    <a:pPr algn="ctr" defTabSz="762000">
                      <a:lnSpc>
                        <a:spcPct val="90000"/>
                      </a:lnSpc>
                    </a:pPr>
                    <a:r>
                      <a:rPr lang="en-US" sz="1200" b="1">
                        <a:solidFill>
                          <a:srgbClr val="000000"/>
                        </a:solidFill>
                        <a:latin typeface="Rotis Sans Serif for Nokia" pitchFamily="2" charset="0"/>
                      </a:rPr>
                      <a:t>network</a:t>
                    </a:r>
                  </a:p>
                  <a:p>
                    <a:pPr algn="ctr" defTabSz="762000">
                      <a:lnSpc>
                        <a:spcPct val="90000"/>
                      </a:lnSpc>
                    </a:pPr>
                    <a:r>
                      <a:rPr lang="en-US" sz="1200" b="1">
                        <a:solidFill>
                          <a:srgbClr val="000000"/>
                        </a:solidFill>
                        <a:latin typeface="Rotis Sans Serif for Nokia" pitchFamily="2" charset="0"/>
                      </a:rPr>
                      <a:t>(IP based)</a:t>
                    </a:r>
                  </a:p>
                </p:txBody>
              </p:sp>
              <p:graphicFrame>
                <p:nvGraphicFramePr>
                  <p:cNvPr id="16398" name="Object 14">
                    <a:hlinkClick r:id="" action="ppaction://ole?verb=0"/>
                  </p:cNvPr>
                  <p:cNvGraphicFramePr>
                    <a:graphicFrameLocks noChangeAspect="1"/>
                  </p:cNvGraphicFramePr>
                  <p:nvPr/>
                </p:nvGraphicFramePr>
                <p:xfrm>
                  <a:off x="2610" y="3579"/>
                  <a:ext cx="224" cy="351"/>
                </p:xfrm>
                <a:graphic>
                  <a:graphicData uri="http://schemas.openxmlformats.org/presentationml/2006/ole">
                    <mc:AlternateContent xmlns:mc="http://schemas.openxmlformats.org/markup-compatibility/2006">
                      <mc:Choice xmlns:v="urn:schemas-microsoft-com:vml" Requires="v">
                        <p:oleObj spid="_x0000_s16562" name="Clip" r:id="rId29" imgW="509400" imgH="799920" progId="MS_ClipArt_Gallery.2">
                          <p:embed/>
                        </p:oleObj>
                      </mc:Choice>
                      <mc:Fallback>
                        <p:oleObj name="Clip" r:id="rId29" imgW="509400" imgH="799920" progId="MS_ClipArt_Gallery.2">
                          <p:embed/>
                          <p:pic>
                            <p:nvPicPr>
                              <p:cNvPr id="0" name="Object 1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10" y="3579"/>
                                <a:ext cx="224"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9" name="Object 15">
                    <a:hlinkClick r:id="" action="ppaction://ole?verb=0"/>
                  </p:cNvPr>
                  <p:cNvGraphicFramePr>
                    <a:graphicFrameLocks/>
                  </p:cNvGraphicFramePr>
                  <p:nvPr/>
                </p:nvGraphicFramePr>
                <p:xfrm>
                  <a:off x="4175" y="2939"/>
                  <a:ext cx="1248" cy="894"/>
                </p:xfrm>
                <a:graphic>
                  <a:graphicData uri="http://schemas.openxmlformats.org/presentationml/2006/ole">
                    <mc:AlternateContent xmlns:mc="http://schemas.openxmlformats.org/markup-compatibility/2006">
                      <mc:Choice xmlns:v="urn:schemas-microsoft-com:vml" Requires="v">
                        <p:oleObj spid="_x0000_s16563" name="Clip" r:id="rId31" imgW="1271520" imgH="726840" progId="MS_ClipArt_Gallery.2">
                          <p:embed/>
                        </p:oleObj>
                      </mc:Choice>
                      <mc:Fallback>
                        <p:oleObj name="Clip" r:id="rId31" imgW="1271520" imgH="726840" progId="MS_ClipArt_Gallery.2">
                          <p:embed/>
                          <p:pic>
                            <p:nvPicPr>
                              <p:cNvPr id="0" name="Object 15"/>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75" y="2939"/>
                                <a:ext cx="1248" cy="8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77" name="Text Box 91"/>
                  <p:cNvSpPr txBox="1">
                    <a:spLocks noChangeArrowheads="1"/>
                  </p:cNvSpPr>
                  <p:nvPr/>
                </p:nvSpPr>
                <p:spPr bwMode="auto">
                  <a:xfrm>
                    <a:off x="4463" y="3072"/>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t>Internet</a:t>
                    </a:r>
                  </a:p>
                </p:txBody>
              </p:sp>
            </p:grpSp>
            <p:grpSp>
              <p:nvGrpSpPr>
                <p:cNvPr id="16460" name="Group 92"/>
                <p:cNvGrpSpPr>
                  <a:grpSpLocks/>
                </p:cNvGrpSpPr>
                <p:nvPr/>
              </p:nvGrpSpPr>
              <p:grpSpPr bwMode="auto">
                <a:xfrm>
                  <a:off x="2015" y="960"/>
                  <a:ext cx="308" cy="154"/>
                  <a:chOff x="2015" y="960"/>
                  <a:chExt cx="308" cy="154"/>
                </a:xfrm>
              </p:grpSpPr>
              <p:sp>
                <p:nvSpPr>
                  <p:cNvPr id="16461" name="Rectangle 93"/>
                  <p:cNvSpPr>
                    <a:spLocks noChangeArrowheads="1"/>
                  </p:cNvSpPr>
                  <p:nvPr/>
                </p:nvSpPr>
                <p:spPr bwMode="auto">
                  <a:xfrm>
                    <a:off x="2063" y="960"/>
                    <a:ext cx="192" cy="144"/>
                  </a:xfrm>
                  <a:prstGeom prst="rect">
                    <a:avLst/>
                  </a:prstGeom>
                  <a:solidFill>
                    <a:srgbClr val="99FFCC"/>
                  </a:solidFill>
                  <a:ln w="9525" algn="ctr">
                    <a:solidFill>
                      <a:schemeClr val="tx1"/>
                    </a:solidFill>
                    <a:miter lim="800000"/>
                    <a:headEnd/>
                    <a:tailEnd/>
                  </a:ln>
                </p:spPr>
                <p:txBody>
                  <a:bodyPr wrap="none" anchor="ctr"/>
                  <a:lstStyle/>
                  <a:p>
                    <a:endParaRPr lang="id-ID"/>
                  </a:p>
                </p:txBody>
              </p:sp>
              <p:sp>
                <p:nvSpPr>
                  <p:cNvPr id="16462" name="Text Box 94"/>
                  <p:cNvSpPr txBox="1">
                    <a:spLocks noChangeArrowheads="1"/>
                  </p:cNvSpPr>
                  <p:nvPr/>
                </p:nvSpPr>
                <p:spPr bwMode="auto">
                  <a:xfrm>
                    <a:off x="2015" y="960"/>
                    <a:ext cx="308" cy="154"/>
                  </a:xfrm>
                  <a:prstGeom prst="rect">
                    <a:avLst/>
                  </a:prstGeom>
                  <a:solidFill>
                    <a:srgbClr val="66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b="1"/>
                      <a:t>PCU</a:t>
                    </a:r>
                  </a:p>
                </p:txBody>
              </p:sp>
            </p:grpSp>
          </p:grpSp>
        </p:grpSp>
        <p:sp>
          <p:nvSpPr>
            <p:cNvPr id="16455" name="Rectangle 95"/>
            <p:cNvSpPr>
              <a:spLocks noChangeArrowheads="1"/>
            </p:cNvSpPr>
            <p:nvPr/>
          </p:nvSpPr>
          <p:spPr bwMode="auto">
            <a:xfrm>
              <a:off x="4319" y="2256"/>
              <a:ext cx="163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r>
                <a:rPr lang="en-US" b="1">
                  <a:solidFill>
                    <a:srgbClr val="3333CC"/>
                  </a:solidFill>
                </a:rPr>
                <a:t>GPRS</a:t>
              </a:r>
            </a:p>
            <a:p>
              <a:r>
                <a:rPr lang="en-US" b="1">
                  <a:solidFill>
                    <a:srgbClr val="3333CC"/>
                  </a:solidFill>
                </a:rPr>
                <a:t>INFRASTRUCTURE</a:t>
              </a:r>
            </a:p>
          </p:txBody>
        </p:sp>
      </p:grpSp>
      <p:grpSp>
        <p:nvGrpSpPr>
          <p:cNvPr id="13" name="Group 96"/>
          <p:cNvGrpSpPr>
            <a:grpSpLocks/>
          </p:cNvGrpSpPr>
          <p:nvPr/>
        </p:nvGrpSpPr>
        <p:grpSpPr bwMode="auto">
          <a:xfrm>
            <a:off x="0" y="549275"/>
            <a:ext cx="4648200" cy="3236913"/>
            <a:chOff x="96" y="0"/>
            <a:chExt cx="2952" cy="2256"/>
          </a:xfrm>
        </p:grpSpPr>
        <p:sp>
          <p:nvSpPr>
            <p:cNvPr id="16424" name="Rectangle 97"/>
            <p:cNvSpPr>
              <a:spLocks noChangeArrowheads="1"/>
            </p:cNvSpPr>
            <p:nvPr/>
          </p:nvSpPr>
          <p:spPr bwMode="auto">
            <a:xfrm>
              <a:off x="576" y="0"/>
              <a:ext cx="960" cy="1776"/>
            </a:xfrm>
            <a:prstGeom prst="rect">
              <a:avLst/>
            </a:prstGeom>
            <a:solidFill>
              <a:schemeClr val="bg1"/>
            </a:solidFill>
            <a:ln w="6350">
              <a:solidFill>
                <a:schemeClr val="bg1"/>
              </a:solidFill>
              <a:miter lim="800000"/>
              <a:headEnd/>
              <a:tailEnd/>
            </a:ln>
          </p:spPr>
          <p:txBody>
            <a:bodyPr anchor="ctr">
              <a:spAutoFit/>
            </a:bodyPr>
            <a:lstStyle/>
            <a:p>
              <a:endParaRPr lang="id-ID"/>
            </a:p>
          </p:txBody>
        </p:sp>
        <p:grpSp>
          <p:nvGrpSpPr>
            <p:cNvPr id="16425" name="Group 98"/>
            <p:cNvGrpSpPr>
              <a:grpSpLocks/>
            </p:cNvGrpSpPr>
            <p:nvPr/>
          </p:nvGrpSpPr>
          <p:grpSpPr bwMode="auto">
            <a:xfrm>
              <a:off x="96" y="336"/>
              <a:ext cx="2952" cy="1920"/>
              <a:chOff x="96" y="336"/>
              <a:chExt cx="2952" cy="1920"/>
            </a:xfrm>
          </p:grpSpPr>
          <p:grpSp>
            <p:nvGrpSpPr>
              <p:cNvPr id="16426" name="Group 99"/>
              <p:cNvGrpSpPr>
                <a:grpSpLocks/>
              </p:cNvGrpSpPr>
              <p:nvPr/>
            </p:nvGrpSpPr>
            <p:grpSpPr bwMode="auto">
              <a:xfrm>
                <a:off x="96" y="336"/>
                <a:ext cx="2952" cy="1920"/>
                <a:chOff x="96" y="336"/>
                <a:chExt cx="2952" cy="1920"/>
              </a:xfrm>
            </p:grpSpPr>
            <p:grpSp>
              <p:nvGrpSpPr>
                <p:cNvPr id="16428" name="Group 100"/>
                <p:cNvGrpSpPr>
                  <a:grpSpLocks/>
                </p:cNvGrpSpPr>
                <p:nvPr/>
              </p:nvGrpSpPr>
              <p:grpSpPr bwMode="auto">
                <a:xfrm>
                  <a:off x="96" y="336"/>
                  <a:ext cx="2952" cy="1920"/>
                  <a:chOff x="96" y="336"/>
                  <a:chExt cx="2952" cy="1920"/>
                </a:xfrm>
              </p:grpSpPr>
              <p:graphicFrame>
                <p:nvGraphicFramePr>
                  <p:cNvPr id="16386" name="Object 2"/>
                  <p:cNvGraphicFramePr>
                    <a:graphicFrameLocks noChangeAspect="1"/>
                  </p:cNvGraphicFramePr>
                  <p:nvPr/>
                </p:nvGraphicFramePr>
                <p:xfrm>
                  <a:off x="96" y="1632"/>
                  <a:ext cx="452" cy="624"/>
                </p:xfrm>
                <a:graphic>
                  <a:graphicData uri="http://schemas.openxmlformats.org/presentationml/2006/ole">
                    <mc:AlternateContent xmlns:mc="http://schemas.openxmlformats.org/markup-compatibility/2006">
                      <mc:Choice xmlns:v="urn:schemas-microsoft-com:vml" Requires="v">
                        <p:oleObj spid="_x0000_s16564" name="Clip" r:id="rId32" imgW="3447619" imgH="4761905" progId="MS_ClipArt_Gallery.2">
                          <p:embed/>
                        </p:oleObj>
                      </mc:Choice>
                      <mc:Fallback>
                        <p:oleObj name="Clip" r:id="rId32" imgW="3447619" imgH="4761905" progId="MS_ClipArt_Gallery.2">
                          <p:embed/>
                          <p:pic>
                            <p:nvPicPr>
                              <p:cNvPr id="0" name="Object 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6" y="1632"/>
                                <a:ext cx="45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430" name="Group 102"/>
                  <p:cNvGrpSpPr>
                    <a:grpSpLocks/>
                  </p:cNvGrpSpPr>
                  <p:nvPr/>
                </p:nvGrpSpPr>
                <p:grpSpPr bwMode="auto">
                  <a:xfrm>
                    <a:off x="500" y="480"/>
                    <a:ext cx="2548" cy="1728"/>
                    <a:chOff x="480" y="480"/>
                    <a:chExt cx="2548" cy="1728"/>
                  </a:xfrm>
                </p:grpSpPr>
                <p:sp>
                  <p:nvSpPr>
                    <p:cNvPr id="16434" name="Rectangle 103"/>
                    <p:cNvSpPr>
                      <a:spLocks noChangeArrowheads="1"/>
                    </p:cNvSpPr>
                    <p:nvPr/>
                  </p:nvSpPr>
                  <p:spPr bwMode="auto">
                    <a:xfrm>
                      <a:off x="624" y="480"/>
                      <a:ext cx="912" cy="1248"/>
                    </a:xfrm>
                    <a:prstGeom prst="rect">
                      <a:avLst/>
                    </a:prstGeom>
                    <a:solidFill>
                      <a:schemeClr val="bg1"/>
                    </a:solidFill>
                    <a:ln w="6350">
                      <a:solidFill>
                        <a:schemeClr val="bg1"/>
                      </a:solidFill>
                      <a:miter lim="800000"/>
                      <a:headEnd/>
                      <a:tailEnd/>
                    </a:ln>
                  </p:spPr>
                  <p:txBody>
                    <a:bodyPr anchor="ctr">
                      <a:spAutoFit/>
                    </a:bodyPr>
                    <a:lstStyle/>
                    <a:p>
                      <a:endParaRPr lang="id-ID"/>
                    </a:p>
                  </p:txBody>
                </p:sp>
                <p:grpSp>
                  <p:nvGrpSpPr>
                    <p:cNvPr id="16435" name="Group 104"/>
                    <p:cNvGrpSpPr>
                      <a:grpSpLocks/>
                    </p:cNvGrpSpPr>
                    <p:nvPr/>
                  </p:nvGrpSpPr>
                  <p:grpSpPr bwMode="auto">
                    <a:xfrm>
                      <a:off x="480" y="960"/>
                      <a:ext cx="2548" cy="1248"/>
                      <a:chOff x="480" y="960"/>
                      <a:chExt cx="2548" cy="1248"/>
                    </a:xfrm>
                  </p:grpSpPr>
                  <p:sp>
                    <p:nvSpPr>
                      <p:cNvPr id="16436" name="Freeform 105"/>
                      <p:cNvSpPr>
                        <a:spLocks/>
                      </p:cNvSpPr>
                      <p:nvPr/>
                    </p:nvSpPr>
                    <p:spPr bwMode="auto">
                      <a:xfrm>
                        <a:off x="480" y="1640"/>
                        <a:ext cx="389" cy="185"/>
                      </a:xfrm>
                      <a:custGeom>
                        <a:avLst/>
                        <a:gdLst>
                          <a:gd name="T0" fmla="*/ 0 w 296"/>
                          <a:gd name="T1" fmla="*/ 184 h 154"/>
                          <a:gd name="T2" fmla="*/ 192 w 296"/>
                          <a:gd name="T3" fmla="*/ 52 h 154"/>
                          <a:gd name="T4" fmla="*/ 192 w 296"/>
                          <a:gd name="T5" fmla="*/ 123 h 154"/>
                          <a:gd name="T6" fmla="*/ 388 w 296"/>
                          <a:gd name="T7" fmla="*/ 0 h 154"/>
                          <a:gd name="T8" fmla="*/ 0 60000 65536"/>
                          <a:gd name="T9" fmla="*/ 0 60000 65536"/>
                          <a:gd name="T10" fmla="*/ 0 60000 65536"/>
                          <a:gd name="T11" fmla="*/ 0 60000 65536"/>
                          <a:gd name="T12" fmla="*/ 0 w 296"/>
                          <a:gd name="T13" fmla="*/ 0 h 154"/>
                          <a:gd name="T14" fmla="*/ 296 w 296"/>
                          <a:gd name="T15" fmla="*/ 154 h 154"/>
                        </a:gdLst>
                        <a:ahLst/>
                        <a:cxnLst>
                          <a:cxn ang="T8">
                            <a:pos x="T0" y="T1"/>
                          </a:cxn>
                          <a:cxn ang="T9">
                            <a:pos x="T2" y="T3"/>
                          </a:cxn>
                          <a:cxn ang="T10">
                            <a:pos x="T4" y="T5"/>
                          </a:cxn>
                          <a:cxn ang="T11">
                            <a:pos x="T6" y="T7"/>
                          </a:cxn>
                        </a:cxnLst>
                        <a:rect l="T12" t="T13" r="T14" b="T15"/>
                        <a:pathLst>
                          <a:path w="296" h="154">
                            <a:moveTo>
                              <a:pt x="0" y="153"/>
                            </a:moveTo>
                            <a:lnTo>
                              <a:pt x="146" y="43"/>
                            </a:lnTo>
                            <a:lnTo>
                              <a:pt x="146" y="102"/>
                            </a:lnTo>
                            <a:lnTo>
                              <a:pt x="295" y="0"/>
                            </a:lnTo>
                          </a:path>
                        </a:pathLst>
                      </a:custGeom>
                      <a:noFill/>
                      <a:ln w="38100" cap="rnd">
                        <a:solidFill>
                          <a:schemeClr val="hlink"/>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37" name="Freeform 106"/>
                      <p:cNvSpPr>
                        <a:spLocks/>
                      </p:cNvSpPr>
                      <p:nvPr/>
                    </p:nvSpPr>
                    <p:spPr bwMode="auto">
                      <a:xfrm>
                        <a:off x="937" y="1695"/>
                        <a:ext cx="386" cy="235"/>
                      </a:xfrm>
                      <a:custGeom>
                        <a:avLst/>
                        <a:gdLst>
                          <a:gd name="T0" fmla="*/ 287 w 386"/>
                          <a:gd name="T1" fmla="*/ 0 h 235"/>
                          <a:gd name="T2" fmla="*/ 385 w 386"/>
                          <a:gd name="T3" fmla="*/ 116 h 235"/>
                          <a:gd name="T4" fmla="*/ 287 w 386"/>
                          <a:gd name="T5" fmla="*/ 234 h 235"/>
                          <a:gd name="T6" fmla="*/ 99 w 386"/>
                          <a:gd name="T7" fmla="*/ 234 h 235"/>
                          <a:gd name="T8" fmla="*/ 0 w 386"/>
                          <a:gd name="T9" fmla="*/ 116 h 235"/>
                          <a:gd name="T10" fmla="*/ 0 w 386"/>
                          <a:gd name="T11" fmla="*/ 119 h 235"/>
                          <a:gd name="T12" fmla="*/ 99 w 386"/>
                          <a:gd name="T13" fmla="*/ 3 h 235"/>
                          <a:gd name="T14" fmla="*/ 287 w 386"/>
                          <a:gd name="T15" fmla="*/ 3 h 235"/>
                          <a:gd name="T16" fmla="*/ 287 w 386"/>
                          <a:gd name="T17" fmla="*/ 0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235"/>
                          <a:gd name="T29" fmla="*/ 386 w 386"/>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235">
                            <a:moveTo>
                              <a:pt x="287" y="0"/>
                            </a:moveTo>
                            <a:lnTo>
                              <a:pt x="385" y="116"/>
                            </a:lnTo>
                            <a:lnTo>
                              <a:pt x="287" y="234"/>
                            </a:lnTo>
                            <a:lnTo>
                              <a:pt x="99" y="234"/>
                            </a:lnTo>
                            <a:lnTo>
                              <a:pt x="0" y="116"/>
                            </a:lnTo>
                            <a:lnTo>
                              <a:pt x="0" y="119"/>
                            </a:lnTo>
                            <a:lnTo>
                              <a:pt x="99" y="3"/>
                            </a:lnTo>
                            <a:lnTo>
                              <a:pt x="287" y="3"/>
                            </a:lnTo>
                            <a:lnTo>
                              <a:pt x="287" y="0"/>
                            </a:lnTo>
                          </a:path>
                        </a:pathLst>
                      </a:custGeom>
                      <a:solidFill>
                        <a:srgbClr val="FF7575"/>
                      </a:solidFill>
                      <a:ln w="12700" cap="rnd">
                        <a:solidFill>
                          <a:srgbClr val="4D4D4D"/>
                        </a:solidFill>
                        <a:round/>
                        <a:headEnd/>
                        <a:tailEnd/>
                      </a:ln>
                    </p:spPr>
                    <p:txBody>
                      <a:bodyPr/>
                      <a:lstStyle/>
                      <a:p>
                        <a:endParaRPr lang="id-ID"/>
                      </a:p>
                    </p:txBody>
                  </p:sp>
                  <p:sp>
                    <p:nvSpPr>
                      <p:cNvPr id="16438" name="Freeform 107"/>
                      <p:cNvSpPr>
                        <a:spLocks/>
                      </p:cNvSpPr>
                      <p:nvPr/>
                    </p:nvSpPr>
                    <p:spPr bwMode="auto">
                      <a:xfrm>
                        <a:off x="1222" y="1581"/>
                        <a:ext cx="385" cy="232"/>
                      </a:xfrm>
                      <a:custGeom>
                        <a:avLst/>
                        <a:gdLst>
                          <a:gd name="T0" fmla="*/ 285 w 385"/>
                          <a:gd name="T1" fmla="*/ 0 h 232"/>
                          <a:gd name="T2" fmla="*/ 384 w 385"/>
                          <a:gd name="T3" fmla="*/ 115 h 232"/>
                          <a:gd name="T4" fmla="*/ 285 w 385"/>
                          <a:gd name="T5" fmla="*/ 231 h 232"/>
                          <a:gd name="T6" fmla="*/ 98 w 385"/>
                          <a:gd name="T7" fmla="*/ 231 h 232"/>
                          <a:gd name="T8" fmla="*/ 0 w 385"/>
                          <a:gd name="T9" fmla="*/ 117 h 232"/>
                          <a:gd name="T10" fmla="*/ 98 w 385"/>
                          <a:gd name="T11" fmla="*/ 0 h 232"/>
                          <a:gd name="T12" fmla="*/ 285 w 385"/>
                          <a:gd name="T13" fmla="*/ 0 h 232"/>
                          <a:gd name="T14" fmla="*/ 0 60000 65536"/>
                          <a:gd name="T15" fmla="*/ 0 60000 65536"/>
                          <a:gd name="T16" fmla="*/ 0 60000 65536"/>
                          <a:gd name="T17" fmla="*/ 0 60000 65536"/>
                          <a:gd name="T18" fmla="*/ 0 60000 65536"/>
                          <a:gd name="T19" fmla="*/ 0 60000 65536"/>
                          <a:gd name="T20" fmla="*/ 0 60000 65536"/>
                          <a:gd name="T21" fmla="*/ 0 w 385"/>
                          <a:gd name="T22" fmla="*/ 0 h 232"/>
                          <a:gd name="T23" fmla="*/ 385 w 385"/>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32">
                            <a:moveTo>
                              <a:pt x="285" y="0"/>
                            </a:moveTo>
                            <a:lnTo>
                              <a:pt x="384" y="115"/>
                            </a:lnTo>
                            <a:lnTo>
                              <a:pt x="285" y="231"/>
                            </a:lnTo>
                            <a:lnTo>
                              <a:pt x="98" y="231"/>
                            </a:lnTo>
                            <a:lnTo>
                              <a:pt x="0" y="117"/>
                            </a:lnTo>
                            <a:lnTo>
                              <a:pt x="98" y="0"/>
                            </a:lnTo>
                            <a:lnTo>
                              <a:pt x="285" y="0"/>
                            </a:lnTo>
                          </a:path>
                        </a:pathLst>
                      </a:custGeom>
                      <a:solidFill>
                        <a:srgbClr val="FF7575"/>
                      </a:solidFill>
                      <a:ln w="12700" cap="rnd">
                        <a:solidFill>
                          <a:srgbClr val="4D4D4D"/>
                        </a:solidFill>
                        <a:round/>
                        <a:headEnd/>
                        <a:tailEnd/>
                      </a:ln>
                    </p:spPr>
                    <p:txBody>
                      <a:bodyPr/>
                      <a:lstStyle/>
                      <a:p>
                        <a:endParaRPr lang="id-ID"/>
                      </a:p>
                    </p:txBody>
                  </p:sp>
                  <p:sp>
                    <p:nvSpPr>
                      <p:cNvPr id="16439" name="Freeform 108"/>
                      <p:cNvSpPr>
                        <a:spLocks/>
                      </p:cNvSpPr>
                      <p:nvPr/>
                    </p:nvSpPr>
                    <p:spPr bwMode="auto">
                      <a:xfrm>
                        <a:off x="1220" y="1813"/>
                        <a:ext cx="385" cy="235"/>
                      </a:xfrm>
                      <a:custGeom>
                        <a:avLst/>
                        <a:gdLst>
                          <a:gd name="T0" fmla="*/ 285 w 385"/>
                          <a:gd name="T1" fmla="*/ 0 h 235"/>
                          <a:gd name="T2" fmla="*/ 384 w 385"/>
                          <a:gd name="T3" fmla="*/ 118 h 235"/>
                          <a:gd name="T4" fmla="*/ 285 w 385"/>
                          <a:gd name="T5" fmla="*/ 233 h 235"/>
                          <a:gd name="T6" fmla="*/ 285 w 385"/>
                          <a:gd name="T7" fmla="*/ 234 h 235"/>
                          <a:gd name="T8" fmla="*/ 98 w 385"/>
                          <a:gd name="T9" fmla="*/ 234 h 235"/>
                          <a:gd name="T10" fmla="*/ 0 w 385"/>
                          <a:gd name="T11" fmla="*/ 118 h 235"/>
                          <a:gd name="T12" fmla="*/ 98 w 385"/>
                          <a:gd name="T13" fmla="*/ 0 h 235"/>
                          <a:gd name="T14" fmla="*/ 285 w 385"/>
                          <a:gd name="T15" fmla="*/ 0 h 235"/>
                          <a:gd name="T16" fmla="*/ 0 60000 65536"/>
                          <a:gd name="T17" fmla="*/ 0 60000 65536"/>
                          <a:gd name="T18" fmla="*/ 0 60000 65536"/>
                          <a:gd name="T19" fmla="*/ 0 60000 65536"/>
                          <a:gd name="T20" fmla="*/ 0 60000 65536"/>
                          <a:gd name="T21" fmla="*/ 0 60000 65536"/>
                          <a:gd name="T22" fmla="*/ 0 60000 65536"/>
                          <a:gd name="T23" fmla="*/ 0 60000 65536"/>
                          <a:gd name="T24" fmla="*/ 0 w 385"/>
                          <a:gd name="T25" fmla="*/ 0 h 235"/>
                          <a:gd name="T26" fmla="*/ 385 w 385"/>
                          <a:gd name="T27" fmla="*/ 235 h 2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 h="235">
                            <a:moveTo>
                              <a:pt x="285" y="0"/>
                            </a:moveTo>
                            <a:lnTo>
                              <a:pt x="384" y="118"/>
                            </a:lnTo>
                            <a:lnTo>
                              <a:pt x="285" y="233"/>
                            </a:lnTo>
                            <a:lnTo>
                              <a:pt x="285" y="234"/>
                            </a:lnTo>
                            <a:lnTo>
                              <a:pt x="98" y="234"/>
                            </a:lnTo>
                            <a:lnTo>
                              <a:pt x="0" y="118"/>
                            </a:lnTo>
                            <a:lnTo>
                              <a:pt x="98" y="0"/>
                            </a:lnTo>
                            <a:lnTo>
                              <a:pt x="285" y="0"/>
                            </a:lnTo>
                          </a:path>
                        </a:pathLst>
                      </a:custGeom>
                      <a:solidFill>
                        <a:srgbClr val="FF7575"/>
                      </a:solidFill>
                      <a:ln w="12700" cap="rnd">
                        <a:solidFill>
                          <a:srgbClr val="4D4D4D"/>
                        </a:solidFill>
                        <a:round/>
                        <a:headEnd/>
                        <a:tailEnd/>
                      </a:ln>
                    </p:spPr>
                    <p:txBody>
                      <a:bodyPr/>
                      <a:lstStyle/>
                      <a:p>
                        <a:endParaRPr lang="id-ID"/>
                      </a:p>
                    </p:txBody>
                  </p:sp>
                  <p:sp>
                    <p:nvSpPr>
                      <p:cNvPr id="16440" name="Freeform 109"/>
                      <p:cNvSpPr>
                        <a:spLocks/>
                      </p:cNvSpPr>
                      <p:nvPr/>
                    </p:nvSpPr>
                    <p:spPr bwMode="auto">
                      <a:xfrm>
                        <a:off x="1500" y="1698"/>
                        <a:ext cx="387" cy="235"/>
                      </a:xfrm>
                      <a:custGeom>
                        <a:avLst/>
                        <a:gdLst>
                          <a:gd name="T0" fmla="*/ 286 w 387"/>
                          <a:gd name="T1" fmla="*/ 0 h 235"/>
                          <a:gd name="T2" fmla="*/ 386 w 387"/>
                          <a:gd name="T3" fmla="*/ 116 h 235"/>
                          <a:gd name="T4" fmla="*/ 286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8 w 387"/>
                          <a:gd name="T17" fmla="*/ 0 h 235"/>
                          <a:gd name="T18" fmla="*/ 286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6" y="0"/>
                            </a:moveTo>
                            <a:lnTo>
                              <a:pt x="386" y="116"/>
                            </a:lnTo>
                            <a:lnTo>
                              <a:pt x="286" y="234"/>
                            </a:lnTo>
                            <a:lnTo>
                              <a:pt x="98" y="234"/>
                            </a:lnTo>
                            <a:lnTo>
                              <a:pt x="100" y="234"/>
                            </a:lnTo>
                            <a:lnTo>
                              <a:pt x="0" y="116"/>
                            </a:lnTo>
                            <a:lnTo>
                              <a:pt x="100" y="3"/>
                            </a:lnTo>
                            <a:lnTo>
                              <a:pt x="100" y="0"/>
                            </a:lnTo>
                            <a:lnTo>
                              <a:pt x="288" y="0"/>
                            </a:lnTo>
                            <a:lnTo>
                              <a:pt x="286" y="0"/>
                            </a:lnTo>
                          </a:path>
                        </a:pathLst>
                      </a:custGeom>
                      <a:solidFill>
                        <a:srgbClr val="FF7575"/>
                      </a:solidFill>
                      <a:ln w="12700" cap="rnd">
                        <a:solidFill>
                          <a:srgbClr val="4D4D4D"/>
                        </a:solidFill>
                        <a:round/>
                        <a:headEnd/>
                        <a:tailEnd/>
                      </a:ln>
                    </p:spPr>
                    <p:txBody>
                      <a:bodyPr/>
                      <a:lstStyle/>
                      <a:p>
                        <a:endParaRPr lang="id-ID"/>
                      </a:p>
                    </p:txBody>
                  </p:sp>
                  <p:sp>
                    <p:nvSpPr>
                      <p:cNvPr id="16441" name="Freeform 110"/>
                      <p:cNvSpPr>
                        <a:spLocks/>
                      </p:cNvSpPr>
                      <p:nvPr/>
                    </p:nvSpPr>
                    <p:spPr bwMode="auto">
                      <a:xfrm>
                        <a:off x="1500" y="1463"/>
                        <a:ext cx="387" cy="235"/>
                      </a:xfrm>
                      <a:custGeom>
                        <a:avLst/>
                        <a:gdLst>
                          <a:gd name="T0" fmla="*/ 286 w 387"/>
                          <a:gd name="T1" fmla="*/ 0 h 235"/>
                          <a:gd name="T2" fmla="*/ 386 w 387"/>
                          <a:gd name="T3" fmla="*/ 116 h 235"/>
                          <a:gd name="T4" fmla="*/ 286 w 387"/>
                          <a:gd name="T5" fmla="*/ 231 h 235"/>
                          <a:gd name="T6" fmla="*/ 286 w 387"/>
                          <a:gd name="T7" fmla="*/ 234 h 235"/>
                          <a:gd name="T8" fmla="*/ 98 w 387"/>
                          <a:gd name="T9" fmla="*/ 234 h 235"/>
                          <a:gd name="T10" fmla="*/ 100 w 387"/>
                          <a:gd name="T11" fmla="*/ 234 h 235"/>
                          <a:gd name="T12" fmla="*/ 0 w 387"/>
                          <a:gd name="T13" fmla="*/ 116 h 235"/>
                          <a:gd name="T14" fmla="*/ 100 w 387"/>
                          <a:gd name="T15" fmla="*/ 1 h 235"/>
                          <a:gd name="T16" fmla="*/ 100 w 387"/>
                          <a:gd name="T17" fmla="*/ 0 h 235"/>
                          <a:gd name="T18" fmla="*/ 288 w 387"/>
                          <a:gd name="T19" fmla="*/ 0 h 235"/>
                          <a:gd name="T20" fmla="*/ 286 w 387"/>
                          <a:gd name="T21" fmla="*/ 0 h 2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7"/>
                          <a:gd name="T34" fmla="*/ 0 h 235"/>
                          <a:gd name="T35" fmla="*/ 387 w 387"/>
                          <a:gd name="T36" fmla="*/ 235 h 2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7" h="235">
                            <a:moveTo>
                              <a:pt x="286" y="0"/>
                            </a:moveTo>
                            <a:lnTo>
                              <a:pt x="386" y="116"/>
                            </a:lnTo>
                            <a:lnTo>
                              <a:pt x="286" y="231"/>
                            </a:lnTo>
                            <a:lnTo>
                              <a:pt x="286" y="234"/>
                            </a:lnTo>
                            <a:lnTo>
                              <a:pt x="98" y="234"/>
                            </a:lnTo>
                            <a:lnTo>
                              <a:pt x="100" y="234"/>
                            </a:lnTo>
                            <a:lnTo>
                              <a:pt x="0" y="116"/>
                            </a:lnTo>
                            <a:lnTo>
                              <a:pt x="100" y="1"/>
                            </a:lnTo>
                            <a:lnTo>
                              <a:pt x="100" y="0"/>
                            </a:lnTo>
                            <a:lnTo>
                              <a:pt x="288" y="0"/>
                            </a:lnTo>
                            <a:lnTo>
                              <a:pt x="286" y="0"/>
                            </a:lnTo>
                          </a:path>
                        </a:pathLst>
                      </a:custGeom>
                      <a:solidFill>
                        <a:srgbClr val="FF7575"/>
                      </a:solidFill>
                      <a:ln w="12700" cap="rnd">
                        <a:solidFill>
                          <a:srgbClr val="4D4D4D"/>
                        </a:solidFill>
                        <a:round/>
                        <a:headEnd/>
                        <a:tailEnd/>
                      </a:ln>
                    </p:spPr>
                    <p:txBody>
                      <a:bodyPr/>
                      <a:lstStyle/>
                      <a:p>
                        <a:endParaRPr lang="id-ID"/>
                      </a:p>
                    </p:txBody>
                  </p:sp>
                  <p:sp>
                    <p:nvSpPr>
                      <p:cNvPr id="16442" name="Freeform 111"/>
                      <p:cNvSpPr>
                        <a:spLocks/>
                      </p:cNvSpPr>
                      <p:nvPr/>
                    </p:nvSpPr>
                    <p:spPr bwMode="auto">
                      <a:xfrm>
                        <a:off x="1220" y="1343"/>
                        <a:ext cx="387" cy="235"/>
                      </a:xfrm>
                      <a:custGeom>
                        <a:avLst/>
                        <a:gdLst>
                          <a:gd name="T0" fmla="*/ 285 w 387"/>
                          <a:gd name="T1" fmla="*/ 0 h 235"/>
                          <a:gd name="T2" fmla="*/ 386 w 387"/>
                          <a:gd name="T3" fmla="*/ 116 h 235"/>
                          <a:gd name="T4" fmla="*/ 285 w 387"/>
                          <a:gd name="T5" fmla="*/ 234 h 235"/>
                          <a:gd name="T6" fmla="*/ 98 w 387"/>
                          <a:gd name="T7" fmla="*/ 234 h 235"/>
                          <a:gd name="T8" fmla="*/ 100 w 387"/>
                          <a:gd name="T9" fmla="*/ 234 h 235"/>
                          <a:gd name="T10" fmla="*/ 0 w 387"/>
                          <a:gd name="T11" fmla="*/ 116 h 235"/>
                          <a:gd name="T12" fmla="*/ 100 w 387"/>
                          <a:gd name="T13" fmla="*/ 3 h 235"/>
                          <a:gd name="T14" fmla="*/ 100 w 387"/>
                          <a:gd name="T15" fmla="*/ 0 h 235"/>
                          <a:gd name="T16" fmla="*/ 287 w 387"/>
                          <a:gd name="T17" fmla="*/ 0 h 235"/>
                          <a:gd name="T18" fmla="*/ 285 w 387"/>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7"/>
                          <a:gd name="T31" fmla="*/ 0 h 235"/>
                          <a:gd name="T32" fmla="*/ 387 w 387"/>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7" h="235">
                            <a:moveTo>
                              <a:pt x="285" y="0"/>
                            </a:moveTo>
                            <a:lnTo>
                              <a:pt x="386" y="116"/>
                            </a:lnTo>
                            <a:lnTo>
                              <a:pt x="285" y="234"/>
                            </a:lnTo>
                            <a:lnTo>
                              <a:pt x="98" y="234"/>
                            </a:lnTo>
                            <a:lnTo>
                              <a:pt x="100" y="234"/>
                            </a:lnTo>
                            <a:lnTo>
                              <a:pt x="0" y="116"/>
                            </a:lnTo>
                            <a:lnTo>
                              <a:pt x="100" y="3"/>
                            </a:lnTo>
                            <a:lnTo>
                              <a:pt x="100" y="0"/>
                            </a:lnTo>
                            <a:lnTo>
                              <a:pt x="287" y="0"/>
                            </a:lnTo>
                            <a:lnTo>
                              <a:pt x="285" y="0"/>
                            </a:lnTo>
                          </a:path>
                        </a:pathLst>
                      </a:custGeom>
                      <a:solidFill>
                        <a:srgbClr val="FF7575"/>
                      </a:solidFill>
                      <a:ln w="12700" cap="rnd">
                        <a:solidFill>
                          <a:srgbClr val="4D4D4D"/>
                        </a:solidFill>
                        <a:round/>
                        <a:headEnd/>
                        <a:tailEnd/>
                      </a:ln>
                    </p:spPr>
                    <p:txBody>
                      <a:bodyPr/>
                      <a:lstStyle/>
                      <a:p>
                        <a:endParaRPr lang="id-ID"/>
                      </a:p>
                    </p:txBody>
                  </p:sp>
                  <p:sp>
                    <p:nvSpPr>
                      <p:cNvPr id="16443" name="Freeform 112"/>
                      <p:cNvSpPr>
                        <a:spLocks/>
                      </p:cNvSpPr>
                      <p:nvPr/>
                    </p:nvSpPr>
                    <p:spPr bwMode="auto">
                      <a:xfrm>
                        <a:off x="937" y="1463"/>
                        <a:ext cx="388" cy="235"/>
                      </a:xfrm>
                      <a:custGeom>
                        <a:avLst/>
                        <a:gdLst>
                          <a:gd name="T0" fmla="*/ 286 w 388"/>
                          <a:gd name="T1" fmla="*/ 0 h 235"/>
                          <a:gd name="T2" fmla="*/ 387 w 388"/>
                          <a:gd name="T3" fmla="*/ 116 h 235"/>
                          <a:gd name="T4" fmla="*/ 286 w 388"/>
                          <a:gd name="T5" fmla="*/ 231 h 235"/>
                          <a:gd name="T6" fmla="*/ 286 w 388"/>
                          <a:gd name="T7" fmla="*/ 234 h 235"/>
                          <a:gd name="T8" fmla="*/ 100 w 388"/>
                          <a:gd name="T9" fmla="*/ 234 h 235"/>
                          <a:gd name="T10" fmla="*/ 0 w 388"/>
                          <a:gd name="T11" fmla="*/ 116 h 235"/>
                          <a:gd name="T12" fmla="*/ 100 w 388"/>
                          <a:gd name="T13" fmla="*/ 1 h 235"/>
                          <a:gd name="T14" fmla="*/ 100 w 388"/>
                          <a:gd name="T15" fmla="*/ 0 h 235"/>
                          <a:gd name="T16" fmla="*/ 288 w 388"/>
                          <a:gd name="T17" fmla="*/ 0 h 235"/>
                          <a:gd name="T18" fmla="*/ 286 w 388"/>
                          <a:gd name="T19" fmla="*/ 0 h 2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8"/>
                          <a:gd name="T31" fmla="*/ 0 h 235"/>
                          <a:gd name="T32" fmla="*/ 388 w 388"/>
                          <a:gd name="T33" fmla="*/ 235 h 2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8" h="235">
                            <a:moveTo>
                              <a:pt x="286" y="0"/>
                            </a:moveTo>
                            <a:lnTo>
                              <a:pt x="387" y="116"/>
                            </a:lnTo>
                            <a:lnTo>
                              <a:pt x="286" y="231"/>
                            </a:lnTo>
                            <a:lnTo>
                              <a:pt x="286" y="234"/>
                            </a:lnTo>
                            <a:lnTo>
                              <a:pt x="100" y="234"/>
                            </a:lnTo>
                            <a:lnTo>
                              <a:pt x="0" y="116"/>
                            </a:lnTo>
                            <a:lnTo>
                              <a:pt x="100" y="1"/>
                            </a:lnTo>
                            <a:lnTo>
                              <a:pt x="100" y="0"/>
                            </a:lnTo>
                            <a:lnTo>
                              <a:pt x="288" y="0"/>
                            </a:lnTo>
                            <a:lnTo>
                              <a:pt x="286" y="0"/>
                            </a:lnTo>
                          </a:path>
                        </a:pathLst>
                      </a:custGeom>
                      <a:solidFill>
                        <a:srgbClr val="FF7575"/>
                      </a:solidFill>
                      <a:ln w="12700" cap="rnd">
                        <a:solidFill>
                          <a:srgbClr val="4D4D4D"/>
                        </a:solidFill>
                        <a:round/>
                        <a:headEnd/>
                        <a:tailEnd/>
                      </a:ln>
                    </p:spPr>
                    <p:txBody>
                      <a:bodyPr/>
                      <a:lstStyle/>
                      <a:p>
                        <a:endParaRPr lang="id-ID"/>
                      </a:p>
                    </p:txBody>
                  </p:sp>
                  <p:sp>
                    <p:nvSpPr>
                      <p:cNvPr id="16444" name="Rectangle 113"/>
                      <p:cNvSpPr>
                        <a:spLocks noChangeArrowheads="1"/>
                      </p:cNvSpPr>
                      <p:nvPr/>
                    </p:nvSpPr>
                    <p:spPr bwMode="auto">
                      <a:xfrm>
                        <a:off x="757" y="960"/>
                        <a:ext cx="43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chemeClr val="hlink"/>
                            </a:solidFill>
                            <a:latin typeface="Rotis Sans Serif for Nokia" pitchFamily="2" charset="0"/>
                          </a:rPr>
                          <a:t>Node-B</a:t>
                        </a:r>
                      </a:p>
                    </p:txBody>
                  </p:sp>
                  <p:grpSp>
                    <p:nvGrpSpPr>
                      <p:cNvPr id="16445" name="Group 114"/>
                      <p:cNvGrpSpPr>
                        <a:grpSpLocks/>
                      </p:cNvGrpSpPr>
                      <p:nvPr/>
                    </p:nvGrpSpPr>
                    <p:grpSpPr bwMode="auto">
                      <a:xfrm>
                        <a:off x="966" y="1044"/>
                        <a:ext cx="185" cy="688"/>
                        <a:chOff x="355" y="1527"/>
                        <a:chExt cx="185" cy="688"/>
                      </a:xfrm>
                    </p:grpSpPr>
                    <p:sp>
                      <p:nvSpPr>
                        <p:cNvPr id="16452" name="Rectangle 115"/>
                        <p:cNvSpPr>
                          <a:spLocks noChangeArrowheads="1"/>
                        </p:cNvSpPr>
                        <p:nvPr/>
                      </p:nvSpPr>
                      <p:spPr bwMode="auto">
                        <a:xfrm>
                          <a:off x="399" y="1527"/>
                          <a:ext cx="18" cy="500"/>
                        </a:xfrm>
                        <a:prstGeom prst="rect">
                          <a:avLst/>
                        </a:prstGeom>
                        <a:solidFill>
                          <a:schemeClr val="tx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id-ID"/>
                        </a:p>
                      </p:txBody>
                    </p:sp>
                    <p:sp>
                      <p:nvSpPr>
                        <p:cNvPr id="16453" name="AutoShape 116"/>
                        <p:cNvSpPr>
                          <a:spLocks noChangeArrowheads="1"/>
                        </p:cNvSpPr>
                        <p:nvPr/>
                      </p:nvSpPr>
                      <p:spPr bwMode="auto">
                        <a:xfrm>
                          <a:off x="355" y="1918"/>
                          <a:ext cx="185" cy="297"/>
                        </a:xfrm>
                        <a:prstGeom prst="cube">
                          <a:avLst>
                            <a:gd name="adj" fmla="val 25000"/>
                          </a:avLst>
                        </a:prstGeom>
                        <a:solidFill>
                          <a:schemeClr val="bg1"/>
                        </a:solidFill>
                        <a:ln w="12700">
                          <a:solidFill>
                            <a:schemeClr val="tx1"/>
                          </a:solidFill>
                          <a:miter lim="800000"/>
                          <a:headEnd/>
                          <a:tailEnd/>
                        </a:ln>
                      </p:spPr>
                      <p:txBody>
                        <a:bodyPr wrap="none" anchor="ctr"/>
                        <a:lstStyle/>
                        <a:p>
                          <a:endParaRPr lang="id-ID"/>
                        </a:p>
                      </p:txBody>
                    </p:sp>
                  </p:grpSp>
                  <p:sp>
                    <p:nvSpPr>
                      <p:cNvPr id="16446" name="Rectangle 117"/>
                      <p:cNvSpPr>
                        <a:spLocks noChangeArrowheads="1"/>
                      </p:cNvSpPr>
                      <p:nvPr/>
                    </p:nvSpPr>
                    <p:spPr bwMode="auto">
                      <a:xfrm>
                        <a:off x="1112" y="1145"/>
                        <a:ext cx="43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400" b="1">
                            <a:solidFill>
                              <a:schemeClr val="hlink"/>
                            </a:solidFill>
                            <a:latin typeface="Rotis Sans Serif for Nokia" pitchFamily="2" charset="0"/>
                          </a:rPr>
                          <a:t>RNC</a:t>
                        </a:r>
                      </a:p>
                    </p:txBody>
                  </p:sp>
                  <p:sp>
                    <p:nvSpPr>
                      <p:cNvPr id="16447" name="Line 118"/>
                      <p:cNvSpPr>
                        <a:spLocks noChangeShapeType="1"/>
                      </p:cNvSpPr>
                      <p:nvPr/>
                    </p:nvSpPr>
                    <p:spPr bwMode="auto">
                      <a:xfrm>
                        <a:off x="1493" y="1683"/>
                        <a:ext cx="763" cy="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48" name="Rectangle 119"/>
                      <p:cNvSpPr>
                        <a:spLocks noChangeArrowheads="1"/>
                      </p:cNvSpPr>
                      <p:nvPr/>
                    </p:nvSpPr>
                    <p:spPr bwMode="auto">
                      <a:xfrm>
                        <a:off x="2220" y="1549"/>
                        <a:ext cx="33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400" b="1">
                            <a:solidFill>
                              <a:schemeClr val="hlink"/>
                            </a:solidFill>
                            <a:latin typeface="Rotis Sans Serif for Nokia" pitchFamily="2" charset="0"/>
                          </a:rPr>
                          <a:t>Iu</a:t>
                        </a:r>
                      </a:p>
                    </p:txBody>
                  </p:sp>
                  <p:sp>
                    <p:nvSpPr>
                      <p:cNvPr id="16449" name="Line 120"/>
                      <p:cNvSpPr>
                        <a:spLocks noChangeShapeType="1"/>
                      </p:cNvSpPr>
                      <p:nvPr/>
                    </p:nvSpPr>
                    <p:spPr bwMode="auto">
                      <a:xfrm>
                        <a:off x="1619" y="1683"/>
                        <a:ext cx="852" cy="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sp>
                    <p:nvSpPr>
                      <p:cNvPr id="16450" name="Line 121"/>
                      <p:cNvSpPr>
                        <a:spLocks noChangeShapeType="1"/>
                      </p:cNvSpPr>
                      <p:nvPr/>
                    </p:nvSpPr>
                    <p:spPr bwMode="auto">
                      <a:xfrm flipV="1">
                        <a:off x="2551" y="1056"/>
                        <a:ext cx="425" cy="59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d-ID"/>
                      </a:p>
                    </p:txBody>
                  </p:sp>
                  <p:graphicFrame>
                    <p:nvGraphicFramePr>
                      <p:cNvPr id="16388" name="Object 4">
                        <a:hlinkClick r:id="" action="ppaction://ole?verb=0"/>
                      </p:cNvPr>
                      <p:cNvGraphicFramePr>
                        <a:graphicFrameLocks noChangeAspect="1"/>
                      </p:cNvGraphicFramePr>
                      <p:nvPr/>
                    </p:nvGraphicFramePr>
                    <p:xfrm>
                      <a:off x="2448" y="1536"/>
                      <a:ext cx="183" cy="367"/>
                    </p:xfrm>
                    <a:graphic>
                      <a:graphicData uri="http://schemas.openxmlformats.org/presentationml/2006/ole">
                        <mc:AlternateContent xmlns:mc="http://schemas.openxmlformats.org/markup-compatibility/2006">
                          <mc:Choice xmlns:v="urn:schemas-microsoft-com:vml" Requires="v">
                            <p:oleObj spid="_x0000_s16565" name="Clip" r:id="rId34" imgW="420480" imgH="846000" progId="MS_ClipArt_Gallery.2">
                              <p:embed/>
                            </p:oleObj>
                          </mc:Choice>
                          <mc:Fallback>
                            <p:oleObj name="Clip" r:id="rId34" imgW="420480" imgH="846000"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1536"/>
                                    <a:ext cx="183" cy="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5">
                        <a:hlinkClick r:id="" action="ppaction://ole?verb=0"/>
                      </p:cNvPr>
                      <p:cNvGraphicFramePr>
                        <a:graphicFrameLocks/>
                      </p:cNvGraphicFramePr>
                      <p:nvPr/>
                    </p:nvGraphicFramePr>
                    <p:xfrm>
                      <a:off x="1339" y="1301"/>
                      <a:ext cx="329" cy="680"/>
                    </p:xfrm>
                    <a:graphic>
                      <a:graphicData uri="http://schemas.openxmlformats.org/presentationml/2006/ole">
                        <mc:AlternateContent xmlns:mc="http://schemas.openxmlformats.org/markup-compatibility/2006">
                          <mc:Choice xmlns:v="urn:schemas-microsoft-com:vml" Requires="v">
                            <p:oleObj spid="_x0000_s16566" name="Clip" r:id="rId35" imgW="520560" imgH="1077840" progId="MS_ClipArt_Gallery.2">
                              <p:embed/>
                            </p:oleObj>
                          </mc:Choice>
                          <mc:Fallback>
                            <p:oleObj name="Clip" r:id="rId35" imgW="520560" imgH="1077840" progId="MS_ClipArt_Gallery.2">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 y="1301"/>
                                    <a:ext cx="329"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51" name="Rectangle 124"/>
                      <p:cNvSpPr>
                        <a:spLocks noChangeArrowheads="1"/>
                      </p:cNvSpPr>
                      <p:nvPr/>
                    </p:nvSpPr>
                    <p:spPr bwMode="auto">
                      <a:xfrm>
                        <a:off x="2592" y="1680"/>
                        <a:ext cx="436"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400" b="1">
                            <a:solidFill>
                              <a:schemeClr val="hlink"/>
                            </a:solidFill>
                            <a:latin typeface="Rotis Sans Serif for Nokia" pitchFamily="2" charset="0"/>
                          </a:rPr>
                          <a:t>IWU</a:t>
                        </a:r>
                      </a:p>
                    </p:txBody>
                  </p:sp>
                </p:grpSp>
              </p:grpSp>
              <p:graphicFrame>
                <p:nvGraphicFramePr>
                  <p:cNvPr id="16387" name="Object 3">
                    <a:hlinkClick r:id="" action="ppaction://ole?verb=0"/>
                  </p:cNvPr>
                  <p:cNvGraphicFramePr>
                    <a:graphicFrameLocks/>
                  </p:cNvGraphicFramePr>
                  <p:nvPr/>
                </p:nvGraphicFramePr>
                <p:xfrm>
                  <a:off x="692" y="336"/>
                  <a:ext cx="404" cy="383"/>
                </p:xfrm>
                <a:graphic>
                  <a:graphicData uri="http://schemas.openxmlformats.org/presentationml/2006/ole">
                    <mc:AlternateContent xmlns:mc="http://schemas.openxmlformats.org/markup-compatibility/2006">
                      <mc:Choice xmlns:v="urn:schemas-microsoft-com:vml" Requires="v">
                        <p:oleObj spid="_x0000_s16567" name="Clip" r:id="rId36" imgW="941040" imgH="1056960" progId="MS_ClipArt_Gallery.2">
                          <p:embed/>
                        </p:oleObj>
                      </mc:Choice>
                      <mc:Fallback>
                        <p:oleObj name="Clip" r:id="rId36" imgW="941040" imgH="1056960" progId="MS_ClipArt_Gallery.2">
                          <p:embed/>
                          <p:pic>
                            <p:nvPicPr>
                              <p:cNvPr id="0" name="Object 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2" y="336"/>
                                <a:ext cx="404"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31" name="Rectangle 126"/>
                  <p:cNvSpPr>
                    <a:spLocks noChangeArrowheads="1"/>
                  </p:cNvSpPr>
                  <p:nvPr/>
                </p:nvSpPr>
                <p:spPr bwMode="auto">
                  <a:xfrm>
                    <a:off x="1267" y="438"/>
                    <a:ext cx="286"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p>
                    <a:pPr defTabSz="762000">
                      <a:lnSpc>
                        <a:spcPct val="90000"/>
                      </a:lnSpc>
                    </a:pPr>
                    <a:r>
                      <a:rPr lang="en-US" sz="1000" b="1">
                        <a:solidFill>
                          <a:srgbClr val="000000"/>
                        </a:solidFill>
                        <a:latin typeface="Rotis Sans Serif for Nokia" pitchFamily="2" charset="0"/>
                      </a:rPr>
                      <a:t>Um</a:t>
                    </a:r>
                  </a:p>
                </p:txBody>
              </p:sp>
              <p:sp>
                <p:nvSpPr>
                  <p:cNvPr id="16432" name="Freeform 127"/>
                  <p:cNvSpPr>
                    <a:spLocks/>
                  </p:cNvSpPr>
                  <p:nvPr/>
                </p:nvSpPr>
                <p:spPr bwMode="auto">
                  <a:xfrm>
                    <a:off x="548" y="912"/>
                    <a:ext cx="1056" cy="48"/>
                  </a:xfrm>
                  <a:custGeom>
                    <a:avLst/>
                    <a:gdLst>
                      <a:gd name="T0" fmla="*/ 0 w 296"/>
                      <a:gd name="T1" fmla="*/ 48 h 154"/>
                      <a:gd name="T2" fmla="*/ 521 w 296"/>
                      <a:gd name="T3" fmla="*/ 13 h 154"/>
                      <a:gd name="T4" fmla="*/ 521 w 296"/>
                      <a:gd name="T5" fmla="*/ 32 h 154"/>
                      <a:gd name="T6" fmla="*/ 1052 w 296"/>
                      <a:gd name="T7" fmla="*/ 0 h 154"/>
                      <a:gd name="T8" fmla="*/ 0 60000 65536"/>
                      <a:gd name="T9" fmla="*/ 0 60000 65536"/>
                      <a:gd name="T10" fmla="*/ 0 60000 65536"/>
                      <a:gd name="T11" fmla="*/ 0 60000 65536"/>
                      <a:gd name="T12" fmla="*/ 0 w 296"/>
                      <a:gd name="T13" fmla="*/ 0 h 154"/>
                      <a:gd name="T14" fmla="*/ 296 w 296"/>
                      <a:gd name="T15" fmla="*/ 154 h 154"/>
                    </a:gdLst>
                    <a:ahLst/>
                    <a:cxnLst>
                      <a:cxn ang="T8">
                        <a:pos x="T0" y="T1"/>
                      </a:cxn>
                      <a:cxn ang="T9">
                        <a:pos x="T2" y="T3"/>
                      </a:cxn>
                      <a:cxn ang="T10">
                        <a:pos x="T4" y="T5"/>
                      </a:cxn>
                      <a:cxn ang="T11">
                        <a:pos x="T6" y="T7"/>
                      </a:cxn>
                    </a:cxnLst>
                    <a:rect l="T12" t="T13" r="T14" b="T15"/>
                    <a:pathLst>
                      <a:path w="296" h="154">
                        <a:moveTo>
                          <a:pt x="0" y="153"/>
                        </a:moveTo>
                        <a:lnTo>
                          <a:pt x="146" y="43"/>
                        </a:lnTo>
                        <a:lnTo>
                          <a:pt x="146" y="102"/>
                        </a:lnTo>
                        <a:lnTo>
                          <a:pt x="295" y="0"/>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33" name="Freeform 128"/>
                  <p:cNvSpPr>
                    <a:spLocks/>
                  </p:cNvSpPr>
                  <p:nvPr/>
                </p:nvSpPr>
                <p:spPr bwMode="auto">
                  <a:xfrm>
                    <a:off x="1101" y="519"/>
                    <a:ext cx="503" cy="393"/>
                  </a:xfrm>
                  <a:custGeom>
                    <a:avLst/>
                    <a:gdLst>
                      <a:gd name="T0" fmla="*/ 0 w 292"/>
                      <a:gd name="T1" fmla="*/ 0 h 160"/>
                      <a:gd name="T2" fmla="*/ 300 w 292"/>
                      <a:gd name="T3" fmla="*/ 150 h 160"/>
                      <a:gd name="T4" fmla="*/ 212 w 292"/>
                      <a:gd name="T5" fmla="*/ 228 h 160"/>
                      <a:gd name="T6" fmla="*/ 501 w 292"/>
                      <a:gd name="T7" fmla="*/ 391 h 160"/>
                      <a:gd name="T8" fmla="*/ 0 60000 65536"/>
                      <a:gd name="T9" fmla="*/ 0 60000 65536"/>
                      <a:gd name="T10" fmla="*/ 0 60000 65536"/>
                      <a:gd name="T11" fmla="*/ 0 60000 65536"/>
                      <a:gd name="T12" fmla="*/ 0 w 292"/>
                      <a:gd name="T13" fmla="*/ 0 h 160"/>
                      <a:gd name="T14" fmla="*/ 292 w 292"/>
                      <a:gd name="T15" fmla="*/ 160 h 160"/>
                    </a:gdLst>
                    <a:ahLst/>
                    <a:cxnLst>
                      <a:cxn ang="T8">
                        <a:pos x="T0" y="T1"/>
                      </a:cxn>
                      <a:cxn ang="T9">
                        <a:pos x="T2" y="T3"/>
                      </a:cxn>
                      <a:cxn ang="T10">
                        <a:pos x="T4" y="T5"/>
                      </a:cxn>
                      <a:cxn ang="T11">
                        <a:pos x="T6" y="T7"/>
                      </a:cxn>
                    </a:cxnLst>
                    <a:rect l="T12" t="T13" r="T14" b="T15"/>
                    <a:pathLst>
                      <a:path w="292" h="160">
                        <a:moveTo>
                          <a:pt x="0" y="0"/>
                        </a:moveTo>
                        <a:lnTo>
                          <a:pt x="174" y="61"/>
                        </a:lnTo>
                        <a:lnTo>
                          <a:pt x="123" y="93"/>
                        </a:lnTo>
                        <a:lnTo>
                          <a:pt x="291" y="159"/>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pic>
              <p:nvPicPr>
                <p:cNvPr id="16429" name="Picture 129" descr="6150f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H="1">
                  <a:off x="310" y="720"/>
                  <a:ext cx="17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27" name="Text Box 130"/>
              <p:cNvSpPr txBox="1">
                <a:spLocks noChangeArrowheads="1"/>
              </p:cNvSpPr>
              <p:nvPr/>
            </p:nvSpPr>
            <p:spPr bwMode="auto">
              <a:xfrm>
                <a:off x="460" y="1924"/>
                <a:ext cx="1158"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defTabSz="762000">
                  <a:defRPr>
                    <a:solidFill>
                      <a:schemeClr val="tx1"/>
                    </a:solidFill>
                    <a:latin typeface="Arial" charset="0"/>
                  </a:defRPr>
                </a:lvl1pPr>
                <a:lvl2pPr marL="742950" indent="-285750" defTabSz="762000">
                  <a:defRPr>
                    <a:solidFill>
                      <a:schemeClr val="tx1"/>
                    </a:solidFill>
                    <a:latin typeface="Arial" charset="0"/>
                  </a:defRPr>
                </a:lvl2pPr>
                <a:lvl3pPr marL="1143000" indent="-228600" defTabSz="762000">
                  <a:defRPr>
                    <a:solidFill>
                      <a:schemeClr val="tx1"/>
                    </a:solidFill>
                    <a:latin typeface="Arial" charset="0"/>
                  </a:defRPr>
                </a:lvl3pPr>
                <a:lvl4pPr marL="1600200" indent="-228600" defTabSz="762000">
                  <a:defRPr>
                    <a:solidFill>
                      <a:schemeClr val="tx1"/>
                    </a:solidFill>
                    <a:latin typeface="Arial" charset="0"/>
                  </a:defRPr>
                </a:lvl4pPr>
                <a:lvl5pPr marL="2057400" indent="-228600" defTabSz="762000">
                  <a:defRPr>
                    <a:solidFill>
                      <a:schemeClr val="tx1"/>
                    </a:solidFill>
                    <a:latin typeface="Arial" charset="0"/>
                  </a:defRPr>
                </a:lvl5pPr>
                <a:lvl6pPr marL="2514600" indent="-228600" defTabSz="762000" eaLnBrk="0" fontAlgn="base" hangingPunct="0">
                  <a:spcBef>
                    <a:spcPct val="0"/>
                  </a:spcBef>
                  <a:spcAft>
                    <a:spcPct val="0"/>
                  </a:spcAft>
                  <a:defRPr>
                    <a:solidFill>
                      <a:schemeClr val="tx1"/>
                    </a:solidFill>
                    <a:latin typeface="Arial" charset="0"/>
                  </a:defRPr>
                </a:lvl6pPr>
                <a:lvl7pPr marL="2971800" indent="-228600" defTabSz="762000" eaLnBrk="0" fontAlgn="base" hangingPunct="0">
                  <a:spcBef>
                    <a:spcPct val="0"/>
                  </a:spcBef>
                  <a:spcAft>
                    <a:spcPct val="0"/>
                  </a:spcAft>
                  <a:defRPr>
                    <a:solidFill>
                      <a:schemeClr val="tx1"/>
                    </a:solidFill>
                    <a:latin typeface="Arial" charset="0"/>
                  </a:defRPr>
                </a:lvl7pPr>
                <a:lvl8pPr marL="3429000" indent="-228600" defTabSz="762000" eaLnBrk="0" fontAlgn="base" hangingPunct="0">
                  <a:spcBef>
                    <a:spcPct val="0"/>
                  </a:spcBef>
                  <a:spcAft>
                    <a:spcPct val="0"/>
                  </a:spcAft>
                  <a:defRPr>
                    <a:solidFill>
                      <a:schemeClr val="tx1"/>
                    </a:solidFill>
                    <a:latin typeface="Arial" charset="0"/>
                  </a:defRPr>
                </a:lvl8pPr>
                <a:lvl9pPr marL="3886200" indent="-228600" defTabSz="762000" eaLnBrk="0" fontAlgn="base" hangingPunct="0">
                  <a:spcBef>
                    <a:spcPct val="0"/>
                  </a:spcBef>
                  <a:spcAft>
                    <a:spcPct val="0"/>
                  </a:spcAft>
                  <a:defRPr>
                    <a:solidFill>
                      <a:schemeClr val="tx1"/>
                    </a:solidFill>
                    <a:latin typeface="Arial" charset="0"/>
                  </a:defRPr>
                </a:lvl9pPr>
              </a:lstStyle>
              <a:p>
                <a:pPr>
                  <a:lnSpc>
                    <a:spcPct val="90000"/>
                  </a:lnSpc>
                </a:pPr>
                <a:r>
                  <a:rPr lang="en-US" sz="1400" b="1">
                    <a:solidFill>
                      <a:srgbClr val="3333CC"/>
                    </a:solidFill>
                    <a:latin typeface="Rotis Sans Serif for Nokia" pitchFamily="2" charset="0"/>
                  </a:rPr>
                  <a:t>UMTS (WCDMA)</a:t>
                </a:r>
              </a:p>
              <a:p>
                <a:pPr>
                  <a:lnSpc>
                    <a:spcPct val="90000"/>
                  </a:lnSpc>
                </a:pPr>
                <a:r>
                  <a:rPr lang="en-US" sz="1400" b="1">
                    <a:solidFill>
                      <a:srgbClr val="3333CC"/>
                    </a:solidFill>
                    <a:latin typeface="Rotis Sans Serif for Nokia" pitchFamily="2" charset="0"/>
                  </a:rPr>
                  <a:t>INFRASTRUCTURE</a:t>
                </a:r>
                <a:endParaRPr lang="en-US" sz="2000">
                  <a:solidFill>
                    <a:srgbClr val="3333CC"/>
                  </a:solidFill>
                  <a:latin typeface="Rotis Sans Serif for Nokia" pitchFamily="2" charset="0"/>
                </a:endParaRPr>
              </a:p>
            </p:txBody>
          </p:sp>
        </p:grpSp>
      </p:grpSp>
      <p:grpSp>
        <p:nvGrpSpPr>
          <p:cNvPr id="20" name="Group 131"/>
          <p:cNvGrpSpPr>
            <a:grpSpLocks/>
          </p:cNvGrpSpPr>
          <p:nvPr/>
        </p:nvGrpSpPr>
        <p:grpSpPr bwMode="auto">
          <a:xfrm>
            <a:off x="1968500" y="715963"/>
            <a:ext cx="1362075" cy="1265237"/>
            <a:chOff x="1343" y="-144"/>
            <a:chExt cx="929" cy="797"/>
          </a:xfrm>
        </p:grpSpPr>
        <p:sp>
          <p:nvSpPr>
            <p:cNvPr id="16419" name="Line 132"/>
            <p:cNvSpPr>
              <a:spLocks noChangeShapeType="1"/>
            </p:cNvSpPr>
            <p:nvPr/>
          </p:nvSpPr>
          <p:spPr bwMode="auto">
            <a:xfrm flipV="1">
              <a:off x="1823" y="480"/>
              <a:ext cx="240"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20" name="Rectangle 133"/>
            <p:cNvSpPr>
              <a:spLocks noChangeArrowheads="1"/>
            </p:cNvSpPr>
            <p:nvPr/>
          </p:nvSpPr>
          <p:spPr bwMode="auto">
            <a:xfrm>
              <a:off x="1631" y="553"/>
              <a:ext cx="144" cy="96"/>
            </a:xfrm>
            <a:prstGeom prst="rect">
              <a:avLst/>
            </a:prstGeom>
            <a:solidFill>
              <a:srgbClr val="FFFF00"/>
            </a:solidFill>
            <a:ln w="9525">
              <a:solidFill>
                <a:srgbClr val="FFFF00"/>
              </a:solidFill>
              <a:miter lim="800000"/>
              <a:headEnd/>
              <a:tailEnd/>
            </a:ln>
          </p:spPr>
          <p:txBody>
            <a:bodyPr wrap="none" anchor="ctr"/>
            <a:lstStyle/>
            <a:p>
              <a:endParaRPr lang="id-ID"/>
            </a:p>
          </p:txBody>
        </p:sp>
        <p:sp>
          <p:nvSpPr>
            <p:cNvPr id="16421" name="Text Box 134"/>
            <p:cNvSpPr txBox="1">
              <a:spLocks noChangeArrowheads="1"/>
            </p:cNvSpPr>
            <p:nvPr/>
          </p:nvSpPr>
          <p:spPr bwMode="auto">
            <a:xfrm>
              <a:off x="1765" y="-144"/>
              <a:ext cx="507" cy="23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solidFill>
                    <a:schemeClr val="bg1"/>
                  </a:solidFill>
                </a:rPr>
                <a:t>Edge</a:t>
              </a:r>
            </a:p>
          </p:txBody>
        </p:sp>
        <p:sp>
          <p:nvSpPr>
            <p:cNvPr id="16422" name="Text Box 135"/>
            <p:cNvSpPr txBox="1">
              <a:spLocks noChangeArrowheads="1"/>
            </p:cNvSpPr>
            <p:nvPr/>
          </p:nvSpPr>
          <p:spPr bwMode="auto">
            <a:xfrm>
              <a:off x="1343" y="377"/>
              <a:ext cx="53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b="1"/>
                <a:t>Edge TRX</a:t>
              </a:r>
            </a:p>
          </p:txBody>
        </p:sp>
        <p:sp>
          <p:nvSpPr>
            <p:cNvPr id="16423" name="Text Box 136"/>
            <p:cNvSpPr txBox="1">
              <a:spLocks noChangeArrowheads="1"/>
            </p:cNvSpPr>
            <p:nvPr/>
          </p:nvSpPr>
          <p:spPr bwMode="auto">
            <a:xfrm>
              <a:off x="1871" y="480"/>
              <a:ext cx="32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t>Abis</a:t>
              </a:r>
            </a:p>
          </p:txBody>
        </p:sp>
      </p:grpSp>
      <p:grpSp>
        <p:nvGrpSpPr>
          <p:cNvPr id="21" name="Group 137"/>
          <p:cNvGrpSpPr>
            <a:grpSpLocks/>
          </p:cNvGrpSpPr>
          <p:nvPr/>
        </p:nvGrpSpPr>
        <p:grpSpPr bwMode="auto">
          <a:xfrm>
            <a:off x="990600" y="1905000"/>
            <a:ext cx="1381125" cy="906463"/>
            <a:chOff x="192" y="2544"/>
            <a:chExt cx="870" cy="571"/>
          </a:xfrm>
        </p:grpSpPr>
        <p:sp>
          <p:nvSpPr>
            <p:cNvPr id="16413" name="Line 138"/>
            <p:cNvSpPr>
              <a:spLocks noChangeShapeType="1"/>
            </p:cNvSpPr>
            <p:nvPr/>
          </p:nvSpPr>
          <p:spPr bwMode="auto">
            <a:xfrm flipV="1">
              <a:off x="576" y="2928"/>
              <a:ext cx="222" cy="96"/>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6414" name="Group 139"/>
            <p:cNvGrpSpPr>
              <a:grpSpLocks/>
            </p:cNvGrpSpPr>
            <p:nvPr/>
          </p:nvGrpSpPr>
          <p:grpSpPr bwMode="auto">
            <a:xfrm>
              <a:off x="192" y="2544"/>
              <a:ext cx="870" cy="571"/>
              <a:chOff x="624" y="1191"/>
              <a:chExt cx="870" cy="571"/>
            </a:xfrm>
          </p:grpSpPr>
          <p:sp>
            <p:nvSpPr>
              <p:cNvPr id="16415" name="Rectangle 140"/>
              <p:cNvSpPr>
                <a:spLocks noChangeArrowheads="1"/>
              </p:cNvSpPr>
              <p:nvPr/>
            </p:nvSpPr>
            <p:spPr bwMode="auto">
              <a:xfrm>
                <a:off x="890" y="1666"/>
                <a:ext cx="133" cy="96"/>
              </a:xfrm>
              <a:prstGeom prst="rect">
                <a:avLst/>
              </a:prstGeom>
              <a:solidFill>
                <a:srgbClr val="FFFF00"/>
              </a:solidFill>
              <a:ln w="9525">
                <a:solidFill>
                  <a:srgbClr val="FFFF00"/>
                </a:solidFill>
                <a:miter lim="800000"/>
                <a:headEnd/>
                <a:tailEnd/>
              </a:ln>
            </p:spPr>
            <p:txBody>
              <a:bodyPr wrap="none" anchor="ctr"/>
              <a:lstStyle/>
              <a:p>
                <a:endParaRPr lang="id-ID"/>
              </a:p>
            </p:txBody>
          </p:sp>
          <p:sp>
            <p:nvSpPr>
              <p:cNvPr id="16416" name="Text Box 141"/>
              <p:cNvSpPr txBox="1">
                <a:spLocks noChangeArrowheads="1"/>
              </p:cNvSpPr>
              <p:nvPr/>
            </p:nvSpPr>
            <p:spPr bwMode="auto">
              <a:xfrm>
                <a:off x="1014" y="1191"/>
                <a:ext cx="480" cy="17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solidFill>
                      <a:schemeClr val="bg1"/>
                    </a:solidFill>
                  </a:rPr>
                  <a:t>HSDPA</a:t>
                </a:r>
              </a:p>
            </p:txBody>
          </p:sp>
          <p:sp>
            <p:nvSpPr>
              <p:cNvPr id="16417" name="Text Box 142"/>
              <p:cNvSpPr txBox="1">
                <a:spLocks noChangeArrowheads="1"/>
              </p:cNvSpPr>
              <p:nvPr/>
            </p:nvSpPr>
            <p:spPr bwMode="auto">
              <a:xfrm>
                <a:off x="624" y="1490"/>
                <a:ext cx="57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b="1"/>
                  <a:t>HSDPA TRX</a:t>
                </a:r>
              </a:p>
            </p:txBody>
          </p:sp>
          <p:sp>
            <p:nvSpPr>
              <p:cNvPr id="16418" name="Text Box 143"/>
              <p:cNvSpPr txBox="1">
                <a:spLocks noChangeArrowheads="1"/>
              </p:cNvSpPr>
              <p:nvPr/>
            </p:nvSpPr>
            <p:spPr bwMode="auto">
              <a:xfrm>
                <a:off x="1121" y="1575"/>
                <a:ext cx="1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id-ID" sz="1200" b="1"/>
              </a:p>
            </p:txBody>
          </p:sp>
        </p:gr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sv-SE" smtClean="0"/>
              <a:t>Jaringan Serat Optik</a:t>
            </a:r>
            <a:endParaRPr lang="en-US" smtClean="0"/>
          </a:p>
        </p:txBody>
      </p:sp>
      <p:sp>
        <p:nvSpPr>
          <p:cNvPr id="194563" name="Rectangle 3"/>
          <p:cNvSpPr>
            <a:spLocks noGrp="1" noChangeArrowheads="1"/>
          </p:cNvSpPr>
          <p:nvPr>
            <p:ph type="body" idx="1"/>
          </p:nvPr>
        </p:nvSpPr>
        <p:spPr/>
        <p:txBody>
          <a:bodyPr/>
          <a:lstStyle/>
          <a:p>
            <a:pPr eaLnBrk="1" hangingPunct="1"/>
            <a:r>
              <a:rPr lang="sv-SE" smtClean="0"/>
              <a:t>Sistem serat optik pada dasarnya sama seperti sistem dengan kabel tembaga.</a:t>
            </a:r>
            <a:r>
              <a:rPr lang="en-US" smtClean="0"/>
              <a:t> </a:t>
            </a:r>
          </a:p>
          <a:p>
            <a:pPr eaLnBrk="1" hangingPunct="1"/>
            <a:r>
              <a:rPr lang="sv-SE" smtClean="0"/>
              <a:t>serat optik menggunakan sinyal cahaya</a:t>
            </a:r>
            <a:r>
              <a:rPr lang="en-US" smtClean="0"/>
              <a:t>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r>
              <a:rPr lang="en-US" smtClean="0"/>
              <a:t>Kelebihan serat optik</a:t>
            </a:r>
          </a:p>
        </p:txBody>
      </p:sp>
      <p:sp>
        <p:nvSpPr>
          <p:cNvPr id="195587" name="Rectangle 3"/>
          <p:cNvSpPr>
            <a:spLocks noGrp="1" noChangeArrowheads="1"/>
          </p:cNvSpPr>
          <p:nvPr>
            <p:ph type="body" idx="1"/>
          </p:nvPr>
        </p:nvSpPr>
        <p:spPr/>
        <p:txBody>
          <a:bodyPr/>
          <a:lstStyle/>
          <a:p>
            <a:pPr eaLnBrk="1" hangingPunct="1"/>
            <a:r>
              <a:rPr lang="sv-SE" smtClean="0"/>
              <a:t>Kecepatan</a:t>
            </a:r>
          </a:p>
          <a:p>
            <a:pPr eaLnBrk="1" hangingPunct="1"/>
            <a:r>
              <a:rPr lang="sv-SE" smtClean="0"/>
              <a:t>Bandwith</a:t>
            </a:r>
          </a:p>
          <a:p>
            <a:pPr eaLnBrk="1" hangingPunct="1"/>
            <a:r>
              <a:rPr lang="sv-SE" smtClean="0"/>
              <a:t>Jarak</a:t>
            </a:r>
          </a:p>
          <a:p>
            <a:pPr eaLnBrk="1" hangingPunct="1"/>
            <a:r>
              <a:rPr lang="sv-SE" smtClean="0"/>
              <a:t>Ketahanan (resistensi)</a:t>
            </a:r>
          </a:p>
          <a:p>
            <a:pPr eaLnBrk="1" hangingPunct="1"/>
            <a:r>
              <a:rPr lang="sv-SE" smtClean="0"/>
              <a:t>Pemeliharaan</a:t>
            </a:r>
            <a:endParaRPr lang="en-US"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en-US" smtClean="0"/>
              <a:t>Jenis serat optik</a:t>
            </a:r>
          </a:p>
        </p:txBody>
      </p:sp>
      <p:sp>
        <p:nvSpPr>
          <p:cNvPr id="196611" name="Rectangle 3"/>
          <p:cNvSpPr>
            <a:spLocks noGrp="1" noChangeArrowheads="1"/>
          </p:cNvSpPr>
          <p:nvPr>
            <p:ph type="body" idx="1"/>
          </p:nvPr>
        </p:nvSpPr>
        <p:spPr/>
        <p:txBody>
          <a:bodyPr/>
          <a:lstStyle/>
          <a:p>
            <a:pPr eaLnBrk="1" hangingPunct="1"/>
            <a:r>
              <a:rPr lang="sv-SE" smtClean="0"/>
              <a:t>Single mode</a:t>
            </a:r>
          </a:p>
          <a:p>
            <a:pPr eaLnBrk="1" hangingPunct="1"/>
            <a:r>
              <a:rPr lang="sv-SE" smtClean="0"/>
              <a:t>Multimode</a:t>
            </a:r>
          </a:p>
          <a:p>
            <a:pPr eaLnBrk="1" hangingPunct="1"/>
            <a:r>
              <a:rPr lang="sv-SE" smtClean="0"/>
              <a:t>Plastic optical fiber (POF)</a:t>
            </a:r>
            <a:endParaRPr lang="en-US"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4"/>
          <p:cNvSpPr>
            <a:spLocks noGrp="1" noChangeArrowheads="1"/>
          </p:cNvSpPr>
          <p:nvPr>
            <p:ph type="ctrTitle"/>
          </p:nvPr>
        </p:nvSpPr>
        <p:spPr/>
        <p:txBody>
          <a:bodyPr/>
          <a:lstStyle/>
          <a:p>
            <a:pPr eaLnBrk="1" hangingPunct="1"/>
            <a:r>
              <a:rPr lang="sv-SE" smtClean="0"/>
              <a:t>Bab 5.</a:t>
            </a:r>
            <a:br>
              <a:rPr lang="sv-SE" smtClean="0"/>
            </a:br>
            <a:r>
              <a:rPr lang="sv-SE" smtClean="0"/>
              <a:t>Instalasi Server</a:t>
            </a:r>
            <a:r>
              <a:rPr lang="en-US" smtClean="0"/>
              <a:t> </a:t>
            </a:r>
          </a:p>
        </p:txBody>
      </p:sp>
      <p:sp>
        <p:nvSpPr>
          <p:cNvPr id="197635"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en-US" smtClean="0"/>
              <a:t>Syarat Hardware</a:t>
            </a:r>
          </a:p>
        </p:txBody>
      </p:sp>
      <p:sp>
        <p:nvSpPr>
          <p:cNvPr id="198659" name="Rectangle 3"/>
          <p:cNvSpPr>
            <a:spLocks noGrp="1" noChangeArrowheads="1"/>
          </p:cNvSpPr>
          <p:nvPr>
            <p:ph type="body" idx="1"/>
          </p:nvPr>
        </p:nvSpPr>
        <p:spPr/>
        <p:txBody>
          <a:bodyPr/>
          <a:lstStyle/>
          <a:p>
            <a:pPr eaLnBrk="1" hangingPunct="1"/>
            <a:r>
              <a:rPr lang="en-US" smtClean="0"/>
              <a:t>Tidak akan lebih kecil daripada syarat hardware minimal yang dibutuhkan untuk melakukan instalasi Windows XP</a:t>
            </a:r>
          </a:p>
          <a:p>
            <a:pPr eaLnBrk="1" hangingPunct="1"/>
            <a:r>
              <a:rPr lang="en-US" smtClean="0"/>
              <a:t>Tergantung dari edisi Windows Server 2003-nya </a:t>
            </a:r>
          </a:p>
        </p:txBody>
      </p:sp>
    </p:spTree>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en-US" smtClean="0"/>
              <a:t>Proses Instalasi</a:t>
            </a:r>
          </a:p>
        </p:txBody>
      </p:sp>
      <p:sp>
        <p:nvSpPr>
          <p:cNvPr id="199683" name="Rectangle 3"/>
          <p:cNvSpPr>
            <a:spLocks noGrp="1" noChangeArrowheads="1"/>
          </p:cNvSpPr>
          <p:nvPr>
            <p:ph type="body" idx="1"/>
          </p:nvPr>
        </p:nvSpPr>
        <p:spPr/>
        <p:txBody>
          <a:bodyPr/>
          <a:lstStyle/>
          <a:p>
            <a:pPr eaLnBrk="1" hangingPunct="1"/>
            <a:r>
              <a:rPr lang="en-US" smtClean="0"/>
              <a:t>Clean Install</a:t>
            </a:r>
          </a:p>
          <a:p>
            <a:pPr eaLnBrk="1" hangingPunct="1"/>
            <a:r>
              <a:rPr lang="en-US" smtClean="0"/>
              <a:t>Upgrade</a:t>
            </a:r>
          </a:p>
          <a:p>
            <a:pPr eaLnBrk="1" hangingPunct="1"/>
            <a:r>
              <a:rPr lang="en-US" smtClean="0"/>
              <a:t>Konfigurasi Server</a:t>
            </a:r>
          </a:p>
        </p:txBody>
      </p:sp>
    </p:spTree>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en-US" smtClean="0"/>
              <a:t>Active Directory</a:t>
            </a:r>
          </a:p>
        </p:txBody>
      </p:sp>
      <p:sp>
        <p:nvSpPr>
          <p:cNvPr id="200707" name="Rectangle 3"/>
          <p:cNvSpPr>
            <a:spLocks noGrp="1" noChangeArrowheads="1"/>
          </p:cNvSpPr>
          <p:nvPr>
            <p:ph type="body" idx="1"/>
          </p:nvPr>
        </p:nvSpPr>
        <p:spPr/>
        <p:txBody>
          <a:bodyPr/>
          <a:lstStyle/>
          <a:p>
            <a:pPr eaLnBrk="1" hangingPunct="1">
              <a:lnSpc>
                <a:spcPct val="90000"/>
              </a:lnSpc>
            </a:pPr>
            <a:r>
              <a:rPr lang="en-US" smtClean="0"/>
              <a:t>Microsoft Windows Server 2003 tidak akan bekerja dengan maksimal jika Active Directory belum diinstalasi.</a:t>
            </a:r>
          </a:p>
          <a:p>
            <a:pPr eaLnBrk="1" hangingPunct="1">
              <a:lnSpc>
                <a:spcPct val="90000"/>
              </a:lnSpc>
            </a:pPr>
            <a:r>
              <a:rPr lang="en-US" smtClean="0"/>
              <a:t>Active Directory hanya dapat diinstal jika sudah terpasang kartu jaringan yang baik dan benar </a:t>
            </a:r>
          </a:p>
          <a:p>
            <a:pPr eaLnBrk="1" hangingPunct="1">
              <a:lnSpc>
                <a:spcPct val="90000"/>
              </a:lnSpc>
            </a:pPr>
            <a:r>
              <a:rPr lang="en-US" smtClean="0"/>
              <a:t>Hard disk yang digunakan juga harus memiliki format NTFS </a:t>
            </a:r>
          </a:p>
        </p:txBody>
      </p:sp>
    </p:spTree>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4"/>
          <p:cNvSpPr>
            <a:spLocks noGrp="1" noChangeArrowheads="1"/>
          </p:cNvSpPr>
          <p:nvPr>
            <p:ph type="ctrTitle"/>
          </p:nvPr>
        </p:nvSpPr>
        <p:spPr/>
        <p:txBody>
          <a:bodyPr/>
          <a:lstStyle/>
          <a:p>
            <a:pPr eaLnBrk="1" hangingPunct="1"/>
            <a:r>
              <a:rPr lang="en-US" smtClean="0"/>
              <a:t>Bab 6. TCP/IP</a:t>
            </a:r>
          </a:p>
        </p:txBody>
      </p:sp>
      <p:sp>
        <p:nvSpPr>
          <p:cNvPr id="201731" name="Rectangle 5"/>
          <p:cNvSpPr>
            <a:spLocks noGrp="1" noChangeArrowheads="1"/>
          </p:cNvSpPr>
          <p:nvPr>
            <p:ph type="subTitle" idx="1"/>
          </p:nvPr>
        </p:nvSpPr>
        <p:spPr/>
        <p:txBody>
          <a:bodyPr/>
          <a:lstStyle/>
          <a:p>
            <a:pPr eaLnBrk="1" hangingPunct="1"/>
            <a:endParaRPr lang="id-ID"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en-US" smtClean="0"/>
              <a:t>TCP/IP</a:t>
            </a:r>
          </a:p>
        </p:txBody>
      </p:sp>
      <p:sp>
        <p:nvSpPr>
          <p:cNvPr id="202755" name="Rectangle 3"/>
          <p:cNvSpPr>
            <a:spLocks noGrp="1" noChangeArrowheads="1"/>
          </p:cNvSpPr>
          <p:nvPr>
            <p:ph type="body" idx="1"/>
          </p:nvPr>
        </p:nvSpPr>
        <p:spPr/>
        <p:txBody>
          <a:bodyPr/>
          <a:lstStyle/>
          <a:p>
            <a:pPr eaLnBrk="1" hangingPunct="1"/>
            <a:r>
              <a:rPr lang="en-US" smtClean="0"/>
              <a:t>Semua sistem operasi yang modern akan menawarkan dukungan TCP/IP dan kebanyakan jaringan besar juga mengandalkan TCP/IP untuk lalu lintas jaringannya </a:t>
            </a:r>
          </a:p>
          <a:p>
            <a:pPr eaLnBrk="1" hangingPunct="1"/>
            <a:r>
              <a:rPr lang="en-US" smtClean="0"/>
              <a:t>Jaringan TCP/IP dapat dipadukan dengan Internet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pPr eaLnBrk="1" hangingPunct="1"/>
            <a:r>
              <a:rPr lang="en-US" sz="4000" smtClean="0">
                <a:cs typeface="Times New Roman" pitchFamily="18" charset="0"/>
              </a:rPr>
              <a:t>LAN</a:t>
            </a:r>
          </a:p>
        </p:txBody>
      </p:sp>
      <p:sp>
        <p:nvSpPr>
          <p:cNvPr id="1027" name="Rectangle 3"/>
          <p:cNvSpPr>
            <a:spLocks noGrp="1" noChangeArrowheads="1"/>
          </p:cNvSpPr>
          <p:nvPr>
            <p:ph idx="1"/>
          </p:nvPr>
        </p:nvSpPr>
        <p:spPr/>
        <p:txBody>
          <a:bodyPr/>
          <a:lstStyle/>
          <a:p>
            <a:pPr algn="just" eaLnBrk="1" hangingPunct="1">
              <a:lnSpc>
                <a:spcPct val="90000"/>
              </a:lnSpc>
            </a:pPr>
            <a:r>
              <a:rPr lang="it-IT" sz="2400" smtClean="0"/>
              <a:t>Local Area Network adalah jaringan lokal yang dibuat pada area tertutup. Misalkan dalam suatu gedung atau dalam suatu ruangan.</a:t>
            </a:r>
          </a:p>
          <a:p>
            <a:pPr algn="just" eaLnBrk="1" hangingPunct="1">
              <a:lnSpc>
                <a:spcPct val="90000"/>
              </a:lnSpc>
            </a:pPr>
            <a:r>
              <a:rPr lang="it-IT" sz="2400" smtClean="0"/>
              <a:t>Kadangkala jaringan lokal disebut juga jaringan privat. </a:t>
            </a:r>
          </a:p>
          <a:p>
            <a:pPr algn="just" eaLnBrk="1" hangingPunct="1">
              <a:lnSpc>
                <a:spcPct val="90000"/>
              </a:lnSpc>
            </a:pPr>
            <a:r>
              <a:rPr lang="it-IT" sz="2400" smtClean="0"/>
              <a:t>LAN biasanya digunakan untuk jaringan kecil yang menggunakan resource bersama-sama, seperti penggunaan printer bersama, dan penggunaan media penyimpanan bersama.</a:t>
            </a:r>
            <a:endParaRPr lang="en-US" sz="2400" smtClean="0"/>
          </a:p>
        </p:txBody>
      </p:sp>
      <p:sp>
        <p:nvSpPr>
          <p:cNvPr id="44036"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6D9BC949-64F5-4197-9F8E-8947FBF2AAD8}" type="slidenum">
              <a:rPr lang="en-US" smtClean="0"/>
              <a:pPr algn="l"/>
              <a:t>19</a:t>
            </a:fld>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27">
                                            <p:txEl>
                                              <p:pRg st="0" end="0"/>
                                            </p:txEl>
                                          </p:spTgt>
                                        </p:tgtEl>
                                        <p:attrNameLst>
                                          <p:attrName>style.visibility</p:attrName>
                                        </p:attrNameLst>
                                      </p:cBhvr>
                                      <p:to>
                                        <p:strVal val="visible"/>
                                      </p:to>
                                    </p:set>
                                    <p:animEffect transition="in" filter="wipe(left)">
                                      <p:cBhvr>
                                        <p:cTn id="13" dur="500"/>
                                        <p:tgtEl>
                                          <p:spTgt spid="1027">
                                            <p:txEl>
                                              <p:pRg st="0" end="0"/>
                                            </p:txEl>
                                          </p:spTgt>
                                        </p:tgtEl>
                                      </p:cBhvr>
                                    </p:animEffect>
                                  </p:childTnLst>
                                  <p:subTnLst>
                                    <p:animClr clrSpc="rgb" dir="cw">
                                      <p:cBhvr override="childStyle">
                                        <p:cTn dur="1" fill="hold" display="0" masterRel="nextClick" afterEffect="1"/>
                                        <p:tgtEl>
                                          <p:spTgt spid="1027">
                                            <p:txEl>
                                              <p:pRg st="0" end="0"/>
                                            </p:txEl>
                                          </p:spTgt>
                                        </p:tgtEl>
                                        <p:attrNameLst>
                                          <p:attrName>ppt_c</p:attrName>
                                        </p:attrNameLst>
                                      </p:cBhvr>
                                      <p:to>
                                        <a:schemeClr val="tx2"/>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27">
                                            <p:txEl>
                                              <p:pRg st="1" end="1"/>
                                            </p:txEl>
                                          </p:spTgt>
                                        </p:tgtEl>
                                        <p:attrNameLst>
                                          <p:attrName>style.visibility</p:attrName>
                                        </p:attrNameLst>
                                      </p:cBhvr>
                                      <p:to>
                                        <p:strVal val="visible"/>
                                      </p:to>
                                    </p:set>
                                    <p:animEffect transition="in" filter="wipe(left)">
                                      <p:cBhvr>
                                        <p:cTn id="18" dur="500"/>
                                        <p:tgtEl>
                                          <p:spTgt spid="1027">
                                            <p:txEl>
                                              <p:pRg st="1" end="1"/>
                                            </p:txEl>
                                          </p:spTgt>
                                        </p:tgtEl>
                                      </p:cBhvr>
                                    </p:animEffect>
                                  </p:childTnLst>
                                  <p:subTnLst>
                                    <p:animClr clrSpc="rgb" dir="cw">
                                      <p:cBhvr override="childStyle">
                                        <p:cTn dur="1" fill="hold" display="0" masterRel="nextClick" afterEffect="1"/>
                                        <p:tgtEl>
                                          <p:spTgt spid="1027">
                                            <p:txEl>
                                              <p:pRg st="1" end="1"/>
                                            </p:txEl>
                                          </p:spTgt>
                                        </p:tgtEl>
                                        <p:attrNameLst>
                                          <p:attrName>ppt_c</p:attrName>
                                        </p:attrNameLst>
                                      </p:cBhvr>
                                      <p:to>
                                        <a:schemeClr val="tx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27">
                                            <p:txEl>
                                              <p:pRg st="2" end="2"/>
                                            </p:txEl>
                                          </p:spTgt>
                                        </p:tgtEl>
                                        <p:attrNameLst>
                                          <p:attrName>style.visibility</p:attrName>
                                        </p:attrNameLst>
                                      </p:cBhvr>
                                      <p:to>
                                        <p:strVal val="visible"/>
                                      </p:to>
                                    </p:set>
                                    <p:animEffect transition="in" filter="wipe(left)">
                                      <p:cBhvr>
                                        <p:cTn id="23" dur="500"/>
                                        <p:tgtEl>
                                          <p:spTgt spid="1027">
                                            <p:txEl>
                                              <p:pRg st="2" end="2"/>
                                            </p:txEl>
                                          </p:spTgt>
                                        </p:tgtEl>
                                      </p:cBhvr>
                                    </p:animEffect>
                                  </p:childTnLst>
                                  <p:subTnLst>
                                    <p:animClr clrSpc="rgb" dir="cw">
                                      <p:cBhvr override="childStyle">
                                        <p:cTn dur="1" fill="hold" display="0" masterRel="nextClick" afterEffect="1"/>
                                        <p:tgtEl>
                                          <p:spTgt spid="1027">
                                            <p:txEl>
                                              <p:pRg st="2" end="2"/>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utoUpdateAnimBg="0"/>
      <p:bldP spid="1027" grpId="0" build="p"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en-US" smtClean="0"/>
              <a:t>Utiliti TCP/IP</a:t>
            </a:r>
          </a:p>
        </p:txBody>
      </p:sp>
      <p:sp>
        <p:nvSpPr>
          <p:cNvPr id="203779" name="Rectangle 3"/>
          <p:cNvSpPr>
            <a:spLocks noGrp="1" noChangeArrowheads="1"/>
          </p:cNvSpPr>
          <p:nvPr>
            <p:ph type="body" idx="1"/>
          </p:nvPr>
        </p:nvSpPr>
        <p:spPr/>
        <p:txBody>
          <a:bodyPr/>
          <a:lstStyle/>
          <a:p>
            <a:pPr eaLnBrk="1" hangingPunct="1"/>
            <a:r>
              <a:rPr lang="en-US" smtClean="0"/>
              <a:t>Utiliti transfer data</a:t>
            </a:r>
          </a:p>
          <a:p>
            <a:pPr eaLnBrk="1" hangingPunct="1"/>
            <a:r>
              <a:rPr lang="en-US" smtClean="0"/>
              <a:t>Telnet</a:t>
            </a:r>
          </a:p>
          <a:p>
            <a:pPr eaLnBrk="1" hangingPunct="1"/>
            <a:r>
              <a:rPr lang="en-US" smtClean="0"/>
              <a:t>Utiliti pencetakan</a:t>
            </a:r>
          </a:p>
          <a:p>
            <a:pPr eaLnBrk="1" hangingPunct="1"/>
            <a:r>
              <a:rPr lang="en-US" smtClean="0"/>
              <a:t>Utiliti diagnostik</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en-US" smtClean="0"/>
              <a:t>IP Address</a:t>
            </a:r>
          </a:p>
        </p:txBody>
      </p:sp>
      <p:sp>
        <p:nvSpPr>
          <p:cNvPr id="204803" name="Rectangle 3"/>
          <p:cNvSpPr>
            <a:spLocks noGrp="1" noChangeArrowheads="1"/>
          </p:cNvSpPr>
          <p:nvPr>
            <p:ph type="body" idx="1"/>
          </p:nvPr>
        </p:nvSpPr>
        <p:spPr/>
        <p:txBody>
          <a:bodyPr/>
          <a:lstStyle/>
          <a:p>
            <a:pPr eaLnBrk="1" hangingPunct="1"/>
            <a:r>
              <a:rPr lang="en-US" smtClean="0"/>
              <a:t>Host yang menggunakan protokol TCP/IP harus memiliki alamat Internet Protocol (IP) sendiri </a:t>
            </a:r>
          </a:p>
          <a:p>
            <a:pPr eaLnBrk="1" hangingPunct="1"/>
            <a:r>
              <a:rPr lang="en-US" smtClean="0"/>
              <a:t>alamat logikal yang terdiri dari 32 bit </a:t>
            </a:r>
          </a:p>
          <a:p>
            <a:pPr eaLnBrk="1" hangingPunct="1"/>
            <a:r>
              <a:rPr lang="en-US" smtClean="0"/>
              <a:t>xxx.xxx.xxx.xxx.</a:t>
            </a:r>
          </a:p>
          <a:p>
            <a:pPr eaLnBrk="1" hangingPunct="1"/>
            <a:r>
              <a:rPr lang="en-US" smtClean="0"/>
              <a:t>152. 18.24.20 </a:t>
            </a: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en-US" smtClean="0"/>
              <a:t>Alamat IP Spesial</a:t>
            </a:r>
          </a:p>
        </p:txBody>
      </p:sp>
      <p:sp>
        <p:nvSpPr>
          <p:cNvPr id="205827" name="Rectangle 3"/>
          <p:cNvSpPr>
            <a:spLocks noGrp="1" noChangeArrowheads="1"/>
          </p:cNvSpPr>
          <p:nvPr>
            <p:ph type="body" idx="1"/>
          </p:nvPr>
        </p:nvSpPr>
        <p:spPr/>
        <p:txBody>
          <a:bodyPr/>
          <a:lstStyle/>
          <a:p>
            <a:pPr eaLnBrk="1" hangingPunct="1"/>
            <a:r>
              <a:rPr lang="en-US" smtClean="0"/>
              <a:t>Alamat IP yang tidak boleh digunakan sebagai host, sbb:</a:t>
            </a:r>
          </a:p>
          <a:p>
            <a:pPr lvl="1" eaLnBrk="1" hangingPunct="1"/>
            <a:r>
              <a:rPr lang="en-US" smtClean="0"/>
              <a:t>Alamat host tidak boleh memiliki nilai 0 atau 255</a:t>
            </a:r>
          </a:p>
          <a:p>
            <a:pPr lvl="1" eaLnBrk="1" hangingPunct="1"/>
            <a:r>
              <a:rPr lang="en-US" smtClean="0"/>
              <a:t>Alamat broadcast yang disebut sebagai local broadcast, yaitu 255.255.255.255.</a:t>
            </a:r>
          </a:p>
          <a:p>
            <a:pPr lvl="1" eaLnBrk="1" hangingPunct="1"/>
            <a:r>
              <a:rPr lang="en-US" smtClean="0"/>
              <a:t>Alamat IP lain yaitu 127.xxx.xxx.xxx.  </a:t>
            </a:r>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en-US" smtClean="0"/>
              <a:t>Alamat Privat</a:t>
            </a:r>
          </a:p>
        </p:txBody>
      </p:sp>
      <p:sp>
        <p:nvSpPr>
          <p:cNvPr id="206851" name="Rectangle 3"/>
          <p:cNvSpPr>
            <a:spLocks noGrp="1" noChangeArrowheads="1"/>
          </p:cNvSpPr>
          <p:nvPr>
            <p:ph type="body" idx="1"/>
          </p:nvPr>
        </p:nvSpPr>
        <p:spPr/>
        <p:txBody>
          <a:bodyPr/>
          <a:lstStyle/>
          <a:p>
            <a:pPr eaLnBrk="1" hangingPunct="1"/>
            <a:r>
              <a:rPr lang="en-US" smtClean="0"/>
              <a:t>alamat-alamat yang dapat digunakan sebagai alamat jaringan yang disebut sebagai private address, sbb:</a:t>
            </a:r>
          </a:p>
          <a:p>
            <a:pPr lvl="1" eaLnBrk="1" hangingPunct="1"/>
            <a:r>
              <a:rPr lang="en-US" smtClean="0"/>
              <a:t>Kelas A: 10.0.0.1 – 10.255.255.254 </a:t>
            </a:r>
          </a:p>
          <a:p>
            <a:pPr lvl="1" eaLnBrk="1" hangingPunct="1"/>
            <a:r>
              <a:rPr lang="en-US" smtClean="0"/>
              <a:t>Kelas B: 172.16.0.1 – 172.31.255.254 </a:t>
            </a:r>
          </a:p>
          <a:p>
            <a:pPr lvl="1" eaLnBrk="1" hangingPunct="1"/>
            <a:r>
              <a:rPr lang="en-US" smtClean="0"/>
              <a:t>Kelas C: 193.168.0.1 – 192.168.255.254 </a:t>
            </a: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en-US" smtClean="0"/>
              <a:t>Penggolongan Alamat IP</a:t>
            </a:r>
          </a:p>
        </p:txBody>
      </p:sp>
      <p:graphicFrame>
        <p:nvGraphicFramePr>
          <p:cNvPr id="95358" name="Group 126"/>
          <p:cNvGraphicFramePr>
            <a:graphicFrameLocks noGrp="1"/>
          </p:cNvGraphicFramePr>
          <p:nvPr>
            <p:ph idx="1"/>
          </p:nvPr>
        </p:nvGraphicFramePr>
        <p:xfrm>
          <a:off x="457200" y="1981200"/>
          <a:ext cx="8229600" cy="3255963"/>
        </p:xfrm>
        <a:graphic>
          <a:graphicData uri="http://schemas.openxmlformats.org/drawingml/2006/table">
            <a:tbl>
              <a:tblPr/>
              <a:tblGrid>
                <a:gridCol w="969963"/>
                <a:gridCol w="3625850"/>
                <a:gridCol w="3633787"/>
              </a:tblGrid>
              <a:tr h="368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bg1"/>
                          </a:solidFill>
                          <a:effectLst/>
                          <a:latin typeface="Verdana" pitchFamily="34" charset="0"/>
                          <a:cs typeface="Times New Roman" pitchFamily="18" charset="0"/>
                        </a:rPr>
                        <a:t>Kelas</a:t>
                      </a:r>
                      <a:endParaRPr kumimoji="0" lang="en-US" sz="1600" b="0" i="0" u="none" strike="noStrike" cap="none" normalizeH="0" baseline="0" smtClean="0">
                        <a:ln>
                          <a:noFill/>
                        </a:ln>
                        <a:solidFill>
                          <a:schemeClr val="bg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bg1"/>
                          </a:solidFill>
                          <a:effectLst/>
                          <a:latin typeface="Verdana" pitchFamily="34" charset="0"/>
                          <a:cs typeface="Times New Roman" pitchFamily="18" charset="0"/>
                        </a:rPr>
                        <a:t>Batas</a:t>
                      </a:r>
                      <a:endParaRPr kumimoji="0" lang="en-US" sz="1600" b="0" i="0" u="none" strike="noStrike" cap="none" normalizeH="0" baseline="0" smtClean="0">
                        <a:ln>
                          <a:noFill/>
                        </a:ln>
                        <a:solidFill>
                          <a:schemeClr val="bg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bg1"/>
                          </a:solidFill>
                          <a:effectLst/>
                          <a:latin typeface="Verdana" pitchFamily="34" charset="0"/>
                          <a:cs typeface="Times New Roman" pitchFamily="18" charset="0"/>
                        </a:rPr>
                        <a:t>Subnet Mask</a:t>
                      </a:r>
                      <a:endParaRPr kumimoji="0" lang="en-US" sz="1600" b="0" i="0" u="none" strike="noStrike" cap="none" normalizeH="0" baseline="0" smtClean="0">
                        <a:ln>
                          <a:noFill/>
                        </a:ln>
                        <a:solidFill>
                          <a:schemeClr val="bg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577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A</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0.0.0.0 – 127.255.255.255</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255.0.0.0</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B</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128.0.0.0 – 191.255.255.255</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255.255.0.0</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C</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192.0.0.0 – 223.255.255.255</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255.255.255.0</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D</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240.0.0.0 – 247.255.255.255</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E</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248.0.0.0 – 255.255.255.255</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bg2"/>
                          </a:solidFill>
                          <a:effectLst/>
                          <a:latin typeface="Verdana" pitchFamily="34" charset="0"/>
                          <a:cs typeface="Times New Roman" pitchFamily="18" charset="0"/>
                        </a:rPr>
                        <a:t>-</a:t>
                      </a:r>
                      <a:endParaRPr kumimoji="0" lang="en-US" sz="1600" b="0" i="0" u="none" strike="noStrike" cap="none" normalizeH="0" baseline="0" smtClean="0">
                        <a:ln>
                          <a:noFill/>
                        </a:ln>
                        <a:solidFill>
                          <a:schemeClr val="bg2"/>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p:cNvSpPr>
            <a:spLocks noGrp="1" noChangeArrowheads="1"/>
          </p:cNvSpPr>
          <p:nvPr>
            <p:ph type="ctrTitle"/>
          </p:nvPr>
        </p:nvSpPr>
        <p:spPr/>
        <p:txBody>
          <a:bodyPr/>
          <a:lstStyle/>
          <a:p>
            <a:pPr eaLnBrk="1" hangingPunct="1"/>
            <a:r>
              <a:rPr lang="en-US" smtClean="0"/>
              <a:t>Perhitungan IP Address</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en-US" smtClean="0"/>
              <a:t>Sistem Bilangan</a:t>
            </a:r>
          </a:p>
        </p:txBody>
      </p:sp>
      <p:sp>
        <p:nvSpPr>
          <p:cNvPr id="209923" name="Rectangle 3"/>
          <p:cNvSpPr>
            <a:spLocks noGrp="1" noChangeArrowheads="1"/>
          </p:cNvSpPr>
          <p:nvPr>
            <p:ph type="body" sz="half" idx="1"/>
          </p:nvPr>
        </p:nvSpPr>
        <p:spPr>
          <a:xfrm>
            <a:off x="609600" y="1600200"/>
            <a:ext cx="7777163" cy="4419600"/>
          </a:xfrm>
        </p:spPr>
        <p:txBody>
          <a:bodyPr/>
          <a:lstStyle/>
          <a:p>
            <a:pPr eaLnBrk="1" hangingPunct="1">
              <a:lnSpc>
                <a:spcPct val="90000"/>
              </a:lnSpc>
            </a:pPr>
            <a:r>
              <a:rPr lang="en-US" sz="2800" dirty="0" err="1" smtClean="0"/>
              <a:t>Bilangan</a:t>
            </a:r>
            <a:r>
              <a:rPr lang="en-US" sz="2800" dirty="0" smtClean="0"/>
              <a:t> </a:t>
            </a:r>
            <a:r>
              <a:rPr lang="en-US" sz="2800" dirty="0" err="1" smtClean="0"/>
              <a:t>Biner</a:t>
            </a:r>
            <a:r>
              <a:rPr lang="en-US" sz="2800" dirty="0" smtClean="0"/>
              <a:t> ; </a:t>
            </a:r>
            <a:r>
              <a:rPr lang="en-US" sz="2800" dirty="0" err="1" smtClean="0"/>
              <a:t>Perpangkatan</a:t>
            </a:r>
            <a:r>
              <a:rPr lang="en-US" sz="2800" dirty="0" smtClean="0"/>
              <a:t> 2</a:t>
            </a:r>
          </a:p>
          <a:p>
            <a:pPr eaLnBrk="1" hangingPunct="1">
              <a:lnSpc>
                <a:spcPct val="90000"/>
              </a:lnSpc>
              <a:buFont typeface="Wingdings" pitchFamily="2" charset="2"/>
              <a:buNone/>
            </a:pPr>
            <a:r>
              <a:rPr lang="en-US" sz="2800" dirty="0" smtClean="0"/>
              <a:t>		0 </a:t>
            </a:r>
            <a:r>
              <a:rPr lang="en-US" sz="2800" dirty="0" err="1" smtClean="0"/>
              <a:t>dan</a:t>
            </a:r>
            <a:r>
              <a:rPr lang="en-US" sz="2800" dirty="0" smtClean="0"/>
              <a:t> 1</a:t>
            </a:r>
          </a:p>
          <a:p>
            <a:pPr eaLnBrk="1" hangingPunct="1">
              <a:lnSpc>
                <a:spcPct val="90000"/>
              </a:lnSpc>
            </a:pPr>
            <a:r>
              <a:rPr lang="en-US" sz="2800" dirty="0" err="1" smtClean="0"/>
              <a:t>Bilangan</a:t>
            </a:r>
            <a:r>
              <a:rPr lang="en-US" sz="2800" dirty="0" smtClean="0"/>
              <a:t> </a:t>
            </a:r>
            <a:r>
              <a:rPr lang="en-US" sz="2800" dirty="0" err="1" smtClean="0"/>
              <a:t>Oktal</a:t>
            </a:r>
            <a:r>
              <a:rPr lang="en-US" sz="2800" dirty="0" smtClean="0"/>
              <a:t> ; </a:t>
            </a:r>
            <a:r>
              <a:rPr lang="en-US" sz="2800" dirty="0" err="1" smtClean="0"/>
              <a:t>Perpangkatan</a:t>
            </a:r>
            <a:r>
              <a:rPr lang="en-US" sz="2800" dirty="0" smtClean="0"/>
              <a:t> 8</a:t>
            </a:r>
          </a:p>
          <a:p>
            <a:pPr eaLnBrk="1" hangingPunct="1">
              <a:lnSpc>
                <a:spcPct val="90000"/>
              </a:lnSpc>
              <a:buFont typeface="Wingdings" pitchFamily="2" charset="2"/>
              <a:buNone/>
            </a:pPr>
            <a:r>
              <a:rPr lang="en-US" sz="2800" dirty="0" smtClean="0"/>
              <a:t>		0-7</a:t>
            </a:r>
          </a:p>
          <a:p>
            <a:pPr eaLnBrk="1" hangingPunct="1">
              <a:lnSpc>
                <a:spcPct val="90000"/>
              </a:lnSpc>
            </a:pPr>
            <a:r>
              <a:rPr lang="en-US" sz="2800" dirty="0" err="1" smtClean="0"/>
              <a:t>Bilangan</a:t>
            </a:r>
            <a:r>
              <a:rPr lang="en-US" sz="2800" dirty="0" smtClean="0"/>
              <a:t> </a:t>
            </a:r>
            <a:r>
              <a:rPr lang="en-US" sz="2800" dirty="0" err="1" smtClean="0"/>
              <a:t>Desimal</a:t>
            </a:r>
            <a:r>
              <a:rPr lang="en-US" sz="2800" dirty="0" smtClean="0"/>
              <a:t> ; </a:t>
            </a:r>
            <a:r>
              <a:rPr lang="en-US" sz="2800" dirty="0" err="1" smtClean="0"/>
              <a:t>Perpangkatan</a:t>
            </a:r>
            <a:r>
              <a:rPr lang="en-US" sz="2800" dirty="0" smtClean="0"/>
              <a:t> 10</a:t>
            </a:r>
          </a:p>
          <a:p>
            <a:pPr eaLnBrk="1" hangingPunct="1">
              <a:lnSpc>
                <a:spcPct val="90000"/>
              </a:lnSpc>
              <a:buFont typeface="Wingdings" pitchFamily="2" charset="2"/>
              <a:buNone/>
            </a:pPr>
            <a:r>
              <a:rPr lang="en-US" sz="2800" dirty="0" smtClean="0"/>
              <a:t>		0-9</a:t>
            </a:r>
          </a:p>
          <a:p>
            <a:pPr eaLnBrk="1" hangingPunct="1">
              <a:lnSpc>
                <a:spcPct val="90000"/>
              </a:lnSpc>
            </a:pPr>
            <a:r>
              <a:rPr lang="en-US" sz="2800" dirty="0" err="1" smtClean="0"/>
              <a:t>Bilangan</a:t>
            </a:r>
            <a:r>
              <a:rPr lang="en-US" sz="2800" dirty="0" smtClean="0"/>
              <a:t> </a:t>
            </a:r>
            <a:r>
              <a:rPr lang="en-US" sz="2800" dirty="0" err="1" smtClean="0"/>
              <a:t>Hexa</a:t>
            </a:r>
            <a:r>
              <a:rPr lang="en-US" sz="2800" dirty="0" smtClean="0"/>
              <a:t> ; </a:t>
            </a:r>
            <a:r>
              <a:rPr lang="en-US" sz="2800" dirty="0" err="1" smtClean="0"/>
              <a:t>Perpangkatan</a:t>
            </a:r>
            <a:r>
              <a:rPr lang="en-US" sz="2800" dirty="0" smtClean="0"/>
              <a:t> 16</a:t>
            </a:r>
          </a:p>
          <a:p>
            <a:pPr eaLnBrk="1" hangingPunct="1">
              <a:lnSpc>
                <a:spcPct val="90000"/>
              </a:lnSpc>
              <a:buFont typeface="Wingdings" pitchFamily="2" charset="2"/>
              <a:buNone/>
            </a:pPr>
            <a:r>
              <a:rPr lang="en-US" sz="2800" dirty="0" smtClean="0"/>
              <a:t>		0-F</a:t>
            </a:r>
          </a:p>
          <a:p>
            <a:pPr eaLnBrk="1" hangingPunct="1">
              <a:lnSpc>
                <a:spcPct val="90000"/>
              </a:lnSpc>
              <a:buFont typeface="Wingdings" pitchFamily="2" charset="2"/>
              <a:buNone/>
            </a:pPr>
            <a:r>
              <a:rPr lang="en-US" sz="2800" dirty="0" smtClean="0"/>
              <a:t>		</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085" name="Group 125"/>
          <p:cNvGraphicFramePr>
            <a:graphicFrameLocks noGrp="1"/>
          </p:cNvGraphicFramePr>
          <p:nvPr>
            <p:ph idx="1"/>
          </p:nvPr>
        </p:nvGraphicFramePr>
        <p:xfrm>
          <a:off x="1908175" y="1557338"/>
          <a:ext cx="4679950" cy="4319589"/>
        </p:xfrm>
        <a:graphic>
          <a:graphicData uri="http://schemas.openxmlformats.org/drawingml/2006/table">
            <a:tbl>
              <a:tblPr/>
              <a:tblGrid>
                <a:gridCol w="1030288"/>
                <a:gridCol w="1031875"/>
                <a:gridCol w="1031875"/>
                <a:gridCol w="1585912"/>
              </a:tblGrid>
              <a:tr h="60166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smtClean="0">
                          <a:ln>
                            <a:noFill/>
                          </a:ln>
                          <a:solidFill>
                            <a:schemeClr val="tx1"/>
                          </a:solidFill>
                          <a:effectLst/>
                          <a:latin typeface="Arial" charset="0"/>
                        </a:rPr>
                        <a:t>Desimal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smtClean="0">
                          <a:ln>
                            <a:noFill/>
                          </a:ln>
                          <a:solidFill>
                            <a:schemeClr val="tx1"/>
                          </a:solidFill>
                          <a:effectLst/>
                          <a:latin typeface="Arial" charset="0"/>
                        </a:rPr>
                        <a:t>Hex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smtClean="0">
                          <a:ln>
                            <a:noFill/>
                          </a:ln>
                          <a:solidFill>
                            <a:schemeClr val="tx1"/>
                          </a:solidFill>
                          <a:effectLst/>
                          <a:latin typeface="Arial" charset="0"/>
                        </a:rPr>
                        <a:t>Oktal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600" b="0" i="0" u="none" strike="noStrike" cap="none" normalizeH="0" baseline="0" smtClean="0">
                          <a:ln>
                            <a:noFill/>
                          </a:ln>
                          <a:solidFill>
                            <a:schemeClr val="tx1"/>
                          </a:solidFill>
                          <a:effectLst/>
                          <a:latin typeface="Arial" charset="0"/>
                        </a:rPr>
                        <a:t>Biner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7">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15</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F</a:t>
                      </a:r>
                    </a:p>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sz="12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5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4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1200" b="0" i="0" u="none" strike="noStrike" cap="none" normalizeH="0" baseline="0" smtClean="0">
                          <a:ln>
                            <a:noFill/>
                          </a:ln>
                          <a:solidFill>
                            <a:schemeClr val="tx1"/>
                          </a:solidFill>
                          <a:effectLst/>
                          <a:latin typeface="Arial" charset="0"/>
                        </a:rPr>
                        <a:t>10001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r>
              <a:rPr lang="en-US" sz="2500" smtClean="0"/>
              <a:t/>
            </a:r>
            <a:br>
              <a:rPr lang="en-US" sz="2500" smtClean="0"/>
            </a:br>
            <a:r>
              <a:rPr lang="en-US" sz="2500" smtClean="0"/>
              <a:t/>
            </a:r>
            <a:br>
              <a:rPr lang="en-US" sz="2500" smtClean="0"/>
            </a:br>
            <a:r>
              <a:rPr lang="en-US" sz="2500" smtClean="0"/>
              <a:t>PENGALAMATAN DAN PENAMAAN PADA INTERNET</a:t>
            </a:r>
            <a:r>
              <a:rPr lang="en-US" sz="3800" smtClean="0"/>
              <a:t/>
            </a:r>
            <a:br>
              <a:rPr lang="en-US" sz="3800" smtClean="0"/>
            </a:br>
            <a:endParaRPr lang="en-US" sz="3800" smtClean="0"/>
          </a:p>
        </p:txBody>
      </p:sp>
      <p:sp>
        <p:nvSpPr>
          <p:cNvPr id="211971" name="Rectangle 3"/>
          <p:cNvSpPr>
            <a:spLocks noGrp="1" noChangeArrowheads="1"/>
          </p:cNvSpPr>
          <p:nvPr>
            <p:ph type="body" idx="1"/>
          </p:nvPr>
        </p:nvSpPr>
        <p:spPr>
          <a:xfrm>
            <a:off x="468313" y="2133600"/>
            <a:ext cx="8229600" cy="4525963"/>
          </a:xfrm>
        </p:spPr>
        <p:txBody>
          <a:bodyPr/>
          <a:lstStyle/>
          <a:p>
            <a:pPr eaLnBrk="1" hangingPunct="1">
              <a:lnSpc>
                <a:spcPct val="80000"/>
              </a:lnSpc>
            </a:pPr>
            <a:r>
              <a:rPr lang="en-US" sz="2800" smtClean="0"/>
              <a:t>Setiap simpul didalam Internet membutuhkan alamat tertentu yang bersifat unik untuk dapat berkomunikasi</a:t>
            </a:r>
          </a:p>
          <a:p>
            <a:pPr eaLnBrk="1" hangingPunct="1">
              <a:lnSpc>
                <a:spcPct val="80000"/>
              </a:lnSpc>
            </a:pPr>
            <a:r>
              <a:rPr lang="en-US" sz="2800" smtClean="0"/>
              <a:t>Alamat ini dipergunakan protokol IP untuk mengidentifikasikan host – host dan merutekan datagram diantara mereka</a:t>
            </a:r>
          </a:p>
          <a:p>
            <a:pPr eaLnBrk="1" hangingPunct="1">
              <a:lnSpc>
                <a:spcPct val="80000"/>
              </a:lnSpc>
            </a:pPr>
            <a:r>
              <a:rPr lang="en-US" sz="2800" smtClean="0"/>
              <a:t>Setiap simpul juga membutuhkan nama untuk memudahkan dalam mengingat simpul dalam internet</a:t>
            </a:r>
          </a:p>
          <a:p>
            <a:pPr eaLnBrk="1" hangingPunct="1">
              <a:lnSpc>
                <a:spcPct val="80000"/>
              </a:lnSpc>
            </a:pPr>
            <a:r>
              <a:rPr lang="en-US" sz="2800" smtClean="0"/>
              <a:t>Nama ini ditranslasikan ke dalam alamat uniknya</a:t>
            </a:r>
          </a:p>
          <a:p>
            <a:pPr eaLnBrk="1" hangingPunct="1">
              <a:lnSpc>
                <a:spcPct val="80000"/>
              </a:lnSpc>
            </a:pPr>
            <a:endParaRPr lang="en-US" sz="2800" smtClean="0"/>
          </a:p>
          <a:p>
            <a:pPr eaLnBrk="1" hangingPunct="1">
              <a:lnSpc>
                <a:spcPct val="80000"/>
              </a:lnSpc>
            </a:pPr>
            <a:endParaRPr lang="en-US" sz="2800" smtClean="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en-US" sz="3800" smtClean="0"/>
              <a:t>Alamat Internet(Internet Address)</a:t>
            </a:r>
          </a:p>
        </p:txBody>
      </p:sp>
      <p:sp>
        <p:nvSpPr>
          <p:cNvPr id="212995" name="Rectangle 3"/>
          <p:cNvSpPr>
            <a:spLocks noGrp="1" noChangeArrowheads="1"/>
          </p:cNvSpPr>
          <p:nvPr>
            <p:ph type="body" sz="half" idx="1"/>
          </p:nvPr>
        </p:nvSpPr>
        <p:spPr>
          <a:xfrm>
            <a:off x="609600" y="1600200"/>
            <a:ext cx="7429500" cy="3895725"/>
          </a:xfrm>
        </p:spPr>
        <p:txBody>
          <a:bodyPr/>
          <a:lstStyle/>
          <a:p>
            <a:pPr eaLnBrk="1" hangingPunct="1">
              <a:lnSpc>
                <a:spcPct val="80000"/>
              </a:lnSpc>
            </a:pPr>
            <a:r>
              <a:rPr lang="en-US" sz="2400" smtClean="0"/>
              <a:t>Bersifat uniq </a:t>
            </a:r>
            <a:r>
              <a:rPr lang="en-US" sz="2400" smtClean="0">
                <a:sym typeface="Wingdings" pitchFamily="2" charset="2"/>
              </a:rPr>
              <a:t> Logical address</a:t>
            </a:r>
            <a:endParaRPr lang="en-US" sz="2400" smtClean="0"/>
          </a:p>
          <a:p>
            <a:pPr eaLnBrk="1" hangingPunct="1">
              <a:lnSpc>
                <a:spcPct val="80000"/>
              </a:lnSpc>
            </a:pPr>
            <a:r>
              <a:rPr lang="en-US" sz="2400" smtClean="0"/>
              <a:t>Tersusun dari 32 bit(4 oktet)</a:t>
            </a:r>
            <a:r>
              <a:rPr lang="en-US" sz="2400" smtClean="0">
                <a:sym typeface="Wingdings" pitchFamily="2" charset="2"/>
              </a:rPr>
              <a:t>  1 oktet = 8 bit</a:t>
            </a:r>
          </a:p>
          <a:p>
            <a:pPr eaLnBrk="1" hangingPunct="1">
              <a:lnSpc>
                <a:spcPct val="80000"/>
              </a:lnSpc>
            </a:pPr>
            <a:r>
              <a:rPr lang="en-US" sz="2400" smtClean="0"/>
              <a:t>Terbagi menjadi 2 bagian :</a:t>
            </a:r>
          </a:p>
          <a:p>
            <a:pPr eaLnBrk="1" hangingPunct="1">
              <a:lnSpc>
                <a:spcPct val="80000"/>
              </a:lnSpc>
              <a:buFont typeface="Wingdings" pitchFamily="2" charset="2"/>
              <a:buNone/>
            </a:pPr>
            <a:r>
              <a:rPr lang="en-US" sz="2400" smtClean="0"/>
              <a:t>		1. Alamat jaringan/Netid(Network address)</a:t>
            </a:r>
          </a:p>
          <a:p>
            <a:pPr eaLnBrk="1" hangingPunct="1">
              <a:lnSpc>
                <a:spcPct val="80000"/>
              </a:lnSpc>
              <a:buFont typeface="Wingdings" pitchFamily="2" charset="2"/>
              <a:buNone/>
            </a:pPr>
            <a:r>
              <a:rPr lang="en-US" sz="2400" smtClean="0"/>
              <a:t>		2. Alamat Host/Hostid</a:t>
            </a:r>
          </a:p>
          <a:p>
            <a:pPr eaLnBrk="1" hangingPunct="1">
              <a:lnSpc>
                <a:spcPct val="80000"/>
              </a:lnSpc>
              <a:buFont typeface="Wingdings" pitchFamily="2" charset="2"/>
              <a:buNone/>
            </a:pPr>
            <a:r>
              <a:rPr lang="en-US" sz="2400" smtClean="0"/>
              <a:t>			</a:t>
            </a:r>
          </a:p>
          <a:p>
            <a:pPr eaLnBrk="1" hangingPunct="1">
              <a:lnSpc>
                <a:spcPct val="80000"/>
              </a:lnSpc>
              <a:buFont typeface="Wingdings" pitchFamily="2" charset="2"/>
              <a:buNone/>
            </a:pPr>
            <a:r>
              <a:rPr lang="en-US" sz="1000" smtClean="0"/>
              <a:t>            </a:t>
            </a:r>
          </a:p>
          <a:p>
            <a:pPr eaLnBrk="1" hangingPunct="1">
              <a:lnSpc>
                <a:spcPct val="80000"/>
              </a:lnSpc>
              <a:buFont typeface="Wingdings" pitchFamily="2" charset="2"/>
              <a:buNone/>
            </a:pPr>
            <a:r>
              <a:rPr lang="en-US" sz="1000" smtClean="0"/>
              <a:t>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000" smtClean="0"/>
              <a:t>		</a:t>
            </a:r>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2000" smtClean="0"/>
              <a:t>	</a:t>
            </a:r>
            <a:endParaRPr lang="en-US" sz="1000" smtClean="0"/>
          </a:p>
          <a:p>
            <a:pPr eaLnBrk="1" hangingPunct="1">
              <a:lnSpc>
                <a:spcPct val="80000"/>
              </a:lnSpc>
              <a:buFont typeface="Wingdings" pitchFamily="2" charset="2"/>
              <a:buNone/>
            </a:pPr>
            <a:endParaRPr lang="en-US" sz="1000" smtClean="0"/>
          </a:p>
          <a:p>
            <a:pPr eaLnBrk="1" hangingPunct="1">
              <a:lnSpc>
                <a:spcPct val="80000"/>
              </a:lnSpc>
              <a:buFont typeface="Wingdings" pitchFamily="2" charset="2"/>
              <a:buNone/>
            </a:pPr>
            <a:r>
              <a:rPr lang="en-US" sz="1000" smtClean="0"/>
              <a:t>	</a:t>
            </a:r>
            <a:endParaRPr lang="en-US" sz="2400" smtClean="0"/>
          </a:p>
        </p:txBody>
      </p:sp>
      <p:pic>
        <p:nvPicPr>
          <p:cNvPr id="212996" name="Picture 1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590675" y="4370388"/>
            <a:ext cx="5616575" cy="914400"/>
          </a:xfrm>
          <a:noFill/>
        </p:spPr>
      </p:pic>
      <p:sp>
        <p:nvSpPr>
          <p:cNvPr id="212997" name="Line 17"/>
          <p:cNvSpPr>
            <a:spLocks noChangeShapeType="1"/>
          </p:cNvSpPr>
          <p:nvPr/>
        </p:nvSpPr>
        <p:spPr bwMode="auto">
          <a:xfrm>
            <a:off x="2124075" y="450850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2998" name="Line 18"/>
          <p:cNvSpPr>
            <a:spLocks noChangeShapeType="1"/>
          </p:cNvSpPr>
          <p:nvPr/>
        </p:nvSpPr>
        <p:spPr bwMode="auto">
          <a:xfrm>
            <a:off x="2124075" y="472440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2999" name="Line 19"/>
          <p:cNvSpPr>
            <a:spLocks noChangeShapeType="1"/>
          </p:cNvSpPr>
          <p:nvPr/>
        </p:nvSpPr>
        <p:spPr bwMode="auto">
          <a:xfrm>
            <a:off x="2125663" y="494030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3000" name="Line 20"/>
          <p:cNvSpPr>
            <a:spLocks noChangeShapeType="1"/>
          </p:cNvSpPr>
          <p:nvPr/>
        </p:nvSpPr>
        <p:spPr bwMode="auto">
          <a:xfrm>
            <a:off x="2127250" y="515620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3001" name="Rectangle 21"/>
          <p:cNvSpPr>
            <a:spLocks noChangeArrowheads="1"/>
          </p:cNvSpPr>
          <p:nvPr/>
        </p:nvSpPr>
        <p:spPr bwMode="auto">
          <a:xfrm>
            <a:off x="1331913" y="4479925"/>
            <a:ext cx="10795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80000"/>
              </a:lnSpc>
              <a:spcBef>
                <a:spcPct val="20000"/>
              </a:spcBef>
            </a:pPr>
            <a:r>
              <a:rPr lang="en-US"/>
              <a:t>	   </a:t>
            </a:r>
            <a:r>
              <a:rPr lang="en-US" sz="1600"/>
              <a:t>Kelas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ctrTitle"/>
          </p:nvPr>
        </p:nvSpPr>
        <p:spPr/>
        <p:txBody>
          <a:bodyPr/>
          <a:lstStyle/>
          <a:p>
            <a:pPr eaLnBrk="1" hangingPunct="1"/>
            <a:r>
              <a:rPr lang="en-US" sz="4600" smtClean="0"/>
              <a:t>Bab 1. Sekilas Tentang Jaringan Komputer</a:t>
            </a:r>
          </a:p>
        </p:txBody>
      </p:sp>
      <p:sp>
        <p:nvSpPr>
          <p:cNvPr id="26627" name="Rectangle 5"/>
          <p:cNvSpPr>
            <a:spLocks noGrp="1" noChangeArrowheads="1"/>
          </p:cNvSpPr>
          <p:nvPr>
            <p:ph type="subTitle" idx="1"/>
          </p:nvPr>
        </p:nvSpPr>
        <p:spPr/>
        <p:txBody>
          <a:bodyPr/>
          <a:lstStyle/>
          <a:p>
            <a:pPr eaLnBrk="1" hangingPunct="1"/>
            <a:endParaRPr lang="id-ID"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LAN</a:t>
            </a:r>
          </a:p>
        </p:txBody>
      </p:sp>
      <p:sp>
        <p:nvSpPr>
          <p:cNvPr id="45059"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EE00784F-8C83-4FF7-ADC2-B137F3A70C90}" type="slidenum">
              <a:rPr lang="en-US" smtClean="0"/>
              <a:pPr algn="l"/>
              <a:t>20</a:t>
            </a:fld>
            <a:endParaRPr lang="en-US" smtClean="0"/>
          </a:p>
        </p:txBody>
      </p:sp>
      <p:pic>
        <p:nvPicPr>
          <p:cNvPr id="450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86000"/>
            <a:ext cx="56388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3"/>
          <p:cNvSpPr>
            <a:spLocks noGrp="1" noChangeArrowheads="1"/>
          </p:cNvSpPr>
          <p:nvPr>
            <p:ph type="body" idx="1"/>
          </p:nvPr>
        </p:nvSpPr>
        <p:spPr>
          <a:xfrm>
            <a:off x="468313" y="620713"/>
            <a:ext cx="8229600" cy="5545137"/>
          </a:xfrm>
        </p:spPr>
        <p:txBody>
          <a:bodyPr/>
          <a:lstStyle/>
          <a:p>
            <a:pPr eaLnBrk="1" hangingPunct="1"/>
            <a:r>
              <a:rPr lang="en-US" smtClean="0"/>
              <a:t>Alamat jaringan (</a:t>
            </a:r>
            <a:r>
              <a:rPr lang="en-US" i="1" smtClean="0"/>
              <a:t>netid</a:t>
            </a:r>
            <a:r>
              <a:rPr lang="en-US" smtClean="0"/>
              <a:t>) mengidentifikasi jaringan tempat host tersebut terhubung secara langsung(bit – bit terkiri)</a:t>
            </a:r>
          </a:p>
          <a:p>
            <a:pPr eaLnBrk="1" hangingPunct="1"/>
            <a:r>
              <a:rPr lang="en-US" smtClean="0"/>
              <a:t>Alamat host (hostid) mengidentifikasi host tersebut secara individu(bit – bit selain netid---terkanan)</a:t>
            </a:r>
          </a:p>
          <a:p>
            <a:pPr eaLnBrk="1" hangingPunct="1">
              <a:buFont typeface="Wingdings" pitchFamily="2" charset="2"/>
              <a:buNone/>
            </a:pPr>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en-US" smtClean="0"/>
              <a:t>Format Umum Alamat Internet</a:t>
            </a:r>
          </a:p>
        </p:txBody>
      </p:sp>
      <p:sp>
        <p:nvSpPr>
          <p:cNvPr id="215043" name="Rectangle 3"/>
          <p:cNvSpPr>
            <a:spLocks noGrp="1" noChangeArrowheads="1"/>
          </p:cNvSpPr>
          <p:nvPr>
            <p:ph type="body" sz="half" idx="1"/>
          </p:nvPr>
        </p:nvSpPr>
        <p:spPr>
          <a:xfrm>
            <a:off x="609600" y="1600200"/>
            <a:ext cx="7777163" cy="3754438"/>
          </a:xfrm>
        </p:spPr>
        <p:txBody>
          <a:bodyPr/>
          <a:lstStyle/>
          <a:p>
            <a:pPr eaLnBrk="1" hangingPunct="1">
              <a:lnSpc>
                <a:spcPct val="90000"/>
              </a:lnSpc>
            </a:pPr>
            <a:r>
              <a:rPr lang="en-US" sz="2800" smtClean="0"/>
              <a:t>Tiap oktet dipisah dengan notasi dot (titik)</a:t>
            </a:r>
          </a:p>
          <a:p>
            <a:pPr eaLnBrk="1" hangingPunct="1">
              <a:lnSpc>
                <a:spcPct val="90000"/>
              </a:lnSpc>
            </a:pPr>
            <a:r>
              <a:rPr lang="en-US" sz="2800" smtClean="0"/>
              <a:t>Tiap oktet dirubah ke dalam angka desimal dan dipisah oleh dot</a:t>
            </a:r>
          </a:p>
          <a:p>
            <a:pPr eaLnBrk="1" hangingPunct="1">
              <a:lnSpc>
                <a:spcPct val="90000"/>
              </a:lnSpc>
              <a:buFont typeface="Wingdings" pitchFamily="2" charset="2"/>
              <a:buNone/>
            </a:pPr>
            <a:r>
              <a:rPr lang="en-US" sz="2800" smtClean="0"/>
              <a:t>	Contoh :</a:t>
            </a:r>
          </a:p>
          <a:p>
            <a:pPr eaLnBrk="1" hangingPunct="1">
              <a:lnSpc>
                <a:spcPct val="90000"/>
              </a:lnSpc>
              <a:buFont typeface="Wingdings" pitchFamily="2" charset="2"/>
              <a:buNone/>
            </a:pPr>
            <a:r>
              <a:rPr lang="en-US" sz="2800" smtClean="0"/>
              <a:t>		</a:t>
            </a:r>
          </a:p>
          <a:p>
            <a:pPr eaLnBrk="1" hangingPunct="1">
              <a:lnSpc>
                <a:spcPct val="90000"/>
              </a:lnSpc>
              <a:buFont typeface="Wingdings" pitchFamily="2" charset="2"/>
              <a:buNone/>
            </a:pPr>
            <a:r>
              <a:rPr lang="en-US" sz="2800" smtClean="0"/>
              <a:t>		</a:t>
            </a:r>
            <a:r>
              <a:rPr lang="id-ID" sz="2400" smtClean="0"/>
              <a:t>10000000</a:t>
            </a:r>
            <a:r>
              <a:rPr lang="en-US" sz="2400" smtClean="0"/>
              <a:t>  </a:t>
            </a:r>
            <a:r>
              <a:rPr lang="id-ID" sz="2400" smtClean="0"/>
              <a:t>00001011</a:t>
            </a:r>
            <a:r>
              <a:rPr lang="en-US" sz="2400" smtClean="0"/>
              <a:t>  </a:t>
            </a:r>
            <a:r>
              <a:rPr lang="id-ID" sz="2400" smtClean="0"/>
              <a:t>00000011</a:t>
            </a:r>
            <a:r>
              <a:rPr lang="en-US" sz="2400" smtClean="0"/>
              <a:t>  </a:t>
            </a:r>
            <a:r>
              <a:rPr lang="id-ID" sz="2400" smtClean="0"/>
              <a:t>011111</a:t>
            </a:r>
            <a:r>
              <a:rPr lang="en-US" sz="2400" smtClean="0"/>
              <a:t>11</a:t>
            </a:r>
            <a:endParaRPr lang="id-ID" sz="2400" smtClean="0"/>
          </a:p>
          <a:p>
            <a:pPr eaLnBrk="1" hangingPunct="1">
              <a:lnSpc>
                <a:spcPct val="90000"/>
              </a:lnSpc>
              <a:buFont typeface="Wingdings" pitchFamily="2" charset="2"/>
              <a:buNone/>
            </a:pPr>
            <a:r>
              <a:rPr lang="id-ID" sz="2800" smtClean="0"/>
              <a:t/>
            </a:r>
            <a:br>
              <a:rPr lang="id-ID" sz="2800" smtClean="0"/>
            </a:br>
            <a:r>
              <a:rPr lang="en-US" sz="2800" b="1" smtClean="0"/>
              <a:t>			  </a:t>
            </a:r>
            <a:r>
              <a:rPr lang="id-ID" sz="2800" b="1" smtClean="0"/>
              <a:t>128.11.3.31</a:t>
            </a:r>
            <a:endParaRPr lang="en-US" sz="2800" b="1" smtClean="0"/>
          </a:p>
        </p:txBody>
      </p:sp>
      <p:sp>
        <p:nvSpPr>
          <p:cNvPr id="215044" name="Line 13"/>
          <p:cNvSpPr>
            <a:spLocks noChangeShapeType="1"/>
          </p:cNvSpPr>
          <p:nvPr/>
        </p:nvSpPr>
        <p:spPr bwMode="auto">
          <a:xfrm flipH="1" flipV="1">
            <a:off x="2339975" y="4292600"/>
            <a:ext cx="1368425"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045" name="Line 14"/>
          <p:cNvSpPr>
            <a:spLocks noChangeShapeType="1"/>
          </p:cNvSpPr>
          <p:nvPr/>
        </p:nvSpPr>
        <p:spPr bwMode="auto">
          <a:xfrm flipV="1">
            <a:off x="5508625" y="4292600"/>
            <a:ext cx="1223963"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046" name="Line 15"/>
          <p:cNvSpPr>
            <a:spLocks noChangeShapeType="1"/>
          </p:cNvSpPr>
          <p:nvPr/>
        </p:nvSpPr>
        <p:spPr bwMode="auto">
          <a:xfrm flipV="1">
            <a:off x="4932363" y="4292600"/>
            <a:ext cx="287337"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215047" name="Line 16"/>
          <p:cNvSpPr>
            <a:spLocks noChangeShapeType="1"/>
          </p:cNvSpPr>
          <p:nvPr/>
        </p:nvSpPr>
        <p:spPr bwMode="auto">
          <a:xfrm flipH="1" flipV="1">
            <a:off x="3851275" y="4292600"/>
            <a:ext cx="649288"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r>
              <a:rPr lang="en-US" smtClean="0"/>
              <a:t>Kelas – Kelas IP Address</a:t>
            </a:r>
          </a:p>
        </p:txBody>
      </p:sp>
      <p:sp>
        <p:nvSpPr>
          <p:cNvPr id="216067" name="Rectangle 3"/>
          <p:cNvSpPr>
            <a:spLocks noGrp="1" noChangeArrowheads="1"/>
          </p:cNvSpPr>
          <p:nvPr>
            <p:ph type="body" idx="1"/>
          </p:nvPr>
        </p:nvSpPr>
        <p:spPr/>
        <p:txBody>
          <a:bodyPr/>
          <a:lstStyle/>
          <a:p>
            <a:pPr eaLnBrk="1" hangingPunct="1"/>
            <a:r>
              <a:rPr lang="en-US" smtClean="0"/>
              <a:t>Ditentukan oleh besar ukuran jaringan</a:t>
            </a:r>
          </a:p>
          <a:p>
            <a:pPr eaLnBrk="1" hangingPunct="1"/>
            <a:r>
              <a:rPr lang="en-US" smtClean="0"/>
              <a:t>Terbagi dalam 5 kelas :</a:t>
            </a:r>
          </a:p>
          <a:p>
            <a:pPr eaLnBrk="1" hangingPunct="1">
              <a:buFont typeface="Wingdings" pitchFamily="2" charset="2"/>
              <a:buNone/>
            </a:pPr>
            <a:r>
              <a:rPr lang="en-US" smtClean="0"/>
              <a:t>	</a:t>
            </a:r>
            <a:r>
              <a:rPr lang="en-US" sz="1800" smtClean="0"/>
              <a:t>1. Kelas A : digunakan untuk jaringan yang sangat besar.</a:t>
            </a:r>
          </a:p>
          <a:p>
            <a:pPr eaLnBrk="1" hangingPunct="1">
              <a:buFont typeface="Wingdings" pitchFamily="2" charset="2"/>
              <a:buNone/>
            </a:pPr>
            <a:r>
              <a:rPr lang="en-US" sz="1800" smtClean="0"/>
              <a:t>	2. Kelas B : digunakan untuk jaringan yang ukurannya medium.</a:t>
            </a:r>
          </a:p>
          <a:p>
            <a:pPr eaLnBrk="1" hangingPunct="1">
              <a:buFont typeface="Wingdings" pitchFamily="2" charset="2"/>
              <a:buNone/>
            </a:pPr>
            <a:r>
              <a:rPr lang="en-US" sz="1800" smtClean="0"/>
              <a:t>	3. Kelas C : digunakan untukjaringan yang ukurannya kecil.</a:t>
            </a:r>
          </a:p>
          <a:p>
            <a:pPr eaLnBrk="1" hangingPunct="1">
              <a:buFont typeface="Wingdings" pitchFamily="2" charset="2"/>
              <a:buNone/>
            </a:pPr>
            <a:r>
              <a:rPr lang="en-US" sz="1800" smtClean="0"/>
              <a:t>	4. Kelas D : digunakan untuk IP multicasting </a:t>
            </a:r>
          </a:p>
          <a:p>
            <a:pPr eaLnBrk="1" hangingPunct="1">
              <a:buFont typeface="Wingdings" pitchFamily="2" charset="2"/>
              <a:buNone/>
            </a:pPr>
            <a:r>
              <a:rPr lang="en-US" sz="1800" smtClean="0"/>
              <a:t>	5. Kelas E : dicadangkan untuk penggunaan eksperimen.</a:t>
            </a:r>
          </a:p>
          <a:p>
            <a:pPr eaLnBrk="1" hangingPunct="1">
              <a:buFont typeface="Wingdings" pitchFamily="2" charset="2"/>
              <a:buNone/>
            </a:pPr>
            <a:endParaRPr lang="en-US" sz="1800" smtClean="0"/>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68313" y="981075"/>
            <a:ext cx="8229600" cy="4525963"/>
          </a:xfr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smtClean="0"/>
              <a:t>Kelas A</a:t>
            </a:r>
          </a:p>
        </p:txBody>
      </p:sp>
      <p:sp>
        <p:nvSpPr>
          <p:cNvPr id="17413" name="Rectangle 3"/>
          <p:cNvSpPr>
            <a:spLocks noGrp="1" noChangeArrowheads="1"/>
          </p:cNvSpPr>
          <p:nvPr>
            <p:ph type="body" sz="half" idx="1"/>
          </p:nvPr>
        </p:nvSpPr>
        <p:spPr>
          <a:xfrm>
            <a:off x="468313" y="1989138"/>
            <a:ext cx="7931150" cy="4525962"/>
          </a:xfrm>
        </p:spPr>
        <p:txBody>
          <a:bodyPr/>
          <a:lstStyle/>
          <a:p>
            <a:pPr eaLnBrk="1" hangingPunct="1">
              <a:lnSpc>
                <a:spcPct val="90000"/>
              </a:lnSpc>
            </a:pPr>
            <a:r>
              <a:rPr lang="en-US" sz="2800" smtClean="0"/>
              <a:t>Dalam kelas A ini oktet (8 bit) pertama adalah netid.</a:t>
            </a:r>
          </a:p>
          <a:p>
            <a:pPr eaLnBrk="1" hangingPunct="1">
              <a:lnSpc>
                <a:spcPct val="90000"/>
              </a:lnSpc>
            </a:pPr>
            <a:r>
              <a:rPr lang="en-US" sz="2800" smtClean="0"/>
              <a:t>kelas A ini memiliki       jaringan atau 128 jaringan yang tersedia</a:t>
            </a:r>
          </a:p>
          <a:p>
            <a:pPr eaLnBrk="1" hangingPunct="1">
              <a:lnSpc>
                <a:spcPct val="90000"/>
              </a:lnSpc>
            </a:pPr>
            <a:r>
              <a:rPr lang="en-US" sz="2800" smtClean="0"/>
              <a:t>24 bit digunakan sebagai hostid.</a:t>
            </a:r>
          </a:p>
          <a:p>
            <a:pPr eaLnBrk="1" hangingPunct="1">
              <a:lnSpc>
                <a:spcPct val="90000"/>
              </a:lnSpc>
            </a:pPr>
            <a:r>
              <a:rPr lang="en-US" sz="2800" smtClean="0"/>
              <a:t>Setiap netid memiliki       host atau 16.777.216 host/router.</a:t>
            </a:r>
          </a:p>
          <a:p>
            <a:pPr eaLnBrk="1" hangingPunct="1">
              <a:lnSpc>
                <a:spcPct val="90000"/>
              </a:lnSpc>
            </a:pPr>
            <a:r>
              <a:rPr lang="en-US" sz="2800" smtClean="0"/>
              <a:t>Kelas A cocok untuk mendisain organisasi komputer yang jumlahnya sangat besar dalam jaringannya.</a:t>
            </a:r>
          </a:p>
          <a:p>
            <a:pPr eaLnBrk="1" hangingPunct="1">
              <a:lnSpc>
                <a:spcPct val="90000"/>
              </a:lnSpc>
            </a:pPr>
            <a:endParaRPr lang="en-US" sz="2800" smtClean="0"/>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endParaRPr lang="en-US" sz="2800" smtClean="0"/>
          </a:p>
          <a:p>
            <a:pPr eaLnBrk="1" hangingPunct="1">
              <a:lnSpc>
                <a:spcPct val="90000"/>
              </a:lnSpc>
            </a:pPr>
            <a:endParaRPr lang="en-US" sz="2800" smtClean="0"/>
          </a:p>
        </p:txBody>
      </p:sp>
      <p:pic>
        <p:nvPicPr>
          <p:cNvPr id="17414" name="Picture 4"/>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58888" y="1341438"/>
            <a:ext cx="6481762" cy="503237"/>
          </a:xfrm>
          <a:noFill/>
        </p:spPr>
      </p:pic>
      <p:graphicFrame>
        <p:nvGraphicFramePr>
          <p:cNvPr id="17410" name="Object 8"/>
          <p:cNvGraphicFramePr>
            <a:graphicFrameLocks noChangeAspect="1"/>
          </p:cNvGraphicFramePr>
          <p:nvPr>
            <p:ph sz="quarter" idx="3"/>
          </p:nvPr>
        </p:nvGraphicFramePr>
        <p:xfrm>
          <a:off x="4016375" y="2824163"/>
          <a:ext cx="458788" cy="352425"/>
        </p:xfrm>
        <a:graphic>
          <a:graphicData uri="http://schemas.openxmlformats.org/presentationml/2006/ole">
            <mc:AlternateContent xmlns:mc="http://schemas.openxmlformats.org/markup-compatibility/2006">
              <mc:Choice xmlns:v="urn:schemas-microsoft-com:vml" Requires="v">
                <p:oleObj spid="_x0000_s17417" name="Equation" r:id="rId4" imgW="177480" imgH="190440" progId="Equation.3">
                  <p:embed/>
                </p:oleObj>
              </mc:Choice>
              <mc:Fallback>
                <p:oleObj name="Equation" r:id="rId4" imgW="177480" imgH="1904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375" y="2824163"/>
                        <a:ext cx="45878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10"/>
          <p:cNvGraphicFramePr>
            <a:graphicFrameLocks noChangeAspect="1"/>
          </p:cNvGraphicFramePr>
          <p:nvPr/>
        </p:nvGraphicFramePr>
        <p:xfrm>
          <a:off x="4233863" y="4221163"/>
          <a:ext cx="579437" cy="360362"/>
        </p:xfrm>
        <a:graphic>
          <a:graphicData uri="http://schemas.openxmlformats.org/presentationml/2006/ole">
            <mc:AlternateContent xmlns:mc="http://schemas.openxmlformats.org/markup-compatibility/2006">
              <mc:Choice xmlns:v="urn:schemas-microsoft-com:vml" Requires="v">
                <p:oleObj spid="_x0000_s17418" name="Equation" r:id="rId6" imgW="215640" imgH="190440" progId="Equation.3">
                  <p:embed/>
                </p:oleObj>
              </mc:Choice>
              <mc:Fallback>
                <p:oleObj name="Equation" r:id="rId6" imgW="215640" imgH="1904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863" y="4221163"/>
                        <a:ext cx="579437"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smtClean="0"/>
              <a:t>Kelas B</a:t>
            </a:r>
          </a:p>
        </p:txBody>
      </p:sp>
      <p:sp>
        <p:nvSpPr>
          <p:cNvPr id="18437" name="Rectangle 3"/>
          <p:cNvSpPr>
            <a:spLocks noGrp="1" noChangeArrowheads="1"/>
          </p:cNvSpPr>
          <p:nvPr>
            <p:ph type="body" sz="half" idx="1"/>
          </p:nvPr>
        </p:nvSpPr>
        <p:spPr>
          <a:xfrm>
            <a:off x="468313" y="1989138"/>
            <a:ext cx="7931150" cy="4525962"/>
          </a:xfrm>
        </p:spPr>
        <p:txBody>
          <a:bodyPr/>
          <a:lstStyle/>
          <a:p>
            <a:pPr eaLnBrk="1" hangingPunct="1">
              <a:lnSpc>
                <a:spcPct val="90000"/>
              </a:lnSpc>
            </a:pPr>
            <a:r>
              <a:rPr lang="en-US" sz="2800" smtClean="0"/>
              <a:t>Dalam kelas B ini 2 oktet (16 bit) pertama adalah netid.</a:t>
            </a:r>
          </a:p>
          <a:p>
            <a:pPr eaLnBrk="1" hangingPunct="1">
              <a:lnSpc>
                <a:spcPct val="90000"/>
              </a:lnSpc>
            </a:pPr>
            <a:r>
              <a:rPr lang="en-US" sz="2800" smtClean="0"/>
              <a:t>Kelas B ini memiliki       jaringan atau 16.384 jaringan yang tersedia</a:t>
            </a:r>
          </a:p>
          <a:p>
            <a:pPr eaLnBrk="1" hangingPunct="1">
              <a:lnSpc>
                <a:spcPct val="90000"/>
              </a:lnSpc>
            </a:pPr>
            <a:r>
              <a:rPr lang="en-US" sz="2800" smtClean="0"/>
              <a:t>16 bit sisa digunakan sebagai hostid.</a:t>
            </a:r>
          </a:p>
          <a:p>
            <a:pPr eaLnBrk="1" hangingPunct="1">
              <a:lnSpc>
                <a:spcPct val="90000"/>
              </a:lnSpc>
            </a:pPr>
            <a:r>
              <a:rPr lang="en-US" sz="2800" smtClean="0"/>
              <a:t>Setiap netid memiliki         host atau </a:t>
            </a:r>
            <a:r>
              <a:rPr lang="id-ID" sz="2800" smtClean="0"/>
              <a:t>65.536 </a:t>
            </a:r>
            <a:r>
              <a:rPr lang="en-US" sz="2800" smtClean="0"/>
              <a:t> host/router.</a:t>
            </a:r>
          </a:p>
          <a:p>
            <a:pPr eaLnBrk="1" hangingPunct="1">
              <a:lnSpc>
                <a:spcPct val="90000"/>
              </a:lnSpc>
            </a:pPr>
            <a:r>
              <a:rPr lang="en-US" sz="2800" smtClean="0"/>
              <a:t>Kelas B cocok untuk mendisain organisasi komputer organisasi komputer dalam jumlah menengah.</a:t>
            </a:r>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endParaRPr lang="en-US" sz="2800" smtClean="0"/>
          </a:p>
          <a:p>
            <a:pPr eaLnBrk="1" hangingPunct="1">
              <a:lnSpc>
                <a:spcPct val="90000"/>
              </a:lnSpc>
            </a:pPr>
            <a:endParaRPr lang="en-US" sz="2800" smtClean="0"/>
          </a:p>
        </p:txBody>
      </p:sp>
      <p:graphicFrame>
        <p:nvGraphicFramePr>
          <p:cNvPr id="18434" name="Object 5"/>
          <p:cNvGraphicFramePr>
            <a:graphicFrameLocks noChangeAspect="1"/>
          </p:cNvGraphicFramePr>
          <p:nvPr>
            <p:ph sz="quarter" idx="3"/>
          </p:nvPr>
        </p:nvGraphicFramePr>
        <p:xfrm>
          <a:off x="4049713" y="2867025"/>
          <a:ext cx="392112" cy="350838"/>
        </p:xfrm>
        <a:graphic>
          <a:graphicData uri="http://schemas.openxmlformats.org/presentationml/2006/ole">
            <mc:AlternateContent xmlns:mc="http://schemas.openxmlformats.org/markup-compatibility/2006">
              <mc:Choice xmlns:v="urn:schemas-microsoft-com:vml" Requires="v">
                <p:oleObj spid="_x0000_s18441" name="Equation" r:id="rId3" imgW="215640" imgH="190440" progId="Equation.3">
                  <p:embed/>
                </p:oleObj>
              </mc:Choice>
              <mc:Fallback>
                <p:oleObj name="Equation" r:id="rId3" imgW="215640" imgH="1904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713" y="2867025"/>
                        <a:ext cx="392112"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438" name="Picture 7"/>
          <p:cNvPicPr>
            <a:picLocks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187450" y="1341438"/>
            <a:ext cx="6624638" cy="503237"/>
          </a:xfrm>
          <a:noFill/>
        </p:spPr>
      </p:pic>
      <p:graphicFrame>
        <p:nvGraphicFramePr>
          <p:cNvPr id="18435" name="Object 8"/>
          <p:cNvGraphicFramePr>
            <a:graphicFrameLocks noChangeAspect="1"/>
          </p:cNvGraphicFramePr>
          <p:nvPr/>
        </p:nvGraphicFramePr>
        <p:xfrm>
          <a:off x="4244975" y="4241800"/>
          <a:ext cx="407988" cy="360363"/>
        </p:xfrm>
        <a:graphic>
          <a:graphicData uri="http://schemas.openxmlformats.org/presentationml/2006/ole">
            <mc:AlternateContent xmlns:mc="http://schemas.openxmlformats.org/markup-compatibility/2006">
              <mc:Choice xmlns:v="urn:schemas-microsoft-com:vml" Requires="v">
                <p:oleObj spid="_x0000_s18442" name="Equation" r:id="rId6" imgW="215640" imgH="190440" progId="Equation.3">
                  <p:embed/>
                </p:oleObj>
              </mc:Choice>
              <mc:Fallback>
                <p:oleObj name="Equation" r:id="rId6" imgW="215640" imgH="1904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975" y="4241800"/>
                        <a:ext cx="407988"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pPr eaLnBrk="1" hangingPunct="1"/>
            <a:r>
              <a:rPr lang="en-US" smtClean="0"/>
              <a:t>Kelas C</a:t>
            </a:r>
          </a:p>
        </p:txBody>
      </p:sp>
      <p:sp>
        <p:nvSpPr>
          <p:cNvPr id="19461" name="Rectangle 3"/>
          <p:cNvSpPr>
            <a:spLocks noGrp="1" noChangeArrowheads="1"/>
          </p:cNvSpPr>
          <p:nvPr>
            <p:ph type="body" sz="half" idx="1"/>
          </p:nvPr>
        </p:nvSpPr>
        <p:spPr>
          <a:xfrm>
            <a:off x="468313" y="1989138"/>
            <a:ext cx="7931150" cy="4525962"/>
          </a:xfrm>
        </p:spPr>
        <p:txBody>
          <a:bodyPr/>
          <a:lstStyle/>
          <a:p>
            <a:pPr eaLnBrk="1" hangingPunct="1"/>
            <a:r>
              <a:rPr lang="en-US" sz="2400" smtClean="0"/>
              <a:t>Dalam kelas C ini 3 oktet (24 bit) pertama adalah netid.</a:t>
            </a:r>
          </a:p>
          <a:p>
            <a:pPr eaLnBrk="1" hangingPunct="1"/>
            <a:r>
              <a:rPr lang="en-US" sz="2400" smtClean="0"/>
              <a:t>Kelas C ini memiliki       jaringan atau 2.097.152</a:t>
            </a:r>
          </a:p>
          <a:p>
            <a:pPr eaLnBrk="1" hangingPunct="1">
              <a:buFont typeface="Wingdings" pitchFamily="2" charset="2"/>
              <a:buNone/>
            </a:pPr>
            <a:r>
              <a:rPr lang="en-US" sz="2400" smtClean="0"/>
              <a:t>	jaringan yang tersedia</a:t>
            </a:r>
          </a:p>
          <a:p>
            <a:pPr eaLnBrk="1" hangingPunct="1"/>
            <a:r>
              <a:rPr lang="en-US" sz="2400" smtClean="0"/>
              <a:t>8 bit sisa digunakan sebagai hostid.</a:t>
            </a:r>
          </a:p>
          <a:p>
            <a:pPr eaLnBrk="1" hangingPunct="1"/>
            <a:r>
              <a:rPr lang="en-US" sz="2400" smtClean="0"/>
              <a:t>Setiap netid memiliki         host atau 256 host/router.</a:t>
            </a:r>
          </a:p>
          <a:p>
            <a:pPr eaLnBrk="1" hangingPunct="1"/>
            <a:r>
              <a:rPr lang="en-US" sz="2400" smtClean="0"/>
              <a:t>Kelas C cocok untuk mendisain organisasi komputer organisasi komputer dalam jumlah kecil.</a:t>
            </a:r>
          </a:p>
          <a:p>
            <a:pPr eaLnBrk="1" hangingPunct="1">
              <a:buFont typeface="Wingdings" pitchFamily="2" charset="2"/>
              <a:buNone/>
            </a:pPr>
            <a:endParaRPr lang="en-US" sz="2400" smtClean="0"/>
          </a:p>
          <a:p>
            <a:pPr eaLnBrk="1" hangingPunct="1">
              <a:buFont typeface="Wingdings" pitchFamily="2" charset="2"/>
              <a:buNone/>
            </a:pPr>
            <a:endParaRPr lang="en-US" sz="2400" smtClean="0"/>
          </a:p>
          <a:p>
            <a:pPr eaLnBrk="1" hangingPunct="1">
              <a:buFont typeface="Wingdings" pitchFamily="2" charset="2"/>
              <a:buNone/>
            </a:pPr>
            <a:endParaRPr lang="en-US" sz="2400" smtClean="0"/>
          </a:p>
          <a:p>
            <a:pPr eaLnBrk="1" hangingPunct="1"/>
            <a:endParaRPr lang="en-US" sz="2400" smtClean="0"/>
          </a:p>
        </p:txBody>
      </p:sp>
      <p:graphicFrame>
        <p:nvGraphicFramePr>
          <p:cNvPr id="19458" name="Object 4"/>
          <p:cNvGraphicFramePr>
            <a:graphicFrameLocks noChangeAspect="1"/>
          </p:cNvGraphicFramePr>
          <p:nvPr>
            <p:ph sz="quarter" idx="3"/>
          </p:nvPr>
        </p:nvGraphicFramePr>
        <p:xfrm>
          <a:off x="3732213" y="2797175"/>
          <a:ext cx="393700" cy="352425"/>
        </p:xfrm>
        <a:graphic>
          <a:graphicData uri="http://schemas.openxmlformats.org/presentationml/2006/ole">
            <mc:AlternateContent xmlns:mc="http://schemas.openxmlformats.org/markup-compatibility/2006">
              <mc:Choice xmlns:v="urn:schemas-microsoft-com:vml" Requires="v">
                <p:oleObj spid="_x0000_s19465" name="Equation" r:id="rId3" imgW="215640" imgH="190440" progId="Equation.3">
                  <p:embed/>
                </p:oleObj>
              </mc:Choice>
              <mc:Fallback>
                <p:oleObj name="Equation" r:id="rId3" imgW="215640" imgH="1904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13" y="2797175"/>
                        <a:ext cx="3937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9" name="Object 6"/>
          <p:cNvGraphicFramePr>
            <a:graphicFrameLocks noChangeAspect="1"/>
          </p:cNvGraphicFramePr>
          <p:nvPr/>
        </p:nvGraphicFramePr>
        <p:xfrm>
          <a:off x="3935413" y="4184650"/>
          <a:ext cx="311150" cy="360363"/>
        </p:xfrm>
        <a:graphic>
          <a:graphicData uri="http://schemas.openxmlformats.org/presentationml/2006/ole">
            <mc:AlternateContent xmlns:mc="http://schemas.openxmlformats.org/markup-compatibility/2006">
              <mc:Choice xmlns:v="urn:schemas-microsoft-com:vml" Requires="v">
                <p:oleObj spid="_x0000_s19466" name="Equation" r:id="rId5" imgW="164880" imgH="190440" progId="Equation.3">
                  <p:embed/>
                </p:oleObj>
              </mc:Choice>
              <mc:Fallback>
                <p:oleObj name="Equation" r:id="rId5" imgW="164880" imgH="1904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4184650"/>
                        <a:ext cx="3111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9462" name="Picture 7"/>
          <p:cNvPicPr>
            <a:picLocks noChangeAspect="1" noChangeArrowheads="1"/>
          </p:cNvPicPr>
          <p:nvPr>
            <p:ph sz="quarter" idx="2"/>
          </p:nvPr>
        </p:nvPicPr>
        <p:blipFill>
          <a:blip r:embed="rId7">
            <a:extLst>
              <a:ext uri="{28A0092B-C50C-407E-A947-70E740481C1C}">
                <a14:useLocalDpi xmlns:a14="http://schemas.microsoft.com/office/drawing/2010/main" val="0"/>
              </a:ext>
            </a:extLst>
          </a:blip>
          <a:srcRect/>
          <a:stretch>
            <a:fillRect/>
          </a:stretch>
        </p:blipFill>
        <p:spPr>
          <a:xfrm>
            <a:off x="1331913" y="1196975"/>
            <a:ext cx="5903912" cy="719138"/>
          </a:xfrm>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r>
              <a:rPr lang="en-US" smtClean="0"/>
              <a:t>Kelas D</a:t>
            </a:r>
          </a:p>
        </p:txBody>
      </p:sp>
      <p:sp>
        <p:nvSpPr>
          <p:cNvPr id="218115" name="Rectangle 3"/>
          <p:cNvSpPr>
            <a:spLocks noGrp="1" noChangeArrowheads="1"/>
          </p:cNvSpPr>
          <p:nvPr>
            <p:ph type="body" sz="half" idx="1"/>
          </p:nvPr>
        </p:nvSpPr>
        <p:spPr>
          <a:xfrm>
            <a:off x="468313" y="1989138"/>
            <a:ext cx="7931150" cy="4525962"/>
          </a:xfrm>
        </p:spPr>
        <p:txBody>
          <a:bodyPr/>
          <a:lstStyle/>
          <a:p>
            <a:pPr eaLnBrk="1" hangingPunct="1"/>
            <a:r>
              <a:rPr lang="en-US" sz="2800" smtClean="0"/>
              <a:t>Khusus kelas D ini digunakan untuk tujuan </a:t>
            </a:r>
            <a:r>
              <a:rPr lang="en-US" sz="2800" i="1" smtClean="0"/>
              <a:t>multicasting</a:t>
            </a:r>
            <a:r>
              <a:rPr lang="en-US" sz="2800" smtClean="0"/>
              <a:t>. Dalam kelas ini tidak lagi dibahas</a:t>
            </a:r>
          </a:p>
          <a:p>
            <a:pPr eaLnBrk="1" hangingPunct="1">
              <a:buFont typeface="Wingdings" pitchFamily="2" charset="2"/>
              <a:buNone/>
            </a:pPr>
            <a:r>
              <a:rPr lang="en-US" sz="2800" smtClean="0"/>
              <a:t>	mengenai netid dan hostid.</a:t>
            </a:r>
          </a:p>
          <a:p>
            <a:pPr eaLnBrk="1" hangingPunct="1"/>
            <a:r>
              <a:rPr lang="en-US" sz="2800" smtClean="0"/>
              <a:t>Alamat </a:t>
            </a:r>
            <a:r>
              <a:rPr lang="en-US" sz="2800" i="1" smtClean="0"/>
              <a:t>multicast </a:t>
            </a:r>
            <a:r>
              <a:rPr lang="en-US" sz="2800" smtClean="0"/>
              <a:t>adalah komunikasi </a:t>
            </a:r>
            <a:r>
              <a:rPr lang="en-US" sz="2800" i="1" smtClean="0"/>
              <a:t>one-to-many</a:t>
            </a:r>
            <a:r>
              <a:rPr lang="en-US" sz="2800" smtClean="0"/>
              <a:t>. Paket yang dikirim oleh sebuah host menuju kelompok tujuan (</a:t>
            </a:r>
            <a:r>
              <a:rPr lang="en-US" sz="2800" i="1" smtClean="0"/>
              <a:t>group of destination</a:t>
            </a:r>
            <a:r>
              <a:rPr lang="en-US" sz="2800" smtClean="0"/>
              <a:t>).</a:t>
            </a:r>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endParaRPr lang="en-US" sz="2800" smtClean="0"/>
          </a:p>
        </p:txBody>
      </p:sp>
      <p:pic>
        <p:nvPicPr>
          <p:cNvPr id="218116" name="Picture 7"/>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900113" y="1341438"/>
            <a:ext cx="7283450" cy="576262"/>
          </a:xfr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r>
              <a:rPr lang="en-US" smtClean="0"/>
              <a:t>Kelas E</a:t>
            </a:r>
          </a:p>
        </p:txBody>
      </p:sp>
      <p:sp>
        <p:nvSpPr>
          <p:cNvPr id="219139" name="Rectangle 3"/>
          <p:cNvSpPr>
            <a:spLocks noGrp="1" noChangeArrowheads="1"/>
          </p:cNvSpPr>
          <p:nvPr>
            <p:ph type="body" sz="half" idx="1"/>
          </p:nvPr>
        </p:nvSpPr>
        <p:spPr>
          <a:xfrm>
            <a:off x="468313" y="1989138"/>
            <a:ext cx="7931150" cy="4525962"/>
          </a:xfrm>
        </p:spPr>
        <p:txBody>
          <a:bodyPr/>
          <a:lstStyle/>
          <a:p>
            <a:pPr eaLnBrk="1" hangingPunct="1"/>
            <a:r>
              <a:rPr lang="en-US" sz="2800" smtClean="0"/>
              <a:t>Kelas E disisakan untuk pengunaan khusus, biasanya untuk kepentingan riset. Juga tidak ada dikenal netid dan hostid di sini.</a:t>
            </a:r>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a:p>
            <a:pPr eaLnBrk="1" hangingPunct="1"/>
            <a:endParaRPr lang="en-US" sz="2800" smtClean="0"/>
          </a:p>
        </p:txBody>
      </p:sp>
      <p:pic>
        <p:nvPicPr>
          <p:cNvPr id="219140" name="Picture 5"/>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971550" y="1268413"/>
            <a:ext cx="7056438" cy="576262"/>
          </a:xfr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765175"/>
            <a:ext cx="8229600" cy="5360988"/>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3200" smtClean="0"/>
              <a:t>Komponen Pembangun LAN</a:t>
            </a:r>
          </a:p>
        </p:txBody>
      </p:sp>
      <p:sp>
        <p:nvSpPr>
          <p:cNvPr id="46083" name="Rectangle 3"/>
          <p:cNvSpPr>
            <a:spLocks noGrp="1" noChangeArrowheads="1"/>
          </p:cNvSpPr>
          <p:nvPr>
            <p:ph idx="1"/>
          </p:nvPr>
        </p:nvSpPr>
        <p:spPr>
          <a:xfrm>
            <a:off x="1173163" y="1981200"/>
            <a:ext cx="7772400" cy="1447800"/>
          </a:xfrm>
        </p:spPr>
        <p:txBody>
          <a:bodyPr/>
          <a:lstStyle/>
          <a:p>
            <a:pPr eaLnBrk="1" hangingPunct="1">
              <a:buFont typeface="Wingdings 2" pitchFamily="18" charset="2"/>
              <a:buNone/>
            </a:pPr>
            <a:r>
              <a:rPr lang="it-IT" sz="2000" b="1" smtClean="0"/>
              <a:t>End User</a:t>
            </a:r>
          </a:p>
          <a:p>
            <a:pPr eaLnBrk="1" hangingPunct="1"/>
            <a:r>
              <a:rPr lang="it-IT" sz="2000" smtClean="0"/>
              <a:t>Merupakan sejumlah perangkat yang digunakan oleh user sebagai media untuk visualisasi informasi baik berupa suara, gambar, tulisan, maupun video.</a:t>
            </a:r>
            <a:r>
              <a:rPr lang="en-US" sz="2000" smtClean="0"/>
              <a:t> </a:t>
            </a:r>
          </a:p>
        </p:txBody>
      </p:sp>
      <p:sp>
        <p:nvSpPr>
          <p:cNvPr id="46084"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B7F8C3B3-E022-4E73-B989-8E74FF6A0FAF}" type="slidenum">
              <a:rPr lang="en-US" smtClean="0"/>
              <a:pPr algn="l"/>
              <a:t>21</a:t>
            </a:fld>
            <a:endParaRPr lang="en-US" smtClean="0"/>
          </a:p>
        </p:txBody>
      </p:sp>
      <p:pic>
        <p:nvPicPr>
          <p:cNvPr id="4608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505200"/>
            <a:ext cx="5867400"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r>
              <a:rPr lang="en-US" smtClean="0"/>
              <a:t>Pembatasan Alamat IP</a:t>
            </a:r>
          </a:p>
        </p:txBody>
      </p:sp>
      <p:sp>
        <p:nvSpPr>
          <p:cNvPr id="221187" name="Rectangle 3"/>
          <p:cNvSpPr>
            <a:spLocks noGrp="1" noChangeArrowheads="1"/>
          </p:cNvSpPr>
          <p:nvPr>
            <p:ph type="body" idx="1"/>
          </p:nvPr>
        </p:nvSpPr>
        <p:spPr/>
        <p:txBody>
          <a:bodyPr/>
          <a:lstStyle/>
          <a:p>
            <a:pPr eaLnBrk="1" hangingPunct="1">
              <a:lnSpc>
                <a:spcPct val="80000"/>
              </a:lnSpc>
              <a:buFont typeface="Wingdings" pitchFamily="2" charset="2"/>
              <a:buNone/>
            </a:pPr>
            <a:r>
              <a:rPr lang="en-US" sz="2400" smtClean="0"/>
              <a:t>Beberapa alamat IP mempunyai penggunaan khusus dan tidak dapat digunakan untuk mengenali jaringan atau host</a:t>
            </a:r>
          </a:p>
          <a:p>
            <a:pPr eaLnBrk="1" hangingPunct="1">
              <a:lnSpc>
                <a:spcPct val="80000"/>
              </a:lnSpc>
            </a:pPr>
            <a:r>
              <a:rPr lang="en-US" sz="2400" smtClean="0"/>
              <a:t>Netid dan Hostid 0 (biner 00000000) tidak diijinkan karena 0 berarti “jaringan ini”.</a:t>
            </a:r>
          </a:p>
          <a:p>
            <a:pPr eaLnBrk="1" hangingPunct="1">
              <a:lnSpc>
                <a:spcPct val="80000"/>
              </a:lnSpc>
              <a:buFont typeface="Wingdings" pitchFamily="2" charset="2"/>
              <a:buNone/>
            </a:pPr>
            <a:r>
              <a:rPr lang="en-US" sz="2400" smtClean="0"/>
              <a:t>	contoh 155.124.0.0 mengenali jaringan 155.124</a:t>
            </a:r>
          </a:p>
          <a:p>
            <a:pPr eaLnBrk="1" hangingPunct="1">
              <a:lnSpc>
                <a:spcPct val="80000"/>
              </a:lnSpc>
            </a:pPr>
            <a:r>
              <a:rPr lang="en-US" sz="2400" smtClean="0"/>
              <a:t>Netid 127 (biner 01111111) merupakan alamat loopback, dipergunakan untuk memeriksa konfigurasi jaringan host</a:t>
            </a:r>
          </a:p>
          <a:p>
            <a:pPr eaLnBrk="1" hangingPunct="1">
              <a:lnSpc>
                <a:spcPct val="80000"/>
              </a:lnSpc>
            </a:pPr>
            <a:r>
              <a:rPr lang="en-US" sz="2400" smtClean="0"/>
              <a:t>Hostid 255 merupakan alamat broadcast.</a:t>
            </a:r>
          </a:p>
          <a:p>
            <a:pPr eaLnBrk="1" hangingPunct="1">
              <a:lnSpc>
                <a:spcPct val="80000"/>
              </a:lnSpc>
              <a:buFont typeface="Wingdings" pitchFamily="2" charset="2"/>
              <a:buNone/>
            </a:pPr>
            <a:r>
              <a:rPr lang="en-US" sz="2400" smtClean="0"/>
              <a:t>	suatu pesan yang dikirimkan ke 183.20.255.255 disebarkan ke setiap host pada jaringan 183.20</a:t>
            </a:r>
          </a:p>
          <a:p>
            <a:pPr eaLnBrk="1" hangingPunct="1">
              <a:lnSpc>
                <a:spcPct val="80000"/>
              </a:lnSpc>
            </a:pPr>
            <a:r>
              <a:rPr lang="en-US" sz="2400" smtClean="0"/>
              <a:t>Oktet terakhir dari alamat IP tidak boleh 0 atau 255</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p:cNvSpPr>
            <a:spLocks noGrp="1" noChangeArrowheads="1"/>
          </p:cNvSpPr>
          <p:nvPr>
            <p:ph type="body" sz="half" idx="1"/>
          </p:nvPr>
        </p:nvSpPr>
        <p:spPr>
          <a:xfrm>
            <a:off x="609600" y="1600200"/>
            <a:ext cx="7913688" cy="2628900"/>
          </a:xfrm>
        </p:spPr>
        <p:txBody>
          <a:bodyPr/>
          <a:lstStyle/>
          <a:p>
            <a:pPr eaLnBrk="1" hangingPunct="1">
              <a:buFont typeface="Wingdings" pitchFamily="2" charset="2"/>
              <a:buNone/>
            </a:pPr>
            <a:r>
              <a:rPr lang="en-US" sz="2800" smtClean="0"/>
              <a:t>Adanya pembatasan alamat diatas </a:t>
            </a:r>
          </a:p>
          <a:p>
            <a:pPr eaLnBrk="1" hangingPunct="1">
              <a:buFont typeface="Wingdings" pitchFamily="2" charset="2"/>
              <a:buNone/>
            </a:pPr>
            <a:r>
              <a:rPr lang="en-US" sz="2800" smtClean="0"/>
              <a:t>menyebabkan alamat IP yang tersedia </a:t>
            </a:r>
          </a:p>
          <a:p>
            <a:pPr eaLnBrk="1" hangingPunct="1">
              <a:buFont typeface="Wingdings" pitchFamily="2" charset="2"/>
              <a:buNone/>
            </a:pPr>
            <a:r>
              <a:rPr lang="en-US" sz="2800" smtClean="0"/>
              <a:t>secara aktual seperti tabel di bawah</a:t>
            </a:r>
          </a:p>
        </p:txBody>
      </p:sp>
      <p:graphicFrame>
        <p:nvGraphicFramePr>
          <p:cNvPr id="29740" name="Group 44"/>
          <p:cNvGraphicFramePr>
            <a:graphicFrameLocks noGrp="1"/>
          </p:cNvGraphicFramePr>
          <p:nvPr>
            <p:ph sz="half" idx="2"/>
          </p:nvPr>
        </p:nvGraphicFramePr>
        <p:xfrm>
          <a:off x="684213" y="3500438"/>
          <a:ext cx="8064500" cy="2185988"/>
        </p:xfrm>
        <a:graphic>
          <a:graphicData uri="http://schemas.openxmlformats.org/drawingml/2006/table">
            <a:tbl>
              <a:tblPr/>
              <a:tblGrid>
                <a:gridCol w="1612900"/>
                <a:gridCol w="1612900"/>
                <a:gridCol w="1612900"/>
                <a:gridCol w="1612900"/>
                <a:gridCol w="1612900"/>
              </a:tblGrid>
              <a:tr h="5095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Kelas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Dari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Sampai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Netid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Hostid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16.277.214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16.384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65.534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192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2.097.152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smtClean="0">
                          <a:ln>
                            <a:noFill/>
                          </a:ln>
                          <a:solidFill>
                            <a:schemeClr val="tx1"/>
                          </a:solidFill>
                          <a:effectLst/>
                          <a:latin typeface="Arial" charset="0"/>
                        </a:rPr>
                        <a:t>254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r>
              <a:rPr lang="en-US" smtClean="0"/>
              <a:t>Jaringan Private</a:t>
            </a:r>
          </a:p>
        </p:txBody>
      </p:sp>
      <p:sp>
        <p:nvSpPr>
          <p:cNvPr id="223235" name="Rectangle 3"/>
          <p:cNvSpPr>
            <a:spLocks noGrp="1" noChangeArrowheads="1"/>
          </p:cNvSpPr>
          <p:nvPr>
            <p:ph type="body" sz="half" idx="1"/>
          </p:nvPr>
        </p:nvSpPr>
        <p:spPr>
          <a:xfrm>
            <a:off x="457200" y="1600200"/>
            <a:ext cx="8362950" cy="4525963"/>
          </a:xfrm>
        </p:spPr>
        <p:txBody>
          <a:bodyPr/>
          <a:lstStyle/>
          <a:p>
            <a:pPr eaLnBrk="1" hangingPunct="1">
              <a:lnSpc>
                <a:spcPct val="80000"/>
              </a:lnSpc>
              <a:buFont typeface="Wingdings" pitchFamily="2" charset="2"/>
              <a:buNone/>
            </a:pPr>
            <a:r>
              <a:rPr lang="en-US" sz="1600" smtClean="0"/>
              <a:t>Jika sebuah organisasi ingin membangun jaringan komputer dan tidak membutuhkan</a:t>
            </a:r>
          </a:p>
          <a:p>
            <a:pPr eaLnBrk="1" hangingPunct="1">
              <a:lnSpc>
                <a:spcPct val="80000"/>
              </a:lnSpc>
              <a:buFont typeface="Wingdings" pitchFamily="2" charset="2"/>
              <a:buNone/>
            </a:pPr>
            <a:r>
              <a:rPr lang="en-US" sz="1600" smtClean="0"/>
              <a:t>terkoneksi pada jaringan internet, ada 3 pilihan untuk pembuatan alamat-alamat IP nya :</a:t>
            </a:r>
          </a:p>
          <a:p>
            <a:pPr eaLnBrk="1" hangingPunct="1">
              <a:lnSpc>
                <a:spcPct val="80000"/>
              </a:lnSpc>
              <a:buFont typeface="Wingdings" pitchFamily="2" charset="2"/>
              <a:buNone/>
            </a:pPr>
            <a:r>
              <a:rPr lang="en-US" sz="1600" smtClean="0"/>
              <a:t>1. Dapat menggunakan sebuah alamat yang unique tanpa menghubungkan ke internet.</a:t>
            </a:r>
          </a:p>
          <a:p>
            <a:pPr eaLnBrk="1" hangingPunct="1">
              <a:lnSpc>
                <a:spcPct val="80000"/>
              </a:lnSpc>
              <a:buFont typeface="Wingdings" pitchFamily="2" charset="2"/>
              <a:buNone/>
            </a:pPr>
            <a:r>
              <a:rPr lang="en-US" sz="1600" smtClean="0"/>
              <a:t>    Namun ini akan sangat menguntungkan apabila di kemudian hari berniat untuk</a:t>
            </a:r>
          </a:p>
          <a:p>
            <a:pPr eaLnBrk="1" hangingPunct="1">
              <a:lnSpc>
                <a:spcPct val="80000"/>
              </a:lnSpc>
              <a:buFont typeface="Wingdings" pitchFamily="2" charset="2"/>
              <a:buNone/>
            </a:pPr>
            <a:r>
              <a:rPr lang="en-US" sz="1600" smtClean="0"/>
              <a:t>    menghubungkan jaringan private-nya ke internet tidak akan timbul masalah lagi.</a:t>
            </a:r>
          </a:p>
          <a:p>
            <a:pPr eaLnBrk="1" hangingPunct="1">
              <a:lnSpc>
                <a:spcPct val="80000"/>
              </a:lnSpc>
              <a:buFont typeface="Wingdings" pitchFamily="2" charset="2"/>
              <a:buNone/>
            </a:pPr>
            <a:r>
              <a:rPr lang="en-US" sz="1600" smtClean="0"/>
              <a:t>    Namun nampaknya untuk kelas A dan B sudah tidak memungkinkan lagi karena sudah</a:t>
            </a:r>
          </a:p>
          <a:p>
            <a:pPr eaLnBrk="1" hangingPunct="1">
              <a:lnSpc>
                <a:spcPct val="80000"/>
              </a:lnSpc>
              <a:buFont typeface="Wingdings" pitchFamily="2" charset="2"/>
              <a:buNone/>
            </a:pPr>
            <a:r>
              <a:rPr lang="en-US" sz="1600" smtClean="0"/>
              <a:t>    dimiliki oleh organisasi yang terhubung ke internet.</a:t>
            </a:r>
          </a:p>
          <a:p>
            <a:pPr eaLnBrk="1" hangingPunct="1">
              <a:lnSpc>
                <a:spcPct val="80000"/>
              </a:lnSpc>
              <a:buFont typeface="Wingdings" pitchFamily="2" charset="2"/>
              <a:buNone/>
            </a:pPr>
            <a:r>
              <a:rPr lang="en-US" sz="1600" smtClean="0"/>
              <a:t>2. Bisa juga menggunakan sembarang alamat IP dari kelas A, B dan C. Namun ini akan</a:t>
            </a:r>
          </a:p>
          <a:p>
            <a:pPr eaLnBrk="1" hangingPunct="1">
              <a:lnSpc>
                <a:spcPct val="80000"/>
              </a:lnSpc>
              <a:buFont typeface="Wingdings" pitchFamily="2" charset="2"/>
              <a:buNone/>
            </a:pPr>
            <a:r>
              <a:rPr lang="en-US" sz="1600" smtClean="0"/>
              <a:t>    sanagat menyulitkan apabila organisasi tersebut berniat terhubung ke internet.</a:t>
            </a:r>
          </a:p>
          <a:p>
            <a:pPr eaLnBrk="1" hangingPunct="1">
              <a:lnSpc>
                <a:spcPct val="80000"/>
              </a:lnSpc>
              <a:buFont typeface="Wingdings" pitchFamily="2" charset="2"/>
              <a:buNone/>
            </a:pPr>
            <a:r>
              <a:rPr lang="en-US" sz="1600" smtClean="0"/>
              <a:t>3. Pilihan 1 dan 2 masih memiliki masalah, maka otoritas pencatatan alamat internet</a:t>
            </a:r>
          </a:p>
          <a:p>
            <a:pPr eaLnBrk="1" hangingPunct="1">
              <a:lnSpc>
                <a:spcPct val="80000"/>
              </a:lnSpc>
              <a:buFont typeface="Wingdings" pitchFamily="2" charset="2"/>
              <a:buNone/>
            </a:pPr>
            <a:r>
              <a:rPr lang="en-US" sz="1600" smtClean="0"/>
              <a:t>    telah mencadangkan range alamat-alamat tertentu dari kelas A, B dan C yang bisa     </a:t>
            </a:r>
          </a:p>
          <a:p>
            <a:pPr eaLnBrk="1" hangingPunct="1">
              <a:lnSpc>
                <a:spcPct val="80000"/>
              </a:lnSpc>
              <a:buFont typeface="Wingdings" pitchFamily="2" charset="2"/>
              <a:buNone/>
            </a:pPr>
            <a:r>
              <a:rPr lang="en-US" sz="1600" smtClean="0"/>
              <a:t>    digunakan oleh organisasi manapun sebagai jaringan private. Tentu saja, di dalam</a:t>
            </a:r>
          </a:p>
          <a:p>
            <a:pPr eaLnBrk="1" hangingPunct="1">
              <a:lnSpc>
                <a:spcPct val="80000"/>
              </a:lnSpc>
              <a:buFont typeface="Wingdings" pitchFamily="2" charset="2"/>
              <a:buNone/>
            </a:pPr>
            <a:r>
              <a:rPr lang="en-US" sz="1600" smtClean="0"/>
              <a:t>    internet, alamat khusus ini tidak akan dikenal dan diabaikan. </a:t>
            </a:r>
          </a:p>
          <a:p>
            <a:pPr eaLnBrk="1" hangingPunct="1">
              <a:lnSpc>
                <a:spcPct val="80000"/>
              </a:lnSpc>
              <a:buFont typeface="Wingdings" pitchFamily="2" charset="2"/>
              <a:buNone/>
            </a:pPr>
            <a:endParaRPr lang="en-US" sz="1600" smtClean="0"/>
          </a:p>
          <a:p>
            <a:pPr eaLnBrk="1" hangingPunct="1">
              <a:lnSpc>
                <a:spcPct val="80000"/>
              </a:lnSpc>
              <a:buFont typeface="Wingdings" pitchFamily="2" charset="2"/>
              <a:buNone/>
            </a:pPr>
            <a:endParaRPr lang="en-US" sz="1600" smtClean="0"/>
          </a:p>
        </p:txBody>
      </p:sp>
      <p:pic>
        <p:nvPicPr>
          <p:cNvPr id="223236"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63713" y="5013325"/>
            <a:ext cx="5903912" cy="1223963"/>
          </a:xfrm>
          <a:noFill/>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r>
              <a:rPr lang="en-US" smtClean="0"/>
              <a:t>Subnetting</a:t>
            </a:r>
          </a:p>
        </p:txBody>
      </p:sp>
      <p:sp>
        <p:nvSpPr>
          <p:cNvPr id="224259" name="Rectangle 3"/>
          <p:cNvSpPr>
            <a:spLocks noGrp="1" noChangeArrowheads="1"/>
          </p:cNvSpPr>
          <p:nvPr>
            <p:ph type="body" sz="half" idx="1"/>
          </p:nvPr>
        </p:nvSpPr>
        <p:spPr>
          <a:xfrm>
            <a:off x="609600" y="1600200"/>
            <a:ext cx="7497763" cy="871538"/>
          </a:xfrm>
        </p:spPr>
        <p:txBody>
          <a:bodyPr/>
          <a:lstStyle/>
          <a:p>
            <a:pPr eaLnBrk="1" hangingPunct="1">
              <a:lnSpc>
                <a:spcPct val="80000"/>
              </a:lnSpc>
            </a:pPr>
            <a:r>
              <a:rPr lang="en-US" sz="2000" smtClean="0"/>
              <a:t>Subnetting merupakan teknik memecah network menjadi subnetwork yang lebih kecil.</a:t>
            </a:r>
          </a:p>
          <a:p>
            <a:pPr eaLnBrk="1" hangingPunct="1">
              <a:lnSpc>
                <a:spcPct val="80000"/>
              </a:lnSpc>
            </a:pPr>
            <a:r>
              <a:rPr lang="en-US" sz="2000" smtClean="0"/>
              <a:t>Subnetting hanya dapat dilakukan pada kelas A, B dan C.</a:t>
            </a:r>
          </a:p>
          <a:p>
            <a:pPr eaLnBrk="1" hangingPunct="1">
              <a:lnSpc>
                <a:spcPct val="80000"/>
              </a:lnSpc>
            </a:pPr>
            <a:endParaRPr lang="en-US" sz="2000" smtClean="0"/>
          </a:p>
        </p:txBody>
      </p:sp>
      <p:pic>
        <p:nvPicPr>
          <p:cNvPr id="224260"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3850" y="2420938"/>
            <a:ext cx="8569325" cy="4103687"/>
          </a:xfrm>
          <a:noFill/>
        </p:spPr>
      </p:pic>
      <p:sp>
        <p:nvSpPr>
          <p:cNvPr id="224261" name="Rectangle 6"/>
          <p:cNvSpPr>
            <a:spLocks noChangeArrowheads="1"/>
          </p:cNvSpPr>
          <p:nvPr/>
        </p:nvSpPr>
        <p:spPr bwMode="auto">
          <a:xfrm>
            <a:off x="2424113" y="6381750"/>
            <a:ext cx="506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400"/>
              <a:t>Gambar. Jaringan dengan 2 tingkat hierarki (tanpa subnetting)</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3"/>
          <p:cNvPicPr>
            <a:picLocks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323850" y="549275"/>
            <a:ext cx="8229600" cy="3960813"/>
          </a:xfrm>
        </p:spPr>
      </p:pic>
      <p:sp>
        <p:nvSpPr>
          <p:cNvPr id="225283" name="Rectangle 4"/>
          <p:cNvSpPr>
            <a:spLocks noChangeArrowheads="1"/>
          </p:cNvSpPr>
          <p:nvPr/>
        </p:nvSpPr>
        <p:spPr bwMode="auto">
          <a:xfrm>
            <a:off x="1258888" y="188913"/>
            <a:ext cx="610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t>      Jaringan dengan 3 tingkat hierarki (dengan subnetting)</a:t>
            </a:r>
          </a:p>
        </p:txBody>
      </p:sp>
      <p:pic>
        <p:nvPicPr>
          <p:cNvPr id="225284" name="Picture 7"/>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627313" y="4581525"/>
            <a:ext cx="4176712" cy="2087563"/>
          </a:xfr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r>
              <a:rPr lang="en-US" smtClean="0"/>
              <a:t>Subnet Masking</a:t>
            </a:r>
          </a:p>
        </p:txBody>
      </p:sp>
      <p:sp>
        <p:nvSpPr>
          <p:cNvPr id="226307" name="Rectangle 3"/>
          <p:cNvSpPr>
            <a:spLocks noGrp="1" noChangeArrowheads="1"/>
          </p:cNvSpPr>
          <p:nvPr>
            <p:ph type="body" idx="1"/>
          </p:nvPr>
        </p:nvSpPr>
        <p:spPr/>
        <p:txBody>
          <a:bodyPr/>
          <a:lstStyle/>
          <a:p>
            <a:pPr eaLnBrk="1" hangingPunct="1"/>
            <a:r>
              <a:rPr lang="en-US" dirty="0" err="1" smtClean="0"/>
              <a:t>Subnetid</a:t>
            </a:r>
            <a:r>
              <a:rPr lang="en-US" dirty="0" smtClean="0"/>
              <a:t> </a:t>
            </a:r>
            <a:r>
              <a:rPr lang="en-US" dirty="0" err="1" smtClean="0"/>
              <a:t>dibuat</a:t>
            </a:r>
            <a:r>
              <a:rPr lang="en-US" dirty="0" smtClean="0"/>
              <a:t> </a:t>
            </a:r>
            <a:r>
              <a:rPr lang="en-US" dirty="0" err="1" smtClean="0"/>
              <a:t>dengan</a:t>
            </a:r>
            <a:r>
              <a:rPr lang="en-US" dirty="0" smtClean="0"/>
              <a:t> </a:t>
            </a:r>
            <a:r>
              <a:rPr lang="en-US" dirty="0" err="1" smtClean="0"/>
              <a:t>mengambil</a:t>
            </a:r>
            <a:r>
              <a:rPr lang="en-US" dirty="0" smtClean="0"/>
              <a:t> bit </a:t>
            </a:r>
            <a:r>
              <a:rPr lang="en-US" dirty="0" err="1" smtClean="0"/>
              <a:t>dari</a:t>
            </a:r>
            <a:r>
              <a:rPr lang="en-US" dirty="0" smtClean="0"/>
              <a:t> field </a:t>
            </a:r>
            <a:r>
              <a:rPr lang="en-US" dirty="0" err="1" smtClean="0"/>
              <a:t>hostid</a:t>
            </a:r>
            <a:r>
              <a:rPr lang="en-US" dirty="0" smtClean="0"/>
              <a:t> </a:t>
            </a:r>
            <a:r>
              <a:rPr lang="en-US" dirty="0" err="1" smtClean="0"/>
              <a:t>menggunakan</a:t>
            </a:r>
            <a:r>
              <a:rPr lang="en-US" dirty="0" smtClean="0"/>
              <a:t> </a:t>
            </a:r>
            <a:r>
              <a:rPr lang="en-US" dirty="0" err="1" smtClean="0"/>
              <a:t>teknik</a:t>
            </a:r>
            <a:r>
              <a:rPr lang="en-US" dirty="0" smtClean="0"/>
              <a:t> subnet masking</a:t>
            </a:r>
          </a:p>
          <a:p>
            <a:pPr eaLnBrk="1" hangingPunct="1">
              <a:buFont typeface="Wingdings" pitchFamily="2" charset="2"/>
              <a:buNone/>
            </a:pPr>
            <a:r>
              <a:rPr lang="en-US" dirty="0" smtClean="0"/>
              <a:t>		</a:t>
            </a:r>
            <a:r>
              <a:rPr lang="en-US" sz="2000" dirty="0" smtClean="0"/>
              <a:t>10100001 0111011 10110111 10110111       </a:t>
            </a:r>
            <a:r>
              <a:rPr lang="en-US" sz="2000" dirty="0" err="1" smtClean="0"/>
              <a:t>ip</a:t>
            </a:r>
            <a:r>
              <a:rPr lang="en-US" sz="2000" dirty="0" smtClean="0"/>
              <a:t> </a:t>
            </a:r>
            <a:r>
              <a:rPr lang="en-US" sz="2000" dirty="0" err="1" smtClean="0"/>
              <a:t>adress</a:t>
            </a:r>
            <a:endParaRPr lang="en-US" sz="2000" dirty="0" smtClean="0"/>
          </a:p>
          <a:p>
            <a:pPr eaLnBrk="1" hangingPunct="1">
              <a:buFont typeface="Wingdings" pitchFamily="2" charset="2"/>
              <a:buNone/>
            </a:pPr>
            <a:r>
              <a:rPr lang="en-US" sz="2000" dirty="0" smtClean="0"/>
              <a:t>		11111111 1111111 11110000 00000000       subnet mask</a:t>
            </a:r>
          </a:p>
          <a:p>
            <a:pPr eaLnBrk="1" hangingPunct="1">
              <a:buFont typeface="Wingdings" pitchFamily="2" charset="2"/>
              <a:buNone/>
            </a:pPr>
            <a:r>
              <a:rPr lang="en-US" sz="2000" dirty="0" smtClean="0"/>
              <a:t>		10100001 0111011 10110111 10110111</a:t>
            </a:r>
          </a:p>
          <a:p>
            <a:pPr eaLnBrk="1" hangingPunct="1">
              <a:buFont typeface="Wingdings" pitchFamily="2" charset="2"/>
              <a:buNone/>
            </a:pPr>
            <a:endParaRPr lang="en-US" sz="2000" dirty="0" smtClean="0"/>
          </a:p>
          <a:p>
            <a:pPr eaLnBrk="1" hangingPunct="1">
              <a:buFont typeface="Wingdings" pitchFamily="2" charset="2"/>
              <a:buNone/>
            </a:pPr>
            <a:r>
              <a:rPr lang="en-US" sz="2000" dirty="0" smtClean="0"/>
              <a:t>			Net id	     </a:t>
            </a:r>
            <a:r>
              <a:rPr lang="en-US" sz="2000" dirty="0" err="1" smtClean="0"/>
              <a:t>Subnetid</a:t>
            </a:r>
            <a:r>
              <a:rPr lang="en-US" sz="2000" dirty="0" smtClean="0"/>
              <a:t>   </a:t>
            </a:r>
            <a:r>
              <a:rPr lang="en-US" sz="2000" dirty="0" err="1" smtClean="0"/>
              <a:t>Hostid</a:t>
            </a:r>
            <a:r>
              <a:rPr lang="en-US" sz="2000" dirty="0" smtClean="0"/>
              <a:t>        </a:t>
            </a:r>
          </a:p>
          <a:p>
            <a:pPr eaLnBrk="1" hangingPunct="1">
              <a:buFont typeface="Wingdings" pitchFamily="2" charset="2"/>
              <a:buNone/>
            </a:pPr>
            <a:endParaRPr lang="en-US" sz="2000" dirty="0" smtClean="0"/>
          </a:p>
          <a:p>
            <a:pPr eaLnBrk="1" hangingPunct="1">
              <a:buFont typeface="Wingdings" pitchFamily="2" charset="2"/>
              <a:buNone/>
            </a:pPr>
            <a:r>
              <a:rPr lang="en-US" sz="2000" dirty="0" smtClean="0"/>
              <a:t>				</a:t>
            </a:r>
            <a:r>
              <a:rPr lang="en-US" sz="2000" dirty="0" err="1" smtClean="0"/>
              <a:t>Kelas</a:t>
            </a:r>
            <a:r>
              <a:rPr lang="en-US" sz="2000" dirty="0" smtClean="0"/>
              <a:t> B</a:t>
            </a:r>
          </a:p>
        </p:txBody>
      </p:sp>
      <p:sp>
        <p:nvSpPr>
          <p:cNvPr id="226308" name="AutoShape 4"/>
          <p:cNvSpPr>
            <a:spLocks/>
          </p:cNvSpPr>
          <p:nvPr/>
        </p:nvSpPr>
        <p:spPr bwMode="auto">
          <a:xfrm rot="5400000">
            <a:off x="3780159" y="4843463"/>
            <a:ext cx="431800" cy="431800"/>
          </a:xfrm>
          <a:prstGeom prst="rightBrace">
            <a:avLst>
              <a:gd name="adj1" fmla="val 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226309" name="AutoShape 5"/>
          <p:cNvSpPr>
            <a:spLocks/>
          </p:cNvSpPr>
          <p:nvPr/>
        </p:nvSpPr>
        <p:spPr bwMode="auto">
          <a:xfrm rot="5400000">
            <a:off x="5022503" y="4257625"/>
            <a:ext cx="431800" cy="1620838"/>
          </a:xfrm>
          <a:prstGeom prst="rightBrace">
            <a:avLst>
              <a:gd name="adj1" fmla="val 3128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226310" name="AutoShape 6"/>
          <p:cNvSpPr>
            <a:spLocks/>
          </p:cNvSpPr>
          <p:nvPr/>
        </p:nvSpPr>
        <p:spPr bwMode="auto">
          <a:xfrm rot="5400000">
            <a:off x="2358082" y="4033789"/>
            <a:ext cx="431800" cy="2052637"/>
          </a:xfrm>
          <a:prstGeom prst="rightBrace">
            <a:avLst>
              <a:gd name="adj1" fmla="val 3961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Grp="1" noChangeArrowheads="1"/>
          </p:cNvSpPr>
          <p:nvPr>
            <p:ph type="body" idx="1"/>
          </p:nvPr>
        </p:nvSpPr>
        <p:spPr>
          <a:xfrm>
            <a:off x="457200" y="885825"/>
            <a:ext cx="8229600" cy="4525963"/>
          </a:xfrm>
        </p:spPr>
        <p:txBody>
          <a:bodyPr/>
          <a:lstStyle/>
          <a:p>
            <a:pPr eaLnBrk="1" hangingPunct="1">
              <a:lnSpc>
                <a:spcPct val="80000"/>
              </a:lnSpc>
            </a:pPr>
            <a:r>
              <a:rPr lang="en-US" sz="2000" smtClean="0"/>
              <a:t>Subnet Mask selalu terdiri dari bit – bit orde tinggi</a:t>
            </a:r>
          </a:p>
          <a:p>
            <a:pPr eaLnBrk="1" hangingPunct="1">
              <a:lnSpc>
                <a:spcPct val="80000"/>
              </a:lnSpc>
              <a:buFont typeface="Wingdings" pitchFamily="2" charset="2"/>
              <a:buNone/>
            </a:pPr>
            <a:r>
              <a:rPr lang="en-US" sz="2000" smtClean="0"/>
              <a:t>		0</a:t>
            </a:r>
          </a:p>
          <a:p>
            <a:pPr eaLnBrk="1" hangingPunct="1">
              <a:lnSpc>
                <a:spcPct val="80000"/>
              </a:lnSpc>
              <a:buFont typeface="Wingdings" pitchFamily="2" charset="2"/>
              <a:buNone/>
            </a:pPr>
            <a:r>
              <a:rPr lang="en-US" sz="2000" smtClean="0"/>
              <a:t>		128</a:t>
            </a:r>
          </a:p>
          <a:p>
            <a:pPr eaLnBrk="1" hangingPunct="1">
              <a:lnSpc>
                <a:spcPct val="80000"/>
              </a:lnSpc>
              <a:buFont typeface="Wingdings" pitchFamily="2" charset="2"/>
              <a:buNone/>
            </a:pPr>
            <a:r>
              <a:rPr lang="en-US" sz="2000" smtClean="0"/>
              <a:t>		192</a:t>
            </a:r>
          </a:p>
          <a:p>
            <a:pPr eaLnBrk="1" hangingPunct="1">
              <a:lnSpc>
                <a:spcPct val="80000"/>
              </a:lnSpc>
              <a:buFont typeface="Wingdings" pitchFamily="2" charset="2"/>
              <a:buNone/>
            </a:pPr>
            <a:r>
              <a:rPr lang="en-US" sz="2000" smtClean="0"/>
              <a:t>		224</a:t>
            </a:r>
          </a:p>
          <a:p>
            <a:pPr eaLnBrk="1" hangingPunct="1">
              <a:lnSpc>
                <a:spcPct val="80000"/>
              </a:lnSpc>
              <a:buFont typeface="Wingdings" pitchFamily="2" charset="2"/>
              <a:buNone/>
            </a:pPr>
            <a:r>
              <a:rPr lang="en-US" sz="2000" smtClean="0"/>
              <a:t>		240</a:t>
            </a:r>
          </a:p>
          <a:p>
            <a:pPr eaLnBrk="1" hangingPunct="1">
              <a:lnSpc>
                <a:spcPct val="80000"/>
              </a:lnSpc>
              <a:buFont typeface="Wingdings" pitchFamily="2" charset="2"/>
              <a:buNone/>
            </a:pPr>
            <a:r>
              <a:rPr lang="en-US" sz="2000" smtClean="0"/>
              <a:t>		248</a:t>
            </a:r>
          </a:p>
          <a:p>
            <a:pPr eaLnBrk="1" hangingPunct="1">
              <a:lnSpc>
                <a:spcPct val="80000"/>
              </a:lnSpc>
              <a:buFont typeface="Wingdings" pitchFamily="2" charset="2"/>
              <a:buNone/>
            </a:pPr>
            <a:r>
              <a:rPr lang="en-US" sz="2000" smtClean="0"/>
              <a:t>		252</a:t>
            </a:r>
          </a:p>
          <a:p>
            <a:pPr eaLnBrk="1" hangingPunct="1">
              <a:lnSpc>
                <a:spcPct val="80000"/>
              </a:lnSpc>
              <a:buFont typeface="Wingdings" pitchFamily="2" charset="2"/>
              <a:buNone/>
            </a:pPr>
            <a:r>
              <a:rPr lang="en-US" sz="2000" smtClean="0"/>
              <a:t>		254</a:t>
            </a:r>
          </a:p>
          <a:p>
            <a:pPr eaLnBrk="1" hangingPunct="1">
              <a:lnSpc>
                <a:spcPct val="80000"/>
              </a:lnSpc>
              <a:buFont typeface="Wingdings" pitchFamily="2" charset="2"/>
              <a:buNone/>
            </a:pPr>
            <a:r>
              <a:rPr lang="en-US" sz="2000" smtClean="0"/>
              <a:t>		255</a:t>
            </a:r>
          </a:p>
          <a:p>
            <a:pPr eaLnBrk="1" hangingPunct="1">
              <a:lnSpc>
                <a:spcPct val="80000"/>
              </a:lnSpc>
            </a:pPr>
            <a:r>
              <a:rPr lang="en-US" sz="2000" smtClean="0"/>
              <a:t>Alamat kelas B, subnetmask 255.255.255.0 mengalokasikan oktet ke 3 sbg alamat subnet, sehingga ada 254 subnetid yang mungkin</a:t>
            </a:r>
          </a:p>
          <a:p>
            <a:pPr eaLnBrk="1" hangingPunct="1">
              <a:lnSpc>
                <a:spcPct val="80000"/>
              </a:lnSpc>
              <a:buFont typeface="Wingdings" pitchFamily="2" charset="2"/>
              <a:buNone/>
            </a:pPr>
            <a:r>
              <a:rPr lang="en-US" sz="2000" smtClean="0"/>
              <a:t>	Catatan : Subnetid tidak dapat berisi 0 atau 1 seluruhnya seperti 	        layaknya netid</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r>
              <a:rPr lang="en-US" smtClean="0"/>
              <a:t>Subnet Mask Default</a:t>
            </a:r>
          </a:p>
        </p:txBody>
      </p:sp>
      <p:sp>
        <p:nvSpPr>
          <p:cNvPr id="228355" name="Rectangle 3"/>
          <p:cNvSpPr>
            <a:spLocks noGrp="1" noChangeArrowheads="1"/>
          </p:cNvSpPr>
          <p:nvPr>
            <p:ph type="body" idx="1"/>
          </p:nvPr>
        </p:nvSpPr>
        <p:spPr/>
        <p:txBody>
          <a:bodyPr/>
          <a:lstStyle/>
          <a:p>
            <a:pPr eaLnBrk="1" hangingPunct="1"/>
            <a:r>
              <a:rPr lang="en-US" smtClean="0"/>
              <a:t>Kelas A : 255.0.0.0</a:t>
            </a:r>
          </a:p>
          <a:p>
            <a:pPr eaLnBrk="1" hangingPunct="1"/>
            <a:r>
              <a:rPr lang="en-US" smtClean="0"/>
              <a:t>Kelas B : 255.255.0.0</a:t>
            </a:r>
          </a:p>
          <a:p>
            <a:pPr eaLnBrk="1" hangingPunct="1"/>
            <a:r>
              <a:rPr lang="en-US" smtClean="0"/>
              <a:t>Kelas C : 255.255.255.0</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r>
              <a:rPr lang="en-US" smtClean="0"/>
              <a:t>Instalasi &amp; Konfigurasi</a:t>
            </a:r>
          </a:p>
        </p:txBody>
      </p:sp>
      <p:sp>
        <p:nvSpPr>
          <p:cNvPr id="229379" name="Rectangle 3"/>
          <p:cNvSpPr>
            <a:spLocks noGrp="1" noChangeArrowheads="1"/>
          </p:cNvSpPr>
          <p:nvPr>
            <p:ph type="body" idx="1"/>
          </p:nvPr>
        </p:nvSpPr>
        <p:spPr/>
        <p:txBody>
          <a:bodyPr/>
          <a:lstStyle/>
          <a:p>
            <a:pPr eaLnBrk="1" hangingPunct="1"/>
            <a:r>
              <a:rPr lang="en-US" smtClean="0"/>
              <a:t>Proses Instalasi</a:t>
            </a:r>
          </a:p>
          <a:p>
            <a:pPr eaLnBrk="1" hangingPunct="1"/>
            <a:r>
              <a:rPr lang="en-US" smtClean="0"/>
              <a:t>Konfigurasi</a:t>
            </a:r>
          </a:p>
          <a:p>
            <a:pPr lvl="1" eaLnBrk="1" hangingPunct="1"/>
            <a:r>
              <a:rPr lang="en-US" smtClean="0"/>
              <a:t>Dinamis</a:t>
            </a:r>
          </a:p>
          <a:p>
            <a:pPr lvl="1" eaLnBrk="1" hangingPunct="1"/>
            <a:r>
              <a:rPr lang="en-US" smtClean="0"/>
              <a:t>Manual</a:t>
            </a:r>
          </a:p>
          <a:p>
            <a:pPr lvl="1" eaLnBrk="1" hangingPunct="1"/>
            <a:r>
              <a:rPr lang="en-US" smtClean="0"/>
              <a:t>Lainnya</a:t>
            </a:r>
          </a:p>
        </p:txBody>
      </p:sp>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r>
              <a:rPr lang="en-US" smtClean="0"/>
              <a:t>Pengujian</a:t>
            </a:r>
          </a:p>
        </p:txBody>
      </p:sp>
      <p:sp>
        <p:nvSpPr>
          <p:cNvPr id="230403" name="Rectangle 3"/>
          <p:cNvSpPr>
            <a:spLocks noGrp="1" noChangeArrowheads="1"/>
          </p:cNvSpPr>
          <p:nvPr>
            <p:ph type="body" idx="1"/>
          </p:nvPr>
        </p:nvSpPr>
        <p:spPr/>
        <p:txBody>
          <a:bodyPr/>
          <a:lstStyle/>
          <a:p>
            <a:pPr eaLnBrk="1" hangingPunct="1"/>
            <a:r>
              <a:rPr lang="en-US" sz="2800" b="1" smtClean="0"/>
              <a:t>ipconfig</a:t>
            </a:r>
          </a:p>
          <a:p>
            <a:pPr eaLnBrk="1" hangingPunct="1">
              <a:buFont typeface="Wingdings" pitchFamily="2" charset="2"/>
              <a:buNone/>
            </a:pPr>
            <a:r>
              <a:rPr lang="en-US" sz="2800" smtClean="0"/>
              <a:t>	melakukan verifikasi parameter-parameter konfigurasi TCP/IP pada sebuah host melalui command prompt (mengetahui alamat IP)</a:t>
            </a:r>
          </a:p>
          <a:p>
            <a:pPr eaLnBrk="1" hangingPunct="1">
              <a:buFont typeface="Wingdings" pitchFamily="2" charset="2"/>
              <a:buNone/>
            </a:pPr>
            <a:endParaRPr lang="en-US" sz="2800" smtClean="0"/>
          </a:p>
          <a:p>
            <a:pPr eaLnBrk="1" hangingPunct="1"/>
            <a:r>
              <a:rPr lang="en-US" sz="2800" b="1" smtClean="0"/>
              <a:t>PING</a:t>
            </a:r>
          </a:p>
          <a:p>
            <a:pPr eaLnBrk="1" hangingPunct="1">
              <a:buFont typeface="Wingdings" pitchFamily="2" charset="2"/>
              <a:buNone/>
            </a:pPr>
            <a:r>
              <a:rPr lang="en-US" sz="2800" b="1" smtClean="0"/>
              <a:t>	</a:t>
            </a:r>
            <a:r>
              <a:rPr lang="en-US" sz="2800" smtClean="0"/>
              <a:t>menguji konfigurasi-konfigurasi TCP/IP dan melakukan diagnosa kegagalan koneksi </a:t>
            </a:r>
            <a:endParaRPr lang="en-US" sz="2800" b="1" smtClean="0"/>
          </a:p>
          <a:p>
            <a:pPr eaLnBrk="1" hangingPunct="1">
              <a:buFont typeface="Wingdings" pitchFamily="2" charset="2"/>
              <a:buNone/>
            </a:pPr>
            <a:endParaRPr lang="en-US" sz="2800" smtClean="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3600" smtClean="0"/>
              <a:t>Komponen Pembangun LAN</a:t>
            </a:r>
          </a:p>
        </p:txBody>
      </p:sp>
      <p:sp>
        <p:nvSpPr>
          <p:cNvPr id="47107" name="Rectangle 3"/>
          <p:cNvSpPr>
            <a:spLocks noGrp="1" noChangeArrowheads="1"/>
          </p:cNvSpPr>
          <p:nvPr>
            <p:ph idx="1"/>
          </p:nvPr>
        </p:nvSpPr>
        <p:spPr/>
        <p:txBody>
          <a:bodyPr/>
          <a:lstStyle/>
          <a:p>
            <a:pPr eaLnBrk="1" hangingPunct="1">
              <a:buFont typeface="Wingdings 2" pitchFamily="18" charset="2"/>
              <a:buNone/>
            </a:pPr>
            <a:r>
              <a:rPr lang="it-IT" sz="2400" b="1" smtClean="0"/>
              <a:t>Perangkat Jaringan</a:t>
            </a:r>
          </a:p>
          <a:p>
            <a:pPr eaLnBrk="1" hangingPunct="1"/>
            <a:r>
              <a:rPr lang="it-IT" sz="2400" smtClean="0"/>
              <a:t>Merupakan sejumlah perangkat yang digunakan dalam jaringan sebagai :</a:t>
            </a:r>
          </a:p>
          <a:p>
            <a:pPr lvl="1" eaLnBrk="1" hangingPunct="1"/>
            <a:r>
              <a:rPr lang="it-IT" sz="2000" smtClean="0"/>
              <a:t>	pemecah jaringan (hub, bridge, switch),</a:t>
            </a:r>
          </a:p>
          <a:p>
            <a:pPr lvl="1" eaLnBrk="1" hangingPunct="1"/>
            <a:r>
              <a:rPr lang="it-IT" sz="2000" smtClean="0"/>
              <a:t>	mengatur perutingan jaringan (router),</a:t>
            </a:r>
          </a:p>
          <a:p>
            <a:pPr lvl="1" eaLnBrk="1" hangingPunct="1"/>
            <a:r>
              <a:rPr lang="it-IT" sz="2000" smtClean="0"/>
              <a:t>	penguat jaringan (repeater), </a:t>
            </a:r>
          </a:p>
          <a:p>
            <a:pPr lvl="1" eaLnBrk="1" hangingPunct="1"/>
            <a:r>
              <a:rPr lang="it-IT" sz="2000" smtClean="0"/>
              <a:t>	pengkonfersi data jaringan (modem), </a:t>
            </a:r>
          </a:p>
          <a:p>
            <a:pPr lvl="1" eaLnBrk="1" hangingPunct="1"/>
            <a:r>
              <a:rPr lang="it-IT" sz="2000" smtClean="0"/>
              <a:t>	interface end user dengan jaringan </a:t>
            </a:r>
          </a:p>
          <a:p>
            <a:pPr lvl="1" eaLnBrk="1" hangingPunct="1">
              <a:buFont typeface="Wingdings 2" pitchFamily="18" charset="2"/>
              <a:buNone/>
            </a:pPr>
            <a:r>
              <a:rPr lang="it-IT" sz="2000" smtClean="0"/>
              <a:t>	  (NIC &amp; wireless adapter).</a:t>
            </a:r>
            <a:endParaRPr lang="en-US" sz="2000" smtClean="0"/>
          </a:p>
        </p:txBody>
      </p:sp>
      <p:sp>
        <p:nvSpPr>
          <p:cNvPr id="47108"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FE8E7756-9F44-49EB-AC2B-C9A2C341876F}" type="slidenum">
              <a:rPr lang="en-US" smtClean="0"/>
              <a:pPr algn="l"/>
              <a:t>22</a:t>
            </a:fld>
            <a:endParaRPr lang="en-US"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r>
              <a:rPr lang="en-US" sz="4000" smtClean="0"/>
              <a:t>Keamanan Jaringan dengan Filter Paket IP</a:t>
            </a:r>
          </a:p>
        </p:txBody>
      </p:sp>
      <p:sp>
        <p:nvSpPr>
          <p:cNvPr id="231427" name="Rectangle 3"/>
          <p:cNvSpPr>
            <a:spLocks noGrp="1" noChangeArrowheads="1"/>
          </p:cNvSpPr>
          <p:nvPr>
            <p:ph type="body" idx="1"/>
          </p:nvPr>
        </p:nvSpPr>
        <p:spPr/>
        <p:txBody>
          <a:bodyPr/>
          <a:lstStyle/>
          <a:p>
            <a:pPr eaLnBrk="1" hangingPunct="1"/>
            <a:r>
              <a:rPr lang="en-US" sz="2800" smtClean="0"/>
              <a:t>User dapat memnentukan IP mana yang akan diamankan, dihalangi, atau diizinkan untuk dapat melintas tanpa dilakukan penyaringan</a:t>
            </a:r>
          </a:p>
          <a:p>
            <a:pPr eaLnBrk="1" hangingPunct="1"/>
            <a:r>
              <a:rPr lang="en-US" sz="2800" smtClean="0"/>
              <a:t>Penyaringan paket-paket IP yang berdasarkan pada:</a:t>
            </a:r>
          </a:p>
          <a:p>
            <a:pPr lvl="1" eaLnBrk="1" hangingPunct="1"/>
            <a:r>
              <a:rPr lang="en-US" sz="2400" smtClean="0"/>
              <a:t>TCP port number</a:t>
            </a:r>
          </a:p>
          <a:p>
            <a:pPr lvl="1" eaLnBrk="1" hangingPunct="1"/>
            <a:r>
              <a:rPr lang="en-US" sz="2400" smtClean="0"/>
              <a:t>UDP port number</a:t>
            </a:r>
          </a:p>
          <a:p>
            <a:pPr lvl="1" eaLnBrk="1" hangingPunct="1"/>
            <a:r>
              <a:rPr lang="en-US" sz="2400" smtClean="0"/>
              <a:t>IP protocol number</a:t>
            </a:r>
          </a:p>
          <a:p>
            <a:pPr eaLnBrk="1" hangingPunct="1"/>
            <a:endParaRPr lang="en-US" sz="2800" smtClean="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p:nvPr>
        </p:nvSpPr>
        <p:spPr/>
        <p:txBody>
          <a:bodyPr/>
          <a:lstStyle/>
          <a:p>
            <a:pPr eaLnBrk="1" hangingPunct="1"/>
            <a:r>
              <a:rPr lang="id-ID" smtClean="0"/>
              <a:t>OSI LAYER</a:t>
            </a:r>
          </a:p>
        </p:txBody>
      </p:sp>
      <p:pic>
        <p:nvPicPr>
          <p:cNvPr id="232451" name="Picture 7" descr="relay"/>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9613" y="2349500"/>
            <a:ext cx="5761037" cy="2879725"/>
          </a:xfrm>
          <a:prstGeom prst="rect">
            <a:avLst/>
          </a:prstGeom>
          <a:solidFill>
            <a:srgbClr val="FFCC00"/>
          </a:solidFill>
          <a:ln w="9525">
            <a:solidFill>
              <a:srgbClr val="FF3300"/>
            </a:solidFill>
            <a:miter lim="800000"/>
            <a:headEnd/>
            <a:tailEnd/>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6"/>
          <p:cNvSpPr>
            <a:spLocks noGrp="1" noChangeArrowheads="1"/>
          </p:cNvSpPr>
          <p:nvPr>
            <p:ph type="title"/>
          </p:nvPr>
        </p:nvSpPr>
        <p:spPr>
          <a:xfrm>
            <a:off x="1619250" y="847725"/>
            <a:ext cx="6629400" cy="636588"/>
          </a:xfrm>
        </p:spPr>
        <p:txBody>
          <a:bodyPr/>
          <a:lstStyle/>
          <a:p>
            <a:pPr eaLnBrk="1" hangingPunct="1"/>
            <a:r>
              <a:rPr lang="en-US" smtClean="0">
                <a:solidFill>
                  <a:srgbClr val="FFCC00"/>
                </a:solidFill>
              </a:rPr>
              <a:t>Pendahuluan</a:t>
            </a:r>
          </a:p>
        </p:txBody>
      </p:sp>
      <p:sp>
        <p:nvSpPr>
          <p:cNvPr id="5127" name="Rectangle 7"/>
          <p:cNvSpPr>
            <a:spLocks noGrp="1" noChangeArrowheads="1"/>
          </p:cNvSpPr>
          <p:nvPr>
            <p:ph type="body" idx="1"/>
          </p:nvPr>
        </p:nvSpPr>
        <p:spPr>
          <a:xfrm>
            <a:off x="1042988" y="1698625"/>
            <a:ext cx="7921625" cy="1658938"/>
          </a:xfrm>
          <a:noFill/>
          <a:ln w="38100" cap="flat" cmpd="dbl">
            <a:solidFill>
              <a:srgbClr val="000080"/>
            </a:solidFill>
            <a:prstDash val="dash"/>
            <a:miter lim="800000"/>
            <a:headEnd/>
            <a:tailEnd/>
          </a:ln>
        </p:spPr>
        <p:txBody>
          <a:bodyPr/>
          <a:lstStyle/>
          <a:p>
            <a:pPr eaLnBrk="1" hangingPunct="1">
              <a:buFontTx/>
              <a:buNone/>
            </a:pPr>
            <a:r>
              <a:rPr lang="en-GB" sz="1800" smtClean="0"/>
              <a:t>Model referensi OSI (Open System Interconnection) menggambarkan</a:t>
            </a:r>
          </a:p>
          <a:p>
            <a:pPr eaLnBrk="1" hangingPunct="1">
              <a:buFontTx/>
              <a:buNone/>
            </a:pPr>
            <a:r>
              <a:rPr lang="en-GB" sz="1800" smtClean="0"/>
              <a:t>bagaimana informasi dari suatu software aplikasi di sebuah komputer </a:t>
            </a:r>
          </a:p>
          <a:p>
            <a:pPr eaLnBrk="1" hangingPunct="1">
              <a:buFontTx/>
              <a:buNone/>
            </a:pPr>
            <a:r>
              <a:rPr lang="en-GB" sz="1800" smtClean="0"/>
              <a:t>berpindah  melewati sebuah media jaringan ke suatu software aplikasi</a:t>
            </a:r>
          </a:p>
          <a:p>
            <a:pPr eaLnBrk="1" hangingPunct="1">
              <a:buFontTx/>
              <a:buNone/>
            </a:pPr>
            <a:r>
              <a:rPr lang="en-GB" sz="1800" smtClean="0"/>
              <a:t>di komputer lain.</a:t>
            </a:r>
            <a:r>
              <a:rPr lang="en-US" sz="1800" smtClean="0"/>
              <a:t> </a:t>
            </a:r>
          </a:p>
        </p:txBody>
      </p:sp>
      <p:sp>
        <p:nvSpPr>
          <p:cNvPr id="5128" name="Rectangle 8"/>
          <p:cNvSpPr>
            <a:spLocks noChangeArrowheads="1"/>
          </p:cNvSpPr>
          <p:nvPr/>
        </p:nvSpPr>
        <p:spPr bwMode="auto">
          <a:xfrm>
            <a:off x="1042988" y="3570288"/>
            <a:ext cx="7921625" cy="1658937"/>
          </a:xfrm>
          <a:prstGeom prst="rect">
            <a:avLst/>
          </a:prstGeom>
          <a:noFill/>
          <a:ln w="38100" cmpd="dbl">
            <a:solidFill>
              <a:srgbClr val="FFFF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p>
            <a:pPr marL="342900" indent="-342900"/>
            <a:r>
              <a:rPr lang="sv-SE"/>
              <a:t>     Model ini disebut ISO OSI (Open System Interconnection) Reference,  Model karena model ini ditujukan bagi pengkoneksian open system yaitu sebagai suatu sistem yang terbuka untuk berkomunikasi dengan sistem-sistem lainnya. Untuk ringkas-nya, kita akan menyebut model tersebut sebagai model OSI saja.</a:t>
            </a:r>
            <a:endParaRPr lang="en-US"/>
          </a:p>
        </p:txBody>
      </p:sp>
      <p:sp>
        <p:nvSpPr>
          <p:cNvPr id="5130" name="Text Box 10"/>
          <p:cNvSpPr txBox="1">
            <a:spLocks noChangeArrowheads="1"/>
          </p:cNvSpPr>
          <p:nvPr/>
        </p:nvSpPr>
        <p:spPr bwMode="auto">
          <a:xfrm>
            <a:off x="1692275" y="5516563"/>
            <a:ext cx="7148513" cy="944562"/>
          </a:xfrm>
          <a:prstGeom prst="rect">
            <a:avLst/>
          </a:prstGeom>
          <a:noFill/>
          <a:ln w="28575"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sv-SE"/>
              <a:t>     Model referensi OSI secara konseptual terbagi ke dalam 7 lapisan dimana masing-masing lapisan memiliki fungsi jaringan yang spesifik</a:t>
            </a: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27">
                                            <p:bg/>
                                          </p:spTgt>
                                        </p:tgtEl>
                                        <p:attrNameLst>
                                          <p:attrName>style.visibility</p:attrName>
                                        </p:attrNameLst>
                                      </p:cBhvr>
                                      <p:to>
                                        <p:strVal val="visible"/>
                                      </p:to>
                                    </p:set>
                                    <p:animEffect transition="in" filter="box(in)">
                                      <p:cBhvr>
                                        <p:cTn id="7" dur="500"/>
                                        <p:tgtEl>
                                          <p:spTgt spid="5127">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127">
                                            <p:txEl>
                                              <p:pRg st="0" end="0"/>
                                            </p:txEl>
                                          </p:spTgt>
                                        </p:tgtEl>
                                        <p:attrNameLst>
                                          <p:attrName>style.visibility</p:attrName>
                                        </p:attrNameLst>
                                      </p:cBhvr>
                                      <p:to>
                                        <p:strVal val="visible"/>
                                      </p:to>
                                    </p:set>
                                    <p:animEffect transition="in" filter="box(in)">
                                      <p:cBhvr>
                                        <p:cTn id="12" dur="500"/>
                                        <p:tgtEl>
                                          <p:spTgt spid="51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127">
                                            <p:txEl>
                                              <p:pRg st="1" end="1"/>
                                            </p:txEl>
                                          </p:spTgt>
                                        </p:tgtEl>
                                        <p:attrNameLst>
                                          <p:attrName>style.visibility</p:attrName>
                                        </p:attrNameLst>
                                      </p:cBhvr>
                                      <p:to>
                                        <p:strVal val="visible"/>
                                      </p:to>
                                    </p:set>
                                    <p:animEffect transition="in" filter="box(in)">
                                      <p:cBhvr>
                                        <p:cTn id="17" dur="500"/>
                                        <p:tgtEl>
                                          <p:spTgt spid="512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127">
                                            <p:txEl>
                                              <p:pRg st="2" end="2"/>
                                            </p:txEl>
                                          </p:spTgt>
                                        </p:tgtEl>
                                        <p:attrNameLst>
                                          <p:attrName>style.visibility</p:attrName>
                                        </p:attrNameLst>
                                      </p:cBhvr>
                                      <p:to>
                                        <p:strVal val="visible"/>
                                      </p:to>
                                    </p:set>
                                    <p:animEffect transition="in" filter="box(in)">
                                      <p:cBhvr>
                                        <p:cTn id="22" dur="500"/>
                                        <p:tgtEl>
                                          <p:spTgt spid="512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127">
                                            <p:txEl>
                                              <p:pRg st="3" end="3"/>
                                            </p:txEl>
                                          </p:spTgt>
                                        </p:tgtEl>
                                        <p:attrNameLst>
                                          <p:attrName>style.visibility</p:attrName>
                                        </p:attrNameLst>
                                      </p:cBhvr>
                                      <p:to>
                                        <p:strVal val="visible"/>
                                      </p:to>
                                    </p:set>
                                    <p:animEffect transition="in" filter="box(in)">
                                      <p:cBhvr>
                                        <p:cTn id="27" dur="500"/>
                                        <p:tgtEl>
                                          <p:spTgt spid="512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5128">
                                            <p:txEl>
                                              <p:pRg st="0" end="0"/>
                                            </p:txEl>
                                          </p:spTgt>
                                        </p:tgtEl>
                                        <p:attrNameLst>
                                          <p:attrName>style.visibility</p:attrName>
                                        </p:attrNameLst>
                                      </p:cBhvr>
                                      <p:to>
                                        <p:strVal val="visible"/>
                                      </p:to>
                                    </p:set>
                                    <p:anim calcmode="lin" valueType="num">
                                      <p:cBhvr additive="base">
                                        <p:cTn id="32" dur="500" fill="hold"/>
                                        <p:tgtEl>
                                          <p:spTgt spid="512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5130">
                                            <p:txEl>
                                              <p:pRg st="0" end="0"/>
                                            </p:txEl>
                                          </p:spTgt>
                                        </p:tgtEl>
                                        <p:attrNameLst>
                                          <p:attrName>style.visibility</p:attrName>
                                        </p:attrNameLst>
                                      </p:cBhvr>
                                      <p:to>
                                        <p:strVal val="visible"/>
                                      </p:to>
                                    </p:set>
                                    <p:animEffect transition="in" filter="diamond(in)">
                                      <p:cBhvr>
                                        <p:cTn id="38" dur="2000"/>
                                        <p:tgtEl>
                                          <p:spTgt spid="51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build="p"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262188" y="1052513"/>
            <a:ext cx="4614862" cy="492125"/>
          </a:xfrm>
        </p:spPr>
        <p:txBody>
          <a:bodyPr/>
          <a:lstStyle/>
          <a:p>
            <a:pPr algn="ctr" eaLnBrk="1" hangingPunct="1"/>
            <a:r>
              <a:rPr lang="en-US" sz="2800" smtClean="0">
                <a:solidFill>
                  <a:srgbClr val="FFCC00"/>
                </a:solidFill>
              </a:rPr>
              <a:t>Model Referensi OSI</a:t>
            </a:r>
          </a:p>
        </p:txBody>
      </p:sp>
      <p:sp>
        <p:nvSpPr>
          <p:cNvPr id="20484" name="Rectangle 7"/>
          <p:cNvSpPr>
            <a:spLocks noChangeArrowheads="1"/>
          </p:cNvSpPr>
          <p:nvPr/>
        </p:nvSpPr>
        <p:spPr bwMode="auto">
          <a:xfrm>
            <a:off x="0" y="2076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nchor="ctr">
            <a:spAutoFit/>
          </a:bodyPr>
          <a:lstStyle/>
          <a:p>
            <a:endParaRPr lang="id-ID"/>
          </a:p>
        </p:txBody>
      </p:sp>
      <p:graphicFrame>
        <p:nvGraphicFramePr>
          <p:cNvPr id="20482" name="Object 2"/>
          <p:cNvGraphicFramePr>
            <a:graphicFrameLocks noChangeAspect="1"/>
          </p:cNvGraphicFramePr>
          <p:nvPr/>
        </p:nvGraphicFramePr>
        <p:xfrm>
          <a:off x="1008063" y="1628775"/>
          <a:ext cx="8101012" cy="4824413"/>
        </p:xfrm>
        <a:graphic>
          <a:graphicData uri="http://schemas.openxmlformats.org/presentationml/2006/ole">
            <mc:AlternateContent xmlns:mc="http://schemas.openxmlformats.org/markup-compatibility/2006">
              <mc:Choice xmlns:v="urn:schemas-microsoft-com:vml" Requires="v">
                <p:oleObj spid="_x0000_s20486" r:id="rId3" imgW="4853940" imgH="3426460" progId="Visio.Drawing.4">
                  <p:embed/>
                </p:oleObj>
              </mc:Choice>
              <mc:Fallback>
                <p:oleObj r:id="rId3" imgW="4853940" imgH="3426460" progId="Visio.Drawing.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1628775"/>
                        <a:ext cx="8101012" cy="4824413"/>
                      </a:xfrm>
                      <a:prstGeom prst="rect">
                        <a:avLst/>
                      </a:prstGeom>
                      <a:solidFill>
                        <a:srgbClr val="FFCC00"/>
                      </a:solidFill>
                    </p:spPr>
                  </p:pic>
                </p:oleObj>
              </mc:Fallback>
            </mc:AlternateContent>
          </a:graphicData>
        </a:graphic>
      </p:graphicFrame>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1828800" y="836613"/>
            <a:ext cx="6629400" cy="563562"/>
          </a:xfrm>
        </p:spPr>
        <p:txBody>
          <a:bodyPr/>
          <a:lstStyle/>
          <a:p>
            <a:pPr algn="ctr" eaLnBrk="1" hangingPunct="1"/>
            <a:r>
              <a:rPr lang="en-GB" sz="2800" smtClean="0">
                <a:solidFill>
                  <a:srgbClr val="FFCC00"/>
                </a:solidFill>
              </a:rPr>
              <a:t>Physical Layer</a:t>
            </a:r>
            <a:r>
              <a:rPr lang="en-US" sz="2800" smtClean="0">
                <a:solidFill>
                  <a:srgbClr val="FFCC00"/>
                </a:solidFill>
              </a:rPr>
              <a:t> </a:t>
            </a:r>
          </a:p>
        </p:txBody>
      </p:sp>
      <p:sp>
        <p:nvSpPr>
          <p:cNvPr id="23555" name="Rectangle 3"/>
          <p:cNvSpPr>
            <a:spLocks noGrp="1" noChangeArrowheads="1"/>
          </p:cNvSpPr>
          <p:nvPr>
            <p:ph type="body" idx="1"/>
          </p:nvPr>
        </p:nvSpPr>
        <p:spPr>
          <a:xfrm>
            <a:off x="1258888" y="1484313"/>
            <a:ext cx="7705725" cy="1584325"/>
          </a:xfrm>
          <a:noFill/>
          <a:ln w="28575">
            <a:solidFill>
              <a:srgbClr val="800000"/>
            </a:solidFill>
            <a:miter lim="800000"/>
            <a:headEnd/>
            <a:tailEnd/>
          </a:ln>
        </p:spPr>
        <p:txBody>
          <a:bodyPr/>
          <a:lstStyle/>
          <a:p>
            <a:pPr eaLnBrk="1" hangingPunct="1">
              <a:lnSpc>
                <a:spcPct val="80000"/>
              </a:lnSpc>
              <a:buFontTx/>
              <a:buNone/>
            </a:pPr>
            <a:r>
              <a:rPr lang="en-US" sz="2000" smtClean="0"/>
              <a:t>Layer ini mengatur tentang bentuk interface yang berbeda-beda </a:t>
            </a:r>
          </a:p>
          <a:p>
            <a:pPr eaLnBrk="1" hangingPunct="1">
              <a:lnSpc>
                <a:spcPct val="80000"/>
              </a:lnSpc>
              <a:buFontTx/>
              <a:buNone/>
            </a:pPr>
            <a:r>
              <a:rPr lang="en-US" sz="2000" smtClean="0"/>
              <a:t>dari sebuah media transmisi. Spesifikasi yang berbeda misal </a:t>
            </a:r>
          </a:p>
          <a:p>
            <a:pPr eaLnBrk="1" hangingPunct="1">
              <a:lnSpc>
                <a:spcPct val="80000"/>
              </a:lnSpc>
              <a:buFontTx/>
              <a:buNone/>
            </a:pPr>
            <a:r>
              <a:rPr lang="en-US" sz="2000" smtClean="0"/>
              <a:t>konektor, pin, penggunaan pin, arus listrik yang lewat, encoding, </a:t>
            </a:r>
          </a:p>
          <a:p>
            <a:pPr eaLnBrk="1" hangingPunct="1">
              <a:lnSpc>
                <a:spcPct val="80000"/>
              </a:lnSpc>
              <a:buFontTx/>
              <a:buNone/>
            </a:pPr>
            <a:r>
              <a:rPr lang="en-US" sz="2000" smtClean="0"/>
              <a:t>sumber cahaya dan lain-lain</a:t>
            </a:r>
          </a:p>
        </p:txBody>
      </p:sp>
      <p:sp>
        <p:nvSpPr>
          <p:cNvPr id="23556" name="Rectangle 4"/>
          <p:cNvSpPr>
            <a:spLocks noChangeArrowheads="1"/>
          </p:cNvSpPr>
          <p:nvPr/>
        </p:nvSpPr>
        <p:spPr bwMode="auto">
          <a:xfrm>
            <a:off x="1258888" y="3213100"/>
            <a:ext cx="7705725" cy="1223963"/>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p>
            <a:pPr marL="342900" indent="-342900" algn="just">
              <a:lnSpc>
                <a:spcPct val="80000"/>
              </a:lnSpc>
            </a:pPr>
            <a:r>
              <a:rPr lang="sv-SE"/>
              <a:t>Secara umum masalah-masalah desain yang ditemukan di sini </a:t>
            </a:r>
          </a:p>
          <a:p>
            <a:pPr marL="342900" indent="-342900" algn="just">
              <a:lnSpc>
                <a:spcPct val="80000"/>
              </a:lnSpc>
            </a:pPr>
            <a:r>
              <a:rPr lang="sv-SE"/>
              <a:t>berhubungan secara mekanik, elektrik dan interface prosedural, </a:t>
            </a:r>
          </a:p>
          <a:p>
            <a:pPr marL="342900" indent="-342900" algn="just">
              <a:lnSpc>
                <a:spcPct val="80000"/>
              </a:lnSpc>
            </a:pPr>
            <a:r>
              <a:rPr lang="sv-SE"/>
              <a:t>dan media fisik yang berada di bawah physical layer.</a:t>
            </a:r>
            <a:endParaRPr lang="en-US"/>
          </a:p>
        </p:txBody>
      </p:sp>
      <p:sp>
        <p:nvSpPr>
          <p:cNvPr id="23557" name="Rectangle 5"/>
          <p:cNvSpPr>
            <a:spLocks noChangeArrowheads="1"/>
          </p:cNvSpPr>
          <p:nvPr/>
        </p:nvSpPr>
        <p:spPr bwMode="auto">
          <a:xfrm>
            <a:off x="1619250" y="4725988"/>
            <a:ext cx="7273925" cy="1366837"/>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p>
            <a:pPr marL="342900" indent="-342900"/>
            <a:r>
              <a:rPr lang="en-US"/>
              <a:t>Example :</a:t>
            </a:r>
          </a:p>
          <a:p>
            <a:pPr marL="342900" indent="-342900"/>
            <a:r>
              <a:rPr lang="en-US"/>
              <a:t>EIA/TIA-232, V35, EIA/TIA- 449, V.24, RJ45, Ethernet, NRZI, </a:t>
            </a:r>
          </a:p>
          <a:p>
            <a:pPr marL="342900" indent="-342900"/>
            <a:r>
              <a:rPr lang="en-US"/>
              <a:t>NRZ, B8ZS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checkerboard(across)">
                                      <p:cBhvr>
                                        <p:cTn id="7" dur="500"/>
                                        <p:tgtEl>
                                          <p:spTgt spid="23555">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checkerboard(across)">
                                      <p:cBhvr>
                                        <p:cTn id="10" dur="500"/>
                                        <p:tgtEl>
                                          <p:spTgt spid="2355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checkerboard(across)">
                                      <p:cBhvr>
                                        <p:cTn id="13" dur="500"/>
                                        <p:tgtEl>
                                          <p:spTgt spid="23555">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3555">
                                            <p:txEl>
                                              <p:pRg st="3" end="3"/>
                                            </p:txEl>
                                          </p:spTgt>
                                        </p:tgtEl>
                                        <p:attrNameLst>
                                          <p:attrName>style.visibility</p:attrName>
                                        </p:attrNameLst>
                                      </p:cBhvr>
                                      <p:to>
                                        <p:strVal val="visible"/>
                                      </p:to>
                                    </p:set>
                                    <p:animEffect transition="in" filter="checkerboard(across)">
                                      <p:cBhvr>
                                        <p:cTn id="16" dur="500"/>
                                        <p:tgtEl>
                                          <p:spTgt spid="2355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23556">
                                            <p:txEl>
                                              <p:pRg st="0" end="0"/>
                                            </p:txEl>
                                          </p:spTgt>
                                        </p:tgtEl>
                                        <p:attrNameLst>
                                          <p:attrName>style.visibility</p:attrName>
                                        </p:attrNameLst>
                                      </p:cBhvr>
                                      <p:to>
                                        <p:strVal val="visible"/>
                                      </p:to>
                                    </p:set>
                                    <p:animEffect transition="in" filter="box(in)">
                                      <p:cBhvr>
                                        <p:cTn id="21" dur="500"/>
                                        <p:tgtEl>
                                          <p:spTgt spid="23556">
                                            <p:txEl>
                                              <p:pRg st="0" end="0"/>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23556">
                                            <p:txEl>
                                              <p:pRg st="1" end="1"/>
                                            </p:txEl>
                                          </p:spTgt>
                                        </p:tgtEl>
                                        <p:attrNameLst>
                                          <p:attrName>style.visibility</p:attrName>
                                        </p:attrNameLst>
                                      </p:cBhvr>
                                      <p:to>
                                        <p:strVal val="visible"/>
                                      </p:to>
                                    </p:set>
                                    <p:animEffect transition="in" filter="box(in)">
                                      <p:cBhvr>
                                        <p:cTn id="24" dur="500"/>
                                        <p:tgtEl>
                                          <p:spTgt spid="23556">
                                            <p:txEl>
                                              <p:pRg st="1" end="1"/>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23556">
                                            <p:txEl>
                                              <p:pRg st="2" end="2"/>
                                            </p:txEl>
                                          </p:spTgt>
                                        </p:tgtEl>
                                        <p:attrNameLst>
                                          <p:attrName>style.visibility</p:attrName>
                                        </p:attrNameLst>
                                      </p:cBhvr>
                                      <p:to>
                                        <p:strVal val="visible"/>
                                      </p:to>
                                    </p:set>
                                    <p:animEffect transition="in" filter="box(in)">
                                      <p:cBhvr>
                                        <p:cTn id="27" dur="500"/>
                                        <p:tgtEl>
                                          <p:spTgt spid="23556">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557">
                                            <p:txEl>
                                              <p:pRg st="0" end="0"/>
                                            </p:txEl>
                                          </p:spTgt>
                                        </p:tgtEl>
                                        <p:attrNameLst>
                                          <p:attrName>style.visibility</p:attrName>
                                        </p:attrNameLst>
                                      </p:cBhvr>
                                      <p:to>
                                        <p:strVal val="visible"/>
                                      </p:to>
                                    </p:set>
                                    <p:animEffect transition="in" filter="blinds(horizontal)">
                                      <p:cBhvr>
                                        <p:cTn id="32" dur="500"/>
                                        <p:tgtEl>
                                          <p:spTgt spid="23557">
                                            <p:txEl>
                                              <p:pRg st="0" end="0"/>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3557">
                                            <p:txEl>
                                              <p:pRg st="1" end="1"/>
                                            </p:txEl>
                                          </p:spTgt>
                                        </p:tgtEl>
                                        <p:attrNameLst>
                                          <p:attrName>style.visibility</p:attrName>
                                        </p:attrNameLst>
                                      </p:cBhvr>
                                      <p:to>
                                        <p:strVal val="visible"/>
                                      </p:to>
                                    </p:set>
                                    <p:animEffect transition="in" filter="blinds(horizontal)">
                                      <p:cBhvr>
                                        <p:cTn id="35" dur="500"/>
                                        <p:tgtEl>
                                          <p:spTgt spid="23557">
                                            <p:txEl>
                                              <p:pRg st="1" end="1"/>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3557">
                                            <p:txEl>
                                              <p:pRg st="2" end="2"/>
                                            </p:txEl>
                                          </p:spTgt>
                                        </p:tgtEl>
                                        <p:attrNameLst>
                                          <p:attrName>style.visibility</p:attrName>
                                        </p:attrNameLst>
                                      </p:cBhvr>
                                      <p:to>
                                        <p:strVal val="visible"/>
                                      </p:to>
                                    </p:set>
                                    <p:animEffect transition="in" filter="blinds(horizontal)">
                                      <p:cBhvr>
                                        <p:cTn id="38" dur="500"/>
                                        <p:tgtEl>
                                          <p:spTgt spid="235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828800" y="836613"/>
            <a:ext cx="6629400" cy="563562"/>
          </a:xfrm>
        </p:spPr>
        <p:txBody>
          <a:bodyPr/>
          <a:lstStyle/>
          <a:p>
            <a:pPr algn="ctr" eaLnBrk="1" hangingPunct="1"/>
            <a:r>
              <a:rPr lang="sv-SE" sz="2800" smtClean="0">
                <a:solidFill>
                  <a:srgbClr val="FFCC00"/>
                </a:solidFill>
              </a:rPr>
              <a:t>Data Link Layer</a:t>
            </a:r>
            <a:endParaRPr lang="en-US" sz="2800" smtClean="0">
              <a:solidFill>
                <a:srgbClr val="FFCC00"/>
              </a:solidFill>
            </a:endParaRPr>
          </a:p>
        </p:txBody>
      </p:sp>
      <p:sp>
        <p:nvSpPr>
          <p:cNvPr id="31747" name="Rectangle 3"/>
          <p:cNvSpPr>
            <a:spLocks noGrp="1" noChangeArrowheads="1"/>
          </p:cNvSpPr>
          <p:nvPr>
            <p:ph type="body" idx="1"/>
          </p:nvPr>
        </p:nvSpPr>
        <p:spPr>
          <a:xfrm>
            <a:off x="1258888" y="1484313"/>
            <a:ext cx="7705725" cy="1081087"/>
          </a:xfrm>
          <a:noFill/>
          <a:ln w="28575">
            <a:solidFill>
              <a:srgbClr val="800000"/>
            </a:solidFill>
            <a:miter lim="800000"/>
            <a:headEnd/>
            <a:tailEnd/>
          </a:ln>
        </p:spPr>
        <p:txBody>
          <a:bodyPr/>
          <a:lstStyle/>
          <a:p>
            <a:pPr eaLnBrk="1" hangingPunct="1">
              <a:lnSpc>
                <a:spcPct val="80000"/>
              </a:lnSpc>
              <a:buFontTx/>
              <a:buNone/>
            </a:pPr>
            <a:r>
              <a:rPr lang="en-US" sz="1800" smtClean="0"/>
              <a:t>Layer ini mengatur pengiriman data dari interface yang berbeda. </a:t>
            </a:r>
          </a:p>
          <a:p>
            <a:pPr eaLnBrk="1" hangingPunct="1">
              <a:lnSpc>
                <a:spcPct val="80000"/>
              </a:lnSpc>
              <a:buFontTx/>
              <a:buNone/>
            </a:pPr>
            <a:r>
              <a:rPr lang="en-US" sz="1800" smtClean="0"/>
              <a:t>Semisal pengiriman data dari ethernet 802.3 menuju ke High-</a:t>
            </a:r>
          </a:p>
          <a:p>
            <a:pPr eaLnBrk="1" hangingPunct="1">
              <a:lnSpc>
                <a:spcPct val="80000"/>
              </a:lnSpc>
              <a:buFontTx/>
              <a:buNone/>
            </a:pPr>
            <a:r>
              <a:rPr lang="en-US" sz="1800" smtClean="0"/>
              <a:t>level Data Link Control (HDLC), pengiriman data WAN.</a:t>
            </a:r>
          </a:p>
        </p:txBody>
      </p:sp>
      <p:sp>
        <p:nvSpPr>
          <p:cNvPr id="31748" name="Rectangle 4"/>
          <p:cNvSpPr>
            <a:spLocks noChangeArrowheads="1"/>
          </p:cNvSpPr>
          <p:nvPr/>
        </p:nvSpPr>
        <p:spPr bwMode="auto">
          <a:xfrm>
            <a:off x="1258888" y="2924175"/>
            <a:ext cx="7705725" cy="1081088"/>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lstStyle/>
          <a:p>
            <a:pPr marL="342900" indent="-342900" algn="just">
              <a:lnSpc>
                <a:spcPct val="80000"/>
              </a:lnSpc>
            </a:pPr>
            <a:r>
              <a:rPr lang="sv-SE"/>
              <a:t>Tugas utama data link layer adalah sebagai fasilitas transmisi raw </a:t>
            </a:r>
          </a:p>
          <a:p>
            <a:pPr marL="342900" indent="-342900" algn="just">
              <a:lnSpc>
                <a:spcPct val="80000"/>
              </a:lnSpc>
            </a:pPr>
            <a:r>
              <a:rPr lang="sv-SE"/>
              <a:t>data dan mentransformasi data tersebut ke saluran yang bebas </a:t>
            </a:r>
          </a:p>
          <a:p>
            <a:pPr marL="342900" indent="-342900" algn="just">
              <a:lnSpc>
                <a:spcPct val="80000"/>
              </a:lnSpc>
            </a:pPr>
            <a:r>
              <a:rPr lang="sv-SE"/>
              <a:t>dari kesalahan transmisi</a:t>
            </a:r>
            <a:r>
              <a:rPr lang="en-US"/>
              <a:t> </a:t>
            </a:r>
          </a:p>
        </p:txBody>
      </p:sp>
      <p:sp>
        <p:nvSpPr>
          <p:cNvPr id="31751" name="Text Box 7"/>
          <p:cNvSpPr txBox="1">
            <a:spLocks noChangeArrowheads="1"/>
          </p:cNvSpPr>
          <p:nvPr/>
        </p:nvSpPr>
        <p:spPr bwMode="auto">
          <a:xfrm>
            <a:off x="1506538" y="4238625"/>
            <a:ext cx="7458075" cy="2055813"/>
          </a:xfrm>
          <a:prstGeom prst="rect">
            <a:avLst/>
          </a:prstGeom>
          <a:noFill/>
          <a:ln w="38100" algn="ctr">
            <a:solidFill>
              <a:schemeClr va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Fungsi yang diberikan pada layer data link antara lain :</a:t>
            </a:r>
          </a:p>
          <a:p>
            <a:r>
              <a:rPr lang="en-US"/>
              <a:t>- Arbitration, pemilihan media fisik</a:t>
            </a:r>
          </a:p>
          <a:p>
            <a:r>
              <a:rPr lang="en-US"/>
              <a:t>- Addressing, pengalamatan fisik</a:t>
            </a:r>
          </a:p>
          <a:p>
            <a:r>
              <a:rPr lang="en-US"/>
              <a:t>- Error detection, menentukan apakah data telah berhasil terkirim</a:t>
            </a:r>
          </a:p>
          <a:p>
            <a:r>
              <a:rPr lang="en-US"/>
              <a:t>- Identify Data Encapsulation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0" dur="500"/>
                                        <p:tgtEl>
                                          <p:spTgt spid="3174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3" dur="500"/>
                                        <p:tgtEl>
                                          <p:spTgt spid="3174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31748">
                                            <p:txEl>
                                              <p:pRg st="0" end="0"/>
                                            </p:txEl>
                                          </p:spTgt>
                                        </p:tgtEl>
                                        <p:attrNameLst>
                                          <p:attrName>style.visibility</p:attrName>
                                        </p:attrNameLst>
                                      </p:cBhvr>
                                      <p:to>
                                        <p:strVal val="visible"/>
                                      </p:to>
                                    </p:set>
                                    <p:animEffect transition="in" filter="checkerboard(across)">
                                      <p:cBhvr>
                                        <p:cTn id="18" dur="500"/>
                                        <p:tgtEl>
                                          <p:spTgt spid="31748">
                                            <p:txEl>
                                              <p:pRg st="0" end="0"/>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1748">
                                            <p:txEl>
                                              <p:pRg st="1" end="1"/>
                                            </p:txEl>
                                          </p:spTgt>
                                        </p:tgtEl>
                                        <p:attrNameLst>
                                          <p:attrName>style.visibility</p:attrName>
                                        </p:attrNameLst>
                                      </p:cBhvr>
                                      <p:to>
                                        <p:strVal val="visible"/>
                                      </p:to>
                                    </p:set>
                                    <p:animEffect transition="in" filter="checkerboard(across)">
                                      <p:cBhvr>
                                        <p:cTn id="21" dur="500"/>
                                        <p:tgtEl>
                                          <p:spTgt spid="31748">
                                            <p:txEl>
                                              <p:pRg st="1" end="1"/>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1748">
                                            <p:txEl>
                                              <p:pRg st="2" end="2"/>
                                            </p:txEl>
                                          </p:spTgt>
                                        </p:tgtEl>
                                        <p:attrNameLst>
                                          <p:attrName>style.visibility</p:attrName>
                                        </p:attrNameLst>
                                      </p:cBhvr>
                                      <p:to>
                                        <p:strVal val="visible"/>
                                      </p:to>
                                    </p:set>
                                    <p:animEffect transition="in" filter="checkerboard(across)">
                                      <p:cBhvr>
                                        <p:cTn id="24" dur="500"/>
                                        <p:tgtEl>
                                          <p:spTgt spid="31748">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6" fill="hold" nodeType="clickEffect">
                                  <p:stCondLst>
                                    <p:cond delay="0"/>
                                  </p:stCondLst>
                                  <p:childTnLst>
                                    <p:set>
                                      <p:cBhvr>
                                        <p:cTn id="28" dur="1" fill="hold">
                                          <p:stCondLst>
                                            <p:cond delay="0"/>
                                          </p:stCondLst>
                                        </p:cTn>
                                        <p:tgtEl>
                                          <p:spTgt spid="31751">
                                            <p:txEl>
                                              <p:pRg st="0" end="0"/>
                                            </p:txEl>
                                          </p:spTgt>
                                        </p:tgtEl>
                                        <p:attrNameLst>
                                          <p:attrName>style.visibility</p:attrName>
                                        </p:attrNameLst>
                                      </p:cBhvr>
                                      <p:to>
                                        <p:strVal val="visible"/>
                                      </p:to>
                                    </p:set>
                                    <p:animEffect transition="in" filter="barn(inHorizontal)">
                                      <p:cBhvr>
                                        <p:cTn id="29" dur="500"/>
                                        <p:tgtEl>
                                          <p:spTgt spid="31751">
                                            <p:txEl>
                                              <p:pRg st="0" end="0"/>
                                            </p:txEl>
                                          </p:spTgt>
                                        </p:tgtEl>
                                      </p:cBhvr>
                                    </p:animEffect>
                                  </p:childTnLst>
                                </p:cTn>
                              </p:par>
                              <p:par>
                                <p:cTn id="30" presetID="16" presetClass="entr" presetSubtype="26" fill="hold" nodeType="withEffect">
                                  <p:stCondLst>
                                    <p:cond delay="0"/>
                                  </p:stCondLst>
                                  <p:childTnLst>
                                    <p:set>
                                      <p:cBhvr>
                                        <p:cTn id="31" dur="1" fill="hold">
                                          <p:stCondLst>
                                            <p:cond delay="0"/>
                                          </p:stCondLst>
                                        </p:cTn>
                                        <p:tgtEl>
                                          <p:spTgt spid="31751">
                                            <p:txEl>
                                              <p:pRg st="1" end="1"/>
                                            </p:txEl>
                                          </p:spTgt>
                                        </p:tgtEl>
                                        <p:attrNameLst>
                                          <p:attrName>style.visibility</p:attrName>
                                        </p:attrNameLst>
                                      </p:cBhvr>
                                      <p:to>
                                        <p:strVal val="visible"/>
                                      </p:to>
                                    </p:set>
                                    <p:animEffect transition="in" filter="barn(inHorizontal)">
                                      <p:cBhvr>
                                        <p:cTn id="32" dur="500"/>
                                        <p:tgtEl>
                                          <p:spTgt spid="31751">
                                            <p:txEl>
                                              <p:pRg st="1" end="1"/>
                                            </p:txEl>
                                          </p:spTgt>
                                        </p:tgtEl>
                                      </p:cBhvr>
                                    </p:animEffect>
                                  </p:childTnLst>
                                </p:cTn>
                              </p:par>
                              <p:par>
                                <p:cTn id="33" presetID="16" presetClass="entr" presetSubtype="26" fill="hold" nodeType="withEffect">
                                  <p:stCondLst>
                                    <p:cond delay="0"/>
                                  </p:stCondLst>
                                  <p:childTnLst>
                                    <p:set>
                                      <p:cBhvr>
                                        <p:cTn id="34" dur="1" fill="hold">
                                          <p:stCondLst>
                                            <p:cond delay="0"/>
                                          </p:stCondLst>
                                        </p:cTn>
                                        <p:tgtEl>
                                          <p:spTgt spid="31751">
                                            <p:txEl>
                                              <p:pRg st="2" end="2"/>
                                            </p:txEl>
                                          </p:spTgt>
                                        </p:tgtEl>
                                        <p:attrNameLst>
                                          <p:attrName>style.visibility</p:attrName>
                                        </p:attrNameLst>
                                      </p:cBhvr>
                                      <p:to>
                                        <p:strVal val="visible"/>
                                      </p:to>
                                    </p:set>
                                    <p:animEffect transition="in" filter="barn(inHorizontal)">
                                      <p:cBhvr>
                                        <p:cTn id="35" dur="500"/>
                                        <p:tgtEl>
                                          <p:spTgt spid="31751">
                                            <p:txEl>
                                              <p:pRg st="2" end="2"/>
                                            </p:txEl>
                                          </p:spTgt>
                                        </p:tgtEl>
                                      </p:cBhvr>
                                    </p:animEffect>
                                  </p:childTnLst>
                                </p:cTn>
                              </p:par>
                              <p:par>
                                <p:cTn id="36" presetID="16" presetClass="entr" presetSubtype="26" fill="hold" nodeType="withEffect">
                                  <p:stCondLst>
                                    <p:cond delay="0"/>
                                  </p:stCondLst>
                                  <p:childTnLst>
                                    <p:set>
                                      <p:cBhvr>
                                        <p:cTn id="37" dur="1" fill="hold">
                                          <p:stCondLst>
                                            <p:cond delay="0"/>
                                          </p:stCondLst>
                                        </p:cTn>
                                        <p:tgtEl>
                                          <p:spTgt spid="31751">
                                            <p:txEl>
                                              <p:pRg st="3" end="3"/>
                                            </p:txEl>
                                          </p:spTgt>
                                        </p:tgtEl>
                                        <p:attrNameLst>
                                          <p:attrName>style.visibility</p:attrName>
                                        </p:attrNameLst>
                                      </p:cBhvr>
                                      <p:to>
                                        <p:strVal val="visible"/>
                                      </p:to>
                                    </p:set>
                                    <p:animEffect transition="in" filter="barn(inHorizontal)">
                                      <p:cBhvr>
                                        <p:cTn id="38" dur="500"/>
                                        <p:tgtEl>
                                          <p:spTgt spid="31751">
                                            <p:txEl>
                                              <p:pRg st="3" end="3"/>
                                            </p:txEl>
                                          </p:spTgt>
                                        </p:tgtEl>
                                      </p:cBhvr>
                                    </p:animEffect>
                                  </p:childTnLst>
                                </p:cTn>
                              </p:par>
                              <p:par>
                                <p:cTn id="39" presetID="16" presetClass="entr" presetSubtype="26" fill="hold" nodeType="withEffect">
                                  <p:stCondLst>
                                    <p:cond delay="0"/>
                                  </p:stCondLst>
                                  <p:childTnLst>
                                    <p:set>
                                      <p:cBhvr>
                                        <p:cTn id="40" dur="1" fill="hold">
                                          <p:stCondLst>
                                            <p:cond delay="0"/>
                                          </p:stCondLst>
                                        </p:cTn>
                                        <p:tgtEl>
                                          <p:spTgt spid="31751">
                                            <p:txEl>
                                              <p:pRg st="4" end="4"/>
                                            </p:txEl>
                                          </p:spTgt>
                                        </p:tgtEl>
                                        <p:attrNameLst>
                                          <p:attrName>style.visibility</p:attrName>
                                        </p:attrNameLst>
                                      </p:cBhvr>
                                      <p:to>
                                        <p:strVal val="visible"/>
                                      </p:to>
                                    </p:set>
                                    <p:animEffect transition="in" filter="barn(inHorizontal)">
                                      <p:cBhvr>
                                        <p:cTn id="41" dur="500"/>
                                        <p:tgtEl>
                                          <p:spTgt spid="317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1187450" y="1196975"/>
            <a:ext cx="7705725" cy="4824413"/>
          </a:xfrm>
        </p:spPr>
        <p:txBody>
          <a:bodyPr/>
          <a:lstStyle/>
          <a:p>
            <a:pPr eaLnBrk="1" hangingPunct="1"/>
            <a:r>
              <a:rPr lang="en-US" sz="2400" smtClean="0"/>
              <a:t>Arbitration, pemilihn media fisik untuk penentuan waktu pengiriman data, metode yang dipakai CSMA/CD(</a:t>
            </a:r>
            <a:r>
              <a:rPr lang="en-US" sz="2400" i="1" smtClean="0"/>
              <a:t>Carrier Sense Multiple Access </a:t>
            </a:r>
            <a:r>
              <a:rPr lang="en-US" sz="2400" smtClean="0"/>
              <a:t>/Collision Detection). </a:t>
            </a:r>
          </a:p>
          <a:p>
            <a:pPr eaLnBrk="1" hangingPunct="1"/>
            <a:r>
              <a:rPr lang="en-US" sz="2400" smtClean="0"/>
              <a:t>Addressing, pengalamatan bersifat fisik yaitu dgn MAC(media Access Control) yang ditanamkan pada interface perangkat jaringan.</a:t>
            </a:r>
          </a:p>
          <a:p>
            <a:pPr eaLnBrk="1" hangingPunct="1"/>
            <a:r>
              <a:rPr lang="en-US" sz="2400" smtClean="0"/>
              <a:t>Error detection, menentukan apakah data telah berhasil terkirim, tekniknya FCS( Frame Check Sequence) dan CRC(Cyclic Redundancy Check) </a:t>
            </a:r>
          </a:p>
          <a:p>
            <a:pPr eaLnBrk="1" hangingPunct="1"/>
            <a:r>
              <a:rPr lang="en-US" sz="2400" smtClean="0"/>
              <a:t>Identify Data Encapsulation.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blinds(horizontal)">
                                      <p:cBhvr>
                                        <p:cTn id="7" dur="500"/>
                                        <p:tgtEl>
                                          <p:spTgt spid="501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0179">
                                            <p:txEl>
                                              <p:pRg st="1" end="1"/>
                                            </p:txEl>
                                          </p:spTgt>
                                        </p:tgtEl>
                                        <p:attrNameLst>
                                          <p:attrName>style.visibility</p:attrName>
                                        </p:attrNameLst>
                                      </p:cBhvr>
                                      <p:to>
                                        <p:strVal val="visible"/>
                                      </p:to>
                                    </p:set>
                                    <p:animEffect transition="in" filter="diamond(in)">
                                      <p:cBhvr>
                                        <p:cTn id="12" dur="2000"/>
                                        <p:tgtEl>
                                          <p:spTgt spid="501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nodeType="clickEffect">
                                  <p:stCondLst>
                                    <p:cond delay="0"/>
                                  </p:stCondLst>
                                  <p:childTnLst>
                                    <p:set>
                                      <p:cBhvr>
                                        <p:cTn id="16" dur="1" fill="hold">
                                          <p:stCondLst>
                                            <p:cond delay="0"/>
                                          </p:stCondLst>
                                        </p:cTn>
                                        <p:tgtEl>
                                          <p:spTgt spid="50179">
                                            <p:txEl>
                                              <p:pRg st="2" end="2"/>
                                            </p:txEl>
                                          </p:spTgt>
                                        </p:tgtEl>
                                        <p:attrNameLst>
                                          <p:attrName>style.visibility</p:attrName>
                                        </p:attrNameLst>
                                      </p:cBhvr>
                                      <p:to>
                                        <p:strVal val="visible"/>
                                      </p:to>
                                    </p:set>
                                    <p:animEffect transition="in" filter="plus(in)">
                                      <p:cBhvr>
                                        <p:cTn id="17" dur="2000"/>
                                        <p:tgtEl>
                                          <p:spTgt spid="501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0179">
                                            <p:txEl>
                                              <p:pRg st="3" end="3"/>
                                            </p:txEl>
                                          </p:spTgt>
                                        </p:tgtEl>
                                        <p:attrNameLst>
                                          <p:attrName>style.visibility</p:attrName>
                                        </p:attrNameLst>
                                      </p:cBhvr>
                                      <p:to>
                                        <p:strVal val="visible"/>
                                      </p:to>
                                    </p:set>
                                    <p:animEffect transition="in" filter="box(in)">
                                      <p:cBhvr>
                                        <p:cTn id="22" dur="500"/>
                                        <p:tgtEl>
                                          <p:spTgt spid="501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828800" y="981075"/>
            <a:ext cx="6629400" cy="492125"/>
          </a:xfrm>
        </p:spPr>
        <p:txBody>
          <a:bodyPr/>
          <a:lstStyle/>
          <a:p>
            <a:pPr eaLnBrk="1" hangingPunct="1"/>
            <a:r>
              <a:rPr lang="en-US" sz="2400" smtClean="0"/>
              <a:t>Identify Data Encapsulation</a:t>
            </a:r>
          </a:p>
        </p:txBody>
      </p:sp>
      <p:sp>
        <p:nvSpPr>
          <p:cNvPr id="237571" name="Rectangle 3"/>
          <p:cNvSpPr>
            <a:spLocks noGrp="1" noChangeArrowheads="1"/>
          </p:cNvSpPr>
          <p:nvPr>
            <p:ph type="body" sz="half" idx="1"/>
          </p:nvPr>
        </p:nvSpPr>
        <p:spPr>
          <a:xfrm>
            <a:off x="1116013" y="1484313"/>
            <a:ext cx="7777162" cy="936625"/>
          </a:xfrm>
        </p:spPr>
        <p:txBody>
          <a:bodyPr/>
          <a:lstStyle/>
          <a:p>
            <a:pPr eaLnBrk="1" hangingPunct="1">
              <a:buFontTx/>
              <a:buNone/>
            </a:pPr>
            <a:r>
              <a:rPr lang="en-US" sz="2000" smtClean="0"/>
              <a:t>Mengidentifikasi format data yang lewat apakah termasuk </a:t>
            </a:r>
          </a:p>
          <a:p>
            <a:pPr eaLnBrk="1" hangingPunct="1">
              <a:buFontTx/>
              <a:buNone/>
            </a:pPr>
            <a:r>
              <a:rPr lang="en-US" sz="2000" smtClean="0"/>
              <a:t>ethernet, token ring, frame relay dan sebagainya.</a:t>
            </a:r>
          </a:p>
        </p:txBody>
      </p:sp>
      <p:pic>
        <p:nvPicPr>
          <p:cNvPr id="237572"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6375" y="2708275"/>
            <a:ext cx="7488238" cy="3960813"/>
          </a:xfrm>
          <a:noFill/>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1828800" y="981075"/>
            <a:ext cx="6629400" cy="708025"/>
          </a:xfrm>
        </p:spPr>
        <p:txBody>
          <a:bodyPr/>
          <a:lstStyle/>
          <a:p>
            <a:pPr algn="ctr" eaLnBrk="1" hangingPunct="1"/>
            <a:r>
              <a:rPr lang="en-GB" smtClean="0">
                <a:solidFill>
                  <a:srgbClr val="FFCC00"/>
                </a:solidFill>
              </a:rPr>
              <a:t>Network Layer</a:t>
            </a:r>
            <a:endParaRPr lang="en-US" smtClean="0">
              <a:solidFill>
                <a:srgbClr val="FFCC00"/>
              </a:solidFill>
            </a:endParaRPr>
          </a:p>
        </p:txBody>
      </p:sp>
      <p:sp>
        <p:nvSpPr>
          <p:cNvPr id="25603" name="Rectangle 3"/>
          <p:cNvSpPr>
            <a:spLocks noGrp="1" noChangeArrowheads="1"/>
          </p:cNvSpPr>
          <p:nvPr>
            <p:ph type="body" sz="half" idx="1"/>
          </p:nvPr>
        </p:nvSpPr>
        <p:spPr>
          <a:xfrm>
            <a:off x="1042988" y="1844675"/>
            <a:ext cx="7850187" cy="1728788"/>
          </a:xfrm>
        </p:spPr>
        <p:txBody>
          <a:bodyPr/>
          <a:lstStyle/>
          <a:p>
            <a:pPr eaLnBrk="1" hangingPunct="1"/>
            <a:r>
              <a:rPr lang="en-US" sz="1800" smtClean="0"/>
              <a:t>Fungsi utama dari layer network adalah pengalamatan dan routing. Pengalamatan pada layer network merupakan pengalamatan secara logical</a:t>
            </a:r>
          </a:p>
          <a:p>
            <a:pPr eaLnBrk="1" hangingPunct="1"/>
            <a:r>
              <a:rPr lang="en-US" sz="1800" smtClean="0"/>
              <a:t>Routing digunakan untuk pengarah jalur paket data yang akan dikirim.</a:t>
            </a:r>
          </a:p>
          <a:p>
            <a:pPr eaLnBrk="1" hangingPunct="1"/>
            <a:r>
              <a:rPr lang="en-US" altLang="en-US" sz="1800" smtClean="0"/>
              <a:t>Transport </a:t>
            </a:r>
            <a:r>
              <a:rPr lang="id-ID" altLang="en-US" sz="1800" smtClean="0"/>
              <a:t>dari </a:t>
            </a:r>
            <a:r>
              <a:rPr lang="en-US" altLang="en-US" sz="1800" smtClean="0"/>
              <a:t>suatu </a:t>
            </a:r>
            <a:r>
              <a:rPr lang="id-ID" altLang="en-US" sz="1800" smtClean="0"/>
              <a:t>informasi</a:t>
            </a:r>
            <a:endParaRPr lang="en-US" sz="1800" smtClean="0"/>
          </a:p>
        </p:txBody>
      </p:sp>
      <p:pic>
        <p:nvPicPr>
          <p:cNvPr id="25604"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35150" y="3933825"/>
            <a:ext cx="6553200" cy="2519363"/>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wipe(down)">
                                      <p:cBhvr>
                                        <p:cTn id="7" dur="500"/>
                                        <p:tgtEl>
                                          <p:spTgt spid="2560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wipe(down)">
                                      <p:cBhvr>
                                        <p:cTn id="10" dur="500"/>
                                        <p:tgtEl>
                                          <p:spTgt spid="2560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wipe(down)">
                                      <p:cBhvr>
                                        <p:cTn id="13" dur="500"/>
                                        <p:tgtEl>
                                          <p:spTgt spid="2560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5604"/>
                                        </p:tgtEl>
                                        <p:attrNameLst>
                                          <p:attrName>style.visibility</p:attrName>
                                        </p:attrNameLst>
                                      </p:cBhvr>
                                      <p:to>
                                        <p:strVal val="visible"/>
                                      </p:to>
                                    </p:set>
                                    <p:animEffect transition="in" filter="blinds(horizontal)">
                                      <p:cBhvr>
                                        <p:cTn id="1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835150" y="1125538"/>
            <a:ext cx="6629400" cy="563562"/>
          </a:xfrm>
        </p:spPr>
        <p:txBody>
          <a:bodyPr/>
          <a:lstStyle/>
          <a:p>
            <a:pPr algn="ctr" eaLnBrk="1" hangingPunct="1"/>
            <a:r>
              <a:rPr lang="sv-SE" smtClean="0">
                <a:solidFill>
                  <a:srgbClr val="FFCC00"/>
                </a:solidFill>
              </a:rPr>
              <a:t>Transport Layer</a:t>
            </a:r>
            <a:r>
              <a:rPr lang="en-US" smtClean="0">
                <a:solidFill>
                  <a:srgbClr val="FFCC00"/>
                </a:solidFill>
              </a:rPr>
              <a:t> </a:t>
            </a:r>
          </a:p>
        </p:txBody>
      </p:sp>
      <p:sp>
        <p:nvSpPr>
          <p:cNvPr id="26627" name="Rectangle 3"/>
          <p:cNvSpPr>
            <a:spLocks noGrp="1" noChangeArrowheads="1"/>
          </p:cNvSpPr>
          <p:nvPr>
            <p:ph type="body" idx="1"/>
          </p:nvPr>
        </p:nvSpPr>
        <p:spPr>
          <a:xfrm>
            <a:off x="1187450" y="1916113"/>
            <a:ext cx="7777163" cy="2451100"/>
          </a:xfrm>
        </p:spPr>
        <p:txBody>
          <a:bodyPr/>
          <a:lstStyle/>
          <a:p>
            <a:pPr eaLnBrk="1" hangingPunct="1">
              <a:buFontTx/>
              <a:buNone/>
            </a:pPr>
            <a:r>
              <a:rPr lang="en-US" sz="2000" smtClean="0"/>
              <a:t>Fungsi yang diberikan oleh layer transport :</a:t>
            </a:r>
          </a:p>
          <a:p>
            <a:pPr eaLnBrk="1" hangingPunct="1">
              <a:buFontTx/>
              <a:buNone/>
            </a:pPr>
            <a:r>
              <a:rPr lang="en-US" sz="2000" smtClean="0"/>
              <a:t>• Melakukan segmentasi pada layer atasnya</a:t>
            </a:r>
          </a:p>
          <a:p>
            <a:pPr eaLnBrk="1" hangingPunct="1">
              <a:buFontTx/>
              <a:buNone/>
            </a:pPr>
            <a:r>
              <a:rPr lang="en-US" sz="2000" smtClean="0"/>
              <a:t>• Melakukan koneksi end-to-end</a:t>
            </a:r>
          </a:p>
          <a:p>
            <a:pPr eaLnBrk="1" hangingPunct="1">
              <a:buFontTx/>
              <a:buNone/>
            </a:pPr>
            <a:r>
              <a:rPr lang="en-US" sz="2000" smtClean="0"/>
              <a:t>• Mengirimkan segmen dari 1 host ke host yang lainnya</a:t>
            </a:r>
          </a:p>
          <a:p>
            <a:pPr eaLnBrk="1" hangingPunct="1">
              <a:buFontTx/>
              <a:buNone/>
            </a:pPr>
            <a:r>
              <a:rPr lang="en-US" sz="2000" smtClean="0"/>
              <a:t>• Memastikan reliabilitas data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plus(in)">
                                      <p:cBhvr>
                                        <p:cTn id="7" dur="2000"/>
                                        <p:tgtEl>
                                          <p:spTgt spid="26627">
                                            <p:txEl>
                                              <p:pRg st="0" end="0"/>
                                            </p:txEl>
                                          </p:spTgt>
                                        </p:tgtEl>
                                      </p:cBhvr>
                                    </p:animEffect>
                                  </p:childTnLst>
                                </p:cTn>
                              </p:par>
                              <p:par>
                                <p:cTn id="8" presetID="13" presetClass="entr" presetSubtype="16" fill="hold" nodeType="withEffect">
                                  <p:stCondLst>
                                    <p:cond delay="0"/>
                                  </p:stCondLst>
                                  <p:childTnLst>
                                    <p:set>
                                      <p:cBhvr>
                                        <p:cTn id="9" dur="1" fill="hold">
                                          <p:stCondLst>
                                            <p:cond delay="0"/>
                                          </p:stCondLst>
                                        </p:cTn>
                                        <p:tgtEl>
                                          <p:spTgt spid="26627">
                                            <p:txEl>
                                              <p:pRg st="1" end="1"/>
                                            </p:txEl>
                                          </p:spTgt>
                                        </p:tgtEl>
                                        <p:attrNameLst>
                                          <p:attrName>style.visibility</p:attrName>
                                        </p:attrNameLst>
                                      </p:cBhvr>
                                      <p:to>
                                        <p:strVal val="visible"/>
                                      </p:to>
                                    </p:set>
                                    <p:animEffect transition="in" filter="plus(in)">
                                      <p:cBhvr>
                                        <p:cTn id="10" dur="2000"/>
                                        <p:tgtEl>
                                          <p:spTgt spid="26627">
                                            <p:txEl>
                                              <p:pRg st="1" end="1"/>
                                            </p:txEl>
                                          </p:spTgt>
                                        </p:tgtEl>
                                      </p:cBhvr>
                                    </p:animEffect>
                                  </p:childTnLst>
                                </p:cTn>
                              </p:par>
                              <p:par>
                                <p:cTn id="11" presetID="13" presetClass="entr" presetSubtype="16" fill="hold" nodeType="with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Effect transition="in" filter="plus(in)">
                                      <p:cBhvr>
                                        <p:cTn id="13" dur="2000"/>
                                        <p:tgtEl>
                                          <p:spTgt spid="26627">
                                            <p:txEl>
                                              <p:pRg st="2" end="2"/>
                                            </p:txEl>
                                          </p:spTgt>
                                        </p:tgtEl>
                                      </p:cBhvr>
                                    </p:animEffect>
                                  </p:childTnLst>
                                </p:cTn>
                              </p:par>
                              <p:par>
                                <p:cTn id="14" presetID="13" presetClass="entr" presetSubtype="16" fill="hold" nodeType="with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plus(in)">
                                      <p:cBhvr>
                                        <p:cTn id="16" dur="2000"/>
                                        <p:tgtEl>
                                          <p:spTgt spid="26627">
                                            <p:txEl>
                                              <p:pRg st="3" end="3"/>
                                            </p:txEl>
                                          </p:spTgt>
                                        </p:tgtEl>
                                      </p:cBhvr>
                                    </p:animEffect>
                                  </p:childTnLst>
                                </p:cTn>
                              </p:par>
                              <p:par>
                                <p:cTn id="17" presetID="13" presetClass="entr" presetSubtype="16" fill="hold" nodeType="withEffect">
                                  <p:stCondLst>
                                    <p:cond delay="0"/>
                                  </p:stCondLst>
                                  <p:childTnLst>
                                    <p:set>
                                      <p:cBhvr>
                                        <p:cTn id="18" dur="1" fill="hold">
                                          <p:stCondLst>
                                            <p:cond delay="0"/>
                                          </p:stCondLst>
                                        </p:cTn>
                                        <p:tgtEl>
                                          <p:spTgt spid="26627">
                                            <p:txEl>
                                              <p:pRg st="4" end="4"/>
                                            </p:txEl>
                                          </p:spTgt>
                                        </p:tgtEl>
                                        <p:attrNameLst>
                                          <p:attrName>style.visibility</p:attrName>
                                        </p:attrNameLst>
                                      </p:cBhvr>
                                      <p:to>
                                        <p:strVal val="visible"/>
                                      </p:to>
                                    </p:set>
                                    <p:animEffect transition="in" filter="plus(in)">
                                      <p:cBhvr>
                                        <p:cTn id="19" dur="2000"/>
                                        <p:tgtEl>
                                          <p:spTgt spid="26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3600" smtClean="0"/>
              <a:t>Perangkat Jaringan</a:t>
            </a:r>
          </a:p>
        </p:txBody>
      </p:sp>
      <p:sp>
        <p:nvSpPr>
          <p:cNvPr id="48131" name="Rectangle 3"/>
          <p:cNvSpPr>
            <a:spLocks noGrp="1" noChangeArrowheads="1"/>
          </p:cNvSpPr>
          <p:nvPr>
            <p:ph idx="1"/>
          </p:nvPr>
        </p:nvSpPr>
        <p:spPr>
          <a:xfrm>
            <a:off x="1173163" y="1981200"/>
            <a:ext cx="7772400" cy="2819400"/>
          </a:xfrm>
        </p:spPr>
        <p:txBody>
          <a:bodyPr/>
          <a:lstStyle/>
          <a:p>
            <a:pPr marL="609600" indent="-609600" eaLnBrk="1" hangingPunct="1">
              <a:buFont typeface="Wingdings 2" pitchFamily="18" charset="2"/>
              <a:buNone/>
            </a:pPr>
            <a:r>
              <a:rPr lang="it-IT" sz="2400" b="1" smtClean="0"/>
              <a:t>Hub</a:t>
            </a:r>
          </a:p>
          <a:p>
            <a:pPr marL="609600" indent="-609600" eaLnBrk="1" hangingPunct="1"/>
            <a:r>
              <a:rPr lang="it-IT" sz="2400" smtClean="0"/>
              <a:t>Hub merupakan perangkat yang dapat menggandakan frame data yang berasal dari salah satu komputer ke semua port yang terdapat pada hub tersebut. Sehingga semua komputer yang terhubung dengan port hub akan menerima data juga.</a:t>
            </a:r>
            <a:endParaRPr lang="en-US" sz="2400" smtClean="0"/>
          </a:p>
        </p:txBody>
      </p:sp>
      <p:sp>
        <p:nvSpPr>
          <p:cNvPr id="48132"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9F85FCC6-1B79-4DF4-804D-D514B3B45417}" type="slidenum">
              <a:rPr lang="en-US" smtClean="0"/>
              <a:pPr algn="l"/>
              <a:t>23</a:t>
            </a:fld>
            <a:endParaRPr lang="en-US" smtClean="0"/>
          </a:p>
        </p:txBody>
      </p:sp>
      <p:pic>
        <p:nvPicPr>
          <p:cNvPr id="4813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4829175"/>
            <a:ext cx="2667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algn="ctr" eaLnBrk="1" hangingPunct="1"/>
            <a:r>
              <a:rPr lang="en-US" sz="2000" u="sng" smtClean="0">
                <a:solidFill>
                  <a:srgbClr val="FF3300"/>
                </a:solidFill>
              </a:rPr>
              <a:t>Melakukan segmentasi pada layer atasnya</a:t>
            </a:r>
            <a:endParaRPr lang="en-US" sz="2000" b="0" u="sng" smtClean="0">
              <a:solidFill>
                <a:srgbClr val="FF3300"/>
              </a:solidFill>
            </a:endParaRPr>
          </a:p>
        </p:txBody>
      </p:sp>
      <p:sp>
        <p:nvSpPr>
          <p:cNvPr id="27651" name="Rectangle 3"/>
          <p:cNvSpPr>
            <a:spLocks noGrp="1" noChangeArrowheads="1"/>
          </p:cNvSpPr>
          <p:nvPr>
            <p:ph type="body" sz="half" idx="1"/>
          </p:nvPr>
        </p:nvSpPr>
        <p:spPr>
          <a:xfrm>
            <a:off x="1331913" y="2057400"/>
            <a:ext cx="7561262" cy="1876425"/>
          </a:xfrm>
        </p:spPr>
        <p:txBody>
          <a:bodyPr/>
          <a:lstStyle/>
          <a:p>
            <a:pPr eaLnBrk="1" hangingPunct="1">
              <a:buFontTx/>
              <a:buNone/>
            </a:pPr>
            <a:r>
              <a:rPr lang="en-US" sz="2000" smtClean="0"/>
              <a:t>Dengan menggunakan OSI model, berbagai macam jenis aplikasi </a:t>
            </a:r>
          </a:p>
          <a:p>
            <a:pPr eaLnBrk="1" hangingPunct="1">
              <a:buFontTx/>
              <a:buNone/>
            </a:pPr>
            <a:r>
              <a:rPr lang="en-US" sz="2000" smtClean="0"/>
              <a:t>yang berbeda dapat dikirimkan pada jenis transport yang sama. </a:t>
            </a:r>
          </a:p>
          <a:p>
            <a:pPr eaLnBrk="1" hangingPunct="1">
              <a:buFontTx/>
              <a:buNone/>
            </a:pPr>
            <a:r>
              <a:rPr lang="en-US" sz="2000" smtClean="0"/>
              <a:t>Transport yang terkirim berupa segmen per segmen. Sehingga </a:t>
            </a:r>
          </a:p>
          <a:p>
            <a:pPr eaLnBrk="1" hangingPunct="1">
              <a:buFontTx/>
              <a:buNone/>
            </a:pPr>
            <a:r>
              <a:rPr lang="en-US" sz="2000" smtClean="0"/>
              <a:t>data dikirim berdasarkan </a:t>
            </a:r>
            <a:r>
              <a:rPr lang="en-US" sz="2000" i="1" smtClean="0"/>
              <a:t>first-come first served</a:t>
            </a:r>
            <a:r>
              <a:rPr lang="en-US" sz="2000" smtClean="0"/>
              <a:t>.</a:t>
            </a:r>
          </a:p>
        </p:txBody>
      </p:sp>
      <p:pic>
        <p:nvPicPr>
          <p:cNvPr id="27655" name="Picture 7"/>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835150" y="4149725"/>
            <a:ext cx="6913563" cy="2395538"/>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ox(in)">
                                      <p:cBhvr>
                                        <p:cTn id="7" dur="500"/>
                                        <p:tgtEl>
                                          <p:spTgt spid="2765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box(in)">
                                      <p:cBhvr>
                                        <p:cTn id="10" dur="500"/>
                                        <p:tgtEl>
                                          <p:spTgt spid="27651">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Effect transition="in" filter="box(in)">
                                      <p:cBhvr>
                                        <p:cTn id="13" dur="500"/>
                                        <p:tgtEl>
                                          <p:spTgt spid="27651">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7651">
                                            <p:txEl>
                                              <p:pRg st="3" end="3"/>
                                            </p:txEl>
                                          </p:spTgt>
                                        </p:tgtEl>
                                        <p:attrNameLst>
                                          <p:attrName>style.visibility</p:attrName>
                                        </p:attrNameLst>
                                      </p:cBhvr>
                                      <p:to>
                                        <p:strVal val="visible"/>
                                      </p:to>
                                    </p:set>
                                    <p:animEffect transition="in" filter="box(in)">
                                      <p:cBhvr>
                                        <p:cTn id="16" dur="500"/>
                                        <p:tgtEl>
                                          <p:spTgt spid="2765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27655"/>
                                        </p:tgtEl>
                                        <p:attrNameLst>
                                          <p:attrName>style.visibility</p:attrName>
                                        </p:attrNameLst>
                                      </p:cBhvr>
                                      <p:to>
                                        <p:strVal val="visible"/>
                                      </p:to>
                                    </p:set>
                                    <p:animEffect transition="in" filter="blinds(horizontal)">
                                      <p:cBhvr>
                                        <p:cTn id="21"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1828800" y="836613"/>
            <a:ext cx="6629400" cy="492125"/>
          </a:xfrm>
        </p:spPr>
        <p:txBody>
          <a:bodyPr/>
          <a:lstStyle/>
          <a:p>
            <a:pPr algn="ctr" eaLnBrk="1" hangingPunct="1"/>
            <a:r>
              <a:rPr lang="en-US" sz="2000" u="sng" smtClean="0">
                <a:solidFill>
                  <a:srgbClr val="FF3300"/>
                </a:solidFill>
              </a:rPr>
              <a:t>Melakukan koneksi end-to-end</a:t>
            </a:r>
            <a:endParaRPr lang="en-US" sz="2000" b="0" u="sng" smtClean="0">
              <a:solidFill>
                <a:srgbClr val="FF3300"/>
              </a:solidFill>
            </a:endParaRPr>
          </a:p>
        </p:txBody>
      </p:sp>
      <p:sp>
        <p:nvSpPr>
          <p:cNvPr id="28675" name="Rectangle 3"/>
          <p:cNvSpPr>
            <a:spLocks noGrp="1" noChangeArrowheads="1"/>
          </p:cNvSpPr>
          <p:nvPr>
            <p:ph type="body" sz="half" idx="1"/>
          </p:nvPr>
        </p:nvSpPr>
        <p:spPr>
          <a:xfrm>
            <a:off x="1331913" y="1484313"/>
            <a:ext cx="7488237" cy="1800225"/>
          </a:xfrm>
        </p:spPr>
        <p:txBody>
          <a:bodyPr/>
          <a:lstStyle/>
          <a:p>
            <a:pPr eaLnBrk="1" hangingPunct="1">
              <a:buFontTx/>
              <a:buNone/>
            </a:pPr>
            <a:r>
              <a:rPr lang="en-US" sz="2000" smtClean="0"/>
              <a:t>Konsepnya, sebuah perangkat untuk melakukan komunikasi </a:t>
            </a:r>
          </a:p>
          <a:p>
            <a:pPr eaLnBrk="1" hangingPunct="1">
              <a:buFontTx/>
              <a:buNone/>
            </a:pPr>
            <a:r>
              <a:rPr lang="en-US" sz="2000" smtClean="0"/>
              <a:t>Dengan perangkat lainnya, perangkat yang dituju harus </a:t>
            </a:r>
          </a:p>
          <a:p>
            <a:pPr eaLnBrk="1" hangingPunct="1">
              <a:buFontTx/>
              <a:buNone/>
            </a:pPr>
            <a:r>
              <a:rPr lang="en-US" sz="2000" smtClean="0"/>
              <a:t>menerima koneksi terlebih dahulu sebelum mengirimkan atau </a:t>
            </a:r>
          </a:p>
          <a:p>
            <a:pPr eaLnBrk="1" hangingPunct="1">
              <a:buFontTx/>
              <a:buNone/>
            </a:pPr>
            <a:r>
              <a:rPr lang="en-US" sz="2000" smtClean="0"/>
              <a:t>menerima data.</a:t>
            </a:r>
          </a:p>
        </p:txBody>
      </p:sp>
      <p:pic>
        <p:nvPicPr>
          <p:cNvPr id="28677"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700338" y="3644900"/>
            <a:ext cx="4679950" cy="3097213"/>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slide(fromBottom)">
                                      <p:cBhvr>
                                        <p:cTn id="7" dur="500"/>
                                        <p:tgtEl>
                                          <p:spTgt spid="28675">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28675">
                                            <p:txEl>
                                              <p:pRg st="1" end="1"/>
                                            </p:txEl>
                                          </p:spTgt>
                                        </p:tgtEl>
                                        <p:attrNameLst>
                                          <p:attrName>style.visibility</p:attrName>
                                        </p:attrNameLst>
                                      </p:cBhvr>
                                      <p:to>
                                        <p:strVal val="visible"/>
                                      </p:to>
                                    </p:set>
                                    <p:animEffect transition="in" filter="slide(fromBottom)">
                                      <p:cBhvr>
                                        <p:cTn id="10" dur="500"/>
                                        <p:tgtEl>
                                          <p:spTgt spid="28675">
                                            <p:txEl>
                                              <p:pRg st="1" end="1"/>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28675">
                                            <p:txEl>
                                              <p:pRg st="2" end="2"/>
                                            </p:txEl>
                                          </p:spTgt>
                                        </p:tgtEl>
                                        <p:attrNameLst>
                                          <p:attrName>style.visibility</p:attrName>
                                        </p:attrNameLst>
                                      </p:cBhvr>
                                      <p:to>
                                        <p:strVal val="visible"/>
                                      </p:to>
                                    </p:set>
                                    <p:animEffect transition="in" filter="slide(fromBottom)">
                                      <p:cBhvr>
                                        <p:cTn id="13" dur="500"/>
                                        <p:tgtEl>
                                          <p:spTgt spid="28675">
                                            <p:txEl>
                                              <p:pRg st="2" end="2"/>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28675">
                                            <p:txEl>
                                              <p:pRg st="3" end="3"/>
                                            </p:txEl>
                                          </p:spTgt>
                                        </p:tgtEl>
                                        <p:attrNameLst>
                                          <p:attrName>style.visibility</p:attrName>
                                        </p:attrNameLst>
                                      </p:cBhvr>
                                      <p:to>
                                        <p:strVal val="visible"/>
                                      </p:to>
                                    </p:set>
                                    <p:animEffect transition="in" filter="slide(fromBottom)">
                                      <p:cBhvr>
                                        <p:cTn id="16" dur="500"/>
                                        <p:tgtEl>
                                          <p:spTgt spid="2867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28677"/>
                                        </p:tgtEl>
                                        <p:attrNameLst>
                                          <p:attrName>style.visibility</p:attrName>
                                        </p:attrNameLst>
                                      </p:cBhvr>
                                      <p:to>
                                        <p:strVal val="visible"/>
                                      </p:to>
                                    </p:set>
                                    <p:animEffect transition="in" filter="box(in)">
                                      <p:cBhvr>
                                        <p:cTn id="21"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3"/>
          <p:cNvSpPr>
            <a:spLocks noGrp="1" noChangeArrowheads="1"/>
          </p:cNvSpPr>
          <p:nvPr>
            <p:ph type="body" idx="1"/>
          </p:nvPr>
        </p:nvSpPr>
        <p:spPr>
          <a:xfrm>
            <a:off x="1476375" y="1341438"/>
            <a:ext cx="7848600" cy="5111750"/>
          </a:xfrm>
        </p:spPr>
        <p:txBody>
          <a:bodyPr/>
          <a:lstStyle/>
          <a:p>
            <a:pPr eaLnBrk="1" hangingPunct="1">
              <a:buFontTx/>
              <a:buNone/>
            </a:pPr>
            <a:r>
              <a:rPr lang="en-US" sz="2000" b="1" smtClean="0"/>
              <a:t>Proses yang dilakukan sebelum pengiriman data, seperti pada </a:t>
            </a:r>
          </a:p>
          <a:p>
            <a:pPr eaLnBrk="1" hangingPunct="1">
              <a:buFontTx/>
              <a:buNone/>
            </a:pPr>
            <a:r>
              <a:rPr lang="en-US" sz="2000" b="1" smtClean="0"/>
              <a:t>Gambar:</a:t>
            </a:r>
          </a:p>
          <a:p>
            <a:pPr eaLnBrk="1" hangingPunct="1">
              <a:buFontTx/>
              <a:buNone/>
            </a:pPr>
            <a:r>
              <a:rPr lang="en-US" sz="1800" smtClean="0">
                <a:sym typeface="Wingdings" pitchFamily="2" charset="2"/>
              </a:rPr>
              <a:t></a:t>
            </a:r>
            <a:r>
              <a:rPr lang="en-US" sz="1800" smtClean="0"/>
              <a:t>Pengirim (</a:t>
            </a:r>
            <a:r>
              <a:rPr lang="en-US" sz="1800" i="1" smtClean="0"/>
              <a:t>sender</a:t>
            </a:r>
            <a:r>
              <a:rPr lang="en-US" sz="1800" smtClean="0"/>
              <a:t>) mengirimkan sinyal Synchronize terlebih dulu </a:t>
            </a:r>
          </a:p>
          <a:p>
            <a:pPr eaLnBrk="1" hangingPunct="1">
              <a:buFontTx/>
              <a:buNone/>
            </a:pPr>
            <a:r>
              <a:rPr lang="en-US" sz="1800" smtClean="0"/>
              <a:t>   ke  tujuan</a:t>
            </a:r>
          </a:p>
          <a:p>
            <a:pPr eaLnBrk="1" hangingPunct="1">
              <a:buFontTx/>
              <a:buNone/>
            </a:pPr>
            <a:r>
              <a:rPr lang="en-US" sz="1800" smtClean="0">
                <a:sym typeface="Wingdings" pitchFamily="2" charset="2"/>
              </a:rPr>
              <a:t></a:t>
            </a:r>
            <a:r>
              <a:rPr lang="en-US" sz="1800" smtClean="0"/>
              <a:t>Penerima (</a:t>
            </a:r>
            <a:r>
              <a:rPr lang="en-US" sz="1800" i="1" smtClean="0"/>
              <a:t>receiver</a:t>
            </a:r>
            <a:r>
              <a:rPr lang="en-US" sz="1800" smtClean="0"/>
              <a:t>) mengirimkan balasan dengan sinyal </a:t>
            </a:r>
          </a:p>
          <a:p>
            <a:pPr eaLnBrk="1" hangingPunct="1">
              <a:buFontTx/>
              <a:buNone/>
            </a:pPr>
            <a:r>
              <a:rPr lang="en-US" sz="1800" smtClean="0"/>
              <a:t>Negotiate Connection</a:t>
            </a:r>
          </a:p>
          <a:p>
            <a:pPr eaLnBrk="1" hangingPunct="1">
              <a:buFontTx/>
              <a:buNone/>
            </a:pPr>
            <a:r>
              <a:rPr lang="en-US" sz="1800" smtClean="0">
                <a:sym typeface="Wingdings" pitchFamily="2" charset="2"/>
              </a:rPr>
              <a:t></a:t>
            </a:r>
            <a:r>
              <a:rPr lang="en-US" sz="1800" smtClean="0"/>
              <a:t>Penerima mengirimkan Synchronize ulang, apa benar pengirim </a:t>
            </a:r>
          </a:p>
          <a:p>
            <a:pPr eaLnBrk="1" hangingPunct="1">
              <a:buFontTx/>
              <a:buNone/>
            </a:pPr>
            <a:r>
              <a:rPr lang="en-US" sz="1800" smtClean="0"/>
              <a:t>akan  Mengirimkan data</a:t>
            </a:r>
          </a:p>
          <a:p>
            <a:pPr eaLnBrk="1" hangingPunct="1">
              <a:buFontTx/>
              <a:buNone/>
            </a:pPr>
            <a:r>
              <a:rPr lang="en-US" sz="1800" smtClean="0">
                <a:sym typeface="Wingdings" pitchFamily="2" charset="2"/>
              </a:rPr>
              <a:t></a:t>
            </a:r>
            <a:r>
              <a:rPr lang="en-US" sz="1800" smtClean="0"/>
              <a:t>Pengirim membalas dengan sinyal Acknowledge dimana artinya </a:t>
            </a:r>
          </a:p>
          <a:p>
            <a:pPr eaLnBrk="1" hangingPunct="1">
              <a:buFontTx/>
              <a:buNone/>
            </a:pPr>
            <a:r>
              <a:rPr lang="en-US" sz="1800" smtClean="0"/>
              <a:t>sudah  siap untuk mengirimkan data</a:t>
            </a:r>
          </a:p>
          <a:p>
            <a:pPr eaLnBrk="1" hangingPunct="1">
              <a:buFontTx/>
              <a:buNone/>
            </a:pPr>
            <a:r>
              <a:rPr lang="en-US" sz="1800" b="1" i="1" smtClean="0">
                <a:sym typeface="Wingdings" pitchFamily="2" charset="2"/>
              </a:rPr>
              <a:t></a:t>
            </a:r>
            <a:r>
              <a:rPr lang="en-US" sz="1800" b="1" i="1" smtClean="0"/>
              <a:t>Connection establish</a:t>
            </a:r>
          </a:p>
          <a:p>
            <a:pPr eaLnBrk="1" hangingPunct="1">
              <a:buFontTx/>
              <a:buNone/>
            </a:pPr>
            <a:r>
              <a:rPr lang="en-US" sz="1800" smtClean="0">
                <a:sym typeface="Wingdings" pitchFamily="2" charset="2"/>
              </a:rPr>
              <a:t></a:t>
            </a:r>
            <a:r>
              <a:rPr lang="en-US" sz="1800" smtClean="0"/>
              <a:t>Kemudian segmen dikirim</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algn="ctr" eaLnBrk="1" hangingPunct="1"/>
            <a:r>
              <a:rPr lang="en-US" sz="2000" u="sng" smtClean="0">
                <a:solidFill>
                  <a:srgbClr val="FF3300"/>
                </a:solidFill>
              </a:rPr>
              <a:t>Mengirimkan segmen dari 1 host ke host yang lainnya</a:t>
            </a:r>
            <a:endParaRPr lang="en-US" sz="2000" b="0" u="sng" smtClean="0">
              <a:solidFill>
                <a:srgbClr val="FF3300"/>
              </a:solidFill>
            </a:endParaRPr>
          </a:p>
        </p:txBody>
      </p:sp>
      <p:sp>
        <p:nvSpPr>
          <p:cNvPr id="30723" name="Rectangle 3"/>
          <p:cNvSpPr>
            <a:spLocks noGrp="1" noChangeArrowheads="1"/>
          </p:cNvSpPr>
          <p:nvPr>
            <p:ph type="body" sz="half" idx="1"/>
          </p:nvPr>
        </p:nvSpPr>
        <p:spPr>
          <a:xfrm>
            <a:off x="1116013" y="1944688"/>
            <a:ext cx="7848600" cy="1339850"/>
          </a:xfrm>
        </p:spPr>
        <p:txBody>
          <a:bodyPr/>
          <a:lstStyle/>
          <a:p>
            <a:pPr eaLnBrk="1" hangingPunct="1">
              <a:buFontTx/>
              <a:buNone/>
            </a:pPr>
            <a:r>
              <a:rPr lang="en-US" sz="1800" smtClean="0"/>
              <a:t>Proses pengiriman yang terjadi pada layer transport berupa segmen, </a:t>
            </a:r>
          </a:p>
          <a:p>
            <a:pPr eaLnBrk="1" hangingPunct="1">
              <a:buFontTx/>
              <a:buNone/>
            </a:pPr>
            <a:r>
              <a:rPr lang="en-US" sz="1800" smtClean="0"/>
              <a:t>sedangkan pada layer bawahnya berupa paket dan pada layer 2 berupa </a:t>
            </a:r>
          </a:p>
          <a:p>
            <a:pPr eaLnBrk="1" hangingPunct="1">
              <a:buFontTx/>
              <a:buNone/>
            </a:pPr>
            <a:r>
              <a:rPr lang="en-US" sz="1800" smtClean="0"/>
              <a:t>frame dan dirubah menjadi pengiriman bit pada layer 1.</a:t>
            </a:r>
          </a:p>
        </p:txBody>
      </p:sp>
      <p:pic>
        <p:nvPicPr>
          <p:cNvPr id="30724"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63713" y="3500438"/>
            <a:ext cx="5832475" cy="252095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linds(horizontal)">
                                      <p:cBhvr>
                                        <p:cTn id="7" dur="500"/>
                                        <p:tgtEl>
                                          <p:spTgt spid="307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10" dur="500"/>
                                        <p:tgtEl>
                                          <p:spTgt spid="3072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3" dur="500"/>
                                        <p:tgtEl>
                                          <p:spTgt spid="3072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30724"/>
                                        </p:tgtEl>
                                        <p:attrNameLst>
                                          <p:attrName>style.visibility</p:attrName>
                                        </p:attrNameLst>
                                      </p:cBhvr>
                                      <p:to>
                                        <p:strVal val="visible"/>
                                      </p:to>
                                    </p:set>
                                    <p:animEffect transition="in" filter="box(in)">
                                      <p:cBhvr>
                                        <p:cTn id="18"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1835150" y="981075"/>
            <a:ext cx="6629400" cy="492125"/>
          </a:xfrm>
        </p:spPr>
        <p:txBody>
          <a:bodyPr/>
          <a:lstStyle/>
          <a:p>
            <a:pPr algn="ctr" eaLnBrk="1" hangingPunct="1"/>
            <a:r>
              <a:rPr lang="en-US" sz="2000" u="sng" smtClean="0">
                <a:solidFill>
                  <a:srgbClr val="FF3300"/>
                </a:solidFill>
              </a:rPr>
              <a:t>Memastikan reliabilitas data</a:t>
            </a:r>
            <a:endParaRPr lang="en-US" sz="2000" b="0" u="sng" smtClean="0">
              <a:solidFill>
                <a:srgbClr val="FF3300"/>
              </a:solidFill>
            </a:endParaRPr>
          </a:p>
        </p:txBody>
      </p:sp>
      <p:sp>
        <p:nvSpPr>
          <p:cNvPr id="37891" name="Rectangle 3"/>
          <p:cNvSpPr>
            <a:spLocks noGrp="1" noChangeArrowheads="1"/>
          </p:cNvSpPr>
          <p:nvPr>
            <p:ph type="body" sz="half" idx="1"/>
          </p:nvPr>
        </p:nvSpPr>
        <p:spPr>
          <a:xfrm>
            <a:off x="1042988" y="1628775"/>
            <a:ext cx="7921625" cy="2520950"/>
          </a:xfrm>
        </p:spPr>
        <p:txBody>
          <a:bodyPr/>
          <a:lstStyle/>
          <a:p>
            <a:pPr eaLnBrk="1" hangingPunct="1">
              <a:buFontTx/>
              <a:buNone/>
            </a:pPr>
            <a:r>
              <a:rPr lang="en-US" sz="1800" smtClean="0"/>
              <a:t>Pada waktu pengiriman data sedang berjalan, kepadatan jalur bisa </a:t>
            </a:r>
          </a:p>
          <a:p>
            <a:pPr eaLnBrk="1" hangingPunct="1">
              <a:buFontTx/>
              <a:buNone/>
            </a:pPr>
            <a:r>
              <a:rPr lang="en-US" sz="1800" smtClean="0"/>
              <a:t>terjadi (</a:t>
            </a:r>
            <a:r>
              <a:rPr lang="en-US" sz="1800" i="1" smtClean="0"/>
              <a:t>congestion</a:t>
            </a:r>
            <a:r>
              <a:rPr lang="en-US" sz="1800" smtClean="0"/>
              <a:t>). Alasan terjadinya congestion antara lain: komputer </a:t>
            </a:r>
          </a:p>
          <a:p>
            <a:pPr eaLnBrk="1" hangingPunct="1">
              <a:buFontTx/>
              <a:buNone/>
            </a:pPr>
            <a:r>
              <a:rPr lang="en-US" sz="1800" smtClean="0"/>
              <a:t>berkecepatan tinggi mengirimkan data lebih cepat  dari pada jaringannya, </a:t>
            </a:r>
          </a:p>
          <a:p>
            <a:pPr eaLnBrk="1" hangingPunct="1">
              <a:buFontTx/>
              <a:buNone/>
            </a:pPr>
            <a:r>
              <a:rPr lang="en-US" sz="1800" smtClean="0"/>
              <a:t>apabila beberapa komputer mengirimkan data ke tujuan yang sama secara </a:t>
            </a:r>
          </a:p>
          <a:p>
            <a:pPr eaLnBrk="1" hangingPunct="1">
              <a:buFontTx/>
              <a:buNone/>
            </a:pPr>
            <a:r>
              <a:rPr lang="en-US" sz="1800" smtClean="0"/>
              <a:t>simultan. Untuk mengatasi hal tersebut setiap perangkat dilengkapi </a:t>
            </a:r>
          </a:p>
          <a:p>
            <a:pPr eaLnBrk="1" hangingPunct="1">
              <a:buFontTx/>
              <a:buNone/>
            </a:pPr>
            <a:r>
              <a:rPr lang="en-US" sz="1800" smtClean="0"/>
              <a:t>dengan yang namanya kontrol aliran (</a:t>
            </a:r>
            <a:r>
              <a:rPr lang="en-US" sz="1800" i="1" smtClean="0"/>
              <a:t>flow control</a:t>
            </a:r>
            <a:r>
              <a:rPr lang="en-US" sz="1800" smtClean="0"/>
              <a:t>).</a:t>
            </a:r>
          </a:p>
        </p:txBody>
      </p:sp>
      <p:pic>
        <p:nvPicPr>
          <p:cNvPr id="37892"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24075" y="4221163"/>
            <a:ext cx="5903913" cy="252095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ox(in)">
                                      <p:cBhvr>
                                        <p:cTn id="7" dur="500"/>
                                        <p:tgtEl>
                                          <p:spTgt spid="37891">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box(in)">
                                      <p:cBhvr>
                                        <p:cTn id="10" dur="500"/>
                                        <p:tgtEl>
                                          <p:spTgt spid="37891">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animEffect transition="in" filter="box(in)">
                                      <p:cBhvr>
                                        <p:cTn id="13" dur="500"/>
                                        <p:tgtEl>
                                          <p:spTgt spid="37891">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7891">
                                            <p:txEl>
                                              <p:pRg st="3" end="3"/>
                                            </p:txEl>
                                          </p:spTgt>
                                        </p:tgtEl>
                                        <p:attrNameLst>
                                          <p:attrName>style.visibility</p:attrName>
                                        </p:attrNameLst>
                                      </p:cBhvr>
                                      <p:to>
                                        <p:strVal val="visible"/>
                                      </p:to>
                                    </p:set>
                                    <p:animEffect transition="in" filter="box(in)">
                                      <p:cBhvr>
                                        <p:cTn id="16" dur="500"/>
                                        <p:tgtEl>
                                          <p:spTgt spid="37891">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7891">
                                            <p:txEl>
                                              <p:pRg st="4" end="4"/>
                                            </p:txEl>
                                          </p:spTgt>
                                        </p:tgtEl>
                                        <p:attrNameLst>
                                          <p:attrName>style.visibility</p:attrName>
                                        </p:attrNameLst>
                                      </p:cBhvr>
                                      <p:to>
                                        <p:strVal val="visible"/>
                                      </p:to>
                                    </p:set>
                                    <p:animEffect transition="in" filter="box(in)">
                                      <p:cBhvr>
                                        <p:cTn id="19" dur="500"/>
                                        <p:tgtEl>
                                          <p:spTgt spid="37891">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7891">
                                            <p:txEl>
                                              <p:pRg st="5" end="5"/>
                                            </p:txEl>
                                          </p:spTgt>
                                        </p:tgtEl>
                                        <p:attrNameLst>
                                          <p:attrName>style.visibility</p:attrName>
                                        </p:attrNameLst>
                                      </p:cBhvr>
                                      <p:to>
                                        <p:strVal val="visible"/>
                                      </p:to>
                                    </p:set>
                                    <p:animEffect transition="in" filter="box(in)">
                                      <p:cBhvr>
                                        <p:cTn id="22" dur="500"/>
                                        <p:tgtEl>
                                          <p:spTgt spid="3789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7892"/>
                                        </p:tgtEl>
                                        <p:attrNameLst>
                                          <p:attrName>style.visibility</p:attrName>
                                        </p:attrNameLst>
                                      </p:cBhvr>
                                      <p:to>
                                        <p:strVal val="visible"/>
                                      </p:to>
                                    </p:set>
                                    <p:animEffect transition="in" filter="box(in)">
                                      <p:cBhvr>
                                        <p:cTn id="27" dur="5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eaLnBrk="1" hangingPunct="1"/>
            <a:r>
              <a:rPr lang="en-US" sz="3600" smtClean="0">
                <a:solidFill>
                  <a:srgbClr val="FF3300"/>
                </a:solidFill>
              </a:rPr>
              <a:t>JADI ? BISA DISIMPULKAN ?</a:t>
            </a:r>
          </a:p>
        </p:txBody>
      </p:sp>
      <p:sp>
        <p:nvSpPr>
          <p:cNvPr id="245763" name="Rectangle 3"/>
          <p:cNvSpPr>
            <a:spLocks noGrp="1" noChangeArrowheads="1"/>
          </p:cNvSpPr>
          <p:nvPr>
            <p:ph type="body" idx="1"/>
          </p:nvPr>
        </p:nvSpPr>
        <p:spPr>
          <a:xfrm>
            <a:off x="1476375" y="2057400"/>
            <a:ext cx="7416800" cy="2884488"/>
          </a:xfrm>
        </p:spPr>
        <p:txBody>
          <a:bodyPr/>
          <a:lstStyle/>
          <a:p>
            <a:pPr eaLnBrk="1" hangingPunct="1"/>
            <a:r>
              <a:rPr lang="en-US" sz="2800" i="1" smtClean="0"/>
              <a:t>Transport layer </a:t>
            </a:r>
            <a:r>
              <a:rPr lang="en-US" sz="2800" smtClean="0"/>
              <a:t>berfungsi untuk menerima data dari </a:t>
            </a:r>
            <a:r>
              <a:rPr lang="en-US" sz="2800" i="1" smtClean="0"/>
              <a:t>session </a:t>
            </a:r>
            <a:r>
              <a:rPr lang="en-US" sz="2800" smtClean="0"/>
              <a:t>layer, memecah data menjadi bagian-bagian yang lebih kecil, meneruskan data ke </a:t>
            </a:r>
            <a:r>
              <a:rPr lang="en-US" sz="2800" i="1" smtClean="0"/>
              <a:t>network layer </a:t>
            </a:r>
            <a:r>
              <a:rPr lang="en-US" sz="2800" smtClean="0"/>
              <a:t>dan menjamin semua potongan data tersebut bisa tiba di sisi penerima dengan benar.</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eaLnBrk="1" hangingPunct="1"/>
            <a:r>
              <a:rPr lang="sv-SE" smtClean="0">
                <a:solidFill>
                  <a:srgbClr val="FFCC00"/>
                </a:solidFill>
              </a:rPr>
              <a:t>Session Layer</a:t>
            </a:r>
            <a:r>
              <a:rPr lang="en-US" smtClean="0">
                <a:solidFill>
                  <a:srgbClr val="FFCC00"/>
                </a:solidFill>
              </a:rPr>
              <a:t> </a:t>
            </a:r>
          </a:p>
        </p:txBody>
      </p:sp>
      <p:sp>
        <p:nvSpPr>
          <p:cNvPr id="39939" name="Rectangle 3"/>
          <p:cNvSpPr>
            <a:spLocks noGrp="1" noChangeArrowheads="1"/>
          </p:cNvSpPr>
          <p:nvPr>
            <p:ph type="body" sz="half" idx="1"/>
          </p:nvPr>
        </p:nvSpPr>
        <p:spPr>
          <a:xfrm>
            <a:off x="1042988" y="2057400"/>
            <a:ext cx="7921625" cy="1300163"/>
          </a:xfrm>
        </p:spPr>
        <p:txBody>
          <a:bodyPr/>
          <a:lstStyle/>
          <a:p>
            <a:pPr eaLnBrk="1" hangingPunct="1"/>
            <a:r>
              <a:rPr lang="en-US" sz="2000" smtClean="0"/>
              <a:t>Sesi layer mendefinisikan bagaimana memulai, mengontrol dan mengakhiri suatu percakapan (biasa disebut session). </a:t>
            </a:r>
          </a:p>
          <a:p>
            <a:pPr eaLnBrk="1" hangingPunct="1"/>
            <a:r>
              <a:rPr lang="en-US" sz="2000" smtClean="0"/>
              <a:t>Contoh layer session : NFS, SQL, RPC, ASP, SCP</a:t>
            </a:r>
          </a:p>
        </p:txBody>
      </p:sp>
      <p:pic>
        <p:nvPicPr>
          <p:cNvPr id="39940"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79613" y="3357563"/>
            <a:ext cx="5976937" cy="2808287"/>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checkerboard(across)">
                                      <p:cBhvr>
                                        <p:cTn id="7" dur="500"/>
                                        <p:tgtEl>
                                          <p:spTgt spid="39939">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9939">
                                            <p:txEl>
                                              <p:pRg st="1" end="1"/>
                                            </p:txEl>
                                          </p:spTgt>
                                        </p:tgtEl>
                                        <p:attrNameLst>
                                          <p:attrName>style.visibility</p:attrName>
                                        </p:attrNameLst>
                                      </p:cBhvr>
                                      <p:to>
                                        <p:strVal val="visible"/>
                                      </p:to>
                                    </p:set>
                                    <p:animEffect transition="in" filter="checkerboard(across)">
                                      <p:cBhvr>
                                        <p:cTn id="10" dur="500"/>
                                        <p:tgtEl>
                                          <p:spTgt spid="39939">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940"/>
                                        </p:tgtEl>
                                        <p:attrNameLst>
                                          <p:attrName>style.visibility</p:attrName>
                                        </p:attrNameLst>
                                      </p:cBhvr>
                                      <p:to>
                                        <p:strVal val="visible"/>
                                      </p:to>
                                    </p:set>
                                    <p:animEffect transition="in" filter="blinds(horizontal)">
                                      <p:cBhvr>
                                        <p:cTn id="15"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1187450" y="1268413"/>
            <a:ext cx="7705725" cy="4608512"/>
          </a:xfrm>
        </p:spPr>
        <p:txBody>
          <a:bodyPr/>
          <a:lstStyle/>
          <a:p>
            <a:pPr eaLnBrk="1" hangingPunct="1">
              <a:buFontTx/>
              <a:buNone/>
            </a:pPr>
            <a:r>
              <a:rPr lang="en-US" sz="2000" smtClean="0"/>
              <a:t>• </a:t>
            </a:r>
            <a:r>
              <a:rPr lang="en-US" sz="2000" b="1" smtClean="0"/>
              <a:t>NFS </a:t>
            </a:r>
            <a:r>
              <a:rPr lang="en-US" sz="2000" b="1" i="1" smtClean="0"/>
              <a:t>( Network File System )</a:t>
            </a:r>
            <a:r>
              <a:rPr lang="en-US" sz="2000" b="1" smtClean="0"/>
              <a:t>, </a:t>
            </a:r>
            <a:r>
              <a:rPr lang="en-US" sz="2000" smtClean="0"/>
              <a:t>dibangun oleh </a:t>
            </a:r>
            <a:r>
              <a:rPr lang="en-US" sz="2000" i="1" smtClean="0"/>
              <a:t>Sun Microsystem</a:t>
            </a:r>
          </a:p>
          <a:p>
            <a:pPr eaLnBrk="1" hangingPunct="1">
              <a:buFontTx/>
              <a:buNone/>
            </a:pPr>
            <a:r>
              <a:rPr lang="en-US" sz="2000" smtClean="0"/>
              <a:t>dan digunakan oleh workstation TCP/IP dan UNIX agar dapat</a:t>
            </a:r>
          </a:p>
          <a:p>
            <a:pPr eaLnBrk="1" hangingPunct="1">
              <a:buFontTx/>
              <a:buNone/>
            </a:pPr>
            <a:r>
              <a:rPr lang="en-US" sz="2000" smtClean="0"/>
              <a:t>mengakses </a:t>
            </a:r>
            <a:r>
              <a:rPr lang="en-US" sz="2000" i="1" smtClean="0"/>
              <a:t>remote resource</a:t>
            </a:r>
            <a:r>
              <a:rPr lang="en-US" sz="2000" smtClean="0"/>
              <a:t>.</a:t>
            </a:r>
          </a:p>
          <a:p>
            <a:pPr eaLnBrk="1" hangingPunct="1">
              <a:buFontTx/>
              <a:buNone/>
            </a:pPr>
            <a:r>
              <a:rPr lang="en-US" sz="2000" smtClean="0"/>
              <a:t>• </a:t>
            </a:r>
            <a:r>
              <a:rPr lang="en-US" sz="2000" b="1" smtClean="0"/>
              <a:t>RPC </a:t>
            </a:r>
            <a:r>
              <a:rPr lang="en-US" sz="2000" b="1" i="1" smtClean="0"/>
              <a:t>(Remote Procedure Call )</a:t>
            </a:r>
            <a:r>
              <a:rPr lang="en-US" sz="2000" i="1" smtClean="0"/>
              <a:t>, </a:t>
            </a:r>
            <a:r>
              <a:rPr lang="en-US" sz="2000" smtClean="0"/>
              <a:t>merupakan protokol yang</a:t>
            </a:r>
          </a:p>
          <a:p>
            <a:pPr eaLnBrk="1" hangingPunct="1">
              <a:buFontTx/>
              <a:buNone/>
            </a:pPr>
            <a:r>
              <a:rPr lang="en-US" sz="2000" smtClean="0"/>
              <a:t>menyediakan mekanisme </a:t>
            </a:r>
            <a:r>
              <a:rPr lang="en-US" sz="2000" i="1" smtClean="0"/>
              <a:t>client/server </a:t>
            </a:r>
            <a:r>
              <a:rPr lang="en-US" sz="2000" smtClean="0"/>
              <a:t>pada sistem operasi</a:t>
            </a:r>
          </a:p>
          <a:p>
            <a:pPr eaLnBrk="1" hangingPunct="1">
              <a:buFontTx/>
              <a:buNone/>
            </a:pPr>
            <a:r>
              <a:rPr lang="en-US" sz="2000" smtClean="0"/>
              <a:t>Windows NT.</a:t>
            </a:r>
          </a:p>
          <a:p>
            <a:pPr eaLnBrk="1" hangingPunct="1">
              <a:buFontTx/>
              <a:buNone/>
            </a:pPr>
            <a:r>
              <a:rPr lang="en-US" sz="2000" smtClean="0"/>
              <a:t>• </a:t>
            </a:r>
            <a:r>
              <a:rPr lang="en-US" sz="2000" b="1" smtClean="0"/>
              <a:t>ASP </a:t>
            </a:r>
            <a:r>
              <a:rPr lang="en-US" sz="2000" b="1" i="1" smtClean="0"/>
              <a:t>(AppleTalk Session Protokol ), </a:t>
            </a:r>
            <a:r>
              <a:rPr lang="en-US" sz="2000" smtClean="0"/>
              <a:t>merupakan protokol yang</a:t>
            </a:r>
          </a:p>
          <a:p>
            <a:pPr eaLnBrk="1" hangingPunct="1">
              <a:buFontTx/>
              <a:buNone/>
            </a:pPr>
            <a:r>
              <a:rPr lang="en-US" sz="2000" smtClean="0"/>
              <a:t>menyediakan mekanisme </a:t>
            </a:r>
            <a:r>
              <a:rPr lang="en-US" sz="2000" i="1" smtClean="0"/>
              <a:t>client/server </a:t>
            </a:r>
            <a:r>
              <a:rPr lang="en-US" sz="2000" smtClean="0"/>
              <a:t>pada mesin-mesin </a:t>
            </a:r>
            <a:r>
              <a:rPr lang="en-US" sz="2000" i="1" smtClean="0"/>
              <a:t>Apple.</a:t>
            </a:r>
          </a:p>
          <a:p>
            <a:pPr eaLnBrk="1" hangingPunct="1">
              <a:buFontTx/>
              <a:buNone/>
            </a:pPr>
            <a:r>
              <a:rPr lang="en-US" sz="2000" smtClean="0"/>
              <a:t>• </a:t>
            </a:r>
            <a:r>
              <a:rPr lang="en-US" sz="2000" b="1" smtClean="0"/>
              <a:t>X Window, </a:t>
            </a:r>
            <a:r>
              <a:rPr lang="en-US" sz="2000" smtClean="0"/>
              <a:t>merupakan protokol yang menyediakan mekanisme </a:t>
            </a:r>
            <a:r>
              <a:rPr lang="en-US" sz="2000" i="1" smtClean="0"/>
              <a:t>client/server </a:t>
            </a:r>
            <a:r>
              <a:rPr lang="en-US" sz="2000" smtClean="0"/>
              <a:t>pada sistem opererasi Unix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blinds(horizontal)">
                                      <p:cBhvr>
                                        <p:cTn id="7" dur="500"/>
                                        <p:tgtEl>
                                          <p:spTgt spid="5427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4275">
                                            <p:txEl>
                                              <p:pRg st="1" end="1"/>
                                            </p:txEl>
                                          </p:spTgt>
                                        </p:tgtEl>
                                        <p:attrNameLst>
                                          <p:attrName>style.visibility</p:attrName>
                                        </p:attrNameLst>
                                      </p:cBhvr>
                                      <p:to>
                                        <p:strVal val="visible"/>
                                      </p:to>
                                    </p:set>
                                    <p:animEffect transition="in" filter="blinds(horizontal)">
                                      <p:cBhvr>
                                        <p:cTn id="10" dur="500"/>
                                        <p:tgtEl>
                                          <p:spTgt spid="5427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4275">
                                            <p:txEl>
                                              <p:pRg st="2" end="2"/>
                                            </p:txEl>
                                          </p:spTgt>
                                        </p:tgtEl>
                                        <p:attrNameLst>
                                          <p:attrName>style.visibility</p:attrName>
                                        </p:attrNameLst>
                                      </p:cBhvr>
                                      <p:to>
                                        <p:strVal val="visible"/>
                                      </p:to>
                                    </p:set>
                                    <p:animEffect transition="in" filter="blinds(horizontal)">
                                      <p:cBhvr>
                                        <p:cTn id="13" dur="500"/>
                                        <p:tgtEl>
                                          <p:spTgt spid="5427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4275">
                                            <p:txEl>
                                              <p:pRg st="3" end="3"/>
                                            </p:txEl>
                                          </p:spTgt>
                                        </p:tgtEl>
                                        <p:attrNameLst>
                                          <p:attrName>style.visibility</p:attrName>
                                        </p:attrNameLst>
                                      </p:cBhvr>
                                      <p:to>
                                        <p:strVal val="visible"/>
                                      </p:to>
                                    </p:set>
                                    <p:animEffect transition="in" filter="box(in)">
                                      <p:cBhvr>
                                        <p:cTn id="18" dur="500"/>
                                        <p:tgtEl>
                                          <p:spTgt spid="54275">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54275">
                                            <p:txEl>
                                              <p:pRg st="4" end="4"/>
                                            </p:txEl>
                                          </p:spTgt>
                                        </p:tgtEl>
                                        <p:attrNameLst>
                                          <p:attrName>style.visibility</p:attrName>
                                        </p:attrNameLst>
                                      </p:cBhvr>
                                      <p:to>
                                        <p:strVal val="visible"/>
                                      </p:to>
                                    </p:set>
                                    <p:animEffect transition="in" filter="box(in)">
                                      <p:cBhvr>
                                        <p:cTn id="21" dur="500"/>
                                        <p:tgtEl>
                                          <p:spTgt spid="54275">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54275">
                                            <p:txEl>
                                              <p:pRg st="5" end="5"/>
                                            </p:txEl>
                                          </p:spTgt>
                                        </p:tgtEl>
                                        <p:attrNameLst>
                                          <p:attrName>style.visibility</p:attrName>
                                        </p:attrNameLst>
                                      </p:cBhvr>
                                      <p:to>
                                        <p:strVal val="visible"/>
                                      </p:to>
                                    </p:set>
                                    <p:animEffect transition="in" filter="box(in)">
                                      <p:cBhvr>
                                        <p:cTn id="24" dur="500"/>
                                        <p:tgtEl>
                                          <p:spTgt spid="54275">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54275">
                                            <p:txEl>
                                              <p:pRg st="6" end="6"/>
                                            </p:txEl>
                                          </p:spTgt>
                                        </p:tgtEl>
                                        <p:attrNameLst>
                                          <p:attrName>style.visibility</p:attrName>
                                        </p:attrNameLst>
                                      </p:cBhvr>
                                      <p:to>
                                        <p:strVal val="visible"/>
                                      </p:to>
                                    </p:set>
                                    <p:animEffect transition="in" filter="checkerboard(across)">
                                      <p:cBhvr>
                                        <p:cTn id="29" dur="500"/>
                                        <p:tgtEl>
                                          <p:spTgt spid="54275">
                                            <p:txEl>
                                              <p:pRg st="6" end="6"/>
                                            </p:txEl>
                                          </p:spTgt>
                                        </p:tgtEl>
                                      </p:cBhvr>
                                    </p:animEffect>
                                  </p:childTnLst>
                                </p:cTn>
                              </p:par>
                              <p:par>
                                <p:cTn id="30" presetID="5" presetClass="entr" presetSubtype="10" fill="hold" nodeType="withEffect">
                                  <p:stCondLst>
                                    <p:cond delay="0"/>
                                  </p:stCondLst>
                                  <p:childTnLst>
                                    <p:set>
                                      <p:cBhvr>
                                        <p:cTn id="31" dur="1" fill="hold">
                                          <p:stCondLst>
                                            <p:cond delay="0"/>
                                          </p:stCondLst>
                                        </p:cTn>
                                        <p:tgtEl>
                                          <p:spTgt spid="54275">
                                            <p:txEl>
                                              <p:pRg st="7" end="7"/>
                                            </p:txEl>
                                          </p:spTgt>
                                        </p:tgtEl>
                                        <p:attrNameLst>
                                          <p:attrName>style.visibility</p:attrName>
                                        </p:attrNameLst>
                                      </p:cBhvr>
                                      <p:to>
                                        <p:strVal val="visible"/>
                                      </p:to>
                                    </p:set>
                                    <p:animEffect transition="in" filter="checkerboard(across)">
                                      <p:cBhvr>
                                        <p:cTn id="32" dur="500"/>
                                        <p:tgtEl>
                                          <p:spTgt spid="5427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54275">
                                            <p:txEl>
                                              <p:pRg st="8" end="8"/>
                                            </p:txEl>
                                          </p:spTgt>
                                        </p:tgtEl>
                                        <p:attrNameLst>
                                          <p:attrName>style.visibility</p:attrName>
                                        </p:attrNameLst>
                                      </p:cBhvr>
                                      <p:to>
                                        <p:strVal val="visible"/>
                                      </p:to>
                                    </p:set>
                                    <p:animEffect transition="in" filter="diamond(in)">
                                      <p:cBhvr>
                                        <p:cTn id="37" dur="2000"/>
                                        <p:tgtEl>
                                          <p:spTgt spid="5427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algn="ctr" eaLnBrk="1" hangingPunct="1"/>
            <a:r>
              <a:rPr lang="sv-SE" smtClean="0">
                <a:solidFill>
                  <a:srgbClr val="FFCC00"/>
                </a:solidFill>
              </a:rPr>
              <a:t>Pressentation Layer</a:t>
            </a:r>
            <a:r>
              <a:rPr lang="en-US" smtClean="0">
                <a:solidFill>
                  <a:srgbClr val="FFCC00"/>
                </a:solidFill>
              </a:rPr>
              <a:t> </a:t>
            </a:r>
          </a:p>
        </p:txBody>
      </p:sp>
      <p:sp>
        <p:nvSpPr>
          <p:cNvPr id="41987" name="Rectangle 3"/>
          <p:cNvSpPr>
            <a:spLocks noGrp="1" noChangeArrowheads="1"/>
          </p:cNvSpPr>
          <p:nvPr>
            <p:ph type="body" sz="half" idx="1"/>
          </p:nvPr>
        </p:nvSpPr>
        <p:spPr>
          <a:xfrm>
            <a:off x="1042988" y="2057400"/>
            <a:ext cx="7850187" cy="1587500"/>
          </a:xfrm>
        </p:spPr>
        <p:txBody>
          <a:bodyPr/>
          <a:lstStyle/>
          <a:p>
            <a:pPr eaLnBrk="1" hangingPunct="1"/>
            <a:r>
              <a:rPr lang="en-US" sz="2000" smtClean="0"/>
              <a:t>Pada layer ini bertugas untuk mengurusi format data yang dapat dipahami oleh berbagai macam media. Selain itu layer  ini juga dapat mengkonversi format data, sehingga layer berikutnya dapat memafami format yang diperlukan untuk komunikasi.</a:t>
            </a:r>
          </a:p>
        </p:txBody>
      </p:sp>
      <p:sp>
        <p:nvSpPr>
          <p:cNvPr id="41988" name="Rectangle 4"/>
          <p:cNvSpPr>
            <a:spLocks noChangeArrowheads="1"/>
          </p:cNvSpPr>
          <p:nvPr/>
        </p:nvSpPr>
        <p:spPr bwMode="auto">
          <a:xfrm>
            <a:off x="1042988" y="3860800"/>
            <a:ext cx="7921625"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buFontTx/>
              <a:buChar char="•"/>
            </a:pPr>
            <a:r>
              <a:rPr lang="en-US"/>
              <a:t>Contoh format data yang didukung oleh layer presentasi antara lain : Text, Data, Graphic, Visual Image, Sound, Video.</a:t>
            </a:r>
          </a:p>
        </p:txBody>
      </p:sp>
      <p:pic>
        <p:nvPicPr>
          <p:cNvPr id="41989"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r="1360" b="3140"/>
          <a:stretch>
            <a:fillRect/>
          </a:stretch>
        </p:blipFill>
        <p:spPr>
          <a:xfrm>
            <a:off x="2987675" y="4724400"/>
            <a:ext cx="5040313" cy="193675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plus(in)">
                                      <p:cBhvr>
                                        <p:cTn id="7" dur="2000"/>
                                        <p:tgtEl>
                                          <p:spTgt spid="41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1988">
                                            <p:txEl>
                                              <p:pRg st="0" end="0"/>
                                            </p:txEl>
                                          </p:spTgt>
                                        </p:tgtEl>
                                        <p:attrNameLst>
                                          <p:attrName>style.visibility</p:attrName>
                                        </p:attrNameLst>
                                      </p:cBhvr>
                                      <p:to>
                                        <p:strVal val="visible"/>
                                      </p:to>
                                    </p:set>
                                    <p:animEffect transition="in" filter="slide(fromBottom)">
                                      <p:cBhvr>
                                        <p:cTn id="12" dur="500"/>
                                        <p:tgtEl>
                                          <p:spTgt spid="4198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1989"/>
                                        </p:tgtEl>
                                        <p:attrNameLst>
                                          <p:attrName>style.visibility</p:attrName>
                                        </p:attrNameLst>
                                      </p:cBhvr>
                                      <p:to>
                                        <p:strVal val="visible"/>
                                      </p:to>
                                    </p:set>
                                    <p:animEffect transition="in" filter="box(in)">
                                      <p:cBhvr>
                                        <p:cTn id="1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5"/>
          <p:cNvSpPr>
            <a:spLocks noGrp="1" noChangeArrowheads="1"/>
          </p:cNvSpPr>
          <p:nvPr>
            <p:ph type="title"/>
          </p:nvPr>
        </p:nvSpPr>
        <p:spPr/>
        <p:txBody>
          <a:bodyPr/>
          <a:lstStyle/>
          <a:p>
            <a:pPr algn="ctr" eaLnBrk="1" hangingPunct="1"/>
            <a:r>
              <a:rPr lang="en-GB" smtClean="0">
                <a:solidFill>
                  <a:srgbClr val="FFCC00"/>
                </a:solidFill>
              </a:rPr>
              <a:t>Application Layer</a:t>
            </a:r>
            <a:endParaRPr lang="en-US" smtClean="0">
              <a:solidFill>
                <a:srgbClr val="FFCC00"/>
              </a:solidFill>
            </a:endParaRPr>
          </a:p>
        </p:txBody>
      </p:sp>
      <p:sp>
        <p:nvSpPr>
          <p:cNvPr id="43016" name="Text Box 8"/>
          <p:cNvSpPr txBox="1">
            <a:spLocks noChangeArrowheads="1"/>
          </p:cNvSpPr>
          <p:nvPr/>
        </p:nvSpPr>
        <p:spPr bwMode="auto">
          <a:xfrm>
            <a:off x="1239838" y="2057400"/>
            <a:ext cx="77247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Alias yang saling berkomunikasi antar komputer. Aplikasi layer </a:t>
            </a:r>
          </a:p>
          <a:p>
            <a:r>
              <a:rPr lang="en-US"/>
              <a:t>mengacu pada pelayanan komunikasi pada suatu aplikasi.</a:t>
            </a:r>
          </a:p>
        </p:txBody>
      </p:sp>
      <p:sp>
        <p:nvSpPr>
          <p:cNvPr id="43017" name="Text Box 9"/>
          <p:cNvSpPr txBox="1">
            <a:spLocks noChangeArrowheads="1"/>
          </p:cNvSpPr>
          <p:nvPr/>
        </p:nvSpPr>
        <p:spPr bwMode="auto">
          <a:xfrm>
            <a:off x="1239838" y="3208338"/>
            <a:ext cx="790416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Pada layer ini berurusan dengan program komputer yang digunakan </a:t>
            </a:r>
          </a:p>
          <a:p>
            <a:r>
              <a:rPr lang="en-US"/>
              <a:t>oleh user. Program komputer yang berhubungan hanya program </a:t>
            </a:r>
          </a:p>
          <a:p>
            <a:r>
              <a:rPr lang="en-US"/>
              <a:t>yang melakukan akses jaringan, tetapi bila yang tidak berarti tidak </a:t>
            </a:r>
          </a:p>
          <a:p>
            <a:r>
              <a:rPr lang="en-US"/>
              <a:t>berhubungan dengan OSI.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nodeType="clickEffect">
                                  <p:stCondLst>
                                    <p:cond delay="0"/>
                                  </p:stCondLst>
                                  <p:childTnLst>
                                    <p:set>
                                      <p:cBhvr>
                                        <p:cTn id="6" dur="1" fill="hold">
                                          <p:stCondLst>
                                            <p:cond delay="0"/>
                                          </p:stCondLst>
                                        </p:cTn>
                                        <p:tgtEl>
                                          <p:spTgt spid="43016">
                                            <p:txEl>
                                              <p:pRg st="0" end="0"/>
                                            </p:txEl>
                                          </p:spTgt>
                                        </p:tgtEl>
                                        <p:attrNameLst>
                                          <p:attrName>style.visibility</p:attrName>
                                        </p:attrNameLst>
                                      </p:cBhvr>
                                      <p:to>
                                        <p:strVal val="visible"/>
                                      </p:to>
                                    </p:set>
                                    <p:animEffect transition="in" filter="plus(in)">
                                      <p:cBhvr>
                                        <p:cTn id="7" dur="2000"/>
                                        <p:tgtEl>
                                          <p:spTgt spid="43016">
                                            <p:txEl>
                                              <p:pRg st="0" end="0"/>
                                            </p:txEl>
                                          </p:spTgt>
                                        </p:tgtEl>
                                      </p:cBhvr>
                                    </p:animEffect>
                                  </p:childTnLst>
                                </p:cTn>
                              </p:par>
                              <p:par>
                                <p:cTn id="8" presetID="13" presetClass="entr" presetSubtype="16" fill="hold" nodeType="withEffect">
                                  <p:stCondLst>
                                    <p:cond delay="0"/>
                                  </p:stCondLst>
                                  <p:childTnLst>
                                    <p:set>
                                      <p:cBhvr>
                                        <p:cTn id="9" dur="1" fill="hold">
                                          <p:stCondLst>
                                            <p:cond delay="0"/>
                                          </p:stCondLst>
                                        </p:cTn>
                                        <p:tgtEl>
                                          <p:spTgt spid="43016">
                                            <p:txEl>
                                              <p:pRg st="1" end="1"/>
                                            </p:txEl>
                                          </p:spTgt>
                                        </p:tgtEl>
                                        <p:attrNameLst>
                                          <p:attrName>style.visibility</p:attrName>
                                        </p:attrNameLst>
                                      </p:cBhvr>
                                      <p:to>
                                        <p:strVal val="visible"/>
                                      </p:to>
                                    </p:set>
                                    <p:animEffect transition="in" filter="plus(in)">
                                      <p:cBhvr>
                                        <p:cTn id="10" dur="2000"/>
                                        <p:tgtEl>
                                          <p:spTgt spid="4301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43017">
                                            <p:txEl>
                                              <p:pRg st="0" end="0"/>
                                            </p:txEl>
                                          </p:spTgt>
                                        </p:tgtEl>
                                        <p:attrNameLst>
                                          <p:attrName>style.visibility</p:attrName>
                                        </p:attrNameLst>
                                      </p:cBhvr>
                                      <p:to>
                                        <p:strVal val="visible"/>
                                      </p:to>
                                    </p:set>
                                    <p:animEffect transition="in" filter="diamond(in)">
                                      <p:cBhvr>
                                        <p:cTn id="15" dur="2000"/>
                                        <p:tgtEl>
                                          <p:spTgt spid="43017">
                                            <p:txEl>
                                              <p:pRg st="0" end="0"/>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43017">
                                            <p:txEl>
                                              <p:pRg st="1" end="1"/>
                                            </p:txEl>
                                          </p:spTgt>
                                        </p:tgtEl>
                                        <p:attrNameLst>
                                          <p:attrName>style.visibility</p:attrName>
                                        </p:attrNameLst>
                                      </p:cBhvr>
                                      <p:to>
                                        <p:strVal val="visible"/>
                                      </p:to>
                                    </p:set>
                                    <p:animEffect transition="in" filter="diamond(in)">
                                      <p:cBhvr>
                                        <p:cTn id="18" dur="2000"/>
                                        <p:tgtEl>
                                          <p:spTgt spid="43017">
                                            <p:txEl>
                                              <p:pRg st="1" end="1"/>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43017">
                                            <p:txEl>
                                              <p:pRg st="2" end="2"/>
                                            </p:txEl>
                                          </p:spTgt>
                                        </p:tgtEl>
                                        <p:attrNameLst>
                                          <p:attrName>style.visibility</p:attrName>
                                        </p:attrNameLst>
                                      </p:cBhvr>
                                      <p:to>
                                        <p:strVal val="visible"/>
                                      </p:to>
                                    </p:set>
                                    <p:animEffect transition="in" filter="diamond(in)">
                                      <p:cBhvr>
                                        <p:cTn id="21" dur="2000"/>
                                        <p:tgtEl>
                                          <p:spTgt spid="43017">
                                            <p:txEl>
                                              <p:pRg st="2" end="2"/>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43017">
                                            <p:txEl>
                                              <p:pRg st="3" end="3"/>
                                            </p:txEl>
                                          </p:spTgt>
                                        </p:tgtEl>
                                        <p:attrNameLst>
                                          <p:attrName>style.visibility</p:attrName>
                                        </p:attrNameLst>
                                      </p:cBhvr>
                                      <p:to>
                                        <p:strVal val="visible"/>
                                      </p:to>
                                    </p:set>
                                    <p:animEffect transition="in" filter="diamond(in)">
                                      <p:cBhvr>
                                        <p:cTn id="24" dur="2000"/>
                                        <p:tgtEl>
                                          <p:spTgt spid="430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Perangkat Jaringan</a:t>
            </a:r>
          </a:p>
        </p:txBody>
      </p:sp>
      <p:sp>
        <p:nvSpPr>
          <p:cNvPr id="49155" name="Rectangle 3"/>
          <p:cNvSpPr>
            <a:spLocks noGrp="1" noChangeArrowheads="1"/>
          </p:cNvSpPr>
          <p:nvPr>
            <p:ph idx="1"/>
          </p:nvPr>
        </p:nvSpPr>
        <p:spPr>
          <a:xfrm>
            <a:off x="1173163" y="1752600"/>
            <a:ext cx="7772400" cy="4343400"/>
          </a:xfrm>
        </p:spPr>
        <p:txBody>
          <a:bodyPr/>
          <a:lstStyle/>
          <a:p>
            <a:pPr marL="609600" indent="-609600" eaLnBrk="1" hangingPunct="1">
              <a:lnSpc>
                <a:spcPct val="80000"/>
              </a:lnSpc>
              <a:buFont typeface="Wingdings 2" pitchFamily="18" charset="2"/>
              <a:buNone/>
            </a:pPr>
            <a:r>
              <a:rPr lang="it-IT" sz="2000" b="1" smtClean="0"/>
              <a:t>Bridge</a:t>
            </a:r>
          </a:p>
          <a:p>
            <a:pPr marL="609600" indent="-609600" eaLnBrk="1" hangingPunct="1">
              <a:lnSpc>
                <a:spcPct val="80000"/>
              </a:lnSpc>
            </a:pPr>
            <a:r>
              <a:rPr lang="it-IT" sz="2000" smtClean="0"/>
              <a:t>Bridge merupakan peralatan yang dapat menghubungkan beberapa segmen dalam sebuah jaringan. </a:t>
            </a:r>
          </a:p>
          <a:p>
            <a:pPr marL="609600" indent="-609600" eaLnBrk="1" hangingPunct="1">
              <a:lnSpc>
                <a:spcPct val="80000"/>
              </a:lnSpc>
            </a:pPr>
            <a:r>
              <a:rPr lang="it-IT" sz="2000" smtClean="0"/>
              <a:t>Bridge dapat mengenali MAC Address tujuan, bridge akan mengirim data melalui port yang terhubung dengan komputer tujuan saja. </a:t>
            </a:r>
          </a:p>
          <a:p>
            <a:pPr marL="609600" indent="-609600" eaLnBrk="1" hangingPunct="1">
              <a:lnSpc>
                <a:spcPct val="80000"/>
              </a:lnSpc>
            </a:pPr>
            <a:r>
              <a:rPr lang="it-IT" sz="2000" smtClean="0"/>
              <a:t>Ketika bridge belum mengetahui port yang terhubung dengan komputer tujuan, maka dia akan mencoba mengirim pesan broadcast ke semua port (kecuali port pengirim). </a:t>
            </a:r>
          </a:p>
          <a:p>
            <a:pPr marL="609600" indent="-609600" eaLnBrk="1" hangingPunct="1">
              <a:lnSpc>
                <a:spcPct val="80000"/>
              </a:lnSpc>
            </a:pPr>
            <a:r>
              <a:rPr lang="it-IT" sz="2000" smtClean="0"/>
              <a:t>Selanjutnya hanya port itu saja yang akan dikirim data. </a:t>
            </a:r>
          </a:p>
          <a:p>
            <a:pPr marL="609600" indent="-609600" eaLnBrk="1" hangingPunct="1">
              <a:lnSpc>
                <a:spcPct val="80000"/>
              </a:lnSpc>
            </a:pPr>
            <a:r>
              <a:rPr lang="it-IT" sz="2000" smtClean="0"/>
              <a:t>Bridge juga dapat memfilter traffic diantara dua segmen LAN. Bridge bekerja pada </a:t>
            </a:r>
            <a:r>
              <a:rPr lang="it-IT" sz="2000" b="1" smtClean="0"/>
              <a:t>layer datalink.</a:t>
            </a:r>
            <a:endParaRPr lang="en-US" sz="2000" b="1" smtClean="0"/>
          </a:p>
        </p:txBody>
      </p:sp>
      <p:sp>
        <p:nvSpPr>
          <p:cNvPr id="49156"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BE9B6DFC-5DA7-4691-A1F5-D5E4A750E42A}" type="slidenum">
              <a:rPr lang="en-US" smtClean="0"/>
              <a:pPr algn="l"/>
              <a:t>24</a:t>
            </a:fld>
            <a:endParaRPr lang="en-US"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r>
              <a:rPr lang="en-US" sz="2400" smtClean="0"/>
              <a:t>Contoh :</a:t>
            </a:r>
          </a:p>
        </p:txBody>
      </p:sp>
      <p:sp>
        <p:nvSpPr>
          <p:cNvPr id="46083" name="Rectangle 3"/>
          <p:cNvSpPr>
            <a:spLocks noGrp="1" noChangeArrowheads="1"/>
          </p:cNvSpPr>
          <p:nvPr>
            <p:ph type="body" sz="half" idx="1"/>
          </p:nvPr>
        </p:nvSpPr>
        <p:spPr>
          <a:xfrm>
            <a:off x="1116013" y="2057400"/>
            <a:ext cx="8027987" cy="1731963"/>
          </a:xfrm>
        </p:spPr>
        <p:txBody>
          <a:bodyPr/>
          <a:lstStyle/>
          <a:p>
            <a:pPr eaLnBrk="1" hangingPunct="1"/>
            <a:r>
              <a:rPr lang="en-US" sz="2000" smtClean="0"/>
              <a:t>Aplikasi word processing, aplikasi ini digunakan untuk pengolahan text sehingga program ini tidak berhubungan dengan OSI. Tetapi bila program tersebut ditambahkan fungsi jaringan misal pengiriman email, maka aplikasi layer baru berhubungan disini.</a:t>
            </a:r>
          </a:p>
        </p:txBody>
      </p:sp>
      <p:pic>
        <p:nvPicPr>
          <p:cNvPr id="46084" name="Picture 4"/>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763713" y="3911600"/>
            <a:ext cx="7056437" cy="2541588"/>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slide(fromBottom)">
                                      <p:cBhvr>
                                        <p:cTn id="7" dur="5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box(in)">
                                      <p:cBhvr>
                                        <p:cTn id="12"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4"/>
          <p:cNvSpPr>
            <a:spLocks noGrp="1" noChangeArrowheads="1"/>
          </p:cNvSpPr>
          <p:nvPr>
            <p:ph type="ctrTitle"/>
          </p:nvPr>
        </p:nvSpPr>
        <p:spPr/>
        <p:txBody>
          <a:bodyPr/>
          <a:lstStyle/>
          <a:p>
            <a:pPr eaLnBrk="1" hangingPunct="1"/>
            <a:r>
              <a:rPr lang="sv-SE" smtClean="0"/>
              <a:t>Bab 7.</a:t>
            </a:r>
            <a:br>
              <a:rPr lang="sv-SE" smtClean="0"/>
            </a:br>
            <a:r>
              <a:rPr lang="sv-SE" smtClean="0"/>
              <a:t>Switch dan Router</a:t>
            </a:r>
            <a:r>
              <a:rPr lang="en-US" smtClean="0"/>
              <a:t> </a:t>
            </a:r>
          </a:p>
        </p:txBody>
      </p:sp>
      <p:sp>
        <p:nvSpPr>
          <p:cNvPr id="251907"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eaLnBrk="1" hangingPunct="1"/>
            <a:r>
              <a:rPr lang="sv-SE" smtClean="0"/>
              <a:t>Switch</a:t>
            </a:r>
            <a:r>
              <a:rPr lang="en-US" smtClean="0"/>
              <a:t> </a:t>
            </a:r>
          </a:p>
        </p:txBody>
      </p:sp>
      <p:sp>
        <p:nvSpPr>
          <p:cNvPr id="252931" name="Rectangle 3"/>
          <p:cNvSpPr>
            <a:spLocks noGrp="1" noChangeArrowheads="1"/>
          </p:cNvSpPr>
          <p:nvPr>
            <p:ph type="body" idx="1"/>
          </p:nvPr>
        </p:nvSpPr>
        <p:spPr/>
        <p:txBody>
          <a:bodyPr/>
          <a:lstStyle/>
          <a:p>
            <a:pPr eaLnBrk="1" hangingPunct="1"/>
            <a:r>
              <a:rPr lang="sv-SE" smtClean="0"/>
              <a:t>Perluasan dari bridge</a:t>
            </a:r>
            <a:r>
              <a:rPr lang="en-US" smtClean="0"/>
              <a:t> </a:t>
            </a:r>
          </a:p>
          <a:p>
            <a:pPr eaLnBrk="1" hangingPunct="1"/>
            <a:r>
              <a:rPr lang="en-US" smtClean="0"/>
              <a:t>Arsitektur switch:</a:t>
            </a:r>
          </a:p>
          <a:p>
            <a:pPr lvl="1" eaLnBrk="1" hangingPunct="1"/>
            <a:r>
              <a:rPr lang="sv-SE" smtClean="0"/>
              <a:t>Cut through</a:t>
            </a:r>
          </a:p>
          <a:p>
            <a:pPr lvl="1" eaLnBrk="1" hangingPunct="1"/>
            <a:r>
              <a:rPr lang="sv-SE" smtClean="0"/>
              <a:t>Store and forward</a:t>
            </a:r>
            <a:endParaRPr lang="en-US"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r>
              <a:rPr lang="en-US" smtClean="0"/>
              <a:t>Keuntungan switch</a:t>
            </a:r>
          </a:p>
        </p:txBody>
      </p:sp>
      <p:sp>
        <p:nvSpPr>
          <p:cNvPr id="253955" name="Rectangle 3"/>
          <p:cNvSpPr>
            <a:spLocks noGrp="1" noChangeArrowheads="1"/>
          </p:cNvSpPr>
          <p:nvPr>
            <p:ph type="body" idx="1"/>
          </p:nvPr>
        </p:nvSpPr>
        <p:spPr/>
        <p:txBody>
          <a:bodyPr/>
          <a:lstStyle/>
          <a:p>
            <a:pPr eaLnBrk="1" hangingPunct="1"/>
            <a:r>
              <a:rPr lang="sv-SE" smtClean="0"/>
              <a:t>Keuntungan menggunakan switch adalah karena setiap segmen jaringan memiliki bandwith 10 Mbps penuh, tidak terbagi seperti pada hub</a:t>
            </a:r>
            <a:r>
              <a:rPr lang="en-US" smtClean="0"/>
              <a:t> </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r>
              <a:rPr lang="en-US" sz="4000" smtClean="0"/>
              <a:t>Switch menurut kemampuan dikelola</a:t>
            </a:r>
          </a:p>
        </p:txBody>
      </p:sp>
      <p:sp>
        <p:nvSpPr>
          <p:cNvPr id="254979" name="Rectangle 3"/>
          <p:cNvSpPr>
            <a:spLocks noGrp="1" noChangeArrowheads="1"/>
          </p:cNvSpPr>
          <p:nvPr>
            <p:ph type="body" idx="1"/>
          </p:nvPr>
        </p:nvSpPr>
        <p:spPr/>
        <p:txBody>
          <a:bodyPr/>
          <a:lstStyle/>
          <a:p>
            <a:pPr eaLnBrk="1" hangingPunct="1"/>
            <a:r>
              <a:rPr lang="sv-SE" smtClean="0"/>
              <a:t>Manageable Switch</a:t>
            </a:r>
          </a:p>
          <a:p>
            <a:pPr eaLnBrk="1" hangingPunct="1"/>
            <a:r>
              <a:rPr lang="sv-SE" smtClean="0"/>
              <a:t>Non Manageable Switch</a:t>
            </a:r>
            <a:endParaRPr lang="en-US" smtClean="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eaLnBrk="1" hangingPunct="1"/>
            <a:r>
              <a:rPr lang="sv-SE" smtClean="0"/>
              <a:t>Manageable Switch</a:t>
            </a:r>
            <a:endParaRPr lang="en-US" smtClean="0"/>
          </a:p>
        </p:txBody>
      </p:sp>
      <p:sp>
        <p:nvSpPr>
          <p:cNvPr id="256003" name="Rectangle 3"/>
          <p:cNvSpPr>
            <a:spLocks noGrp="1" noChangeArrowheads="1"/>
          </p:cNvSpPr>
          <p:nvPr>
            <p:ph type="body" idx="1"/>
          </p:nvPr>
        </p:nvSpPr>
        <p:spPr/>
        <p:txBody>
          <a:bodyPr/>
          <a:lstStyle/>
          <a:p>
            <a:pPr eaLnBrk="1" hangingPunct="1"/>
            <a:r>
              <a:rPr lang="sv-SE" smtClean="0"/>
              <a:t>Jika dibandingkan dengan Router, manageable switch memiliki kelebihan dalam harga yang relatif lebih murah</a:t>
            </a:r>
            <a:r>
              <a:rPr lang="en-US" smtClean="0"/>
              <a:t> </a:t>
            </a:r>
          </a:p>
          <a:p>
            <a:pPr eaLnBrk="1" hangingPunct="1"/>
            <a:r>
              <a:rPr lang="sv-SE" smtClean="0"/>
              <a:t>Manageable switch unggul dalam skalabilitas jaringan yang dapat dilakukan dengan penambahan satu unit rak Ethernet</a:t>
            </a:r>
            <a:r>
              <a:rPr lang="en-US" smtClean="0"/>
              <a:t> </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r>
              <a:rPr lang="en-US" smtClean="0"/>
              <a:t>Contoh konfigurasi switch</a:t>
            </a:r>
          </a:p>
        </p:txBody>
      </p:sp>
      <p:sp>
        <p:nvSpPr>
          <p:cNvPr id="257027" name="Rectangle 3"/>
          <p:cNvSpPr>
            <a:spLocks noGrp="1" noChangeArrowheads="1"/>
          </p:cNvSpPr>
          <p:nvPr>
            <p:ph type="body" idx="1"/>
          </p:nvPr>
        </p:nvSpPr>
        <p:spPr/>
        <p:txBody>
          <a:bodyPr/>
          <a:lstStyle/>
          <a:p>
            <a:pPr marL="609600" indent="-609600" algn="just" eaLnBrk="1" hangingPunct="1"/>
            <a:r>
              <a:rPr lang="sv-SE" smtClean="0"/>
              <a:t>Untuk Cisco manageable switch</a:t>
            </a:r>
          </a:p>
          <a:p>
            <a:pPr marL="609600" indent="-609600" algn="just" eaLnBrk="1" hangingPunct="1"/>
            <a:r>
              <a:rPr lang="sv-SE" smtClean="0"/>
              <a:t>Untuk OvisLink manageable switch</a:t>
            </a:r>
            <a:endParaRPr lang="en-US" smtClean="0"/>
          </a:p>
          <a:p>
            <a:pPr marL="609600" indent="-609600" algn="just" eaLnBrk="1" hangingPunct="1"/>
            <a:endParaRPr lang="en-US" smtClean="0"/>
          </a:p>
          <a:p>
            <a:pPr marL="609600" indent="-609600" eaLnBrk="1" hangingPunct="1"/>
            <a:endParaRPr lang="en-US" smtClean="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eaLnBrk="1" hangingPunct="1"/>
            <a:r>
              <a:rPr lang="en-US" smtClean="0"/>
              <a:t>Instalasi dan Konfigurasi</a:t>
            </a:r>
          </a:p>
        </p:txBody>
      </p:sp>
      <p:sp>
        <p:nvSpPr>
          <p:cNvPr id="258051" name="Rectangle 3"/>
          <p:cNvSpPr>
            <a:spLocks noGrp="1" noChangeArrowheads="1"/>
          </p:cNvSpPr>
          <p:nvPr>
            <p:ph type="body" idx="1"/>
          </p:nvPr>
        </p:nvSpPr>
        <p:spPr/>
        <p:txBody>
          <a:bodyPr/>
          <a:lstStyle/>
          <a:p>
            <a:pPr eaLnBrk="1" hangingPunct="1"/>
            <a:r>
              <a:rPr lang="en-US" smtClean="0"/>
              <a:t>Proses Instalasi</a:t>
            </a:r>
          </a:p>
          <a:p>
            <a:pPr eaLnBrk="1" hangingPunct="1"/>
            <a:r>
              <a:rPr lang="en-US" smtClean="0"/>
              <a:t>Konfigurasi</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eaLnBrk="1" hangingPunct="1"/>
            <a:r>
              <a:rPr lang="en-US" smtClean="0"/>
              <a:t>IP Routing</a:t>
            </a:r>
          </a:p>
        </p:txBody>
      </p:sp>
      <p:sp>
        <p:nvSpPr>
          <p:cNvPr id="259075" name="Rectangle 3"/>
          <p:cNvSpPr>
            <a:spLocks noGrp="1" noChangeArrowheads="1"/>
          </p:cNvSpPr>
          <p:nvPr>
            <p:ph type="body" idx="1"/>
          </p:nvPr>
        </p:nvSpPr>
        <p:spPr/>
        <p:txBody>
          <a:bodyPr/>
          <a:lstStyle/>
          <a:p>
            <a:pPr eaLnBrk="1" hangingPunct="1"/>
            <a:r>
              <a:rPr lang="en-US" smtClean="0"/>
              <a:t>Routing adalah proses memilih suatu jalur untuk mengirimkan paket-paket yang merupakan suatu fungsi utama IP </a:t>
            </a:r>
          </a:p>
          <a:p>
            <a:pPr eaLnBrk="1" hangingPunct="1"/>
            <a:r>
              <a:rPr lang="en-US" smtClean="0"/>
              <a:t>IP Routing:</a:t>
            </a:r>
          </a:p>
          <a:p>
            <a:pPr lvl="1" eaLnBrk="1" hangingPunct="1"/>
            <a:r>
              <a:rPr lang="en-US" smtClean="0"/>
              <a:t>Dinamis </a:t>
            </a:r>
          </a:p>
          <a:p>
            <a:pPr lvl="1" eaLnBrk="1" hangingPunct="1"/>
            <a:r>
              <a:rPr lang="en-US" smtClean="0"/>
              <a:t>Statis</a:t>
            </a:r>
          </a:p>
        </p:txBody>
      </p:sp>
    </p:spTree>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4"/>
          <p:cNvSpPr>
            <a:spLocks noGrp="1" noChangeArrowheads="1"/>
          </p:cNvSpPr>
          <p:nvPr>
            <p:ph type="ctrTitle"/>
          </p:nvPr>
        </p:nvSpPr>
        <p:spPr/>
        <p:txBody>
          <a:bodyPr/>
          <a:lstStyle/>
          <a:p>
            <a:pPr eaLnBrk="1" hangingPunct="1"/>
            <a:r>
              <a:rPr lang="sv-SE" smtClean="0"/>
              <a:t>Bab 8. Domain Name Server</a:t>
            </a:r>
            <a:r>
              <a:rPr lang="en-US" smtClean="0"/>
              <a:t> </a:t>
            </a:r>
          </a:p>
        </p:txBody>
      </p:sp>
      <p:sp>
        <p:nvSpPr>
          <p:cNvPr id="260099"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endParaRPr lang="id-ID" smtClean="0"/>
          </a:p>
        </p:txBody>
      </p:sp>
      <p:sp>
        <p:nvSpPr>
          <p:cNvPr id="50179"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0D798574-1EB8-4FA3-B635-72340AFE4C44}" type="slidenum">
              <a:rPr lang="en-US" smtClean="0"/>
              <a:pPr algn="l"/>
              <a:t>25</a:t>
            </a:fld>
            <a:endParaRPr lang="en-US" smtClean="0"/>
          </a:p>
        </p:txBody>
      </p:sp>
      <p:pic>
        <p:nvPicPr>
          <p:cNvPr id="50180" name="Object 4"/>
          <p:cNvPicPr>
            <a:picLocks noChangeArrowheads="1"/>
          </p:cNvPicPr>
          <p:nvPr/>
        </p:nvPicPr>
        <p:blipFill>
          <a:blip r:embed="rId2">
            <a:extLst>
              <a:ext uri="{28A0092B-C50C-407E-A947-70E740481C1C}">
                <a14:useLocalDpi xmlns:a14="http://schemas.microsoft.com/office/drawing/2010/main" val="0"/>
              </a:ext>
            </a:extLst>
          </a:blip>
          <a:srcRect b="-340"/>
          <a:stretch>
            <a:fillRect/>
          </a:stretch>
        </p:blipFill>
        <p:spPr bwMode="auto">
          <a:xfrm>
            <a:off x="1143000" y="1981200"/>
            <a:ext cx="7010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eaLnBrk="1" hangingPunct="1"/>
            <a:r>
              <a:rPr lang="en-US" smtClean="0"/>
              <a:t>DNS</a:t>
            </a:r>
          </a:p>
        </p:txBody>
      </p:sp>
      <p:sp>
        <p:nvSpPr>
          <p:cNvPr id="261123" name="Rectangle 3"/>
          <p:cNvSpPr>
            <a:spLocks noGrp="1" noChangeArrowheads="1"/>
          </p:cNvSpPr>
          <p:nvPr>
            <p:ph type="body" idx="1"/>
          </p:nvPr>
        </p:nvSpPr>
        <p:spPr/>
        <p:txBody>
          <a:bodyPr/>
          <a:lstStyle/>
          <a:p>
            <a:pPr eaLnBrk="1" hangingPunct="1"/>
            <a:r>
              <a:rPr lang="sv-SE" sz="2800" smtClean="0"/>
              <a:t>DNS dapat dianalogikan seperti sebuah buku telepon</a:t>
            </a:r>
            <a:r>
              <a:rPr lang="en-US" sz="2800" smtClean="0"/>
              <a:t> </a:t>
            </a:r>
          </a:p>
          <a:p>
            <a:pPr eaLnBrk="1" hangingPunct="1"/>
            <a:r>
              <a:rPr lang="sv-SE" sz="2800" smtClean="0"/>
              <a:t>Ketika suatu komputer ingin berhubungan dengan komputer lain, user harus memasukkan nama host komputer yang ingin dituju kemudian komputer akan menghubungi server DNS yang akan menyediakan alamat IP dari nama host yang telah dimasukkan tadi</a:t>
            </a:r>
            <a:r>
              <a:rPr lang="en-US" sz="2800" smtClean="0"/>
              <a:t> </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eaLnBrk="1" hangingPunct="1"/>
            <a:r>
              <a:rPr lang="sv-SE" smtClean="0"/>
              <a:t>Cara Kerja DNS</a:t>
            </a:r>
            <a:endParaRPr lang="en-US" smtClean="0"/>
          </a:p>
        </p:txBody>
      </p:sp>
      <p:sp>
        <p:nvSpPr>
          <p:cNvPr id="262147" name="Rectangle 3"/>
          <p:cNvSpPr>
            <a:spLocks noGrp="1" noChangeArrowheads="1"/>
          </p:cNvSpPr>
          <p:nvPr>
            <p:ph type="body" idx="1"/>
          </p:nvPr>
        </p:nvSpPr>
        <p:spPr/>
        <p:txBody>
          <a:bodyPr/>
          <a:lstStyle/>
          <a:p>
            <a:pPr eaLnBrk="1" hangingPunct="1"/>
            <a:r>
              <a:rPr lang="sv-SE" smtClean="0"/>
              <a:t>DNS adalah layanan nama bagi alamat Internet yang menerjemahkan nama-nama domain yang sudah dikenali ke alamat IP numerik</a:t>
            </a:r>
            <a:r>
              <a:rPr lang="en-US" smtClean="0"/>
              <a:t> </a:t>
            </a:r>
          </a:p>
          <a:p>
            <a:pPr eaLnBrk="1" hangingPunct="1"/>
            <a:r>
              <a:rPr lang="sv-SE" smtClean="0"/>
              <a:t>Misalnya </a:t>
            </a:r>
            <a:r>
              <a:rPr lang="sv-SE" smtClean="0">
                <a:hlinkClick r:id="rId2"/>
              </a:rPr>
              <a:t>www.belajarjaringan.com</a:t>
            </a:r>
            <a:r>
              <a:rPr lang="sv-SE" smtClean="0"/>
              <a:t> diterjemahkan ke IP 152.118.26.153</a:t>
            </a:r>
            <a:r>
              <a:rPr lang="en-US" smtClean="0"/>
              <a:t> </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eaLnBrk="1" hangingPunct="1"/>
            <a:r>
              <a:rPr lang="en-US" smtClean="0"/>
              <a:t>Komponen DNS</a:t>
            </a:r>
          </a:p>
        </p:txBody>
      </p:sp>
      <p:sp>
        <p:nvSpPr>
          <p:cNvPr id="263171" name="Rectangle 3"/>
          <p:cNvSpPr>
            <a:spLocks noGrp="1" noChangeArrowheads="1"/>
          </p:cNvSpPr>
          <p:nvPr>
            <p:ph type="body" idx="1"/>
          </p:nvPr>
        </p:nvSpPr>
        <p:spPr/>
        <p:txBody>
          <a:bodyPr/>
          <a:lstStyle/>
          <a:p>
            <a:pPr eaLnBrk="1" hangingPunct="1"/>
            <a:r>
              <a:rPr lang="sv-SE" smtClean="0"/>
              <a:t>Resolver</a:t>
            </a:r>
          </a:p>
          <a:p>
            <a:pPr eaLnBrk="1" hangingPunct="1"/>
            <a:r>
              <a:rPr lang="sv-SE" smtClean="0"/>
              <a:t>Name server</a:t>
            </a:r>
          </a:p>
          <a:p>
            <a:pPr eaLnBrk="1" hangingPunct="1"/>
            <a:r>
              <a:rPr lang="sv-SE" smtClean="0"/>
              <a:t>Ruang nama domain</a:t>
            </a:r>
          </a:p>
          <a:p>
            <a:pPr eaLnBrk="1" hangingPunct="1">
              <a:buFont typeface="Wingdings" pitchFamily="2" charset="2"/>
              <a:buNone/>
            </a:pPr>
            <a:endParaRPr lang="en-US" smtClean="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pPr eaLnBrk="1" hangingPunct="1"/>
            <a:r>
              <a:rPr lang="sv-SE" sz="4000" smtClean="0"/>
              <a:t>Struktur Domain, Host, dan Zona</a:t>
            </a:r>
            <a:endParaRPr lang="en-US" sz="4000" smtClean="0"/>
          </a:p>
        </p:txBody>
      </p:sp>
      <p:sp>
        <p:nvSpPr>
          <p:cNvPr id="264195" name="Rectangle 3"/>
          <p:cNvSpPr>
            <a:spLocks noGrp="1" noChangeArrowheads="1"/>
          </p:cNvSpPr>
          <p:nvPr>
            <p:ph type="body" idx="1"/>
          </p:nvPr>
        </p:nvSpPr>
        <p:spPr/>
        <p:txBody>
          <a:bodyPr/>
          <a:lstStyle/>
          <a:p>
            <a:pPr algn="just" eaLnBrk="1" hangingPunct="1"/>
            <a:r>
              <a:rPr lang="sv-SE" b="1" smtClean="0"/>
              <a:t>Domain Level 1 (uplevel) - .co, .uk</a:t>
            </a:r>
            <a:endParaRPr lang="en-US" b="1" smtClean="0"/>
          </a:p>
          <a:p>
            <a:pPr algn="just" eaLnBrk="1" hangingPunct="1"/>
            <a:r>
              <a:rPr lang="sv-SE" b="1" smtClean="0"/>
              <a:t>Domain Level 2 - belajarjaringan.com</a:t>
            </a:r>
            <a:r>
              <a:rPr lang="en-US" smtClean="0"/>
              <a:t>  </a:t>
            </a:r>
            <a:endParaRPr lang="en-US" b="1" smtClean="0"/>
          </a:p>
          <a:p>
            <a:pPr algn="just" eaLnBrk="1" hangingPunct="1"/>
            <a:r>
              <a:rPr lang="sv-SE" b="1" smtClean="0"/>
              <a:t>Nama Host</a:t>
            </a:r>
            <a:endParaRPr lang="en-US" b="1" smtClean="0"/>
          </a:p>
          <a:p>
            <a:pPr algn="just" eaLnBrk="1" hangingPunct="1"/>
            <a:r>
              <a:rPr lang="sv-SE" b="1" smtClean="0"/>
              <a:t>Zona</a:t>
            </a:r>
            <a:endParaRPr lang="en-US" b="1" smtClean="0"/>
          </a:p>
          <a:p>
            <a:pPr eaLnBrk="1" hangingPunct="1">
              <a:buFont typeface="Wingdings" pitchFamily="2" charset="2"/>
              <a:buNone/>
            </a:pPr>
            <a:endParaRPr lang="en-US" smtClean="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eaLnBrk="1" hangingPunct="1"/>
            <a:r>
              <a:rPr lang="sv-SE" smtClean="0"/>
              <a:t>Name Server</a:t>
            </a:r>
            <a:endParaRPr lang="en-US" smtClean="0"/>
          </a:p>
        </p:txBody>
      </p:sp>
      <p:sp>
        <p:nvSpPr>
          <p:cNvPr id="265219" name="Rectangle 3"/>
          <p:cNvSpPr>
            <a:spLocks noGrp="1" noChangeArrowheads="1"/>
          </p:cNvSpPr>
          <p:nvPr>
            <p:ph type="body" idx="1"/>
          </p:nvPr>
        </p:nvSpPr>
        <p:spPr/>
        <p:txBody>
          <a:bodyPr/>
          <a:lstStyle/>
          <a:p>
            <a:pPr algn="just" eaLnBrk="1" hangingPunct="1"/>
            <a:r>
              <a:rPr lang="sv-SE" b="1" smtClean="0"/>
              <a:t>Name Server Primer</a:t>
            </a:r>
            <a:endParaRPr lang="en-US" b="1" smtClean="0"/>
          </a:p>
          <a:p>
            <a:pPr algn="just" eaLnBrk="1" hangingPunct="1"/>
            <a:r>
              <a:rPr lang="sv-SE" b="1" smtClean="0"/>
              <a:t>Name Server Sekunder</a:t>
            </a:r>
            <a:endParaRPr lang="en-US" b="1" smtClean="0"/>
          </a:p>
          <a:p>
            <a:pPr lvl="1" eaLnBrk="1" hangingPunct="1"/>
            <a:r>
              <a:rPr lang="sv-SE" smtClean="0"/>
              <a:t>Akses yang lebih cepat untuk lokasi yang jauh.</a:t>
            </a:r>
          </a:p>
          <a:p>
            <a:pPr lvl="1" eaLnBrk="1" hangingPunct="1"/>
            <a:r>
              <a:rPr lang="sv-SE" smtClean="0"/>
              <a:t>Pengurangan proses load pada name server primer.</a:t>
            </a:r>
            <a:endParaRPr lang="en-US" smtClean="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pPr eaLnBrk="1" hangingPunct="1"/>
            <a:r>
              <a:rPr lang="en-US" smtClean="0"/>
              <a:t>Instalasi &amp; Konfigurasi</a:t>
            </a:r>
          </a:p>
        </p:txBody>
      </p:sp>
      <p:sp>
        <p:nvSpPr>
          <p:cNvPr id="266243" name="Rectangle 3"/>
          <p:cNvSpPr>
            <a:spLocks noGrp="1" noChangeArrowheads="1"/>
          </p:cNvSpPr>
          <p:nvPr>
            <p:ph type="body" idx="1"/>
          </p:nvPr>
        </p:nvSpPr>
        <p:spPr/>
        <p:txBody>
          <a:bodyPr/>
          <a:lstStyle/>
          <a:p>
            <a:pPr eaLnBrk="1" hangingPunct="1"/>
            <a:r>
              <a:rPr lang="en-US" smtClean="0"/>
              <a:t>Proses Instalasi</a:t>
            </a:r>
          </a:p>
          <a:p>
            <a:pPr eaLnBrk="1" hangingPunct="1"/>
            <a:r>
              <a:rPr lang="en-US" smtClean="0"/>
              <a:t>Konfigurasi DNS</a:t>
            </a:r>
          </a:p>
          <a:p>
            <a:pPr lvl="1" eaLnBrk="1" hangingPunct="1"/>
            <a:r>
              <a:rPr lang="en-US" b="1" smtClean="0"/>
              <a:t>Melakukan Konfigurasi Properti DNS Server</a:t>
            </a:r>
          </a:p>
          <a:p>
            <a:pPr lvl="1" eaLnBrk="1" hangingPunct="1"/>
            <a:r>
              <a:rPr lang="en-US" b="1" smtClean="0"/>
              <a:t>Konfigurasi DNS Melalui Active Directory</a:t>
            </a:r>
          </a:p>
          <a:p>
            <a:pPr lvl="1" eaLnBrk="1" hangingPunct="1">
              <a:buFont typeface="Wingdings" pitchFamily="2" charset="2"/>
              <a:buNone/>
            </a:pPr>
            <a:endParaRPr lang="en-US" smtClean="0"/>
          </a:p>
        </p:txBody>
      </p:sp>
    </p:spTree>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r>
              <a:rPr lang="en-US" smtClean="0"/>
              <a:t>Reverse Lookup Zone</a:t>
            </a:r>
          </a:p>
        </p:txBody>
      </p:sp>
      <p:sp>
        <p:nvSpPr>
          <p:cNvPr id="267267" name="Rectangle 3"/>
          <p:cNvSpPr>
            <a:spLocks noGrp="1" noChangeArrowheads="1"/>
          </p:cNvSpPr>
          <p:nvPr>
            <p:ph type="body" idx="1"/>
          </p:nvPr>
        </p:nvSpPr>
        <p:spPr/>
        <p:txBody>
          <a:bodyPr/>
          <a:lstStyle/>
          <a:p>
            <a:pPr eaLnBrk="1" hangingPunct="1"/>
            <a:r>
              <a:rPr lang="en-US" smtClean="0"/>
              <a:t>proses kebalikan DNS, yaitu memetakan alamat IP ke nama domain</a:t>
            </a:r>
          </a:p>
          <a:p>
            <a:pPr eaLnBrk="1" hangingPunct="1"/>
            <a:r>
              <a:rPr lang="en-US" smtClean="0"/>
              <a:t>biasanya digunakan untuk melacak kesalahan jika terjadi problem pada pencarian nama alamat </a:t>
            </a:r>
          </a:p>
        </p:txBody>
      </p:sp>
    </p:spTree>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4"/>
          <p:cNvSpPr>
            <a:spLocks noGrp="1" noChangeArrowheads="1"/>
          </p:cNvSpPr>
          <p:nvPr>
            <p:ph type="ctrTitle"/>
          </p:nvPr>
        </p:nvSpPr>
        <p:spPr/>
        <p:txBody>
          <a:bodyPr/>
          <a:lstStyle/>
          <a:p>
            <a:pPr eaLnBrk="1" hangingPunct="1"/>
            <a:r>
              <a:rPr lang="sv-SE" sz="3600" smtClean="0"/>
              <a:t>Bab 9.</a:t>
            </a:r>
            <a:br>
              <a:rPr lang="sv-SE" sz="3600" smtClean="0"/>
            </a:br>
            <a:r>
              <a:rPr lang="sv-SE" sz="3600" smtClean="0"/>
              <a:t>Dynamic Host Configuration Protocol</a:t>
            </a:r>
            <a:r>
              <a:rPr lang="en-US" sz="3600" smtClean="0"/>
              <a:t> </a:t>
            </a:r>
          </a:p>
        </p:txBody>
      </p:sp>
      <p:sp>
        <p:nvSpPr>
          <p:cNvPr id="268291"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pPr eaLnBrk="1" hangingPunct="1"/>
            <a:r>
              <a:rPr lang="en-US" smtClean="0"/>
              <a:t>Instalasi DHCP Server</a:t>
            </a:r>
          </a:p>
        </p:txBody>
      </p:sp>
      <p:sp>
        <p:nvSpPr>
          <p:cNvPr id="269315" name="Rectangle 3"/>
          <p:cNvSpPr>
            <a:spLocks noGrp="1" noChangeArrowheads="1"/>
          </p:cNvSpPr>
          <p:nvPr>
            <p:ph type="body" idx="1"/>
          </p:nvPr>
        </p:nvSpPr>
        <p:spPr/>
        <p:txBody>
          <a:bodyPr/>
          <a:lstStyle/>
          <a:p>
            <a:pPr eaLnBrk="1" hangingPunct="1"/>
            <a:r>
              <a:rPr lang="en-US" sz="2800" smtClean="0"/>
              <a:t>melakukan identifikasi terhadap hal-hal berikut:</a:t>
            </a:r>
          </a:p>
          <a:p>
            <a:pPr lvl="1" eaLnBrk="1" hangingPunct="1"/>
            <a:r>
              <a:rPr lang="en-US" sz="2400" smtClean="0"/>
              <a:t>Persyaratan penyimpanan dan hardware untuk server DHCP</a:t>
            </a:r>
          </a:p>
          <a:p>
            <a:pPr lvl="1" eaLnBrk="1" hangingPunct="1"/>
            <a:r>
              <a:rPr lang="en-US" sz="2400" smtClean="0"/>
              <a:t>Komputer mana yang dikonfigurasikan sebagai client DHCP untuk konfigurasi TCP/IP dinamis dan komputer mana yang statis</a:t>
            </a:r>
          </a:p>
          <a:p>
            <a:pPr lvl="1" eaLnBrk="1" hangingPunct="1"/>
            <a:r>
              <a:rPr lang="en-US" sz="2400" smtClean="0"/>
              <a:t>Tipe-tipe pilihan DHCP dan angka-angkanya ditentukan sebelumnya untuk client DHCP.</a:t>
            </a:r>
          </a:p>
        </p:txBody>
      </p:sp>
    </p:spTree>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pPr eaLnBrk="1" hangingPunct="1"/>
            <a:r>
              <a:rPr lang="en-US" smtClean="0"/>
              <a:t>Konfigurasi DHCP Server</a:t>
            </a:r>
          </a:p>
        </p:txBody>
      </p:sp>
      <p:sp>
        <p:nvSpPr>
          <p:cNvPr id="270339" name="Rectangle 3"/>
          <p:cNvSpPr>
            <a:spLocks noGrp="1" noChangeArrowheads="1"/>
          </p:cNvSpPr>
          <p:nvPr>
            <p:ph type="body" idx="1"/>
          </p:nvPr>
        </p:nvSpPr>
        <p:spPr/>
        <p:txBody>
          <a:bodyPr/>
          <a:lstStyle/>
          <a:p>
            <a:pPr eaLnBrk="1" hangingPunct="1"/>
            <a:r>
              <a:rPr lang="en-US" smtClean="0"/>
              <a:t>Pembuatan Scope</a:t>
            </a:r>
          </a:p>
          <a:p>
            <a:pPr eaLnBrk="1" hangingPunct="1"/>
            <a:r>
              <a:rPr lang="en-US" smtClean="0"/>
              <a:t>Konfigurasi Client</a:t>
            </a:r>
          </a:p>
          <a:p>
            <a:pPr eaLnBrk="1" hangingPunct="1"/>
            <a:r>
              <a:rPr lang="en-US" smtClean="0"/>
              <a:t>Mengesahkan DHCP</a:t>
            </a:r>
          </a:p>
          <a:p>
            <a:pPr eaLnBrk="1" hangingPunct="1">
              <a:buFont typeface="Wingdings" pitchFamily="2" charset="2"/>
              <a:buNone/>
            </a:pPr>
            <a:endParaRPr lang="en-US" smtClean="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Perangkat Jaringan</a:t>
            </a:r>
          </a:p>
        </p:txBody>
      </p:sp>
      <p:sp>
        <p:nvSpPr>
          <p:cNvPr id="51203" name="Rectangle 3"/>
          <p:cNvSpPr>
            <a:spLocks noGrp="1" noChangeArrowheads="1"/>
          </p:cNvSpPr>
          <p:nvPr>
            <p:ph idx="1"/>
          </p:nvPr>
        </p:nvSpPr>
        <p:spPr>
          <a:xfrm>
            <a:off x="1173163" y="1981200"/>
            <a:ext cx="7772400" cy="3200400"/>
          </a:xfrm>
        </p:spPr>
        <p:txBody>
          <a:bodyPr/>
          <a:lstStyle/>
          <a:p>
            <a:pPr marL="609600" indent="-609600" eaLnBrk="1" hangingPunct="1">
              <a:lnSpc>
                <a:spcPct val="80000"/>
              </a:lnSpc>
              <a:buFont typeface="Wingdings 2" pitchFamily="18" charset="2"/>
              <a:buNone/>
            </a:pPr>
            <a:r>
              <a:rPr lang="it-IT" sz="2000" b="1" smtClean="0"/>
              <a:t>Switch</a:t>
            </a:r>
            <a:endParaRPr lang="id-ID" sz="2000" b="1" smtClean="0"/>
          </a:p>
          <a:p>
            <a:pPr marL="609600" indent="-609600" eaLnBrk="1" hangingPunct="1">
              <a:lnSpc>
                <a:spcPct val="80000"/>
              </a:lnSpc>
            </a:pPr>
            <a:r>
              <a:rPr lang="id-ID" sz="2000" smtClean="0"/>
              <a:t>Switch bekerja pada lapisan </a:t>
            </a:r>
            <a:r>
              <a:rPr lang="id-ID" sz="2000" b="1" smtClean="0"/>
              <a:t>Data Link</a:t>
            </a:r>
            <a:r>
              <a:rPr lang="id-ID" sz="2000" smtClean="0"/>
              <a:t> </a:t>
            </a:r>
            <a:endParaRPr lang="en-US" sz="2000" smtClean="0"/>
          </a:p>
          <a:p>
            <a:pPr marL="609600" indent="-609600" eaLnBrk="1" hangingPunct="1">
              <a:lnSpc>
                <a:spcPct val="80000"/>
              </a:lnSpc>
            </a:pPr>
            <a:r>
              <a:rPr lang="id-ID" sz="2000" smtClean="0"/>
              <a:t>Cara kerja switch sebetulnya mirip dengan Bridge, tetapi switch memiliki sejumlah port sehingga switch sering disebut juga multiport bridge. </a:t>
            </a:r>
            <a:endParaRPr lang="en-US" sz="2000" smtClean="0"/>
          </a:p>
          <a:p>
            <a:pPr marL="609600" indent="-609600" eaLnBrk="1" hangingPunct="1">
              <a:lnSpc>
                <a:spcPct val="80000"/>
              </a:lnSpc>
            </a:pPr>
            <a:r>
              <a:rPr lang="en-US" sz="2000" smtClean="0"/>
              <a:t>S</a:t>
            </a:r>
            <a:r>
              <a:rPr lang="id-ID" sz="2000" smtClean="0"/>
              <a:t>witch bisa dapat langsung untuk menggantikan hub. </a:t>
            </a:r>
            <a:endParaRPr lang="en-US" sz="2000" smtClean="0"/>
          </a:p>
          <a:p>
            <a:pPr marL="609600" indent="-609600" eaLnBrk="1" hangingPunct="1">
              <a:lnSpc>
                <a:spcPct val="80000"/>
              </a:lnSpc>
            </a:pPr>
            <a:r>
              <a:rPr lang="id-ID" sz="2000" smtClean="0"/>
              <a:t>Jadi lalulintas yang keluar masuk ke port dapat langsung masuk ke jalan tol tanpa harus menunggu. Hal ini dikatakan bahwa setiap port pada switch memiliki collision domain sendiri yang sangat mempercepat pengiriman data pada jaringan.</a:t>
            </a:r>
            <a:r>
              <a:rPr lang="en-US" sz="2000" smtClean="0"/>
              <a:t> </a:t>
            </a:r>
          </a:p>
        </p:txBody>
      </p:sp>
      <p:sp>
        <p:nvSpPr>
          <p:cNvPr id="51204"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5B0E977B-1BC1-47A6-B3CC-FAC0CD4AF3BF}" type="slidenum">
              <a:rPr lang="en-US" smtClean="0"/>
              <a:pPr algn="l"/>
              <a:t>26</a:t>
            </a:fld>
            <a:endParaRPr lang="en-US" smtClean="0"/>
          </a:p>
        </p:txBody>
      </p:sp>
      <p:pic>
        <p:nvPicPr>
          <p:cNvPr id="5120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5029200"/>
            <a:ext cx="27432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5105400"/>
            <a:ext cx="29718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4"/>
          <p:cNvSpPr>
            <a:spLocks noGrp="1" noChangeArrowheads="1"/>
          </p:cNvSpPr>
          <p:nvPr>
            <p:ph type="ctrTitle"/>
          </p:nvPr>
        </p:nvSpPr>
        <p:spPr/>
        <p:txBody>
          <a:bodyPr/>
          <a:lstStyle/>
          <a:p>
            <a:pPr eaLnBrk="1" hangingPunct="1"/>
            <a:r>
              <a:rPr lang="sv-SE" sz="4600" smtClean="0"/>
              <a:t>Bab 10.</a:t>
            </a:r>
            <a:br>
              <a:rPr lang="sv-SE" sz="4600" smtClean="0"/>
            </a:br>
            <a:r>
              <a:rPr lang="sv-SE" sz="4600" smtClean="0"/>
              <a:t>Web dan FTP Server</a:t>
            </a:r>
            <a:r>
              <a:rPr lang="en-US" sz="4600" smtClean="0"/>
              <a:t> </a:t>
            </a:r>
          </a:p>
        </p:txBody>
      </p:sp>
      <p:sp>
        <p:nvSpPr>
          <p:cNvPr id="271363"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pPr eaLnBrk="1" hangingPunct="1"/>
            <a:r>
              <a:rPr lang="en-US" smtClean="0"/>
              <a:t>Instalasi Web dan FTP Server</a:t>
            </a:r>
          </a:p>
        </p:txBody>
      </p:sp>
      <p:sp>
        <p:nvSpPr>
          <p:cNvPr id="272387" name="Rectangle 3"/>
          <p:cNvSpPr>
            <a:spLocks noGrp="1" noChangeArrowheads="1"/>
          </p:cNvSpPr>
          <p:nvPr>
            <p:ph type="body" idx="1"/>
          </p:nvPr>
        </p:nvSpPr>
        <p:spPr/>
        <p:txBody>
          <a:bodyPr/>
          <a:lstStyle/>
          <a:p>
            <a:pPr eaLnBrk="1" hangingPunct="1"/>
            <a:r>
              <a:rPr lang="en-US" sz="2800" smtClean="0"/>
              <a:t>Web Server adalah komponen pada Windows Server 2003 yang dapat diinstal melalui Control Panel.</a:t>
            </a:r>
          </a:p>
          <a:p>
            <a:pPr eaLnBrk="1" hangingPunct="1">
              <a:buFont typeface="Wingdings" pitchFamily="2" charset="2"/>
              <a:buNone/>
            </a:pPr>
            <a:endParaRPr lang="en-US" sz="2800" smtClean="0"/>
          </a:p>
          <a:p>
            <a:pPr eaLnBrk="1" hangingPunct="1"/>
            <a:r>
              <a:rPr lang="en-US" sz="2800" smtClean="0"/>
              <a:t>Seperti komponen lain yang dapat ditambah atau dapat pula dikurangi, untuk menambah user harus masuk ke Control Panel </a:t>
            </a:r>
          </a:p>
          <a:p>
            <a:pPr eaLnBrk="1" hangingPunct="1">
              <a:buFont typeface="Wingdings" pitchFamily="2" charset="2"/>
              <a:buNone/>
            </a:pPr>
            <a:r>
              <a:rPr lang="en-US" sz="2800" smtClean="0"/>
              <a:t> </a:t>
            </a:r>
          </a:p>
        </p:txBody>
      </p:sp>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eaLnBrk="1" hangingPunct="1"/>
            <a:r>
              <a:rPr lang="en-US" smtClean="0"/>
              <a:t>Pengujian</a:t>
            </a:r>
          </a:p>
        </p:txBody>
      </p:sp>
      <p:sp>
        <p:nvSpPr>
          <p:cNvPr id="273411" name="Rectangle 3"/>
          <p:cNvSpPr>
            <a:spLocks noGrp="1" noChangeArrowheads="1"/>
          </p:cNvSpPr>
          <p:nvPr>
            <p:ph type="body" idx="1"/>
          </p:nvPr>
        </p:nvSpPr>
        <p:spPr/>
        <p:txBody>
          <a:bodyPr/>
          <a:lstStyle/>
          <a:p>
            <a:pPr eaLnBrk="1" hangingPunct="1"/>
            <a:r>
              <a:rPr lang="en-US" smtClean="0"/>
              <a:t>Kemampuan web server dapat diketahui dengan cara membuat sebuah web site dan meletakkannya pada web server. </a:t>
            </a:r>
          </a:p>
          <a:p>
            <a:pPr eaLnBrk="1" hangingPunct="1"/>
            <a:r>
              <a:rPr lang="en-US" smtClean="0"/>
              <a:t>URL:</a:t>
            </a:r>
          </a:p>
          <a:p>
            <a:pPr lvl="1" eaLnBrk="1" hangingPunct="1"/>
            <a:r>
              <a:rPr lang="en-US" smtClean="0"/>
              <a:t>Menggunakan IP Address</a:t>
            </a:r>
          </a:p>
          <a:p>
            <a:pPr lvl="1" eaLnBrk="1" hangingPunct="1"/>
            <a:r>
              <a:rPr lang="en-US" smtClean="0"/>
              <a:t>Menggunakan Nama Host</a:t>
            </a:r>
          </a:p>
          <a:p>
            <a:pPr lvl="1" eaLnBrk="1" hangingPunct="1"/>
            <a:r>
              <a:rPr lang="en-US" smtClean="0"/>
              <a:t>Menggunakan nama domain</a:t>
            </a:r>
          </a:p>
        </p:txBody>
      </p:sp>
    </p:spTree>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eaLnBrk="1" hangingPunct="1"/>
            <a:r>
              <a:rPr lang="en-US" smtClean="0"/>
              <a:t>URL</a:t>
            </a:r>
          </a:p>
        </p:txBody>
      </p:sp>
      <p:sp>
        <p:nvSpPr>
          <p:cNvPr id="274435" name="Rectangle 3"/>
          <p:cNvSpPr>
            <a:spLocks noGrp="1" noChangeArrowheads="1"/>
          </p:cNvSpPr>
          <p:nvPr>
            <p:ph type="body" idx="1"/>
          </p:nvPr>
        </p:nvSpPr>
        <p:spPr/>
        <p:txBody>
          <a:bodyPr/>
          <a:lstStyle/>
          <a:p>
            <a:pPr eaLnBrk="1" hangingPunct="1"/>
            <a:r>
              <a:rPr lang="en-US" smtClean="0"/>
              <a:t>Nama domain, seperti </a:t>
            </a:r>
            <a:r>
              <a:rPr lang="en-US" smtClean="0">
                <a:hlinkClick r:id="rId2"/>
              </a:rPr>
              <a:t>http://www.belajarjaringan.com</a:t>
            </a:r>
            <a:r>
              <a:rPr lang="en-US" smtClean="0"/>
              <a:t> </a:t>
            </a:r>
          </a:p>
          <a:p>
            <a:pPr eaLnBrk="1" hangingPunct="1"/>
            <a:r>
              <a:rPr lang="en-US" smtClean="0"/>
              <a:t>Nama host, seperti </a:t>
            </a:r>
            <a:r>
              <a:rPr lang="en-US" smtClean="0">
                <a:hlinkClick r:id="rId3"/>
              </a:rPr>
              <a:t>http://budi</a:t>
            </a:r>
            <a:r>
              <a:rPr lang="en-US" smtClean="0"/>
              <a:t> atau </a:t>
            </a:r>
            <a:r>
              <a:rPr lang="en-US" smtClean="0">
                <a:hlinkClick r:id="rId4"/>
              </a:rPr>
              <a:t>http://budi.belajarjaringan.com</a:t>
            </a:r>
            <a:r>
              <a:rPr lang="en-US" smtClean="0"/>
              <a:t> </a:t>
            </a:r>
          </a:p>
          <a:p>
            <a:pPr eaLnBrk="1" hangingPunct="1"/>
            <a:r>
              <a:rPr lang="en-US" smtClean="0"/>
              <a:t>Alamat IP, seperti </a:t>
            </a:r>
            <a:r>
              <a:rPr lang="en-US" smtClean="0">
                <a:hlinkClick r:id="rId5"/>
              </a:rPr>
              <a:t>http://152.118.34.56</a:t>
            </a:r>
            <a:r>
              <a:rPr lang="en-US" smtClean="0"/>
              <a:t> </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pPr eaLnBrk="1" hangingPunct="1"/>
            <a:r>
              <a:rPr lang="en-US" smtClean="0"/>
              <a:t>Content Management System</a:t>
            </a:r>
          </a:p>
        </p:txBody>
      </p:sp>
      <p:sp>
        <p:nvSpPr>
          <p:cNvPr id="275459" name="Rectangle 3"/>
          <p:cNvSpPr>
            <a:spLocks noGrp="1" noChangeArrowheads="1"/>
          </p:cNvSpPr>
          <p:nvPr>
            <p:ph type="body" idx="1"/>
          </p:nvPr>
        </p:nvSpPr>
        <p:spPr/>
        <p:txBody>
          <a:bodyPr/>
          <a:lstStyle/>
          <a:p>
            <a:pPr eaLnBrk="1" hangingPunct="1">
              <a:lnSpc>
                <a:spcPct val="90000"/>
              </a:lnSpc>
            </a:pPr>
            <a:r>
              <a:rPr lang="en-US" sz="2400" smtClean="0"/>
              <a:t>CMS adalah suatu aplikasi yang memberikan kemudahan di dalam proses distribusi informasi </a:t>
            </a:r>
          </a:p>
          <a:p>
            <a:pPr eaLnBrk="1" hangingPunct="1">
              <a:lnSpc>
                <a:spcPct val="90000"/>
              </a:lnSpc>
              <a:buFont typeface="Wingdings" pitchFamily="2" charset="2"/>
              <a:buNone/>
            </a:pPr>
            <a:endParaRPr lang="en-US" sz="2400" smtClean="0"/>
          </a:p>
          <a:p>
            <a:pPr eaLnBrk="1" hangingPunct="1">
              <a:lnSpc>
                <a:spcPct val="90000"/>
              </a:lnSpc>
            </a:pPr>
            <a:r>
              <a:rPr lang="en-US" sz="2400" smtClean="0"/>
              <a:t>Aplikasi CMS digunakan untuk mempermudah pengguna dalam manajemen data, mempermudah perubahan situs web yang diinginkan, Melakukan standarisasi isi dan tampilan karena antara data dan tampilan terpisah, dan melakukan pemutakhiran dan pemeliharaan dengan menggunakan “template based” yang memisahkan data isi dan disain tampilan </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4"/>
          <p:cNvSpPr>
            <a:spLocks noGrp="1" noChangeArrowheads="1"/>
          </p:cNvSpPr>
          <p:nvPr>
            <p:ph type="ctrTitle"/>
          </p:nvPr>
        </p:nvSpPr>
        <p:spPr/>
        <p:txBody>
          <a:bodyPr/>
          <a:lstStyle/>
          <a:p>
            <a:pPr eaLnBrk="1" hangingPunct="1"/>
            <a:r>
              <a:rPr lang="en-US" sz="4600" smtClean="0"/>
              <a:t>Bab 11.</a:t>
            </a:r>
            <a:br>
              <a:rPr lang="en-US" sz="4600" smtClean="0"/>
            </a:br>
            <a:r>
              <a:rPr lang="en-US" sz="4600" smtClean="0"/>
              <a:t>File dan Print Server </a:t>
            </a:r>
          </a:p>
        </p:txBody>
      </p:sp>
      <p:sp>
        <p:nvSpPr>
          <p:cNvPr id="276483"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pPr eaLnBrk="1" hangingPunct="1"/>
            <a:r>
              <a:rPr lang="en-US" smtClean="0"/>
              <a:t>Instalasi File Server</a:t>
            </a:r>
          </a:p>
        </p:txBody>
      </p:sp>
      <p:sp>
        <p:nvSpPr>
          <p:cNvPr id="277507" name="Rectangle 3"/>
          <p:cNvSpPr>
            <a:spLocks noGrp="1" noChangeArrowheads="1"/>
          </p:cNvSpPr>
          <p:nvPr>
            <p:ph type="body" idx="1"/>
          </p:nvPr>
        </p:nvSpPr>
        <p:spPr/>
        <p:txBody>
          <a:bodyPr/>
          <a:lstStyle/>
          <a:p>
            <a:pPr eaLnBrk="1" hangingPunct="1">
              <a:lnSpc>
                <a:spcPct val="90000"/>
              </a:lnSpc>
            </a:pPr>
            <a:r>
              <a:rPr lang="en-US" smtClean="0"/>
              <a:t>Jika user telah melakukan instalasi file atau direktori secara sharing, maka file atau direktori tersebut dapat digunakan secara bersamaan dari Client </a:t>
            </a:r>
          </a:p>
          <a:p>
            <a:pPr eaLnBrk="1" hangingPunct="1">
              <a:lnSpc>
                <a:spcPct val="90000"/>
              </a:lnSpc>
            </a:pPr>
            <a:r>
              <a:rPr lang="en-US" smtClean="0"/>
              <a:t>user harus melakukan instalasi atau menjadikan file tersebut dapat dimanfaatkan oleh semua pemakai dalam jaringan, sebelum digunakan. </a:t>
            </a:r>
          </a:p>
        </p:txBody>
      </p:sp>
    </p:spTree>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lstStyle/>
          <a:p>
            <a:pPr eaLnBrk="1" hangingPunct="1"/>
            <a:r>
              <a:rPr lang="en-US" smtClean="0"/>
              <a:t>Distributed File System (DFS)</a:t>
            </a:r>
          </a:p>
        </p:txBody>
      </p:sp>
      <p:sp>
        <p:nvSpPr>
          <p:cNvPr id="278531" name="Rectangle 3"/>
          <p:cNvSpPr>
            <a:spLocks noGrp="1" noChangeArrowheads="1"/>
          </p:cNvSpPr>
          <p:nvPr>
            <p:ph type="body" idx="1"/>
          </p:nvPr>
        </p:nvSpPr>
        <p:spPr/>
        <p:txBody>
          <a:bodyPr/>
          <a:lstStyle/>
          <a:p>
            <a:pPr eaLnBrk="1" hangingPunct="1"/>
            <a:r>
              <a:rPr lang="en-US" smtClean="0"/>
              <a:t>Membuat Distributed File System Link</a:t>
            </a:r>
          </a:p>
          <a:p>
            <a:pPr eaLnBrk="1" hangingPunct="1"/>
            <a:r>
              <a:rPr lang="en-US" smtClean="0"/>
              <a:t>Membuat Replika Folder</a:t>
            </a:r>
          </a:p>
          <a:p>
            <a:pPr eaLnBrk="1" hangingPunct="1"/>
            <a:r>
              <a:rPr lang="en-US" smtClean="0"/>
              <a:t>Mengecek Status</a:t>
            </a:r>
          </a:p>
          <a:p>
            <a:pPr eaLnBrk="1" hangingPunct="1">
              <a:buFont typeface="Wingdings" pitchFamily="2" charset="2"/>
              <a:buNone/>
            </a:pPr>
            <a:endParaRPr lang="en-US" smtClean="0"/>
          </a:p>
        </p:txBody>
      </p:sp>
    </p:spTree>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eaLnBrk="1" hangingPunct="1"/>
            <a:r>
              <a:rPr lang="en-US" smtClean="0"/>
              <a:t>Instalasi Print Server</a:t>
            </a:r>
          </a:p>
        </p:txBody>
      </p:sp>
      <p:sp>
        <p:nvSpPr>
          <p:cNvPr id="279555" name="Rectangle 3"/>
          <p:cNvSpPr>
            <a:spLocks noGrp="1" noChangeArrowheads="1"/>
          </p:cNvSpPr>
          <p:nvPr>
            <p:ph type="body" idx="1"/>
          </p:nvPr>
        </p:nvSpPr>
        <p:spPr/>
        <p:txBody>
          <a:bodyPr/>
          <a:lstStyle/>
          <a:p>
            <a:pPr eaLnBrk="1" hangingPunct="1"/>
            <a:r>
              <a:rPr lang="en-US" b="1" smtClean="0"/>
              <a:t>Instalasi Printer di Server</a:t>
            </a:r>
          </a:p>
          <a:p>
            <a:pPr eaLnBrk="1" hangingPunct="1"/>
            <a:r>
              <a:rPr lang="en-US" b="1" smtClean="0"/>
              <a:t>Instalasi Printer di Client</a:t>
            </a:r>
          </a:p>
          <a:p>
            <a:pPr eaLnBrk="1" hangingPunct="1">
              <a:buFont typeface="Wingdings" pitchFamily="2" charset="2"/>
              <a:buNone/>
            </a:pPr>
            <a:endParaRPr lang="en-US" smtClean="0"/>
          </a:p>
        </p:txBody>
      </p:sp>
    </p:spTree>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r>
              <a:rPr lang="en-US" smtClean="0"/>
              <a:t>Konfigurasi Printer</a:t>
            </a:r>
          </a:p>
        </p:txBody>
      </p:sp>
      <p:sp>
        <p:nvSpPr>
          <p:cNvPr id="280579" name="Rectangle 3"/>
          <p:cNvSpPr>
            <a:spLocks noGrp="1" noChangeArrowheads="1"/>
          </p:cNvSpPr>
          <p:nvPr>
            <p:ph type="body" idx="1"/>
          </p:nvPr>
        </p:nvSpPr>
        <p:spPr/>
        <p:txBody>
          <a:bodyPr/>
          <a:lstStyle/>
          <a:p>
            <a:pPr eaLnBrk="1" hangingPunct="1"/>
            <a:r>
              <a:rPr lang="en-US" b="1" smtClean="0"/>
              <a:t>Memberikan Izin atas Print Server</a:t>
            </a:r>
          </a:p>
          <a:p>
            <a:pPr eaLnBrk="1" hangingPunct="1"/>
            <a:r>
              <a:rPr lang="en-US" b="1" smtClean="0"/>
              <a:t>Menambahkan Driver Printer</a:t>
            </a:r>
          </a:p>
          <a:p>
            <a:pPr eaLnBrk="1" hangingPunct="1">
              <a:buFont typeface="Wingdings" pitchFamily="2" charset="2"/>
              <a:buNone/>
            </a:pPr>
            <a:endParaRPr lang="en-US" smtClean="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Perangkat Jaringan</a:t>
            </a:r>
          </a:p>
        </p:txBody>
      </p:sp>
      <p:sp>
        <p:nvSpPr>
          <p:cNvPr id="52227" name="Rectangle 3"/>
          <p:cNvSpPr>
            <a:spLocks noGrp="1" noChangeArrowheads="1"/>
          </p:cNvSpPr>
          <p:nvPr>
            <p:ph idx="1"/>
          </p:nvPr>
        </p:nvSpPr>
        <p:spPr/>
        <p:txBody>
          <a:bodyPr/>
          <a:lstStyle/>
          <a:p>
            <a:pPr marL="609600" indent="-609600" eaLnBrk="1" hangingPunct="1">
              <a:lnSpc>
                <a:spcPct val="80000"/>
              </a:lnSpc>
              <a:buFont typeface="Wingdings 2" pitchFamily="18" charset="2"/>
              <a:buNone/>
            </a:pPr>
            <a:r>
              <a:rPr lang="it-IT" sz="2400" b="1" smtClean="0"/>
              <a:t>Repeater</a:t>
            </a:r>
            <a:r>
              <a:rPr lang="it-IT" sz="2400" smtClean="0"/>
              <a:t> (Active Hub)</a:t>
            </a:r>
          </a:p>
          <a:p>
            <a:pPr marL="609600" indent="-609600" eaLnBrk="1" hangingPunct="1">
              <a:lnSpc>
                <a:spcPct val="80000"/>
              </a:lnSpc>
            </a:pPr>
            <a:r>
              <a:rPr lang="it-IT" sz="2400" smtClean="0"/>
              <a:t>Repeater merupakan perangkat yang dapat menerima sinyal, kemudian memperkuat dan mengirim kembali sinyal tersebut ke tempat lain. </a:t>
            </a:r>
          </a:p>
          <a:p>
            <a:pPr marL="609600" indent="-609600" eaLnBrk="1" hangingPunct="1">
              <a:lnSpc>
                <a:spcPct val="80000"/>
              </a:lnSpc>
            </a:pPr>
            <a:r>
              <a:rPr lang="it-IT" sz="2400" smtClean="0"/>
              <a:t>Sehingga sinyal dapat menjangkau area yang lebih jauh. </a:t>
            </a:r>
          </a:p>
          <a:p>
            <a:pPr marL="609600" indent="-609600" eaLnBrk="1" hangingPunct="1">
              <a:lnSpc>
                <a:spcPct val="80000"/>
              </a:lnSpc>
            </a:pPr>
            <a:r>
              <a:rPr lang="it-IT" sz="2400" smtClean="0"/>
              <a:t>Karena repeater bekerja pada besaran fisis seperti tegangan listrik, arus listrik, atau gelombang elektromagnetik, maka repeater termasuk dalam kategori peralatan yang bekerja pada </a:t>
            </a:r>
            <a:r>
              <a:rPr lang="it-IT" sz="2400" b="1" smtClean="0"/>
              <a:t>layer fisik OSI.</a:t>
            </a:r>
            <a:r>
              <a:rPr lang="en-US" sz="2400" smtClean="0"/>
              <a:t> </a:t>
            </a:r>
          </a:p>
        </p:txBody>
      </p:sp>
      <p:sp>
        <p:nvSpPr>
          <p:cNvPr id="52228"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EC5BE8C1-E401-49EF-BEE5-A417E64F5FD8}" type="slidenum">
              <a:rPr lang="en-US" smtClean="0"/>
              <a:pPr algn="l"/>
              <a:t>27</a:t>
            </a:fld>
            <a:endParaRPr lang="en-US" smtClean="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4"/>
          <p:cNvSpPr>
            <a:spLocks noGrp="1" noChangeArrowheads="1"/>
          </p:cNvSpPr>
          <p:nvPr>
            <p:ph type="ctrTitle"/>
          </p:nvPr>
        </p:nvSpPr>
        <p:spPr/>
        <p:txBody>
          <a:bodyPr/>
          <a:lstStyle/>
          <a:p>
            <a:pPr eaLnBrk="1" hangingPunct="1"/>
            <a:r>
              <a:rPr lang="en-US" smtClean="0"/>
              <a:t>Bab 12.</a:t>
            </a:r>
            <a:br>
              <a:rPr lang="en-US" smtClean="0"/>
            </a:br>
            <a:r>
              <a:rPr lang="en-US" smtClean="0"/>
              <a:t>Mail Server</a:t>
            </a:r>
          </a:p>
        </p:txBody>
      </p:sp>
      <p:sp>
        <p:nvSpPr>
          <p:cNvPr id="281603"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pPr eaLnBrk="1" hangingPunct="1"/>
            <a:r>
              <a:rPr lang="en-US" smtClean="0"/>
              <a:t>Jenis Mail Server</a:t>
            </a:r>
          </a:p>
        </p:txBody>
      </p:sp>
      <p:sp>
        <p:nvSpPr>
          <p:cNvPr id="282627" name="Rectangle 3"/>
          <p:cNvSpPr>
            <a:spLocks noGrp="1" noChangeArrowheads="1"/>
          </p:cNvSpPr>
          <p:nvPr>
            <p:ph type="body" idx="1"/>
          </p:nvPr>
        </p:nvSpPr>
        <p:spPr/>
        <p:txBody>
          <a:bodyPr/>
          <a:lstStyle/>
          <a:p>
            <a:pPr eaLnBrk="1" hangingPunct="1">
              <a:lnSpc>
                <a:spcPct val="80000"/>
              </a:lnSpc>
            </a:pPr>
            <a:r>
              <a:rPr lang="en-US" sz="2400" smtClean="0"/>
              <a:t>Merak Mail Server</a:t>
            </a:r>
          </a:p>
          <a:p>
            <a:pPr eaLnBrk="1" hangingPunct="1">
              <a:lnSpc>
                <a:spcPct val="80000"/>
              </a:lnSpc>
            </a:pPr>
            <a:r>
              <a:rPr lang="en-US" sz="2400" smtClean="0"/>
              <a:t>MDaemon</a:t>
            </a:r>
          </a:p>
          <a:p>
            <a:pPr eaLnBrk="1" hangingPunct="1">
              <a:lnSpc>
                <a:spcPct val="80000"/>
              </a:lnSpc>
            </a:pPr>
            <a:r>
              <a:rPr lang="en-US" sz="2400" smtClean="0"/>
              <a:t>Sendmail</a:t>
            </a:r>
          </a:p>
          <a:p>
            <a:pPr eaLnBrk="1" hangingPunct="1">
              <a:lnSpc>
                <a:spcPct val="80000"/>
              </a:lnSpc>
            </a:pPr>
            <a:r>
              <a:rPr lang="en-US" sz="2400" smtClean="0"/>
              <a:t>Qmail</a:t>
            </a:r>
          </a:p>
          <a:p>
            <a:pPr eaLnBrk="1" hangingPunct="1">
              <a:lnSpc>
                <a:spcPct val="80000"/>
              </a:lnSpc>
            </a:pPr>
            <a:r>
              <a:rPr lang="en-US" sz="2400" smtClean="0"/>
              <a:t>Zimbra</a:t>
            </a:r>
          </a:p>
          <a:p>
            <a:pPr eaLnBrk="1" hangingPunct="1">
              <a:lnSpc>
                <a:spcPct val="80000"/>
              </a:lnSpc>
            </a:pPr>
            <a:r>
              <a:rPr lang="en-US" sz="2400" smtClean="0"/>
              <a:t>Apache James</a:t>
            </a:r>
          </a:p>
          <a:p>
            <a:pPr eaLnBrk="1" hangingPunct="1">
              <a:lnSpc>
                <a:spcPct val="80000"/>
              </a:lnSpc>
            </a:pPr>
            <a:r>
              <a:rPr lang="en-US" sz="2400" smtClean="0"/>
              <a:t>Qmail</a:t>
            </a:r>
          </a:p>
          <a:p>
            <a:pPr eaLnBrk="1" hangingPunct="1">
              <a:lnSpc>
                <a:spcPct val="80000"/>
              </a:lnSpc>
            </a:pPr>
            <a:r>
              <a:rPr lang="en-US" sz="2400" smtClean="0"/>
              <a:t>Microsoft Exchange</a:t>
            </a:r>
          </a:p>
          <a:p>
            <a:pPr eaLnBrk="1" hangingPunct="1">
              <a:lnSpc>
                <a:spcPct val="80000"/>
              </a:lnSpc>
            </a:pPr>
            <a:r>
              <a:rPr lang="en-US" sz="2400" smtClean="0"/>
              <a:t>Postfix</a:t>
            </a:r>
          </a:p>
          <a:p>
            <a:pPr eaLnBrk="1" hangingPunct="1">
              <a:lnSpc>
                <a:spcPct val="80000"/>
              </a:lnSpc>
            </a:pPr>
            <a:r>
              <a:rPr lang="en-US" sz="2400" smtClean="0"/>
              <a:t>Dan lain lain</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r>
              <a:rPr lang="en-US" smtClean="0"/>
              <a:t>Instalasi Mail Server</a:t>
            </a:r>
          </a:p>
        </p:txBody>
      </p:sp>
      <p:sp>
        <p:nvSpPr>
          <p:cNvPr id="283651" name="Rectangle 3"/>
          <p:cNvSpPr>
            <a:spLocks noGrp="1" noChangeArrowheads="1"/>
          </p:cNvSpPr>
          <p:nvPr>
            <p:ph type="body" idx="1"/>
          </p:nvPr>
        </p:nvSpPr>
        <p:spPr/>
        <p:txBody>
          <a:bodyPr/>
          <a:lstStyle/>
          <a:p>
            <a:pPr algn="just" eaLnBrk="1" hangingPunct="1"/>
            <a:r>
              <a:rPr lang="en-US" b="1" smtClean="0"/>
              <a:t>Perangkat Keras</a:t>
            </a:r>
          </a:p>
          <a:p>
            <a:pPr algn="just" eaLnBrk="1" hangingPunct="1"/>
            <a:r>
              <a:rPr lang="en-US" b="1" smtClean="0"/>
              <a:t>Perangkat Lunak</a:t>
            </a:r>
          </a:p>
          <a:p>
            <a:pPr algn="just" eaLnBrk="1" hangingPunct="1"/>
            <a:r>
              <a:rPr lang="en-US" b="1" smtClean="0"/>
              <a:t>Proses Instalasi</a:t>
            </a:r>
          </a:p>
          <a:p>
            <a:pPr eaLnBrk="1" hangingPunct="1">
              <a:buFont typeface="Wingdings" pitchFamily="2" charset="2"/>
              <a:buNone/>
            </a:pPr>
            <a:endParaRPr lang="en-US" smtClean="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r>
              <a:rPr lang="en-US" smtClean="0"/>
              <a:t>Konfigurasi Mail Server</a:t>
            </a:r>
          </a:p>
        </p:txBody>
      </p:sp>
      <p:sp>
        <p:nvSpPr>
          <p:cNvPr id="284675" name="Rectangle 3"/>
          <p:cNvSpPr>
            <a:spLocks noGrp="1" noChangeArrowheads="1"/>
          </p:cNvSpPr>
          <p:nvPr>
            <p:ph type="body" idx="1"/>
          </p:nvPr>
        </p:nvSpPr>
        <p:spPr/>
        <p:txBody>
          <a:bodyPr/>
          <a:lstStyle/>
          <a:p>
            <a:pPr algn="just" eaLnBrk="1" hangingPunct="1"/>
            <a:r>
              <a:rPr lang="en-US" b="1" smtClean="0"/>
              <a:t>Membuat dan Mengelola Mail Box</a:t>
            </a:r>
          </a:p>
          <a:p>
            <a:pPr algn="just" eaLnBrk="1" hangingPunct="1"/>
            <a:r>
              <a:rPr lang="en-US" b="1" smtClean="0"/>
              <a:t>Mengunci Mail Box</a:t>
            </a:r>
          </a:p>
          <a:p>
            <a:pPr algn="just" eaLnBrk="1" hangingPunct="1"/>
            <a:r>
              <a:rPr lang="en-US" b="1" smtClean="0"/>
              <a:t>Menghapus Mailbox</a:t>
            </a:r>
          </a:p>
          <a:p>
            <a:pPr algn="just" eaLnBrk="1" hangingPunct="1"/>
            <a:r>
              <a:rPr lang="en-US" b="1" smtClean="0"/>
              <a:t>Pengaturan Mail pada Outlook Express</a:t>
            </a:r>
          </a:p>
          <a:p>
            <a:pPr algn="just" eaLnBrk="1" hangingPunct="1"/>
            <a:r>
              <a:rPr lang="en-US" b="1" smtClean="0"/>
              <a:t>Konfigurasi pada Postfix</a:t>
            </a:r>
          </a:p>
          <a:p>
            <a:pPr eaLnBrk="1" hangingPunct="1">
              <a:buFont typeface="Wingdings" pitchFamily="2" charset="2"/>
              <a:buNone/>
            </a:pPr>
            <a:endParaRPr lang="en-US" smtClean="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r>
              <a:rPr lang="en-US" smtClean="0"/>
              <a:t>Pengujian</a:t>
            </a:r>
          </a:p>
        </p:txBody>
      </p:sp>
      <p:sp>
        <p:nvSpPr>
          <p:cNvPr id="285699" name="Rectangle 3"/>
          <p:cNvSpPr>
            <a:spLocks noGrp="1" noChangeArrowheads="1"/>
          </p:cNvSpPr>
          <p:nvPr>
            <p:ph type="body" sz="half" idx="1"/>
          </p:nvPr>
        </p:nvSpPr>
        <p:spPr/>
        <p:txBody>
          <a:bodyPr/>
          <a:lstStyle/>
          <a:p>
            <a:pPr algn="just" eaLnBrk="1" hangingPunct="1"/>
            <a:r>
              <a:rPr lang="en-US" sz="2800" b="1" smtClean="0"/>
              <a:t>Mengirim Email dengan Outlook Express</a:t>
            </a:r>
          </a:p>
          <a:p>
            <a:pPr algn="just" eaLnBrk="1" hangingPunct="1">
              <a:buFont typeface="Wingdings" pitchFamily="2" charset="2"/>
              <a:buNone/>
            </a:pPr>
            <a:endParaRPr lang="en-US" sz="2800" b="1" smtClean="0"/>
          </a:p>
          <a:p>
            <a:pPr algn="just" eaLnBrk="1" hangingPunct="1"/>
            <a:r>
              <a:rPr lang="en-US" sz="2800" b="1" smtClean="0"/>
              <a:t>Menerima Email dengan Outlook Express</a:t>
            </a:r>
          </a:p>
          <a:p>
            <a:pPr eaLnBrk="1" hangingPunct="1"/>
            <a:endParaRPr lang="en-US" sz="2800" smtClean="0"/>
          </a:p>
        </p:txBody>
      </p:sp>
      <p:pic>
        <p:nvPicPr>
          <p:cNvPr id="285700"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08538" y="1981200"/>
            <a:ext cx="3717925" cy="3886200"/>
          </a:xfrm>
          <a:noFill/>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pPr eaLnBrk="1" hangingPunct="1"/>
            <a:r>
              <a:rPr lang="en-US" smtClean="0"/>
              <a:t>Gangguan </a:t>
            </a:r>
          </a:p>
        </p:txBody>
      </p:sp>
      <p:sp>
        <p:nvSpPr>
          <p:cNvPr id="286723" name="Rectangle 3"/>
          <p:cNvSpPr>
            <a:spLocks noGrp="1" noChangeArrowheads="1"/>
          </p:cNvSpPr>
          <p:nvPr>
            <p:ph type="body" idx="1"/>
          </p:nvPr>
        </p:nvSpPr>
        <p:spPr/>
        <p:txBody>
          <a:bodyPr/>
          <a:lstStyle/>
          <a:p>
            <a:pPr eaLnBrk="1" hangingPunct="1"/>
            <a:r>
              <a:rPr lang="en-US" sz="2800" smtClean="0"/>
              <a:t>Gangguan yang ada terhadap aktivitas email adalah spamming</a:t>
            </a:r>
          </a:p>
          <a:p>
            <a:pPr eaLnBrk="1" hangingPunct="1"/>
            <a:r>
              <a:rPr lang="en-US" sz="2800" smtClean="0"/>
              <a:t>Fitur antispamming:</a:t>
            </a:r>
          </a:p>
          <a:p>
            <a:pPr lvl="1" eaLnBrk="1" hangingPunct="1"/>
            <a:r>
              <a:rPr lang="en-US" sz="2400" smtClean="0"/>
              <a:t>SMTP authorization dengan user name dan password</a:t>
            </a:r>
          </a:p>
          <a:p>
            <a:pPr lvl="1" eaLnBrk="1" hangingPunct="1"/>
            <a:r>
              <a:rPr lang="en-US" sz="2400" smtClean="0"/>
              <a:t>Dukungan terhadap real-time blacklist</a:t>
            </a:r>
          </a:p>
          <a:p>
            <a:pPr lvl="1" eaLnBrk="1" hangingPunct="1"/>
            <a:r>
              <a:rPr lang="en-US" sz="2400" smtClean="0"/>
              <a:t>Menyaring email dengan IP address, subject, atau ukuran file</a:t>
            </a:r>
          </a:p>
          <a:p>
            <a:pPr lvl="1" eaLnBrk="1" hangingPunct="1"/>
            <a:r>
              <a:rPr lang="en-US" sz="2400" smtClean="0"/>
              <a:t>Melakukan verifikasi terhadap domain pengirim email</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4"/>
          <p:cNvSpPr>
            <a:spLocks noGrp="1" noChangeArrowheads="1"/>
          </p:cNvSpPr>
          <p:nvPr>
            <p:ph type="ctrTitle"/>
          </p:nvPr>
        </p:nvSpPr>
        <p:spPr/>
        <p:txBody>
          <a:bodyPr/>
          <a:lstStyle/>
          <a:p>
            <a:pPr eaLnBrk="1" hangingPunct="1"/>
            <a:r>
              <a:rPr lang="en-US" smtClean="0"/>
              <a:t>Bab 13.</a:t>
            </a:r>
            <a:br>
              <a:rPr lang="en-US" smtClean="0"/>
            </a:br>
            <a:r>
              <a:rPr lang="en-US" smtClean="0"/>
              <a:t>Database Server </a:t>
            </a:r>
          </a:p>
        </p:txBody>
      </p:sp>
      <p:sp>
        <p:nvSpPr>
          <p:cNvPr id="287747"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p:txBody>
          <a:bodyPr/>
          <a:lstStyle/>
          <a:p>
            <a:pPr eaLnBrk="1" hangingPunct="1"/>
            <a:r>
              <a:rPr lang="en-US" smtClean="0"/>
              <a:t>Contoh basis data server</a:t>
            </a:r>
          </a:p>
        </p:txBody>
      </p:sp>
      <p:sp>
        <p:nvSpPr>
          <p:cNvPr id="288771" name="Rectangle 3"/>
          <p:cNvSpPr>
            <a:spLocks noGrp="1" noChangeArrowheads="1"/>
          </p:cNvSpPr>
          <p:nvPr>
            <p:ph type="body" idx="1"/>
          </p:nvPr>
        </p:nvSpPr>
        <p:spPr/>
        <p:txBody>
          <a:bodyPr/>
          <a:lstStyle/>
          <a:p>
            <a:pPr eaLnBrk="1" hangingPunct="1"/>
            <a:r>
              <a:rPr lang="sv-SE" smtClean="0"/>
              <a:t>SQL Server yang disediakan oleh Microsoft.</a:t>
            </a:r>
          </a:p>
          <a:p>
            <a:pPr eaLnBrk="1" hangingPunct="1"/>
            <a:r>
              <a:rPr lang="sv-SE" smtClean="0"/>
              <a:t>MySQL</a:t>
            </a:r>
          </a:p>
          <a:p>
            <a:pPr eaLnBrk="1" hangingPunct="1"/>
            <a:r>
              <a:rPr lang="sv-SE" smtClean="0"/>
              <a:t>Oracle</a:t>
            </a:r>
          </a:p>
          <a:p>
            <a:pPr eaLnBrk="1" hangingPunct="1"/>
            <a:r>
              <a:rPr lang="sv-SE" smtClean="0"/>
              <a:t>PostGre</a:t>
            </a:r>
          </a:p>
          <a:p>
            <a:pPr eaLnBrk="1" hangingPunct="1"/>
            <a:r>
              <a:rPr lang="sv-SE" smtClean="0"/>
              <a:t>Lain-lain</a:t>
            </a:r>
            <a:endParaRPr lang="en-US" smtClean="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pPr eaLnBrk="1" hangingPunct="1"/>
            <a:r>
              <a:rPr lang="sv-SE" smtClean="0"/>
              <a:t>Keuntungan Basis Data</a:t>
            </a:r>
            <a:endParaRPr lang="en-US" smtClean="0"/>
          </a:p>
        </p:txBody>
      </p:sp>
      <p:sp>
        <p:nvSpPr>
          <p:cNvPr id="289795" name="Rectangle 3"/>
          <p:cNvSpPr>
            <a:spLocks noGrp="1" noChangeArrowheads="1"/>
          </p:cNvSpPr>
          <p:nvPr>
            <p:ph type="body" idx="1"/>
          </p:nvPr>
        </p:nvSpPr>
        <p:spPr/>
        <p:txBody>
          <a:bodyPr/>
          <a:lstStyle/>
          <a:p>
            <a:pPr marL="347663" indent="-347663" eaLnBrk="1" hangingPunct="1"/>
            <a:r>
              <a:rPr lang="sv-SE" smtClean="0"/>
              <a:t>Semakin mempercepat kerja suatu tim</a:t>
            </a:r>
          </a:p>
          <a:p>
            <a:pPr marL="347663" indent="-347663" eaLnBrk="1" hangingPunct="1"/>
            <a:r>
              <a:rPr lang="sv-SE" smtClean="0"/>
              <a:t>Dapat melakukan pencarian data dengan mudah dan tepat</a:t>
            </a:r>
          </a:p>
          <a:p>
            <a:pPr marL="347663" indent="-347663" eaLnBrk="1" hangingPunct="1"/>
            <a:r>
              <a:rPr lang="sv-SE" smtClean="0"/>
              <a:t>Mampu menambahkan suatu data yang baru dengan mudah</a:t>
            </a:r>
          </a:p>
          <a:p>
            <a:pPr marL="347663" indent="-347663" eaLnBrk="1" hangingPunct="1"/>
            <a:r>
              <a:rPr lang="sv-SE" smtClean="0"/>
              <a:t>Menjamin tersimpannya data dengan tersusun rapi</a:t>
            </a:r>
            <a:endParaRPr lang="en-US" smtClean="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p:txBody>
          <a:bodyPr/>
          <a:lstStyle/>
          <a:p>
            <a:pPr eaLnBrk="1" hangingPunct="1"/>
            <a:r>
              <a:rPr lang="en-US" smtClean="0"/>
              <a:t>Kebutuhan</a:t>
            </a:r>
          </a:p>
        </p:txBody>
      </p:sp>
      <p:sp>
        <p:nvSpPr>
          <p:cNvPr id="290819" name="Rectangle 3"/>
          <p:cNvSpPr>
            <a:spLocks noGrp="1" noChangeArrowheads="1"/>
          </p:cNvSpPr>
          <p:nvPr>
            <p:ph type="body" idx="1"/>
          </p:nvPr>
        </p:nvSpPr>
        <p:spPr/>
        <p:txBody>
          <a:bodyPr/>
          <a:lstStyle/>
          <a:p>
            <a:pPr algn="just" eaLnBrk="1" hangingPunct="1"/>
            <a:r>
              <a:rPr lang="sv-SE" b="1" smtClean="0"/>
              <a:t>Kebutuhan Hardware </a:t>
            </a:r>
            <a:endParaRPr lang="en-US" b="1" smtClean="0"/>
          </a:p>
          <a:p>
            <a:pPr algn="just" eaLnBrk="1" hangingPunct="1"/>
            <a:r>
              <a:rPr lang="sv-SE" b="1" smtClean="0"/>
              <a:t>Kebutuhan Software</a:t>
            </a:r>
          </a:p>
          <a:p>
            <a:pPr lvl="1" algn="just" eaLnBrk="1" hangingPunct="1"/>
            <a:r>
              <a:rPr lang="en-US" b="1" smtClean="0"/>
              <a:t>Sistem Operasi</a:t>
            </a:r>
          </a:p>
          <a:p>
            <a:pPr lvl="1" algn="just" eaLnBrk="1" hangingPunct="1"/>
            <a:r>
              <a:rPr lang="en-US" b="1" smtClean="0"/>
              <a:t>Perangkat Lunak Jaringan</a:t>
            </a:r>
          </a:p>
          <a:p>
            <a:pPr eaLnBrk="1" hangingPunct="1"/>
            <a:endParaRPr lang="en-US"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endParaRPr lang="id-ID" smtClean="0"/>
          </a:p>
        </p:txBody>
      </p:sp>
      <p:sp>
        <p:nvSpPr>
          <p:cNvPr id="53251"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48B11534-6D91-494F-8792-F94D3E6AF81C}" type="slidenum">
              <a:rPr lang="en-US" smtClean="0"/>
              <a:pPr algn="l"/>
              <a:t>28</a:t>
            </a:fld>
            <a:endParaRPr lang="en-US" smtClean="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057400"/>
            <a:ext cx="67818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pPr eaLnBrk="1" hangingPunct="1"/>
            <a:r>
              <a:rPr lang="en-US" smtClean="0"/>
              <a:t>Instalasi dan Konfigurasi</a:t>
            </a:r>
          </a:p>
        </p:txBody>
      </p:sp>
      <p:sp>
        <p:nvSpPr>
          <p:cNvPr id="291843" name="Rectangle 3"/>
          <p:cNvSpPr>
            <a:spLocks noGrp="1" noChangeArrowheads="1"/>
          </p:cNvSpPr>
          <p:nvPr>
            <p:ph type="body" idx="1"/>
          </p:nvPr>
        </p:nvSpPr>
        <p:spPr/>
        <p:txBody>
          <a:bodyPr/>
          <a:lstStyle/>
          <a:p>
            <a:pPr eaLnBrk="1" hangingPunct="1"/>
            <a:r>
              <a:rPr lang="en-US" smtClean="0"/>
              <a:t>Proses Instalasi SQL Server 2000	</a:t>
            </a:r>
          </a:p>
          <a:p>
            <a:pPr eaLnBrk="1" hangingPunct="1"/>
            <a:r>
              <a:rPr lang="en-US" smtClean="0"/>
              <a:t>Konfigurasi SQL Server 2000</a:t>
            </a:r>
          </a:p>
          <a:p>
            <a:pPr lvl="1" algn="just" eaLnBrk="1" hangingPunct="1"/>
            <a:r>
              <a:rPr lang="en-US" b="1" smtClean="0"/>
              <a:t>Membuat Database Baru</a:t>
            </a:r>
          </a:p>
          <a:p>
            <a:pPr lvl="1" algn="just" eaLnBrk="1" hangingPunct="1"/>
            <a:r>
              <a:rPr lang="en-US" b="1" smtClean="0"/>
              <a:t>Menghapus Database</a:t>
            </a:r>
          </a:p>
          <a:p>
            <a:pPr lvl="1" algn="just" eaLnBrk="1" hangingPunct="1"/>
            <a:r>
              <a:rPr lang="en-US" b="1" smtClean="0"/>
              <a:t>Membuat Tabel Melalui Enterprise Manager</a:t>
            </a:r>
          </a:p>
          <a:p>
            <a:pPr lvl="1" algn="just" eaLnBrk="1" hangingPunct="1"/>
            <a:r>
              <a:rPr lang="en-US" b="1" smtClean="0"/>
              <a:t>Menggunakan Query Analyzer</a:t>
            </a:r>
          </a:p>
          <a:p>
            <a:pPr lvl="1" algn="just" eaLnBrk="1" hangingPunct="1">
              <a:buFont typeface="Wingdings" pitchFamily="2" charset="2"/>
              <a:buNone/>
            </a:pPr>
            <a:endParaRPr lang="en-US" b="1" smtClean="0"/>
          </a:p>
          <a:p>
            <a:pPr lvl="1" eaLnBrk="1" hangingPunct="1"/>
            <a:endParaRPr lang="en-US" smtClean="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4"/>
          <p:cNvSpPr>
            <a:spLocks noGrp="1" noChangeArrowheads="1"/>
          </p:cNvSpPr>
          <p:nvPr>
            <p:ph type="ctrTitle"/>
          </p:nvPr>
        </p:nvSpPr>
        <p:spPr/>
        <p:txBody>
          <a:bodyPr/>
          <a:lstStyle/>
          <a:p>
            <a:pPr eaLnBrk="1" hangingPunct="1"/>
            <a:r>
              <a:rPr lang="en-US" sz="4600" smtClean="0"/>
              <a:t>Bab 14.</a:t>
            </a:r>
            <a:br>
              <a:rPr lang="en-US" sz="4600" smtClean="0"/>
            </a:br>
            <a:r>
              <a:rPr lang="en-US" sz="4600" smtClean="0"/>
              <a:t>Keamanan Jaringan </a:t>
            </a:r>
          </a:p>
        </p:txBody>
      </p:sp>
      <p:sp>
        <p:nvSpPr>
          <p:cNvPr id="292867"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pPr eaLnBrk="1" hangingPunct="1"/>
            <a:r>
              <a:rPr lang="en-US" smtClean="0"/>
              <a:t>Keamanan Jaringan</a:t>
            </a:r>
          </a:p>
        </p:txBody>
      </p:sp>
      <p:sp>
        <p:nvSpPr>
          <p:cNvPr id="293891" name="Rectangle 3"/>
          <p:cNvSpPr>
            <a:spLocks noGrp="1" noChangeArrowheads="1"/>
          </p:cNvSpPr>
          <p:nvPr>
            <p:ph type="body" idx="1"/>
          </p:nvPr>
        </p:nvSpPr>
        <p:spPr/>
        <p:txBody>
          <a:bodyPr/>
          <a:lstStyle/>
          <a:p>
            <a:pPr eaLnBrk="1" hangingPunct="1"/>
            <a:r>
              <a:rPr lang="en-US" smtClean="0"/>
              <a:t>Keamanan jaringan saat ini menjadi isu yang sangat penting dan terus berkembang. Beberapa kasus menyangkut keamanan sistem saat ini </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pPr eaLnBrk="1" hangingPunct="1"/>
            <a:r>
              <a:rPr lang="en-US" sz="4000" smtClean="0"/>
              <a:t>Masalah dalam keterbukaan askes</a:t>
            </a:r>
          </a:p>
        </p:txBody>
      </p:sp>
      <p:sp>
        <p:nvSpPr>
          <p:cNvPr id="294915" name="Rectangle 3"/>
          <p:cNvSpPr>
            <a:spLocks noGrp="1" noChangeArrowheads="1"/>
          </p:cNvSpPr>
          <p:nvPr>
            <p:ph type="body" idx="1"/>
          </p:nvPr>
        </p:nvSpPr>
        <p:spPr/>
        <p:txBody>
          <a:bodyPr/>
          <a:lstStyle/>
          <a:p>
            <a:pPr eaLnBrk="1" hangingPunct="1"/>
            <a:r>
              <a:rPr lang="en-US" sz="2800" smtClean="0"/>
              <a:t>Pemeliharaan validitas dan integritas data atau informasi tersebut</a:t>
            </a:r>
          </a:p>
          <a:p>
            <a:pPr eaLnBrk="1" hangingPunct="1"/>
            <a:r>
              <a:rPr lang="en-US" sz="2800" smtClean="0"/>
              <a:t>Jaminan ketersediaan informasi bagi pengguna yang berhak</a:t>
            </a:r>
          </a:p>
          <a:p>
            <a:pPr eaLnBrk="1" hangingPunct="1"/>
            <a:r>
              <a:rPr lang="en-US" sz="2800" smtClean="0"/>
              <a:t>Pencegahan akses sistem dari yang tidak berhak </a:t>
            </a:r>
          </a:p>
          <a:p>
            <a:pPr eaLnBrk="1" hangingPunct="1"/>
            <a:r>
              <a:rPr lang="en-US" sz="2800" smtClean="0"/>
              <a:t>Pencegahan akses informasi dari yang tidak berhak</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eaLnBrk="1" hangingPunct="1"/>
            <a:r>
              <a:rPr lang="en-US" sz="4000" smtClean="0"/>
              <a:t>Hal yang Membahayakan Jaringan</a:t>
            </a:r>
          </a:p>
        </p:txBody>
      </p:sp>
      <p:sp>
        <p:nvSpPr>
          <p:cNvPr id="295939" name="Rectangle 3"/>
          <p:cNvSpPr>
            <a:spLocks noGrp="1" noChangeArrowheads="1"/>
          </p:cNvSpPr>
          <p:nvPr>
            <p:ph type="body" idx="1"/>
          </p:nvPr>
        </p:nvSpPr>
        <p:spPr/>
        <p:txBody>
          <a:bodyPr/>
          <a:lstStyle/>
          <a:p>
            <a:pPr eaLnBrk="1" hangingPunct="1">
              <a:lnSpc>
                <a:spcPct val="80000"/>
              </a:lnSpc>
            </a:pPr>
            <a:r>
              <a:rPr lang="en-US" sz="2800" smtClean="0"/>
              <a:t>Probe </a:t>
            </a:r>
          </a:p>
          <a:p>
            <a:pPr eaLnBrk="1" hangingPunct="1">
              <a:lnSpc>
                <a:spcPct val="80000"/>
              </a:lnSpc>
            </a:pPr>
            <a:r>
              <a:rPr lang="en-US" sz="2800" smtClean="0"/>
              <a:t>Scan</a:t>
            </a:r>
          </a:p>
          <a:p>
            <a:pPr eaLnBrk="1" hangingPunct="1">
              <a:lnSpc>
                <a:spcPct val="80000"/>
              </a:lnSpc>
            </a:pPr>
            <a:r>
              <a:rPr lang="en-US" sz="2800" smtClean="0"/>
              <a:t>Account Compromise</a:t>
            </a:r>
          </a:p>
          <a:p>
            <a:pPr eaLnBrk="1" hangingPunct="1">
              <a:lnSpc>
                <a:spcPct val="80000"/>
              </a:lnSpc>
            </a:pPr>
            <a:r>
              <a:rPr lang="en-US" sz="2800" smtClean="0"/>
              <a:t>Root Compromise</a:t>
            </a:r>
          </a:p>
          <a:p>
            <a:pPr eaLnBrk="1" hangingPunct="1">
              <a:lnSpc>
                <a:spcPct val="80000"/>
              </a:lnSpc>
            </a:pPr>
            <a:r>
              <a:rPr lang="en-US" sz="2800" smtClean="0"/>
              <a:t>Packet Sniffer</a:t>
            </a:r>
          </a:p>
          <a:p>
            <a:pPr eaLnBrk="1" hangingPunct="1">
              <a:lnSpc>
                <a:spcPct val="80000"/>
              </a:lnSpc>
            </a:pPr>
            <a:r>
              <a:rPr lang="en-US" sz="2800" smtClean="0"/>
              <a:t>Denial of Service</a:t>
            </a:r>
          </a:p>
          <a:p>
            <a:pPr eaLnBrk="1" hangingPunct="1">
              <a:lnSpc>
                <a:spcPct val="80000"/>
              </a:lnSpc>
            </a:pPr>
            <a:r>
              <a:rPr lang="en-US" sz="2800" smtClean="0"/>
              <a:t>Exploitation of Trust</a:t>
            </a:r>
          </a:p>
          <a:p>
            <a:pPr eaLnBrk="1" hangingPunct="1">
              <a:lnSpc>
                <a:spcPct val="80000"/>
              </a:lnSpc>
            </a:pPr>
            <a:r>
              <a:rPr lang="en-US" sz="2800" smtClean="0"/>
              <a:t>Malicious Code</a:t>
            </a:r>
          </a:p>
          <a:p>
            <a:pPr eaLnBrk="1" hangingPunct="1">
              <a:lnSpc>
                <a:spcPct val="80000"/>
              </a:lnSpc>
            </a:pPr>
            <a:r>
              <a:rPr lang="en-US" sz="2800" smtClean="0"/>
              <a:t>Internet Infrastructure Attacks</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pPr eaLnBrk="1" hangingPunct="1"/>
            <a:r>
              <a:rPr lang="en-US" smtClean="0"/>
              <a:t>Perencanaan Keamanan</a:t>
            </a:r>
          </a:p>
        </p:txBody>
      </p:sp>
      <p:sp>
        <p:nvSpPr>
          <p:cNvPr id="296963" name="Rectangle 3"/>
          <p:cNvSpPr>
            <a:spLocks noGrp="1" noChangeArrowheads="1"/>
          </p:cNvSpPr>
          <p:nvPr>
            <p:ph type="body" idx="1"/>
          </p:nvPr>
        </p:nvSpPr>
        <p:spPr/>
        <p:txBody>
          <a:bodyPr/>
          <a:lstStyle/>
          <a:p>
            <a:pPr eaLnBrk="1" hangingPunct="1">
              <a:lnSpc>
                <a:spcPct val="90000"/>
              </a:lnSpc>
            </a:pPr>
            <a:r>
              <a:rPr lang="en-US" smtClean="0"/>
              <a:t>Menentukan data atau informasi apa saja yang harus dilindungi</a:t>
            </a:r>
          </a:p>
          <a:p>
            <a:pPr eaLnBrk="1" hangingPunct="1">
              <a:lnSpc>
                <a:spcPct val="90000"/>
              </a:lnSpc>
            </a:pPr>
            <a:r>
              <a:rPr lang="en-US" smtClean="0"/>
              <a:t>Menentukan berapa besar biaya yang harus ditanamkan dalam melindunginya</a:t>
            </a:r>
          </a:p>
          <a:p>
            <a:pPr eaLnBrk="1" hangingPunct="1">
              <a:lnSpc>
                <a:spcPct val="90000"/>
              </a:lnSpc>
            </a:pPr>
            <a:r>
              <a:rPr lang="en-US" smtClean="0"/>
              <a:t>Menentukan siapa yang bertanggung jawab untuk menjalankan langkah-langkah yang diperlukan untuk melindungi bagian tersebut</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eaLnBrk="1" hangingPunct="1"/>
            <a:r>
              <a:rPr lang="en-US" smtClean="0"/>
              <a:t>Metode Keamanan Jaringan</a:t>
            </a:r>
          </a:p>
        </p:txBody>
      </p:sp>
      <p:sp>
        <p:nvSpPr>
          <p:cNvPr id="297987" name="Rectangle 3"/>
          <p:cNvSpPr>
            <a:spLocks noGrp="1" noChangeArrowheads="1"/>
          </p:cNvSpPr>
          <p:nvPr>
            <p:ph type="body" idx="1"/>
          </p:nvPr>
        </p:nvSpPr>
        <p:spPr/>
        <p:txBody>
          <a:bodyPr/>
          <a:lstStyle/>
          <a:p>
            <a:pPr eaLnBrk="1" hangingPunct="1"/>
            <a:r>
              <a:rPr lang="en-US" smtClean="0"/>
              <a:t>Pembatasan akses pada suatu jaringan</a:t>
            </a:r>
          </a:p>
          <a:p>
            <a:pPr lvl="1" eaLnBrk="1" hangingPunct="1"/>
            <a:r>
              <a:rPr lang="en-US" smtClean="0"/>
              <a:t>Internal Password Authentication</a:t>
            </a:r>
          </a:p>
          <a:p>
            <a:pPr lvl="1" eaLnBrk="1" hangingPunct="1"/>
            <a:r>
              <a:rPr lang="en-US" smtClean="0"/>
              <a:t>Server-based password authentication</a:t>
            </a:r>
          </a:p>
          <a:p>
            <a:pPr lvl="1" eaLnBrk="1" hangingPunct="1"/>
            <a:r>
              <a:rPr lang="en-US" smtClean="0"/>
              <a:t>Firewall dan Routing Control</a:t>
            </a:r>
          </a:p>
          <a:p>
            <a:pPr lvl="1" eaLnBrk="1" hangingPunct="1">
              <a:buFont typeface="Wingdings" pitchFamily="2" charset="2"/>
              <a:buNone/>
            </a:pPr>
            <a:endParaRPr lang="en-US" smtClean="0"/>
          </a:p>
          <a:p>
            <a:pPr eaLnBrk="1" hangingPunct="1"/>
            <a:r>
              <a:rPr lang="en-US" smtClean="0"/>
              <a:t>Menggunakan metode enkripsi tertentu</a:t>
            </a:r>
          </a:p>
          <a:p>
            <a:pPr eaLnBrk="1" hangingPunct="1"/>
            <a:r>
              <a:rPr lang="en-US" smtClean="0"/>
              <a:t>Pemonitoran terjadwal terhadap jaringan</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eaLnBrk="1" hangingPunct="1"/>
            <a:r>
              <a:rPr lang="en-US" smtClean="0"/>
              <a:t>Password</a:t>
            </a:r>
          </a:p>
        </p:txBody>
      </p:sp>
      <p:sp>
        <p:nvSpPr>
          <p:cNvPr id="299011" name="Rectangle 3"/>
          <p:cNvSpPr>
            <a:spLocks noGrp="1" noChangeArrowheads="1"/>
          </p:cNvSpPr>
          <p:nvPr>
            <p:ph type="body" idx="1"/>
          </p:nvPr>
        </p:nvSpPr>
        <p:spPr/>
        <p:txBody>
          <a:bodyPr/>
          <a:lstStyle/>
          <a:p>
            <a:pPr eaLnBrk="1" hangingPunct="1"/>
            <a:r>
              <a:rPr lang="en-US" smtClean="0"/>
              <a:t>Akun administrator pada suatu server sebaiknya diubah namanya dan sebaiknya hanya satu akun saja yang dapat mengakses </a:t>
            </a:r>
          </a:p>
          <a:p>
            <a:pPr eaLnBrk="1" hangingPunct="1"/>
            <a:r>
              <a:rPr lang="en-US" smtClean="0"/>
              <a:t>password itu harus memiliki suatu karakter yang unik dan sukar ditebak </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pPr eaLnBrk="1" hangingPunct="1"/>
            <a:r>
              <a:rPr lang="en-US" smtClean="0"/>
              <a:t>Metode Enkripsi</a:t>
            </a:r>
          </a:p>
        </p:txBody>
      </p:sp>
      <p:sp>
        <p:nvSpPr>
          <p:cNvPr id="300035" name="Rectangle 3"/>
          <p:cNvSpPr>
            <a:spLocks noGrp="1" noChangeArrowheads="1"/>
          </p:cNvSpPr>
          <p:nvPr>
            <p:ph type="body" idx="1"/>
          </p:nvPr>
        </p:nvSpPr>
        <p:spPr/>
        <p:txBody>
          <a:bodyPr/>
          <a:lstStyle/>
          <a:p>
            <a:pPr eaLnBrk="1" hangingPunct="1"/>
            <a:r>
              <a:rPr lang="en-US" sz="2800" smtClean="0"/>
              <a:t>Kriptografi digunakan untuk mencegah orang yang tidak berhak untuk memasuki komunikasi, sehingga kerahasiaan data dapat dilindungi </a:t>
            </a:r>
          </a:p>
          <a:p>
            <a:pPr eaLnBrk="1" hangingPunct="1"/>
            <a:r>
              <a:rPr lang="en-US" sz="2800" smtClean="0"/>
              <a:t>Metode:</a:t>
            </a:r>
          </a:p>
          <a:p>
            <a:pPr lvl="1" eaLnBrk="1" hangingPunct="1"/>
            <a:r>
              <a:rPr lang="en-US" sz="2400" smtClean="0"/>
              <a:t>DES</a:t>
            </a:r>
          </a:p>
          <a:p>
            <a:pPr lvl="1" eaLnBrk="1" hangingPunct="1"/>
            <a:r>
              <a:rPr lang="en-US" sz="2400" smtClean="0"/>
              <a:t>PGP (Pretty Good Privacy)</a:t>
            </a:r>
          </a:p>
          <a:p>
            <a:pPr lvl="1" eaLnBrk="1" hangingPunct="1"/>
            <a:r>
              <a:rPr lang="en-US" sz="2400" smtClean="0"/>
              <a:t>SSL</a:t>
            </a:r>
          </a:p>
          <a:p>
            <a:pPr lvl="1" eaLnBrk="1" hangingPunct="1"/>
            <a:r>
              <a:rPr lang="en-US" sz="2400" smtClean="0"/>
              <a:t>SSH</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eaLnBrk="1" hangingPunct="1"/>
            <a:r>
              <a:rPr lang="en-US" smtClean="0"/>
              <a:t>Memonitor Jaringan</a:t>
            </a:r>
          </a:p>
        </p:txBody>
      </p:sp>
      <p:sp>
        <p:nvSpPr>
          <p:cNvPr id="301059" name="Rectangle 3"/>
          <p:cNvSpPr>
            <a:spLocks noGrp="1" noChangeArrowheads="1"/>
          </p:cNvSpPr>
          <p:nvPr>
            <p:ph type="body" idx="1"/>
          </p:nvPr>
        </p:nvSpPr>
        <p:spPr/>
        <p:txBody>
          <a:bodyPr/>
          <a:lstStyle/>
          <a:p>
            <a:pPr eaLnBrk="1" hangingPunct="1">
              <a:lnSpc>
                <a:spcPct val="90000"/>
              </a:lnSpc>
            </a:pPr>
            <a:r>
              <a:rPr lang="en-US" smtClean="0"/>
              <a:t>dengan melakukan pembatasan berdasarkan hal berikut ini:</a:t>
            </a:r>
          </a:p>
          <a:p>
            <a:pPr marL="784225" lvl="1" indent="-327025" eaLnBrk="1" hangingPunct="1">
              <a:lnSpc>
                <a:spcPct val="90000"/>
              </a:lnSpc>
            </a:pPr>
            <a:r>
              <a:rPr lang="en-US" smtClean="0"/>
              <a:t>MAC Address</a:t>
            </a:r>
          </a:p>
          <a:p>
            <a:pPr marL="784225" lvl="1" indent="-327025" eaLnBrk="1" hangingPunct="1">
              <a:lnSpc>
                <a:spcPct val="90000"/>
              </a:lnSpc>
            </a:pPr>
            <a:r>
              <a:rPr lang="en-US" smtClean="0"/>
              <a:t>IP Address</a:t>
            </a:r>
          </a:p>
          <a:p>
            <a:pPr eaLnBrk="1" hangingPunct="1">
              <a:lnSpc>
                <a:spcPct val="90000"/>
              </a:lnSpc>
            </a:pPr>
            <a:r>
              <a:rPr lang="en-US" smtClean="0"/>
              <a:t>Tools untuk diagnosis:</a:t>
            </a:r>
          </a:p>
          <a:p>
            <a:pPr marL="784225" lvl="1" indent="-327025" eaLnBrk="1" hangingPunct="1">
              <a:lnSpc>
                <a:spcPct val="90000"/>
              </a:lnSpc>
            </a:pPr>
            <a:r>
              <a:rPr lang="en-US" smtClean="0"/>
              <a:t>NSAuditor</a:t>
            </a:r>
          </a:p>
          <a:p>
            <a:pPr marL="784225" lvl="1" indent="-327025" eaLnBrk="1" hangingPunct="1">
              <a:lnSpc>
                <a:spcPct val="90000"/>
              </a:lnSpc>
            </a:pPr>
            <a:r>
              <a:rPr lang="en-US" smtClean="0"/>
              <a:t>GFI Network Server Monitoring</a:t>
            </a:r>
          </a:p>
          <a:p>
            <a:pPr marL="784225" lvl="1" indent="-327025" eaLnBrk="1" hangingPunct="1">
              <a:lnSpc>
                <a:spcPct val="90000"/>
              </a:lnSpc>
            </a:pPr>
            <a:r>
              <a:rPr lang="en-US" smtClean="0"/>
              <a:t>MRTG</a:t>
            </a:r>
          </a:p>
          <a:p>
            <a:pPr marL="784225" lvl="1" indent="-327025" eaLnBrk="1" hangingPunct="1">
              <a:lnSpc>
                <a:spcPct val="90000"/>
              </a:lnSpc>
              <a:buFont typeface="Wingdings" pitchFamily="2" charset="2"/>
              <a:buNone/>
            </a:pPr>
            <a:endParaRPr lang="en-US" smtClean="0"/>
          </a:p>
          <a:p>
            <a:pPr marL="784225" lvl="1" indent="-327025" eaLnBrk="1" hangingPunct="1">
              <a:lnSpc>
                <a:spcPct val="90000"/>
              </a:lnSpc>
              <a:buFont typeface="Wingdings" pitchFamily="2" charset="2"/>
              <a:buNone/>
            </a:pPr>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Perangkat Jaringan</a:t>
            </a:r>
          </a:p>
        </p:txBody>
      </p:sp>
      <p:sp>
        <p:nvSpPr>
          <p:cNvPr id="54275" name="Rectangle 3"/>
          <p:cNvSpPr>
            <a:spLocks noGrp="1" noChangeArrowheads="1"/>
          </p:cNvSpPr>
          <p:nvPr>
            <p:ph idx="1"/>
          </p:nvPr>
        </p:nvSpPr>
        <p:spPr>
          <a:xfrm>
            <a:off x="609600" y="1447800"/>
            <a:ext cx="7772400" cy="4800600"/>
          </a:xfrm>
        </p:spPr>
        <p:txBody>
          <a:bodyPr/>
          <a:lstStyle/>
          <a:p>
            <a:pPr marL="609600" indent="-609600" eaLnBrk="1" hangingPunct="1">
              <a:lnSpc>
                <a:spcPct val="80000"/>
              </a:lnSpc>
              <a:buFont typeface="Wingdings 2" pitchFamily="18" charset="2"/>
              <a:buNone/>
            </a:pPr>
            <a:r>
              <a:rPr lang="it-IT" sz="2000" b="1" smtClean="0"/>
              <a:t>Router</a:t>
            </a:r>
          </a:p>
          <a:p>
            <a:pPr marL="609600" indent="-609600" eaLnBrk="1" hangingPunct="1">
              <a:lnSpc>
                <a:spcPct val="80000"/>
              </a:lnSpc>
            </a:pPr>
            <a:r>
              <a:rPr lang="it-IT" sz="2000" smtClean="0"/>
              <a:t>Router adalah peralatan jaringan yang dapat menghubungkan satu jaringan dengan jaringan yang lain.</a:t>
            </a:r>
          </a:p>
          <a:p>
            <a:pPr marL="609600" indent="-609600" eaLnBrk="1" hangingPunct="1">
              <a:lnSpc>
                <a:spcPct val="80000"/>
              </a:lnSpc>
            </a:pPr>
            <a:r>
              <a:rPr lang="it-IT" sz="2000" smtClean="0"/>
              <a:t>Router bekerja dengan </a:t>
            </a:r>
            <a:r>
              <a:rPr lang="it-IT" sz="2000" b="1" smtClean="0"/>
              <a:t>routing table</a:t>
            </a:r>
            <a:r>
              <a:rPr lang="it-IT" sz="2000" smtClean="0"/>
              <a:t> yang disimpan di memorinya untuk membuat keputusan kemana dan bagaimana paket dikirimkan. </a:t>
            </a:r>
          </a:p>
          <a:p>
            <a:pPr marL="609600" indent="-609600" eaLnBrk="1" hangingPunct="1">
              <a:lnSpc>
                <a:spcPct val="80000"/>
              </a:lnSpc>
            </a:pPr>
            <a:r>
              <a:rPr lang="it-IT" sz="2000" smtClean="0"/>
              <a:t>Router dapat memutuskan route terbaik yang akan ditempuh oleh paket data. Router akan memutuskan media fisik jaringan yang “disukai” dan “tidak disukai”. Protokol routing dapat mengantisipasi berbagai kondisi yang tidak dimiliki oleh peralatan bridge.</a:t>
            </a:r>
          </a:p>
          <a:p>
            <a:pPr marL="609600" indent="-609600" eaLnBrk="1" hangingPunct="1">
              <a:lnSpc>
                <a:spcPct val="80000"/>
              </a:lnSpc>
            </a:pPr>
            <a:r>
              <a:rPr lang="it-IT" sz="2000" smtClean="0"/>
              <a:t>Router bekerja pada </a:t>
            </a:r>
            <a:r>
              <a:rPr lang="it-IT" sz="2000" b="1" smtClean="0"/>
              <a:t>layer network</a:t>
            </a:r>
            <a:r>
              <a:rPr lang="it-IT" sz="2000" smtClean="0"/>
              <a:t>.</a:t>
            </a:r>
          </a:p>
          <a:p>
            <a:pPr marL="609600" indent="-609600" eaLnBrk="1" hangingPunct="1">
              <a:lnSpc>
                <a:spcPct val="80000"/>
              </a:lnSpc>
            </a:pPr>
            <a:r>
              <a:rPr lang="it-IT" sz="2000" smtClean="0"/>
              <a:t>Pada dunia nyata, sebuah router tidak berdiri sendiri, tapi saling bekerja sama dengan router-router lain, sehingga membetuk jaringan router yang kompleks.</a:t>
            </a:r>
            <a:endParaRPr lang="en-US" sz="2000" smtClean="0"/>
          </a:p>
        </p:txBody>
      </p:sp>
      <p:sp>
        <p:nvSpPr>
          <p:cNvPr id="54276"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9E1A6767-C40C-4CDF-89FE-F1E44715ACE0}" type="slidenum">
              <a:rPr lang="en-US" smtClean="0"/>
              <a:pPr algn="l"/>
              <a:t>29</a:t>
            </a:fld>
            <a:endParaRPr lang="en-US" smtClean="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pPr eaLnBrk="1" hangingPunct="1"/>
            <a:r>
              <a:rPr lang="en-US" smtClean="0"/>
              <a:t>Intrusion Detection System</a:t>
            </a:r>
          </a:p>
        </p:txBody>
      </p:sp>
      <p:sp>
        <p:nvSpPr>
          <p:cNvPr id="302083" name="Rectangle 3"/>
          <p:cNvSpPr>
            <a:spLocks noGrp="1" noChangeArrowheads="1"/>
          </p:cNvSpPr>
          <p:nvPr>
            <p:ph type="body" idx="1"/>
          </p:nvPr>
        </p:nvSpPr>
        <p:spPr/>
        <p:txBody>
          <a:bodyPr/>
          <a:lstStyle/>
          <a:p>
            <a:pPr eaLnBrk="1" hangingPunct="1">
              <a:lnSpc>
                <a:spcPct val="90000"/>
              </a:lnSpc>
            </a:pPr>
            <a:r>
              <a:rPr lang="en-US" smtClean="0"/>
              <a:t>sebuah sistem untuk mendeteksi penyalahgunaan jaringan dan sumber daya komputer </a:t>
            </a:r>
          </a:p>
          <a:p>
            <a:pPr eaLnBrk="1" hangingPunct="1">
              <a:lnSpc>
                <a:spcPct val="90000"/>
              </a:lnSpc>
            </a:pPr>
            <a:r>
              <a:rPr lang="en-US" smtClean="0"/>
              <a:t>IDS memiliki sejumlah sensor yang digunakan untuk mendeteksi penyusupan</a:t>
            </a:r>
          </a:p>
          <a:p>
            <a:pPr lvl="1" eaLnBrk="1" hangingPunct="1">
              <a:lnSpc>
                <a:spcPct val="90000"/>
              </a:lnSpc>
            </a:pPr>
            <a:r>
              <a:rPr lang="en-US" smtClean="0"/>
              <a:t>Sebuah sensor untuk memonitor TCP request</a:t>
            </a:r>
          </a:p>
          <a:p>
            <a:pPr lvl="1" eaLnBrk="1" hangingPunct="1">
              <a:lnSpc>
                <a:spcPct val="90000"/>
              </a:lnSpc>
            </a:pPr>
            <a:r>
              <a:rPr lang="en-US" smtClean="0"/>
              <a:t>Log file monitor</a:t>
            </a:r>
          </a:p>
          <a:p>
            <a:pPr lvl="1" eaLnBrk="1" hangingPunct="1">
              <a:lnSpc>
                <a:spcPct val="90000"/>
              </a:lnSpc>
            </a:pPr>
            <a:r>
              <a:rPr lang="en-US" smtClean="0"/>
              <a:t>File integrity checker</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pPr eaLnBrk="1" hangingPunct="1"/>
            <a:r>
              <a:rPr lang="en-US" smtClean="0"/>
              <a:t>diagram blok IDS</a:t>
            </a:r>
          </a:p>
        </p:txBody>
      </p:sp>
      <p:sp>
        <p:nvSpPr>
          <p:cNvPr id="303107" name="Rectangle 3"/>
          <p:cNvSpPr>
            <a:spLocks noGrp="1" noChangeArrowheads="1"/>
          </p:cNvSpPr>
          <p:nvPr>
            <p:ph type="body" idx="1"/>
          </p:nvPr>
        </p:nvSpPr>
        <p:spPr/>
        <p:txBody>
          <a:bodyPr/>
          <a:lstStyle/>
          <a:p>
            <a:pPr eaLnBrk="1" hangingPunct="1"/>
            <a:r>
              <a:rPr lang="en-US" smtClean="0"/>
              <a:t>Modul sensor (sensor modul)</a:t>
            </a:r>
          </a:p>
          <a:p>
            <a:pPr eaLnBrk="1" hangingPunct="1"/>
            <a:r>
              <a:rPr lang="en-US" smtClean="0"/>
              <a:t>Modul analisis (analyzer modul)</a:t>
            </a:r>
          </a:p>
          <a:p>
            <a:pPr eaLnBrk="1" hangingPunct="1"/>
            <a:r>
              <a:rPr lang="en-US" smtClean="0"/>
              <a:t>Modul basis data (database modul)</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4"/>
          <p:cNvSpPr>
            <a:spLocks noGrp="1" noChangeArrowheads="1"/>
          </p:cNvSpPr>
          <p:nvPr>
            <p:ph type="ctrTitle"/>
          </p:nvPr>
        </p:nvSpPr>
        <p:spPr/>
        <p:txBody>
          <a:bodyPr/>
          <a:lstStyle/>
          <a:p>
            <a:pPr eaLnBrk="1" hangingPunct="1"/>
            <a:r>
              <a:rPr lang="en-US" sz="4600" smtClean="0"/>
              <a:t>Bab 15.</a:t>
            </a:r>
            <a:br>
              <a:rPr lang="en-US" sz="4600" smtClean="0"/>
            </a:br>
            <a:r>
              <a:rPr lang="en-US" sz="4600" smtClean="0"/>
              <a:t>Keamanan Jaringan dengan Firewall </a:t>
            </a:r>
          </a:p>
        </p:txBody>
      </p:sp>
      <p:sp>
        <p:nvSpPr>
          <p:cNvPr id="304131"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pPr eaLnBrk="1" hangingPunct="1"/>
            <a:r>
              <a:rPr lang="en-US" smtClean="0"/>
              <a:t>Karakteristik Firewall</a:t>
            </a:r>
          </a:p>
        </p:txBody>
      </p:sp>
      <p:sp>
        <p:nvSpPr>
          <p:cNvPr id="305155" name="Rectangle 3"/>
          <p:cNvSpPr>
            <a:spLocks noGrp="1" noChangeArrowheads="1"/>
          </p:cNvSpPr>
          <p:nvPr>
            <p:ph type="body" sz="half" idx="1"/>
          </p:nvPr>
        </p:nvSpPr>
        <p:spPr/>
        <p:txBody>
          <a:bodyPr/>
          <a:lstStyle/>
          <a:p>
            <a:pPr eaLnBrk="1" hangingPunct="1">
              <a:lnSpc>
                <a:spcPct val="90000"/>
              </a:lnSpc>
            </a:pPr>
            <a:r>
              <a:rPr lang="nb-NO" sz="2000" smtClean="0"/>
              <a:t>Seluruh hubungan/kegiatan dari dalam ke luar, harus melewati </a:t>
            </a:r>
            <a:r>
              <a:rPr lang="nb-NO" sz="2000" i="1" smtClean="0"/>
              <a:t>firewall</a:t>
            </a:r>
            <a:r>
              <a:rPr lang="en-US" sz="2000" smtClean="0"/>
              <a:t> </a:t>
            </a:r>
          </a:p>
          <a:p>
            <a:pPr eaLnBrk="1" hangingPunct="1">
              <a:lnSpc>
                <a:spcPct val="90000"/>
              </a:lnSpc>
            </a:pPr>
            <a:r>
              <a:rPr lang="nb-NO" sz="2000" smtClean="0"/>
              <a:t>Hanya kegiatan yang terdaftar/dikenal yang dapat melewati/melakukan hubungan,</a:t>
            </a:r>
          </a:p>
          <a:p>
            <a:pPr eaLnBrk="1" hangingPunct="1">
              <a:lnSpc>
                <a:spcPct val="90000"/>
              </a:lnSpc>
            </a:pPr>
            <a:r>
              <a:rPr lang="nb-NO" sz="2000" i="1" smtClean="0"/>
              <a:t>Firewall</a:t>
            </a:r>
            <a:r>
              <a:rPr lang="nb-NO" sz="2000" smtClean="0"/>
              <a:t> itu sendiri haruslah kebal atau relatif kuat terhadap serangan/kelemahan</a:t>
            </a:r>
            <a:r>
              <a:rPr lang="en-US" sz="2000" smtClean="0"/>
              <a:t> </a:t>
            </a:r>
            <a:r>
              <a:rPr lang="nb-NO" sz="2000" smtClean="0"/>
              <a:t> </a:t>
            </a:r>
            <a:endParaRPr lang="en-US" sz="2000" smtClean="0"/>
          </a:p>
        </p:txBody>
      </p:sp>
      <p:pic>
        <p:nvPicPr>
          <p:cNvPr id="305156" name="Picture 4" descr="Image240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14888" y="2486025"/>
            <a:ext cx="3705225" cy="2876550"/>
          </a:xfrm>
          <a:noFill/>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eaLnBrk="1" hangingPunct="1"/>
            <a:r>
              <a:rPr lang="nb-NO" smtClean="0"/>
              <a:t>Jenis-jenis Firewall</a:t>
            </a:r>
            <a:endParaRPr lang="en-US" smtClean="0"/>
          </a:p>
        </p:txBody>
      </p:sp>
      <p:sp>
        <p:nvSpPr>
          <p:cNvPr id="306179" name="Rectangle 3"/>
          <p:cNvSpPr>
            <a:spLocks noGrp="1" noChangeArrowheads="1"/>
          </p:cNvSpPr>
          <p:nvPr>
            <p:ph type="body" idx="1"/>
          </p:nvPr>
        </p:nvSpPr>
        <p:spPr/>
        <p:txBody>
          <a:bodyPr/>
          <a:lstStyle/>
          <a:p>
            <a:pPr algn="just" eaLnBrk="1" hangingPunct="1"/>
            <a:r>
              <a:rPr lang="nb-NO" b="1" smtClean="0"/>
              <a:t>Packet Filtering Firewall</a:t>
            </a:r>
            <a:endParaRPr lang="en-US" b="1" smtClean="0"/>
          </a:p>
          <a:p>
            <a:pPr algn="just" eaLnBrk="1" hangingPunct="1"/>
            <a:r>
              <a:rPr lang="nb-NO" b="1" smtClean="0"/>
              <a:t>Circuit Level Gateway</a:t>
            </a:r>
            <a:endParaRPr lang="en-US" b="1" smtClean="0"/>
          </a:p>
          <a:p>
            <a:pPr algn="just" eaLnBrk="1" hangingPunct="1"/>
            <a:r>
              <a:rPr lang="en-US" b="1" smtClean="0"/>
              <a:t>Application Level Gateway</a:t>
            </a:r>
          </a:p>
          <a:p>
            <a:pPr eaLnBrk="1" hangingPunct="1"/>
            <a:endParaRPr lang="en-US" smtClean="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eaLnBrk="1" hangingPunct="1"/>
            <a:r>
              <a:rPr lang="nb-NO" smtClean="0"/>
              <a:t>Konfigurasi Firewall</a:t>
            </a:r>
            <a:endParaRPr lang="en-US" smtClean="0"/>
          </a:p>
        </p:txBody>
      </p:sp>
      <p:sp>
        <p:nvSpPr>
          <p:cNvPr id="307203" name="Rectangle 3"/>
          <p:cNvSpPr>
            <a:spLocks noGrp="1" noChangeArrowheads="1"/>
          </p:cNvSpPr>
          <p:nvPr>
            <p:ph type="body" idx="1"/>
          </p:nvPr>
        </p:nvSpPr>
        <p:spPr/>
        <p:txBody>
          <a:bodyPr/>
          <a:lstStyle/>
          <a:p>
            <a:pPr eaLnBrk="1" hangingPunct="1"/>
            <a:r>
              <a:rPr lang="en-US" i="1" smtClean="0"/>
              <a:t>Screened Host Firewall system</a:t>
            </a:r>
            <a:r>
              <a:rPr lang="en-US" smtClean="0"/>
              <a:t> (</a:t>
            </a:r>
            <a:r>
              <a:rPr lang="en-US" i="1" smtClean="0"/>
              <a:t>single-homed bastion</a:t>
            </a:r>
            <a:r>
              <a:rPr lang="en-US" smtClean="0"/>
              <a:t>)</a:t>
            </a:r>
          </a:p>
          <a:p>
            <a:pPr eaLnBrk="1" hangingPunct="1"/>
            <a:r>
              <a:rPr lang="en-US" i="1" smtClean="0"/>
              <a:t>Screened Host Firewall system</a:t>
            </a:r>
            <a:r>
              <a:rPr lang="en-US" smtClean="0"/>
              <a:t> (</a:t>
            </a:r>
            <a:r>
              <a:rPr lang="en-US" i="1" smtClean="0"/>
              <a:t>Dual-homed bastion</a:t>
            </a:r>
            <a:r>
              <a:rPr lang="en-US" smtClean="0"/>
              <a:t>)</a:t>
            </a:r>
          </a:p>
          <a:p>
            <a:pPr eaLnBrk="1" hangingPunct="1"/>
            <a:r>
              <a:rPr lang="en-US" i="1" smtClean="0"/>
              <a:t>Screened subnet firewall</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eaLnBrk="1" hangingPunct="1"/>
            <a:r>
              <a:rPr lang="en-US" smtClean="0"/>
              <a:t>Membangun Firewall</a:t>
            </a:r>
          </a:p>
        </p:txBody>
      </p:sp>
      <p:sp>
        <p:nvSpPr>
          <p:cNvPr id="308227" name="Rectangle 3"/>
          <p:cNvSpPr>
            <a:spLocks noGrp="1" noChangeArrowheads="1"/>
          </p:cNvSpPr>
          <p:nvPr>
            <p:ph type="body" idx="1"/>
          </p:nvPr>
        </p:nvSpPr>
        <p:spPr/>
        <p:txBody>
          <a:bodyPr/>
          <a:lstStyle/>
          <a:p>
            <a:pPr eaLnBrk="1" hangingPunct="1"/>
            <a:r>
              <a:rPr lang="en-US" smtClean="0"/>
              <a:t>Mengidentifikasi bentuk jaringan yang dimiliki</a:t>
            </a:r>
          </a:p>
          <a:p>
            <a:pPr eaLnBrk="1" hangingPunct="1"/>
            <a:r>
              <a:rPr lang="en-US" smtClean="0"/>
              <a:t>Menentukan </a:t>
            </a:r>
            <a:r>
              <a:rPr lang="en-US" i="1" smtClean="0"/>
              <a:t>Policy</a:t>
            </a:r>
            <a:r>
              <a:rPr lang="en-US" smtClean="0"/>
              <a:t> atau kebijakan</a:t>
            </a:r>
          </a:p>
          <a:p>
            <a:pPr eaLnBrk="1" hangingPunct="1"/>
            <a:r>
              <a:rPr lang="nb-NO" smtClean="0"/>
              <a:t>Menyiapkan Software atau Hardware yang akan digunakan</a:t>
            </a:r>
          </a:p>
          <a:p>
            <a:pPr eaLnBrk="1" hangingPunct="1"/>
            <a:r>
              <a:rPr lang="en-US" smtClean="0"/>
              <a:t>Melakukan test konfigurasi</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4"/>
          <p:cNvSpPr>
            <a:spLocks noGrp="1" noChangeArrowheads="1"/>
          </p:cNvSpPr>
          <p:nvPr>
            <p:ph type="ctrTitle"/>
          </p:nvPr>
        </p:nvSpPr>
        <p:spPr/>
        <p:txBody>
          <a:bodyPr/>
          <a:lstStyle/>
          <a:p>
            <a:pPr eaLnBrk="1" hangingPunct="1"/>
            <a:r>
              <a:rPr lang="en-US" sz="4000" smtClean="0"/>
              <a:t>Bab 16.</a:t>
            </a:r>
            <a:br>
              <a:rPr lang="en-US" sz="4000" smtClean="0"/>
            </a:br>
            <a:r>
              <a:rPr lang="en-US" sz="4000" smtClean="0"/>
              <a:t>Perawatan dan Pemeliharaan Jaringan</a:t>
            </a:r>
            <a:r>
              <a:rPr lang="en-US" smtClean="0"/>
              <a:t> </a:t>
            </a:r>
          </a:p>
        </p:txBody>
      </p:sp>
      <p:sp>
        <p:nvSpPr>
          <p:cNvPr id="309251"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r>
              <a:rPr lang="en-US" sz="4000" smtClean="0"/>
              <a:t>Kerugian Akibat Koneksi Putus</a:t>
            </a:r>
          </a:p>
        </p:txBody>
      </p:sp>
      <p:sp>
        <p:nvSpPr>
          <p:cNvPr id="310275" name="Rectangle 3"/>
          <p:cNvSpPr>
            <a:spLocks noGrp="1" noChangeArrowheads="1"/>
          </p:cNvSpPr>
          <p:nvPr>
            <p:ph type="body" idx="1"/>
          </p:nvPr>
        </p:nvSpPr>
        <p:spPr/>
        <p:txBody>
          <a:bodyPr/>
          <a:lstStyle/>
          <a:p>
            <a:pPr eaLnBrk="1" hangingPunct="1"/>
            <a:r>
              <a:rPr lang="en-US" smtClean="0"/>
              <a:t>Terhambatnya proses pelaksanaan bisnis suatu perusahaan</a:t>
            </a:r>
          </a:p>
          <a:p>
            <a:pPr eaLnBrk="1" hangingPunct="1"/>
            <a:r>
              <a:rPr lang="en-US" smtClean="0"/>
              <a:t>Tertundanya beberapa pekerjaan yang dapat mengakibatkan kerugian materi</a:t>
            </a:r>
          </a:p>
          <a:p>
            <a:pPr eaLnBrk="1" hangingPunct="1">
              <a:buFont typeface="Wingdings" pitchFamily="2" charset="2"/>
              <a:buNone/>
            </a:pPr>
            <a:endParaRPr lang="en-US" smtClean="0"/>
          </a:p>
          <a:p>
            <a:pPr eaLnBrk="1" hangingPunct="1">
              <a:buFont typeface="Wingdings" pitchFamily="2" charset="2"/>
              <a:buNone/>
            </a:pPr>
            <a:endParaRPr lang="en-US" smtClean="0"/>
          </a:p>
        </p:txBody>
      </p:sp>
      <p:sp>
        <p:nvSpPr>
          <p:cNvPr id="310276" name="Text Box 4"/>
          <p:cNvSpPr txBox="1">
            <a:spLocks noChangeArrowheads="1"/>
          </p:cNvSpPr>
          <p:nvPr/>
        </p:nvSpPr>
        <p:spPr bwMode="auto">
          <a:xfrm>
            <a:off x="468313" y="4868863"/>
            <a:ext cx="69834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sz="2400" b="1">
                <a:solidFill>
                  <a:schemeClr val="bg2"/>
                </a:solidFill>
              </a:rPr>
              <a:t>Dari penjelasan di atas, dapat diambil sebuah kesimpulan bahwa jaringan adalah suatu asset yang berharga </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eaLnBrk="1" hangingPunct="1"/>
            <a:r>
              <a:rPr lang="en-US" sz="4000" smtClean="0"/>
              <a:t>Menentukan Strategi Perawatan</a:t>
            </a:r>
          </a:p>
        </p:txBody>
      </p:sp>
      <p:sp>
        <p:nvSpPr>
          <p:cNvPr id="311299" name="Rectangle 3"/>
          <p:cNvSpPr>
            <a:spLocks noGrp="1" noChangeArrowheads="1"/>
          </p:cNvSpPr>
          <p:nvPr>
            <p:ph type="body" idx="1"/>
          </p:nvPr>
        </p:nvSpPr>
        <p:spPr/>
        <p:txBody>
          <a:bodyPr/>
          <a:lstStyle/>
          <a:p>
            <a:pPr marL="0" indent="0" eaLnBrk="1" hangingPunct="1">
              <a:buFont typeface="Wingdings" pitchFamily="2" charset="2"/>
              <a:buNone/>
            </a:pPr>
            <a:r>
              <a:rPr lang="en-US" sz="2800" smtClean="0"/>
              <a:t>Suatu strategi-strategi perawatan untuk menjaga kontinuitas operasi IT dan fungsi bisnis diidentifikasi berdasarkan faktor, faktor tersebut antara lain adalah sebagai berikut:</a:t>
            </a:r>
          </a:p>
          <a:p>
            <a:pPr marL="0" indent="0" eaLnBrk="1" hangingPunct="1"/>
            <a:r>
              <a:rPr lang="en-US" sz="2800" smtClean="0"/>
              <a:t>Anggaran</a:t>
            </a:r>
          </a:p>
          <a:p>
            <a:pPr marL="0" indent="0" eaLnBrk="1" hangingPunct="1"/>
            <a:r>
              <a:rPr lang="en-US" sz="2800" smtClean="0"/>
              <a:t>Kebutuhan bisnis</a:t>
            </a:r>
          </a:p>
          <a:p>
            <a:pPr marL="0" indent="0" eaLnBrk="1" hangingPunct="1"/>
            <a:r>
              <a:rPr lang="en-US" sz="2800" smtClean="0"/>
              <a:t>Persyaratan SLA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Jaringan komputer</a:t>
            </a:r>
          </a:p>
        </p:txBody>
      </p:sp>
      <p:sp>
        <p:nvSpPr>
          <p:cNvPr id="27651" name="Rectangle 3"/>
          <p:cNvSpPr>
            <a:spLocks noGrp="1" noChangeArrowheads="1"/>
          </p:cNvSpPr>
          <p:nvPr>
            <p:ph type="body" idx="1"/>
          </p:nvPr>
        </p:nvSpPr>
        <p:spPr/>
        <p:txBody>
          <a:bodyPr/>
          <a:lstStyle/>
          <a:p>
            <a:pPr eaLnBrk="1" hangingPunct="1"/>
            <a:r>
              <a:rPr lang="en-US" smtClean="0"/>
              <a:t>Adalah sekelompok komputer otonom yang saling berhubungan antara yang satu dengan lainnya, </a:t>
            </a:r>
          </a:p>
          <a:p>
            <a:pPr eaLnBrk="1" hangingPunct="1"/>
            <a:r>
              <a:rPr lang="en-US" smtClean="0"/>
              <a:t>Menggunakan suatu protokol komunikasi melalui media komunikasi sehingga dapat saling berbagi dan bertukar informasi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endParaRPr lang="id-ID" smtClean="0"/>
          </a:p>
        </p:txBody>
      </p:sp>
      <p:sp>
        <p:nvSpPr>
          <p:cNvPr id="55299"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C4491F4A-F326-4576-BBAA-64CFC028C106}" type="slidenum">
              <a:rPr lang="en-US" smtClean="0"/>
              <a:pPr algn="l"/>
              <a:t>30</a:t>
            </a:fld>
            <a:endParaRPr lang="en-US" smtClean="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69342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pPr eaLnBrk="1" hangingPunct="1"/>
            <a:r>
              <a:rPr lang="en-US" smtClean="0"/>
              <a:t>SLA</a:t>
            </a:r>
          </a:p>
        </p:txBody>
      </p:sp>
      <p:sp>
        <p:nvSpPr>
          <p:cNvPr id="312323" name="Rectangle 3"/>
          <p:cNvSpPr>
            <a:spLocks noGrp="1" noChangeArrowheads="1"/>
          </p:cNvSpPr>
          <p:nvPr>
            <p:ph type="body" idx="1"/>
          </p:nvPr>
        </p:nvSpPr>
        <p:spPr/>
        <p:txBody>
          <a:bodyPr/>
          <a:lstStyle/>
          <a:p>
            <a:pPr eaLnBrk="1" hangingPunct="1">
              <a:lnSpc>
                <a:spcPct val="90000"/>
              </a:lnSpc>
            </a:pPr>
            <a:r>
              <a:rPr lang="en-US" sz="2400" smtClean="0"/>
              <a:t>SLA atau yang dikenal dengan perjanjian tingkat layanan adalah perjanjian formal antara Service Provider dengan pelanggan untuk menetapkan suatu level pelayanan (QoS) tertentu. </a:t>
            </a:r>
          </a:p>
          <a:p>
            <a:pPr eaLnBrk="1" hangingPunct="1">
              <a:lnSpc>
                <a:spcPct val="90000"/>
              </a:lnSpc>
              <a:buFont typeface="Wingdings" pitchFamily="2" charset="2"/>
              <a:buNone/>
            </a:pPr>
            <a:endParaRPr lang="en-US" sz="2400" smtClean="0"/>
          </a:p>
          <a:p>
            <a:pPr eaLnBrk="1" hangingPunct="1">
              <a:lnSpc>
                <a:spcPct val="90000"/>
              </a:lnSpc>
            </a:pPr>
            <a:r>
              <a:rPr lang="en-US" sz="2400" smtClean="0"/>
              <a:t>Beberapa parameter yang dapat mempengaruhi SLA untuk layanan voice adalah sebagai berikut :</a:t>
            </a:r>
          </a:p>
          <a:p>
            <a:pPr lvl="1" eaLnBrk="1" hangingPunct="1">
              <a:lnSpc>
                <a:spcPct val="90000"/>
              </a:lnSpc>
            </a:pPr>
            <a:r>
              <a:rPr lang="en-US" sz="2000" smtClean="0"/>
              <a:t>Paket loss</a:t>
            </a:r>
          </a:p>
          <a:p>
            <a:pPr lvl="1" eaLnBrk="1" hangingPunct="1">
              <a:lnSpc>
                <a:spcPct val="90000"/>
              </a:lnSpc>
            </a:pPr>
            <a:r>
              <a:rPr lang="en-US" sz="2000" smtClean="0"/>
              <a:t>Delay</a:t>
            </a:r>
          </a:p>
          <a:p>
            <a:pPr lvl="1" eaLnBrk="1" hangingPunct="1">
              <a:lnSpc>
                <a:spcPct val="90000"/>
              </a:lnSpc>
            </a:pPr>
            <a:r>
              <a:rPr lang="en-US" sz="2000" smtClean="0"/>
              <a:t>Jitter</a:t>
            </a:r>
          </a:p>
          <a:p>
            <a:pPr lvl="1" eaLnBrk="1" hangingPunct="1">
              <a:lnSpc>
                <a:spcPct val="90000"/>
              </a:lnSpc>
            </a:pPr>
            <a:r>
              <a:rPr lang="en-US" sz="2000" smtClean="0"/>
              <a:t>Throughput</a:t>
            </a: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eaLnBrk="1" hangingPunct="1"/>
            <a:r>
              <a:rPr lang="en-US" smtClean="0"/>
              <a:t>Help Desk</a:t>
            </a:r>
          </a:p>
        </p:txBody>
      </p:sp>
      <p:sp>
        <p:nvSpPr>
          <p:cNvPr id="313347" name="Rectangle 3"/>
          <p:cNvSpPr>
            <a:spLocks noGrp="1" noChangeArrowheads="1"/>
          </p:cNvSpPr>
          <p:nvPr>
            <p:ph type="body" idx="1"/>
          </p:nvPr>
        </p:nvSpPr>
        <p:spPr/>
        <p:txBody>
          <a:bodyPr/>
          <a:lstStyle/>
          <a:p>
            <a:pPr eaLnBrk="1" hangingPunct="1"/>
            <a:r>
              <a:rPr lang="en-US" smtClean="0"/>
              <a:t>adalah suatu sistem pendukung yang didesain untuk menuntun pelanggan dengan jawaban teknis dan fungsional.</a:t>
            </a: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pPr eaLnBrk="1" hangingPunct="1"/>
            <a:r>
              <a:rPr lang="en-US" smtClean="0"/>
              <a:t>Metode Identifikasi Masalah</a:t>
            </a:r>
          </a:p>
        </p:txBody>
      </p:sp>
      <p:sp>
        <p:nvSpPr>
          <p:cNvPr id="314371" name="Rectangle 3"/>
          <p:cNvSpPr>
            <a:spLocks noGrp="1" noChangeArrowheads="1"/>
          </p:cNvSpPr>
          <p:nvPr>
            <p:ph type="body" idx="1"/>
          </p:nvPr>
        </p:nvSpPr>
        <p:spPr/>
        <p:txBody>
          <a:bodyPr/>
          <a:lstStyle/>
          <a:p>
            <a:pPr eaLnBrk="1" hangingPunct="1"/>
            <a:r>
              <a:rPr lang="en-US" sz="2800" smtClean="0"/>
              <a:t>Metode Penelusuran Kesalahan</a:t>
            </a:r>
          </a:p>
          <a:p>
            <a:pPr eaLnBrk="1" hangingPunct="1">
              <a:buFont typeface="Wingdings" pitchFamily="2" charset="2"/>
              <a:buNone/>
            </a:pPr>
            <a:r>
              <a:rPr lang="en-US" sz="2800" smtClean="0"/>
              <a:t>	melakukan pelacakan hal-hal yang menyebabkan terjadinya kesalahan pada sistem jaringan</a:t>
            </a:r>
          </a:p>
          <a:p>
            <a:pPr eaLnBrk="1" hangingPunct="1">
              <a:buFont typeface="Wingdings" pitchFamily="2" charset="2"/>
              <a:buNone/>
            </a:pPr>
            <a:endParaRPr lang="en-US" sz="2800" smtClean="0"/>
          </a:p>
          <a:p>
            <a:pPr eaLnBrk="1" hangingPunct="1"/>
            <a:r>
              <a:rPr lang="en-US" sz="2800" smtClean="0"/>
              <a:t>Metode </a:t>
            </a:r>
            <a:r>
              <a:rPr lang="en-US" sz="2800" i="1" smtClean="0"/>
              <a:t>Try and Error</a:t>
            </a:r>
          </a:p>
          <a:p>
            <a:pPr eaLnBrk="1" hangingPunct="1">
              <a:buFont typeface="Wingdings" pitchFamily="2" charset="2"/>
              <a:buNone/>
            </a:pPr>
            <a:r>
              <a:rPr lang="en-US" sz="2800" i="1" smtClean="0"/>
              <a:t>	</a:t>
            </a:r>
            <a:r>
              <a:rPr lang="en-US" sz="2800" smtClean="0"/>
              <a:t>melakukan percobaan dan mencatat hasil yang dikeluarkan untuk menemukan pemecahan </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r>
              <a:rPr lang="en-US" smtClean="0"/>
              <a:t>Perawatan Perangkat Keras</a:t>
            </a:r>
          </a:p>
        </p:txBody>
      </p:sp>
      <p:sp>
        <p:nvSpPr>
          <p:cNvPr id="315395" name="Rectangle 3"/>
          <p:cNvSpPr>
            <a:spLocks noGrp="1" noChangeArrowheads="1"/>
          </p:cNvSpPr>
          <p:nvPr>
            <p:ph type="body" idx="1"/>
          </p:nvPr>
        </p:nvSpPr>
        <p:spPr/>
        <p:txBody>
          <a:bodyPr/>
          <a:lstStyle/>
          <a:p>
            <a:pPr eaLnBrk="1" hangingPunct="1">
              <a:lnSpc>
                <a:spcPct val="90000"/>
              </a:lnSpc>
            </a:pPr>
            <a:r>
              <a:rPr lang="en-US" sz="2800" smtClean="0"/>
              <a:t>Membersihkan setiap perangkat keras jaringan dari debu yang menumpuk</a:t>
            </a:r>
          </a:p>
          <a:p>
            <a:pPr eaLnBrk="1" hangingPunct="1">
              <a:lnSpc>
                <a:spcPct val="90000"/>
              </a:lnSpc>
            </a:pPr>
            <a:r>
              <a:rPr lang="en-US" sz="2800" smtClean="0"/>
              <a:t>Melakukan penyusunan kabel LAN secara teratur untuk mudah dalam melakukan penelusuran kesalahan. Oleh karena itu kabel LAN biasanya diberikan sebuah label.</a:t>
            </a:r>
          </a:p>
          <a:p>
            <a:pPr eaLnBrk="1" hangingPunct="1">
              <a:lnSpc>
                <a:spcPct val="90000"/>
              </a:lnSpc>
            </a:pPr>
            <a:r>
              <a:rPr lang="en-US" sz="2800" smtClean="0"/>
              <a:t>Memastikan antena yang terhubung ke ISP tidak berubah posisi dari posisi semula dan berada pada kondisi Line Of Sight.</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pPr eaLnBrk="1" hangingPunct="1"/>
            <a:r>
              <a:rPr lang="en-US" smtClean="0"/>
              <a:t>Perawatan Perangkat Lunak</a:t>
            </a:r>
          </a:p>
        </p:txBody>
      </p:sp>
      <p:sp>
        <p:nvSpPr>
          <p:cNvPr id="316419" name="Rectangle 3"/>
          <p:cNvSpPr>
            <a:spLocks noGrp="1" noChangeArrowheads="1"/>
          </p:cNvSpPr>
          <p:nvPr>
            <p:ph type="body" idx="1"/>
          </p:nvPr>
        </p:nvSpPr>
        <p:spPr/>
        <p:txBody>
          <a:bodyPr/>
          <a:lstStyle/>
          <a:p>
            <a:pPr eaLnBrk="1" hangingPunct="1">
              <a:lnSpc>
                <a:spcPct val="90000"/>
              </a:lnSpc>
            </a:pPr>
            <a:r>
              <a:rPr lang="en-US" smtClean="0"/>
              <a:t>Tidak melakukan perangkat lunak yang memakan memori besar pada komputer yang berfungsi untuk memonitoring kondisi jaringan. Perangkat lunak yang memakan memori besar antara lain adalah game.</a:t>
            </a:r>
          </a:p>
          <a:p>
            <a:pPr eaLnBrk="1" hangingPunct="1">
              <a:lnSpc>
                <a:spcPct val="90000"/>
              </a:lnSpc>
            </a:pPr>
            <a:r>
              <a:rPr lang="en-US" smtClean="0"/>
              <a:t>Selalu memperbaharui kompatibilitas perangkat lunak dengan perangkat keras</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eaLnBrk="1" hangingPunct="1"/>
            <a:r>
              <a:rPr lang="en-US" smtClean="0"/>
              <a:t>Dokumentasi Perawatan</a:t>
            </a:r>
          </a:p>
        </p:txBody>
      </p:sp>
      <p:sp>
        <p:nvSpPr>
          <p:cNvPr id="317443" name="Rectangle 3"/>
          <p:cNvSpPr>
            <a:spLocks noGrp="1" noChangeArrowheads="1"/>
          </p:cNvSpPr>
          <p:nvPr>
            <p:ph type="body" idx="1"/>
          </p:nvPr>
        </p:nvSpPr>
        <p:spPr/>
        <p:txBody>
          <a:bodyPr/>
          <a:lstStyle/>
          <a:p>
            <a:pPr eaLnBrk="1" hangingPunct="1"/>
            <a:r>
              <a:rPr lang="en-US" smtClean="0"/>
              <a:t>dokumentasi yang dibuat secara digital memiliki kelebihan dibandingkan dokumentasi secara manual </a:t>
            </a:r>
          </a:p>
          <a:p>
            <a:pPr eaLnBrk="1" hangingPunct="1"/>
            <a:r>
              <a:rPr lang="en-US" smtClean="0"/>
              <a:t>Contoh dari format digital adalah dengan membuat dokumen berformat .txt, .doc, atau .pdf </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r>
              <a:rPr lang="en-US" smtClean="0"/>
              <a:t>Pembaharuan Jaringan</a:t>
            </a:r>
          </a:p>
        </p:txBody>
      </p:sp>
      <p:sp>
        <p:nvSpPr>
          <p:cNvPr id="318467" name="Rectangle 3"/>
          <p:cNvSpPr>
            <a:spLocks noGrp="1" noChangeArrowheads="1"/>
          </p:cNvSpPr>
          <p:nvPr>
            <p:ph type="body" idx="1"/>
          </p:nvPr>
        </p:nvSpPr>
        <p:spPr/>
        <p:txBody>
          <a:bodyPr/>
          <a:lstStyle/>
          <a:p>
            <a:pPr eaLnBrk="1" hangingPunct="1"/>
            <a:r>
              <a:rPr lang="en-US" sz="2800" smtClean="0"/>
              <a:t>Untuk dapat memenuhi permintaaan perubahan suatu sistem, laporan kesalahan dan laporan help desk perlu dikumpulkan dan ditinjau terlebih dahulu </a:t>
            </a:r>
          </a:p>
          <a:p>
            <a:pPr lvl="1" eaLnBrk="1" hangingPunct="1"/>
            <a:r>
              <a:rPr lang="en-US" sz="2400" smtClean="0"/>
              <a:t>Untuk dijadikan sebagai bahan pertimbangan dalam proses pengerjaan permintaan perubahan sistem</a:t>
            </a:r>
          </a:p>
          <a:p>
            <a:pPr lvl="1" eaLnBrk="1" hangingPunct="1"/>
            <a:r>
              <a:rPr lang="en-US" sz="2400" smtClean="0"/>
              <a:t>Agar dapat menjalankan permintaan secara terstruktur sesuai dengan laporan dan permintaan yang ada</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eaLnBrk="1" hangingPunct="1"/>
            <a:r>
              <a:rPr lang="en-US" smtClean="0"/>
              <a:t>Modifikasi Sistem</a:t>
            </a:r>
          </a:p>
        </p:txBody>
      </p:sp>
      <p:sp>
        <p:nvSpPr>
          <p:cNvPr id="319491" name="Rectangle 3"/>
          <p:cNvSpPr>
            <a:spLocks noGrp="1" noChangeArrowheads="1"/>
          </p:cNvSpPr>
          <p:nvPr>
            <p:ph type="body" idx="1"/>
          </p:nvPr>
        </p:nvSpPr>
        <p:spPr/>
        <p:txBody>
          <a:bodyPr/>
          <a:lstStyle/>
          <a:p>
            <a:pPr eaLnBrk="1" hangingPunct="1">
              <a:lnSpc>
                <a:spcPct val="90000"/>
              </a:lnSpc>
            </a:pPr>
            <a:r>
              <a:rPr lang="en-US" sz="2800" smtClean="0"/>
              <a:t>Koreksi kesalahan sistem</a:t>
            </a:r>
          </a:p>
          <a:p>
            <a:pPr eaLnBrk="1" hangingPunct="1">
              <a:lnSpc>
                <a:spcPct val="90000"/>
              </a:lnSpc>
            </a:pPr>
            <a:r>
              <a:rPr lang="en-US" sz="2800" smtClean="0"/>
              <a:t>Perbaikan sistem</a:t>
            </a:r>
          </a:p>
          <a:p>
            <a:pPr eaLnBrk="1" hangingPunct="1">
              <a:lnSpc>
                <a:spcPct val="90000"/>
              </a:lnSpc>
            </a:pPr>
            <a:r>
              <a:rPr lang="en-US" sz="2800" smtClean="0"/>
              <a:t>Pengembangan sistem</a:t>
            </a:r>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r>
              <a:rPr lang="en-US" sz="2800" smtClean="0"/>
              <a:t>Staf yang ditugasi:</a:t>
            </a:r>
          </a:p>
          <a:p>
            <a:pPr eaLnBrk="1" hangingPunct="1">
              <a:lnSpc>
                <a:spcPct val="90000"/>
              </a:lnSpc>
            </a:pPr>
            <a:r>
              <a:rPr lang="en-US" sz="2800" smtClean="0"/>
              <a:t>Administrator</a:t>
            </a:r>
          </a:p>
          <a:p>
            <a:pPr eaLnBrk="1" hangingPunct="1">
              <a:lnSpc>
                <a:spcPct val="90000"/>
              </a:lnSpc>
            </a:pPr>
            <a:r>
              <a:rPr lang="en-US" sz="2800" smtClean="0"/>
              <a:t>IT technical support</a:t>
            </a:r>
          </a:p>
          <a:p>
            <a:pPr eaLnBrk="1" hangingPunct="1">
              <a:lnSpc>
                <a:spcPct val="90000"/>
              </a:lnSpc>
            </a:pPr>
            <a:r>
              <a:rPr lang="en-US" sz="2800" smtClean="0"/>
              <a:t>Provider jaringan</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pPr eaLnBrk="1" hangingPunct="1"/>
            <a:r>
              <a:rPr lang="en-US" smtClean="0"/>
              <a:t>Koreksi Kesalahan Sistem</a:t>
            </a:r>
          </a:p>
        </p:txBody>
      </p:sp>
      <p:sp>
        <p:nvSpPr>
          <p:cNvPr id="320515" name="Rectangle 3"/>
          <p:cNvSpPr>
            <a:spLocks noGrp="1" noChangeArrowheads="1"/>
          </p:cNvSpPr>
          <p:nvPr>
            <p:ph type="body" idx="1"/>
          </p:nvPr>
        </p:nvSpPr>
        <p:spPr/>
        <p:txBody>
          <a:bodyPr/>
          <a:lstStyle/>
          <a:p>
            <a:pPr eaLnBrk="1" hangingPunct="1"/>
            <a:r>
              <a:rPr lang="en-US" smtClean="0"/>
              <a:t>Memeriksa log sistem</a:t>
            </a:r>
          </a:p>
          <a:p>
            <a:pPr eaLnBrk="1" hangingPunct="1"/>
            <a:r>
              <a:rPr lang="en-US" smtClean="0"/>
              <a:t>Melakukan pencarian kesalahan</a:t>
            </a:r>
          </a:p>
          <a:p>
            <a:pPr eaLnBrk="1" hangingPunct="1"/>
            <a:r>
              <a:rPr lang="en-US" smtClean="0"/>
              <a:t>Membenahi dan membetulkan sistem yang salah</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pPr eaLnBrk="1" hangingPunct="1"/>
            <a:r>
              <a:rPr lang="en-US" smtClean="0"/>
              <a:t>Pengembangan Sistem</a:t>
            </a:r>
          </a:p>
        </p:txBody>
      </p:sp>
      <p:sp>
        <p:nvSpPr>
          <p:cNvPr id="321539" name="Rectangle 3"/>
          <p:cNvSpPr>
            <a:spLocks noGrp="1" noChangeArrowheads="1"/>
          </p:cNvSpPr>
          <p:nvPr>
            <p:ph type="body" idx="1"/>
          </p:nvPr>
        </p:nvSpPr>
        <p:spPr/>
        <p:txBody>
          <a:bodyPr/>
          <a:lstStyle/>
          <a:p>
            <a:pPr eaLnBrk="1" hangingPunct="1"/>
            <a:r>
              <a:rPr lang="en-US" smtClean="0"/>
              <a:t>Menilai kelayakan sistem</a:t>
            </a:r>
          </a:p>
          <a:p>
            <a:pPr eaLnBrk="1" hangingPunct="1"/>
            <a:r>
              <a:rPr lang="en-US" smtClean="0"/>
              <a:t>Memperbaharui seluruh komponen dalam sistem</a:t>
            </a:r>
          </a:p>
          <a:p>
            <a:pPr eaLnBrk="1" hangingPunct="1"/>
            <a:r>
              <a:rPr lang="en-US" smtClean="0"/>
              <a:t>Menyelaraskan dengan standarisasi teknologi yang baru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Perangkat Jaringan</a:t>
            </a:r>
          </a:p>
        </p:txBody>
      </p:sp>
      <p:sp>
        <p:nvSpPr>
          <p:cNvPr id="56323" name="Rectangle 3"/>
          <p:cNvSpPr>
            <a:spLocks noGrp="1" noChangeArrowheads="1"/>
          </p:cNvSpPr>
          <p:nvPr>
            <p:ph idx="1"/>
          </p:nvPr>
        </p:nvSpPr>
        <p:spPr>
          <a:xfrm>
            <a:off x="762000" y="1524000"/>
            <a:ext cx="8183563" cy="4572000"/>
          </a:xfrm>
        </p:spPr>
        <p:txBody>
          <a:bodyPr/>
          <a:lstStyle/>
          <a:p>
            <a:pPr marL="609600" indent="-609600" eaLnBrk="1" hangingPunct="1">
              <a:lnSpc>
                <a:spcPct val="80000"/>
              </a:lnSpc>
              <a:buFont typeface="Wingdings 2" pitchFamily="18" charset="2"/>
              <a:buNone/>
            </a:pPr>
            <a:r>
              <a:rPr lang="it-IT" sz="2000" b="1" smtClean="0"/>
              <a:t>Modem</a:t>
            </a:r>
            <a:endParaRPr lang="en-US" sz="2000" b="1" smtClean="0"/>
          </a:p>
          <a:p>
            <a:pPr marL="609600" indent="-609600" eaLnBrk="1" hangingPunct="1">
              <a:lnSpc>
                <a:spcPct val="80000"/>
              </a:lnSpc>
            </a:pPr>
            <a:r>
              <a:rPr lang="en-US" sz="2000" smtClean="0"/>
              <a:t>Modulator merupakan bagian yang menumpangkan sinyal informasi kedalam sinyal pembawa (Carrier) </a:t>
            </a:r>
          </a:p>
          <a:p>
            <a:pPr marL="609600" indent="-609600" eaLnBrk="1" hangingPunct="1">
              <a:lnSpc>
                <a:spcPct val="80000"/>
              </a:lnSpc>
            </a:pPr>
            <a:r>
              <a:rPr lang="en-US" sz="2000" smtClean="0"/>
              <a:t>Demodulator adalah bagian yang memisahkan sinyal informasi (yang berisi data atau pesan) dari sinyal pembawa (carrier)</a:t>
            </a:r>
          </a:p>
          <a:p>
            <a:pPr marL="609600" indent="-609600" eaLnBrk="1" hangingPunct="1">
              <a:lnSpc>
                <a:spcPct val="80000"/>
              </a:lnSpc>
            </a:pPr>
            <a:r>
              <a:rPr lang="en-US" sz="2000" smtClean="0"/>
              <a:t>Modem merupakan penggabungan kedua-duanya, artinya modem adalah alat komunikasi dua arah. </a:t>
            </a:r>
          </a:p>
          <a:p>
            <a:pPr marL="609600" indent="-609600" eaLnBrk="1" hangingPunct="1">
              <a:lnSpc>
                <a:spcPct val="80000"/>
              </a:lnSpc>
            </a:pPr>
            <a:r>
              <a:rPr lang="en-US" sz="2000" smtClean="0"/>
              <a:t>Data dari komputer yang berbentuk sinyal digital diberikan kepada modem untuk diubah menjadi sinyal analog. Sinyal analog dikirimkan melalui beberapa media telekomunikasi seperti telepon dan radio. Setibanya di modem tujuan, sinyal analog tersebut diubah menjadi sinyal digital kembali dan dikirimkan kepada komputer. </a:t>
            </a:r>
          </a:p>
          <a:p>
            <a:pPr marL="609600" indent="-609600" eaLnBrk="1" hangingPunct="1">
              <a:lnSpc>
                <a:spcPct val="80000"/>
              </a:lnSpc>
            </a:pPr>
            <a:r>
              <a:rPr lang="en-US" sz="2000" smtClean="0"/>
              <a:t>Terdapat dua jenis modem secara fisiknya, yaitu modem eksternal dan modem internal.</a:t>
            </a:r>
          </a:p>
        </p:txBody>
      </p:sp>
      <p:sp>
        <p:nvSpPr>
          <p:cNvPr id="56324"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D6105CD7-7684-4C55-BC7A-72CD557EC503}" type="slidenum">
              <a:rPr lang="en-US" smtClean="0"/>
              <a:pPr algn="l"/>
              <a:t>31</a:t>
            </a:fld>
            <a:endParaRPr lang="en-US" smtClean="0"/>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eaLnBrk="1" hangingPunct="1"/>
            <a:r>
              <a:rPr lang="en-US" smtClean="0"/>
              <a:t>Dampak </a:t>
            </a:r>
          </a:p>
        </p:txBody>
      </p:sp>
      <p:sp>
        <p:nvSpPr>
          <p:cNvPr id="322563" name="Rectangle 3"/>
          <p:cNvSpPr>
            <a:spLocks noGrp="1" noChangeArrowheads="1"/>
          </p:cNvSpPr>
          <p:nvPr>
            <p:ph type="body" idx="1"/>
          </p:nvPr>
        </p:nvSpPr>
        <p:spPr/>
        <p:txBody>
          <a:bodyPr/>
          <a:lstStyle/>
          <a:p>
            <a:pPr eaLnBrk="1" hangingPunct="1">
              <a:lnSpc>
                <a:spcPct val="90000"/>
              </a:lnSpc>
              <a:buFont typeface="Wingdings" pitchFamily="2" charset="2"/>
              <a:buNone/>
            </a:pPr>
            <a:r>
              <a:rPr lang="en-US" sz="2400" smtClean="0"/>
              <a:t>	Contoh dampak terhadap basis pengguna antara lain adalah sebagai berikut:</a:t>
            </a:r>
          </a:p>
          <a:p>
            <a:pPr eaLnBrk="1" hangingPunct="1">
              <a:lnSpc>
                <a:spcPct val="90000"/>
              </a:lnSpc>
            </a:pPr>
            <a:r>
              <a:rPr lang="en-US" sz="2400" smtClean="0"/>
              <a:t>Pemadaman jaringan sementara waktu</a:t>
            </a:r>
          </a:p>
          <a:p>
            <a:pPr eaLnBrk="1" hangingPunct="1">
              <a:lnSpc>
                <a:spcPct val="90000"/>
              </a:lnSpc>
            </a:pPr>
            <a:r>
              <a:rPr lang="en-US" sz="2400" smtClean="0"/>
              <a:t>User akan off-line sementara waktu</a:t>
            </a:r>
          </a:p>
          <a:p>
            <a:pPr eaLnBrk="1" hangingPunct="1">
              <a:lnSpc>
                <a:spcPct val="90000"/>
              </a:lnSpc>
              <a:buFont typeface="Wingdings" pitchFamily="2" charset="2"/>
              <a:buNone/>
            </a:pPr>
            <a:endParaRPr lang="en-US" sz="2400" smtClean="0"/>
          </a:p>
          <a:p>
            <a:pPr eaLnBrk="1" hangingPunct="1">
              <a:lnSpc>
                <a:spcPct val="90000"/>
              </a:lnSpc>
              <a:buFont typeface="Wingdings" pitchFamily="2" charset="2"/>
              <a:buNone/>
            </a:pPr>
            <a:r>
              <a:rPr lang="en-US" sz="2400" smtClean="0"/>
              <a:t>	Sedangkan perubahan yang terjadi ketika terjadi migrasi dari jaringan kabel ke jaringan nirkabel antara lain adalah sebagai berikut:</a:t>
            </a:r>
          </a:p>
          <a:p>
            <a:pPr eaLnBrk="1" hangingPunct="1">
              <a:lnSpc>
                <a:spcPct val="90000"/>
              </a:lnSpc>
            </a:pPr>
            <a:r>
              <a:rPr lang="en-US" sz="2400" smtClean="0"/>
              <a:t>Perubahan perangkat jaringan</a:t>
            </a:r>
          </a:p>
          <a:p>
            <a:pPr eaLnBrk="1" hangingPunct="1">
              <a:lnSpc>
                <a:spcPct val="90000"/>
              </a:lnSpc>
            </a:pPr>
            <a:r>
              <a:rPr lang="en-US" sz="2400" smtClean="0"/>
              <a:t>Perubahan kecepatan data</a:t>
            </a: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4"/>
          <p:cNvSpPr>
            <a:spLocks noGrp="1" noChangeArrowheads="1"/>
          </p:cNvSpPr>
          <p:nvPr>
            <p:ph type="ctrTitle"/>
          </p:nvPr>
        </p:nvSpPr>
        <p:spPr/>
        <p:txBody>
          <a:bodyPr/>
          <a:lstStyle/>
          <a:p>
            <a:pPr eaLnBrk="1" hangingPunct="1"/>
            <a:r>
              <a:rPr lang="en-US" sz="4600" smtClean="0"/>
              <a:t>Bab 17.</a:t>
            </a:r>
            <a:br>
              <a:rPr lang="en-US" sz="4600" smtClean="0"/>
            </a:br>
            <a:r>
              <a:rPr lang="en-US" sz="4600" smtClean="0"/>
              <a:t>Penyimpanan dan Back Up </a:t>
            </a:r>
          </a:p>
        </p:txBody>
      </p:sp>
      <p:sp>
        <p:nvSpPr>
          <p:cNvPr id="323587"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r>
              <a:rPr lang="en-US" smtClean="0"/>
              <a:t>Penyimpanan</a:t>
            </a:r>
          </a:p>
        </p:txBody>
      </p:sp>
      <p:sp>
        <p:nvSpPr>
          <p:cNvPr id="324611" name="Rectangle 3"/>
          <p:cNvSpPr>
            <a:spLocks noGrp="1" noChangeArrowheads="1"/>
          </p:cNvSpPr>
          <p:nvPr>
            <p:ph type="body" idx="1"/>
          </p:nvPr>
        </p:nvSpPr>
        <p:spPr/>
        <p:txBody>
          <a:bodyPr/>
          <a:lstStyle/>
          <a:p>
            <a:pPr eaLnBrk="1" hangingPunct="1"/>
            <a:r>
              <a:rPr lang="en-US" smtClean="0"/>
              <a:t>Penyimpanan dokumentasi tiap user</a:t>
            </a:r>
          </a:p>
          <a:p>
            <a:pPr eaLnBrk="1" hangingPunct="1"/>
            <a:r>
              <a:rPr lang="en-US" smtClean="0"/>
              <a:t>Penyimpanan data</a:t>
            </a:r>
          </a:p>
          <a:p>
            <a:pPr eaLnBrk="1" hangingPunct="1"/>
            <a:r>
              <a:rPr lang="en-US" smtClean="0"/>
              <a:t>Penyimpanan program</a:t>
            </a:r>
          </a:p>
          <a:p>
            <a:pPr eaLnBrk="1" hangingPunct="1"/>
            <a:r>
              <a:rPr lang="en-US" smtClean="0"/>
              <a:t>Penyimpanan komponen dari sistem</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eaLnBrk="1" hangingPunct="1"/>
            <a:r>
              <a:rPr lang="en-US" sz="4000" smtClean="0"/>
              <a:t>Perubahan atau pengembangan pada penyimpanan. </a:t>
            </a:r>
          </a:p>
        </p:txBody>
      </p:sp>
      <p:sp>
        <p:nvSpPr>
          <p:cNvPr id="325635" name="Rectangle 3"/>
          <p:cNvSpPr>
            <a:spLocks noGrp="1" noChangeArrowheads="1"/>
          </p:cNvSpPr>
          <p:nvPr>
            <p:ph type="body" idx="1"/>
          </p:nvPr>
        </p:nvSpPr>
        <p:spPr/>
        <p:txBody>
          <a:bodyPr/>
          <a:lstStyle/>
          <a:p>
            <a:pPr eaLnBrk="1" hangingPunct="1">
              <a:lnSpc>
                <a:spcPct val="90000"/>
              </a:lnSpc>
            </a:pPr>
            <a:r>
              <a:rPr lang="en-US" sz="2800" smtClean="0"/>
              <a:t>Perubahan kapasitas dari storage tersebut</a:t>
            </a:r>
          </a:p>
          <a:p>
            <a:pPr eaLnBrk="1" hangingPunct="1">
              <a:lnSpc>
                <a:spcPct val="90000"/>
              </a:lnSpc>
            </a:pPr>
            <a:r>
              <a:rPr lang="en-US" sz="2800" smtClean="0"/>
              <a:t>Perubahan letak dari storage tersebut</a:t>
            </a:r>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r>
              <a:rPr lang="en-US" sz="2800" smtClean="0"/>
              <a:t>Dampak:</a:t>
            </a:r>
          </a:p>
          <a:p>
            <a:pPr eaLnBrk="1" hangingPunct="1">
              <a:lnSpc>
                <a:spcPct val="90000"/>
              </a:lnSpc>
            </a:pPr>
            <a:r>
              <a:rPr lang="en-US" sz="2800" smtClean="0"/>
              <a:t>Jaringan akan dimatikan dan down dalam beberapa saat</a:t>
            </a:r>
          </a:p>
          <a:p>
            <a:pPr eaLnBrk="1" hangingPunct="1">
              <a:lnSpc>
                <a:spcPct val="90000"/>
              </a:lnSpc>
            </a:pPr>
            <a:r>
              <a:rPr lang="en-US" sz="2800" smtClean="0"/>
              <a:t>Alamat dari storage akan dikonfigurasi ulang (untuk perubahan letak storage)</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r>
              <a:rPr lang="en-US" sz="4000" smtClean="0"/>
              <a:t>Penyimpanan dengan jaringan</a:t>
            </a:r>
          </a:p>
        </p:txBody>
      </p:sp>
      <p:sp>
        <p:nvSpPr>
          <p:cNvPr id="326659" name="Rectangle 3"/>
          <p:cNvSpPr>
            <a:spLocks noGrp="1" noChangeArrowheads="1"/>
          </p:cNvSpPr>
          <p:nvPr>
            <p:ph type="body" idx="1"/>
          </p:nvPr>
        </p:nvSpPr>
        <p:spPr/>
        <p:txBody>
          <a:bodyPr/>
          <a:lstStyle/>
          <a:p>
            <a:pPr eaLnBrk="1" hangingPunct="1"/>
            <a:r>
              <a:rPr lang="en-US" smtClean="0"/>
              <a:t>Penyimpanan juga dapat dilakukan melalui jaringan berbasis IP. </a:t>
            </a:r>
          </a:p>
          <a:p>
            <a:pPr eaLnBrk="1" hangingPunct="1"/>
            <a:r>
              <a:rPr lang="en-US" smtClean="0"/>
              <a:t>Salah satu keuntungan dari network storage berbasis IP adalah membuat pelanggan dapat memilih arsitektur penyimpanan baik tersebar (distributed), maupun terpusat (centralized).</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r>
              <a:rPr lang="en-US" smtClean="0"/>
              <a:t>Back-Up</a:t>
            </a:r>
          </a:p>
        </p:txBody>
      </p:sp>
      <p:sp>
        <p:nvSpPr>
          <p:cNvPr id="327683" name="Rectangle 3"/>
          <p:cNvSpPr>
            <a:spLocks noGrp="1" noChangeArrowheads="1"/>
          </p:cNvSpPr>
          <p:nvPr>
            <p:ph type="body" idx="1"/>
          </p:nvPr>
        </p:nvSpPr>
        <p:spPr/>
        <p:txBody>
          <a:bodyPr/>
          <a:lstStyle/>
          <a:p>
            <a:pPr eaLnBrk="1" hangingPunct="1">
              <a:lnSpc>
                <a:spcPct val="80000"/>
              </a:lnSpc>
            </a:pPr>
            <a:r>
              <a:rPr lang="en-US" sz="2800" smtClean="0"/>
              <a:t>mengantisipasi terjadinya perubahan yang terjadi pada storage </a:t>
            </a:r>
          </a:p>
          <a:p>
            <a:pPr eaLnBrk="1" hangingPunct="1">
              <a:lnSpc>
                <a:spcPct val="80000"/>
              </a:lnSpc>
            </a:pPr>
            <a:r>
              <a:rPr lang="en-US" sz="2800" smtClean="0"/>
              <a:t>membuat salinan atau copy terhadap data dan informasi yang terdapat pada storage ke media tertentu </a:t>
            </a:r>
          </a:p>
          <a:p>
            <a:pPr lvl="1" eaLnBrk="1" hangingPunct="1">
              <a:lnSpc>
                <a:spcPct val="80000"/>
              </a:lnSpc>
            </a:pPr>
            <a:r>
              <a:rPr lang="en-US" sz="2400" smtClean="0"/>
              <a:t>Hard Disk Eksternal</a:t>
            </a:r>
          </a:p>
          <a:p>
            <a:pPr lvl="1" eaLnBrk="1" hangingPunct="1">
              <a:lnSpc>
                <a:spcPct val="80000"/>
              </a:lnSpc>
            </a:pPr>
            <a:r>
              <a:rPr lang="en-US" sz="2400" smtClean="0"/>
              <a:t>Flash Disk</a:t>
            </a:r>
          </a:p>
          <a:p>
            <a:pPr lvl="1" eaLnBrk="1" hangingPunct="1">
              <a:lnSpc>
                <a:spcPct val="80000"/>
              </a:lnSpc>
            </a:pPr>
            <a:r>
              <a:rPr lang="en-US" sz="2400" smtClean="0"/>
              <a:t>CD / DVD</a:t>
            </a:r>
          </a:p>
          <a:p>
            <a:pPr lvl="1" eaLnBrk="1" hangingPunct="1">
              <a:lnSpc>
                <a:spcPct val="80000"/>
              </a:lnSpc>
            </a:pPr>
            <a:r>
              <a:rPr lang="en-US" sz="2400" smtClean="0"/>
              <a:t>Floppy Disk</a:t>
            </a:r>
          </a:p>
          <a:p>
            <a:pPr lvl="1" eaLnBrk="1" hangingPunct="1">
              <a:lnSpc>
                <a:spcPct val="80000"/>
              </a:lnSpc>
            </a:pPr>
            <a:r>
              <a:rPr lang="en-US" sz="2400" smtClean="0"/>
              <a:t>Lain–lain </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r>
              <a:rPr lang="en-US" smtClean="0"/>
              <a:t>Proses Back-up</a:t>
            </a:r>
          </a:p>
        </p:txBody>
      </p:sp>
      <p:sp>
        <p:nvSpPr>
          <p:cNvPr id="328707" name="Rectangle 3"/>
          <p:cNvSpPr>
            <a:spLocks noGrp="1" noChangeArrowheads="1"/>
          </p:cNvSpPr>
          <p:nvPr>
            <p:ph type="body" idx="1"/>
          </p:nvPr>
        </p:nvSpPr>
        <p:spPr/>
        <p:txBody>
          <a:bodyPr/>
          <a:lstStyle/>
          <a:p>
            <a:pPr eaLnBrk="1" hangingPunct="1"/>
            <a:r>
              <a:rPr lang="en-US" smtClean="0"/>
              <a:t>Memilih data yang akan di back-up</a:t>
            </a:r>
          </a:p>
          <a:p>
            <a:pPr eaLnBrk="1" hangingPunct="1"/>
            <a:r>
              <a:rPr lang="en-US" smtClean="0"/>
              <a:t>Menghubungkan dengan media penyimpanan (strorage)</a:t>
            </a:r>
          </a:p>
          <a:p>
            <a:pPr eaLnBrk="1" hangingPunct="1"/>
            <a:r>
              <a:rPr lang="en-US" smtClean="0"/>
              <a:t>Pemilihan media penyimpanan untuk back-up</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r>
              <a:rPr lang="en-US" smtClean="0"/>
              <a:t>Back-up melalui jaringan </a:t>
            </a:r>
          </a:p>
        </p:txBody>
      </p:sp>
      <p:sp>
        <p:nvSpPr>
          <p:cNvPr id="329731" name="Rectangle 3"/>
          <p:cNvSpPr>
            <a:spLocks noGrp="1" noChangeArrowheads="1"/>
          </p:cNvSpPr>
          <p:nvPr>
            <p:ph type="body" sz="half" idx="1"/>
          </p:nvPr>
        </p:nvSpPr>
        <p:spPr/>
        <p:txBody>
          <a:bodyPr/>
          <a:lstStyle/>
          <a:p>
            <a:pPr eaLnBrk="1" hangingPunct="1"/>
            <a:r>
              <a:rPr lang="en-US" sz="2800" smtClean="0"/>
              <a:t>Network Attached Storage</a:t>
            </a:r>
          </a:p>
          <a:p>
            <a:pPr eaLnBrk="1" hangingPunct="1">
              <a:buFont typeface="Wingdings" pitchFamily="2" charset="2"/>
              <a:buNone/>
            </a:pPr>
            <a:endParaRPr lang="en-US" sz="2800" smtClean="0"/>
          </a:p>
          <a:p>
            <a:pPr eaLnBrk="1" hangingPunct="1"/>
            <a:r>
              <a:rPr lang="en-US" sz="2800" smtClean="0"/>
              <a:t>Storage Area Network</a:t>
            </a:r>
          </a:p>
        </p:txBody>
      </p:sp>
      <p:pic>
        <p:nvPicPr>
          <p:cNvPr id="329732" name="Picture 4" descr="san-nas-2"/>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59338" y="2349500"/>
            <a:ext cx="3290887" cy="2438400"/>
          </a:xfrm>
          <a:noFill/>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eaLnBrk="1" hangingPunct="1"/>
            <a:r>
              <a:rPr lang="en-US" smtClean="0"/>
              <a:t>Restore</a:t>
            </a:r>
          </a:p>
        </p:txBody>
      </p:sp>
      <p:sp>
        <p:nvSpPr>
          <p:cNvPr id="330755" name="Rectangle 3"/>
          <p:cNvSpPr>
            <a:spLocks noGrp="1" noChangeArrowheads="1"/>
          </p:cNvSpPr>
          <p:nvPr>
            <p:ph type="body" idx="1"/>
          </p:nvPr>
        </p:nvSpPr>
        <p:spPr/>
        <p:txBody>
          <a:bodyPr/>
          <a:lstStyle/>
          <a:p>
            <a:pPr eaLnBrk="1" hangingPunct="1">
              <a:lnSpc>
                <a:spcPct val="90000"/>
              </a:lnSpc>
            </a:pPr>
            <a:r>
              <a:rPr lang="en-US" smtClean="0"/>
              <a:t>sistem yang berguna untuk mengembalikan suatu komputer ke suatu keadaan sebelumnya tanpa kehilangan data-data penting (seperti dokumen word,email dll) sesuai dengan restore point yang ditandai. </a:t>
            </a:r>
          </a:p>
          <a:p>
            <a:pPr eaLnBrk="1" hangingPunct="1">
              <a:lnSpc>
                <a:spcPct val="90000"/>
              </a:lnSpc>
            </a:pPr>
            <a:r>
              <a:rPr lang="sv-SE" smtClean="0"/>
              <a:t>Restore point adalah Representasi kondisi waktu data tertentu dari suatu komputer</a:t>
            </a:r>
            <a:endParaRPr lang="en-US" smtClean="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eaLnBrk="1" hangingPunct="1"/>
            <a:r>
              <a:rPr lang="en-US" sz="4000" smtClean="0"/>
              <a:t>Back-Up pada Windows Server 2003</a:t>
            </a:r>
          </a:p>
        </p:txBody>
      </p:sp>
      <p:sp>
        <p:nvSpPr>
          <p:cNvPr id="331779" name="Rectangle 3"/>
          <p:cNvSpPr>
            <a:spLocks noGrp="1" noChangeArrowheads="1"/>
          </p:cNvSpPr>
          <p:nvPr>
            <p:ph type="body" idx="1"/>
          </p:nvPr>
        </p:nvSpPr>
        <p:spPr/>
        <p:txBody>
          <a:bodyPr/>
          <a:lstStyle/>
          <a:p>
            <a:pPr algn="just" eaLnBrk="1" hangingPunct="1"/>
            <a:r>
              <a:rPr lang="en-US" b="1" smtClean="0"/>
              <a:t>Back-up Data</a:t>
            </a:r>
          </a:p>
          <a:p>
            <a:pPr algn="just" eaLnBrk="1" hangingPunct="1"/>
            <a:r>
              <a:rPr lang="en-US" b="1" smtClean="0"/>
              <a:t>Restore Data</a:t>
            </a:r>
          </a:p>
          <a:p>
            <a:pPr algn="just" eaLnBrk="1" hangingPunct="1"/>
            <a:r>
              <a:rPr lang="en-US" b="1" smtClean="0"/>
              <a:t>Penjadwalan Back-Up</a:t>
            </a:r>
          </a:p>
          <a:p>
            <a:pPr algn="just" eaLnBrk="1" hangingPunct="1"/>
            <a:r>
              <a:rPr lang="en-US" b="1" smtClean="0"/>
              <a:t>Melihat Jadwal Back-up</a:t>
            </a:r>
          </a:p>
          <a:p>
            <a:pPr algn="just" eaLnBrk="1" hangingPunct="1"/>
            <a:r>
              <a:rPr lang="en-US" b="1" smtClean="0"/>
              <a:t>Automated System Recovery</a:t>
            </a:r>
          </a:p>
          <a:p>
            <a:pPr eaLnBrk="1" hangingPunct="1"/>
            <a:endParaRPr lang="en-US"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id-ID" smtClean="0"/>
          </a:p>
        </p:txBody>
      </p:sp>
      <p:sp>
        <p:nvSpPr>
          <p:cNvPr id="57347"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5F8FD12A-B348-4ED5-AE05-2C851A180A04}" type="slidenum">
              <a:rPr lang="en-US" smtClean="0"/>
              <a:pPr algn="l"/>
              <a:t>32</a:t>
            </a:fld>
            <a:endParaRPr lang="en-US" smtClean="0"/>
          </a:p>
        </p:txBody>
      </p:sp>
      <p:pic>
        <p:nvPicPr>
          <p:cNvPr id="573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35052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276600"/>
            <a:ext cx="39624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4"/>
          <p:cNvSpPr>
            <a:spLocks noGrp="1" noChangeArrowheads="1"/>
          </p:cNvSpPr>
          <p:nvPr>
            <p:ph type="ctrTitle"/>
          </p:nvPr>
        </p:nvSpPr>
        <p:spPr/>
        <p:txBody>
          <a:bodyPr/>
          <a:lstStyle/>
          <a:p>
            <a:pPr eaLnBrk="1" hangingPunct="1"/>
            <a:r>
              <a:rPr lang="en-US" sz="4600" smtClean="0"/>
              <a:t>Bab 18.</a:t>
            </a:r>
            <a:br>
              <a:rPr lang="en-US" sz="4600" smtClean="0"/>
            </a:br>
            <a:r>
              <a:rPr lang="en-US" sz="4600" smtClean="0"/>
              <a:t>Penanganan Masalah Jaringan</a:t>
            </a:r>
          </a:p>
        </p:txBody>
      </p:sp>
      <p:sp>
        <p:nvSpPr>
          <p:cNvPr id="332803"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r>
              <a:rPr lang="en-US" smtClean="0"/>
              <a:t>Disaster Recovery System</a:t>
            </a:r>
          </a:p>
        </p:txBody>
      </p:sp>
      <p:sp>
        <p:nvSpPr>
          <p:cNvPr id="333827" name="Rectangle 3"/>
          <p:cNvSpPr>
            <a:spLocks noGrp="1" noChangeArrowheads="1"/>
          </p:cNvSpPr>
          <p:nvPr>
            <p:ph type="body" idx="1"/>
          </p:nvPr>
        </p:nvSpPr>
        <p:spPr/>
        <p:txBody>
          <a:bodyPr/>
          <a:lstStyle/>
          <a:p>
            <a:pPr eaLnBrk="1" hangingPunct="1">
              <a:lnSpc>
                <a:spcPct val="90000"/>
              </a:lnSpc>
            </a:pPr>
            <a:r>
              <a:rPr lang="en-US" smtClean="0"/>
              <a:t>sistem yang dijalankan ketika terjadi masalah yang disebabkan oleh suatu bencana alam </a:t>
            </a:r>
          </a:p>
          <a:p>
            <a:pPr lvl="1" eaLnBrk="1" hangingPunct="1">
              <a:lnSpc>
                <a:spcPct val="90000"/>
              </a:lnSpc>
            </a:pPr>
            <a:r>
              <a:rPr lang="en-US" smtClean="0"/>
              <a:t>Gempa</a:t>
            </a:r>
          </a:p>
          <a:p>
            <a:pPr lvl="1" eaLnBrk="1" hangingPunct="1">
              <a:lnSpc>
                <a:spcPct val="90000"/>
              </a:lnSpc>
            </a:pPr>
            <a:r>
              <a:rPr lang="en-US" smtClean="0"/>
              <a:t>Tsunami</a:t>
            </a:r>
          </a:p>
          <a:p>
            <a:pPr lvl="1" eaLnBrk="1" hangingPunct="1">
              <a:lnSpc>
                <a:spcPct val="90000"/>
              </a:lnSpc>
            </a:pPr>
            <a:r>
              <a:rPr lang="en-US" smtClean="0"/>
              <a:t>Banjir</a:t>
            </a:r>
          </a:p>
          <a:p>
            <a:pPr lvl="1" eaLnBrk="1" hangingPunct="1">
              <a:lnSpc>
                <a:spcPct val="90000"/>
              </a:lnSpc>
            </a:pPr>
            <a:r>
              <a:rPr lang="en-US" smtClean="0"/>
              <a:t>Kebakaran</a:t>
            </a:r>
          </a:p>
          <a:p>
            <a:pPr lvl="1" eaLnBrk="1" hangingPunct="1">
              <a:lnSpc>
                <a:spcPct val="90000"/>
              </a:lnSpc>
            </a:pPr>
            <a:r>
              <a:rPr lang="en-US" smtClean="0"/>
              <a:t>Dan Lain Lain</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r>
              <a:rPr lang="en-US" smtClean="0"/>
              <a:t>Dampak Bencana</a:t>
            </a:r>
          </a:p>
        </p:txBody>
      </p:sp>
      <p:sp>
        <p:nvSpPr>
          <p:cNvPr id="334851" name="Rectangle 3"/>
          <p:cNvSpPr>
            <a:spLocks noGrp="1" noChangeArrowheads="1"/>
          </p:cNvSpPr>
          <p:nvPr>
            <p:ph type="body" idx="1"/>
          </p:nvPr>
        </p:nvSpPr>
        <p:spPr/>
        <p:txBody>
          <a:bodyPr/>
          <a:lstStyle/>
          <a:p>
            <a:pPr eaLnBrk="1" hangingPunct="1">
              <a:lnSpc>
                <a:spcPct val="80000"/>
              </a:lnSpc>
            </a:pPr>
            <a:r>
              <a:rPr lang="en-US" sz="2800" smtClean="0"/>
              <a:t>Semakin memperbesar keterlambatan suatu perusahaan dalam menyediakan jasa. Hal ini tentu saja akan membuat perusahaan kehilangan keuntungan yang tidak sedikit jumlahnya. </a:t>
            </a:r>
          </a:p>
          <a:p>
            <a:pPr eaLnBrk="1" hangingPunct="1">
              <a:lnSpc>
                <a:spcPct val="80000"/>
              </a:lnSpc>
            </a:pPr>
            <a:r>
              <a:rPr lang="en-US" sz="2800" smtClean="0"/>
              <a:t>Hilangnya data-data pelanggan dan perusahaan yang akan berdampak serius pada kelangsungan bisnis perusahaan ke depannya.</a:t>
            </a:r>
          </a:p>
          <a:p>
            <a:pPr eaLnBrk="1" hangingPunct="1">
              <a:lnSpc>
                <a:spcPct val="80000"/>
              </a:lnSpc>
            </a:pPr>
            <a:r>
              <a:rPr lang="en-US" sz="2800" smtClean="0"/>
              <a:t>Runtuhnya infrastruktur jaringan yang telah dibangun dengan biaya yang tidak sedikit.</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r>
              <a:rPr lang="en-US" sz="4000" smtClean="0"/>
              <a:t>Strategi dan Skenario Disaster Recovery Plan</a:t>
            </a:r>
          </a:p>
        </p:txBody>
      </p:sp>
      <p:sp>
        <p:nvSpPr>
          <p:cNvPr id="335875" name="Rectangle 3"/>
          <p:cNvSpPr>
            <a:spLocks noGrp="1" noChangeArrowheads="1"/>
          </p:cNvSpPr>
          <p:nvPr>
            <p:ph type="body" idx="1"/>
          </p:nvPr>
        </p:nvSpPr>
        <p:spPr/>
        <p:txBody>
          <a:bodyPr/>
          <a:lstStyle/>
          <a:p>
            <a:pPr eaLnBrk="1" hangingPunct="1"/>
            <a:r>
              <a:rPr lang="en-US" smtClean="0"/>
              <a:t>Memastikan keamanan para pekerja dan pengunjung atau pelanggan</a:t>
            </a:r>
          </a:p>
          <a:p>
            <a:pPr eaLnBrk="1" hangingPunct="1"/>
            <a:r>
              <a:rPr lang="en-US" smtClean="0"/>
              <a:t>Menata dan mem-back-up data-data perusahaan dengan baik</a:t>
            </a:r>
          </a:p>
          <a:p>
            <a:pPr eaLnBrk="1" hangingPunct="1"/>
            <a:r>
              <a:rPr lang="en-US" smtClean="0"/>
              <a:t>Melakukan pelatihan pada para pekerja secara periodik yang meliputi berbagai aspek.</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pPr eaLnBrk="1" hangingPunct="1"/>
            <a:r>
              <a:rPr lang="en-US" smtClean="0"/>
              <a:t>Kegagalan Infrastruktur</a:t>
            </a:r>
          </a:p>
        </p:txBody>
      </p:sp>
      <p:sp>
        <p:nvSpPr>
          <p:cNvPr id="336899" name="Rectangle 3"/>
          <p:cNvSpPr>
            <a:spLocks noGrp="1" noChangeArrowheads="1"/>
          </p:cNvSpPr>
          <p:nvPr>
            <p:ph type="body" idx="1"/>
          </p:nvPr>
        </p:nvSpPr>
        <p:spPr/>
        <p:txBody>
          <a:bodyPr/>
          <a:lstStyle/>
          <a:p>
            <a:pPr eaLnBrk="1" hangingPunct="1"/>
            <a:r>
              <a:rPr lang="en-US" smtClean="0"/>
              <a:t>Sabotase dari pihak yang tidak bertanggung jawab</a:t>
            </a:r>
          </a:p>
          <a:p>
            <a:pPr eaLnBrk="1" hangingPunct="1"/>
            <a:r>
              <a:rPr lang="en-US" smtClean="0"/>
              <a:t>Kegagalan infrastruktur </a:t>
            </a:r>
          </a:p>
          <a:p>
            <a:pPr eaLnBrk="1" hangingPunct="1"/>
            <a:r>
              <a:rPr lang="en-US" smtClean="0"/>
              <a:t>Serangan para cracker ganas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eaLnBrk="1" hangingPunct="1"/>
            <a:r>
              <a:rPr lang="en-US" sz="4000" smtClean="0"/>
              <a:t>Menangani suatu sistem yang crash </a:t>
            </a:r>
          </a:p>
        </p:txBody>
      </p:sp>
      <p:sp>
        <p:nvSpPr>
          <p:cNvPr id="337923" name="Rectangle 3"/>
          <p:cNvSpPr>
            <a:spLocks noGrp="1" noChangeArrowheads="1"/>
          </p:cNvSpPr>
          <p:nvPr>
            <p:ph type="body" idx="1"/>
          </p:nvPr>
        </p:nvSpPr>
        <p:spPr/>
        <p:txBody>
          <a:bodyPr/>
          <a:lstStyle/>
          <a:p>
            <a:pPr eaLnBrk="1" hangingPunct="1"/>
            <a:r>
              <a:rPr lang="en-US" smtClean="0"/>
              <a:t>Memeriksa letak kesalahan</a:t>
            </a:r>
          </a:p>
          <a:p>
            <a:pPr eaLnBrk="1" hangingPunct="1"/>
            <a:r>
              <a:rPr lang="en-US" smtClean="0"/>
              <a:t>Mengidentifikasi jenis kesalahan</a:t>
            </a:r>
          </a:p>
          <a:p>
            <a:pPr eaLnBrk="1" hangingPunct="1"/>
            <a:r>
              <a:rPr lang="en-US" smtClean="0"/>
              <a:t>Membetulkan kesalahan sesuai jenisnya</a:t>
            </a:r>
          </a:p>
          <a:p>
            <a:pPr eaLnBrk="1" hangingPunct="1"/>
            <a:r>
              <a:rPr lang="en-US" smtClean="0"/>
              <a:t>Membetulkan kesalahan sesuai jenisnya</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eaLnBrk="1" hangingPunct="1"/>
            <a:r>
              <a:rPr lang="en-US" smtClean="0"/>
              <a:t>Business Continuity Plan</a:t>
            </a:r>
          </a:p>
        </p:txBody>
      </p:sp>
      <p:sp>
        <p:nvSpPr>
          <p:cNvPr id="338947" name="Rectangle 3"/>
          <p:cNvSpPr>
            <a:spLocks noGrp="1" noChangeArrowheads="1"/>
          </p:cNvSpPr>
          <p:nvPr>
            <p:ph type="body" idx="1"/>
          </p:nvPr>
        </p:nvSpPr>
        <p:spPr/>
        <p:txBody>
          <a:bodyPr/>
          <a:lstStyle/>
          <a:p>
            <a:pPr eaLnBrk="1" hangingPunct="1"/>
            <a:r>
              <a:rPr lang="en-US" smtClean="0"/>
              <a:t>adalah sebuah rencana yang diambil suatu perusahaan untuk meneruskan bisnisnya, jika terjadi suatu kekacauan </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eaLnBrk="1" hangingPunct="1"/>
            <a:r>
              <a:rPr lang="en-US" smtClean="0"/>
              <a:t>Perencanaan BCP (4R)</a:t>
            </a:r>
          </a:p>
        </p:txBody>
      </p:sp>
      <p:sp>
        <p:nvSpPr>
          <p:cNvPr id="339971" name="Rectangle 3"/>
          <p:cNvSpPr>
            <a:spLocks noGrp="1" noChangeArrowheads="1"/>
          </p:cNvSpPr>
          <p:nvPr>
            <p:ph type="body" idx="1"/>
          </p:nvPr>
        </p:nvSpPr>
        <p:spPr/>
        <p:txBody>
          <a:bodyPr/>
          <a:lstStyle/>
          <a:p>
            <a:pPr eaLnBrk="1" hangingPunct="1"/>
            <a:r>
              <a:rPr lang="en-US" sz="2800" smtClean="0"/>
              <a:t>Mengurangi ancaman-ancaman yang mungkin terjadi (Reduce), </a:t>
            </a:r>
          </a:p>
          <a:p>
            <a:pPr eaLnBrk="1" hangingPunct="1"/>
            <a:r>
              <a:rPr lang="en-US" sz="2800" smtClean="0"/>
              <a:t>Merespon suatu peristiwa dengan baik (Respon), </a:t>
            </a:r>
          </a:p>
          <a:p>
            <a:pPr eaLnBrk="1" hangingPunct="1"/>
            <a:r>
              <a:rPr lang="en-US" sz="2800" smtClean="0"/>
              <a:t>Memulihkan dari dampak langsung suatu peristiwa (Recover), </a:t>
            </a:r>
          </a:p>
          <a:p>
            <a:pPr eaLnBrk="1" hangingPunct="1"/>
            <a:r>
              <a:rPr lang="en-US" sz="2800" smtClean="0"/>
              <a:t>Mengembalikan ke kondisi semula (Restore). </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eaLnBrk="1" hangingPunct="1"/>
            <a:r>
              <a:rPr lang="en-US" smtClean="0"/>
              <a:t>Perancangan BCP</a:t>
            </a:r>
          </a:p>
        </p:txBody>
      </p:sp>
      <p:sp>
        <p:nvSpPr>
          <p:cNvPr id="340995" name="Rectangle 3"/>
          <p:cNvSpPr>
            <a:spLocks noGrp="1" noChangeArrowheads="1"/>
          </p:cNvSpPr>
          <p:nvPr>
            <p:ph type="body" idx="1"/>
          </p:nvPr>
        </p:nvSpPr>
        <p:spPr/>
        <p:txBody>
          <a:bodyPr/>
          <a:lstStyle/>
          <a:p>
            <a:pPr eaLnBrk="1" hangingPunct="1"/>
            <a:r>
              <a:rPr lang="en-US" smtClean="0"/>
              <a:t>dilakukan pengamatan pada semua area pengolahan informasi kritis perusahaan </a:t>
            </a:r>
          </a:p>
          <a:p>
            <a:pPr lvl="1" eaLnBrk="1" hangingPunct="1"/>
            <a:r>
              <a:rPr lang="en-US" smtClean="0"/>
              <a:t>LAN, WAN, Server, workstation</a:t>
            </a:r>
          </a:p>
          <a:p>
            <a:pPr lvl="1" eaLnBrk="1" hangingPunct="1"/>
            <a:r>
              <a:rPr lang="en-US" smtClean="0"/>
              <a:t>Telekomunikasi dan link komunikasi data</a:t>
            </a:r>
          </a:p>
          <a:p>
            <a:pPr lvl="1" eaLnBrk="1" hangingPunct="1"/>
            <a:r>
              <a:rPr lang="en-US" smtClean="0"/>
              <a:t>Perangkat keras, perangkat lunak dan data</a:t>
            </a:r>
          </a:p>
          <a:p>
            <a:pPr lvl="1" eaLnBrk="1" hangingPunct="1"/>
            <a:r>
              <a:rPr lang="en-US" smtClean="0"/>
              <a:t>Media dan penyimpanan arsip</a:t>
            </a:r>
          </a:p>
          <a:p>
            <a:pPr lvl="1" eaLnBrk="1" hangingPunct="1"/>
            <a:r>
              <a:rPr lang="en-US" smtClean="0"/>
              <a:t>Tugas-tugas staf dan proses produksi </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eaLnBrk="1" hangingPunct="1"/>
            <a:r>
              <a:rPr lang="en-US" smtClean="0"/>
              <a:t>Proses BCP</a:t>
            </a:r>
          </a:p>
        </p:txBody>
      </p:sp>
      <p:sp>
        <p:nvSpPr>
          <p:cNvPr id="342019" name="Rectangle 3"/>
          <p:cNvSpPr>
            <a:spLocks noGrp="1" noChangeArrowheads="1"/>
          </p:cNvSpPr>
          <p:nvPr>
            <p:ph type="body" idx="1"/>
          </p:nvPr>
        </p:nvSpPr>
        <p:spPr/>
        <p:txBody>
          <a:bodyPr/>
          <a:lstStyle/>
          <a:p>
            <a:pPr eaLnBrk="1" hangingPunct="1"/>
            <a:r>
              <a:rPr lang="en-US" smtClean="0"/>
              <a:t>Proses Inisiasi Lingkup dan Rencana</a:t>
            </a:r>
          </a:p>
          <a:p>
            <a:pPr eaLnBrk="1" hangingPunct="1"/>
            <a:r>
              <a:rPr lang="en-US" smtClean="0"/>
              <a:t>Proses Business Impact Assessment</a:t>
            </a:r>
          </a:p>
          <a:p>
            <a:pPr eaLnBrk="1" hangingPunct="1"/>
            <a:r>
              <a:rPr lang="en-US" smtClean="0"/>
              <a:t>Proses Persetujuan Rencana dan implementasi</a:t>
            </a:r>
          </a:p>
          <a:p>
            <a:pPr eaLnBrk="1" hangingPunct="1"/>
            <a:r>
              <a:rPr lang="en-US" smtClean="0"/>
              <a:t>Proses Pengembangan BCP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Perangkat Jaringan</a:t>
            </a:r>
          </a:p>
        </p:txBody>
      </p:sp>
      <p:sp>
        <p:nvSpPr>
          <p:cNvPr id="58371" name="Rectangle 3"/>
          <p:cNvSpPr>
            <a:spLocks noGrp="1" noChangeArrowheads="1"/>
          </p:cNvSpPr>
          <p:nvPr>
            <p:ph idx="1"/>
          </p:nvPr>
        </p:nvSpPr>
        <p:spPr>
          <a:xfrm>
            <a:off x="228600" y="1828800"/>
            <a:ext cx="8716963" cy="3124200"/>
          </a:xfrm>
        </p:spPr>
        <p:txBody>
          <a:bodyPr/>
          <a:lstStyle/>
          <a:p>
            <a:pPr marL="609600" indent="-609600" eaLnBrk="1" hangingPunct="1">
              <a:lnSpc>
                <a:spcPct val="90000"/>
              </a:lnSpc>
              <a:buFont typeface="Wingdings 2" pitchFamily="18" charset="2"/>
              <a:buNone/>
            </a:pPr>
            <a:r>
              <a:rPr lang="it-IT" sz="2000" b="1" smtClean="0"/>
              <a:t>NIC (Network Interface Card)</a:t>
            </a:r>
          </a:p>
          <a:p>
            <a:pPr marL="609600" indent="-609600" eaLnBrk="1" hangingPunct="1">
              <a:lnSpc>
                <a:spcPct val="90000"/>
              </a:lnSpc>
            </a:pPr>
            <a:r>
              <a:rPr lang="it-IT" sz="2000" smtClean="0"/>
              <a:t>NIC merupakan peralatan jaringan yang langsung berhubungan dengan komputer dan didesain agar komputer-komputer dalam jaringan dapat saling berkomunikasi. </a:t>
            </a:r>
          </a:p>
          <a:p>
            <a:pPr marL="609600" indent="-609600" eaLnBrk="1" hangingPunct="1">
              <a:lnSpc>
                <a:spcPct val="90000"/>
              </a:lnSpc>
            </a:pPr>
            <a:r>
              <a:rPr lang="it-IT" sz="2000" smtClean="0"/>
              <a:t>NIC juga menyediakan akses ke media fisik jaringan. NIC bekerja pada </a:t>
            </a:r>
            <a:r>
              <a:rPr lang="it-IT" sz="2000" b="1" smtClean="0"/>
              <a:t>layer fisik OSI</a:t>
            </a:r>
            <a:r>
              <a:rPr lang="it-IT" sz="2000" smtClean="0"/>
              <a:t>. </a:t>
            </a:r>
          </a:p>
          <a:p>
            <a:pPr marL="609600" indent="-609600" eaLnBrk="1" hangingPunct="1">
              <a:lnSpc>
                <a:spcPct val="90000"/>
              </a:lnSpc>
            </a:pPr>
            <a:r>
              <a:rPr lang="it-IT" sz="2000" smtClean="0"/>
              <a:t>NIC akan menghasilkan bit-bit data yang sebenarnya besaran fisis berupa listrik, gelombang elektromagnetik atau cahaya. Besaran fisis inilah yang kemudian di transmisikan melalui media jaringan.</a:t>
            </a:r>
            <a:endParaRPr lang="en-US" sz="2000" smtClean="0"/>
          </a:p>
        </p:txBody>
      </p:sp>
      <p:sp>
        <p:nvSpPr>
          <p:cNvPr id="58372"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DE66E22E-E94A-46F6-A805-21A933C61CD0}" type="slidenum">
              <a:rPr lang="en-US" smtClean="0"/>
              <a:pPr algn="l"/>
              <a:t>33</a:t>
            </a:fld>
            <a:endParaRPr lang="en-US" smtClean="0"/>
          </a:p>
        </p:txBody>
      </p:sp>
      <p:pic>
        <p:nvPicPr>
          <p:cNvPr id="58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648200"/>
            <a:ext cx="2667000"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4"/>
          <p:cNvSpPr>
            <a:spLocks noGrp="1" noChangeArrowheads="1"/>
          </p:cNvSpPr>
          <p:nvPr>
            <p:ph type="ctrTitle"/>
          </p:nvPr>
        </p:nvSpPr>
        <p:spPr/>
        <p:txBody>
          <a:bodyPr/>
          <a:lstStyle/>
          <a:p>
            <a:pPr eaLnBrk="1" hangingPunct="1"/>
            <a:r>
              <a:rPr lang="en-US" smtClean="0"/>
              <a:t>Bab 19. CISCO </a:t>
            </a:r>
          </a:p>
        </p:txBody>
      </p:sp>
      <p:sp>
        <p:nvSpPr>
          <p:cNvPr id="343043" name="Rectangle 5"/>
          <p:cNvSpPr>
            <a:spLocks noGrp="1" noChangeArrowheads="1"/>
          </p:cNvSpPr>
          <p:nvPr>
            <p:ph type="subTitle" idx="1"/>
          </p:nvPr>
        </p:nvSpPr>
        <p:spPr/>
        <p:txBody>
          <a:bodyPr/>
          <a:lstStyle/>
          <a:p>
            <a:pPr eaLnBrk="1" hangingPunct="1"/>
            <a:endParaRPr lang="id-ID" smtClean="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eaLnBrk="1" hangingPunct="1"/>
            <a:r>
              <a:rPr lang="sv-SE" smtClean="0"/>
              <a:t>CISCO</a:t>
            </a:r>
            <a:endParaRPr lang="en-US" smtClean="0"/>
          </a:p>
        </p:txBody>
      </p:sp>
      <p:sp>
        <p:nvSpPr>
          <p:cNvPr id="344067" name="Rectangle 3"/>
          <p:cNvSpPr>
            <a:spLocks noGrp="1" noChangeArrowheads="1"/>
          </p:cNvSpPr>
          <p:nvPr>
            <p:ph type="body" idx="1"/>
          </p:nvPr>
        </p:nvSpPr>
        <p:spPr/>
        <p:txBody>
          <a:bodyPr/>
          <a:lstStyle/>
          <a:p>
            <a:pPr eaLnBrk="1" hangingPunct="1"/>
            <a:r>
              <a:rPr lang="sv-SE" smtClean="0"/>
              <a:t>Perusahaan peralatan komunikasi yang berbasis di California, Amerika Serikat</a:t>
            </a:r>
            <a:r>
              <a:rPr lang="en-US" smtClean="0"/>
              <a:t> </a:t>
            </a:r>
          </a:p>
          <a:p>
            <a:pPr eaLnBrk="1" hangingPunct="1"/>
            <a:r>
              <a:rPr lang="sv-SE" smtClean="0"/>
              <a:t>Perusahaan ini awalnya hanya membuat peralatan routing, akan tetapi sekarang menjual bermacam peralatan-peralatan komunikasi</a:t>
            </a:r>
            <a:r>
              <a:rPr lang="en-US" smtClean="0"/>
              <a:t> </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pPr eaLnBrk="1" hangingPunct="1"/>
            <a:r>
              <a:rPr lang="en-US" smtClean="0"/>
              <a:t>Alat Komunikasi CISCO</a:t>
            </a:r>
          </a:p>
        </p:txBody>
      </p:sp>
      <p:sp>
        <p:nvSpPr>
          <p:cNvPr id="345091" name="Rectangle 3"/>
          <p:cNvSpPr>
            <a:spLocks noGrp="1" noChangeArrowheads="1"/>
          </p:cNvSpPr>
          <p:nvPr>
            <p:ph type="body" idx="1"/>
          </p:nvPr>
        </p:nvSpPr>
        <p:spPr/>
        <p:txBody>
          <a:bodyPr/>
          <a:lstStyle/>
          <a:p>
            <a:pPr eaLnBrk="1" hangingPunct="1">
              <a:lnSpc>
                <a:spcPct val="80000"/>
              </a:lnSpc>
            </a:pPr>
            <a:r>
              <a:rPr lang="id-ID" sz="1600" smtClean="0"/>
              <a:t>Ethernet switches </a:t>
            </a:r>
          </a:p>
          <a:p>
            <a:pPr eaLnBrk="1" hangingPunct="1">
              <a:lnSpc>
                <a:spcPct val="80000"/>
              </a:lnSpc>
            </a:pPr>
            <a:r>
              <a:rPr lang="id-ID" sz="1600" smtClean="0"/>
              <a:t>Branch office routers and CPE (</a:t>
            </a:r>
            <a:r>
              <a:rPr lang="id-ID" sz="1600" smtClean="0">
                <a:hlinkClick r:id="rId2" tooltip="Customer premises equipment"/>
              </a:rPr>
              <a:t>Customer Premises Equipment</a:t>
            </a:r>
            <a:r>
              <a:rPr lang="id-ID" sz="1600" smtClean="0"/>
              <a:t>) </a:t>
            </a:r>
          </a:p>
          <a:p>
            <a:pPr eaLnBrk="1" hangingPunct="1">
              <a:lnSpc>
                <a:spcPct val="80000"/>
              </a:lnSpc>
            </a:pPr>
            <a:r>
              <a:rPr lang="id-ID" sz="1600" smtClean="0"/>
              <a:t>IP Telephony products such as </a:t>
            </a:r>
            <a:r>
              <a:rPr lang="id-ID" sz="1600" smtClean="0">
                <a:hlinkClick r:id="rId3" tooltip="Internet Protocol"/>
              </a:rPr>
              <a:t>IP</a:t>
            </a:r>
            <a:r>
              <a:rPr lang="id-ID" sz="1600" smtClean="0"/>
              <a:t> </a:t>
            </a:r>
            <a:r>
              <a:rPr lang="id-ID" sz="1600" smtClean="0">
                <a:hlinkClick r:id="rId4" tooltip="Private branch exchange"/>
              </a:rPr>
              <a:t>PBXes</a:t>
            </a:r>
            <a:r>
              <a:rPr lang="id-ID" sz="1600" smtClean="0"/>
              <a:t> (</a:t>
            </a:r>
            <a:r>
              <a:rPr lang="id-ID" sz="1600" smtClean="0">
                <a:hlinkClick r:id="rId5" tooltip="CallManager"/>
              </a:rPr>
              <a:t>CallManager</a:t>
            </a:r>
            <a:r>
              <a:rPr lang="id-ID" sz="1600" smtClean="0"/>
              <a:t>), </a:t>
            </a:r>
            <a:r>
              <a:rPr lang="id-ID" sz="1600" smtClean="0">
                <a:hlinkClick r:id="rId6" tooltip="VoIP"/>
              </a:rPr>
              <a:t>VoIP</a:t>
            </a:r>
            <a:r>
              <a:rPr lang="id-ID" sz="1600" smtClean="0"/>
              <a:t> gateways and IP phones </a:t>
            </a:r>
          </a:p>
          <a:p>
            <a:pPr eaLnBrk="1" hangingPunct="1">
              <a:lnSpc>
                <a:spcPct val="80000"/>
              </a:lnSpc>
            </a:pPr>
            <a:r>
              <a:rPr lang="id-ID" sz="1600" smtClean="0"/>
              <a:t>Network security devices such as </a:t>
            </a:r>
            <a:r>
              <a:rPr lang="id-ID" sz="1600" smtClean="0">
                <a:hlinkClick r:id="rId7" tooltip="Firewall (networking)"/>
              </a:rPr>
              <a:t>Firewalls</a:t>
            </a:r>
            <a:r>
              <a:rPr lang="id-ID" sz="1600" smtClean="0"/>
              <a:t>, </a:t>
            </a:r>
            <a:r>
              <a:rPr lang="id-ID" sz="1600" smtClean="0">
                <a:hlinkClick r:id="rId8" tooltip="VPN"/>
              </a:rPr>
              <a:t>VPN</a:t>
            </a:r>
            <a:r>
              <a:rPr lang="id-ID" sz="1600" smtClean="0"/>
              <a:t> concentrators, Network and Host Intrusion Prevention and </a:t>
            </a:r>
            <a:r>
              <a:rPr lang="id-ID" sz="1600" smtClean="0">
                <a:hlinkClick r:id="rId9" tooltip="Software"/>
              </a:rPr>
              <a:t>Software</a:t>
            </a:r>
            <a:r>
              <a:rPr lang="id-ID" sz="1600" smtClean="0"/>
              <a:t> </a:t>
            </a:r>
          </a:p>
          <a:p>
            <a:pPr eaLnBrk="1" hangingPunct="1">
              <a:lnSpc>
                <a:spcPct val="80000"/>
              </a:lnSpc>
            </a:pPr>
            <a:r>
              <a:rPr lang="id-ID" sz="1600" smtClean="0"/>
              <a:t>Metro optical switching platforms </a:t>
            </a:r>
          </a:p>
          <a:p>
            <a:pPr eaLnBrk="1" hangingPunct="1">
              <a:lnSpc>
                <a:spcPct val="80000"/>
              </a:lnSpc>
            </a:pPr>
            <a:r>
              <a:rPr lang="id-ID" sz="1600" smtClean="0"/>
              <a:t>Large carrier grade core and edge routers / </a:t>
            </a:r>
            <a:r>
              <a:rPr lang="id-ID" sz="1600" smtClean="0">
                <a:hlinkClick r:id="rId10" tooltip="MPLS"/>
              </a:rPr>
              <a:t>MPLS</a:t>
            </a:r>
            <a:r>
              <a:rPr lang="id-ID" sz="1600" smtClean="0"/>
              <a:t> switches </a:t>
            </a:r>
          </a:p>
          <a:p>
            <a:pPr eaLnBrk="1" hangingPunct="1">
              <a:lnSpc>
                <a:spcPct val="80000"/>
              </a:lnSpc>
            </a:pPr>
            <a:r>
              <a:rPr lang="id-ID" sz="1600" smtClean="0"/>
              <a:t>Carrier and enterprise </a:t>
            </a:r>
            <a:r>
              <a:rPr lang="id-ID" sz="1600" smtClean="0">
                <a:hlinkClick r:id="rId11" tooltip="Asynchronous Transfer Mode"/>
              </a:rPr>
              <a:t>ATM</a:t>
            </a:r>
            <a:r>
              <a:rPr lang="id-ID" sz="1600" smtClean="0"/>
              <a:t> switches </a:t>
            </a:r>
            <a:endParaRPr lang="id-ID" sz="1600" smtClean="0">
              <a:hlinkClick r:id="rId12" tooltip="Cable Modem"/>
            </a:endParaRPr>
          </a:p>
          <a:p>
            <a:pPr eaLnBrk="1" hangingPunct="1">
              <a:lnSpc>
                <a:spcPct val="80000"/>
              </a:lnSpc>
            </a:pPr>
            <a:r>
              <a:rPr lang="id-ID" sz="1600" smtClean="0">
                <a:hlinkClick r:id="rId12" tooltip="Cable Modem"/>
              </a:rPr>
              <a:t>Cable Modem</a:t>
            </a:r>
            <a:r>
              <a:rPr lang="id-ID" sz="1600" smtClean="0"/>
              <a:t> Termination Systems (</a:t>
            </a:r>
            <a:r>
              <a:rPr lang="id-ID" sz="1600" smtClean="0">
                <a:hlinkClick r:id="rId13" tooltip="CMTS"/>
              </a:rPr>
              <a:t>CMTSes</a:t>
            </a:r>
            <a:r>
              <a:rPr lang="id-ID" sz="1600" smtClean="0"/>
              <a:t>) </a:t>
            </a:r>
            <a:endParaRPr lang="id-ID" sz="1600" smtClean="0">
              <a:hlinkClick r:id="rId14" tooltip="Digital Subscriber Line"/>
            </a:endParaRPr>
          </a:p>
          <a:p>
            <a:pPr eaLnBrk="1" hangingPunct="1">
              <a:lnSpc>
                <a:spcPct val="80000"/>
              </a:lnSpc>
            </a:pPr>
            <a:r>
              <a:rPr lang="id-ID" sz="1600" smtClean="0">
                <a:hlinkClick r:id="rId14" tooltip="Digital Subscriber Line"/>
              </a:rPr>
              <a:t>DSL</a:t>
            </a:r>
            <a:r>
              <a:rPr lang="id-ID" sz="1600" smtClean="0"/>
              <a:t> subscriber aggregation / concentration equipment </a:t>
            </a:r>
          </a:p>
          <a:p>
            <a:pPr eaLnBrk="1" hangingPunct="1">
              <a:lnSpc>
                <a:spcPct val="80000"/>
              </a:lnSpc>
            </a:pPr>
            <a:r>
              <a:rPr lang="id-ID" sz="1600" smtClean="0"/>
              <a:t>Remote access and universal gateways </a:t>
            </a:r>
            <a:endParaRPr lang="id-ID" sz="1600" smtClean="0">
              <a:hlinkClick r:id="rId15" tooltip="Storage Area Network"/>
            </a:endParaRPr>
          </a:p>
          <a:p>
            <a:pPr eaLnBrk="1" hangingPunct="1">
              <a:lnSpc>
                <a:spcPct val="80000"/>
              </a:lnSpc>
            </a:pPr>
            <a:r>
              <a:rPr lang="id-ID" sz="1600" smtClean="0">
                <a:hlinkClick r:id="rId15" tooltip="Storage Area Network"/>
              </a:rPr>
              <a:t>Storage Area Network</a:t>
            </a:r>
            <a:r>
              <a:rPr lang="id-ID" sz="1600" smtClean="0"/>
              <a:t> (SAN) switches and appliances </a:t>
            </a:r>
            <a:endParaRPr lang="id-ID" sz="1600" smtClean="0">
              <a:hlinkClick r:id="rId16" tooltip="Network management"/>
            </a:endParaRPr>
          </a:p>
          <a:p>
            <a:pPr eaLnBrk="1" hangingPunct="1">
              <a:lnSpc>
                <a:spcPct val="80000"/>
              </a:lnSpc>
            </a:pPr>
            <a:r>
              <a:rPr lang="id-ID" sz="1600" smtClean="0">
                <a:hlinkClick r:id="rId16" tooltip="Network management"/>
              </a:rPr>
              <a:t>Network management</a:t>
            </a:r>
            <a:r>
              <a:rPr lang="id-ID" sz="1600" smtClean="0"/>
              <a:t> software and appliances </a:t>
            </a:r>
          </a:p>
          <a:p>
            <a:pPr eaLnBrk="1" hangingPunct="1">
              <a:lnSpc>
                <a:spcPct val="80000"/>
              </a:lnSpc>
            </a:pPr>
            <a:r>
              <a:rPr lang="id-ID" sz="1600" smtClean="0"/>
              <a:t>Wireless </a:t>
            </a:r>
          </a:p>
          <a:p>
            <a:pPr eaLnBrk="1" hangingPunct="1">
              <a:lnSpc>
                <a:spcPct val="80000"/>
              </a:lnSpc>
            </a:pPr>
            <a:r>
              <a:rPr lang="id-ID" sz="1600" smtClean="0"/>
              <a:t>Home networking products (via the </a:t>
            </a:r>
            <a:r>
              <a:rPr lang="id-ID" sz="1600" smtClean="0">
                <a:hlinkClick r:id="rId17" tooltip="Linksys"/>
              </a:rPr>
              <a:t>Linksys</a:t>
            </a:r>
            <a:r>
              <a:rPr lang="id-ID" sz="1600" smtClean="0"/>
              <a:t> division) </a:t>
            </a:r>
            <a:endParaRPr lang="en-US" sz="1600" smtClean="0"/>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eaLnBrk="1" hangingPunct="1"/>
            <a:r>
              <a:rPr lang="id-ID" smtClean="0"/>
              <a:t>CISCO Networking Academy</a:t>
            </a:r>
            <a:endParaRPr lang="en-US" smtClean="0"/>
          </a:p>
        </p:txBody>
      </p:sp>
      <p:sp>
        <p:nvSpPr>
          <p:cNvPr id="346115" name="Rectangle 3"/>
          <p:cNvSpPr>
            <a:spLocks noGrp="1" noChangeArrowheads="1"/>
          </p:cNvSpPr>
          <p:nvPr>
            <p:ph type="body" idx="1"/>
          </p:nvPr>
        </p:nvSpPr>
        <p:spPr/>
        <p:txBody>
          <a:bodyPr/>
          <a:lstStyle/>
          <a:p>
            <a:pPr eaLnBrk="1" hangingPunct="1">
              <a:lnSpc>
                <a:spcPct val="80000"/>
              </a:lnSpc>
            </a:pPr>
            <a:r>
              <a:rPr lang="id-ID" sz="2800" smtClean="0"/>
              <a:t>CCNA </a:t>
            </a:r>
          </a:p>
          <a:p>
            <a:pPr eaLnBrk="1" hangingPunct="1">
              <a:lnSpc>
                <a:spcPct val="80000"/>
              </a:lnSpc>
            </a:pPr>
            <a:r>
              <a:rPr lang="id-ID" sz="2800" smtClean="0"/>
              <a:t>CCNP </a:t>
            </a:r>
          </a:p>
          <a:p>
            <a:pPr eaLnBrk="1" hangingPunct="1">
              <a:lnSpc>
                <a:spcPct val="80000"/>
              </a:lnSpc>
            </a:pPr>
            <a:r>
              <a:rPr lang="id-ID" sz="2800" smtClean="0"/>
              <a:t>Hp IT Essentials I </a:t>
            </a:r>
          </a:p>
          <a:p>
            <a:pPr eaLnBrk="1" hangingPunct="1">
              <a:lnSpc>
                <a:spcPct val="80000"/>
              </a:lnSpc>
            </a:pPr>
            <a:r>
              <a:rPr lang="id-ID" sz="2800" smtClean="0"/>
              <a:t>Hp IT Essentials II </a:t>
            </a:r>
          </a:p>
          <a:p>
            <a:pPr eaLnBrk="1" hangingPunct="1">
              <a:lnSpc>
                <a:spcPct val="80000"/>
              </a:lnSpc>
            </a:pPr>
            <a:r>
              <a:rPr lang="id-ID" sz="2800" smtClean="0"/>
              <a:t>JAVA </a:t>
            </a:r>
          </a:p>
          <a:p>
            <a:pPr eaLnBrk="1" hangingPunct="1">
              <a:lnSpc>
                <a:spcPct val="80000"/>
              </a:lnSpc>
            </a:pPr>
            <a:r>
              <a:rPr lang="id-ID" sz="2800" smtClean="0"/>
              <a:t>Network Security </a:t>
            </a:r>
          </a:p>
          <a:p>
            <a:pPr eaLnBrk="1" hangingPunct="1">
              <a:lnSpc>
                <a:spcPct val="80000"/>
              </a:lnSpc>
            </a:pPr>
            <a:r>
              <a:rPr lang="id-ID" sz="2800" smtClean="0"/>
              <a:t>UNIX </a:t>
            </a:r>
          </a:p>
          <a:p>
            <a:pPr eaLnBrk="1" hangingPunct="1">
              <a:lnSpc>
                <a:spcPct val="80000"/>
              </a:lnSpc>
            </a:pPr>
            <a:r>
              <a:rPr lang="id-ID" sz="2800" smtClean="0"/>
              <a:t>Web Design </a:t>
            </a:r>
          </a:p>
          <a:p>
            <a:pPr eaLnBrk="1" hangingPunct="1">
              <a:lnSpc>
                <a:spcPct val="80000"/>
              </a:lnSpc>
            </a:pPr>
            <a:r>
              <a:rPr lang="id-ID" sz="2800" smtClean="0"/>
              <a:t>Wireless LAN </a:t>
            </a:r>
            <a:endParaRPr lang="en-US" sz="280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Perangkat Jaringan</a:t>
            </a:r>
          </a:p>
        </p:txBody>
      </p:sp>
      <p:sp>
        <p:nvSpPr>
          <p:cNvPr id="59395" name="Rectangle 3"/>
          <p:cNvSpPr>
            <a:spLocks noGrp="1" noChangeArrowheads="1"/>
          </p:cNvSpPr>
          <p:nvPr>
            <p:ph idx="1"/>
          </p:nvPr>
        </p:nvSpPr>
        <p:spPr>
          <a:xfrm>
            <a:off x="457200" y="1752600"/>
            <a:ext cx="8412163" cy="2743200"/>
          </a:xfrm>
        </p:spPr>
        <p:txBody>
          <a:bodyPr/>
          <a:lstStyle/>
          <a:p>
            <a:pPr eaLnBrk="1" hangingPunct="1">
              <a:buFont typeface="Wingdings 2" pitchFamily="18" charset="2"/>
              <a:buNone/>
            </a:pPr>
            <a:r>
              <a:rPr lang="it-IT" sz="2000" b="1" smtClean="0"/>
              <a:t>Wireless Adapter</a:t>
            </a:r>
            <a:r>
              <a:rPr lang="it-IT" sz="2000" smtClean="0"/>
              <a:t> </a:t>
            </a:r>
          </a:p>
          <a:p>
            <a:pPr eaLnBrk="1" hangingPunct="1"/>
            <a:r>
              <a:rPr lang="it-IT" sz="2000" smtClean="0"/>
              <a:t>Pada prinsipnya mirip dengan NIC. Hanya saja wireless adapater merupakan interface end user ke jaringan wireless. </a:t>
            </a:r>
          </a:p>
          <a:p>
            <a:pPr eaLnBrk="1" hangingPunct="1"/>
            <a:r>
              <a:rPr lang="it-IT" sz="2000" smtClean="0"/>
              <a:t>Pada laptop-laptop jenis baru, wireless adapter sudah terintegrasi di dalamnya, dan biasa disebut PCMCIA. Untuk laptop dan PC yang belum tersedia, dapat digunakan wireless external</a:t>
            </a:r>
            <a:r>
              <a:rPr lang="en-US" sz="2000" smtClean="0"/>
              <a:t> </a:t>
            </a:r>
          </a:p>
        </p:txBody>
      </p:sp>
      <p:sp>
        <p:nvSpPr>
          <p:cNvPr id="59396"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E6CA4A3F-082E-4C24-940C-7D80AC0AE50B}" type="slidenum">
              <a:rPr lang="en-US" smtClean="0"/>
              <a:pPr algn="l"/>
              <a:t>34</a:t>
            </a:fld>
            <a:endParaRPr lang="en-US" smtClean="0"/>
          </a:p>
        </p:txBody>
      </p:sp>
      <p:pic>
        <p:nvPicPr>
          <p:cNvPr id="593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886200"/>
            <a:ext cx="36576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Media Jaringan</a:t>
            </a:r>
          </a:p>
        </p:txBody>
      </p:sp>
      <p:sp>
        <p:nvSpPr>
          <p:cNvPr id="60419" name="Rectangle 3"/>
          <p:cNvSpPr>
            <a:spLocks noGrp="1" noChangeArrowheads="1"/>
          </p:cNvSpPr>
          <p:nvPr>
            <p:ph idx="1"/>
          </p:nvPr>
        </p:nvSpPr>
        <p:spPr>
          <a:xfrm>
            <a:off x="381000" y="1981200"/>
            <a:ext cx="8564563" cy="1371600"/>
          </a:xfrm>
        </p:spPr>
        <p:txBody>
          <a:bodyPr/>
          <a:lstStyle/>
          <a:p>
            <a:pPr eaLnBrk="1" hangingPunct="1"/>
            <a:r>
              <a:rPr lang="it-IT" sz="2000" smtClean="0"/>
              <a:t>Merupakan medium yang digunakan untuk mentransmisikan data informasi dari pengirim ke penerima atau dari server ke client. Beberapa media dalam jaringan komputer adalah coaxial, tembaga, optik, dan wireless.</a:t>
            </a:r>
            <a:endParaRPr lang="en-US" sz="2000" smtClean="0"/>
          </a:p>
        </p:txBody>
      </p:sp>
      <p:sp>
        <p:nvSpPr>
          <p:cNvPr id="60420"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F004C2F2-A5A6-4E6C-800B-54F48A2DCDFA}" type="slidenum">
              <a:rPr lang="en-US" smtClean="0"/>
              <a:pPr algn="l"/>
              <a:t>35</a:t>
            </a:fld>
            <a:endParaRPr lang="en-US" smtClean="0"/>
          </a:p>
        </p:txBody>
      </p:sp>
      <p:pic>
        <p:nvPicPr>
          <p:cNvPr id="604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352800"/>
            <a:ext cx="4876800"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581400"/>
            <a:ext cx="2362200" cy="1676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it-IT" sz="2400" smtClean="0"/>
              <a:t>MAN (Metropolitan Area Network)</a:t>
            </a:r>
            <a:br>
              <a:rPr lang="it-IT" sz="2400" smtClean="0"/>
            </a:br>
            <a:endParaRPr lang="en-US" sz="2400" smtClean="0"/>
          </a:p>
        </p:txBody>
      </p:sp>
      <p:sp>
        <p:nvSpPr>
          <p:cNvPr id="61443" name="Rectangle 3"/>
          <p:cNvSpPr>
            <a:spLocks noGrp="1" noChangeArrowheads="1"/>
          </p:cNvSpPr>
          <p:nvPr>
            <p:ph idx="1"/>
          </p:nvPr>
        </p:nvSpPr>
        <p:spPr>
          <a:xfrm>
            <a:off x="381000" y="2362200"/>
            <a:ext cx="8488363" cy="3581400"/>
          </a:xfrm>
        </p:spPr>
        <p:txBody>
          <a:bodyPr/>
          <a:lstStyle/>
          <a:p>
            <a:pPr marL="990600" lvl="1" indent="-533400" algn="just" eaLnBrk="1" hangingPunct="1">
              <a:buFont typeface="Wingdings 2" pitchFamily="18" charset="2"/>
              <a:buNone/>
            </a:pPr>
            <a:r>
              <a:rPr lang="it-IT" sz="2400" b="1" smtClean="0"/>
              <a:t>Metropolitan Area Network</a:t>
            </a:r>
            <a:r>
              <a:rPr lang="it-IT" sz="2400" smtClean="0"/>
              <a:t> menggunakan metode yang sama dengan LAN namun daerah cakupannya lebih luas. Daerah cakupan MAN bisa satu RW, beberapa kantor yang berada dalam komplek yang sama, satu kota, bahkan satu provinsi. </a:t>
            </a:r>
          </a:p>
          <a:p>
            <a:pPr marL="990600" lvl="1" indent="-533400" algn="just" eaLnBrk="1" hangingPunct="1">
              <a:buFont typeface="Wingdings 2" pitchFamily="18" charset="2"/>
              <a:buNone/>
            </a:pPr>
            <a:r>
              <a:rPr lang="it-IT" sz="2400" smtClean="0"/>
              <a:t>Dapat dikatakan MAN merupakan pengembangan dari LAN.</a:t>
            </a:r>
            <a:endParaRPr lang="en-US" sz="2400" b="1" i="1" smtClean="0"/>
          </a:p>
          <a:p>
            <a:pPr marL="990600" lvl="1" indent="-533400" algn="just" eaLnBrk="1" hangingPunct="1">
              <a:buFont typeface="Wingdings 2" pitchFamily="18" charset="2"/>
              <a:buNone/>
            </a:pPr>
            <a:endParaRPr lang="en-US" sz="2400" b="1" i="1" smtClean="0"/>
          </a:p>
          <a:p>
            <a:pPr marL="609600" indent="-609600" eaLnBrk="1" hangingPunct="1"/>
            <a:endParaRPr lang="en-US" sz="2400" smtClean="0"/>
          </a:p>
        </p:txBody>
      </p:sp>
      <p:sp>
        <p:nvSpPr>
          <p:cNvPr id="61444"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8756903B-6510-4F44-B067-BBF552AF1B4A}" type="slidenum">
              <a:rPr lang="en-US" smtClean="0"/>
              <a:pPr algn="l"/>
              <a:t>36</a:t>
            </a:fld>
            <a:endParaRPr 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MAN</a:t>
            </a:r>
          </a:p>
        </p:txBody>
      </p:sp>
      <p:sp>
        <p:nvSpPr>
          <p:cNvPr id="62467"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264D7457-C13D-4458-92EB-74EB7FC1A089}" type="slidenum">
              <a:rPr lang="en-US" smtClean="0"/>
              <a:pPr algn="l"/>
              <a:t>37</a:t>
            </a:fld>
            <a:endParaRPr lang="en-US" smtClean="0"/>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563880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667000" y="990600"/>
            <a:ext cx="7772400" cy="838200"/>
          </a:xfrm>
        </p:spPr>
        <p:txBody>
          <a:bodyPr>
            <a:normAutofit fontScale="90000"/>
          </a:bodyPr>
          <a:lstStyle/>
          <a:p>
            <a:pPr marL="838200" indent="-838200" eaLnBrk="1" hangingPunct="1">
              <a:defRPr/>
            </a:pPr>
            <a:r>
              <a:rPr lang="it-IT" sz="3200" smtClean="0"/>
              <a:t>WAN (Wide Area Network)</a:t>
            </a:r>
            <a:r>
              <a:rPr lang="en-US" sz="3200" i="1" smtClean="0"/>
              <a:t/>
            </a:r>
            <a:br>
              <a:rPr lang="en-US" sz="3200" i="1" smtClean="0"/>
            </a:br>
            <a:endParaRPr lang="en-US" sz="3200" i="1" smtClean="0"/>
          </a:p>
        </p:txBody>
      </p:sp>
      <p:sp>
        <p:nvSpPr>
          <p:cNvPr id="63491" name="Rectangle 3"/>
          <p:cNvSpPr>
            <a:spLocks noGrp="1" noChangeArrowheads="1"/>
          </p:cNvSpPr>
          <p:nvPr>
            <p:ph idx="1"/>
          </p:nvPr>
        </p:nvSpPr>
        <p:spPr/>
        <p:txBody>
          <a:bodyPr/>
          <a:lstStyle/>
          <a:p>
            <a:pPr eaLnBrk="1" hangingPunct="1"/>
            <a:r>
              <a:rPr lang="en-US" smtClean="0"/>
              <a:t>Wide Area Network cakupannya lebih luas dari MAN. </a:t>
            </a:r>
          </a:p>
          <a:p>
            <a:pPr eaLnBrk="1" hangingPunct="1"/>
            <a:r>
              <a:rPr lang="en-US" smtClean="0"/>
              <a:t>Cakupan WAN meliputi satu kawasan, satu negara, satu pulau, bahkan satu benua. Metode yang digunakan WAN hampir sama dengan LAN dan MAN. </a:t>
            </a:r>
          </a:p>
        </p:txBody>
      </p:sp>
      <p:sp>
        <p:nvSpPr>
          <p:cNvPr id="63492"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E879FE33-C23F-44BC-A357-BE0FA4BAB4B0}" type="slidenum">
              <a:rPr lang="en-US" smtClean="0"/>
              <a:pPr algn="l"/>
              <a:t>38</a:t>
            </a:fld>
            <a:endParaRPr 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endParaRPr lang="id-ID" smtClean="0"/>
          </a:p>
        </p:txBody>
      </p:sp>
      <p:sp>
        <p:nvSpPr>
          <p:cNvPr id="64515"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4679CB3A-2E97-4E33-8C1B-A1D0EF041622}" type="slidenum">
              <a:rPr lang="en-US" smtClean="0"/>
              <a:pPr algn="l"/>
              <a:t>39</a:t>
            </a:fld>
            <a:endParaRPr lang="en-US" smtClean="0"/>
          </a:p>
        </p:txBody>
      </p:sp>
      <p:pic>
        <p:nvPicPr>
          <p:cNvPr id="64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6172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sv-SE" sz="4000" smtClean="0"/>
              <a:t>Tujuan Pembangunan Jaringan Komputer</a:t>
            </a:r>
            <a:endParaRPr lang="en-US" sz="4000" smtClean="0"/>
          </a:p>
        </p:txBody>
      </p:sp>
      <p:sp>
        <p:nvSpPr>
          <p:cNvPr id="28675" name="Rectangle 3"/>
          <p:cNvSpPr>
            <a:spLocks noGrp="1" noChangeArrowheads="1"/>
          </p:cNvSpPr>
          <p:nvPr>
            <p:ph type="body" idx="1"/>
          </p:nvPr>
        </p:nvSpPr>
        <p:spPr/>
        <p:txBody>
          <a:bodyPr/>
          <a:lstStyle/>
          <a:p>
            <a:pPr marL="0" indent="0" eaLnBrk="1" hangingPunct="1">
              <a:buFont typeface="Wingdings" pitchFamily="2" charset="2"/>
              <a:buNone/>
            </a:pPr>
            <a:r>
              <a:rPr lang="sv-SE" smtClean="0"/>
              <a:t>mengantarkan informasi secara tepat dan akurat dari sisi pengirim ke sisi penerima</a:t>
            </a:r>
            <a:r>
              <a:rPr lang="en-US" smtClean="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INTERNET</a:t>
            </a:r>
          </a:p>
        </p:txBody>
      </p:sp>
      <p:sp>
        <p:nvSpPr>
          <p:cNvPr id="65539" name="Rectangle 3"/>
          <p:cNvSpPr>
            <a:spLocks noGrp="1" noChangeArrowheads="1"/>
          </p:cNvSpPr>
          <p:nvPr>
            <p:ph idx="1"/>
          </p:nvPr>
        </p:nvSpPr>
        <p:spPr>
          <a:xfrm>
            <a:off x="381000" y="1981200"/>
            <a:ext cx="8564563" cy="1066800"/>
          </a:xfrm>
        </p:spPr>
        <p:txBody>
          <a:bodyPr/>
          <a:lstStyle/>
          <a:p>
            <a:pPr eaLnBrk="1" hangingPunct="1"/>
            <a:r>
              <a:rPr lang="de-DE" sz="1800" smtClean="0"/>
              <a:t>Internet adalah interkoneksi jaringan-jaringan komputer yang ada di dunia.Koneksi antar jaringan komputer dapat dilakukan berkat dukungan protokol yang khas, yaitu IP (Internet Protocol).</a:t>
            </a:r>
            <a:endParaRPr lang="en-US" sz="1800" smtClean="0"/>
          </a:p>
        </p:txBody>
      </p:sp>
      <p:sp>
        <p:nvSpPr>
          <p:cNvPr id="65540"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0FBD91F5-5903-44A4-8543-0B48334A8F37}" type="slidenum">
              <a:rPr lang="en-US" smtClean="0"/>
              <a:pPr algn="l"/>
              <a:t>40</a:t>
            </a:fld>
            <a:endParaRPr lang="en-US" smtClean="0"/>
          </a:p>
        </p:txBody>
      </p:sp>
      <p:pic>
        <p:nvPicPr>
          <p:cNvPr id="655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971800"/>
            <a:ext cx="5562600"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Membangun LAN</a:t>
            </a:r>
          </a:p>
        </p:txBody>
      </p:sp>
      <p:sp>
        <p:nvSpPr>
          <p:cNvPr id="66563" name="Rectangle 3"/>
          <p:cNvSpPr>
            <a:spLocks noGrp="1" noChangeArrowheads="1"/>
          </p:cNvSpPr>
          <p:nvPr>
            <p:ph idx="1"/>
          </p:nvPr>
        </p:nvSpPr>
        <p:spPr>
          <a:xfrm>
            <a:off x="1173163" y="1981200"/>
            <a:ext cx="7772400" cy="2819400"/>
          </a:xfrm>
        </p:spPr>
        <p:txBody>
          <a:bodyPr/>
          <a:lstStyle/>
          <a:p>
            <a:pPr marL="609600" indent="-609600" eaLnBrk="1" hangingPunct="1"/>
            <a:r>
              <a:rPr lang="it-IT" smtClean="0"/>
              <a:t>Perbandingan tipe kabel dan jarak maksimum</a:t>
            </a:r>
          </a:p>
          <a:p>
            <a:pPr marL="609600" indent="-609600" eaLnBrk="1" hangingPunct="1"/>
            <a:r>
              <a:rPr lang="de-DE" smtClean="0"/>
              <a:t>Pemilihan pengkabelan sesuai dengan perangkat yang digunakan</a:t>
            </a:r>
          </a:p>
          <a:p>
            <a:pPr marL="609600" indent="-609600" eaLnBrk="1" hangingPunct="1">
              <a:buFont typeface="Wingdings 2" pitchFamily="18" charset="2"/>
              <a:buNone/>
            </a:pPr>
            <a:endParaRPr lang="en-US" smtClean="0"/>
          </a:p>
        </p:txBody>
      </p:sp>
      <p:sp>
        <p:nvSpPr>
          <p:cNvPr id="66564"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2249BF73-D89D-4102-9173-6AD69764A947}" type="slidenum">
              <a:rPr lang="en-US" smtClean="0"/>
              <a:pPr algn="l"/>
              <a:t>41</a:t>
            </a:fld>
            <a:endParaRPr 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endParaRPr lang="id-ID" smtClean="0"/>
          </a:p>
        </p:txBody>
      </p:sp>
      <p:sp>
        <p:nvSpPr>
          <p:cNvPr id="67587"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29322115-F44F-4394-A7DA-CCABA5589C35}" type="slidenum">
              <a:rPr lang="en-US" smtClean="0"/>
              <a:pPr algn="l"/>
              <a:t>42</a:t>
            </a:fld>
            <a:endParaRPr lang="en-US" smtClean="0"/>
          </a:p>
        </p:txBody>
      </p:sp>
      <p:pic>
        <p:nvPicPr>
          <p:cNvPr id="67588" name="Picture 4" descr="UTP vs Jara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905000"/>
            <a:ext cx="64008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de-DE" sz="2800" smtClean="0"/>
              <a:t>2 model pengkabelan pada LAN</a:t>
            </a:r>
            <a:r>
              <a:rPr lang="en-US" sz="2800" smtClean="0"/>
              <a:t> </a:t>
            </a:r>
          </a:p>
        </p:txBody>
      </p:sp>
      <p:sp>
        <p:nvSpPr>
          <p:cNvPr id="68611"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7C5A480E-0445-450E-AF00-1EB49B8B4526}" type="slidenum">
              <a:rPr lang="en-US" smtClean="0"/>
              <a:pPr algn="l"/>
              <a:t>43</a:t>
            </a:fld>
            <a:endParaRPr lang="en-US"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8800"/>
            <a:ext cx="5486400"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STRAIGHT</a:t>
            </a:r>
          </a:p>
        </p:txBody>
      </p:sp>
      <p:sp>
        <p:nvSpPr>
          <p:cNvPr id="69635" name="Rectangle 3"/>
          <p:cNvSpPr>
            <a:spLocks noGrp="1" noChangeArrowheads="1"/>
          </p:cNvSpPr>
          <p:nvPr>
            <p:ph idx="1"/>
          </p:nvPr>
        </p:nvSpPr>
        <p:spPr>
          <a:xfrm>
            <a:off x="1173163" y="1981200"/>
            <a:ext cx="7772400" cy="1371600"/>
          </a:xfrm>
        </p:spPr>
        <p:txBody>
          <a:bodyPr/>
          <a:lstStyle/>
          <a:p>
            <a:pPr eaLnBrk="1" hangingPunct="1"/>
            <a:r>
              <a:rPr lang="sv-SE" sz="1800" smtClean="0"/>
              <a:t>Mode straight digunakan pada interkoneksi perangkat :</a:t>
            </a:r>
          </a:p>
          <a:p>
            <a:pPr lvl="1" eaLnBrk="1" hangingPunct="1"/>
            <a:r>
              <a:rPr lang="sv-SE" sz="1800" smtClean="0"/>
              <a:t>Switch to router </a:t>
            </a:r>
          </a:p>
          <a:p>
            <a:pPr lvl="1" eaLnBrk="1" hangingPunct="1"/>
            <a:r>
              <a:rPr lang="sv-SE" sz="1800" smtClean="0"/>
              <a:t>Computer to switch</a:t>
            </a:r>
          </a:p>
          <a:p>
            <a:pPr lvl="1" eaLnBrk="1" hangingPunct="1"/>
            <a:r>
              <a:rPr lang="sv-SE" sz="1800" smtClean="0"/>
              <a:t>Computer to hub</a:t>
            </a:r>
            <a:endParaRPr lang="en-US" sz="1800" smtClean="0"/>
          </a:p>
        </p:txBody>
      </p:sp>
      <p:sp>
        <p:nvSpPr>
          <p:cNvPr id="69636"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2EEF71BC-C4E8-45AF-9189-5332878E788B}" type="slidenum">
              <a:rPr lang="en-US" smtClean="0"/>
              <a:pPr algn="l"/>
              <a:t>44</a:t>
            </a:fld>
            <a:endParaRPr lang="en-US" smtClean="0"/>
          </a:p>
        </p:txBody>
      </p:sp>
      <p:pic>
        <p:nvPicPr>
          <p:cNvPr id="6963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8400"/>
            <a:ext cx="45720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sv-SE" smtClean="0"/>
              <a:t>Crossover</a:t>
            </a:r>
            <a:endParaRPr lang="en-US" smtClean="0"/>
          </a:p>
        </p:txBody>
      </p:sp>
      <p:sp>
        <p:nvSpPr>
          <p:cNvPr id="70659" name="Rectangle 3"/>
          <p:cNvSpPr>
            <a:spLocks noGrp="1" noChangeArrowheads="1"/>
          </p:cNvSpPr>
          <p:nvPr>
            <p:ph idx="1"/>
          </p:nvPr>
        </p:nvSpPr>
        <p:spPr/>
        <p:txBody>
          <a:bodyPr/>
          <a:lstStyle/>
          <a:p>
            <a:pPr eaLnBrk="1" hangingPunct="1">
              <a:lnSpc>
                <a:spcPct val="90000"/>
              </a:lnSpc>
              <a:buFont typeface="Wingdings 2" pitchFamily="18" charset="2"/>
              <a:buNone/>
            </a:pPr>
            <a:r>
              <a:rPr lang="sv-SE" smtClean="0"/>
              <a:t>Mode Crossover digunakan pada interkoneksi :</a:t>
            </a:r>
          </a:p>
          <a:p>
            <a:pPr lvl="1" eaLnBrk="1" hangingPunct="1">
              <a:lnSpc>
                <a:spcPct val="90000"/>
              </a:lnSpc>
            </a:pPr>
            <a:r>
              <a:rPr lang="sv-SE" smtClean="0"/>
              <a:t>Switch to switch</a:t>
            </a:r>
          </a:p>
          <a:p>
            <a:pPr lvl="1" eaLnBrk="1" hangingPunct="1">
              <a:lnSpc>
                <a:spcPct val="90000"/>
              </a:lnSpc>
            </a:pPr>
            <a:r>
              <a:rPr lang="sv-SE" smtClean="0"/>
              <a:t>Switch to hub</a:t>
            </a:r>
          </a:p>
          <a:p>
            <a:pPr lvl="1" eaLnBrk="1" hangingPunct="1">
              <a:lnSpc>
                <a:spcPct val="90000"/>
              </a:lnSpc>
            </a:pPr>
            <a:r>
              <a:rPr lang="sv-SE" smtClean="0"/>
              <a:t>Hub to hub</a:t>
            </a:r>
          </a:p>
          <a:p>
            <a:pPr lvl="1" eaLnBrk="1" hangingPunct="1">
              <a:lnSpc>
                <a:spcPct val="90000"/>
              </a:lnSpc>
            </a:pPr>
            <a:r>
              <a:rPr lang="sv-SE" smtClean="0"/>
              <a:t>Router to router</a:t>
            </a:r>
          </a:p>
          <a:p>
            <a:pPr lvl="1" eaLnBrk="1" hangingPunct="1">
              <a:lnSpc>
                <a:spcPct val="90000"/>
              </a:lnSpc>
            </a:pPr>
            <a:r>
              <a:rPr lang="sv-SE" smtClean="0"/>
              <a:t>Computer to computer</a:t>
            </a:r>
          </a:p>
          <a:p>
            <a:pPr lvl="1" eaLnBrk="1" hangingPunct="1">
              <a:lnSpc>
                <a:spcPct val="90000"/>
              </a:lnSpc>
            </a:pPr>
            <a:r>
              <a:rPr lang="sv-SE" smtClean="0"/>
              <a:t>Computer to router</a:t>
            </a:r>
            <a:endParaRPr lang="en-US" smtClean="0"/>
          </a:p>
        </p:txBody>
      </p:sp>
      <p:sp>
        <p:nvSpPr>
          <p:cNvPr id="70660"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7F623FD5-D8C8-4777-BEC3-D4AB5763D38D}" type="slidenum">
              <a:rPr lang="en-US" smtClean="0"/>
              <a:pPr algn="l"/>
              <a:t>45</a:t>
            </a:fld>
            <a:endParaRPr lang="en-U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endParaRPr lang="id-ID" smtClean="0"/>
          </a:p>
        </p:txBody>
      </p:sp>
      <p:sp>
        <p:nvSpPr>
          <p:cNvPr id="71683"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6FD67155-ADDB-47A5-A15C-9E9B30CEE76A}" type="slidenum">
              <a:rPr lang="en-US" smtClean="0"/>
              <a:pPr algn="l"/>
              <a:t>46</a:t>
            </a:fld>
            <a:endParaRPr lang="en-US" smtClean="0"/>
          </a:p>
        </p:txBody>
      </p:sp>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905000"/>
            <a:ext cx="49530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sv-SE" sz="3600" smtClean="0"/>
              <a:t>Rollover</a:t>
            </a:r>
            <a:endParaRPr lang="en-US" sz="3600" smtClean="0"/>
          </a:p>
        </p:txBody>
      </p:sp>
      <p:sp>
        <p:nvSpPr>
          <p:cNvPr id="72707" name="Rectangle 3"/>
          <p:cNvSpPr>
            <a:spLocks noGrp="1" noChangeArrowheads="1"/>
          </p:cNvSpPr>
          <p:nvPr>
            <p:ph idx="1"/>
          </p:nvPr>
        </p:nvSpPr>
        <p:spPr>
          <a:xfrm>
            <a:off x="1173163" y="1981200"/>
            <a:ext cx="7772400" cy="1219200"/>
          </a:xfrm>
        </p:spPr>
        <p:txBody>
          <a:bodyPr/>
          <a:lstStyle/>
          <a:p>
            <a:pPr eaLnBrk="1" hangingPunct="1"/>
            <a:r>
              <a:rPr lang="sv-SE" sz="2400" smtClean="0"/>
              <a:t>Mode Rollover digunakan untuk menghubungkan PC dengan Router melalui port console.</a:t>
            </a:r>
            <a:r>
              <a:rPr lang="en-US" sz="2400" smtClean="0"/>
              <a:t> </a:t>
            </a:r>
          </a:p>
        </p:txBody>
      </p:sp>
      <p:sp>
        <p:nvSpPr>
          <p:cNvPr id="72708"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0F0424A8-6498-4528-847D-0BF1E54AE6C1}" type="slidenum">
              <a:rPr lang="en-US" smtClean="0"/>
              <a:pPr algn="l"/>
              <a:t>47</a:t>
            </a:fld>
            <a:endParaRPr lang="en-US" smtClean="0"/>
          </a:p>
        </p:txBody>
      </p:sp>
      <p:pic>
        <p:nvPicPr>
          <p:cNvPr id="727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895600"/>
            <a:ext cx="419100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endParaRPr lang="id-ID" smtClean="0"/>
          </a:p>
        </p:txBody>
      </p:sp>
      <p:sp>
        <p:nvSpPr>
          <p:cNvPr id="73731"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30B3AB85-0195-4188-906A-71F6C2CEF137}" type="slidenum">
              <a:rPr lang="en-US" smtClean="0"/>
              <a:pPr algn="l"/>
              <a:t>48</a:t>
            </a:fld>
            <a:endParaRPr lang="en-US" smtClean="0"/>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74676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endParaRPr lang="id-ID" smtClean="0"/>
          </a:p>
        </p:txBody>
      </p:sp>
      <p:sp>
        <p:nvSpPr>
          <p:cNvPr id="74755" name="Slide Number Placeholder 5"/>
          <p:cNvSpPr>
            <a:spLocks noGrp="1"/>
          </p:cNvSpPr>
          <p:nvPr>
            <p:ph type="sldNum" sz="quarter" idx="11"/>
          </p:nvPr>
        </p:nvSpPr>
        <p:spPr>
          <a:xfrm>
            <a:off x="457200"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a:fld id="{90753E63-1A3B-446F-9992-AC7D01431E0B}" type="slidenum">
              <a:rPr lang="en-US" smtClean="0"/>
              <a:pPr algn="l"/>
              <a:t>49</a:t>
            </a:fld>
            <a:endParaRPr lang="en-US" smtClean="0"/>
          </a:p>
        </p:txBody>
      </p:sp>
      <p:pic>
        <p:nvPicPr>
          <p:cNvPr id="74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38400"/>
            <a:ext cx="75438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sv-SE" smtClean="0"/>
              <a:t>Manfaat Jaringan Komputer</a:t>
            </a:r>
            <a:endParaRPr lang="en-US" smtClean="0"/>
          </a:p>
        </p:txBody>
      </p:sp>
      <p:sp>
        <p:nvSpPr>
          <p:cNvPr id="29699" name="Rectangle 3"/>
          <p:cNvSpPr>
            <a:spLocks noGrp="1" noChangeArrowheads="1"/>
          </p:cNvSpPr>
          <p:nvPr>
            <p:ph type="body" idx="1"/>
          </p:nvPr>
        </p:nvSpPr>
        <p:spPr/>
        <p:txBody>
          <a:bodyPr/>
          <a:lstStyle/>
          <a:p>
            <a:pPr eaLnBrk="1" hangingPunct="1">
              <a:lnSpc>
                <a:spcPct val="90000"/>
              </a:lnSpc>
            </a:pPr>
            <a:r>
              <a:rPr lang="sv-SE" smtClean="0"/>
              <a:t>Berbagi sumber daya (</a:t>
            </a:r>
            <a:r>
              <a:rPr lang="sv-SE" i="1" smtClean="0"/>
              <a:t>sharing resources</a:t>
            </a:r>
            <a:r>
              <a:rPr lang="sv-SE" smtClean="0"/>
              <a:t>) </a:t>
            </a:r>
          </a:p>
          <a:p>
            <a:pPr eaLnBrk="1" hangingPunct="1">
              <a:lnSpc>
                <a:spcPct val="90000"/>
              </a:lnSpc>
            </a:pPr>
            <a:r>
              <a:rPr lang="sv-SE" smtClean="0"/>
              <a:t>Media komunikasi</a:t>
            </a:r>
          </a:p>
          <a:p>
            <a:pPr eaLnBrk="1" hangingPunct="1">
              <a:lnSpc>
                <a:spcPct val="90000"/>
              </a:lnSpc>
            </a:pPr>
            <a:r>
              <a:rPr lang="sv-SE" smtClean="0"/>
              <a:t>Integrasi data</a:t>
            </a:r>
          </a:p>
          <a:p>
            <a:pPr eaLnBrk="1" hangingPunct="1">
              <a:lnSpc>
                <a:spcPct val="90000"/>
              </a:lnSpc>
            </a:pPr>
            <a:r>
              <a:rPr lang="sv-SE" smtClean="0"/>
              <a:t>Pengembangan dan pemeliharaan</a:t>
            </a:r>
          </a:p>
          <a:p>
            <a:pPr eaLnBrk="1" hangingPunct="1">
              <a:lnSpc>
                <a:spcPct val="90000"/>
              </a:lnSpc>
            </a:pPr>
            <a:r>
              <a:rPr lang="sv-SE" smtClean="0"/>
              <a:t>Keamanan data</a:t>
            </a:r>
          </a:p>
          <a:p>
            <a:pPr eaLnBrk="1" hangingPunct="1">
              <a:lnSpc>
                <a:spcPct val="90000"/>
              </a:lnSpc>
            </a:pPr>
            <a:r>
              <a:rPr lang="sv-SE" smtClean="0"/>
              <a:t>Sumber daya lebih efisien dan informasi terkini.</a:t>
            </a:r>
            <a:endParaRPr lang="en-US"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sv-SE" smtClean="0"/>
              <a:t>Pemilihan Kabel</a:t>
            </a:r>
            <a:endParaRPr lang="en-US" smtClean="0"/>
          </a:p>
        </p:txBody>
      </p:sp>
      <p:graphicFrame>
        <p:nvGraphicFramePr>
          <p:cNvPr id="34981" name="Group 165"/>
          <p:cNvGraphicFramePr>
            <a:graphicFrameLocks noGrp="1"/>
          </p:cNvGraphicFramePr>
          <p:nvPr>
            <p:ph idx="1"/>
          </p:nvPr>
        </p:nvGraphicFramePr>
        <p:xfrm>
          <a:off x="457200" y="1981200"/>
          <a:ext cx="8229600" cy="4341813"/>
        </p:xfrm>
        <a:graphic>
          <a:graphicData uri="http://schemas.openxmlformats.org/drawingml/2006/table">
            <a:tbl>
              <a:tblPr/>
              <a:tblGrid>
                <a:gridCol w="2057400"/>
                <a:gridCol w="2057400"/>
                <a:gridCol w="2057400"/>
                <a:gridCol w="2057400"/>
              </a:tblGrid>
              <a:tr h="43977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sv-SE" sz="1800" b="1" i="0" u="none" strike="noStrike" cap="none" normalizeH="0" baseline="0" smtClean="0">
                          <a:ln>
                            <a:noFill/>
                          </a:ln>
                          <a:solidFill>
                            <a:srgbClr val="FFFFFF"/>
                          </a:solidFill>
                          <a:effectLst/>
                          <a:latin typeface="Verdana" pitchFamily="34" charset="0"/>
                          <a:cs typeface="Times New Roman" pitchFamily="18" charset="0"/>
                        </a:rPr>
                        <a:t>Tipe</a:t>
                      </a:r>
                      <a:endParaRPr kumimoji="0" lang="sv-SE" sz="18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sv-SE" sz="1800" b="1" i="0" u="none" strike="noStrike" cap="none" normalizeH="0" baseline="0" smtClean="0">
                          <a:ln>
                            <a:noFill/>
                          </a:ln>
                          <a:solidFill>
                            <a:srgbClr val="FFFFFF"/>
                          </a:solidFill>
                          <a:effectLst/>
                          <a:latin typeface="Verdana" pitchFamily="34" charset="0"/>
                          <a:cs typeface="Times New Roman" pitchFamily="18" charset="0"/>
                        </a:rPr>
                        <a:t>Kecepatan</a:t>
                      </a:r>
                      <a:endParaRPr kumimoji="0" lang="sv-SE" sz="18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sv-SE" sz="1800" b="1" i="0" u="none" strike="noStrike" cap="none" normalizeH="0" baseline="0" smtClean="0">
                          <a:ln>
                            <a:noFill/>
                          </a:ln>
                          <a:solidFill>
                            <a:srgbClr val="FFFFFF"/>
                          </a:solidFill>
                          <a:effectLst/>
                          <a:latin typeface="Verdana" pitchFamily="34" charset="0"/>
                          <a:cs typeface="Times New Roman" pitchFamily="18" charset="0"/>
                        </a:rPr>
                        <a:t>Jarak</a:t>
                      </a:r>
                      <a:endParaRPr kumimoji="0" lang="sv-SE" sz="18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sv-SE" sz="1800" b="1" i="0" u="none" strike="noStrike" cap="none" normalizeH="0" baseline="0" smtClean="0">
                          <a:ln>
                            <a:noFill/>
                          </a:ln>
                          <a:solidFill>
                            <a:srgbClr val="FFFFFF"/>
                          </a:solidFill>
                          <a:effectLst/>
                          <a:latin typeface="Verdana" pitchFamily="34" charset="0"/>
                          <a:cs typeface="Times New Roman" pitchFamily="18" charset="0"/>
                        </a:rPr>
                        <a:t>Konektor</a:t>
                      </a:r>
                      <a:endParaRPr kumimoji="0" lang="sv-SE" sz="18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823020">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UTP</a:t>
                      </a:r>
                      <a:endParaRPr kumimoji="0" lang="en-US" sz="1600" b="0" i="0" u="none" strike="noStrike" cap="none" normalizeH="0" baseline="0" smtClean="0">
                        <a:ln>
                          <a:noFill/>
                        </a:ln>
                        <a:solidFill>
                          <a:schemeClr val="tx1"/>
                        </a:solidFill>
                        <a:effectLst/>
                        <a:latin typeface="Times New Roman" pitchFamily="18" charset="0"/>
                        <a:cs typeface="Times New Roman" pitchFamily="18" charset="0"/>
                      </a:endParaRPr>
                    </a:p>
                    <a:p>
                      <a:pPr marL="342900" marR="0" lvl="0" indent="-342900" algn="just" defTabSz="914400" rtl="0" eaLnBrk="0" fontAlgn="base" latinLnBrk="0" hangingPunct="0">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Kategori 5</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10 Mbps</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Times New Roman" pitchFamily="18" charset="0"/>
                          <a:cs typeface="Times New Roman" pitchFamily="18" charset="0"/>
                        </a:rPr>
                        <a:t>±</a:t>
                      </a:r>
                      <a:r>
                        <a:rPr kumimoji="0" lang="sv-SE" sz="1600" b="0" i="0" u="none" strike="noStrike" cap="none" normalizeH="0" baseline="0" smtClean="0">
                          <a:ln>
                            <a:noFill/>
                          </a:ln>
                          <a:solidFill>
                            <a:schemeClr val="tx1"/>
                          </a:solidFill>
                          <a:effectLst/>
                          <a:latin typeface="Verdana" pitchFamily="34" charset="0"/>
                          <a:cs typeface="Times New Roman" pitchFamily="18" charset="0"/>
                        </a:rPr>
                        <a:t> 300 kaki</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RJ45</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33">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Kabel koaksial</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10 Mbps</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Times New Roman" pitchFamily="18" charset="0"/>
                          <a:cs typeface="Times New Roman" pitchFamily="18" charset="0"/>
                        </a:rPr>
                        <a:t>±</a:t>
                      </a:r>
                      <a:r>
                        <a:rPr kumimoji="0" lang="sv-SE" sz="1600" b="0" i="0" u="none" strike="noStrike" cap="none" normalizeH="0" baseline="0" smtClean="0">
                          <a:ln>
                            <a:noFill/>
                          </a:ln>
                          <a:solidFill>
                            <a:schemeClr val="tx1"/>
                          </a:solidFill>
                          <a:effectLst/>
                          <a:latin typeface="Verdana" pitchFamily="34" charset="0"/>
                          <a:cs typeface="Times New Roman" pitchFamily="18" charset="0"/>
                        </a:rPr>
                        <a:t> 2500 kaki</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BNC Connector</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00179">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Kabel Telepon</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
                          <a:schemeClr val="bg2"/>
                        </a:buClr>
                        <a:buSzPct val="75000"/>
                        <a:buFont typeface="Wingdings" pitchFamily="2" charset="2"/>
                        <a:buNone/>
                        <a:tabLst/>
                      </a:pPr>
                      <a:endParaRPr kumimoji="0" lang="id-ID" sz="1600" b="0" i="0" u="none" strike="noStrike" cap="none" normalizeH="0" baseline="0" smtClean="0">
                        <a:ln>
                          <a:noFill/>
                        </a:ln>
                        <a:solidFill>
                          <a:schemeClr val="bg2"/>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
                          <a:schemeClr val="bg2"/>
                        </a:buClr>
                        <a:buSzPct val="75000"/>
                        <a:buFont typeface="Wingdings" pitchFamily="2" charset="2"/>
                        <a:buNone/>
                        <a:tabLst/>
                      </a:pPr>
                      <a:endParaRPr kumimoji="0" lang="id-ID" sz="1600" b="0" i="0" u="none" strike="noStrike" cap="none" normalizeH="0" baseline="0" smtClean="0">
                        <a:ln>
                          <a:noFill/>
                        </a:ln>
                        <a:solidFill>
                          <a:schemeClr val="bg2"/>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Konverter RJ11</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98591">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Wireless</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lebih dari  10 Mbps</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Tergantung jenis dan merek</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50000"/>
                        </a:lnSpc>
                        <a:spcBef>
                          <a:spcPct val="20000"/>
                        </a:spcBef>
                        <a:spcAft>
                          <a:spcPct val="0"/>
                        </a:spcAft>
                        <a:buClr>
                          <a:schemeClr val="bg2"/>
                        </a:buClr>
                        <a:buSzPct val="75000"/>
                        <a:buFont typeface="Wingdings" pitchFamily="2" charset="2"/>
                        <a:buNone/>
                        <a:tabLst/>
                      </a:pPr>
                      <a:endParaRPr kumimoji="0" lang="id-ID" sz="1600" b="0" i="0" u="none" strike="noStrike" cap="none" normalizeH="0" baseline="0" smtClean="0">
                        <a:ln>
                          <a:noFill/>
                        </a:ln>
                        <a:solidFill>
                          <a:schemeClr val="bg2"/>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3020">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Serat Optik</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100 Mbps</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Times New Roman" pitchFamily="18" charset="0"/>
                          <a:cs typeface="Times New Roman" pitchFamily="18" charset="0"/>
                        </a:rPr>
                        <a:t>±</a:t>
                      </a:r>
                      <a:r>
                        <a:rPr kumimoji="0" lang="sv-SE" sz="1600" b="0" i="0" u="none" strike="noStrike" cap="none" normalizeH="0" baseline="0" smtClean="0">
                          <a:ln>
                            <a:noFill/>
                          </a:ln>
                          <a:solidFill>
                            <a:schemeClr val="tx1"/>
                          </a:solidFill>
                          <a:effectLst/>
                          <a:latin typeface="Verdana" pitchFamily="34" charset="0"/>
                          <a:cs typeface="Times New Roman" pitchFamily="18" charset="0"/>
                        </a:rPr>
                        <a:t> 3 mil</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sv-SE" sz="1600" b="0" i="0" u="none" strike="noStrike" cap="none" normalizeH="0" baseline="0" smtClean="0">
                          <a:ln>
                            <a:noFill/>
                          </a:ln>
                          <a:solidFill>
                            <a:schemeClr val="tx1"/>
                          </a:solidFill>
                          <a:effectLst/>
                          <a:latin typeface="Verdana" pitchFamily="34" charset="0"/>
                          <a:cs typeface="Times New Roman" pitchFamily="18" charset="0"/>
                        </a:rPr>
                        <a:t>ST (spring loaded twist)</a:t>
                      </a:r>
                      <a:endParaRPr kumimoji="0" lang="sv-SE" sz="1600" b="0" i="0" u="none" strike="noStrike" cap="none" normalizeH="0" baseline="0" smtClean="0">
                        <a:ln>
                          <a:noFill/>
                        </a:ln>
                        <a:solidFill>
                          <a:schemeClr val="tx1"/>
                        </a:solidFill>
                        <a:effectLst/>
                        <a:latin typeface="Arial"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sv-SE" smtClean="0"/>
              <a:t>Topologi Jaringan</a:t>
            </a:r>
            <a:endParaRPr lang="en-US" smtClean="0"/>
          </a:p>
        </p:txBody>
      </p:sp>
      <p:sp>
        <p:nvSpPr>
          <p:cNvPr id="76803" name="Rectangle 3"/>
          <p:cNvSpPr>
            <a:spLocks noGrp="1" noChangeArrowheads="1"/>
          </p:cNvSpPr>
          <p:nvPr>
            <p:ph type="body" sz="half" idx="1"/>
          </p:nvPr>
        </p:nvSpPr>
        <p:spPr/>
        <p:txBody>
          <a:bodyPr/>
          <a:lstStyle/>
          <a:p>
            <a:pPr algn="just" eaLnBrk="1" hangingPunct="1"/>
            <a:r>
              <a:rPr lang="sv-SE" sz="2800" b="1" smtClean="0"/>
              <a:t>Topologi Bus</a:t>
            </a:r>
            <a:endParaRPr lang="en-US" sz="2800" b="1" smtClean="0"/>
          </a:p>
          <a:p>
            <a:pPr algn="just" eaLnBrk="1" hangingPunct="1"/>
            <a:r>
              <a:rPr lang="sv-SE" sz="2800" b="1" smtClean="0"/>
              <a:t>Topologi Star</a:t>
            </a:r>
            <a:endParaRPr lang="en-US" sz="2800" b="1" smtClean="0"/>
          </a:p>
          <a:p>
            <a:pPr algn="just" eaLnBrk="1" hangingPunct="1"/>
            <a:r>
              <a:rPr lang="sv-SE" sz="2800" b="1" smtClean="0"/>
              <a:t>Topologi Ring</a:t>
            </a:r>
            <a:endParaRPr lang="en-US" sz="2800" b="1" smtClean="0"/>
          </a:p>
          <a:p>
            <a:pPr algn="just" eaLnBrk="1" hangingPunct="1"/>
            <a:r>
              <a:rPr lang="sv-SE" sz="2800" b="1" smtClean="0"/>
              <a:t>Topologi Tree</a:t>
            </a:r>
            <a:endParaRPr lang="en-US" sz="2800" b="1" smtClean="0"/>
          </a:p>
          <a:p>
            <a:pPr eaLnBrk="1" hangingPunct="1">
              <a:buFont typeface="Wingdings" pitchFamily="2" charset="2"/>
              <a:buNone/>
            </a:pPr>
            <a:endParaRPr lang="en-US" sz="2800" smtClean="0"/>
          </a:p>
        </p:txBody>
      </p:sp>
      <p:pic>
        <p:nvPicPr>
          <p:cNvPr id="76804" name="Picture 4"/>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468938" y="1981200"/>
            <a:ext cx="2395537" cy="1866900"/>
          </a:xfrm>
          <a:noFill/>
        </p:spPr>
      </p:pic>
      <p:pic>
        <p:nvPicPr>
          <p:cNvPr id="76805" name="Picture 6"/>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40425" y="4292600"/>
            <a:ext cx="1933575" cy="1581150"/>
          </a:xfr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Topologi Logik</a:t>
            </a:r>
          </a:p>
        </p:txBody>
      </p:sp>
      <p:sp>
        <p:nvSpPr>
          <p:cNvPr id="77827" name="Rectangle 3"/>
          <p:cNvSpPr>
            <a:spLocks noGrp="1" noChangeArrowheads="1"/>
          </p:cNvSpPr>
          <p:nvPr>
            <p:ph type="body" sz="half" idx="1"/>
          </p:nvPr>
        </p:nvSpPr>
        <p:spPr/>
        <p:txBody>
          <a:bodyPr/>
          <a:lstStyle/>
          <a:p>
            <a:pPr eaLnBrk="1" hangingPunct="1"/>
            <a:r>
              <a:rPr lang="sv-SE" sz="2800" smtClean="0"/>
              <a:t>Bus</a:t>
            </a:r>
          </a:p>
          <a:p>
            <a:pPr eaLnBrk="1" hangingPunct="1"/>
            <a:endParaRPr lang="sv-SE" sz="2800" smtClean="0"/>
          </a:p>
          <a:p>
            <a:pPr eaLnBrk="1" hangingPunct="1"/>
            <a:endParaRPr lang="sv-SE" sz="2800" smtClean="0"/>
          </a:p>
          <a:p>
            <a:pPr eaLnBrk="1" hangingPunct="1"/>
            <a:endParaRPr lang="sv-SE" sz="2800" smtClean="0"/>
          </a:p>
          <a:p>
            <a:pPr eaLnBrk="1" hangingPunct="1">
              <a:buFont typeface="Wingdings" pitchFamily="2" charset="2"/>
              <a:buNone/>
            </a:pPr>
            <a:endParaRPr lang="sv-SE" sz="2800" smtClean="0"/>
          </a:p>
          <a:p>
            <a:pPr eaLnBrk="1" hangingPunct="1"/>
            <a:r>
              <a:rPr lang="sv-SE" sz="2800" smtClean="0"/>
              <a:t>Ring</a:t>
            </a:r>
            <a:endParaRPr lang="en-US" sz="2800" smtClean="0"/>
          </a:p>
        </p:txBody>
      </p:sp>
      <p:pic>
        <p:nvPicPr>
          <p:cNvPr id="77828" name="Picture 4"/>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652963" y="2162175"/>
            <a:ext cx="4029075" cy="1504950"/>
          </a:xfrm>
          <a:noFill/>
        </p:spPr>
      </p:pic>
      <p:pic>
        <p:nvPicPr>
          <p:cNvPr id="77829" name="Picture 6" descr="ring_topology"/>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773738" y="4000500"/>
            <a:ext cx="1785937" cy="1866900"/>
          </a:xfr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sv-SE" smtClean="0"/>
              <a:t>Pemilihan Topologi</a:t>
            </a:r>
            <a:endParaRPr lang="en-US" smtClean="0"/>
          </a:p>
        </p:txBody>
      </p:sp>
      <p:sp>
        <p:nvSpPr>
          <p:cNvPr id="78851" name="Rectangle 3"/>
          <p:cNvSpPr>
            <a:spLocks noGrp="1" noChangeArrowheads="1"/>
          </p:cNvSpPr>
          <p:nvPr>
            <p:ph type="body" idx="1"/>
          </p:nvPr>
        </p:nvSpPr>
        <p:spPr/>
        <p:txBody>
          <a:bodyPr/>
          <a:lstStyle/>
          <a:p>
            <a:pPr eaLnBrk="1" hangingPunct="1"/>
            <a:r>
              <a:rPr lang="sv-SE" smtClean="0"/>
              <a:t>Biaya</a:t>
            </a:r>
            <a:r>
              <a:rPr lang="en-US" smtClean="0"/>
              <a:t> </a:t>
            </a:r>
          </a:p>
          <a:p>
            <a:pPr eaLnBrk="1" hangingPunct="1"/>
            <a:r>
              <a:rPr lang="sv-SE" smtClean="0"/>
              <a:t>Kecepatan</a:t>
            </a:r>
            <a:r>
              <a:rPr lang="en-US" smtClean="0"/>
              <a:t> </a:t>
            </a:r>
          </a:p>
          <a:p>
            <a:pPr eaLnBrk="1" hangingPunct="1"/>
            <a:r>
              <a:rPr lang="sv-SE" smtClean="0"/>
              <a:t>Lingkungan</a:t>
            </a:r>
            <a:r>
              <a:rPr lang="en-US" smtClean="0"/>
              <a:t> </a:t>
            </a:r>
          </a:p>
          <a:p>
            <a:pPr eaLnBrk="1" hangingPunct="1"/>
            <a:r>
              <a:rPr lang="sv-SE" smtClean="0"/>
              <a:t>Ukuran (skalabilitas)</a:t>
            </a:r>
          </a:p>
          <a:p>
            <a:pPr eaLnBrk="1" hangingPunct="1"/>
            <a:r>
              <a:rPr lang="sv-SE" smtClean="0"/>
              <a:t>Konektivitas</a:t>
            </a:r>
            <a:r>
              <a:rPr lang="en-US" smtClean="0"/>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sv-SE" smtClean="0"/>
              <a:t>Perangkat Lunak</a:t>
            </a:r>
            <a:endParaRPr lang="en-US" smtClean="0"/>
          </a:p>
        </p:txBody>
      </p:sp>
      <p:sp>
        <p:nvSpPr>
          <p:cNvPr id="79875" name="Rectangle 3"/>
          <p:cNvSpPr>
            <a:spLocks noGrp="1" noChangeArrowheads="1"/>
          </p:cNvSpPr>
          <p:nvPr>
            <p:ph type="body" idx="1"/>
          </p:nvPr>
        </p:nvSpPr>
        <p:spPr/>
        <p:txBody>
          <a:bodyPr/>
          <a:lstStyle/>
          <a:p>
            <a:pPr algn="just" eaLnBrk="1" hangingPunct="1"/>
            <a:r>
              <a:rPr lang="sv-SE" smtClean="0"/>
              <a:t>Yang paling populer adalah Linux dan Microsoft Windows</a:t>
            </a:r>
            <a:r>
              <a:rPr lang="en-US" smtClean="0"/>
              <a:t> </a:t>
            </a:r>
          </a:p>
          <a:p>
            <a:pPr algn="just" eaLnBrk="1" hangingPunct="1"/>
            <a:r>
              <a:rPr lang="sv-SE" smtClean="0"/>
              <a:t>Dengan sistem operasi Microsoft Windows Server 2003, seseorang telah dapat merancang jaringan LAN.</a:t>
            </a:r>
            <a:endParaRPr lang="en-US"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sv-SE" sz="4000" smtClean="0"/>
              <a:t>Fitur yang harus dimiliki sebuah sistem operasi untuk server</a:t>
            </a:r>
            <a:r>
              <a:rPr lang="en-US" sz="4000" smtClean="0"/>
              <a:t> </a:t>
            </a:r>
          </a:p>
        </p:txBody>
      </p:sp>
      <p:sp>
        <p:nvSpPr>
          <p:cNvPr id="80899" name="Rectangle 3"/>
          <p:cNvSpPr>
            <a:spLocks noGrp="1" noChangeArrowheads="1"/>
          </p:cNvSpPr>
          <p:nvPr>
            <p:ph type="body" idx="1"/>
          </p:nvPr>
        </p:nvSpPr>
        <p:spPr/>
        <p:txBody>
          <a:bodyPr/>
          <a:lstStyle/>
          <a:p>
            <a:pPr eaLnBrk="1" hangingPunct="1"/>
            <a:r>
              <a:rPr lang="sv-SE" smtClean="0"/>
              <a:t>Realtime</a:t>
            </a:r>
          </a:p>
          <a:p>
            <a:pPr eaLnBrk="1" hangingPunct="1"/>
            <a:r>
              <a:rPr lang="sv-SE" smtClean="0"/>
              <a:t>Security</a:t>
            </a:r>
          </a:p>
          <a:p>
            <a:pPr eaLnBrk="1" hangingPunct="1"/>
            <a:r>
              <a:rPr lang="sv-SE" smtClean="0"/>
              <a:t>Reliabilitas</a:t>
            </a:r>
          </a:p>
          <a:p>
            <a:pPr eaLnBrk="1" hangingPunct="1"/>
            <a:r>
              <a:rPr lang="sv-SE" smtClean="0"/>
              <a:t>Skalabilitas</a:t>
            </a:r>
            <a:endParaRPr lang="en-US" smtClean="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Perancangan LAN</a:t>
            </a:r>
          </a:p>
        </p:txBody>
      </p:sp>
      <p:pic>
        <p:nvPicPr>
          <p:cNvPr id="81923" name="Picture 4"/>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628775"/>
            <a:ext cx="7993063" cy="4681538"/>
          </a:xfr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sv-SE" smtClean="0"/>
              <a:t>Prosedur Instalasi</a:t>
            </a:r>
            <a:endParaRPr lang="en-US" smtClean="0"/>
          </a:p>
        </p:txBody>
      </p:sp>
      <p:sp>
        <p:nvSpPr>
          <p:cNvPr id="82947" name="Rectangle 3"/>
          <p:cNvSpPr>
            <a:spLocks noGrp="1" noChangeArrowheads="1"/>
          </p:cNvSpPr>
          <p:nvPr>
            <p:ph type="body" idx="1"/>
          </p:nvPr>
        </p:nvSpPr>
        <p:spPr/>
        <p:txBody>
          <a:bodyPr/>
          <a:lstStyle/>
          <a:p>
            <a:pPr eaLnBrk="1" hangingPunct="1">
              <a:lnSpc>
                <a:spcPct val="80000"/>
              </a:lnSpc>
            </a:pPr>
            <a:r>
              <a:rPr lang="sv-SE" sz="2000" smtClean="0"/>
              <a:t>Konstruksi</a:t>
            </a:r>
          </a:p>
          <a:p>
            <a:pPr eaLnBrk="1" hangingPunct="1">
              <a:lnSpc>
                <a:spcPct val="80000"/>
              </a:lnSpc>
            </a:pPr>
            <a:r>
              <a:rPr lang="sv-SE" sz="2000" smtClean="0"/>
              <a:t>Elektris</a:t>
            </a:r>
          </a:p>
          <a:p>
            <a:pPr eaLnBrk="1" hangingPunct="1">
              <a:lnSpc>
                <a:spcPct val="80000"/>
              </a:lnSpc>
            </a:pPr>
            <a:endParaRPr lang="sv-SE" sz="2000" smtClean="0"/>
          </a:p>
          <a:p>
            <a:pPr eaLnBrk="1" hangingPunct="1">
              <a:lnSpc>
                <a:spcPct val="80000"/>
              </a:lnSpc>
              <a:buFont typeface="Wingdings" pitchFamily="2" charset="2"/>
              <a:buNone/>
            </a:pPr>
            <a:r>
              <a:rPr lang="sv-SE" sz="2000" smtClean="0"/>
              <a:t>Peralatan yang dibutuhkan:</a:t>
            </a:r>
          </a:p>
          <a:p>
            <a:pPr eaLnBrk="1" hangingPunct="1">
              <a:lnSpc>
                <a:spcPct val="80000"/>
              </a:lnSpc>
            </a:pPr>
            <a:r>
              <a:rPr lang="sv-SE" sz="2000" smtClean="0"/>
              <a:t>Obeng belimbing dan obeng minus</a:t>
            </a:r>
          </a:p>
          <a:p>
            <a:pPr eaLnBrk="1" hangingPunct="1">
              <a:lnSpc>
                <a:spcPct val="80000"/>
              </a:lnSpc>
            </a:pPr>
            <a:r>
              <a:rPr lang="sv-SE" sz="2000" smtClean="0"/>
              <a:t>Obeng belimbing bermagnet</a:t>
            </a:r>
          </a:p>
          <a:p>
            <a:pPr eaLnBrk="1" hangingPunct="1">
              <a:lnSpc>
                <a:spcPct val="80000"/>
              </a:lnSpc>
            </a:pPr>
            <a:r>
              <a:rPr lang="sv-SE" sz="2000" smtClean="0"/>
              <a:t>Test pen</a:t>
            </a:r>
          </a:p>
          <a:p>
            <a:pPr eaLnBrk="1" hangingPunct="1">
              <a:lnSpc>
                <a:spcPct val="80000"/>
              </a:lnSpc>
            </a:pPr>
            <a:r>
              <a:rPr lang="sv-SE" sz="2000" smtClean="0"/>
              <a:t>Tang pemotong</a:t>
            </a:r>
          </a:p>
          <a:p>
            <a:pPr eaLnBrk="1" hangingPunct="1">
              <a:lnSpc>
                <a:spcPct val="80000"/>
              </a:lnSpc>
            </a:pPr>
            <a:r>
              <a:rPr lang="sv-SE" sz="2000" smtClean="0"/>
              <a:t>Tang penjepit (</a:t>
            </a:r>
            <a:r>
              <a:rPr lang="sv-SE" sz="2000" i="1" smtClean="0"/>
              <a:t>clipper</a:t>
            </a:r>
            <a:r>
              <a:rPr lang="sv-SE" sz="2000" smtClean="0"/>
              <a:t> atau </a:t>
            </a:r>
            <a:r>
              <a:rPr lang="sv-SE" sz="2000" i="1" smtClean="0"/>
              <a:t>crampper</a:t>
            </a:r>
            <a:r>
              <a:rPr lang="sv-SE" sz="2000" smtClean="0"/>
              <a:t>)</a:t>
            </a:r>
          </a:p>
          <a:p>
            <a:pPr eaLnBrk="1" hangingPunct="1">
              <a:lnSpc>
                <a:spcPct val="80000"/>
              </a:lnSpc>
            </a:pPr>
            <a:r>
              <a:rPr lang="sv-SE" sz="2000" smtClean="0"/>
              <a:t>Tester untuk mengetahui konetisitas kabel UTP jika ada.</a:t>
            </a:r>
          </a:p>
          <a:p>
            <a:pPr eaLnBrk="1" hangingPunct="1">
              <a:lnSpc>
                <a:spcPct val="80000"/>
              </a:lnSpc>
            </a:pPr>
            <a:r>
              <a:rPr lang="en-US" sz="2000" smtClean="0"/>
              <a:t>DLL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sv-SE" smtClean="0"/>
              <a:t>Tim Instalasi </a:t>
            </a:r>
            <a:endParaRPr lang="en-US" smtClean="0"/>
          </a:p>
        </p:txBody>
      </p:sp>
      <p:sp>
        <p:nvSpPr>
          <p:cNvPr id="83971" name="Rectangle 3"/>
          <p:cNvSpPr>
            <a:spLocks noGrp="1" noChangeArrowheads="1"/>
          </p:cNvSpPr>
          <p:nvPr>
            <p:ph type="body" idx="1"/>
          </p:nvPr>
        </p:nvSpPr>
        <p:spPr/>
        <p:txBody>
          <a:bodyPr/>
          <a:lstStyle/>
          <a:p>
            <a:pPr algn="just" eaLnBrk="1" hangingPunct="1">
              <a:lnSpc>
                <a:spcPct val="90000"/>
              </a:lnSpc>
            </a:pPr>
            <a:r>
              <a:rPr lang="sv-SE" smtClean="0"/>
              <a:t>Orang-orang yang terlibat dalam melaksanakan instalasi suatu jaringan LAN</a:t>
            </a:r>
            <a:r>
              <a:rPr lang="en-US" smtClean="0"/>
              <a:t> </a:t>
            </a:r>
          </a:p>
          <a:p>
            <a:pPr algn="just" eaLnBrk="1" hangingPunct="1">
              <a:lnSpc>
                <a:spcPct val="90000"/>
              </a:lnSpc>
            </a:pPr>
            <a:r>
              <a:rPr lang="en-US" smtClean="0"/>
              <a:t>Hendaknya memiliki kriteria sebagai berikut:</a:t>
            </a:r>
          </a:p>
          <a:p>
            <a:pPr lvl="1" algn="just" eaLnBrk="1" hangingPunct="1">
              <a:lnSpc>
                <a:spcPct val="90000"/>
              </a:lnSpc>
            </a:pPr>
            <a:r>
              <a:rPr lang="sv-SE" smtClean="0"/>
              <a:t>Memiliki pengalaman dalam bidang jaringan komputer</a:t>
            </a:r>
            <a:r>
              <a:rPr lang="en-US" smtClean="0"/>
              <a:t> </a:t>
            </a:r>
          </a:p>
          <a:p>
            <a:pPr lvl="1" algn="just" eaLnBrk="1" hangingPunct="1">
              <a:lnSpc>
                <a:spcPct val="90000"/>
              </a:lnSpc>
            </a:pPr>
            <a:r>
              <a:rPr lang="sv-SE" smtClean="0"/>
              <a:t>Sehat secara fisik, mental, dan jiwa</a:t>
            </a:r>
            <a:endParaRPr lang="en-US"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sv-SE" smtClean="0"/>
              <a:t>Penempatan Server</a:t>
            </a:r>
            <a:endParaRPr lang="en-US" smtClean="0"/>
          </a:p>
        </p:txBody>
      </p:sp>
      <p:sp>
        <p:nvSpPr>
          <p:cNvPr id="84995" name="Rectangle 3"/>
          <p:cNvSpPr>
            <a:spLocks noGrp="1" noChangeArrowheads="1"/>
          </p:cNvSpPr>
          <p:nvPr>
            <p:ph type="body" idx="1"/>
          </p:nvPr>
        </p:nvSpPr>
        <p:spPr/>
        <p:txBody>
          <a:bodyPr/>
          <a:lstStyle/>
          <a:p>
            <a:pPr eaLnBrk="1" hangingPunct="1"/>
            <a:r>
              <a:rPr lang="sv-SE" smtClean="0"/>
              <a:t>Sebaiknya dipasangi pendingin udara (AC</a:t>
            </a:r>
            <a:r>
              <a:rPr lang="en-US" smtClean="0"/>
              <a:t>)</a:t>
            </a:r>
          </a:p>
          <a:p>
            <a:pPr eaLnBrk="1" hangingPunct="1"/>
            <a:r>
              <a:rPr lang="sv-SE" smtClean="0"/>
              <a:t>Diletakkan di tempat yang aman</a:t>
            </a:r>
            <a:r>
              <a:rPr lang="en-US" smtClean="0"/>
              <a:t> </a:t>
            </a:r>
          </a:p>
          <a:p>
            <a:pPr eaLnBrk="1" hangingPunct="1"/>
            <a:r>
              <a:rPr lang="sv-SE" smtClean="0"/>
              <a:t>Switch atau Hub sebaiknya diletakkan dekat Server</a:t>
            </a:r>
            <a:r>
              <a:rPr lang="en-US" smtClean="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sv-SE" sz="4000" smtClean="0"/>
              <a:t>Komponen-komponen dalam komunikasi data</a:t>
            </a:r>
            <a:endParaRPr lang="en-US" sz="4000" smtClean="0"/>
          </a:p>
        </p:txBody>
      </p:sp>
      <p:sp>
        <p:nvSpPr>
          <p:cNvPr id="30723" name="Rectangle 3"/>
          <p:cNvSpPr>
            <a:spLocks noGrp="1" noChangeArrowheads="1"/>
          </p:cNvSpPr>
          <p:nvPr>
            <p:ph type="body" idx="1"/>
          </p:nvPr>
        </p:nvSpPr>
        <p:spPr/>
        <p:txBody>
          <a:bodyPr/>
          <a:lstStyle/>
          <a:p>
            <a:pPr eaLnBrk="1" hangingPunct="1"/>
            <a:r>
              <a:rPr lang="sv-SE" smtClean="0"/>
              <a:t>Komputer host</a:t>
            </a:r>
          </a:p>
          <a:p>
            <a:pPr eaLnBrk="1" hangingPunct="1"/>
            <a:r>
              <a:rPr lang="sv-SE" smtClean="0"/>
              <a:t>Komputer receiver</a:t>
            </a:r>
          </a:p>
          <a:p>
            <a:pPr eaLnBrk="1" hangingPunct="1"/>
            <a:r>
              <a:rPr lang="sv-SE" smtClean="0"/>
              <a:t>Data</a:t>
            </a:r>
          </a:p>
          <a:p>
            <a:pPr eaLnBrk="1" hangingPunct="1"/>
            <a:r>
              <a:rPr lang="sv-SE" smtClean="0"/>
              <a:t>Protokol komunikasi</a:t>
            </a:r>
          </a:p>
          <a:p>
            <a:pPr eaLnBrk="1" hangingPunct="1"/>
            <a:endParaRPr lang="en-US"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sv-SE" sz="4000" smtClean="0"/>
              <a:t>komponen yang harus berada di ruangan server</a:t>
            </a:r>
            <a:r>
              <a:rPr lang="en-US" sz="4000" smtClean="0"/>
              <a:t> </a:t>
            </a:r>
          </a:p>
        </p:txBody>
      </p:sp>
      <p:sp>
        <p:nvSpPr>
          <p:cNvPr id="86019" name="Rectangle 3"/>
          <p:cNvSpPr>
            <a:spLocks noGrp="1" noChangeArrowheads="1"/>
          </p:cNvSpPr>
          <p:nvPr>
            <p:ph type="body" idx="1"/>
          </p:nvPr>
        </p:nvSpPr>
        <p:spPr/>
        <p:txBody>
          <a:bodyPr/>
          <a:lstStyle/>
          <a:p>
            <a:pPr eaLnBrk="1" hangingPunct="1"/>
            <a:r>
              <a:rPr lang="sv-SE" sz="2800" smtClean="0"/>
              <a:t>Komputer Server</a:t>
            </a:r>
          </a:p>
          <a:p>
            <a:pPr eaLnBrk="1" hangingPunct="1"/>
            <a:r>
              <a:rPr lang="sv-SE" sz="2800" smtClean="0"/>
              <a:t>Switch atau Hub</a:t>
            </a:r>
          </a:p>
          <a:p>
            <a:pPr eaLnBrk="1" hangingPunct="1"/>
            <a:r>
              <a:rPr lang="sv-SE" sz="2800" smtClean="0"/>
              <a:t>Modem ADSL atau Modem DialUp</a:t>
            </a:r>
          </a:p>
          <a:p>
            <a:pPr eaLnBrk="1" hangingPunct="1"/>
            <a:r>
              <a:rPr lang="sv-SE" sz="2800" smtClean="0"/>
              <a:t>Jalur Telepon</a:t>
            </a:r>
          </a:p>
          <a:p>
            <a:pPr eaLnBrk="1" hangingPunct="1"/>
            <a:r>
              <a:rPr lang="sv-SE" sz="2800" smtClean="0"/>
              <a:t>Komputer untuk memantau aktivitas jaringan</a:t>
            </a:r>
          </a:p>
          <a:p>
            <a:pPr eaLnBrk="1" hangingPunct="1"/>
            <a:r>
              <a:rPr lang="sv-SE" sz="2800" smtClean="0"/>
              <a:t>Printer</a:t>
            </a:r>
          </a:p>
          <a:p>
            <a:pPr eaLnBrk="1" hangingPunct="1"/>
            <a:r>
              <a:rPr lang="sv-SE" sz="2800" smtClean="0"/>
              <a:t>Scanner jika diperlukan</a:t>
            </a:r>
            <a:endParaRPr lang="en-US" sz="28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sv-SE" smtClean="0"/>
              <a:t>Pengkabelan</a:t>
            </a:r>
            <a:endParaRPr lang="en-US" smtClean="0"/>
          </a:p>
        </p:txBody>
      </p:sp>
      <p:sp>
        <p:nvSpPr>
          <p:cNvPr id="87043" name="Rectangle 3"/>
          <p:cNvSpPr>
            <a:spLocks noGrp="1" noChangeArrowheads="1"/>
          </p:cNvSpPr>
          <p:nvPr>
            <p:ph type="body" idx="1"/>
          </p:nvPr>
        </p:nvSpPr>
        <p:spPr/>
        <p:txBody>
          <a:bodyPr/>
          <a:lstStyle/>
          <a:p>
            <a:pPr eaLnBrk="1" hangingPunct="1"/>
            <a:r>
              <a:rPr lang="sv-SE" smtClean="0"/>
              <a:t>Lakukan pemeriksaan terhadap kabel yang akan dipasang</a:t>
            </a:r>
            <a:r>
              <a:rPr lang="en-US" smtClean="0"/>
              <a:t> </a:t>
            </a:r>
          </a:p>
          <a:p>
            <a:pPr eaLnBrk="1" hangingPunct="1"/>
            <a:r>
              <a:rPr lang="sv-SE" smtClean="0"/>
              <a:t>Gunakan pipa penutup agar rapi</a:t>
            </a:r>
            <a:endParaRPr lang="en-US" smtClean="0"/>
          </a:p>
          <a:p>
            <a:pPr eaLnBrk="1" hangingPunct="1"/>
            <a:r>
              <a:rPr lang="sv-SE" smtClean="0"/>
              <a:t>Pemberian tanda pada kabel sebaiknya diterapkan</a:t>
            </a:r>
            <a:r>
              <a:rPr lang="en-US" smtClean="0"/>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Pengkabelan Twisted Pair </a:t>
            </a:r>
          </a:p>
        </p:txBody>
      </p:sp>
      <p:sp>
        <p:nvSpPr>
          <p:cNvPr id="88067" name="Rectangle 4"/>
          <p:cNvSpPr>
            <a:spLocks noChangeArrowheads="1"/>
          </p:cNvSpPr>
          <p:nvPr/>
        </p:nvSpPr>
        <p:spPr bwMode="auto">
          <a:xfrm>
            <a:off x="228600" y="1752600"/>
            <a:ext cx="73914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sz="2400" b="1"/>
              <a:t>Pengkabelan Twisted Pair menggunakan sebuah modul Rregistered Jack (RJ) yang disebut RJ-45. Trick yang perlu dipahami adalah untuk memastikan bahwa, kita menghubungkan warna yang tepat pada pin RJ-45 yang tepat pula. Terdapat beberapa konsensus yang mengatur urutan pemasangan kabel, yaitu :568A, 568B atau 258A. Semuanya merupakan konsensus yang menjelaskan, kabel mana harus pergi ke pin yang mana……………..</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descr="kab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86000"/>
            <a:ext cx="6172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Rectangle 5"/>
          <p:cNvSpPr>
            <a:spLocks noChangeArrowheads="1"/>
          </p:cNvSpPr>
          <p:nvPr/>
        </p:nvSpPr>
        <p:spPr bwMode="auto">
          <a:xfrm>
            <a:off x="0" y="1219200"/>
            <a:ext cx="7696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b="1"/>
              <a:t>Hal pertama yang harus diketahui bahwa 8 kabel diartikan sebagai 4 buah pairs. Dan tidak perduli standard mana yang akan dipakai, setiap pair selalu berwarna dasar yang sama.</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228600" y="381000"/>
            <a:ext cx="7239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b="1"/>
              <a:t>Untuk memasang kabel TP pada sebuah RJ-45, peganglah RJ-45 dengan arah menghadap kedepan, dan Beberapa konsensus yang ada :</a:t>
            </a:r>
          </a:p>
          <a:p>
            <a:pPr algn="just"/>
            <a:endParaRPr lang="en-US" b="1"/>
          </a:p>
          <a:p>
            <a:r>
              <a:rPr lang="en-US" b="1" u="sng">
                <a:solidFill>
                  <a:schemeClr val="tx2"/>
                </a:solidFill>
              </a:rPr>
              <a:t>EIA/TIA 568A</a:t>
            </a:r>
          </a:p>
          <a:p>
            <a:r>
              <a:rPr lang="en-US" b="1"/>
              <a:t>Seperti terlihat di diagram 1, urutan dari pin 1 - 8 adalah,</a:t>
            </a:r>
          </a:p>
        </p:txBody>
      </p:sp>
      <p:pic>
        <p:nvPicPr>
          <p:cNvPr id="90115" name="Picture 5" descr="kbl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6477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6"/>
          <p:cNvSpPr>
            <a:spLocks noChangeArrowheads="1"/>
          </p:cNvSpPr>
          <p:nvPr/>
        </p:nvSpPr>
        <p:spPr bwMode="auto">
          <a:xfrm>
            <a:off x="228600" y="579120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r>
              <a:rPr lang="en-US" b="1"/>
              <a:t>Standar ini juga sesuai dengan standar Northern Telecom pada ISDN.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ChangeArrowheads="1"/>
          </p:cNvSpPr>
          <p:nvPr/>
        </p:nvSpPr>
        <p:spPr bwMode="auto">
          <a:xfrm>
            <a:off x="304800" y="457200"/>
            <a:ext cx="7162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r>
              <a:rPr lang="en-US" b="1" u="sng">
                <a:solidFill>
                  <a:schemeClr val="tx2"/>
                </a:solidFill>
              </a:rPr>
              <a:t>EIA/TIA 568B (aka AT&amp;T 258A)</a:t>
            </a:r>
          </a:p>
          <a:p>
            <a:pPr algn="just"/>
            <a:r>
              <a:rPr lang="en-US" b="1"/>
              <a:t>Sebelum TIA memulai membuat standar 568A untuk terminasi kabel, AT &amp; T mempunyai standar yang juga hampir sama, bernama 258A. Bahkan oelh TIA sendiri standar AT&amp;T ini dimasukkan juga dan disebut 568B. Jadi singkatnya 258A dan 568B adalah sama. </a:t>
            </a:r>
          </a:p>
        </p:txBody>
      </p:sp>
      <p:pic>
        <p:nvPicPr>
          <p:cNvPr id="91139" name="Picture 5" descr="kbl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7086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ChangeArrowheads="1"/>
          </p:cNvSpPr>
          <p:nvPr/>
        </p:nvSpPr>
        <p:spPr bwMode="auto">
          <a:xfrm>
            <a:off x="152400" y="381000"/>
            <a:ext cx="73914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r>
              <a:rPr lang="en-US" sz="2400" b="1" u="sng">
                <a:solidFill>
                  <a:schemeClr val="tx2"/>
                </a:solidFill>
              </a:rPr>
              <a:t>Crossover vs Straight Through</a:t>
            </a:r>
          </a:p>
          <a:p>
            <a:pPr algn="just"/>
            <a:r>
              <a:rPr lang="en-US" b="1"/>
              <a:t>Kabel Straight Through adalah istilah untuk menyebutkan jika sebuah kabel pada kedua ujungnya menggunakan salah satu jenis dari konsensus pemasangan yang ada, bisa 568A saja atau 568B saja</a:t>
            </a:r>
          </a:p>
        </p:txBody>
      </p:sp>
      <p:pic>
        <p:nvPicPr>
          <p:cNvPr id="92163" name="Picture 5" descr="kbl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57400"/>
            <a:ext cx="7010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6"/>
          <p:cNvSpPr>
            <a:spLocks noChangeArrowheads="1"/>
          </p:cNvSpPr>
          <p:nvPr/>
        </p:nvSpPr>
        <p:spPr bwMode="auto">
          <a:xfrm>
            <a:off x="228600" y="4800600"/>
            <a:ext cx="6775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b="1"/>
              <a:t>Jenis kabel ini biasanya digunakan untuk menghubungkan terminal dengan hub/switch atau mdi ke mdix</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228600" y="533400"/>
            <a:ext cx="72390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b="1"/>
              <a:t>Selain itu ada jenis kabel lain yang sering disebut Crossover. Perbedaan dari kabel jenis ini dari Straight adalah penggunaan dua jenis skema pemasangan yang berbeda pada kedua ujung kabel. Jika salah satu ujung menggunakan 568A maka ujung yang lain menggunakan 568B</a:t>
            </a:r>
          </a:p>
        </p:txBody>
      </p:sp>
      <p:pic>
        <p:nvPicPr>
          <p:cNvPr id="93187" name="Picture 5" descr="kb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71628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6"/>
          <p:cNvSpPr>
            <a:spLocks noChangeArrowheads="1"/>
          </p:cNvSpPr>
          <p:nvPr/>
        </p:nvSpPr>
        <p:spPr bwMode="auto">
          <a:xfrm>
            <a:off x="457200" y="4191000"/>
            <a:ext cx="617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b="1"/>
              <a:t>Kabel ini biasanya digunakan untuk menghubungan antar switch/hub, mdi to mdi, mdi-x to mdi-x</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Data Sheet TP Cat 5</a:t>
            </a:r>
          </a:p>
        </p:txBody>
      </p:sp>
      <p:pic>
        <p:nvPicPr>
          <p:cNvPr id="942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086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Image13"/>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00050" y="1689100"/>
            <a:ext cx="6770688" cy="4270375"/>
          </a:xfrm>
          <a:noFill/>
        </p:spPr>
      </p:pic>
      <p:sp>
        <p:nvSpPr>
          <p:cNvPr id="95235" name="Rectangle 3"/>
          <p:cNvSpPr>
            <a:spLocks noGrp="1" noChangeArrowheads="1"/>
          </p:cNvSpPr>
          <p:nvPr>
            <p:ph type="title"/>
          </p:nvPr>
        </p:nvSpPr>
        <p:spPr/>
        <p:txBody>
          <a:bodyPr/>
          <a:lstStyle/>
          <a:p>
            <a:pPr eaLnBrk="1" hangingPunct="1"/>
            <a:r>
              <a:rPr lang="en-US" smtClean="0"/>
              <a:t>Koneksi Komponen Secara Fisik</a:t>
            </a:r>
          </a:p>
        </p:txBody>
      </p:sp>
      <p:pic>
        <p:nvPicPr>
          <p:cNvPr id="95236" name="Picture 4"/>
          <p:cNvPicPr>
            <a:picLocks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1287463" y="1679575"/>
            <a:ext cx="2392362" cy="2044700"/>
          </a:xfr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sv-SE" smtClean="0"/>
              <a:t>Kategori Jaringan</a:t>
            </a:r>
            <a:endParaRPr lang="en-US" smtClean="0"/>
          </a:p>
        </p:txBody>
      </p:sp>
      <p:sp>
        <p:nvSpPr>
          <p:cNvPr id="31747" name="Rectangle 3"/>
          <p:cNvSpPr>
            <a:spLocks noGrp="1" noChangeArrowheads="1"/>
          </p:cNvSpPr>
          <p:nvPr>
            <p:ph type="body" idx="1"/>
          </p:nvPr>
        </p:nvSpPr>
        <p:spPr/>
        <p:txBody>
          <a:bodyPr/>
          <a:lstStyle/>
          <a:p>
            <a:pPr eaLnBrk="1" hangingPunct="1">
              <a:lnSpc>
                <a:spcPct val="90000"/>
              </a:lnSpc>
            </a:pPr>
            <a:r>
              <a:rPr lang="sv-SE" sz="2800" smtClean="0"/>
              <a:t>Jaringan lokal (LAN)</a:t>
            </a:r>
          </a:p>
          <a:p>
            <a:pPr eaLnBrk="1" hangingPunct="1">
              <a:lnSpc>
                <a:spcPct val="90000"/>
              </a:lnSpc>
            </a:pPr>
            <a:r>
              <a:rPr lang="sv-SE" sz="2800" smtClean="0"/>
              <a:t>Metropolitan Area Network (MAN)</a:t>
            </a:r>
          </a:p>
          <a:p>
            <a:pPr eaLnBrk="1" hangingPunct="1">
              <a:lnSpc>
                <a:spcPct val="90000"/>
              </a:lnSpc>
            </a:pPr>
            <a:r>
              <a:rPr lang="sv-SE" sz="2800" smtClean="0"/>
              <a:t>Wide Area Network (WAN)</a:t>
            </a:r>
          </a:p>
          <a:p>
            <a:pPr eaLnBrk="1" hangingPunct="1">
              <a:lnSpc>
                <a:spcPct val="90000"/>
              </a:lnSpc>
            </a:pPr>
            <a:r>
              <a:rPr lang="sv-SE" sz="2800" smtClean="0"/>
              <a:t>Personel Area Network (PAN)</a:t>
            </a:r>
          </a:p>
          <a:p>
            <a:pPr eaLnBrk="1" hangingPunct="1">
              <a:lnSpc>
                <a:spcPct val="90000"/>
              </a:lnSpc>
              <a:buFont typeface="Wingdings" pitchFamily="2" charset="2"/>
              <a:buNone/>
            </a:pPr>
            <a:endParaRPr lang="en-US" sz="2800" smtClean="0"/>
          </a:p>
          <a:p>
            <a:pPr eaLnBrk="1" hangingPunct="1">
              <a:lnSpc>
                <a:spcPct val="90000"/>
              </a:lnSpc>
              <a:buFont typeface="Wingdings" pitchFamily="2" charset="2"/>
              <a:buNone/>
            </a:pPr>
            <a:r>
              <a:rPr lang="en-US" sz="2800" smtClean="0"/>
              <a:t>Berdasarkan fungsional:</a:t>
            </a:r>
          </a:p>
          <a:p>
            <a:pPr eaLnBrk="1" hangingPunct="1">
              <a:lnSpc>
                <a:spcPct val="90000"/>
              </a:lnSpc>
            </a:pPr>
            <a:r>
              <a:rPr lang="sv-SE" sz="2800" smtClean="0"/>
              <a:t>Client-Server</a:t>
            </a:r>
          </a:p>
          <a:p>
            <a:pPr eaLnBrk="1" hangingPunct="1">
              <a:lnSpc>
                <a:spcPct val="90000"/>
              </a:lnSpc>
            </a:pPr>
            <a:r>
              <a:rPr lang="sv-SE" sz="2800" smtClean="0"/>
              <a:t>Peer to peer (workgroup)</a:t>
            </a:r>
            <a:endParaRPr lang="en-US" sz="28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me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343400"/>
            <a:ext cx="1752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Grp="1" noChangeArrowheads="1"/>
          </p:cNvSpPr>
          <p:nvPr>
            <p:ph type="title"/>
          </p:nvPr>
        </p:nvSpPr>
        <p:spPr/>
        <p:txBody>
          <a:bodyPr/>
          <a:lstStyle/>
          <a:p>
            <a:pPr eaLnBrk="1" hangingPunct="1"/>
            <a:r>
              <a:rPr lang="en-US" smtClean="0"/>
              <a:t>Jenis/Tipe Koneksi Secara Fisik</a:t>
            </a:r>
          </a:p>
        </p:txBody>
      </p:sp>
      <p:sp>
        <p:nvSpPr>
          <p:cNvPr id="96260" name="Rectangle 4"/>
          <p:cNvSpPr>
            <a:spLocks noGrp="1" noChangeArrowheads="1"/>
          </p:cNvSpPr>
          <p:nvPr>
            <p:ph type="body" sz="half" idx="1"/>
          </p:nvPr>
        </p:nvSpPr>
        <p:spPr>
          <a:xfrm>
            <a:off x="263525" y="1598613"/>
            <a:ext cx="3624263" cy="4497387"/>
          </a:xfrm>
        </p:spPr>
        <p:txBody>
          <a:bodyPr/>
          <a:lstStyle/>
          <a:p>
            <a:pPr eaLnBrk="1" hangingPunct="1"/>
            <a:r>
              <a:rPr lang="en-US" sz="2800" smtClean="0"/>
              <a:t>Bus</a:t>
            </a:r>
          </a:p>
          <a:p>
            <a:pPr eaLnBrk="1" hangingPunct="1"/>
            <a:r>
              <a:rPr lang="en-US" sz="2800" smtClean="0"/>
              <a:t>Star</a:t>
            </a:r>
          </a:p>
          <a:p>
            <a:pPr eaLnBrk="1" hangingPunct="1"/>
            <a:r>
              <a:rPr lang="en-US" sz="2800" smtClean="0"/>
              <a:t>Ring</a:t>
            </a:r>
          </a:p>
          <a:p>
            <a:pPr eaLnBrk="1" hangingPunct="1"/>
            <a:r>
              <a:rPr lang="en-US" sz="2800" smtClean="0"/>
              <a:t>Extended Star</a:t>
            </a:r>
          </a:p>
          <a:p>
            <a:pPr eaLnBrk="1" hangingPunct="1"/>
            <a:r>
              <a:rPr lang="en-US" sz="2800" smtClean="0"/>
              <a:t>Hirarchical</a:t>
            </a:r>
          </a:p>
          <a:p>
            <a:pPr eaLnBrk="1" hangingPunct="1"/>
            <a:r>
              <a:rPr lang="en-US" sz="2800" smtClean="0"/>
              <a:t>Mesh</a:t>
            </a:r>
          </a:p>
        </p:txBody>
      </p:sp>
      <p:pic>
        <p:nvPicPr>
          <p:cNvPr id="96261" name="Picture 5" descr="Bus%20Topology"/>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410200" y="1219200"/>
            <a:ext cx="2179638" cy="1846263"/>
          </a:xfrm>
          <a:noFill/>
        </p:spPr>
      </p:pic>
      <p:pic>
        <p:nvPicPr>
          <p:cNvPr id="96262" name="Picture 6" descr="Bus%20Topology"/>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638800" y="4648200"/>
            <a:ext cx="2179638" cy="1766888"/>
          </a:xfrm>
          <a:noFill/>
        </p:spPr>
      </p:pic>
      <p:pic>
        <p:nvPicPr>
          <p:cNvPr id="96263" name="Picture 7" descr="Image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048000"/>
            <a:ext cx="21336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8" descr="tree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447800"/>
            <a:ext cx="2057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Jenis Tipe Koneksi (Cont…)</a:t>
            </a:r>
          </a:p>
        </p:txBody>
      </p:sp>
      <p:sp>
        <p:nvSpPr>
          <p:cNvPr id="97283" name="Rectangle 3"/>
          <p:cNvSpPr>
            <a:spLocks noGrp="1" noChangeArrowheads="1"/>
          </p:cNvSpPr>
          <p:nvPr>
            <p:ph type="body" sz="half" idx="1"/>
          </p:nvPr>
        </p:nvSpPr>
        <p:spPr>
          <a:xfrm>
            <a:off x="263525" y="1598613"/>
            <a:ext cx="3624263" cy="4497387"/>
          </a:xfrm>
        </p:spPr>
        <p:txBody>
          <a:bodyPr/>
          <a:lstStyle/>
          <a:p>
            <a:pPr eaLnBrk="1" hangingPunct="1"/>
            <a:r>
              <a:rPr lang="en-US" sz="2800" smtClean="0"/>
              <a:t>Koneksi Star yang paling luas dipakai.</a:t>
            </a:r>
          </a:p>
          <a:p>
            <a:pPr eaLnBrk="1" hangingPunct="1"/>
            <a:r>
              <a:rPr lang="en-US" sz="2800" smtClean="0"/>
              <a:t>Koneksi Star paling banyak memakai media UTP</a:t>
            </a:r>
          </a:p>
        </p:txBody>
      </p:sp>
      <p:pic>
        <p:nvPicPr>
          <p:cNvPr id="97284" name="Picture 4"/>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890963" y="1679575"/>
            <a:ext cx="3729037" cy="3192463"/>
          </a:xfrm>
          <a:noFill/>
        </p:spPr>
      </p:pic>
      <p:pic>
        <p:nvPicPr>
          <p:cNvPr id="97285" name="Picture 5" descr="cat5coil"/>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303213" y="3990975"/>
            <a:ext cx="3516312" cy="2065338"/>
          </a:xfr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z="3600" smtClean="0"/>
              <a:t>Kabel UTP (Unshield Twisted Pair)</a:t>
            </a:r>
          </a:p>
        </p:txBody>
      </p:sp>
      <p:sp>
        <p:nvSpPr>
          <p:cNvPr id="98307" name="Rectangle 3"/>
          <p:cNvSpPr>
            <a:spLocks noGrp="1" noChangeArrowheads="1"/>
          </p:cNvSpPr>
          <p:nvPr>
            <p:ph type="body" idx="1"/>
          </p:nvPr>
        </p:nvSpPr>
        <p:spPr/>
        <p:txBody>
          <a:bodyPr/>
          <a:lstStyle/>
          <a:p>
            <a:pPr eaLnBrk="1" hangingPunct="1">
              <a:lnSpc>
                <a:spcPct val="90000"/>
              </a:lnSpc>
            </a:pPr>
            <a:r>
              <a:rPr lang="en-US" smtClean="0"/>
              <a:t>Mempunyai delapan pin (4 pasang).</a:t>
            </a:r>
          </a:p>
          <a:p>
            <a:pPr lvl="1" eaLnBrk="1" hangingPunct="1">
              <a:lnSpc>
                <a:spcPct val="90000"/>
              </a:lnSpc>
            </a:pPr>
            <a:r>
              <a:rPr lang="en-US" smtClean="0"/>
              <a:t>Pin1 dengan warna hijau-putih (TD+)</a:t>
            </a:r>
          </a:p>
          <a:p>
            <a:pPr lvl="1" eaLnBrk="1" hangingPunct="1">
              <a:lnSpc>
                <a:spcPct val="90000"/>
              </a:lnSpc>
            </a:pPr>
            <a:r>
              <a:rPr lang="en-US" smtClean="0"/>
              <a:t>Pin2 dengan warna hijau (TD-)</a:t>
            </a:r>
          </a:p>
          <a:p>
            <a:pPr lvl="1" eaLnBrk="1" hangingPunct="1">
              <a:lnSpc>
                <a:spcPct val="90000"/>
              </a:lnSpc>
            </a:pPr>
            <a:r>
              <a:rPr lang="en-US" smtClean="0"/>
              <a:t>Pin3 dengan warna orange-putih (RD+)</a:t>
            </a:r>
          </a:p>
          <a:p>
            <a:pPr lvl="1" eaLnBrk="1" hangingPunct="1">
              <a:lnSpc>
                <a:spcPct val="90000"/>
              </a:lnSpc>
            </a:pPr>
            <a:r>
              <a:rPr lang="en-US" smtClean="0"/>
              <a:t>Pin4 dengan warna biru (NC)</a:t>
            </a:r>
          </a:p>
          <a:p>
            <a:pPr lvl="1" eaLnBrk="1" hangingPunct="1">
              <a:lnSpc>
                <a:spcPct val="90000"/>
              </a:lnSpc>
            </a:pPr>
            <a:r>
              <a:rPr lang="en-US" smtClean="0"/>
              <a:t>Pin5 dengan warna biru-putih (NC)</a:t>
            </a:r>
          </a:p>
          <a:p>
            <a:pPr lvl="1" eaLnBrk="1" hangingPunct="1">
              <a:lnSpc>
                <a:spcPct val="90000"/>
              </a:lnSpc>
            </a:pPr>
            <a:r>
              <a:rPr lang="en-US" smtClean="0"/>
              <a:t>Pin6 dengan warna orange (RD-)</a:t>
            </a:r>
          </a:p>
          <a:p>
            <a:pPr lvl="1" eaLnBrk="1" hangingPunct="1">
              <a:lnSpc>
                <a:spcPct val="90000"/>
              </a:lnSpc>
            </a:pPr>
            <a:r>
              <a:rPr lang="en-US" smtClean="0"/>
              <a:t>Pin7 dengan warna coklat-putih (NC)</a:t>
            </a:r>
          </a:p>
          <a:p>
            <a:pPr lvl="1" eaLnBrk="1" hangingPunct="1">
              <a:lnSpc>
                <a:spcPct val="90000"/>
              </a:lnSpc>
            </a:pPr>
            <a:r>
              <a:rPr lang="en-US" smtClean="0"/>
              <a:t>Pin8 dengan warna coklat (NC)</a:t>
            </a:r>
          </a:p>
          <a:p>
            <a:pPr eaLnBrk="1" hangingPunct="1">
              <a:lnSpc>
                <a:spcPct val="90000"/>
              </a:lnSpc>
            </a:pPr>
            <a:endParaRPr lang="en-US"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Konfigurasi Kabel UTP</a:t>
            </a:r>
          </a:p>
        </p:txBody>
      </p:sp>
      <p:pic>
        <p:nvPicPr>
          <p:cNvPr id="99331" name="Picture 3" descr="RJ-45000"/>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3063" y="2000250"/>
            <a:ext cx="7105650" cy="3351213"/>
          </a:xfr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smtClean="0"/>
              <a:t>Tiga Cara Pemasangan UTP</a:t>
            </a:r>
          </a:p>
        </p:txBody>
      </p:sp>
      <p:sp>
        <p:nvSpPr>
          <p:cNvPr id="100355" name="Rectangle 3"/>
          <p:cNvSpPr>
            <a:spLocks noGrp="1" noChangeArrowheads="1"/>
          </p:cNvSpPr>
          <p:nvPr>
            <p:ph type="body" idx="1"/>
          </p:nvPr>
        </p:nvSpPr>
        <p:spPr/>
        <p:txBody>
          <a:bodyPr/>
          <a:lstStyle/>
          <a:p>
            <a:pPr eaLnBrk="1" hangingPunct="1">
              <a:lnSpc>
                <a:spcPct val="80000"/>
              </a:lnSpc>
            </a:pPr>
            <a:r>
              <a:rPr lang="en-US" sz="2400" smtClean="0"/>
              <a:t>Straight Trought</a:t>
            </a:r>
          </a:p>
          <a:p>
            <a:pPr lvl="1" eaLnBrk="1" hangingPunct="1">
              <a:lnSpc>
                <a:spcPct val="80000"/>
              </a:lnSpc>
            </a:pPr>
            <a:r>
              <a:rPr lang="en-US" sz="2200" smtClean="0"/>
              <a:t>Pengkabelan jenis ini biasanya diperuntukkan untuk menghubungkan peralatan yang berbeda jenis. Misal untuk menghubungkan PC dengan hub, switch dan router, switch dan PC dan sebagainya </a:t>
            </a:r>
          </a:p>
          <a:p>
            <a:pPr eaLnBrk="1" hangingPunct="1">
              <a:lnSpc>
                <a:spcPct val="80000"/>
              </a:lnSpc>
            </a:pPr>
            <a:r>
              <a:rPr lang="en-US" sz="2400" smtClean="0"/>
              <a:t>Cross Over</a:t>
            </a:r>
          </a:p>
          <a:p>
            <a:pPr lvl="1" eaLnBrk="1" hangingPunct="1">
              <a:lnSpc>
                <a:spcPct val="80000"/>
              </a:lnSpc>
            </a:pPr>
            <a:r>
              <a:rPr lang="en-US" sz="2200" smtClean="0"/>
              <a:t>Pengkabelan jenis ini biaanya digunakan untuk menghubungkan peralatan sejenis. Misal  untuk menghubungkan PC dengan PC, hub dengan hub dan sebagainya </a:t>
            </a:r>
          </a:p>
          <a:p>
            <a:pPr eaLnBrk="1" hangingPunct="1">
              <a:lnSpc>
                <a:spcPct val="80000"/>
              </a:lnSpc>
            </a:pPr>
            <a:r>
              <a:rPr lang="en-US" sz="2400" smtClean="0"/>
              <a:t>Roll Over</a:t>
            </a:r>
          </a:p>
          <a:p>
            <a:pPr lvl="1" eaLnBrk="1" hangingPunct="1">
              <a:lnSpc>
                <a:spcPct val="80000"/>
              </a:lnSpc>
            </a:pPr>
            <a:r>
              <a:rPr lang="en-US" sz="2200" smtClean="0"/>
              <a:t>Pengkabelan jenis ini merupakan pengkabelan khusus, Misal untuk melakukan konfigurasi router menggunakan PC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Straight Trought</a:t>
            </a:r>
          </a:p>
        </p:txBody>
      </p:sp>
      <p:sp>
        <p:nvSpPr>
          <p:cNvPr id="101379" name="Rectangle 3"/>
          <p:cNvSpPr>
            <a:spLocks noGrp="1" noChangeArrowheads="1"/>
          </p:cNvSpPr>
          <p:nvPr>
            <p:ph type="body" idx="1"/>
          </p:nvPr>
        </p:nvSpPr>
        <p:spPr/>
        <p:txBody>
          <a:bodyPr/>
          <a:lstStyle/>
          <a:p>
            <a:pPr eaLnBrk="1" hangingPunct="1"/>
            <a:r>
              <a:rPr lang="en-US" smtClean="0"/>
              <a:t>PC to Hub, PC to Switch</a:t>
            </a:r>
          </a:p>
          <a:p>
            <a:pPr eaLnBrk="1" hangingPunct="1"/>
            <a:r>
              <a:rPr lang="en-US" smtClean="0"/>
              <a:t>Router to Hub, Router to Switch</a:t>
            </a:r>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657600"/>
            <a:ext cx="26670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5" descr="14-f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733800"/>
            <a:ext cx="2971800"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Cross Over</a:t>
            </a:r>
          </a:p>
        </p:txBody>
      </p:sp>
      <p:sp>
        <p:nvSpPr>
          <p:cNvPr id="102403" name="Rectangle 3"/>
          <p:cNvSpPr>
            <a:spLocks noGrp="1" noChangeArrowheads="1"/>
          </p:cNvSpPr>
          <p:nvPr>
            <p:ph type="body" idx="1"/>
          </p:nvPr>
        </p:nvSpPr>
        <p:spPr/>
        <p:txBody>
          <a:bodyPr/>
          <a:lstStyle/>
          <a:p>
            <a:pPr eaLnBrk="1" hangingPunct="1"/>
            <a:r>
              <a:rPr lang="en-US" sz="2800" smtClean="0"/>
              <a:t>PC to PC</a:t>
            </a:r>
          </a:p>
          <a:p>
            <a:pPr eaLnBrk="1" hangingPunct="1"/>
            <a:r>
              <a:rPr lang="en-US" sz="2800" smtClean="0"/>
              <a:t>Hub to Hub</a:t>
            </a:r>
          </a:p>
          <a:p>
            <a:pPr eaLnBrk="1" hangingPunct="1"/>
            <a:r>
              <a:rPr lang="en-US" sz="2800" smtClean="0"/>
              <a:t>Switch to Switch</a:t>
            </a:r>
          </a:p>
          <a:p>
            <a:pPr eaLnBrk="1" hangingPunct="1"/>
            <a:r>
              <a:rPr lang="en-US" sz="2800" smtClean="0"/>
              <a:t>Hub to Switch</a:t>
            </a:r>
          </a:p>
        </p:txBody>
      </p:sp>
      <p:pic>
        <p:nvPicPr>
          <p:cNvPr id="1024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269557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descr="14-g_sm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05200"/>
            <a:ext cx="33528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mtClean="0"/>
              <a:t>Roll Over</a:t>
            </a: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133600"/>
            <a:ext cx="397827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4" descr="14-h_sm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057400"/>
            <a:ext cx="48006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mtClean="0"/>
              <a:t>Membuat Kabel UTP</a:t>
            </a:r>
          </a:p>
        </p:txBody>
      </p:sp>
      <p:pic>
        <p:nvPicPr>
          <p:cNvPr id="104451"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457200" y="1828800"/>
            <a:ext cx="35052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Picture 4"/>
          <p:cNvPicPr>
            <a:picLocks noChangeAspect="1" noChangeArrowheads="1"/>
          </p:cNvPicPr>
          <p:nvPr/>
        </p:nvPicPr>
        <p:blipFill>
          <a:blip r:embed="rId3">
            <a:extLst>
              <a:ext uri="{28A0092B-C50C-407E-A947-70E740481C1C}">
                <a14:useLocalDpi xmlns:a14="http://schemas.microsoft.com/office/drawing/2010/main" val="0"/>
              </a:ext>
            </a:extLst>
          </a:blip>
          <a:srcRect l="7813" t="24124" r="39844" b="17654"/>
          <a:stretch>
            <a:fillRect/>
          </a:stretch>
        </p:blipFill>
        <p:spPr bwMode="auto">
          <a:xfrm>
            <a:off x="4572000" y="2895600"/>
            <a:ext cx="3886200"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smtClean="0"/>
              <a:t>Potong Panjang Kabel</a:t>
            </a:r>
          </a:p>
        </p:txBody>
      </p:sp>
      <p:pic>
        <p:nvPicPr>
          <p:cNvPr id="105475"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600200" y="2057400"/>
            <a:ext cx="5715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sv-SE" smtClean="0"/>
              <a:t>Jaringan LAN</a:t>
            </a:r>
            <a:endParaRPr lang="en-US" smtClean="0"/>
          </a:p>
        </p:txBody>
      </p:sp>
      <p:sp>
        <p:nvSpPr>
          <p:cNvPr id="32771" name="Rectangle 3"/>
          <p:cNvSpPr>
            <a:spLocks noGrp="1" noChangeArrowheads="1"/>
          </p:cNvSpPr>
          <p:nvPr>
            <p:ph type="body" idx="1"/>
          </p:nvPr>
        </p:nvSpPr>
        <p:spPr/>
        <p:txBody>
          <a:bodyPr/>
          <a:lstStyle/>
          <a:p>
            <a:pPr eaLnBrk="1" hangingPunct="1"/>
            <a:r>
              <a:rPr lang="sv-SE" smtClean="0"/>
              <a:t>jaringan komputer yang berhubungan dalam satu lokasi (misalkan dalam suatu gedung)</a:t>
            </a:r>
            <a:r>
              <a:rPr lang="en-US" smtClean="0"/>
              <a:t> </a:t>
            </a:r>
          </a:p>
          <a:p>
            <a:pPr eaLnBrk="1" hangingPunct="1"/>
            <a:r>
              <a:rPr lang="sv-SE" smtClean="0"/>
              <a:t>muncul tahun 1984</a:t>
            </a:r>
            <a:r>
              <a:rPr lang="en-US" smtClean="0"/>
              <a:t>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z="3600" smtClean="0"/>
              <a:t>Gunakan Alat untuk Mengupas Kulit</a:t>
            </a:r>
          </a:p>
        </p:txBody>
      </p:sp>
      <p:pic>
        <p:nvPicPr>
          <p:cNvPr id="106499"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524000" y="1803400"/>
            <a:ext cx="5105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t>Bagian – Bagian Kabel</a:t>
            </a:r>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600200" y="2133600"/>
            <a:ext cx="5638800"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z="3600" smtClean="0"/>
              <a:t>Pisahkan setiap bagian dan Luruskan</a:t>
            </a:r>
          </a:p>
        </p:txBody>
      </p:sp>
      <p:pic>
        <p:nvPicPr>
          <p:cNvPr id="108547" name="Picture 3"/>
          <p:cNvPicPr>
            <a:picLocks noChangeAspect="1" noChangeArrowheads="1"/>
          </p:cNvPicPr>
          <p:nvPr>
            <p:ph idx="1"/>
          </p:nvPr>
        </p:nvPicPr>
        <p:blipFill>
          <a:blip r:embed="rId2">
            <a:extLst>
              <a:ext uri="{28A0092B-C50C-407E-A947-70E740481C1C}">
                <a14:useLocalDpi xmlns:a14="http://schemas.microsoft.com/office/drawing/2010/main" val="0"/>
              </a:ext>
            </a:extLst>
          </a:blip>
          <a:srcRect l="7813" t="24124" r="39844" b="17654"/>
          <a:stretch>
            <a:fillRect/>
          </a:stretch>
        </p:blipFill>
        <p:spPr>
          <a:xfrm>
            <a:off x="1238250" y="1598613"/>
            <a:ext cx="5437188" cy="4497387"/>
          </a:xfr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smtClean="0"/>
              <a:t>Potong Ujungnya dan Luruskan</a:t>
            </a:r>
          </a:p>
        </p:txBody>
      </p:sp>
      <p:pic>
        <p:nvPicPr>
          <p:cNvPr id="109571"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2133600" y="1981200"/>
            <a:ext cx="46482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sz="3600" smtClean="0"/>
              <a:t>Masukkan ke dalam Konektor RJ45</a:t>
            </a:r>
          </a:p>
        </p:txBody>
      </p:sp>
      <p:pic>
        <p:nvPicPr>
          <p:cNvPr id="110595"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524000" y="2209800"/>
            <a:ext cx="5715000"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mtClean="0"/>
              <a:t>Tekan kabel ke dalam konektor</a:t>
            </a:r>
          </a:p>
        </p:txBody>
      </p:sp>
      <p:pic>
        <p:nvPicPr>
          <p:cNvPr id="111619"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600200" y="2209800"/>
            <a:ext cx="57150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smtClean="0"/>
              <a:t>Lihat warna sesuai urutan</a:t>
            </a:r>
          </a:p>
        </p:txBody>
      </p:sp>
      <p:pic>
        <p:nvPicPr>
          <p:cNvPr id="112643"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1447800" y="2133600"/>
            <a:ext cx="58674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smtClean="0"/>
              <a:t>CAT5 Termination</a:t>
            </a:r>
          </a:p>
        </p:txBody>
      </p:sp>
      <p:pic>
        <p:nvPicPr>
          <p:cNvPr id="113667" name="Picture 3"/>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3313" y="1649413"/>
            <a:ext cx="5707062" cy="4395787"/>
          </a:xfr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sz="3600" smtClean="0"/>
              <a:t>Crimping menggunakan alat yang ada</a:t>
            </a:r>
          </a:p>
        </p:txBody>
      </p:sp>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6577"/>
          <a:stretch>
            <a:fillRect/>
          </a:stretch>
        </p:blipFill>
        <p:spPr bwMode="auto">
          <a:xfrm>
            <a:off x="1524000" y="2286000"/>
            <a:ext cx="56388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sz="3600" smtClean="0"/>
              <a:t>Lihat kedua sisi harus warna harus sesuai aturan</a:t>
            </a:r>
          </a:p>
        </p:txBody>
      </p:sp>
      <p:pic>
        <p:nvPicPr>
          <p:cNvPr id="115715"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4124" r="39844" b="17654"/>
          <a:stretch>
            <a:fillRect/>
          </a:stretch>
        </p:blipFill>
        <p:spPr bwMode="auto">
          <a:xfrm>
            <a:off x="2286000" y="2057400"/>
            <a:ext cx="44196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Kegunaan LAN</a:t>
            </a:r>
          </a:p>
        </p:txBody>
      </p:sp>
      <p:sp>
        <p:nvSpPr>
          <p:cNvPr id="33795" name="Rectangle 3"/>
          <p:cNvSpPr>
            <a:spLocks noGrp="1" noChangeArrowheads="1"/>
          </p:cNvSpPr>
          <p:nvPr>
            <p:ph type="body" idx="1"/>
          </p:nvPr>
        </p:nvSpPr>
        <p:spPr/>
        <p:txBody>
          <a:bodyPr/>
          <a:lstStyle/>
          <a:p>
            <a:pPr eaLnBrk="1" hangingPunct="1">
              <a:lnSpc>
                <a:spcPct val="90000"/>
              </a:lnSpc>
            </a:pPr>
            <a:r>
              <a:rPr lang="sv-SE" smtClean="0"/>
              <a:t>Shared data</a:t>
            </a:r>
          </a:p>
          <a:p>
            <a:pPr eaLnBrk="1" hangingPunct="1">
              <a:lnSpc>
                <a:spcPct val="90000"/>
              </a:lnSpc>
            </a:pPr>
            <a:r>
              <a:rPr lang="sv-SE" smtClean="0"/>
              <a:t>Shared software</a:t>
            </a:r>
          </a:p>
          <a:p>
            <a:pPr eaLnBrk="1" hangingPunct="1">
              <a:lnSpc>
                <a:spcPct val="90000"/>
              </a:lnSpc>
            </a:pPr>
            <a:r>
              <a:rPr lang="sv-SE" smtClean="0"/>
              <a:t>Penggunaan hardware yang lebih efektif</a:t>
            </a:r>
          </a:p>
          <a:p>
            <a:pPr eaLnBrk="1" hangingPunct="1">
              <a:lnSpc>
                <a:spcPct val="90000"/>
              </a:lnSpc>
            </a:pPr>
            <a:r>
              <a:rPr lang="sv-SE" smtClean="0"/>
              <a:t>Email</a:t>
            </a:r>
          </a:p>
          <a:p>
            <a:pPr eaLnBrk="1" hangingPunct="1">
              <a:lnSpc>
                <a:spcPct val="90000"/>
              </a:lnSpc>
            </a:pPr>
            <a:r>
              <a:rPr lang="sv-SE" smtClean="0"/>
              <a:t>Komunikasi data dengan kecepatan tinggi</a:t>
            </a:r>
          </a:p>
          <a:p>
            <a:pPr eaLnBrk="1" hangingPunct="1">
              <a:lnSpc>
                <a:spcPct val="90000"/>
              </a:lnSpc>
            </a:pPr>
            <a:r>
              <a:rPr lang="sv-SE" smtClean="0"/>
              <a:t>Metered Software Applications</a:t>
            </a:r>
          </a:p>
          <a:p>
            <a:pPr eaLnBrk="1" hangingPunct="1">
              <a:lnSpc>
                <a:spcPct val="90000"/>
              </a:lnSpc>
            </a:pPr>
            <a:r>
              <a:rPr lang="sv-SE" smtClean="0"/>
              <a:t>Sharing Printer</a:t>
            </a:r>
            <a:endParaRPr lang="en-US"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en-US" smtClean="0"/>
              <a:t>Test Kualitas Kabel</a:t>
            </a:r>
          </a:p>
        </p:txBody>
      </p:sp>
      <p:pic>
        <p:nvPicPr>
          <p:cNvPr id="116739" name="Picture 3"/>
          <p:cNvPicPr>
            <a:picLocks noChangeAspect="1" noChangeArrowheads="1"/>
          </p:cNvPicPr>
          <p:nvPr/>
        </p:nvPicPr>
        <p:blipFill>
          <a:blip r:embed="rId2">
            <a:extLst>
              <a:ext uri="{28A0092B-C50C-407E-A947-70E740481C1C}">
                <a14:useLocalDpi xmlns:a14="http://schemas.microsoft.com/office/drawing/2010/main" val="0"/>
              </a:ext>
            </a:extLst>
          </a:blip>
          <a:srcRect l="7813" t="23045" r="39844" b="16577"/>
          <a:stretch>
            <a:fillRect/>
          </a:stretch>
        </p:blipFill>
        <p:spPr bwMode="auto">
          <a:xfrm>
            <a:off x="1905000" y="1828800"/>
            <a:ext cx="4800600"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smtClean="0"/>
              <a:t>Cable testing standards</a:t>
            </a:r>
          </a:p>
        </p:txBody>
      </p:sp>
      <p:pic>
        <p:nvPicPr>
          <p:cNvPr id="117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65532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sz="3600" smtClean="0"/>
              <a:t>Hal yang Berhubungan dgn Testing </a:t>
            </a:r>
          </a:p>
        </p:txBody>
      </p:sp>
      <p:sp>
        <p:nvSpPr>
          <p:cNvPr id="118787" name="Rectangle 3"/>
          <p:cNvSpPr>
            <a:spLocks noGrp="1" noChangeArrowheads="1"/>
          </p:cNvSpPr>
          <p:nvPr>
            <p:ph type="body" idx="1"/>
          </p:nvPr>
        </p:nvSpPr>
        <p:spPr/>
        <p:txBody>
          <a:bodyPr/>
          <a:lstStyle/>
          <a:p>
            <a:pPr marL="571500" indent="-571500" eaLnBrk="1" hangingPunct="1">
              <a:lnSpc>
                <a:spcPct val="80000"/>
              </a:lnSpc>
            </a:pPr>
            <a:r>
              <a:rPr lang="en-US" sz="1800" smtClean="0"/>
              <a:t>Attenuation</a:t>
            </a:r>
          </a:p>
          <a:p>
            <a:pPr marL="966788" lvl="1" indent="-509588" eaLnBrk="1" hangingPunct="1">
              <a:lnSpc>
                <a:spcPct val="80000"/>
              </a:lnSpc>
            </a:pPr>
            <a:r>
              <a:rPr lang="en-US" sz="1600" smtClean="0"/>
              <a:t>Pengurangan amplitudo sinyal selama perjalanan sepanjang kabel</a:t>
            </a:r>
          </a:p>
          <a:p>
            <a:pPr marL="966788" lvl="1" indent="-509588" eaLnBrk="1" hangingPunct="1">
              <a:lnSpc>
                <a:spcPct val="80000"/>
              </a:lnSpc>
            </a:pPr>
            <a:r>
              <a:rPr lang="en-US" sz="1600" smtClean="0"/>
              <a:t>Penyebab :</a:t>
            </a:r>
          </a:p>
          <a:p>
            <a:pPr lvl="3" eaLnBrk="1" hangingPunct="1">
              <a:lnSpc>
                <a:spcPct val="80000"/>
              </a:lnSpc>
            </a:pPr>
            <a:r>
              <a:rPr lang="en-US" sz="1200" smtClean="0"/>
              <a:t>Resistansi kabel tembaga karena adanya konversi energi elektrik ke panas</a:t>
            </a:r>
          </a:p>
          <a:p>
            <a:pPr lvl="3" eaLnBrk="1" hangingPunct="1">
              <a:lnSpc>
                <a:spcPct val="80000"/>
              </a:lnSpc>
            </a:pPr>
            <a:r>
              <a:rPr lang="en-US" sz="1200" smtClean="0"/>
              <a:t>Kebocoran penyekat kabel karena cacatnya konektor, biasa disebut impedansi diskontinyu</a:t>
            </a:r>
          </a:p>
          <a:p>
            <a:pPr marL="571500" indent="-571500" eaLnBrk="1" hangingPunct="1">
              <a:lnSpc>
                <a:spcPct val="80000"/>
              </a:lnSpc>
            </a:pPr>
            <a:r>
              <a:rPr lang="en-US" sz="1800" smtClean="0"/>
              <a:t>Insertion Loss</a:t>
            </a:r>
          </a:p>
          <a:p>
            <a:pPr marL="966788" lvl="1" indent="-509588" eaLnBrk="1" hangingPunct="1">
              <a:lnSpc>
                <a:spcPct val="80000"/>
              </a:lnSpc>
            </a:pPr>
            <a:r>
              <a:rPr lang="en-US" sz="1600" smtClean="0"/>
              <a:t>Kombinasi pelemahan sinyal (attenuation) dan impedansi diskontinyu</a:t>
            </a:r>
          </a:p>
          <a:p>
            <a:pPr marL="571500" indent="-571500" eaLnBrk="1" hangingPunct="1">
              <a:lnSpc>
                <a:spcPct val="80000"/>
              </a:lnSpc>
            </a:pPr>
            <a:r>
              <a:rPr lang="en-US" sz="1800" smtClean="0"/>
              <a:t>Cross Talk</a:t>
            </a:r>
          </a:p>
          <a:p>
            <a:pPr marL="966788" lvl="1" indent="-509588" eaLnBrk="1" hangingPunct="1">
              <a:lnSpc>
                <a:spcPct val="80000"/>
              </a:lnSpc>
            </a:pPr>
            <a:r>
              <a:rPr lang="en-US" sz="1600" smtClean="0"/>
              <a:t>Transmisi sinyal dari satu bagian kabel ke bagian kabel yang didekatnya, bisa menyebabkan noise</a:t>
            </a:r>
          </a:p>
          <a:p>
            <a:pPr marL="966788" lvl="1" indent="-509588" eaLnBrk="1" hangingPunct="1">
              <a:lnSpc>
                <a:spcPct val="80000"/>
              </a:lnSpc>
            </a:pPr>
            <a:r>
              <a:rPr lang="en-US" sz="1600" smtClean="0"/>
              <a:t>Sistem kabel tembaga menggunakan transmisi sinyal seperti aki</a:t>
            </a:r>
          </a:p>
          <a:p>
            <a:pPr marL="966788" lvl="1" indent="-509588" eaLnBrk="1" hangingPunct="1">
              <a:lnSpc>
                <a:spcPct val="80000"/>
              </a:lnSpc>
            </a:pPr>
            <a:r>
              <a:rPr lang="en-US" sz="1600" smtClean="0"/>
              <a:t>Ketika voltase berubah pada kabel energi elektromagnetik digenerate, terjadi pancaran energi ke luar dan kabel yg berdekatan seperti antena menerima transmisi tsb yang bisa tercampur dengan data</a:t>
            </a:r>
          </a:p>
          <a:p>
            <a:pPr marL="966788" lvl="1" indent="-509588" eaLnBrk="1" hangingPunct="1">
              <a:lnSpc>
                <a:spcPct val="80000"/>
              </a:lnSpc>
            </a:pPr>
            <a:r>
              <a:rPr lang="en-US" sz="1600" smtClean="0"/>
              <a:t>Type CorssTalk :</a:t>
            </a:r>
          </a:p>
          <a:p>
            <a:pPr lvl="3" eaLnBrk="1" hangingPunct="1">
              <a:lnSpc>
                <a:spcPct val="80000"/>
              </a:lnSpc>
            </a:pPr>
            <a:r>
              <a:rPr lang="en-US" sz="1200" smtClean="0"/>
              <a:t>NEXT : Near-End CrossTalk</a:t>
            </a:r>
          </a:p>
          <a:p>
            <a:pPr lvl="3" eaLnBrk="1" hangingPunct="1">
              <a:lnSpc>
                <a:spcPct val="80000"/>
              </a:lnSpc>
            </a:pPr>
            <a:r>
              <a:rPr lang="en-US" sz="1200" smtClean="0"/>
              <a:t>FEXT : Far-end CrossTalk</a:t>
            </a:r>
          </a:p>
          <a:p>
            <a:pPr lvl="3" eaLnBrk="1" hangingPunct="1">
              <a:lnSpc>
                <a:spcPct val="80000"/>
              </a:lnSpc>
            </a:pPr>
            <a:r>
              <a:rPr lang="en-US" sz="1200" smtClean="0"/>
              <a:t>PSNEXT : Power Sum Near-end CrossTalk</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smtClean="0"/>
              <a:t>Kenapa ga dibuat urut saja???</a:t>
            </a:r>
          </a:p>
        </p:txBody>
      </p:sp>
      <p:sp>
        <p:nvSpPr>
          <p:cNvPr id="119811" name="Rectangle 4"/>
          <p:cNvSpPr>
            <a:spLocks noChangeArrowheads="1"/>
          </p:cNvSpPr>
          <p:nvPr/>
        </p:nvSpPr>
        <p:spPr bwMode="auto">
          <a:xfrm>
            <a:off x="381000" y="1447800"/>
            <a:ext cx="73914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just"/>
            <a:r>
              <a:rPr lang="en-US" sz="2000" b="1"/>
              <a:t>Ceritanya gini, Ethernet khan dulunya didesain untuk dapat jalan pada kabel yang juga sama-sama digunakan oleh telpon (AT&amp;T menciptakan ini dengan nama StarLAN). Jadi pin1, 2, 3 dan 6 dipakai oleh LAN sedangkan pin 4 dan 5 dipakai oleh telpon. Jadi kalau pakai RJ-11(4 kabel) di sini, dua pin tengah (2 &amp; 3) dari RJ-11 akan sambung ke tengah kedua pin (4 &amp; 5) dari RJ-45. Terus kalau pake kabel Ethernet di sini, pin 1 &amp; 2 akan dipakai sebagai 1 pair, dan pin 3/6 dipakai sebagai pair lainnya. tidak ada konflik</a:t>
            </a:r>
          </a:p>
          <a:p>
            <a:endParaRPr lang="en-US" sz="2000"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sv-SE" smtClean="0"/>
              <a:t>Pemasangan Konektor</a:t>
            </a:r>
            <a:endParaRPr lang="en-US" smtClean="0"/>
          </a:p>
        </p:txBody>
      </p:sp>
      <p:sp>
        <p:nvSpPr>
          <p:cNvPr id="1028" name="Rectangle 3"/>
          <p:cNvSpPr>
            <a:spLocks noGrp="1" noChangeArrowheads="1"/>
          </p:cNvSpPr>
          <p:nvPr>
            <p:ph type="body" sz="half" idx="1"/>
          </p:nvPr>
        </p:nvSpPr>
        <p:spPr/>
        <p:txBody>
          <a:bodyPr/>
          <a:lstStyle/>
          <a:p>
            <a:pPr eaLnBrk="1" hangingPunct="1"/>
            <a:r>
              <a:rPr lang="sv-SE" sz="2800" smtClean="0"/>
              <a:t>Untuk kabel straight through</a:t>
            </a:r>
            <a:r>
              <a:rPr lang="en-US" sz="2800" smtClean="0"/>
              <a:t> </a:t>
            </a:r>
          </a:p>
        </p:txBody>
      </p:sp>
      <p:graphicFrame>
        <p:nvGraphicFramePr>
          <p:cNvPr id="53414" name="Group 166"/>
          <p:cNvGraphicFramePr>
            <a:graphicFrameLocks noGrp="1"/>
          </p:cNvGraphicFramePr>
          <p:nvPr>
            <p:ph sz="quarter" idx="2"/>
          </p:nvPr>
        </p:nvGraphicFramePr>
        <p:xfrm>
          <a:off x="4648200" y="1981200"/>
          <a:ext cx="4038600" cy="4144963"/>
        </p:xfrm>
        <a:graphic>
          <a:graphicData uri="http://schemas.openxmlformats.org/drawingml/2006/table">
            <a:tbl>
              <a:tblPr/>
              <a:tblGrid>
                <a:gridCol w="1820863"/>
                <a:gridCol w="354012"/>
                <a:gridCol w="1863725"/>
              </a:tblGrid>
              <a:tr h="51812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026" name="Object 164"/>
          <p:cNvGraphicFramePr>
            <a:graphicFrameLocks noChangeAspect="1"/>
          </p:cNvGraphicFramePr>
          <p:nvPr>
            <p:ph sz="quarter" idx="3"/>
          </p:nvPr>
        </p:nvGraphicFramePr>
        <p:xfrm>
          <a:off x="539750" y="3716338"/>
          <a:ext cx="3744913" cy="2103437"/>
        </p:xfrm>
        <a:graphic>
          <a:graphicData uri="http://schemas.openxmlformats.org/presentationml/2006/ole">
            <mc:AlternateContent xmlns:mc="http://schemas.openxmlformats.org/markup-compatibility/2006">
              <mc:Choice xmlns:v="urn:schemas-microsoft-com:vml" Requires="v">
                <p:oleObj spid="_x0000_s1068" name="Bitmap Image" r:id="rId3" imgW="2085714" imgH="1171429" progId="Paint.Picture">
                  <p:embed/>
                </p:oleObj>
              </mc:Choice>
              <mc:Fallback>
                <p:oleObj name="Bitmap Image" r:id="rId3" imgW="2085714" imgH="1171429" progId="Paint.Picture">
                  <p:embed/>
                  <p:pic>
                    <p:nvPicPr>
                      <p:cNvPr id="0" name="Object 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16338"/>
                        <a:ext cx="3744913" cy="210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sv-SE" sz="4000" smtClean="0"/>
              <a:t>Pemasangan Konektor (cont’d)</a:t>
            </a:r>
            <a:endParaRPr lang="en-US" sz="4000" smtClean="0"/>
          </a:p>
        </p:txBody>
      </p:sp>
      <p:sp>
        <p:nvSpPr>
          <p:cNvPr id="2052" name="Rectangle 3"/>
          <p:cNvSpPr>
            <a:spLocks noGrp="1" noChangeArrowheads="1"/>
          </p:cNvSpPr>
          <p:nvPr>
            <p:ph type="body" sz="half" idx="1"/>
          </p:nvPr>
        </p:nvSpPr>
        <p:spPr/>
        <p:txBody>
          <a:bodyPr/>
          <a:lstStyle/>
          <a:p>
            <a:pPr eaLnBrk="1" hangingPunct="1"/>
            <a:r>
              <a:rPr lang="en-US" sz="2800" smtClean="0"/>
              <a:t>Untuk kabel cross</a:t>
            </a:r>
          </a:p>
        </p:txBody>
      </p:sp>
      <p:graphicFrame>
        <p:nvGraphicFramePr>
          <p:cNvPr id="55459" name="Group 163"/>
          <p:cNvGraphicFramePr>
            <a:graphicFrameLocks noGrp="1"/>
          </p:cNvGraphicFramePr>
          <p:nvPr>
            <p:ph sz="quarter" idx="2"/>
          </p:nvPr>
        </p:nvGraphicFramePr>
        <p:xfrm>
          <a:off x="4648200" y="1981200"/>
          <a:ext cx="4038600" cy="4144963"/>
        </p:xfrm>
        <a:graphic>
          <a:graphicData uri="http://schemas.openxmlformats.org/drawingml/2006/table">
            <a:tbl>
              <a:tblPr/>
              <a:tblGrid>
                <a:gridCol w="1820863"/>
                <a:gridCol w="315912"/>
                <a:gridCol w="1901825"/>
              </a:tblGrid>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Biru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Hijau</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Orange</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Putih 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812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id-ID" sz="2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sv-SE" sz="1000" b="1" i="0" u="none" strike="noStrike" cap="none" normalizeH="0" baseline="0" smtClean="0">
                          <a:ln>
                            <a:noFill/>
                          </a:ln>
                          <a:solidFill>
                            <a:schemeClr val="bg2"/>
                          </a:solidFill>
                          <a:effectLst/>
                          <a:latin typeface="Verdana" pitchFamily="34" charset="0"/>
                          <a:cs typeface="Times New Roman" pitchFamily="18" charset="0"/>
                        </a:rPr>
                        <a:t>Coklat</a:t>
                      </a:r>
                      <a:endParaRPr kumimoji="0" lang="sv-SE" sz="1800" b="1" i="0" u="none" strike="noStrike" cap="none" normalizeH="0" baseline="0" smtClean="0">
                        <a:ln>
                          <a:noFill/>
                        </a:ln>
                        <a:solidFill>
                          <a:schemeClr val="bg2"/>
                        </a:solidFill>
                        <a:effectLst/>
                        <a:latin typeface="Arial" charset="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050" name="Object 161"/>
          <p:cNvGraphicFramePr>
            <a:graphicFrameLocks noChangeAspect="1"/>
          </p:cNvGraphicFramePr>
          <p:nvPr>
            <p:ph sz="quarter" idx="3"/>
          </p:nvPr>
        </p:nvGraphicFramePr>
        <p:xfrm>
          <a:off x="611188" y="3357563"/>
          <a:ext cx="3671887" cy="2808287"/>
        </p:xfrm>
        <a:graphic>
          <a:graphicData uri="http://schemas.openxmlformats.org/presentationml/2006/ole">
            <mc:AlternateContent xmlns:mc="http://schemas.openxmlformats.org/markup-compatibility/2006">
              <mc:Choice xmlns:v="urn:schemas-microsoft-com:vml" Requires="v">
                <p:oleObj spid="_x0000_s2092" name="Bitmap Image" r:id="rId3" imgW="2123810" imgH="1419048" progId="Paint.Picture">
                  <p:embed/>
                </p:oleObj>
              </mc:Choice>
              <mc:Fallback>
                <p:oleObj name="Bitmap Image" r:id="rId3" imgW="2123810" imgH="1419048" progId="Paint.Picture">
                  <p:embed/>
                  <p:pic>
                    <p:nvPicPr>
                      <p:cNvPr id="0" name="Object 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357563"/>
                        <a:ext cx="3671887"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sv-SE" smtClean="0"/>
              <a:t>Pemasangan kartu jaringan</a:t>
            </a:r>
            <a:endParaRPr lang="en-US" smtClean="0"/>
          </a:p>
        </p:txBody>
      </p:sp>
      <p:sp>
        <p:nvSpPr>
          <p:cNvPr id="120835" name="Rectangle 3"/>
          <p:cNvSpPr>
            <a:spLocks noGrp="1" noChangeArrowheads="1"/>
          </p:cNvSpPr>
          <p:nvPr>
            <p:ph type="body" idx="1"/>
          </p:nvPr>
        </p:nvSpPr>
        <p:spPr/>
        <p:txBody>
          <a:bodyPr/>
          <a:lstStyle/>
          <a:p>
            <a:pPr eaLnBrk="1" hangingPunct="1">
              <a:lnSpc>
                <a:spcPct val="90000"/>
              </a:lnSpc>
            </a:pPr>
            <a:r>
              <a:rPr lang="sv-SE" sz="2400" smtClean="0"/>
              <a:t>Buka casing komputer, baik untuk Server maupun untuk workstation</a:t>
            </a:r>
          </a:p>
          <a:p>
            <a:pPr eaLnBrk="1" hangingPunct="1">
              <a:lnSpc>
                <a:spcPct val="90000"/>
              </a:lnSpc>
            </a:pPr>
            <a:r>
              <a:rPr lang="sv-SE" sz="2400" smtClean="0"/>
              <a:t>Setelah casing terbuka, pasang (tancapkan) kartu jaringan ke soket atau slot PCI di komputer.</a:t>
            </a:r>
          </a:p>
          <a:p>
            <a:pPr eaLnBrk="1" hangingPunct="1">
              <a:lnSpc>
                <a:spcPct val="90000"/>
              </a:lnSpc>
            </a:pPr>
            <a:r>
              <a:rPr lang="sv-SE" sz="2400" smtClean="0"/>
              <a:t>Pasang mur di bagian atas sehingga kartu jaringan kokoh dan tidak goyang. </a:t>
            </a:r>
          </a:p>
          <a:p>
            <a:pPr eaLnBrk="1" hangingPunct="1">
              <a:lnSpc>
                <a:spcPct val="90000"/>
              </a:lnSpc>
            </a:pPr>
            <a:r>
              <a:rPr lang="sv-SE" sz="2400" smtClean="0"/>
              <a:t>Setelah selesai tutup casing dan rapikan letak komputer yang sudah dipasang kartu jaringan</a:t>
            </a:r>
          </a:p>
          <a:p>
            <a:pPr eaLnBrk="1" hangingPunct="1">
              <a:lnSpc>
                <a:spcPct val="90000"/>
              </a:lnSpc>
            </a:pPr>
            <a:r>
              <a:rPr lang="sv-SE" sz="2400" smtClean="0"/>
              <a:t>Tancapkan kabel yang telah dipasang konektor RJ45 ke port di Hub dan di komputer</a:t>
            </a:r>
            <a:r>
              <a:rPr lang="en-US" sz="2400" smtClean="0"/>
              <a:t>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ctrTitle"/>
          </p:nvPr>
        </p:nvSpPr>
        <p:spPr/>
        <p:txBody>
          <a:bodyPr/>
          <a:lstStyle/>
          <a:p>
            <a:pPr eaLnBrk="1" hangingPunct="1"/>
            <a:r>
              <a:rPr lang="sv-SE" sz="4600" smtClean="0"/>
              <a:t/>
            </a:r>
            <a:br>
              <a:rPr lang="sv-SE" sz="4600" smtClean="0"/>
            </a:br>
            <a:r>
              <a:rPr lang="sv-SE" sz="4600" smtClean="0"/>
              <a:t>Bab 3.</a:t>
            </a:r>
            <a:br>
              <a:rPr lang="sv-SE" sz="4600" smtClean="0"/>
            </a:br>
            <a:r>
              <a:rPr lang="sv-SE" sz="4600" smtClean="0"/>
              <a:t>Wide Area Network (WAN)</a:t>
            </a:r>
            <a:r>
              <a:rPr lang="en-US" sz="4600" smtClean="0"/>
              <a:t/>
            </a:r>
            <a:br>
              <a:rPr lang="en-US" sz="4600" smtClean="0"/>
            </a:br>
            <a:endParaRPr lang="en-US" sz="4600" smtClean="0"/>
          </a:p>
        </p:txBody>
      </p:sp>
      <p:sp>
        <p:nvSpPr>
          <p:cNvPr id="121859" name="Rectangle 5"/>
          <p:cNvSpPr>
            <a:spLocks noGrp="1" noChangeArrowheads="1"/>
          </p:cNvSpPr>
          <p:nvPr>
            <p:ph type="subTitle" idx="1"/>
          </p:nvPr>
        </p:nvSpPr>
        <p:spPr/>
        <p:txBody>
          <a:bodyPr/>
          <a:lstStyle/>
          <a:p>
            <a:pPr eaLnBrk="1" hangingPunct="1"/>
            <a:endParaRPr lang="id-ID" smtClean="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smtClean="0"/>
              <a:t>WAN</a:t>
            </a:r>
          </a:p>
        </p:txBody>
      </p:sp>
      <p:sp>
        <p:nvSpPr>
          <p:cNvPr id="122883" name="Rectangle 3"/>
          <p:cNvSpPr>
            <a:spLocks noGrp="1" noChangeArrowheads="1"/>
          </p:cNvSpPr>
          <p:nvPr>
            <p:ph type="body" idx="1"/>
          </p:nvPr>
        </p:nvSpPr>
        <p:spPr/>
        <p:txBody>
          <a:bodyPr/>
          <a:lstStyle/>
          <a:p>
            <a:pPr eaLnBrk="1" hangingPunct="1">
              <a:lnSpc>
                <a:spcPct val="80000"/>
              </a:lnSpc>
            </a:pPr>
            <a:r>
              <a:rPr lang="en-US" sz="2800" smtClean="0"/>
              <a:t>WAN digunakan untuk menghubungkan beberapa LAN yang terpisah oleh jarak yang jauh</a:t>
            </a:r>
          </a:p>
          <a:p>
            <a:pPr eaLnBrk="1" hangingPunct="1">
              <a:lnSpc>
                <a:spcPct val="80000"/>
              </a:lnSpc>
            </a:pPr>
            <a:r>
              <a:rPr lang="en-US" sz="2800" smtClean="0"/>
              <a:t>WAN dirancang untuk: </a:t>
            </a:r>
          </a:p>
          <a:p>
            <a:pPr lvl="1" eaLnBrk="1" hangingPunct="1">
              <a:lnSpc>
                <a:spcPct val="80000"/>
              </a:lnSpc>
            </a:pPr>
            <a:r>
              <a:rPr lang="en-US" sz="2400" smtClean="0"/>
              <a:t>Beroperasi di wilayah yang sangat luas. </a:t>
            </a:r>
          </a:p>
          <a:p>
            <a:pPr lvl="1" eaLnBrk="1" hangingPunct="1">
              <a:lnSpc>
                <a:spcPct val="80000"/>
              </a:lnSpc>
            </a:pPr>
            <a:r>
              <a:rPr lang="en-US" sz="2400" smtClean="0"/>
              <a:t>Memungkinkan akses melalui interface yang berurut pada kecepatan rendah</a:t>
            </a:r>
          </a:p>
          <a:p>
            <a:pPr lvl="1" eaLnBrk="1" hangingPunct="1">
              <a:lnSpc>
                <a:spcPct val="80000"/>
              </a:lnSpc>
            </a:pPr>
            <a:r>
              <a:rPr lang="en-US" sz="2400" smtClean="0"/>
              <a:t>Menyediakan koneksi full-time dan part-time</a:t>
            </a:r>
          </a:p>
          <a:p>
            <a:pPr lvl="1" eaLnBrk="1" hangingPunct="1">
              <a:lnSpc>
                <a:spcPct val="80000"/>
              </a:lnSpc>
            </a:pPr>
            <a:r>
              <a:rPr lang="en-US" sz="2400" smtClean="0"/>
              <a:t>Menghubungkan alat-alat yang terpisah jauh bahkan oleh area yang sangat luas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smtClean="0"/>
              <a:t>Perangkat WAN </a:t>
            </a:r>
          </a:p>
        </p:txBody>
      </p:sp>
      <p:sp>
        <p:nvSpPr>
          <p:cNvPr id="123907" name="Rectangle 3"/>
          <p:cNvSpPr>
            <a:spLocks noGrp="1" noChangeArrowheads="1"/>
          </p:cNvSpPr>
          <p:nvPr>
            <p:ph type="body" idx="1"/>
          </p:nvPr>
        </p:nvSpPr>
        <p:spPr/>
        <p:txBody>
          <a:bodyPr/>
          <a:lstStyle/>
          <a:p>
            <a:pPr eaLnBrk="1" hangingPunct="1"/>
            <a:r>
              <a:rPr lang="en-US" b="1" i="1" smtClean="0"/>
              <a:t>Routers</a:t>
            </a:r>
            <a:r>
              <a:rPr lang="en-US" smtClean="0"/>
              <a:t> </a:t>
            </a:r>
          </a:p>
          <a:p>
            <a:pPr eaLnBrk="1" hangingPunct="1"/>
            <a:r>
              <a:rPr lang="en-US" b="1" i="1" smtClean="0"/>
              <a:t>WAN Bandwidth Switches</a:t>
            </a:r>
          </a:p>
          <a:p>
            <a:pPr eaLnBrk="1" hangingPunct="1"/>
            <a:r>
              <a:rPr lang="en-US" b="1" i="1" smtClean="0"/>
              <a:t>Modems (CSU/DSU) (TA/NT1)</a:t>
            </a:r>
          </a:p>
          <a:p>
            <a:pPr eaLnBrk="1" hangingPunct="1"/>
            <a:r>
              <a:rPr lang="en-US" b="1" i="1" smtClean="0"/>
              <a:t>Communication Servers</a:t>
            </a:r>
            <a:r>
              <a:rPr lang="en-US" smtClean="0"/>
              <a:t> </a:t>
            </a:r>
          </a:p>
        </p:txBody>
      </p:sp>
    </p:spTree>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661</TotalTime>
  <Words>9215</Words>
  <Application>Microsoft Office PowerPoint</Application>
  <PresentationFormat>On-screen Show (4:3)</PresentationFormat>
  <Paragraphs>1749</Paragraphs>
  <Slides>333</Slides>
  <Notes>26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7</vt:i4>
      </vt:variant>
      <vt:variant>
        <vt:lpstr>Slide Titles</vt:lpstr>
      </vt:variant>
      <vt:variant>
        <vt:i4>333</vt:i4>
      </vt:variant>
    </vt:vector>
  </HeadingPairs>
  <TitlesOfParts>
    <vt:vector size="352" baseType="lpstr">
      <vt:lpstr>Arial</vt:lpstr>
      <vt:lpstr>Wingdings</vt:lpstr>
      <vt:lpstr>Calibri</vt:lpstr>
      <vt:lpstr>Arial Black</vt:lpstr>
      <vt:lpstr>Times New Roman</vt:lpstr>
      <vt:lpstr>Wingdings 2</vt:lpstr>
      <vt:lpstr>Verdana</vt:lpstr>
      <vt:lpstr>Tahoma</vt:lpstr>
      <vt:lpstr>Lucida Sans Unicode</vt:lpstr>
      <vt:lpstr>SimSun</vt:lpstr>
      <vt:lpstr>Rotis Sans Serif for Nokia</vt:lpstr>
      <vt:lpstr>Pixel</vt:lpstr>
      <vt:lpstr>Bitmap Image</vt:lpstr>
      <vt:lpstr>Microsoft Word Document</vt:lpstr>
      <vt:lpstr>Microsoft Clip Gallery</vt:lpstr>
      <vt:lpstr>Microsoft Visio Drawing</vt:lpstr>
      <vt:lpstr>Flash Document</vt:lpstr>
      <vt:lpstr>Microsoft Equation 3.0</vt:lpstr>
      <vt:lpstr>Visio.Drawing.4</vt:lpstr>
      <vt:lpstr>Jaringan Komputer</vt:lpstr>
      <vt:lpstr>Bab 1. Sekilas Tentang Jaringan Komputer</vt:lpstr>
      <vt:lpstr>Jaringan komputer</vt:lpstr>
      <vt:lpstr>Tujuan Pembangunan Jaringan Komputer</vt:lpstr>
      <vt:lpstr>Manfaat Jaringan Komputer</vt:lpstr>
      <vt:lpstr>Komponen-komponen dalam komunikasi data</vt:lpstr>
      <vt:lpstr>Kategori Jaringan</vt:lpstr>
      <vt:lpstr>Jaringan LAN</vt:lpstr>
      <vt:lpstr>Kegunaan LAN</vt:lpstr>
      <vt:lpstr> Bab 2.  Instalasi Jaringan</vt:lpstr>
      <vt:lpstr>Instalasi Jaringan</vt:lpstr>
      <vt:lpstr>Keperluan Pembuatan Jaringan</vt:lpstr>
      <vt:lpstr>Komputer Server</vt:lpstr>
      <vt:lpstr>Komputer Server (cont’d)</vt:lpstr>
      <vt:lpstr>Vendor-vendor </vt:lpstr>
      <vt:lpstr>Komponen Jaringan</vt:lpstr>
      <vt:lpstr>Komponen Jaringan (cont’d)</vt:lpstr>
      <vt:lpstr>Jaringan Komputer Berdasar Area</vt:lpstr>
      <vt:lpstr>LAN</vt:lpstr>
      <vt:lpstr>LAN</vt:lpstr>
      <vt:lpstr>Komponen Pembangun LAN</vt:lpstr>
      <vt:lpstr>Komponen Pembangun LAN</vt:lpstr>
      <vt:lpstr>Perangkat Jaringan</vt:lpstr>
      <vt:lpstr>Perangkat Jaringan</vt:lpstr>
      <vt:lpstr>PowerPoint Presentation</vt:lpstr>
      <vt:lpstr>Perangkat Jaringan</vt:lpstr>
      <vt:lpstr>Perangkat Jaringan</vt:lpstr>
      <vt:lpstr>PowerPoint Presentation</vt:lpstr>
      <vt:lpstr>Perangkat Jaringan</vt:lpstr>
      <vt:lpstr>PowerPoint Presentation</vt:lpstr>
      <vt:lpstr>Perangkat Jaringan</vt:lpstr>
      <vt:lpstr>PowerPoint Presentation</vt:lpstr>
      <vt:lpstr>Perangkat Jaringan</vt:lpstr>
      <vt:lpstr>Perangkat Jaringan</vt:lpstr>
      <vt:lpstr>Media Jaringan</vt:lpstr>
      <vt:lpstr>MAN (Metropolitan Area Network) </vt:lpstr>
      <vt:lpstr>MAN</vt:lpstr>
      <vt:lpstr>WAN (Wide Area Network) </vt:lpstr>
      <vt:lpstr>PowerPoint Presentation</vt:lpstr>
      <vt:lpstr>INTERNET</vt:lpstr>
      <vt:lpstr>Membangun LAN</vt:lpstr>
      <vt:lpstr>PowerPoint Presentation</vt:lpstr>
      <vt:lpstr>2 model pengkabelan pada LAN </vt:lpstr>
      <vt:lpstr>STRAIGHT</vt:lpstr>
      <vt:lpstr>Crossover</vt:lpstr>
      <vt:lpstr>PowerPoint Presentation</vt:lpstr>
      <vt:lpstr>Rollover</vt:lpstr>
      <vt:lpstr>PowerPoint Presentation</vt:lpstr>
      <vt:lpstr>PowerPoint Presentation</vt:lpstr>
      <vt:lpstr>Pemilihan Kabel</vt:lpstr>
      <vt:lpstr>Topologi Jaringan</vt:lpstr>
      <vt:lpstr>Topologi Logik</vt:lpstr>
      <vt:lpstr>Pemilihan Topologi</vt:lpstr>
      <vt:lpstr>Perangkat Lunak</vt:lpstr>
      <vt:lpstr>Fitur yang harus dimiliki sebuah sistem operasi untuk server </vt:lpstr>
      <vt:lpstr>Perancangan LAN</vt:lpstr>
      <vt:lpstr>Prosedur Instalasi</vt:lpstr>
      <vt:lpstr>Tim Instalasi </vt:lpstr>
      <vt:lpstr>Penempatan Server</vt:lpstr>
      <vt:lpstr>komponen yang harus berada di ruangan server </vt:lpstr>
      <vt:lpstr>Pengkabelan</vt:lpstr>
      <vt:lpstr>Pengkabelan Twisted Pair </vt:lpstr>
      <vt:lpstr>PowerPoint Presentation</vt:lpstr>
      <vt:lpstr>PowerPoint Presentation</vt:lpstr>
      <vt:lpstr>PowerPoint Presentation</vt:lpstr>
      <vt:lpstr>PowerPoint Presentation</vt:lpstr>
      <vt:lpstr>PowerPoint Presentation</vt:lpstr>
      <vt:lpstr>Data Sheet TP Cat 5</vt:lpstr>
      <vt:lpstr>Koneksi Komponen Secara Fisik</vt:lpstr>
      <vt:lpstr>Jenis/Tipe Koneksi Secara Fisik</vt:lpstr>
      <vt:lpstr>Jenis Tipe Koneksi (Cont…)</vt:lpstr>
      <vt:lpstr>Kabel UTP (Unshield Twisted Pair)</vt:lpstr>
      <vt:lpstr>Konfigurasi Kabel UTP</vt:lpstr>
      <vt:lpstr>Tiga Cara Pemasangan UTP</vt:lpstr>
      <vt:lpstr>Straight Trought</vt:lpstr>
      <vt:lpstr>Cross Over</vt:lpstr>
      <vt:lpstr>Roll Over</vt:lpstr>
      <vt:lpstr>Membuat Kabel UTP</vt:lpstr>
      <vt:lpstr>Potong Panjang Kabel</vt:lpstr>
      <vt:lpstr>Gunakan Alat untuk Mengupas Kulit</vt:lpstr>
      <vt:lpstr>Bagian – Bagian Kabel</vt:lpstr>
      <vt:lpstr>Pisahkan setiap bagian dan Luruskan</vt:lpstr>
      <vt:lpstr>Potong Ujungnya dan Luruskan</vt:lpstr>
      <vt:lpstr>Masukkan ke dalam Konektor RJ45</vt:lpstr>
      <vt:lpstr>Tekan kabel ke dalam konektor</vt:lpstr>
      <vt:lpstr>Lihat warna sesuai urutan</vt:lpstr>
      <vt:lpstr>CAT5 Termination</vt:lpstr>
      <vt:lpstr>Crimping menggunakan alat yang ada</vt:lpstr>
      <vt:lpstr>Lihat kedua sisi harus warna harus sesuai aturan</vt:lpstr>
      <vt:lpstr>Test Kualitas Kabel</vt:lpstr>
      <vt:lpstr>Cable testing standards</vt:lpstr>
      <vt:lpstr>Hal yang Berhubungan dgn Testing </vt:lpstr>
      <vt:lpstr>Kenapa ga dibuat urut saja???</vt:lpstr>
      <vt:lpstr>Pemasangan Konektor</vt:lpstr>
      <vt:lpstr>Pemasangan Konektor (cont’d)</vt:lpstr>
      <vt:lpstr>Pemasangan kartu jaringan</vt:lpstr>
      <vt:lpstr> Bab 3. Wide Area Network (WAN) </vt:lpstr>
      <vt:lpstr>WAN</vt:lpstr>
      <vt:lpstr>Perangkat WAN </vt:lpstr>
      <vt:lpstr>Model OSI vs. TCP/IP</vt:lpstr>
      <vt:lpstr>Model OSI</vt:lpstr>
      <vt:lpstr>Model OSI</vt:lpstr>
      <vt:lpstr>Model TCP/IP</vt:lpstr>
      <vt:lpstr>Model TCP/IP</vt:lpstr>
      <vt:lpstr>OSI vs. TCP/IP</vt:lpstr>
      <vt:lpstr>OSI vs. TCP/IP</vt:lpstr>
      <vt:lpstr>OSI vs. TCP/IP</vt:lpstr>
      <vt:lpstr>Layer Atas</vt:lpstr>
      <vt:lpstr>Layer Session</vt:lpstr>
      <vt:lpstr>Layer Presentation</vt:lpstr>
      <vt:lpstr>Layer Application</vt:lpstr>
      <vt:lpstr>Layer Transport</vt:lpstr>
      <vt:lpstr>Layer Transport</vt:lpstr>
      <vt:lpstr>Layer Transport pada TCP/IP</vt:lpstr>
      <vt:lpstr>Layer Network</vt:lpstr>
      <vt:lpstr>Layer Network</vt:lpstr>
      <vt:lpstr>Layer Data Link dan Physical</vt:lpstr>
      <vt:lpstr>Layer Data Link dan Physical</vt:lpstr>
      <vt:lpstr>Perbandingan secara Umum</vt:lpstr>
      <vt:lpstr>Perbandingan secara Umum</vt:lpstr>
      <vt:lpstr>Perbandingan secara Umum</vt:lpstr>
      <vt:lpstr>Perbandingan secara Umum</vt:lpstr>
      <vt:lpstr>Pengiriman Paket Data</vt:lpstr>
      <vt:lpstr>Circuit Switching</vt:lpstr>
      <vt:lpstr>Circuit Switching</vt:lpstr>
      <vt:lpstr>Message Switching</vt:lpstr>
      <vt:lpstr>Message Switching</vt:lpstr>
      <vt:lpstr>Message Switching</vt:lpstr>
      <vt:lpstr>Packet Switching</vt:lpstr>
      <vt:lpstr>Packet Switching</vt:lpstr>
      <vt:lpstr>Packet Switching</vt:lpstr>
      <vt:lpstr>Referensi</vt:lpstr>
      <vt:lpstr>Jaringan Nirkabel</vt:lpstr>
      <vt:lpstr>IEEE 802.11 </vt:lpstr>
      <vt:lpstr>Komponen Wireless</vt:lpstr>
      <vt:lpstr>Hotspot</vt:lpstr>
      <vt:lpstr>Instalasi Jaringan Nirkabel</vt:lpstr>
      <vt:lpstr>TEKNOLOGI JARINGAN NIRKABEL   Arsitektur Dasar dan Fungsi Perangkat Standard Sistem Cellular </vt:lpstr>
      <vt:lpstr>PowerPoint Presentation</vt:lpstr>
      <vt:lpstr>PowerPoint Presentation</vt:lpstr>
      <vt:lpstr>PowerPoint Presentation</vt:lpstr>
      <vt:lpstr>Core Network – Network Sub System</vt:lpstr>
      <vt:lpstr>PowerPoint Presentation</vt:lpstr>
      <vt:lpstr>Fungsi Subsystem GSM</vt:lpstr>
      <vt:lpstr>GSM Interface</vt:lpstr>
      <vt:lpstr>Mobile Equipment.</vt:lpstr>
      <vt:lpstr>SIM Card.</vt:lpstr>
      <vt:lpstr>SIM - GSM</vt:lpstr>
      <vt:lpstr>PowerPoint Presentation</vt:lpstr>
      <vt:lpstr>GSM Network Architecture  Which related to the security system</vt:lpstr>
      <vt:lpstr>GSM Security Algorithms</vt:lpstr>
      <vt:lpstr>PowerPoint Presentation</vt:lpstr>
      <vt:lpstr>RUIM</vt:lpstr>
      <vt:lpstr>Instal RUIM dan Aktivasi pada Jaringan</vt:lpstr>
      <vt:lpstr>Base Station Subsystem</vt:lpstr>
      <vt:lpstr>Base Transceiver Station (BTS).</vt:lpstr>
      <vt:lpstr>Perangkat BTS</vt:lpstr>
      <vt:lpstr>Base Station Controller.</vt:lpstr>
      <vt:lpstr>Perangkat BSC</vt:lpstr>
      <vt:lpstr>Network Sub-system (NSS).</vt:lpstr>
      <vt:lpstr>Mobile Switching Center (MSC).</vt:lpstr>
      <vt:lpstr>Perangkat MSC</vt:lpstr>
      <vt:lpstr>Authentication Center (AuC). </vt:lpstr>
      <vt:lpstr>PowerPoint Presentation</vt:lpstr>
      <vt:lpstr>Home Location Register (HLR).</vt:lpstr>
      <vt:lpstr>Perangkat HLR</vt:lpstr>
      <vt:lpstr>Visitor Location Register (VLR).</vt:lpstr>
      <vt:lpstr> Equipment Identity Register (EIR).</vt:lpstr>
      <vt:lpstr>Operation Sub-system (OSS).</vt:lpstr>
      <vt:lpstr>PowerPoint Presentation</vt:lpstr>
      <vt:lpstr>PowerPoint Presentation</vt:lpstr>
      <vt:lpstr>PowerPoint Presentation</vt:lpstr>
      <vt:lpstr>Network Management System</vt:lpstr>
      <vt:lpstr>CDMA CONFIGURATION</vt:lpstr>
      <vt:lpstr>BSC position in CDMA Networks</vt:lpstr>
      <vt:lpstr>OMC network Architecture</vt:lpstr>
      <vt:lpstr>Network Structure of OMM</vt:lpstr>
      <vt:lpstr>Arsitektur UMTS</vt:lpstr>
      <vt:lpstr>PowerPoint Presentation</vt:lpstr>
      <vt:lpstr>Evolusi arsitektur GSM menuju UMTS/HSDPA</vt:lpstr>
      <vt:lpstr>Jaringan Serat Optik</vt:lpstr>
      <vt:lpstr>Kelebihan serat optik</vt:lpstr>
      <vt:lpstr>Jenis serat optik</vt:lpstr>
      <vt:lpstr>Bab 5. Instalasi Server </vt:lpstr>
      <vt:lpstr>Syarat Hardware</vt:lpstr>
      <vt:lpstr>Proses Instalasi</vt:lpstr>
      <vt:lpstr>Active Directory</vt:lpstr>
      <vt:lpstr>Bab 6. TCP/IP</vt:lpstr>
      <vt:lpstr>TCP/IP</vt:lpstr>
      <vt:lpstr>Utiliti TCP/IP</vt:lpstr>
      <vt:lpstr>IP Address</vt:lpstr>
      <vt:lpstr>Alamat IP Spesial</vt:lpstr>
      <vt:lpstr>Alamat Privat</vt:lpstr>
      <vt:lpstr>Penggolongan Alamat IP</vt:lpstr>
      <vt:lpstr>Perhitungan IP Address</vt:lpstr>
      <vt:lpstr>Sistem Bilangan</vt:lpstr>
      <vt:lpstr>PowerPoint Presentation</vt:lpstr>
      <vt:lpstr>  PENGALAMATAN DAN PENAMAAN PADA INTERNET </vt:lpstr>
      <vt:lpstr>Alamat Internet(Internet Address)</vt:lpstr>
      <vt:lpstr>PowerPoint Presentation</vt:lpstr>
      <vt:lpstr>Format Umum Alamat Internet</vt:lpstr>
      <vt:lpstr>Kelas – Kelas IP Address</vt:lpstr>
      <vt:lpstr>PowerPoint Presentation</vt:lpstr>
      <vt:lpstr>Kelas A</vt:lpstr>
      <vt:lpstr>Kelas B</vt:lpstr>
      <vt:lpstr>Kelas C</vt:lpstr>
      <vt:lpstr>Kelas D</vt:lpstr>
      <vt:lpstr>Kelas E</vt:lpstr>
      <vt:lpstr>PowerPoint Presentation</vt:lpstr>
      <vt:lpstr>Pembatasan Alamat IP</vt:lpstr>
      <vt:lpstr>PowerPoint Presentation</vt:lpstr>
      <vt:lpstr>Jaringan Private</vt:lpstr>
      <vt:lpstr>Subnetting</vt:lpstr>
      <vt:lpstr>PowerPoint Presentation</vt:lpstr>
      <vt:lpstr>Subnet Masking</vt:lpstr>
      <vt:lpstr>PowerPoint Presentation</vt:lpstr>
      <vt:lpstr>Subnet Mask Default</vt:lpstr>
      <vt:lpstr>Instalasi &amp; Konfigurasi</vt:lpstr>
      <vt:lpstr>Pengujian</vt:lpstr>
      <vt:lpstr>Keamanan Jaringan dengan Filter Paket IP</vt:lpstr>
      <vt:lpstr>OSI LAYER</vt:lpstr>
      <vt:lpstr>Pendahuluan</vt:lpstr>
      <vt:lpstr>Model Referensi OSI</vt:lpstr>
      <vt:lpstr>Physical Layer </vt:lpstr>
      <vt:lpstr>Data Link Layer</vt:lpstr>
      <vt:lpstr>PowerPoint Presentation</vt:lpstr>
      <vt:lpstr>Identify Data Encapsulation</vt:lpstr>
      <vt:lpstr>Network Layer</vt:lpstr>
      <vt:lpstr>Transport Layer </vt:lpstr>
      <vt:lpstr>Melakukan segmentasi pada layer atasnya</vt:lpstr>
      <vt:lpstr>Melakukan koneksi end-to-end</vt:lpstr>
      <vt:lpstr>PowerPoint Presentation</vt:lpstr>
      <vt:lpstr>Mengirimkan segmen dari 1 host ke host yang lainnya</vt:lpstr>
      <vt:lpstr>Memastikan reliabilitas data</vt:lpstr>
      <vt:lpstr>JADI ? BISA DISIMPULKAN ?</vt:lpstr>
      <vt:lpstr>Session Layer </vt:lpstr>
      <vt:lpstr>PowerPoint Presentation</vt:lpstr>
      <vt:lpstr>Pressentation Layer </vt:lpstr>
      <vt:lpstr>Application Layer</vt:lpstr>
      <vt:lpstr>Contoh :</vt:lpstr>
      <vt:lpstr>Bab 7. Switch dan Router </vt:lpstr>
      <vt:lpstr>Switch </vt:lpstr>
      <vt:lpstr>Keuntungan switch</vt:lpstr>
      <vt:lpstr>Switch menurut kemampuan dikelola</vt:lpstr>
      <vt:lpstr>Manageable Switch</vt:lpstr>
      <vt:lpstr>Contoh konfigurasi switch</vt:lpstr>
      <vt:lpstr>Instalasi dan Konfigurasi</vt:lpstr>
      <vt:lpstr>IP Routing</vt:lpstr>
      <vt:lpstr>Bab 8. Domain Name Server </vt:lpstr>
      <vt:lpstr>DNS</vt:lpstr>
      <vt:lpstr>Cara Kerja DNS</vt:lpstr>
      <vt:lpstr>Komponen DNS</vt:lpstr>
      <vt:lpstr>Struktur Domain, Host, dan Zona</vt:lpstr>
      <vt:lpstr>Name Server</vt:lpstr>
      <vt:lpstr>Instalasi &amp; Konfigurasi</vt:lpstr>
      <vt:lpstr>Reverse Lookup Zone</vt:lpstr>
      <vt:lpstr>Bab 9. Dynamic Host Configuration Protocol </vt:lpstr>
      <vt:lpstr>Instalasi DHCP Server</vt:lpstr>
      <vt:lpstr>Konfigurasi DHCP Server</vt:lpstr>
      <vt:lpstr>Bab 10. Web dan FTP Server </vt:lpstr>
      <vt:lpstr>Instalasi Web dan FTP Server</vt:lpstr>
      <vt:lpstr>Pengujian</vt:lpstr>
      <vt:lpstr>URL</vt:lpstr>
      <vt:lpstr>Content Management System</vt:lpstr>
      <vt:lpstr>Bab 11. File dan Print Server </vt:lpstr>
      <vt:lpstr>Instalasi File Server</vt:lpstr>
      <vt:lpstr>Distributed File System (DFS)</vt:lpstr>
      <vt:lpstr>Instalasi Print Server</vt:lpstr>
      <vt:lpstr>Konfigurasi Printer</vt:lpstr>
      <vt:lpstr>Bab 12. Mail Server</vt:lpstr>
      <vt:lpstr>Jenis Mail Server</vt:lpstr>
      <vt:lpstr>Instalasi Mail Server</vt:lpstr>
      <vt:lpstr>Konfigurasi Mail Server</vt:lpstr>
      <vt:lpstr>Pengujian</vt:lpstr>
      <vt:lpstr>Gangguan </vt:lpstr>
      <vt:lpstr>Bab 13. Database Server </vt:lpstr>
      <vt:lpstr>Contoh basis data server</vt:lpstr>
      <vt:lpstr>Keuntungan Basis Data</vt:lpstr>
      <vt:lpstr>Kebutuhan</vt:lpstr>
      <vt:lpstr>Instalasi dan Konfigurasi</vt:lpstr>
      <vt:lpstr>Bab 14. Keamanan Jaringan </vt:lpstr>
      <vt:lpstr>Keamanan Jaringan</vt:lpstr>
      <vt:lpstr>Masalah dalam keterbukaan askes</vt:lpstr>
      <vt:lpstr>Hal yang Membahayakan Jaringan</vt:lpstr>
      <vt:lpstr>Perencanaan Keamanan</vt:lpstr>
      <vt:lpstr>Metode Keamanan Jaringan</vt:lpstr>
      <vt:lpstr>Password</vt:lpstr>
      <vt:lpstr>Metode Enkripsi</vt:lpstr>
      <vt:lpstr>Memonitor Jaringan</vt:lpstr>
      <vt:lpstr>Intrusion Detection System</vt:lpstr>
      <vt:lpstr>diagram blok IDS</vt:lpstr>
      <vt:lpstr>Bab 15. Keamanan Jaringan dengan Firewall </vt:lpstr>
      <vt:lpstr>Karakteristik Firewall</vt:lpstr>
      <vt:lpstr>Jenis-jenis Firewall</vt:lpstr>
      <vt:lpstr>Konfigurasi Firewall</vt:lpstr>
      <vt:lpstr>Membangun Firewall</vt:lpstr>
      <vt:lpstr>Bab 16. Perawatan dan Pemeliharaan Jaringan </vt:lpstr>
      <vt:lpstr>Kerugian Akibat Koneksi Putus</vt:lpstr>
      <vt:lpstr>Menentukan Strategi Perawatan</vt:lpstr>
      <vt:lpstr>SLA</vt:lpstr>
      <vt:lpstr>Help Desk</vt:lpstr>
      <vt:lpstr>Metode Identifikasi Masalah</vt:lpstr>
      <vt:lpstr>Perawatan Perangkat Keras</vt:lpstr>
      <vt:lpstr>Perawatan Perangkat Lunak</vt:lpstr>
      <vt:lpstr>Dokumentasi Perawatan</vt:lpstr>
      <vt:lpstr>Pembaharuan Jaringan</vt:lpstr>
      <vt:lpstr>Modifikasi Sistem</vt:lpstr>
      <vt:lpstr>Koreksi Kesalahan Sistem</vt:lpstr>
      <vt:lpstr>Pengembangan Sistem</vt:lpstr>
      <vt:lpstr>Dampak </vt:lpstr>
      <vt:lpstr>Bab 17. Penyimpanan dan Back Up </vt:lpstr>
      <vt:lpstr>Penyimpanan</vt:lpstr>
      <vt:lpstr>Perubahan atau pengembangan pada penyimpanan. </vt:lpstr>
      <vt:lpstr>Penyimpanan dengan jaringan</vt:lpstr>
      <vt:lpstr>Back-Up</vt:lpstr>
      <vt:lpstr>Proses Back-up</vt:lpstr>
      <vt:lpstr>Back-up melalui jaringan </vt:lpstr>
      <vt:lpstr>Restore</vt:lpstr>
      <vt:lpstr>Back-Up pada Windows Server 2003</vt:lpstr>
      <vt:lpstr>Bab 18. Penanganan Masalah Jaringan</vt:lpstr>
      <vt:lpstr>Disaster Recovery System</vt:lpstr>
      <vt:lpstr>Dampak Bencana</vt:lpstr>
      <vt:lpstr>Strategi dan Skenario Disaster Recovery Plan</vt:lpstr>
      <vt:lpstr>Kegagalan Infrastruktur</vt:lpstr>
      <vt:lpstr>Menangani suatu sistem yang crash </vt:lpstr>
      <vt:lpstr>Business Continuity Plan</vt:lpstr>
      <vt:lpstr>Perencanaan BCP (4R)</vt:lpstr>
      <vt:lpstr>Perancangan BCP</vt:lpstr>
      <vt:lpstr>Proses BCP</vt:lpstr>
      <vt:lpstr>Bab 19. CISCO </vt:lpstr>
      <vt:lpstr>CISCO</vt:lpstr>
      <vt:lpstr>Alat Komunikasi CISCO</vt:lpstr>
      <vt:lpstr>CISCO Networking Academy</vt:lpstr>
    </vt:vector>
  </TitlesOfParts>
  <Company>PangkalanJatiNyamanSkali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Jaringan Komputer</dc:title>
  <dc:creator>Entik Insanudin</dc:creator>
  <cp:lastModifiedBy>CQ_1N54N</cp:lastModifiedBy>
  <cp:revision>52</cp:revision>
  <dcterms:created xsi:type="dcterms:W3CDTF">2006-06-05T01:25:47Z</dcterms:created>
  <dcterms:modified xsi:type="dcterms:W3CDTF">2011-07-13T13:08:43Z</dcterms:modified>
</cp:coreProperties>
</file>